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89" r:id="rId3"/>
    <p:sldId id="257" r:id="rId4"/>
    <p:sldId id="258" r:id="rId5"/>
    <p:sldId id="259" r:id="rId6"/>
    <p:sldId id="282" r:id="rId7"/>
    <p:sldId id="279" r:id="rId8"/>
    <p:sldId id="280" r:id="rId9"/>
    <p:sldId id="281" r:id="rId10"/>
    <p:sldId id="283" r:id="rId11"/>
    <p:sldId id="285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86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87" r:id="rId31"/>
    <p:sldId id="277" r:id="rId32"/>
    <p:sldId id="278" r:id="rId33"/>
    <p:sldId id="284" r:id="rId34"/>
    <p:sldId id="288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ch Design Group" userId="ad5ab7ed8b6901c9" providerId="LiveId" clId="{685A0805-BCAD-4696-A269-B8D2E080AAFC}"/>
    <pc:docChg chg="modSld">
      <pc:chgData name="Leach Design Group" userId="ad5ab7ed8b6901c9" providerId="LiveId" clId="{685A0805-BCAD-4696-A269-B8D2E080AAFC}" dt="2023-10-30T04:05:48.856" v="4" actId="729"/>
      <pc:docMkLst>
        <pc:docMk/>
      </pc:docMkLst>
      <pc:sldChg chg="mod modShow">
        <pc:chgData name="Leach Design Group" userId="ad5ab7ed8b6901c9" providerId="LiveId" clId="{685A0805-BCAD-4696-A269-B8D2E080AAFC}" dt="2023-10-30T04:05:34.397" v="3" actId="729"/>
        <pc:sldMkLst>
          <pc:docMk/>
          <pc:sldMk cId="3639082077" sldId="258"/>
        </pc:sldMkLst>
      </pc:sldChg>
      <pc:sldChg chg="mod modShow">
        <pc:chgData name="Leach Design Group" userId="ad5ab7ed8b6901c9" providerId="LiveId" clId="{685A0805-BCAD-4696-A269-B8D2E080AAFC}" dt="2023-10-30T04:05:34.397" v="3" actId="729"/>
        <pc:sldMkLst>
          <pc:docMk/>
          <pc:sldMk cId="1851100850" sldId="259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4190861518" sldId="260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507609005" sldId="261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405272173" sldId="262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592089789" sldId="263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91283004" sldId="264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317807393" sldId="265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921313525" sldId="266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3179152363" sldId="267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2335218154" sldId="268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3107465896" sldId="269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2635459020" sldId="270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818204731" sldId="271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1372876735" sldId="272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619369312" sldId="273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2178094152" sldId="274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263459085" sldId="275"/>
        </pc:sldMkLst>
      </pc:sldChg>
      <pc:sldChg chg="mod modShow">
        <pc:chgData name="Leach Design Group" userId="ad5ab7ed8b6901c9" providerId="LiveId" clId="{685A0805-BCAD-4696-A269-B8D2E080AAFC}" dt="2023-10-29T20:37:31.073" v="1" actId="729"/>
        <pc:sldMkLst>
          <pc:docMk/>
          <pc:sldMk cId="1588899005" sldId="279"/>
        </pc:sldMkLst>
      </pc:sldChg>
      <pc:sldChg chg="mod modShow">
        <pc:chgData name="Leach Design Group" userId="ad5ab7ed8b6901c9" providerId="LiveId" clId="{685A0805-BCAD-4696-A269-B8D2E080AAFC}" dt="2023-10-29T20:37:31.073" v="1" actId="729"/>
        <pc:sldMkLst>
          <pc:docMk/>
          <pc:sldMk cId="1546704579" sldId="280"/>
        </pc:sldMkLst>
      </pc:sldChg>
      <pc:sldChg chg="mod modShow">
        <pc:chgData name="Leach Design Group" userId="ad5ab7ed8b6901c9" providerId="LiveId" clId="{685A0805-BCAD-4696-A269-B8D2E080AAFC}" dt="2023-10-29T20:37:31.073" v="1" actId="729"/>
        <pc:sldMkLst>
          <pc:docMk/>
          <pc:sldMk cId="2044254340" sldId="281"/>
        </pc:sldMkLst>
      </pc:sldChg>
      <pc:sldChg chg="mod modShow">
        <pc:chgData name="Leach Design Group" userId="ad5ab7ed8b6901c9" providerId="LiveId" clId="{685A0805-BCAD-4696-A269-B8D2E080AAFC}" dt="2023-10-29T20:37:31.073" v="1" actId="729"/>
        <pc:sldMkLst>
          <pc:docMk/>
          <pc:sldMk cId="2790926682" sldId="282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3285461879" sldId="285"/>
        </pc:sldMkLst>
      </pc:sldChg>
      <pc:sldChg chg="mod modShow">
        <pc:chgData name="Leach Design Group" userId="ad5ab7ed8b6901c9" providerId="LiveId" clId="{685A0805-BCAD-4696-A269-B8D2E080AAFC}" dt="2023-10-30T04:05:48.856" v="4" actId="729"/>
        <pc:sldMkLst>
          <pc:docMk/>
          <pc:sldMk cId="2904206289" sldId="286"/>
        </pc:sldMkLst>
      </pc:sldChg>
      <pc:sldChg chg="mod modShow">
        <pc:chgData name="Leach Design Group" userId="ad5ab7ed8b6901c9" providerId="LiveId" clId="{685A0805-BCAD-4696-A269-B8D2E080AAFC}" dt="2023-10-29T20:37:22.909" v="0" actId="729"/>
        <pc:sldMkLst>
          <pc:docMk/>
          <pc:sldMk cId="3823898027" sldId="28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d5ab7ed8b6901c9/Tanis%20Document%20File/Winter%20Data%20set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d5ab7ed8b6901c9/Tanis%20Document%20File/Winter%20Data%20set%202023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d5ab7ed8b6901c9/Tanis%20Document%20File/Winter%20Data%20set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d5ab7ed8b6901c9/Tanis%20Document%20File/Winter%20Data%20set%20202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ad5ab7ed8b6901c9/Tanis%20Document%20File/Winter%20Data%20set%20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Sheet4!$A$37:$A$96</c:f>
              <c:strCache>
                <c:ptCount val="60"/>
                <c:pt idx="0">
                  <c:v>2018-10</c:v>
                </c:pt>
                <c:pt idx="1">
                  <c:v>2018-11</c:v>
                </c:pt>
                <c:pt idx="2">
                  <c:v>2018-12</c:v>
                </c:pt>
                <c:pt idx="3">
                  <c:v>2019-01</c:v>
                </c:pt>
                <c:pt idx="4">
                  <c:v>2019-02</c:v>
                </c:pt>
                <c:pt idx="5">
                  <c:v>2019-03</c:v>
                </c:pt>
                <c:pt idx="6">
                  <c:v>2019-04</c:v>
                </c:pt>
                <c:pt idx="7">
                  <c:v>2019-05</c:v>
                </c:pt>
                <c:pt idx="8">
                  <c:v>2019-06</c:v>
                </c:pt>
                <c:pt idx="9">
                  <c:v>2019-07</c:v>
                </c:pt>
                <c:pt idx="10">
                  <c:v>2019-08</c:v>
                </c:pt>
                <c:pt idx="11">
                  <c:v>2019-09</c:v>
                </c:pt>
                <c:pt idx="12">
                  <c:v>2019-10</c:v>
                </c:pt>
                <c:pt idx="13">
                  <c:v>2019-11</c:v>
                </c:pt>
                <c:pt idx="14">
                  <c:v>2019-12</c:v>
                </c:pt>
                <c:pt idx="15">
                  <c:v>2020-01</c:v>
                </c:pt>
                <c:pt idx="16">
                  <c:v>2020-02</c:v>
                </c:pt>
                <c:pt idx="17">
                  <c:v>2020-03</c:v>
                </c:pt>
                <c:pt idx="18">
                  <c:v>2020-04</c:v>
                </c:pt>
                <c:pt idx="19">
                  <c:v>2020-05</c:v>
                </c:pt>
                <c:pt idx="20">
                  <c:v>2020-06</c:v>
                </c:pt>
                <c:pt idx="21">
                  <c:v>2020-07</c:v>
                </c:pt>
                <c:pt idx="22">
                  <c:v>2020-08</c:v>
                </c:pt>
                <c:pt idx="23">
                  <c:v>2020-09</c:v>
                </c:pt>
                <c:pt idx="24">
                  <c:v>2020-10</c:v>
                </c:pt>
                <c:pt idx="25">
                  <c:v>2020-11</c:v>
                </c:pt>
                <c:pt idx="26">
                  <c:v>2020-12</c:v>
                </c:pt>
                <c:pt idx="27">
                  <c:v>2021-01</c:v>
                </c:pt>
                <c:pt idx="28">
                  <c:v>2021-02</c:v>
                </c:pt>
                <c:pt idx="29">
                  <c:v>2021-03</c:v>
                </c:pt>
                <c:pt idx="30">
                  <c:v>2021-04</c:v>
                </c:pt>
                <c:pt idx="31">
                  <c:v>2021-05</c:v>
                </c:pt>
                <c:pt idx="32">
                  <c:v>2021-06</c:v>
                </c:pt>
                <c:pt idx="33">
                  <c:v>2021-07</c:v>
                </c:pt>
                <c:pt idx="34">
                  <c:v>2021-08</c:v>
                </c:pt>
                <c:pt idx="35">
                  <c:v>2021-09</c:v>
                </c:pt>
                <c:pt idx="36">
                  <c:v>2021-10</c:v>
                </c:pt>
                <c:pt idx="37">
                  <c:v>2021-11</c:v>
                </c:pt>
                <c:pt idx="38">
                  <c:v>2021-12</c:v>
                </c:pt>
                <c:pt idx="39">
                  <c:v>2022-01</c:v>
                </c:pt>
                <c:pt idx="40">
                  <c:v>2022-02</c:v>
                </c:pt>
                <c:pt idx="41">
                  <c:v>2022-03</c:v>
                </c:pt>
                <c:pt idx="42">
                  <c:v>2022-04</c:v>
                </c:pt>
                <c:pt idx="43">
                  <c:v>2022-05</c:v>
                </c:pt>
                <c:pt idx="44">
                  <c:v>2022-06</c:v>
                </c:pt>
                <c:pt idx="45">
                  <c:v>2022-07</c:v>
                </c:pt>
                <c:pt idx="46">
                  <c:v>2022-08</c:v>
                </c:pt>
                <c:pt idx="47">
                  <c:v>2022-09</c:v>
                </c:pt>
                <c:pt idx="48">
                  <c:v>2022-10</c:v>
                </c:pt>
                <c:pt idx="49">
                  <c:v>2022-11</c:v>
                </c:pt>
                <c:pt idx="50">
                  <c:v>2022-12</c:v>
                </c:pt>
                <c:pt idx="51">
                  <c:v>2023-01</c:v>
                </c:pt>
                <c:pt idx="52">
                  <c:v>2023-02</c:v>
                </c:pt>
                <c:pt idx="53">
                  <c:v>2023-03</c:v>
                </c:pt>
                <c:pt idx="54">
                  <c:v>2023-04</c:v>
                </c:pt>
                <c:pt idx="55">
                  <c:v>2023-05</c:v>
                </c:pt>
                <c:pt idx="56">
                  <c:v>2023-06</c:v>
                </c:pt>
                <c:pt idx="57">
                  <c:v>2023-07</c:v>
                </c:pt>
                <c:pt idx="58">
                  <c:v>2023-08</c:v>
                </c:pt>
                <c:pt idx="59">
                  <c:v>2023-09</c:v>
                </c:pt>
              </c:strCache>
            </c:strRef>
          </c:cat>
          <c:val>
            <c:numRef>
              <c:f>Sheet4!$B$37:$B$96</c:f>
              <c:numCache>
                <c:formatCode>General</c:formatCode>
                <c:ptCount val="60"/>
                <c:pt idx="0">
                  <c:v>0.09</c:v>
                </c:pt>
                <c:pt idx="1">
                  <c:v>0.26</c:v>
                </c:pt>
                <c:pt idx="2">
                  <c:v>-0.05</c:v>
                </c:pt>
                <c:pt idx="3">
                  <c:v>0.52</c:v>
                </c:pt>
                <c:pt idx="4">
                  <c:v>0.66</c:v>
                </c:pt>
                <c:pt idx="5">
                  <c:v>0.46</c:v>
                </c:pt>
                <c:pt idx="6">
                  <c:v>0.37</c:v>
                </c:pt>
                <c:pt idx="7">
                  <c:v>1.0900000000000001</c:v>
                </c:pt>
                <c:pt idx="8">
                  <c:v>1.03</c:v>
                </c:pt>
                <c:pt idx="9">
                  <c:v>1.0900000000000001</c:v>
                </c:pt>
                <c:pt idx="10">
                  <c:v>1.03</c:v>
                </c:pt>
                <c:pt idx="11">
                  <c:v>0.38</c:v>
                </c:pt>
                <c:pt idx="12">
                  <c:v>0.41</c:v>
                </c:pt>
                <c:pt idx="13">
                  <c:v>-0.45</c:v>
                </c:pt>
                <c:pt idx="14">
                  <c:v>0.15</c:v>
                </c:pt>
                <c:pt idx="15">
                  <c:v>0.97</c:v>
                </c:pt>
                <c:pt idx="16">
                  <c:v>-0.23</c:v>
                </c:pt>
                <c:pt idx="17">
                  <c:v>-0.68</c:v>
                </c:pt>
                <c:pt idx="18">
                  <c:v>-0.82</c:v>
                </c:pt>
                <c:pt idx="19">
                  <c:v>-0.56999999999999995</c:v>
                </c:pt>
                <c:pt idx="20">
                  <c:v>0.09</c:v>
                </c:pt>
                <c:pt idx="21">
                  <c:v>-0.08</c:v>
                </c:pt>
                <c:pt idx="22">
                  <c:v>-0.38</c:v>
                </c:pt>
                <c:pt idx="23">
                  <c:v>-0.28000000000000003</c:v>
                </c:pt>
                <c:pt idx="24">
                  <c:v>-0.7</c:v>
                </c:pt>
                <c:pt idx="25">
                  <c:v>-0.69</c:v>
                </c:pt>
                <c:pt idx="26">
                  <c:v>-1.1200000000000001</c:v>
                </c:pt>
                <c:pt idx="27">
                  <c:v>-0.9</c:v>
                </c:pt>
                <c:pt idx="28">
                  <c:v>-0.16</c:v>
                </c:pt>
                <c:pt idx="29">
                  <c:v>-0.54</c:v>
                </c:pt>
                <c:pt idx="30">
                  <c:v>-1.17</c:v>
                </c:pt>
                <c:pt idx="31">
                  <c:v>-0.91</c:v>
                </c:pt>
                <c:pt idx="32">
                  <c:v>-1.18</c:v>
                </c:pt>
                <c:pt idx="33">
                  <c:v>-1.87</c:v>
                </c:pt>
                <c:pt idx="34">
                  <c:v>-1.1200000000000001</c:v>
                </c:pt>
                <c:pt idx="35">
                  <c:v>-1.99</c:v>
                </c:pt>
                <c:pt idx="36">
                  <c:v>-3.15</c:v>
                </c:pt>
                <c:pt idx="37">
                  <c:v>-2.71</c:v>
                </c:pt>
                <c:pt idx="38">
                  <c:v>-2.71</c:v>
                </c:pt>
                <c:pt idx="39">
                  <c:v>-2.4</c:v>
                </c:pt>
                <c:pt idx="40">
                  <c:v>-1.91</c:v>
                </c:pt>
                <c:pt idx="41">
                  <c:v>-1.67</c:v>
                </c:pt>
                <c:pt idx="42">
                  <c:v>-2.09</c:v>
                </c:pt>
                <c:pt idx="43">
                  <c:v>-2.2400000000000002</c:v>
                </c:pt>
                <c:pt idx="44">
                  <c:v>-1.34</c:v>
                </c:pt>
                <c:pt idx="45">
                  <c:v>-2.6</c:v>
                </c:pt>
                <c:pt idx="46">
                  <c:v>-2.35</c:v>
                </c:pt>
                <c:pt idx="47">
                  <c:v>-2.27</c:v>
                </c:pt>
                <c:pt idx="48">
                  <c:v>-1.8</c:v>
                </c:pt>
                <c:pt idx="49">
                  <c:v>-2.41</c:v>
                </c:pt>
                <c:pt idx="50">
                  <c:v>-2.21</c:v>
                </c:pt>
                <c:pt idx="51">
                  <c:v>-1.25</c:v>
                </c:pt>
                <c:pt idx="52">
                  <c:v>-1.65</c:v>
                </c:pt>
                <c:pt idx="53">
                  <c:v>-2.4500000000000002</c:v>
                </c:pt>
                <c:pt idx="54">
                  <c:v>-3.07</c:v>
                </c:pt>
                <c:pt idx="55">
                  <c:v>-2.41</c:v>
                </c:pt>
                <c:pt idx="56">
                  <c:v>-2.5299999999999998</c:v>
                </c:pt>
                <c:pt idx="57">
                  <c:v>-2.52</c:v>
                </c:pt>
                <c:pt idx="58">
                  <c:v>-2.46</c:v>
                </c:pt>
                <c:pt idx="59">
                  <c:v>-2.94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D5-4651-87B5-21A1AC7C2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5375608"/>
        <c:axId val="635374968"/>
      </c:barChart>
      <c:catAx>
        <c:axId val="6353756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  <a:r>
                  <a:rPr lang="en-US" baseline="0"/>
                  <a:t> and Month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t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374968"/>
        <c:crosses val="autoZero"/>
        <c:auto val="0"/>
        <c:lblAlgn val="ctr"/>
        <c:lblOffset val="100"/>
        <c:noMultiLvlLbl val="0"/>
      </c:catAx>
      <c:valAx>
        <c:axId val="63537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Anomoly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375608"/>
        <c:crossesAt val="0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>
      <a:softEdge rad="6350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Sheet3!$A$25:$A$88</c:f>
              <c:strCache>
                <c:ptCount val="64"/>
                <c:pt idx="0">
                  <c:v>2017-10</c:v>
                </c:pt>
                <c:pt idx="1">
                  <c:v>2017-11</c:v>
                </c:pt>
                <c:pt idx="2">
                  <c:v>2017-12</c:v>
                </c:pt>
                <c:pt idx="3">
                  <c:v>2018-01</c:v>
                </c:pt>
                <c:pt idx="4">
                  <c:v>2018-02</c:v>
                </c:pt>
                <c:pt idx="5">
                  <c:v>2018-03</c:v>
                </c:pt>
                <c:pt idx="6">
                  <c:v>2018-04</c:v>
                </c:pt>
                <c:pt idx="7">
                  <c:v>2018-05</c:v>
                </c:pt>
                <c:pt idx="8">
                  <c:v>2018-06</c:v>
                </c:pt>
                <c:pt idx="9">
                  <c:v>2018-07</c:v>
                </c:pt>
                <c:pt idx="10">
                  <c:v>2018-08</c:v>
                </c:pt>
                <c:pt idx="11">
                  <c:v>2018-09</c:v>
                </c:pt>
                <c:pt idx="12">
                  <c:v>2018-10</c:v>
                </c:pt>
                <c:pt idx="13">
                  <c:v>2018-11</c:v>
                </c:pt>
                <c:pt idx="14">
                  <c:v>2018-12</c:v>
                </c:pt>
                <c:pt idx="15">
                  <c:v>2019-01</c:v>
                </c:pt>
                <c:pt idx="16">
                  <c:v>2019-02</c:v>
                </c:pt>
                <c:pt idx="17">
                  <c:v>2019-03</c:v>
                </c:pt>
                <c:pt idx="18">
                  <c:v>2019-04</c:v>
                </c:pt>
                <c:pt idx="19">
                  <c:v>2019-05</c:v>
                </c:pt>
                <c:pt idx="20">
                  <c:v>2019-06</c:v>
                </c:pt>
                <c:pt idx="21">
                  <c:v>2019-07</c:v>
                </c:pt>
                <c:pt idx="22">
                  <c:v>2019-08</c:v>
                </c:pt>
                <c:pt idx="23">
                  <c:v>2019-09</c:v>
                </c:pt>
                <c:pt idx="24">
                  <c:v>2019-10</c:v>
                </c:pt>
                <c:pt idx="25">
                  <c:v>2019-11</c:v>
                </c:pt>
                <c:pt idx="26">
                  <c:v>2019-12</c:v>
                </c:pt>
                <c:pt idx="27">
                  <c:v>2020-01</c:v>
                </c:pt>
                <c:pt idx="28">
                  <c:v>2020-02</c:v>
                </c:pt>
                <c:pt idx="29">
                  <c:v>2020-03</c:v>
                </c:pt>
                <c:pt idx="30">
                  <c:v>2020-04</c:v>
                </c:pt>
                <c:pt idx="31">
                  <c:v>2020-05</c:v>
                </c:pt>
                <c:pt idx="32">
                  <c:v>2020-06</c:v>
                </c:pt>
                <c:pt idx="33">
                  <c:v>2020-07</c:v>
                </c:pt>
                <c:pt idx="34">
                  <c:v>2020-08</c:v>
                </c:pt>
                <c:pt idx="35">
                  <c:v>2020-09</c:v>
                </c:pt>
                <c:pt idx="36">
                  <c:v>2020-10</c:v>
                </c:pt>
                <c:pt idx="37">
                  <c:v>2020-11</c:v>
                </c:pt>
                <c:pt idx="38">
                  <c:v>2020-12</c:v>
                </c:pt>
                <c:pt idx="39">
                  <c:v>2021-01</c:v>
                </c:pt>
                <c:pt idx="40">
                  <c:v>2021-02</c:v>
                </c:pt>
                <c:pt idx="41">
                  <c:v>2021-03</c:v>
                </c:pt>
                <c:pt idx="42">
                  <c:v>2021-04</c:v>
                </c:pt>
                <c:pt idx="43">
                  <c:v>2021-05</c:v>
                </c:pt>
                <c:pt idx="44">
                  <c:v>2021-06</c:v>
                </c:pt>
                <c:pt idx="45">
                  <c:v>2021-07</c:v>
                </c:pt>
                <c:pt idx="46">
                  <c:v>2021-08</c:v>
                </c:pt>
                <c:pt idx="47">
                  <c:v>2021-09</c:v>
                </c:pt>
                <c:pt idx="48">
                  <c:v>2021-10</c:v>
                </c:pt>
                <c:pt idx="49">
                  <c:v>2021-11</c:v>
                </c:pt>
                <c:pt idx="50">
                  <c:v>2021-12</c:v>
                </c:pt>
                <c:pt idx="51">
                  <c:v>2022-01</c:v>
                </c:pt>
                <c:pt idx="52">
                  <c:v>2022-02</c:v>
                </c:pt>
                <c:pt idx="53">
                  <c:v>2022-03</c:v>
                </c:pt>
                <c:pt idx="54">
                  <c:v>2022-04</c:v>
                </c:pt>
                <c:pt idx="55">
                  <c:v>2022-05</c:v>
                </c:pt>
                <c:pt idx="56">
                  <c:v>2022-06</c:v>
                </c:pt>
                <c:pt idx="57">
                  <c:v>2022-07</c:v>
                </c:pt>
                <c:pt idx="58">
                  <c:v>2022-08</c:v>
                </c:pt>
                <c:pt idx="59">
                  <c:v>2022-09</c:v>
                </c:pt>
                <c:pt idx="60">
                  <c:v>2022-10</c:v>
                </c:pt>
                <c:pt idx="61">
                  <c:v>2022-11</c:v>
                </c:pt>
                <c:pt idx="62">
                  <c:v>2022-12</c:v>
                </c:pt>
                <c:pt idx="63">
                  <c:v>2023-01</c:v>
                </c:pt>
              </c:strCache>
            </c:strRef>
          </c:cat>
          <c:val>
            <c:numRef>
              <c:f>Sheet3!$B$25:$B$88</c:f>
              <c:numCache>
                <c:formatCode>General</c:formatCode>
                <c:ptCount val="64"/>
                <c:pt idx="0">
                  <c:v>0.41899999999999998</c:v>
                </c:pt>
                <c:pt idx="1">
                  <c:v>0.33800000000000002</c:v>
                </c:pt>
                <c:pt idx="2">
                  <c:v>0.35</c:v>
                </c:pt>
                <c:pt idx="3">
                  <c:v>0.159</c:v>
                </c:pt>
                <c:pt idx="4">
                  <c:v>4.8000000000000001E-2</c:v>
                </c:pt>
                <c:pt idx="5">
                  <c:v>0.11799999999999999</c:v>
                </c:pt>
                <c:pt idx="6">
                  <c:v>4.9000000000000002E-2</c:v>
                </c:pt>
                <c:pt idx="7">
                  <c:v>-1.4999999999999999E-2</c:v>
                </c:pt>
                <c:pt idx="8">
                  <c:v>-2.5000000000000001E-2</c:v>
                </c:pt>
                <c:pt idx="9">
                  <c:v>3.0000000000000001E-3</c:v>
                </c:pt>
                <c:pt idx="10">
                  <c:v>9.8000000000000004E-2</c:v>
                </c:pt>
                <c:pt idx="11">
                  <c:v>0.14799999999999999</c:v>
                </c:pt>
                <c:pt idx="12">
                  <c:v>0.129</c:v>
                </c:pt>
                <c:pt idx="13">
                  <c:v>-0.13500000000000001</c:v>
                </c:pt>
                <c:pt idx="14">
                  <c:v>-7.3999999999999996E-2</c:v>
                </c:pt>
                <c:pt idx="15">
                  <c:v>-2.9000000000000001E-2</c:v>
                </c:pt>
                <c:pt idx="16">
                  <c:v>6.6000000000000003E-2</c:v>
                </c:pt>
                <c:pt idx="17">
                  <c:v>0.107</c:v>
                </c:pt>
                <c:pt idx="18">
                  <c:v>0.109</c:v>
                </c:pt>
                <c:pt idx="19">
                  <c:v>7.3999999999999996E-2</c:v>
                </c:pt>
                <c:pt idx="20">
                  <c:v>0.159</c:v>
                </c:pt>
                <c:pt idx="21">
                  <c:v>0.33800000000000002</c:v>
                </c:pt>
                <c:pt idx="22">
                  <c:v>0.32400000000000001</c:v>
                </c:pt>
                <c:pt idx="23">
                  <c:v>0.23100000000000001</c:v>
                </c:pt>
                <c:pt idx="24">
                  <c:v>0.14399999999999999</c:v>
                </c:pt>
                <c:pt idx="25">
                  <c:v>9.6000000000000002E-2</c:v>
                </c:pt>
                <c:pt idx="26">
                  <c:v>0.15</c:v>
                </c:pt>
                <c:pt idx="27">
                  <c:v>8.2000000000000003E-2</c:v>
                </c:pt>
                <c:pt idx="28">
                  <c:v>0.34200000000000003</c:v>
                </c:pt>
                <c:pt idx="29">
                  <c:v>0.35399999999999998</c:v>
                </c:pt>
                <c:pt idx="30">
                  <c:v>0.35499999999999998</c:v>
                </c:pt>
                <c:pt idx="31">
                  <c:v>0.252</c:v>
                </c:pt>
                <c:pt idx="32">
                  <c:v>0.25800000000000001</c:v>
                </c:pt>
                <c:pt idx="33">
                  <c:v>0.35</c:v>
                </c:pt>
                <c:pt idx="34">
                  <c:v>0.434</c:v>
                </c:pt>
                <c:pt idx="35">
                  <c:v>0.30499999999999999</c:v>
                </c:pt>
                <c:pt idx="36">
                  <c:v>0.29799999999999999</c:v>
                </c:pt>
                <c:pt idx="37">
                  <c:v>0.121</c:v>
                </c:pt>
                <c:pt idx="38">
                  <c:v>0.17100000000000001</c:v>
                </c:pt>
                <c:pt idx="39">
                  <c:v>0.13500000000000001</c:v>
                </c:pt>
                <c:pt idx="40">
                  <c:v>0.14799999999999999</c:v>
                </c:pt>
                <c:pt idx="41">
                  <c:v>0.121</c:v>
                </c:pt>
                <c:pt idx="42">
                  <c:v>6.3E-2</c:v>
                </c:pt>
                <c:pt idx="43">
                  <c:v>0.08</c:v>
                </c:pt>
                <c:pt idx="44">
                  <c:v>0.14699999999999999</c:v>
                </c:pt>
                <c:pt idx="45">
                  <c:v>0.218</c:v>
                </c:pt>
                <c:pt idx="46">
                  <c:v>0.253</c:v>
                </c:pt>
                <c:pt idx="47">
                  <c:v>0.41099999999999998</c:v>
                </c:pt>
                <c:pt idx="48">
                  <c:v>0.48199999999999998</c:v>
                </c:pt>
                <c:pt idx="49">
                  <c:v>0.45200000000000001</c:v>
                </c:pt>
                <c:pt idx="50">
                  <c:v>0.255</c:v>
                </c:pt>
                <c:pt idx="51">
                  <c:v>0.17899999999999999</c:v>
                </c:pt>
                <c:pt idx="52">
                  <c:v>0.13500000000000001</c:v>
                </c:pt>
                <c:pt idx="53">
                  <c:v>1.0999999999999999E-2</c:v>
                </c:pt>
                <c:pt idx="54">
                  <c:v>0.112</c:v>
                </c:pt>
                <c:pt idx="55">
                  <c:v>0.19900000000000001</c:v>
                </c:pt>
                <c:pt idx="56">
                  <c:v>0.20100000000000001</c:v>
                </c:pt>
                <c:pt idx="57">
                  <c:v>0.13800000000000001</c:v>
                </c:pt>
                <c:pt idx="58">
                  <c:v>0.36</c:v>
                </c:pt>
                <c:pt idx="59">
                  <c:v>0.66200000000000003</c:v>
                </c:pt>
                <c:pt idx="60">
                  <c:v>0.48299999999999998</c:v>
                </c:pt>
                <c:pt idx="61">
                  <c:v>0.28199999999999997</c:v>
                </c:pt>
                <c:pt idx="62">
                  <c:v>0.218</c:v>
                </c:pt>
                <c:pt idx="63">
                  <c:v>0.192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6-459F-BA15-058C5C4D8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682192"/>
        <c:axId val="567681872"/>
      </c:barChart>
      <c:catAx>
        <c:axId val="567682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 and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81872"/>
        <c:crosses val="autoZero"/>
        <c:auto val="1"/>
        <c:lblAlgn val="ctr"/>
        <c:lblOffset val="100"/>
        <c:noMultiLvlLbl val="0"/>
      </c:catAx>
      <c:valAx>
        <c:axId val="56768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AMO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82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softEdge rad="31750"/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Sheet9!$A$2:$A$22</c:f>
              <c:numCache>
                <c:formatCode>General</c:formatCode>
                <c:ptCount val="21"/>
                <c:pt idx="0">
                  <c:v>1906</c:v>
                </c:pt>
                <c:pt idx="1">
                  <c:v>1912</c:v>
                </c:pt>
                <c:pt idx="2">
                  <c:v>1920</c:v>
                </c:pt>
                <c:pt idx="3">
                  <c:v>1926</c:v>
                </c:pt>
                <c:pt idx="4">
                  <c:v>1941</c:v>
                </c:pt>
                <c:pt idx="5">
                  <c:v>1947</c:v>
                </c:pt>
                <c:pt idx="6">
                  <c:v>1952</c:v>
                </c:pt>
                <c:pt idx="7">
                  <c:v>1958</c:v>
                </c:pt>
                <c:pt idx="8">
                  <c:v>1964</c:v>
                </c:pt>
                <c:pt idx="9">
                  <c:v>1966</c:v>
                </c:pt>
                <c:pt idx="10">
                  <c:v>1973</c:v>
                </c:pt>
                <c:pt idx="11">
                  <c:v>1977</c:v>
                </c:pt>
                <c:pt idx="12">
                  <c:v>1983</c:v>
                </c:pt>
                <c:pt idx="13">
                  <c:v>1987</c:v>
                </c:pt>
                <c:pt idx="14">
                  <c:v>1992</c:v>
                </c:pt>
                <c:pt idx="15">
                  <c:v>1994</c:v>
                </c:pt>
                <c:pt idx="16">
                  <c:v>1995</c:v>
                </c:pt>
                <c:pt idx="17">
                  <c:v>1998</c:v>
                </c:pt>
                <c:pt idx="18">
                  <c:v>2003</c:v>
                </c:pt>
                <c:pt idx="19">
                  <c:v>2007</c:v>
                </c:pt>
                <c:pt idx="20">
                  <c:v>2010</c:v>
                </c:pt>
              </c:numCache>
            </c:numRef>
          </c:xVal>
          <c:yVal>
            <c:numRef>
              <c:f>Sheet9!$I$2:$I$22</c:f>
              <c:numCache>
                <c:formatCode>General</c:formatCode>
                <c:ptCount val="21"/>
                <c:pt idx="0">
                  <c:v>0.8869099999999932</c:v>
                </c:pt>
                <c:pt idx="1">
                  <c:v>2.1747099999999975</c:v>
                </c:pt>
                <c:pt idx="2">
                  <c:v>-2.166959999999996</c:v>
                </c:pt>
                <c:pt idx="3">
                  <c:v>4.8155199999999923</c:v>
                </c:pt>
                <c:pt idx="4">
                  <c:v>2.3935499999999976</c:v>
                </c:pt>
                <c:pt idx="5">
                  <c:v>0.56375999999999493</c:v>
                </c:pt>
                <c:pt idx="6">
                  <c:v>-2.8514899999999983</c:v>
                </c:pt>
                <c:pt idx="7">
                  <c:v>4.2544599999999946</c:v>
                </c:pt>
                <c:pt idx="8">
                  <c:v>-1.0817300000000003</c:v>
                </c:pt>
                <c:pt idx="9">
                  <c:v>2.6499999999956003E-3</c:v>
                </c:pt>
                <c:pt idx="10">
                  <c:v>-0.72388999999999726</c:v>
                </c:pt>
                <c:pt idx="11">
                  <c:v>-1.1960600000000028</c:v>
                </c:pt>
                <c:pt idx="12">
                  <c:v>2.8223200000000048</c:v>
                </c:pt>
                <c:pt idx="13">
                  <c:v>0.16816000000000741</c:v>
                </c:pt>
                <c:pt idx="14">
                  <c:v>2.735590000000002</c:v>
                </c:pt>
                <c:pt idx="15">
                  <c:v>-1.7600000000001614E-2</c:v>
                </c:pt>
                <c:pt idx="16">
                  <c:v>1.6556799999999967</c:v>
                </c:pt>
                <c:pt idx="17">
                  <c:v>1.0457499999999982</c:v>
                </c:pt>
                <c:pt idx="18">
                  <c:v>1.7833699999999908</c:v>
                </c:pt>
                <c:pt idx="19">
                  <c:v>-1.6917400000000029</c:v>
                </c:pt>
                <c:pt idx="20">
                  <c:v>-8.8290000000000646E-2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B29-457B-99CD-07584B7F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1693120"/>
        <c:axId val="1111692416"/>
      </c:scatterChart>
      <c:valAx>
        <c:axId val="1111693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692416"/>
        <c:crosses val="autoZero"/>
        <c:crossBetween val="midCat"/>
      </c:valAx>
      <c:valAx>
        <c:axId val="111169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Temperature Anomoly °F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6931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Sheet9!$A$2:$A$22</c:f>
              <c:numCache>
                <c:formatCode>General</c:formatCode>
                <c:ptCount val="21"/>
                <c:pt idx="0">
                  <c:v>1906</c:v>
                </c:pt>
                <c:pt idx="1">
                  <c:v>1912</c:v>
                </c:pt>
                <c:pt idx="2">
                  <c:v>1920</c:v>
                </c:pt>
                <c:pt idx="3">
                  <c:v>1926</c:v>
                </c:pt>
                <c:pt idx="4">
                  <c:v>1941</c:v>
                </c:pt>
                <c:pt idx="5">
                  <c:v>1947</c:v>
                </c:pt>
                <c:pt idx="6">
                  <c:v>1952</c:v>
                </c:pt>
                <c:pt idx="7">
                  <c:v>1958</c:v>
                </c:pt>
                <c:pt idx="8">
                  <c:v>1964</c:v>
                </c:pt>
                <c:pt idx="9">
                  <c:v>1966</c:v>
                </c:pt>
                <c:pt idx="10">
                  <c:v>1973</c:v>
                </c:pt>
                <c:pt idx="11">
                  <c:v>1977</c:v>
                </c:pt>
                <c:pt idx="12">
                  <c:v>1983</c:v>
                </c:pt>
                <c:pt idx="13">
                  <c:v>1987</c:v>
                </c:pt>
                <c:pt idx="14">
                  <c:v>1992</c:v>
                </c:pt>
                <c:pt idx="15">
                  <c:v>1994</c:v>
                </c:pt>
                <c:pt idx="16">
                  <c:v>1995</c:v>
                </c:pt>
                <c:pt idx="17">
                  <c:v>1998</c:v>
                </c:pt>
                <c:pt idx="18">
                  <c:v>2003</c:v>
                </c:pt>
                <c:pt idx="19">
                  <c:v>2007</c:v>
                </c:pt>
                <c:pt idx="20">
                  <c:v>2010</c:v>
                </c:pt>
              </c:numCache>
            </c:numRef>
          </c:xVal>
          <c:yVal>
            <c:numRef>
              <c:f>Sheet9!$O$2:$O$22</c:f>
              <c:numCache>
                <c:formatCode>General</c:formatCode>
                <c:ptCount val="21"/>
                <c:pt idx="0">
                  <c:v>32.07</c:v>
                </c:pt>
                <c:pt idx="1">
                  <c:v>29.12</c:v>
                </c:pt>
                <c:pt idx="2">
                  <c:v>31.05</c:v>
                </c:pt>
                <c:pt idx="3">
                  <c:v>25.9</c:v>
                </c:pt>
                <c:pt idx="4">
                  <c:v>36.28</c:v>
                </c:pt>
                <c:pt idx="5">
                  <c:v>36.22</c:v>
                </c:pt>
                <c:pt idx="6">
                  <c:v>33.96</c:v>
                </c:pt>
                <c:pt idx="7">
                  <c:v>35.43</c:v>
                </c:pt>
                <c:pt idx="8">
                  <c:v>32.619999999999997</c:v>
                </c:pt>
                <c:pt idx="9">
                  <c:v>33.42</c:v>
                </c:pt>
                <c:pt idx="10">
                  <c:v>30.49</c:v>
                </c:pt>
                <c:pt idx="11">
                  <c:v>23.84</c:v>
                </c:pt>
                <c:pt idx="12">
                  <c:v>47.4</c:v>
                </c:pt>
                <c:pt idx="13">
                  <c:v>32.229999999999997</c:v>
                </c:pt>
                <c:pt idx="14">
                  <c:v>29.31</c:v>
                </c:pt>
                <c:pt idx="15">
                  <c:v>23.89</c:v>
                </c:pt>
                <c:pt idx="16">
                  <c:v>42.85</c:v>
                </c:pt>
                <c:pt idx="17">
                  <c:v>39.549999999999997</c:v>
                </c:pt>
                <c:pt idx="18">
                  <c:v>33.51</c:v>
                </c:pt>
                <c:pt idx="19">
                  <c:v>36.14</c:v>
                </c:pt>
                <c:pt idx="20">
                  <c:v>39.24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8D-46BC-8F76-6BB374E1314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111702624"/>
        <c:axId val="1111703328"/>
      </c:scatterChart>
      <c:valAx>
        <c:axId val="1111702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03328"/>
        <c:crosses val="autoZero"/>
        <c:crossBetween val="midCat"/>
      </c:valAx>
      <c:valAx>
        <c:axId val="1111703328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Precipitation</a:t>
                </a:r>
                <a:r>
                  <a:rPr lang="en-US" sz="1400" baseline="0"/>
                  <a:t> in Inches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02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Sheet9!$A$2:$A$22</c:f>
              <c:numCache>
                <c:formatCode>General</c:formatCode>
                <c:ptCount val="21"/>
                <c:pt idx="0">
                  <c:v>1906</c:v>
                </c:pt>
                <c:pt idx="1">
                  <c:v>1912</c:v>
                </c:pt>
                <c:pt idx="2">
                  <c:v>1920</c:v>
                </c:pt>
                <c:pt idx="3">
                  <c:v>1926</c:v>
                </c:pt>
                <c:pt idx="4">
                  <c:v>1941</c:v>
                </c:pt>
                <c:pt idx="5">
                  <c:v>1947</c:v>
                </c:pt>
                <c:pt idx="6">
                  <c:v>1952</c:v>
                </c:pt>
                <c:pt idx="7">
                  <c:v>1958</c:v>
                </c:pt>
                <c:pt idx="8">
                  <c:v>1964</c:v>
                </c:pt>
                <c:pt idx="9">
                  <c:v>1966</c:v>
                </c:pt>
                <c:pt idx="10">
                  <c:v>1973</c:v>
                </c:pt>
                <c:pt idx="11">
                  <c:v>1977</c:v>
                </c:pt>
                <c:pt idx="12">
                  <c:v>1983</c:v>
                </c:pt>
                <c:pt idx="13">
                  <c:v>1987</c:v>
                </c:pt>
                <c:pt idx="14">
                  <c:v>1992</c:v>
                </c:pt>
                <c:pt idx="15">
                  <c:v>1994</c:v>
                </c:pt>
                <c:pt idx="16">
                  <c:v>1995</c:v>
                </c:pt>
                <c:pt idx="17">
                  <c:v>1998</c:v>
                </c:pt>
                <c:pt idx="18">
                  <c:v>2003</c:v>
                </c:pt>
                <c:pt idx="19">
                  <c:v>2007</c:v>
                </c:pt>
                <c:pt idx="20">
                  <c:v>2010</c:v>
                </c:pt>
              </c:numCache>
            </c:numRef>
          </c:xVal>
          <c:yVal>
            <c:numRef>
              <c:f>Sheet9!$T$2:$T$23</c:f>
              <c:numCache>
                <c:formatCode>General</c:formatCode>
                <c:ptCount val="22"/>
                <c:pt idx="0">
                  <c:v>22</c:v>
                </c:pt>
                <c:pt idx="1">
                  <c:v>20</c:v>
                </c:pt>
                <c:pt idx="2">
                  <c:v>3</c:v>
                </c:pt>
                <c:pt idx="3">
                  <c:v>29</c:v>
                </c:pt>
                <c:pt idx="4">
                  <c:v>26</c:v>
                </c:pt>
                <c:pt idx="5">
                  <c:v>19</c:v>
                </c:pt>
                <c:pt idx="6">
                  <c:v>21</c:v>
                </c:pt>
                <c:pt idx="7">
                  <c:v>27</c:v>
                </c:pt>
                <c:pt idx="8">
                  <c:v>21</c:v>
                </c:pt>
                <c:pt idx="9">
                  <c:v>20</c:v>
                </c:pt>
                <c:pt idx="10">
                  <c:v>9</c:v>
                </c:pt>
                <c:pt idx="11">
                  <c:v>18</c:v>
                </c:pt>
                <c:pt idx="12">
                  <c:v>23</c:v>
                </c:pt>
                <c:pt idx="13">
                  <c:v>24</c:v>
                </c:pt>
                <c:pt idx="14">
                  <c:v>26</c:v>
                </c:pt>
                <c:pt idx="15">
                  <c:v>18</c:v>
                </c:pt>
                <c:pt idx="16">
                  <c:v>16</c:v>
                </c:pt>
                <c:pt idx="17">
                  <c:v>24</c:v>
                </c:pt>
                <c:pt idx="18">
                  <c:v>27</c:v>
                </c:pt>
                <c:pt idx="19">
                  <c:v>19</c:v>
                </c:pt>
                <c:pt idx="20">
                  <c:v>12</c:v>
                </c:pt>
                <c:pt idx="21">
                  <c:v>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6C-434C-BDA0-5924D724A33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111743104"/>
        <c:axId val="1111744160"/>
      </c:scatterChart>
      <c:valAx>
        <c:axId val="1111743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44160"/>
        <c:crosses val="autoZero"/>
        <c:crossBetween val="midCat"/>
      </c:valAx>
      <c:valAx>
        <c:axId val="111174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Lowest Temperature °F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43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Sheet9!$A$2:$A$22</c:f>
              <c:numCache>
                <c:formatCode>General</c:formatCode>
                <c:ptCount val="21"/>
                <c:pt idx="0">
                  <c:v>1906</c:v>
                </c:pt>
                <c:pt idx="1">
                  <c:v>1912</c:v>
                </c:pt>
                <c:pt idx="2">
                  <c:v>1920</c:v>
                </c:pt>
                <c:pt idx="3">
                  <c:v>1926</c:v>
                </c:pt>
                <c:pt idx="4">
                  <c:v>1941</c:v>
                </c:pt>
                <c:pt idx="5">
                  <c:v>1947</c:v>
                </c:pt>
                <c:pt idx="6">
                  <c:v>1952</c:v>
                </c:pt>
                <c:pt idx="7">
                  <c:v>1958</c:v>
                </c:pt>
                <c:pt idx="8">
                  <c:v>1964</c:v>
                </c:pt>
                <c:pt idx="9">
                  <c:v>1966</c:v>
                </c:pt>
                <c:pt idx="10">
                  <c:v>1973</c:v>
                </c:pt>
                <c:pt idx="11">
                  <c:v>1977</c:v>
                </c:pt>
                <c:pt idx="12">
                  <c:v>1983</c:v>
                </c:pt>
                <c:pt idx="13">
                  <c:v>1987</c:v>
                </c:pt>
                <c:pt idx="14">
                  <c:v>1992</c:v>
                </c:pt>
                <c:pt idx="15">
                  <c:v>1994</c:v>
                </c:pt>
                <c:pt idx="16">
                  <c:v>1995</c:v>
                </c:pt>
                <c:pt idx="17">
                  <c:v>1998</c:v>
                </c:pt>
                <c:pt idx="18">
                  <c:v>2003</c:v>
                </c:pt>
                <c:pt idx="19">
                  <c:v>2007</c:v>
                </c:pt>
                <c:pt idx="20">
                  <c:v>2010</c:v>
                </c:pt>
              </c:numCache>
            </c:numRef>
          </c:xVal>
          <c:yVal>
            <c:numRef>
              <c:f>Sheet9!$C$2:$C$22</c:f>
              <c:numCache>
                <c:formatCode>General</c:formatCode>
                <c:ptCount val="21"/>
                <c:pt idx="0">
                  <c:v>2.2000000000000002</c:v>
                </c:pt>
                <c:pt idx="1">
                  <c:v>3.7</c:v>
                </c:pt>
                <c:pt idx="2">
                  <c:v>6.6</c:v>
                </c:pt>
                <c:pt idx="3">
                  <c:v>0</c:v>
                </c:pt>
                <c:pt idx="4">
                  <c:v>0</c:v>
                </c:pt>
                <c:pt idx="5">
                  <c:v>1.25</c:v>
                </c:pt>
                <c:pt idx="6">
                  <c:v>4.8</c:v>
                </c:pt>
                <c:pt idx="7">
                  <c:v>0</c:v>
                </c:pt>
                <c:pt idx="8">
                  <c:v>0</c:v>
                </c:pt>
                <c:pt idx="9">
                  <c:v>0.4</c:v>
                </c:pt>
                <c:pt idx="10">
                  <c:v>6.5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</c:v>
                </c:pt>
                <c:pt idx="16">
                  <c:v>7.4</c:v>
                </c:pt>
                <c:pt idx="17">
                  <c:v>8.6999999999999993</c:v>
                </c:pt>
                <c:pt idx="18">
                  <c:v>0</c:v>
                </c:pt>
                <c:pt idx="19">
                  <c:v>3.5</c:v>
                </c:pt>
                <c:pt idx="20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D5-41C7-8DF0-389B626D8F6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111721984"/>
        <c:axId val="1111719168"/>
      </c:scatterChart>
      <c:valAx>
        <c:axId val="1111721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19168"/>
        <c:crosses val="autoZero"/>
        <c:crossBetween val="midCat"/>
      </c:valAx>
      <c:valAx>
        <c:axId val="111171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Inches</a:t>
                </a:r>
                <a:r>
                  <a:rPr lang="en-US" sz="1400" baseline="0"/>
                  <a:t> of Snowfall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7219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9.64519E-8</cdr:x>
      <cdr:y>0.75785</cdr:y>
    </cdr:from>
    <cdr:to>
      <cdr:x>0.25907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653F219-0769-6BD8-5E65-2E2DC9D3911E}"/>
            </a:ext>
          </a:extLst>
        </cdr:cNvPr>
        <cdr:cNvSpPr txBox="1"/>
      </cdr:nvSpPr>
      <cdr:spPr>
        <a:xfrm xmlns:a="http://schemas.openxmlformats.org/drawingml/2006/main">
          <a:off x="1" y="3810000"/>
          <a:ext cx="2686050" cy="904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1C48-24B3-4673-9779-70A3FAEDE465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B2B77-D6CB-4022-945A-2185E9935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18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CCA6C-A7C8-E042-18E1-446B95FA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E149A-A564-9EE3-22D2-01A421EA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286CB-18F1-6365-73B4-2EDE6172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lightning striking a car&#10;&#10;Description automatically generated with medium confidence">
            <a:extLst>
              <a:ext uri="{FF2B5EF4-FFF2-40B4-BE49-F238E27FC236}">
                <a16:creationId xmlns:a16="http://schemas.microsoft.com/office/drawing/2014/main" id="{E8F9271A-6E86-CF3E-331C-C7F374ABC8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AAAF210-3B33-A2EA-531A-F36D827235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8582" y="4461164"/>
            <a:ext cx="9144000" cy="14960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8CC3B-8D34-47F9-1CAA-4C656B897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06120"/>
            <a:ext cx="9144000" cy="1944110"/>
          </a:xfrm>
          <a:solidFill>
            <a:schemeClr val="bg1"/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769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4F46-DF5D-6D8A-960E-577570AC8B9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B95B-59C3-1F68-D0AE-E1F59DC919C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CB78-33D1-2A08-DC4A-2A432754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BB7CA-331F-AB41-0D78-85B89DC31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22FD4-4CCB-9727-F693-69F74D96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1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8060-99D9-B3F9-C9AB-6ADCAE4C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510F0-DDE2-314A-B565-E23FF273D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6599A-593F-FD69-5E9C-EA4B8DEE1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F48BE-F981-CD18-5E89-3F5360A36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2735-5995-8F9A-D4E2-3C5882ADD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B95D-B622-20BB-B09A-E68B445C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C6E9C-BE18-3CCE-BF51-EBF74E88A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6F7AE-3735-9071-597F-011999A23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6ABEE-D845-F59D-1DE6-04A1B19E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41C35-20F7-9E21-45FC-FFC038B8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60D80-01DE-6D51-68A7-E9885CDB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4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CA5F0-C926-3B9E-BC2C-9C272BDA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313A4-97C4-C68D-5A62-BDF38D590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049B6-BD01-64D3-4C00-F6F245088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33EF6C-4100-30AA-DF10-D68219830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39D465-59C3-D335-4EA9-7682597D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729727-29E0-3C38-CD0A-57BCEF0D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341C29-A5CA-C8A4-9768-EBFA3B67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31136-D84F-B624-F0C4-9D275084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48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F957-9A00-CED1-6F6D-B22EA0EDF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5CD5F-94A0-67CA-B095-A50631BE8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72CA5-65E5-8CBA-0DFE-A5DB6AD3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8901A0-5255-C01B-9339-97A9445C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53A85-04AB-E8D3-5489-D2E4BEE3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0F6432-B9C2-9A5C-E86C-6D2E2D5DA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1C19D-69CC-D3A0-F126-00620526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2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0467-187C-40F3-1A78-924DA381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F96D4-FA49-1242-767F-51EB39E1C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10999-523A-B181-0BA9-F37578204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D4E9-2530-CD4B-6F3F-C4776CCE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927B3-D6E4-DDC7-0F15-D8F3076ED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4881A-B43A-2E4E-BE0E-9A6D94EFD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6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8F93F-290E-A283-D907-A4AD7E7C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D521A7-1938-F543-3120-1C96577E2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ECA06-E63C-9D63-B9A8-362B04271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BAFF8-D6A6-E655-95B6-E94C7C30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6C816-4141-FCA9-81D6-7379E216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CE576-8FD6-D2A1-DA5B-D9A07B41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6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11920-A28F-6080-0FB5-1CB63632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E7C467-26F3-1222-302E-163C74462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99852-5E74-9015-4938-9571FF5B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70CE0-549B-99EA-1191-5B39E55C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8EF1E-FB57-DB22-5DFA-64806205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6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9E344-713A-AA71-29F7-6CA9910462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F1ADC-A7D6-00C5-AA8E-B1B9CAF6E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1EE5A-EDB6-6462-A3EB-47C839DA3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4CD43-19F9-878F-F2C9-1E1C2EDEA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F7BF3-A81F-AA2A-F753-A1C0AF3A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10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995" y="-29573"/>
            <a:ext cx="4608005" cy="68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71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54808" y="3086855"/>
            <a:ext cx="6152590" cy="440298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800" i="1">
                <a:solidFill>
                  <a:srgbClr val="3F3F3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43" y="0"/>
            <a:ext cx="4585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55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54808" y="3086855"/>
            <a:ext cx="6152590" cy="440298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800" i="1">
                <a:solidFill>
                  <a:srgbClr val="3F3F3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43" y="0"/>
            <a:ext cx="4585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25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54808" y="3086855"/>
            <a:ext cx="6152590" cy="440298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800" i="1">
                <a:solidFill>
                  <a:srgbClr val="3F3F3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8" y="-1"/>
            <a:ext cx="4596882" cy="687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59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54808" y="3086855"/>
            <a:ext cx="6152590" cy="440298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800" i="1">
                <a:solidFill>
                  <a:srgbClr val="3F3F3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43" y="0"/>
            <a:ext cx="4585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94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672259" y="370114"/>
            <a:ext cx="0" cy="2635250"/>
          </a:xfrm>
          <a:prstGeom prst="line">
            <a:avLst/>
          </a:prstGeom>
          <a:ln w="127000" cmpd="sng">
            <a:solidFill>
              <a:srgbClr val="ABD6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754808" y="374432"/>
            <a:ext cx="6152590" cy="2635250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rgbClr val="0F414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54808" y="3086855"/>
            <a:ext cx="6152590" cy="440298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800" i="1">
                <a:solidFill>
                  <a:srgbClr val="3F3F3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43" y="0"/>
            <a:ext cx="4585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8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now covered path through trees&#10;&#10;Description automatically generated">
            <a:extLst>
              <a:ext uri="{FF2B5EF4-FFF2-40B4-BE49-F238E27FC236}">
                <a16:creationId xmlns:a16="http://schemas.microsoft.com/office/drawing/2014/main" id="{B94B86C5-3281-61CB-5C53-26EC5AC7E11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E97226-B2D2-D176-118A-5727523E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53A56-3DDA-BBE8-2B65-C883CB459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CDC40-09FB-64B2-008B-DABDA67E5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08A61-0266-472B-8738-BD43F231C4A4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ADE7-BF07-7319-BBFB-7255E2B73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07B4E-DBF9-7BF1-6B79-F37E9961B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02C2-DE07-44C1-8CAD-A44977A0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4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weatherandtravelwithtanis4589/videos" TargetMode="External"/><Relationship Id="rId2" Type="http://schemas.openxmlformats.org/officeDocument/2006/relationships/hyperlink" Target="https://docs.google.com/document/d/1ApWfGnUACQS3F3RHr0ZEQ3D2EQYagSIr/edit?usp=sharing&amp;ouid=102355074394437759895&amp;rtpof=true&amp;sd=tru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BZYxN-9RqNE?si=4EQfMCl-8kAhZg-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5E27F-E8F5-82DE-836E-BDDA28DBA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Highway Gothic" pitchFamily="2" charset="0"/>
              </a:rPr>
              <a:t>2023-24 Winter Weather Forecast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8F2E1E-755E-01F4-ADDA-650EE667BA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4000" dirty="0"/>
              <a:t>By: Tanis Leach</a:t>
            </a:r>
          </a:p>
        </p:txBody>
      </p:sp>
    </p:spTree>
    <p:extLst>
      <p:ext uri="{BB962C8B-B14F-4D97-AF65-F5344CB8AC3E}">
        <p14:creationId xmlns:p14="http://schemas.microsoft.com/office/powerpoint/2010/main" val="870844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F758-7555-5F5D-0E08-F67A0A6E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7A90D-C688-808B-BF44-A99C24707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31975"/>
          </a:xfrm>
        </p:spPr>
        <p:txBody>
          <a:bodyPr/>
          <a:lstStyle/>
          <a:p>
            <a:r>
              <a:rPr lang="en-US" dirty="0"/>
              <a:t>If you want to see how I forecasted for the February 22</a:t>
            </a:r>
            <a:r>
              <a:rPr lang="en-US" baseline="30000" dirty="0"/>
              <a:t>nd</a:t>
            </a:r>
            <a:r>
              <a:rPr lang="en-US" dirty="0"/>
              <a:t> snowstorm, what went well and what didn’t, I do have a 38 min. recap video, in addition to all of my forecasts for the event on my YouTube channel: </a:t>
            </a:r>
            <a:r>
              <a:rPr lang="en-US" b="1" dirty="0"/>
              <a:t>Weather and Travel with Tanis.</a:t>
            </a:r>
          </a:p>
        </p:txBody>
      </p:sp>
    </p:spTree>
    <p:extLst>
      <p:ext uri="{BB962C8B-B14F-4D97-AF65-F5344CB8AC3E}">
        <p14:creationId xmlns:p14="http://schemas.microsoft.com/office/powerpoint/2010/main" val="3823898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F9C0-5C40-2425-921A-2BE1F8BA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DBB94-3543-A655-43CD-E8335A5BA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35722"/>
          </a:xfrm>
        </p:spPr>
        <p:txBody>
          <a:bodyPr/>
          <a:lstStyle/>
          <a:p>
            <a:r>
              <a:rPr lang="en-US" dirty="0"/>
              <a:t>This is a long range forecast and is intended to provide a general sense of what may happen in the coming months. It is not a “this is for sure happening,” nor is it an excuse not to be prepared for a wind/snow/ice storm or cold temperatures.</a:t>
            </a:r>
          </a:p>
        </p:txBody>
      </p:sp>
    </p:spTree>
    <p:extLst>
      <p:ext uri="{BB962C8B-B14F-4D97-AF65-F5344CB8AC3E}">
        <p14:creationId xmlns:p14="http://schemas.microsoft.com/office/powerpoint/2010/main" val="331591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5CF4-B7B0-7D0A-9798-6EC964B07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5738"/>
          </a:xfrm>
        </p:spPr>
        <p:txBody>
          <a:bodyPr/>
          <a:lstStyle/>
          <a:p>
            <a:r>
              <a:rPr lang="en-US" dirty="0"/>
              <a:t>2022-23 Scorecard</a:t>
            </a:r>
          </a:p>
        </p:txBody>
      </p:sp>
      <p:graphicFrame>
        <p:nvGraphicFramePr>
          <p:cNvPr id="3" name="Table 8">
            <a:extLst>
              <a:ext uri="{FF2B5EF4-FFF2-40B4-BE49-F238E27FC236}">
                <a16:creationId xmlns:a16="http://schemas.microsoft.com/office/drawing/2014/main" id="{E2E2E5CB-BE4A-1919-3FBD-95F8C1205D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644813"/>
              </p:ext>
            </p:extLst>
          </p:nvPr>
        </p:nvGraphicFramePr>
        <p:xfrm>
          <a:off x="0" y="725739"/>
          <a:ext cx="12192000" cy="6130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8694">
                  <a:extLst>
                    <a:ext uri="{9D8B030D-6E8A-4147-A177-3AD203B41FA5}">
                      <a16:colId xmlns:a16="http://schemas.microsoft.com/office/drawing/2014/main" val="2384615637"/>
                    </a:ext>
                  </a:extLst>
                </a:gridCol>
                <a:gridCol w="4497355">
                  <a:extLst>
                    <a:ext uri="{9D8B030D-6E8A-4147-A177-3AD203B41FA5}">
                      <a16:colId xmlns:a16="http://schemas.microsoft.com/office/drawing/2014/main" val="683697522"/>
                    </a:ext>
                  </a:extLst>
                </a:gridCol>
                <a:gridCol w="1558212">
                  <a:extLst>
                    <a:ext uri="{9D8B030D-6E8A-4147-A177-3AD203B41FA5}">
                      <a16:colId xmlns:a16="http://schemas.microsoft.com/office/drawing/2014/main" val="1678065082"/>
                    </a:ext>
                  </a:extLst>
                </a:gridCol>
                <a:gridCol w="1657739">
                  <a:extLst>
                    <a:ext uri="{9D8B030D-6E8A-4147-A177-3AD203B41FA5}">
                      <a16:colId xmlns:a16="http://schemas.microsoft.com/office/drawing/2014/main" val="1812029758"/>
                    </a:ext>
                  </a:extLst>
                </a:gridCol>
              </a:tblGrid>
              <a:tr h="367315">
                <a:tc>
                  <a:txBody>
                    <a:bodyPr/>
                    <a:lstStyle/>
                    <a:p>
                      <a:r>
                        <a:rPr lang="en-US" dirty="0"/>
                        <a:t>Predictions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Actual/Projected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33293"/>
                  </a:ext>
                </a:extLst>
              </a:tr>
              <a:tr h="67880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Water Year Rain: 28-36”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Winter less than 14.97”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Winter Actual: 13.58”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Water Year: 35.47”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8183"/>
                  </a:ext>
                </a:extLst>
              </a:tr>
              <a:tr h="973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+mj-lt"/>
                        </a:rPr>
                        <a:t>Average Temperature Departure: 2.5°F below average to 1°F above average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Dec: 0-4°F below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1.2°F below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419943"/>
                  </a:ext>
                </a:extLst>
              </a:tr>
              <a:tr h="67880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Lowest Winter Temperature: 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&lt;20°F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18°F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723838"/>
                  </a:ext>
                </a:extLst>
              </a:tr>
              <a:tr h="642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+mj-lt"/>
                        </a:rPr>
                        <a:t>Peak Wind Gust: 45-55 mph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51 MPH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51745"/>
                  </a:ext>
                </a:extLst>
              </a:tr>
              <a:tr h="67880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Most Active Time: January 10</a:t>
                      </a:r>
                      <a:r>
                        <a:rPr lang="en-US" sz="2000" baseline="30000" dirty="0">
                          <a:latin typeface="+mj-lt"/>
                        </a:rPr>
                        <a:t>th</a:t>
                      </a:r>
                      <a:r>
                        <a:rPr lang="en-US" sz="2000" dirty="0">
                          <a:latin typeface="+mj-lt"/>
                        </a:rPr>
                        <a:t>-31</a:t>
                      </a:r>
                      <a:r>
                        <a:rPr lang="en-US" sz="2000" baseline="30000" dirty="0">
                          <a:latin typeface="+mj-lt"/>
                        </a:rPr>
                        <a:t>st</a:t>
                      </a:r>
                      <a:r>
                        <a:rPr lang="en-US" sz="2000" dirty="0">
                          <a:latin typeface="+mj-lt"/>
                        </a:rPr>
                        <a:t> (December update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Early November (Corvallis only), Late December, Late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69385"/>
                  </a:ext>
                </a:extLst>
              </a:tr>
              <a:tr h="67880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April 1</a:t>
                      </a:r>
                      <a:r>
                        <a:rPr lang="en-US" sz="2000" baseline="30000" dirty="0">
                          <a:latin typeface="+mj-lt"/>
                        </a:rPr>
                        <a:t>st</a:t>
                      </a:r>
                      <a:r>
                        <a:rPr lang="en-US" sz="2000" dirty="0">
                          <a:latin typeface="+mj-lt"/>
                        </a:rPr>
                        <a:t> Snow Depth: 80-120% of normal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December Update: 100-150% of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~115% Basin, 99% at </a:t>
                      </a:r>
                      <a:r>
                        <a:rPr lang="en-US" sz="2000" dirty="0" err="1">
                          <a:latin typeface="+mj-lt"/>
                        </a:rPr>
                        <a:t>snowtel</a:t>
                      </a:r>
                      <a:r>
                        <a:rPr lang="en-US" sz="2000" dirty="0">
                          <a:latin typeface="+mj-lt"/>
                        </a:rPr>
                        <a:t> site.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51008"/>
                  </a:ext>
                </a:extLst>
              </a:tr>
              <a:tr h="126907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Valley Snowfall: 1-5 in. (2-8 in. Central/South Valley)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December Update: 2-8 in entire valley.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j-lt"/>
                        </a:rPr>
                        <a:t>Portland: 11 in.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Eugene: 2.2 in.</a:t>
                      </a:r>
                    </a:p>
                    <a:p>
                      <a:r>
                        <a:rPr lang="en-US" sz="2000" dirty="0">
                          <a:latin typeface="+mj-lt"/>
                        </a:rPr>
                        <a:t>All Valley Average (Population Weighted): 7.72 inches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120788"/>
                  </a:ext>
                </a:extLst>
              </a:tr>
            </a:tbl>
          </a:graphicData>
        </a:graphic>
      </p:graphicFrame>
      <p:pic>
        <p:nvPicPr>
          <p:cNvPr id="4" name="Graphic 3" descr="Badge Tick1 with solid fill">
            <a:extLst>
              <a:ext uri="{FF2B5EF4-FFF2-40B4-BE49-F238E27FC236}">
                <a16:creationId xmlns:a16="http://schemas.microsoft.com/office/drawing/2014/main" id="{E3F36346-517B-C55C-E86E-6D716863C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1380" y="3444471"/>
            <a:ext cx="731520" cy="731520"/>
          </a:xfrm>
          <a:prstGeom prst="rect">
            <a:avLst/>
          </a:prstGeom>
        </p:spPr>
      </p:pic>
      <p:pic>
        <p:nvPicPr>
          <p:cNvPr id="5" name="Graphic 4" descr="Badge Cross with solid fill">
            <a:extLst>
              <a:ext uri="{FF2B5EF4-FFF2-40B4-BE49-F238E27FC236}">
                <a16:creationId xmlns:a16="http://schemas.microsoft.com/office/drawing/2014/main" id="{7478204B-8E49-9E54-6B37-6F3DABFD7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1380" y="4130307"/>
            <a:ext cx="731520" cy="731520"/>
          </a:xfrm>
          <a:prstGeom prst="rect">
            <a:avLst/>
          </a:prstGeom>
        </p:spPr>
      </p:pic>
      <p:pic>
        <p:nvPicPr>
          <p:cNvPr id="6" name="Graphic 5" descr="Badge Tick1 with solid fill">
            <a:extLst>
              <a:ext uri="{FF2B5EF4-FFF2-40B4-BE49-F238E27FC236}">
                <a16:creationId xmlns:a16="http://schemas.microsoft.com/office/drawing/2014/main" id="{3E31A044-A88A-07F4-9D4F-F6F45E97F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7041" y="1929553"/>
            <a:ext cx="731520" cy="731520"/>
          </a:xfrm>
          <a:prstGeom prst="rect">
            <a:avLst/>
          </a:prstGeom>
        </p:spPr>
      </p:pic>
      <p:pic>
        <p:nvPicPr>
          <p:cNvPr id="7" name="Graphic 6" descr="Badge Tick1 with solid fill">
            <a:extLst>
              <a:ext uri="{FF2B5EF4-FFF2-40B4-BE49-F238E27FC236}">
                <a16:creationId xmlns:a16="http://schemas.microsoft.com/office/drawing/2014/main" id="{33770E60-71C3-E57E-7697-52C4345B6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7041" y="3454345"/>
            <a:ext cx="731520" cy="731520"/>
          </a:xfrm>
          <a:prstGeom prst="rect">
            <a:avLst/>
          </a:prstGeom>
        </p:spPr>
      </p:pic>
      <p:pic>
        <p:nvPicPr>
          <p:cNvPr id="8" name="Graphic 7" descr="Badge Tick1 with solid fill">
            <a:extLst>
              <a:ext uri="{FF2B5EF4-FFF2-40B4-BE49-F238E27FC236}">
                <a16:creationId xmlns:a16="http://schemas.microsoft.com/office/drawing/2014/main" id="{E250F675-D2F1-D644-3E30-9EB1DFA23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2010" y="1917656"/>
            <a:ext cx="731520" cy="731520"/>
          </a:xfrm>
          <a:prstGeom prst="rect">
            <a:avLst/>
          </a:prstGeom>
        </p:spPr>
      </p:pic>
      <p:pic>
        <p:nvPicPr>
          <p:cNvPr id="9" name="Graphic 8" descr="Badge Tick1 with solid fill">
            <a:extLst>
              <a:ext uri="{FF2B5EF4-FFF2-40B4-BE49-F238E27FC236}">
                <a16:creationId xmlns:a16="http://schemas.microsoft.com/office/drawing/2014/main" id="{8BF884D4-90A9-A894-C6AB-3E46386E7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7703" y="1046822"/>
            <a:ext cx="731520" cy="731520"/>
          </a:xfrm>
          <a:prstGeom prst="rect">
            <a:avLst/>
          </a:prstGeom>
        </p:spPr>
      </p:pic>
      <p:pic>
        <p:nvPicPr>
          <p:cNvPr id="10" name="Graphic 9" descr="Badge Tick1 with solid fill">
            <a:extLst>
              <a:ext uri="{FF2B5EF4-FFF2-40B4-BE49-F238E27FC236}">
                <a16:creationId xmlns:a16="http://schemas.microsoft.com/office/drawing/2014/main" id="{E64B88C6-E760-147F-19A4-7E8567578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2010" y="1061824"/>
            <a:ext cx="731520" cy="731520"/>
          </a:xfrm>
          <a:prstGeom prst="rect">
            <a:avLst/>
          </a:prstGeom>
        </p:spPr>
      </p:pic>
      <p:pic>
        <p:nvPicPr>
          <p:cNvPr id="11" name="Graphic 10" descr="Badge Tick1 with solid fill">
            <a:extLst>
              <a:ext uri="{FF2B5EF4-FFF2-40B4-BE49-F238E27FC236}">
                <a16:creationId xmlns:a16="http://schemas.microsoft.com/office/drawing/2014/main" id="{65C97F4B-CD10-2301-0AC7-BB6B08FE7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7041" y="2765609"/>
            <a:ext cx="731520" cy="731520"/>
          </a:xfrm>
          <a:prstGeom prst="rect">
            <a:avLst/>
          </a:prstGeom>
        </p:spPr>
      </p:pic>
      <p:pic>
        <p:nvPicPr>
          <p:cNvPr id="12" name="Graphic 11" descr="Badge Tick1 with solid fill">
            <a:extLst>
              <a:ext uri="{FF2B5EF4-FFF2-40B4-BE49-F238E27FC236}">
                <a16:creationId xmlns:a16="http://schemas.microsoft.com/office/drawing/2014/main" id="{10018E8E-1579-C72C-BF48-B35FE0FBE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1380" y="2764387"/>
            <a:ext cx="731520" cy="731520"/>
          </a:xfrm>
          <a:prstGeom prst="rect">
            <a:avLst/>
          </a:prstGeom>
        </p:spPr>
      </p:pic>
      <p:pic>
        <p:nvPicPr>
          <p:cNvPr id="13" name="Graphic 12" descr="Badge Tick1 with solid fill">
            <a:extLst>
              <a:ext uri="{FF2B5EF4-FFF2-40B4-BE49-F238E27FC236}">
                <a16:creationId xmlns:a16="http://schemas.microsoft.com/office/drawing/2014/main" id="{2FF092D9-A253-8C25-54AA-F07A530F1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87703" y="4827046"/>
            <a:ext cx="731520" cy="731520"/>
          </a:xfrm>
          <a:prstGeom prst="rect">
            <a:avLst/>
          </a:prstGeom>
        </p:spPr>
      </p:pic>
      <p:pic>
        <p:nvPicPr>
          <p:cNvPr id="14" name="Graphic 13" descr="Badge Tick1 with solid fill">
            <a:extLst>
              <a:ext uri="{FF2B5EF4-FFF2-40B4-BE49-F238E27FC236}">
                <a16:creationId xmlns:a16="http://schemas.microsoft.com/office/drawing/2014/main" id="{0EF3A247-5C15-855A-1872-81B89DC96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1380" y="5757476"/>
            <a:ext cx="731520" cy="731520"/>
          </a:xfrm>
          <a:prstGeom prst="rect">
            <a:avLst/>
          </a:prstGeom>
        </p:spPr>
      </p:pic>
      <p:pic>
        <p:nvPicPr>
          <p:cNvPr id="15" name="Graphic 14" descr="Badge Cross with solid fill">
            <a:extLst>
              <a:ext uri="{FF2B5EF4-FFF2-40B4-BE49-F238E27FC236}">
                <a16:creationId xmlns:a16="http://schemas.microsoft.com/office/drawing/2014/main" id="{DB738228-DDA3-2ACD-3049-CB8C09CD7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90691" y="5769373"/>
            <a:ext cx="731520" cy="7315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495A7D-C61C-5DD9-4811-6072D64A4432}"/>
              </a:ext>
            </a:extLst>
          </p:cNvPr>
          <p:cNvSpPr txBox="1"/>
          <p:nvPr/>
        </p:nvSpPr>
        <p:spPr>
          <a:xfrm>
            <a:off x="9565181" y="5944704"/>
            <a:ext cx="40121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½</a:t>
            </a:r>
          </a:p>
        </p:txBody>
      </p:sp>
      <p:pic>
        <p:nvPicPr>
          <p:cNvPr id="18" name="Graphic 17" descr="Badge Cross with solid fill">
            <a:extLst>
              <a:ext uri="{FF2B5EF4-FFF2-40B4-BE49-F238E27FC236}">
                <a16:creationId xmlns:a16="http://schemas.microsoft.com/office/drawing/2014/main" id="{C00EE75A-EB89-7DB9-31FB-687F3C66B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67016" y="4856075"/>
            <a:ext cx="731520" cy="7315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D80F0F1-EFF0-13BB-EFB1-1CD191823C51}"/>
              </a:ext>
            </a:extLst>
          </p:cNvPr>
          <p:cNvSpPr txBox="1"/>
          <p:nvPr/>
        </p:nvSpPr>
        <p:spPr>
          <a:xfrm>
            <a:off x="11141506" y="5031406"/>
            <a:ext cx="40121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½</a:t>
            </a:r>
          </a:p>
        </p:txBody>
      </p:sp>
    </p:spTree>
    <p:extLst>
      <p:ext uri="{BB962C8B-B14F-4D97-AF65-F5344CB8AC3E}">
        <p14:creationId xmlns:p14="http://schemas.microsoft.com/office/powerpoint/2010/main" val="3639082077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88AE-017F-5F2C-4BAA-E60D7776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30CA1-F863-146B-22E3-B510268C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49256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Adjusted analog year approach using:</a:t>
            </a:r>
          </a:p>
          <a:p>
            <a:pPr lvl="1"/>
            <a:r>
              <a:rPr lang="en-US" dirty="0"/>
              <a:t>ENSO via the Oceanic Nino Index (ONI) and confirmed using the SOI.</a:t>
            </a:r>
          </a:p>
          <a:p>
            <a:pPr lvl="1"/>
            <a:r>
              <a:rPr lang="en-US" dirty="0"/>
              <a:t>Pacific and Atlantic Multidecadal Oscillation.</a:t>
            </a:r>
          </a:p>
          <a:p>
            <a:pPr lvl="1"/>
            <a:r>
              <a:rPr lang="en-US" dirty="0"/>
              <a:t>Sunspot Count.</a:t>
            </a:r>
          </a:p>
          <a:p>
            <a:pPr lvl="1"/>
            <a:r>
              <a:rPr lang="en-US" b="1" dirty="0"/>
              <a:t>Analogs not weighted equally. Analogs that are closer condition wise to this year's conditions have a higher weighting.</a:t>
            </a:r>
          </a:p>
          <a:p>
            <a:r>
              <a:rPr lang="en-US" dirty="0"/>
              <a:t>Adjustments to analog years made using statistical analysis (since 1940):</a:t>
            </a:r>
          </a:p>
          <a:p>
            <a:pPr lvl="1"/>
            <a:r>
              <a:rPr lang="en-US" dirty="0"/>
              <a:t>If there is a statistically likely/unlikely chance (90%) of something occurring, analogs will be adjusted unless there is a clear trend in the analog years showing the opposite.</a:t>
            </a:r>
          </a:p>
          <a:p>
            <a:pPr lvl="1"/>
            <a:r>
              <a:rPr lang="en-US" dirty="0"/>
              <a:t>General trends based on previous season when appropriate.</a:t>
            </a:r>
          </a:p>
          <a:p>
            <a:r>
              <a:rPr lang="en-US" dirty="0"/>
              <a:t>Snow prior to 1970s have been adjusted to a 4.3-inch average per winter on analogs.</a:t>
            </a:r>
          </a:p>
          <a:p>
            <a:r>
              <a:rPr lang="en-US" dirty="0"/>
              <a:t>All forecasts will cover what has happened in 1 out of 3 winters at the Portland Airport.</a:t>
            </a:r>
          </a:p>
        </p:txBody>
      </p:sp>
    </p:spTree>
    <p:extLst>
      <p:ext uri="{BB962C8B-B14F-4D97-AF65-F5344CB8AC3E}">
        <p14:creationId xmlns:p14="http://schemas.microsoft.com/office/powerpoint/2010/main" val="185110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A679-A1A8-E15A-0305-7E39E10E2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I be worried for the Worst Case Scenario?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376AC-04B0-E065-688E-880E8E7FC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081357"/>
          </a:xfrm>
        </p:spPr>
        <p:txBody>
          <a:bodyPr/>
          <a:lstStyle/>
          <a:p>
            <a:r>
              <a:rPr lang="en-US" dirty="0"/>
              <a:t>75 inches of snow.</a:t>
            </a:r>
          </a:p>
          <a:p>
            <a:r>
              <a:rPr lang="en-US" dirty="0"/>
              <a:t>3 major arctic blasts</a:t>
            </a:r>
          </a:p>
          <a:p>
            <a:r>
              <a:rPr lang="en-US" dirty="0"/>
              <a:t>Temperature’s below 0.</a:t>
            </a:r>
          </a:p>
          <a:p>
            <a:r>
              <a:rPr lang="en-US" dirty="0"/>
              <a:t>9 degrees below average.</a:t>
            </a:r>
          </a:p>
        </p:txBody>
      </p:sp>
      <p:pic>
        <p:nvPicPr>
          <p:cNvPr id="3" name="Picture 2" descr="Image result for winter is coming meme">
            <a:extLst>
              <a:ext uri="{FF2B5EF4-FFF2-40B4-BE49-F238E27FC236}">
                <a16:creationId xmlns:a16="http://schemas.microsoft.com/office/drawing/2014/main" id="{E4160EE8-FECB-9A42-5F11-A4B970E1E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0260"/>
            <a:ext cx="4090420" cy="266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577263-0273-EAEB-271E-ABDB13AF2745}"/>
              </a:ext>
            </a:extLst>
          </p:cNvPr>
          <p:cNvSpPr txBox="1"/>
          <p:nvPr/>
        </p:nvSpPr>
        <p:spPr>
          <a:xfrm>
            <a:off x="11249025" y="6492875"/>
            <a:ext cx="942975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1000" dirty="0"/>
              <a:t>Image courtesy of FS1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D9BF76-0A42-A69C-8F5C-1DE6BC3F6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123" y="4041919"/>
            <a:ext cx="2805902" cy="281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2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alendar with weather icons&#10;&#10;Description automatically generated">
            <a:extLst>
              <a:ext uri="{FF2B5EF4-FFF2-40B4-BE49-F238E27FC236}">
                <a16:creationId xmlns:a16="http://schemas.microsoft.com/office/drawing/2014/main" id="{D1EB55ED-B061-76CB-A1EF-AFB5F86AF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99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7F534F-78FA-D64E-C538-C27FA78B3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effectLst/>
        </p:spPr>
      </p:pic>
    </p:spTree>
    <p:extLst>
      <p:ext uri="{BB962C8B-B14F-4D97-AF65-F5344CB8AC3E}">
        <p14:creationId xmlns:p14="http://schemas.microsoft.com/office/powerpoint/2010/main" val="154670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2C07C4-3B88-061D-BA9C-FCCC36970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72699" cy="6917166"/>
          </a:xfrm>
          <a:effectLst/>
        </p:spPr>
      </p:pic>
    </p:spTree>
    <p:extLst>
      <p:ext uri="{BB962C8B-B14F-4D97-AF65-F5344CB8AC3E}">
        <p14:creationId xmlns:p14="http://schemas.microsoft.com/office/powerpoint/2010/main" val="204425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8915-9A76-BF48-9CE4-FA30242B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Scenario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1D07D-0E53-F5F1-02BE-5265A439A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patterns have a 1/50 year return period individually, not back to back. The -8°F is caused by a 1/30 year snowstorm with ideal position followed by a -21°C arctic blast (1/50 year). </a:t>
            </a:r>
          </a:p>
          <a:p>
            <a:r>
              <a:rPr lang="en-US" dirty="0"/>
              <a:t>I left the windstorm worst case out.</a:t>
            </a:r>
          </a:p>
        </p:txBody>
      </p:sp>
    </p:spTree>
    <p:extLst>
      <p:ext uri="{BB962C8B-B14F-4D97-AF65-F5344CB8AC3E}">
        <p14:creationId xmlns:p14="http://schemas.microsoft.com/office/powerpoint/2010/main" val="257008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9B7F2D-6176-F6E2-49AF-0DFDC6E1E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3127"/>
            <a:ext cx="10515600" cy="1131745"/>
          </a:xfrm>
        </p:spPr>
        <p:txBody>
          <a:bodyPr/>
          <a:lstStyle/>
          <a:p>
            <a:r>
              <a:rPr lang="en-US" dirty="0"/>
              <a:t>Data and Oscillations</a:t>
            </a:r>
          </a:p>
        </p:txBody>
      </p:sp>
    </p:spTree>
    <p:extLst>
      <p:ext uri="{BB962C8B-B14F-4D97-AF65-F5344CB8AC3E}">
        <p14:creationId xmlns:p14="http://schemas.microsoft.com/office/powerpoint/2010/main" val="328546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57B5A-B483-B78A-05FA-A007C2A3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ENSO Outlook: The US’s 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314596-DA34-6D59-18A4-F4F474893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31401"/>
            <a:ext cx="6272464" cy="51266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2D3D98-B999-EF67-0B02-C0BC36777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5" y="1731401"/>
            <a:ext cx="5912925" cy="51266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19086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4C3A-50F4-D8C3-BC09-FD823D37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ENSO Outlook: The World’s Look</a:t>
            </a:r>
          </a:p>
        </p:txBody>
      </p:sp>
      <p:pic>
        <p:nvPicPr>
          <p:cNvPr id="3" name="Picture 2" descr="Nino 3.4 2 month outlook">
            <a:extLst>
              <a:ext uri="{FF2B5EF4-FFF2-40B4-BE49-F238E27FC236}">
                <a16:creationId xmlns:a16="http://schemas.microsoft.com/office/drawing/2014/main" id="{73DF8E21-CABA-422C-A27B-50E1F0752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6450"/>
            <a:ext cx="6076902" cy="373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Nino 3.4 2 month outlook">
            <a:extLst>
              <a:ext uri="{FF2B5EF4-FFF2-40B4-BE49-F238E27FC236}">
                <a16:creationId xmlns:a16="http://schemas.microsoft.com/office/drawing/2014/main" id="{71B8D21C-2374-66FB-8A44-5752EF53A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229" y="2076450"/>
            <a:ext cx="6117771" cy="373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60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D7B8D-59F3-36CB-C3DA-134A881C0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Moderate vs. Strong El </a:t>
            </a:r>
            <a:r>
              <a:rPr lang="en-US" dirty="0" err="1"/>
              <a:t>Ninos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D9D10-5305-B6AA-7801-845BDD88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9681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+mj-lt"/>
              </a:rPr>
              <a:t>Moderate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2B5D1-0523-B815-74E5-A233FAB68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77979"/>
            <a:ext cx="5157787" cy="441157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4/9 years had no snowfall. 3/9 years had above 4 inches. Median was 1.25 inches. </a:t>
            </a:r>
          </a:p>
          <a:p>
            <a:r>
              <a:rPr lang="en-US" sz="2400" dirty="0"/>
              <a:t>Average temperature (decade adjusted): +0.25°F.</a:t>
            </a:r>
          </a:p>
          <a:p>
            <a:r>
              <a:rPr lang="en-US" sz="2400" dirty="0"/>
              <a:t>Median lowest temperature: 21°F</a:t>
            </a:r>
          </a:p>
          <a:p>
            <a:pPr lvl="1"/>
            <a:r>
              <a:rPr lang="en-US" sz="2000" dirty="0"/>
              <a:t>Only one year (Dec. 1919) had an arctic blast.</a:t>
            </a:r>
          </a:p>
          <a:p>
            <a:r>
              <a:rPr lang="en-US" sz="2400" dirty="0"/>
              <a:t>Water year rainfall median: 3 inches below long term median.</a:t>
            </a:r>
          </a:p>
          <a:p>
            <a:r>
              <a:rPr lang="en-US" sz="2400" dirty="0"/>
              <a:t>Ok mountain snowfall (typically 70-90%). </a:t>
            </a:r>
          </a:p>
          <a:p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0538EF-740F-DCA2-B154-A1E34B834D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96816"/>
          </a:xfrm>
        </p:spPr>
        <p:txBody>
          <a:bodyPr/>
          <a:lstStyle/>
          <a:p>
            <a:pPr algn="ctr"/>
            <a:r>
              <a:rPr lang="en-US" sz="3600" dirty="0">
                <a:latin typeface="+mj-lt"/>
              </a:rPr>
              <a:t>Strong</a:t>
            </a:r>
            <a:endParaRPr lang="en-US" dirty="0">
              <a:latin typeface="+mj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3EC22C-D1B0-03E7-ADC2-5FD38EBEC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77978"/>
            <a:ext cx="5183188" cy="441157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7/13 years had no snowfall. 3/13 had more than 4 inches. Median was 0 inches.</a:t>
            </a:r>
          </a:p>
          <a:p>
            <a:r>
              <a:rPr lang="en-US" sz="2400" dirty="0"/>
              <a:t>Average temperature (decade adjusted): +1.5°F.</a:t>
            </a:r>
          </a:p>
          <a:p>
            <a:pPr lvl="1"/>
            <a:r>
              <a:rPr lang="en-US" sz="2000" dirty="0"/>
              <a:t>No year has been below average more than 0.75°F.</a:t>
            </a:r>
          </a:p>
          <a:p>
            <a:r>
              <a:rPr lang="en-US" sz="2400" dirty="0"/>
              <a:t>Median lowest temperature: 22°F</a:t>
            </a:r>
          </a:p>
          <a:p>
            <a:pPr lvl="1"/>
            <a:r>
              <a:rPr lang="en-US" sz="2000" dirty="0"/>
              <a:t>2 arctic blasts (Dec. 1972 and 2009).</a:t>
            </a:r>
          </a:p>
          <a:p>
            <a:r>
              <a:rPr lang="en-US" sz="2400" dirty="0"/>
              <a:t>Water year rainfall median: Right at long term median.</a:t>
            </a:r>
          </a:p>
          <a:p>
            <a:r>
              <a:rPr lang="en-US" sz="2400" dirty="0"/>
              <a:t>Bad mountain snowfall below 4500 feet (40-70%), ok above (70-90% typical).</a:t>
            </a:r>
          </a:p>
        </p:txBody>
      </p:sp>
    </p:spTree>
    <p:extLst>
      <p:ext uri="{BB962C8B-B14F-4D97-AF65-F5344CB8AC3E}">
        <p14:creationId xmlns:p14="http://schemas.microsoft.com/office/powerpoint/2010/main" val="140527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1641-D2AA-7116-A522-B988C388E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Windstorms and ENSO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0959B-A906-8E3F-7414-634C78DED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059" y="1690688"/>
            <a:ext cx="8713882" cy="517358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92089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704EE-28FA-376D-9D51-9CA0D0F2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Oscillation Index: Last 5 Years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B148A-42D7-1029-CB3D-FFF521320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39" y="1687679"/>
            <a:ext cx="11404122" cy="5170321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91283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AA47-78AB-60D9-CCE6-4A01D698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Pacific Decadal Oscillation: Last 5 Years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A5DC6D4-D64B-47AC-B588-C3E603A047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600885"/>
              </p:ext>
            </p:extLst>
          </p:nvPr>
        </p:nvGraphicFramePr>
        <p:xfrm>
          <a:off x="0" y="1690688"/>
          <a:ext cx="12192000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780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40DFF-9222-90D4-CF05-DA3CF744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Atlantic Multidecadal Oscillation: Last 5 Years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713A4A9-308B-4A75-B016-D6F311E785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872889"/>
              </p:ext>
            </p:extLst>
          </p:nvPr>
        </p:nvGraphicFramePr>
        <p:xfrm>
          <a:off x="1" y="1690688"/>
          <a:ext cx="12192000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131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8326F-BC1D-3657-BBBC-FB976D4C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Sunspot Count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57FC4-081A-1EDB-FAB8-B821AFC92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03" y="1619406"/>
            <a:ext cx="6955194" cy="521114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17915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5C79-17C2-4F97-5368-7FA87A3DF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Analog Years and Statistics</a:t>
            </a:r>
          </a:p>
        </p:txBody>
      </p:sp>
    </p:spTree>
    <p:extLst>
      <p:ext uri="{BB962C8B-B14F-4D97-AF65-F5344CB8AC3E}">
        <p14:creationId xmlns:p14="http://schemas.microsoft.com/office/powerpoint/2010/main" val="2904206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52B3B-41C6-F609-33F7-BB17FA5F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91D4-E9BA-5AFC-6BC2-48F31230E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6073"/>
            <a:ext cx="2096748" cy="3744844"/>
          </a:xfrm>
        </p:spPr>
        <p:txBody>
          <a:bodyPr/>
          <a:lstStyle/>
          <a:p>
            <a:r>
              <a:rPr lang="en-US" dirty="0">
                <a:latin typeface="+mj-lt"/>
              </a:rPr>
              <a:t>1905-06</a:t>
            </a:r>
          </a:p>
          <a:p>
            <a:r>
              <a:rPr lang="en-US" dirty="0">
                <a:latin typeface="+mj-lt"/>
              </a:rPr>
              <a:t>1911-12</a:t>
            </a:r>
          </a:p>
          <a:p>
            <a:r>
              <a:rPr lang="en-US" dirty="0">
                <a:highlight>
                  <a:srgbClr val="00FF00"/>
                </a:highlight>
                <a:latin typeface="+mj-lt"/>
              </a:rPr>
              <a:t>1919-20</a:t>
            </a:r>
          </a:p>
          <a:p>
            <a:r>
              <a:rPr lang="en-US" dirty="0">
                <a:latin typeface="+mj-lt"/>
              </a:rPr>
              <a:t>1925-26</a:t>
            </a:r>
          </a:p>
          <a:p>
            <a:r>
              <a:rPr lang="en-US" dirty="0">
                <a:latin typeface="+mj-lt"/>
              </a:rPr>
              <a:t>1940-41</a:t>
            </a:r>
          </a:p>
          <a:p>
            <a:r>
              <a:rPr lang="en-US" dirty="0">
                <a:latin typeface="+mj-lt"/>
              </a:rPr>
              <a:t>1946-47</a:t>
            </a:r>
          </a:p>
          <a:p>
            <a:r>
              <a:rPr lang="en-US" dirty="0">
                <a:highlight>
                  <a:srgbClr val="00FF00"/>
                </a:highlight>
                <a:latin typeface="+mj-lt"/>
              </a:rPr>
              <a:t>1951-52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8D6DA2-440A-F700-6F26-512583780A7A}"/>
              </a:ext>
            </a:extLst>
          </p:cNvPr>
          <p:cNvSpPr txBox="1"/>
          <p:nvPr/>
        </p:nvSpPr>
        <p:spPr>
          <a:xfrm>
            <a:off x="0" y="5570468"/>
            <a:ext cx="2334827" cy="12875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00FF00"/>
                </a:highlight>
              </a:rPr>
              <a:t>Top Analog Year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Enso Neutral Year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El Nino Year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F7154E4-A43F-710B-FA51-4B883386C810}"/>
              </a:ext>
            </a:extLst>
          </p:cNvPr>
          <p:cNvSpPr txBox="1">
            <a:spLocks/>
          </p:cNvSpPr>
          <p:nvPr/>
        </p:nvSpPr>
        <p:spPr>
          <a:xfrm>
            <a:off x="5225715" y="1690688"/>
            <a:ext cx="2096748" cy="387978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ighlight>
                  <a:srgbClr val="00FF00"/>
                </a:highlight>
                <a:latin typeface="+mj-lt"/>
              </a:rPr>
              <a:t>1957-58</a:t>
            </a:r>
          </a:p>
          <a:p>
            <a:r>
              <a:rPr lang="en-US" dirty="0">
                <a:latin typeface="+mj-lt"/>
              </a:rPr>
              <a:t>1963-64</a:t>
            </a:r>
          </a:p>
          <a:p>
            <a:r>
              <a:rPr lang="en-US" dirty="0">
                <a:highlight>
                  <a:srgbClr val="00FF00"/>
                </a:highlight>
                <a:latin typeface="+mj-lt"/>
              </a:rPr>
              <a:t>1965-66</a:t>
            </a:r>
          </a:p>
          <a:p>
            <a:r>
              <a:rPr lang="en-US" dirty="0">
                <a:latin typeface="+mj-lt"/>
              </a:rPr>
              <a:t>1972-73</a:t>
            </a:r>
          </a:p>
          <a:p>
            <a:r>
              <a:rPr lang="en-US" dirty="0">
                <a:latin typeface="+mj-lt"/>
              </a:rPr>
              <a:t>1976-77</a:t>
            </a:r>
          </a:p>
          <a:p>
            <a:r>
              <a:rPr lang="en-US" dirty="0">
                <a:latin typeface="+mj-lt"/>
              </a:rPr>
              <a:t>1982-83</a:t>
            </a:r>
          </a:p>
          <a:p>
            <a:r>
              <a:rPr lang="en-US" dirty="0">
                <a:latin typeface="+mj-lt"/>
              </a:rPr>
              <a:t>1986-87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FE2CFF-C71B-20F1-DB71-F809BCE08EC0}"/>
              </a:ext>
            </a:extLst>
          </p:cNvPr>
          <p:cNvSpPr txBox="1">
            <a:spLocks/>
          </p:cNvSpPr>
          <p:nvPr/>
        </p:nvSpPr>
        <p:spPr>
          <a:xfrm>
            <a:off x="9257052" y="1690688"/>
            <a:ext cx="2096748" cy="38702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1991-92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+mj-lt"/>
              </a:rPr>
              <a:t>1993-94</a:t>
            </a:r>
          </a:p>
          <a:p>
            <a:r>
              <a:rPr lang="en-US" dirty="0">
                <a:latin typeface="+mj-lt"/>
              </a:rPr>
              <a:t>1994-95</a:t>
            </a:r>
          </a:p>
          <a:p>
            <a:r>
              <a:rPr lang="en-US" dirty="0">
                <a:latin typeface="+mj-lt"/>
              </a:rPr>
              <a:t>1997-98</a:t>
            </a:r>
          </a:p>
          <a:p>
            <a:r>
              <a:rPr lang="en-US" dirty="0">
                <a:latin typeface="+mj-lt"/>
              </a:rPr>
              <a:t>2002-03</a:t>
            </a:r>
          </a:p>
          <a:p>
            <a:r>
              <a:rPr lang="en-US" dirty="0">
                <a:latin typeface="+mj-lt"/>
              </a:rPr>
              <a:t>2006-07</a:t>
            </a:r>
          </a:p>
          <a:p>
            <a:r>
              <a:rPr lang="en-US" dirty="0">
                <a:latin typeface="+mj-lt"/>
              </a:rPr>
              <a:t>2009-10</a:t>
            </a:r>
          </a:p>
        </p:txBody>
      </p:sp>
    </p:spTree>
    <p:extLst>
      <p:ext uri="{BB962C8B-B14F-4D97-AF65-F5344CB8AC3E}">
        <p14:creationId xmlns:p14="http://schemas.microsoft.com/office/powerpoint/2010/main" val="233521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26AF-FAC4-268D-63DE-E1EF4A0F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Analog Year Comparisons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AA95CFF-6C09-8535-0088-A8618D8755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961279"/>
              </p:ext>
            </p:extLst>
          </p:nvPr>
        </p:nvGraphicFramePr>
        <p:xfrm>
          <a:off x="838200" y="1825625"/>
          <a:ext cx="10515596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165922967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22089513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36561277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5205792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9215699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26151518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76926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1951-52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1957-58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1965-66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1993-94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2022-23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1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El Nino Strength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Neutral   (-SOI)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Moderate/Strong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53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Neutral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Neutral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37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Positive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9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Sunspot progression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7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46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0DF0-0A69-6EF4-11BB-C6608DF2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Analog Year Extreme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4CB2D-AE5F-4F28-E327-C5A54305A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977" y="1681163"/>
            <a:ext cx="2400717" cy="82391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+mj-lt"/>
              </a:rPr>
              <a:t>1919-20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80B20-A960-BB26-401E-67E0BD25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019" y="2505075"/>
            <a:ext cx="2400717" cy="3684588"/>
          </a:xfrm>
        </p:spPr>
        <p:txBody>
          <a:bodyPr>
            <a:normAutofit/>
          </a:bodyPr>
          <a:lstStyle/>
          <a:p>
            <a:r>
              <a:rPr lang="en-US" sz="2400" dirty="0"/>
              <a:t>Dec. 9</a:t>
            </a:r>
            <a:r>
              <a:rPr lang="en-US" sz="2400" baseline="30000" dirty="0"/>
              <a:t>th</a:t>
            </a:r>
            <a:r>
              <a:rPr lang="en-US" sz="2400" dirty="0"/>
              <a:t>-10</a:t>
            </a:r>
            <a:r>
              <a:rPr lang="en-US" sz="2400" baseline="30000" dirty="0"/>
              <a:t>th</a:t>
            </a:r>
            <a:r>
              <a:rPr lang="en-US" sz="2400" dirty="0"/>
              <a:t>: 17.5 inches of snow.</a:t>
            </a:r>
          </a:p>
          <a:p>
            <a:r>
              <a:rPr lang="en-US" sz="2400" dirty="0"/>
              <a:t>Followed by 3 days with lows in the single digits (Downtown).</a:t>
            </a:r>
          </a:p>
          <a:p>
            <a:r>
              <a:rPr lang="en-US" sz="2400" dirty="0"/>
              <a:t>Only time Eugene failed to hit 10°F or higher high temp (Dec. 13</a:t>
            </a:r>
            <a:r>
              <a:rPr lang="en-US" sz="2400" baseline="30000" dirty="0"/>
              <a:t>th</a:t>
            </a:r>
            <a:r>
              <a:rPr lang="en-US" sz="2400" dirty="0"/>
              <a:t>).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2F1241D-3084-85E2-4085-2F76AF374C29}"/>
              </a:ext>
            </a:extLst>
          </p:cNvPr>
          <p:cNvSpPr txBox="1">
            <a:spLocks/>
          </p:cNvSpPr>
          <p:nvPr/>
        </p:nvSpPr>
        <p:spPr>
          <a:xfrm>
            <a:off x="2582778" y="1690688"/>
            <a:ext cx="2400717" cy="82391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latin typeface="+mj-lt"/>
              </a:rPr>
              <a:t>1951-52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9611885-9160-4BCF-7D76-5B3AA04C77F8}"/>
              </a:ext>
            </a:extLst>
          </p:cNvPr>
          <p:cNvSpPr txBox="1">
            <a:spLocks/>
          </p:cNvSpPr>
          <p:nvPr/>
        </p:nvSpPr>
        <p:spPr>
          <a:xfrm>
            <a:off x="4983495" y="1702971"/>
            <a:ext cx="2400717" cy="82391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latin typeface="+mj-lt"/>
              </a:rPr>
              <a:t>1957-58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725ABF7-2DA2-E237-8A1A-3429D6A0C2F1}"/>
              </a:ext>
            </a:extLst>
          </p:cNvPr>
          <p:cNvSpPr txBox="1">
            <a:spLocks/>
          </p:cNvSpPr>
          <p:nvPr/>
        </p:nvSpPr>
        <p:spPr>
          <a:xfrm>
            <a:off x="7400254" y="1702971"/>
            <a:ext cx="2400717" cy="82391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latin typeface="+mj-lt"/>
              </a:rPr>
              <a:t>1965-66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42ACCCF-833A-EB86-3479-9FFBB219FBA3}"/>
              </a:ext>
            </a:extLst>
          </p:cNvPr>
          <p:cNvSpPr txBox="1">
            <a:spLocks/>
          </p:cNvSpPr>
          <p:nvPr/>
        </p:nvSpPr>
        <p:spPr>
          <a:xfrm>
            <a:off x="9784929" y="1715254"/>
            <a:ext cx="2400717" cy="82391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latin typeface="+mj-lt"/>
              </a:rPr>
              <a:t>1993-94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0854393-1D3A-5ACF-E0AE-F7D94A0A54D6}"/>
              </a:ext>
            </a:extLst>
          </p:cNvPr>
          <p:cNvSpPr txBox="1">
            <a:spLocks/>
          </p:cNvSpPr>
          <p:nvPr/>
        </p:nvSpPr>
        <p:spPr>
          <a:xfrm>
            <a:off x="2614862" y="2501107"/>
            <a:ext cx="2400717" cy="368458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Consistently, but not extremely cold December and January.</a:t>
            </a:r>
          </a:p>
          <a:p>
            <a:r>
              <a:rPr lang="en-US" sz="2400" dirty="0"/>
              <a:t>9.6 inches of snow (mostly in January).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FF306BE-1A6C-29E4-04D4-08B1052495EE}"/>
              </a:ext>
            </a:extLst>
          </p:cNvPr>
          <p:cNvSpPr txBox="1">
            <a:spLocks/>
          </p:cNvSpPr>
          <p:nvPr/>
        </p:nvSpPr>
        <p:spPr>
          <a:xfrm>
            <a:off x="4983494" y="2488824"/>
            <a:ext cx="2400717" cy="368458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Dud winter. No snow Valley wide.</a:t>
            </a:r>
          </a:p>
          <a:p>
            <a:r>
              <a:rPr lang="en-US" sz="2400" dirty="0"/>
              <a:t>4.2°F above average (decade adjusted). This is the highest recorded at PDX, though not downtown (1917-18 with +4.9°F)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1D5FD0E-9089-04CF-4278-0D8DDE7E5FA1}"/>
              </a:ext>
            </a:extLst>
          </p:cNvPr>
          <p:cNvSpPr txBox="1">
            <a:spLocks/>
          </p:cNvSpPr>
          <p:nvPr/>
        </p:nvSpPr>
        <p:spPr>
          <a:xfrm>
            <a:off x="7416296" y="2452186"/>
            <a:ext cx="2400717" cy="368458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Dud in Portland. 0.6 inches of snow, though near average temps.</a:t>
            </a:r>
          </a:p>
          <a:p>
            <a:r>
              <a:rPr lang="en-US" sz="2400" dirty="0"/>
              <a:t>Eugene: 7.7 inches of snow (2/3 of which was in December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214E847D-C305-AA46-6838-99C37B0A9D45}"/>
              </a:ext>
            </a:extLst>
          </p:cNvPr>
          <p:cNvSpPr txBox="1">
            <a:spLocks/>
          </p:cNvSpPr>
          <p:nvPr/>
        </p:nvSpPr>
        <p:spPr>
          <a:xfrm>
            <a:off x="9752843" y="2495676"/>
            <a:ext cx="2400717" cy="368458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driest water year on record (23.89 inches)</a:t>
            </a:r>
          </a:p>
          <a:p>
            <a:r>
              <a:rPr lang="en-US" sz="2400" dirty="0"/>
              <a:t>Valley wide snowstorm in February (2-4 inches). </a:t>
            </a:r>
          </a:p>
        </p:txBody>
      </p:sp>
    </p:spTree>
    <p:extLst>
      <p:ext uri="{BB962C8B-B14F-4D97-AF65-F5344CB8AC3E}">
        <p14:creationId xmlns:p14="http://schemas.microsoft.com/office/powerpoint/2010/main" val="263545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0196B-C961-4C5A-6D08-5F635DC8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Departure From Averages (Decade Adjusted)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0A7E8DD-550B-1F87-AC87-CCE6A97BFE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718330"/>
              </p:ext>
            </p:extLst>
          </p:nvPr>
        </p:nvGraphicFramePr>
        <p:xfrm>
          <a:off x="838199" y="2057400"/>
          <a:ext cx="10367865" cy="3736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ED9E1AC3-9A09-83AA-5F18-C07511BDADF6}"/>
              </a:ext>
            </a:extLst>
          </p:cNvPr>
          <p:cNvSpPr/>
          <p:nvPr/>
        </p:nvSpPr>
        <p:spPr>
          <a:xfrm>
            <a:off x="2933700" y="4562475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21A4A2-CCCC-CB11-E8D9-FC4407DA5B1A}"/>
              </a:ext>
            </a:extLst>
          </p:cNvPr>
          <p:cNvSpPr/>
          <p:nvPr/>
        </p:nvSpPr>
        <p:spPr>
          <a:xfrm>
            <a:off x="5457826" y="4714875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59420C2-E7AF-9804-E61E-E4AC3EF262CC}"/>
              </a:ext>
            </a:extLst>
          </p:cNvPr>
          <p:cNvSpPr/>
          <p:nvPr/>
        </p:nvSpPr>
        <p:spPr>
          <a:xfrm>
            <a:off x="5960218" y="2667000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F84EE9-37C0-4D4A-D1B3-2F037893B7C0}"/>
              </a:ext>
            </a:extLst>
          </p:cNvPr>
          <p:cNvSpPr/>
          <p:nvPr/>
        </p:nvSpPr>
        <p:spPr>
          <a:xfrm>
            <a:off x="6579343" y="3925855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070C831-9922-E526-4078-1561D578DE24}"/>
              </a:ext>
            </a:extLst>
          </p:cNvPr>
          <p:cNvSpPr/>
          <p:nvPr/>
        </p:nvSpPr>
        <p:spPr>
          <a:xfrm>
            <a:off x="8768878" y="3925854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05264-730A-E572-4BCF-8E9B3F325C6A}"/>
              </a:ext>
            </a:extLst>
          </p:cNvPr>
          <p:cNvSpPr txBox="1"/>
          <p:nvPr/>
        </p:nvSpPr>
        <p:spPr>
          <a:xfrm>
            <a:off x="838199" y="5794310"/>
            <a:ext cx="1800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Top Analog Year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5B3DBDD-2096-E036-7AB4-2B3EE0F4D818}"/>
              </a:ext>
            </a:extLst>
          </p:cNvPr>
          <p:cNvSpPr/>
          <p:nvPr/>
        </p:nvSpPr>
        <p:spPr>
          <a:xfrm>
            <a:off x="2376487" y="59170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B85A54-39C6-D144-9163-4BFAB2600E2C}"/>
              </a:ext>
            </a:extLst>
          </p:cNvPr>
          <p:cNvSpPr txBox="1"/>
          <p:nvPr/>
        </p:nvSpPr>
        <p:spPr>
          <a:xfrm>
            <a:off x="8768878" y="5794310"/>
            <a:ext cx="24371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All Analog Median: +0.7°F</a:t>
            </a:r>
          </a:p>
          <a:p>
            <a:pPr algn="r"/>
            <a:r>
              <a:rPr lang="en-US" dirty="0"/>
              <a:t>Top Analog Median: -0.01°F</a:t>
            </a:r>
          </a:p>
          <a:p>
            <a:pPr algn="r"/>
            <a:r>
              <a:rPr lang="en-US" dirty="0"/>
              <a:t>Weighted Analog: -0.4°F</a:t>
            </a:r>
          </a:p>
        </p:txBody>
      </p:sp>
    </p:spTree>
    <p:extLst>
      <p:ext uri="{BB962C8B-B14F-4D97-AF65-F5344CB8AC3E}">
        <p14:creationId xmlns:p14="http://schemas.microsoft.com/office/powerpoint/2010/main" val="181820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02AD-31AB-3F98-22DC-C090D4A0F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Year Precipitation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74F8B8-F298-3122-2F2B-539E79789F2C}"/>
              </a:ext>
            </a:extLst>
          </p:cNvPr>
          <p:cNvSpPr txBox="1"/>
          <p:nvPr/>
        </p:nvSpPr>
        <p:spPr>
          <a:xfrm>
            <a:off x="838199" y="5794310"/>
            <a:ext cx="1800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Top Analog Year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B50B1C-41D7-B133-45C0-AB54A04CEF4B}"/>
              </a:ext>
            </a:extLst>
          </p:cNvPr>
          <p:cNvSpPr/>
          <p:nvPr/>
        </p:nvSpPr>
        <p:spPr>
          <a:xfrm>
            <a:off x="2376487" y="59170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82463-166F-8F91-0F66-F477FDB47AA6}"/>
              </a:ext>
            </a:extLst>
          </p:cNvPr>
          <p:cNvSpPr txBox="1"/>
          <p:nvPr/>
        </p:nvSpPr>
        <p:spPr>
          <a:xfrm>
            <a:off x="8768878" y="5794310"/>
            <a:ext cx="24371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All Analog Median: 33.42”</a:t>
            </a:r>
          </a:p>
          <a:p>
            <a:pPr algn="r"/>
            <a:r>
              <a:rPr lang="en-US" dirty="0"/>
              <a:t>Top Analog Median: 33.42”</a:t>
            </a:r>
          </a:p>
          <a:p>
            <a:pPr algn="r"/>
            <a:r>
              <a:rPr lang="en-US" dirty="0"/>
              <a:t>Weighted Analog: 32.41”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293F41E-3FA7-F0FE-5F54-FF5C7AAF8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275037"/>
              </p:ext>
            </p:extLst>
          </p:nvPr>
        </p:nvGraphicFramePr>
        <p:xfrm>
          <a:off x="838199" y="1813441"/>
          <a:ext cx="10367865" cy="398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FC4DDCE3-C933-71A7-7375-A51322C4F66D}"/>
              </a:ext>
            </a:extLst>
          </p:cNvPr>
          <p:cNvSpPr/>
          <p:nvPr/>
        </p:nvSpPr>
        <p:spPr>
          <a:xfrm>
            <a:off x="2967037" y="392633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EBB512F-74F1-4FE1-6057-99643E144FF4}"/>
              </a:ext>
            </a:extLst>
          </p:cNvPr>
          <p:cNvSpPr/>
          <p:nvPr/>
        </p:nvSpPr>
        <p:spPr>
          <a:xfrm>
            <a:off x="5491162" y="361867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DBD3B4-51BC-AB68-0BE1-EC3984E11859}"/>
              </a:ext>
            </a:extLst>
          </p:cNvPr>
          <p:cNvSpPr/>
          <p:nvPr/>
        </p:nvSpPr>
        <p:spPr>
          <a:xfrm>
            <a:off x="5960218" y="3460090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77C48A-682E-FBEE-83B1-F7CD5988AB62}"/>
              </a:ext>
            </a:extLst>
          </p:cNvPr>
          <p:cNvSpPr/>
          <p:nvPr/>
        </p:nvSpPr>
        <p:spPr>
          <a:xfrm>
            <a:off x="6577015" y="3680585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3E9A844-0B42-5744-6FEB-5D75ABE2445D}"/>
              </a:ext>
            </a:extLst>
          </p:cNvPr>
          <p:cNvSpPr/>
          <p:nvPr/>
        </p:nvSpPr>
        <p:spPr>
          <a:xfrm>
            <a:off x="8806978" y="470738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7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DCFC-F823-6FA8-BA92-04AEFF705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Lowest Winter Temperature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47C9F-A32F-DDB7-1FA1-FE8449250C28}"/>
              </a:ext>
            </a:extLst>
          </p:cNvPr>
          <p:cNvSpPr txBox="1"/>
          <p:nvPr/>
        </p:nvSpPr>
        <p:spPr>
          <a:xfrm>
            <a:off x="838199" y="5794310"/>
            <a:ext cx="1800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Top Analog Year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0D76BA-174B-A344-9D3A-04FB75F2994F}"/>
              </a:ext>
            </a:extLst>
          </p:cNvPr>
          <p:cNvSpPr/>
          <p:nvPr/>
        </p:nvSpPr>
        <p:spPr>
          <a:xfrm>
            <a:off x="2376487" y="59170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73A259-06E0-EF3A-A787-231C337B001E}"/>
              </a:ext>
            </a:extLst>
          </p:cNvPr>
          <p:cNvSpPr txBox="1"/>
          <p:nvPr/>
        </p:nvSpPr>
        <p:spPr>
          <a:xfrm>
            <a:off x="8768878" y="5794310"/>
            <a:ext cx="24371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All Analog Median: 21°F</a:t>
            </a:r>
          </a:p>
          <a:p>
            <a:pPr algn="r"/>
            <a:r>
              <a:rPr lang="en-US" dirty="0"/>
              <a:t>Top Analog Median: 20°F</a:t>
            </a:r>
          </a:p>
          <a:p>
            <a:pPr algn="r"/>
            <a:r>
              <a:rPr lang="en-US" dirty="0"/>
              <a:t>Weighted Analog: 17°F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7C7817C-BE55-1307-290D-EFCE211929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831599"/>
              </p:ext>
            </p:extLst>
          </p:nvPr>
        </p:nvGraphicFramePr>
        <p:xfrm>
          <a:off x="838199" y="1690689"/>
          <a:ext cx="10367865" cy="410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6F7BD4DD-8069-F162-E78B-549736632722}"/>
              </a:ext>
            </a:extLst>
          </p:cNvPr>
          <p:cNvSpPr/>
          <p:nvPr/>
        </p:nvSpPr>
        <p:spPr>
          <a:xfrm>
            <a:off x="2976562" y="485978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0DFEE0-299C-1807-4F75-EF10605ABD88}"/>
              </a:ext>
            </a:extLst>
          </p:cNvPr>
          <p:cNvSpPr/>
          <p:nvPr/>
        </p:nvSpPr>
        <p:spPr>
          <a:xfrm>
            <a:off x="5491162" y="312623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1F1511-2ADE-943E-AD8A-03E3A0F4C7F7}"/>
              </a:ext>
            </a:extLst>
          </p:cNvPr>
          <p:cNvSpPr/>
          <p:nvPr/>
        </p:nvSpPr>
        <p:spPr>
          <a:xfrm>
            <a:off x="5972175" y="25642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BC7DC0-E177-8C21-11DA-5595642260D6}"/>
              </a:ext>
            </a:extLst>
          </p:cNvPr>
          <p:cNvSpPr/>
          <p:nvPr/>
        </p:nvSpPr>
        <p:spPr>
          <a:xfrm>
            <a:off x="8843962" y="3429000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187E64-2601-8CE3-981E-E17FDF6F1283}"/>
              </a:ext>
            </a:extLst>
          </p:cNvPr>
          <p:cNvSpPr/>
          <p:nvPr/>
        </p:nvSpPr>
        <p:spPr>
          <a:xfrm>
            <a:off x="6596065" y="3219240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69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5FC2-09E6-96DB-A413-106A2A14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Adjusted Snowfall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34F35C-324C-3168-7E8A-8F897D8EFB67}"/>
              </a:ext>
            </a:extLst>
          </p:cNvPr>
          <p:cNvSpPr txBox="1"/>
          <p:nvPr/>
        </p:nvSpPr>
        <p:spPr>
          <a:xfrm>
            <a:off x="838199" y="5794310"/>
            <a:ext cx="1800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Top Analog Year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753D1F-A15B-431D-8DE3-943C20AA4FF5}"/>
              </a:ext>
            </a:extLst>
          </p:cNvPr>
          <p:cNvSpPr/>
          <p:nvPr/>
        </p:nvSpPr>
        <p:spPr>
          <a:xfrm>
            <a:off x="2376487" y="59170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9E7FE2-CBB0-F20F-66AC-4E55F5989651}"/>
              </a:ext>
            </a:extLst>
          </p:cNvPr>
          <p:cNvSpPr txBox="1"/>
          <p:nvPr/>
        </p:nvSpPr>
        <p:spPr>
          <a:xfrm>
            <a:off x="8768878" y="5794310"/>
            <a:ext cx="24371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All Analog Median: 1.25”</a:t>
            </a:r>
          </a:p>
          <a:p>
            <a:pPr algn="r"/>
            <a:r>
              <a:rPr lang="en-US" dirty="0"/>
              <a:t>Top Analog Median: 2.6”</a:t>
            </a:r>
          </a:p>
          <a:p>
            <a:pPr algn="r"/>
            <a:r>
              <a:rPr lang="en-US" dirty="0"/>
              <a:t>Weighted Analog: 3.2”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CB69E37-DFF7-455D-DD8C-26A523741C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960075"/>
              </p:ext>
            </p:extLst>
          </p:nvPr>
        </p:nvGraphicFramePr>
        <p:xfrm>
          <a:off x="838199" y="1813441"/>
          <a:ext cx="10367865" cy="398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BBBA893D-F2F9-AB67-5881-9BFE860E1ECB}"/>
              </a:ext>
            </a:extLst>
          </p:cNvPr>
          <p:cNvSpPr/>
          <p:nvPr/>
        </p:nvSpPr>
        <p:spPr>
          <a:xfrm>
            <a:off x="2928937" y="298336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CE80A5-71E1-DDD7-58F9-1301BDBBCCDF}"/>
              </a:ext>
            </a:extLst>
          </p:cNvPr>
          <p:cNvSpPr/>
          <p:nvPr/>
        </p:nvSpPr>
        <p:spPr>
          <a:xfrm>
            <a:off x="5491162" y="3556761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C75EBF-0B9A-A4A3-781B-DE6B8C0BC67A}"/>
              </a:ext>
            </a:extLst>
          </p:cNvPr>
          <p:cNvSpPr/>
          <p:nvPr/>
        </p:nvSpPr>
        <p:spPr>
          <a:xfrm>
            <a:off x="5960218" y="510743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888E78A-058A-5D0E-E317-F6E3F1806E09}"/>
              </a:ext>
            </a:extLst>
          </p:cNvPr>
          <p:cNvSpPr/>
          <p:nvPr/>
        </p:nvSpPr>
        <p:spPr>
          <a:xfrm>
            <a:off x="6605587" y="4983613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603350-4C27-FF24-6539-5F65C7FCFBF4}"/>
              </a:ext>
            </a:extLst>
          </p:cNvPr>
          <p:cNvSpPr/>
          <p:nvPr/>
        </p:nvSpPr>
        <p:spPr>
          <a:xfrm>
            <a:off x="8816503" y="4269238"/>
            <a:ext cx="123825" cy="12382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94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2611-1EFC-FD13-0C22-549A7C090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Historically Significant Trends: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D381-4BE5-BEEE-C904-DCA1761BE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 consecutive winters have had measurable snowfall. (record high)</a:t>
            </a:r>
          </a:p>
          <a:p>
            <a:pPr lvl="1"/>
            <a:r>
              <a:rPr lang="en-US" dirty="0"/>
              <a:t>Chance of a 9th occurring (unadjusted): 5.3% chance</a:t>
            </a:r>
          </a:p>
          <a:p>
            <a:r>
              <a:rPr lang="en-US" dirty="0"/>
              <a:t>Only 3 winters (1941-42, 1973-74, 1976-77) have produced a temperature under 20°F with less than 1.5 inches of snow (all with 0).</a:t>
            </a:r>
          </a:p>
          <a:p>
            <a:r>
              <a:rPr lang="en-US" dirty="0"/>
              <a:t>3 consecutive winters have had 6”+ of measurable snowfall in Portland.</a:t>
            </a:r>
          </a:p>
          <a:p>
            <a:pPr lvl="1"/>
            <a:r>
              <a:rPr lang="en-US" dirty="0"/>
              <a:t>Chance of 4</a:t>
            </a:r>
            <a:r>
              <a:rPr lang="en-US" baseline="30000" dirty="0"/>
              <a:t>th</a:t>
            </a:r>
            <a:r>
              <a:rPr lang="en-US" dirty="0"/>
              <a:t> occurring (unadjusted): 2.5%</a:t>
            </a:r>
          </a:p>
          <a:p>
            <a:r>
              <a:rPr lang="en-US" dirty="0"/>
              <a:t>9 winters without a regionwide arctic blast (-12°C at 850mb over Salem)</a:t>
            </a:r>
          </a:p>
          <a:p>
            <a:pPr lvl="1"/>
            <a:r>
              <a:rPr lang="en-US" dirty="0"/>
              <a:t>Chance of 10</a:t>
            </a:r>
            <a:r>
              <a:rPr lang="en-US" baseline="30000" dirty="0"/>
              <a:t>th</a:t>
            </a:r>
            <a:r>
              <a:rPr lang="en-US" dirty="0"/>
              <a:t> occurring: 7.3%</a:t>
            </a:r>
          </a:p>
          <a:p>
            <a:pPr lvl="2"/>
            <a:r>
              <a:rPr lang="en-US" dirty="0"/>
              <a:t>Overruled by snow statistics.</a:t>
            </a:r>
          </a:p>
        </p:txBody>
      </p:sp>
    </p:spTree>
    <p:extLst>
      <p:ext uri="{BB962C8B-B14F-4D97-AF65-F5344CB8AC3E}">
        <p14:creationId xmlns:p14="http://schemas.microsoft.com/office/powerpoint/2010/main" val="26345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CA433-0546-50DF-6718-B349F1B0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Statistics (Not used in Forecast)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3564C-6759-CE2C-9431-B027F1686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/>
              <a:t>Chance of measurable January snow for the 1</a:t>
            </a:r>
            <a:r>
              <a:rPr lang="en-US" baseline="30000" dirty="0"/>
              <a:t>st</a:t>
            </a:r>
            <a:r>
              <a:rPr lang="en-US" dirty="0"/>
              <a:t> time in 7 years: 99%</a:t>
            </a:r>
          </a:p>
          <a:p>
            <a:pPr lvl="1"/>
            <a:r>
              <a:rPr lang="en-US" dirty="0"/>
              <a:t>Not an accurate statistic to use in any forecast when ENSO is a driving factor on when it snows.</a:t>
            </a:r>
          </a:p>
        </p:txBody>
      </p:sp>
    </p:spTree>
    <p:extLst>
      <p:ext uri="{BB962C8B-B14F-4D97-AF65-F5344CB8AC3E}">
        <p14:creationId xmlns:p14="http://schemas.microsoft.com/office/powerpoint/2010/main" val="1112390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61171-6EE4-F30D-1D21-1A1D318F4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621" y="2766218"/>
            <a:ext cx="10515600" cy="1325563"/>
          </a:xfrm>
        </p:spPr>
        <p:txBody>
          <a:bodyPr/>
          <a:lstStyle/>
          <a:p>
            <a:r>
              <a:rPr lang="en-US" dirty="0"/>
              <a:t>The Predictions</a:t>
            </a:r>
          </a:p>
        </p:txBody>
      </p:sp>
    </p:spTree>
    <p:extLst>
      <p:ext uri="{BB962C8B-B14F-4D97-AF65-F5344CB8AC3E}">
        <p14:creationId xmlns:p14="http://schemas.microsoft.com/office/powerpoint/2010/main" val="22926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D1A8-1DEB-326C-F071-F4738896F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8FFAA-F1B3-3739-F028-2553B2E58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Rain: Near Median water year favored: </a:t>
            </a:r>
            <a:r>
              <a:rPr lang="en-US" b="1" dirty="0"/>
              <a:t>31-39” (87-109% of median)</a:t>
            </a:r>
          </a:p>
          <a:p>
            <a:pPr lvl="1"/>
            <a:r>
              <a:rPr lang="en-US" dirty="0"/>
              <a:t>Winter: 13-16.5”.</a:t>
            </a:r>
          </a:p>
          <a:p>
            <a:pPr lvl="1"/>
            <a:r>
              <a:rPr lang="en-US" dirty="0"/>
              <a:t>Best Estimate: 34”</a:t>
            </a:r>
          </a:p>
          <a:p>
            <a:r>
              <a:rPr lang="en-US" dirty="0"/>
              <a:t>Temperature Departure: Near Normal favored: </a:t>
            </a:r>
            <a:r>
              <a:rPr lang="en-US" b="1" dirty="0"/>
              <a:t>Within 1.5°F of average</a:t>
            </a:r>
          </a:p>
          <a:p>
            <a:pPr lvl="1"/>
            <a:r>
              <a:rPr lang="en-US" dirty="0"/>
              <a:t>Best estimate: Right at average</a:t>
            </a:r>
          </a:p>
          <a:p>
            <a:r>
              <a:rPr lang="en-US" dirty="0"/>
              <a:t>Windstorm(s): Nothing too crazy: Peak gust </a:t>
            </a:r>
            <a:r>
              <a:rPr lang="en-US" b="1" dirty="0"/>
              <a:t>45-55 mph.</a:t>
            </a:r>
          </a:p>
          <a:p>
            <a:r>
              <a:rPr lang="en-US" dirty="0"/>
              <a:t>Lowest Temperature: </a:t>
            </a:r>
            <a:r>
              <a:rPr lang="en-US" b="1" dirty="0"/>
              <a:t>Above 20°F</a:t>
            </a:r>
          </a:p>
          <a:p>
            <a:pPr lvl="1"/>
            <a:r>
              <a:rPr lang="en-US" dirty="0"/>
              <a:t>Best Estimate: 22°F</a:t>
            </a:r>
          </a:p>
          <a:p>
            <a:r>
              <a:rPr lang="en-US" dirty="0"/>
              <a:t>Most likely to be Active: </a:t>
            </a:r>
            <a:r>
              <a:rPr lang="en-US" b="1" dirty="0"/>
              <a:t>December</a:t>
            </a:r>
          </a:p>
        </p:txBody>
      </p:sp>
    </p:spTree>
    <p:extLst>
      <p:ext uri="{BB962C8B-B14F-4D97-AF65-F5344CB8AC3E}">
        <p14:creationId xmlns:p14="http://schemas.microsoft.com/office/powerpoint/2010/main" val="49821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53BA5-CFB3-A32C-7C11-92CF2F88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Snowfall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E6615-78A6-D898-75F9-27B9BCFE9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9285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Mountain Snow Depth on April 1</a:t>
            </a:r>
            <a:r>
              <a:rPr lang="en-US" baseline="30000" dirty="0"/>
              <a:t>st</a:t>
            </a:r>
            <a:r>
              <a:rPr lang="en-US" dirty="0"/>
              <a:t> between </a:t>
            </a:r>
            <a:r>
              <a:rPr lang="en-US" b="1" dirty="0"/>
              <a:t>75-110%</a:t>
            </a:r>
            <a:r>
              <a:rPr lang="en-US" dirty="0"/>
              <a:t> of normal above 4500 feet.</a:t>
            </a:r>
          </a:p>
          <a:p>
            <a:pPr lvl="1"/>
            <a:r>
              <a:rPr lang="en-US" dirty="0"/>
              <a:t>60-100% from 3500-4500 feet.</a:t>
            </a:r>
          </a:p>
          <a:p>
            <a:r>
              <a:rPr lang="en-US" dirty="0"/>
              <a:t>Valley Snowfall: </a:t>
            </a:r>
          </a:p>
          <a:p>
            <a:pPr lvl="1"/>
            <a:r>
              <a:rPr lang="en-US" dirty="0"/>
              <a:t>Below Normal Favored Portland: </a:t>
            </a:r>
            <a:r>
              <a:rPr lang="en-US" b="1" dirty="0"/>
              <a:t>0-3”</a:t>
            </a:r>
          </a:p>
          <a:p>
            <a:pPr lvl="2"/>
            <a:r>
              <a:rPr lang="en-US" dirty="0"/>
              <a:t>Best estimate: T</a:t>
            </a:r>
          </a:p>
          <a:p>
            <a:pPr lvl="1"/>
            <a:r>
              <a:rPr lang="en-US" dirty="0"/>
              <a:t>Central/South Valley Normal Snowfall Favored: 1-5”</a:t>
            </a:r>
          </a:p>
          <a:p>
            <a:pPr lvl="2"/>
            <a:r>
              <a:rPr lang="en-US" dirty="0"/>
              <a:t>Central/South Valley: 3”</a:t>
            </a:r>
          </a:p>
          <a:p>
            <a:pPr lvl="1"/>
            <a:r>
              <a:rPr lang="en-US" dirty="0"/>
              <a:t>Chance of 2 inch snowstorm: 40%</a:t>
            </a:r>
          </a:p>
          <a:p>
            <a:pPr lvl="1"/>
            <a:r>
              <a:rPr lang="en-US" dirty="0"/>
              <a:t>Chance of 5 inch snowstorm: 20%</a:t>
            </a:r>
          </a:p>
          <a:p>
            <a:pPr lvl="1"/>
            <a:r>
              <a:rPr lang="en-US" dirty="0"/>
              <a:t>Chance of 8 inch </a:t>
            </a:r>
            <a:r>
              <a:rPr lang="en-US" dirty="0" err="1"/>
              <a:t>snowpocalypse</a:t>
            </a:r>
            <a:r>
              <a:rPr lang="en-US" dirty="0"/>
              <a:t>: 5%</a:t>
            </a:r>
          </a:p>
          <a:p>
            <a:pPr lvl="1"/>
            <a:r>
              <a:rPr lang="en-US" dirty="0"/>
              <a:t>Chance of bust winter: 50%</a:t>
            </a:r>
          </a:p>
        </p:txBody>
      </p:sp>
    </p:spTree>
    <p:extLst>
      <p:ext uri="{BB962C8B-B14F-4D97-AF65-F5344CB8AC3E}">
        <p14:creationId xmlns:p14="http://schemas.microsoft.com/office/powerpoint/2010/main" val="194650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18C7-B877-BF1C-84EF-D84989DF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a Higher Chance of snow or Change the Peak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7C5AB-1D98-D29D-53BB-4E23567D0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45912"/>
          </a:xfrm>
        </p:spPr>
        <p:txBody>
          <a:bodyPr>
            <a:normAutofit fontScale="92500"/>
          </a:bodyPr>
          <a:lstStyle/>
          <a:p>
            <a:r>
              <a:rPr lang="en-US" dirty="0"/>
              <a:t>Just get Mark Nelsen near-sick or find a way to act like he’s about to take time off.</a:t>
            </a:r>
          </a:p>
          <a:p>
            <a:pPr lvl="1"/>
            <a:r>
              <a:rPr lang="en-US" dirty="0"/>
              <a:t>Last year proved Mother Nature can be fooled when he takes a vacation day.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454BB2-29C3-C2ED-FF6B-5B11D07A6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56" y="3324928"/>
            <a:ext cx="8100687" cy="31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7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DBE8A8-36A9-BC3D-F9AD-FB39A081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8829"/>
            <a:ext cx="10515600" cy="1325563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323948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167F7-6D68-69F4-B6C2-C6D72F98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DCA5F-294B-E428-0CCB-E6724A1D5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report: </a:t>
            </a:r>
            <a:r>
              <a:rPr lang="en-US" dirty="0">
                <a:hlinkClick r:id="rId2"/>
              </a:rPr>
              <a:t>https://docs.google.com/document/d/1ApWfGnUACQS3F3RHr0ZEQ3D2EQYagSIr/edit?usp=sharing&amp;ouid=102355074394437759895&amp;rtpof=true&amp;sd=true</a:t>
            </a:r>
            <a:endParaRPr lang="en-US" dirty="0"/>
          </a:p>
          <a:p>
            <a:r>
              <a:rPr lang="en-US" dirty="0"/>
              <a:t>YouTube Channel: </a:t>
            </a:r>
            <a:r>
              <a:rPr lang="en-US" dirty="0">
                <a:hlinkClick r:id="rId3"/>
              </a:rPr>
              <a:t>https://www.youtube.com/@weatherandtravelwithtanis4589/videos</a:t>
            </a:r>
            <a:endParaRPr lang="en-US" dirty="0"/>
          </a:p>
          <a:p>
            <a:r>
              <a:rPr lang="en-US" dirty="0"/>
              <a:t>Storm Recap: </a:t>
            </a:r>
            <a:r>
              <a:rPr lang="en-US" dirty="0">
                <a:hlinkClick r:id="rId4"/>
              </a:rPr>
              <a:t>https://youtu.be/BZYxN-9RqNE?si=4EQfMCl-8kAhZg-T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92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1">
      <a:majorFont>
        <a:latin typeface="Highway Gothic"/>
        <a:ea typeface=""/>
        <a:cs typeface=""/>
      </a:majorFont>
      <a:minorFont>
        <a:latin typeface="Highway Gothic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5018</TotalTime>
  <Words>1515</Words>
  <Application>Microsoft Office PowerPoint</Application>
  <PresentationFormat>Widescreen</PresentationFormat>
  <Paragraphs>233</Paragraphs>
  <Slides>35</Slides>
  <Notes>0</Notes>
  <HiddenSlides>9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Highway Gothic</vt:lpstr>
      <vt:lpstr>Highway Gothic Narrow</vt:lpstr>
      <vt:lpstr>Office Theme</vt:lpstr>
      <vt:lpstr>2023-24 Winter Weather Forecast</vt:lpstr>
      <vt:lpstr>Housekeeping</vt:lpstr>
      <vt:lpstr>Disclaimer</vt:lpstr>
      <vt:lpstr>2022-23 Scorecard</vt:lpstr>
      <vt:lpstr>Methodology</vt:lpstr>
      <vt:lpstr>Should I be worried for the Worst Case Scenario?</vt:lpstr>
      <vt:lpstr>PowerPoint Presentation</vt:lpstr>
      <vt:lpstr>PowerPoint Presentation</vt:lpstr>
      <vt:lpstr>PowerPoint Presentation</vt:lpstr>
      <vt:lpstr>Worst Case Scenario Disclaimer</vt:lpstr>
      <vt:lpstr>Data and Oscillations</vt:lpstr>
      <vt:lpstr>ENSO Outlook: The US’s Look</vt:lpstr>
      <vt:lpstr>ENSO Outlook: The World’s Look</vt:lpstr>
      <vt:lpstr>Moderate vs. Strong El Ninos</vt:lpstr>
      <vt:lpstr>Major Windstorms and ENSO</vt:lpstr>
      <vt:lpstr>Southern Oscillation Index: Last 5 Years</vt:lpstr>
      <vt:lpstr>Pacific Decadal Oscillation: Last 5 Years</vt:lpstr>
      <vt:lpstr>Atlantic Multidecadal Oscillation: Last 5 Years</vt:lpstr>
      <vt:lpstr>Sunspot Count</vt:lpstr>
      <vt:lpstr>Analog Years and Statistics</vt:lpstr>
      <vt:lpstr>Analog Years</vt:lpstr>
      <vt:lpstr>Top Analog Year Comparisons</vt:lpstr>
      <vt:lpstr>Top Analog Year Extreme Events</vt:lpstr>
      <vt:lpstr>Departure From Averages (Decade Adjusted)</vt:lpstr>
      <vt:lpstr>Water Year Precipitation</vt:lpstr>
      <vt:lpstr>Lowest Winter Temperature</vt:lpstr>
      <vt:lpstr>Adjusted Snowfall</vt:lpstr>
      <vt:lpstr>Historically Significant Trends:</vt:lpstr>
      <vt:lpstr>Bonus Statistics (Not used in Forecast)</vt:lpstr>
      <vt:lpstr>The Predictions</vt:lpstr>
      <vt:lpstr>The Basics</vt:lpstr>
      <vt:lpstr>Snowfall</vt:lpstr>
      <vt:lpstr>Want a Higher Chance of snow or Change the Peak Time?</vt:lpstr>
      <vt:lpstr>Thank You.</vt:lpstr>
      <vt:lpstr>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2023-24 Winter Weather Forecast</dc:title>
  <dc:creator>Leach, Tanis Gram</dc:creator>
  <cp:lastModifiedBy>Leach, Tanis Gram</cp:lastModifiedBy>
  <cp:revision>1</cp:revision>
  <dcterms:created xsi:type="dcterms:W3CDTF">2023-10-25T03:38:33Z</dcterms:created>
  <dcterms:modified xsi:type="dcterms:W3CDTF">2023-10-30T04:05:56Z</dcterms:modified>
</cp:coreProperties>
</file>