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  <p:sldMasterId id="2147483658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8288000" cy="10287000"/>
  <p:notesSz cx="6858000" cy="9144000"/>
  <p:embeddedFontLst>
    <p:embeddedFont>
      <p:font typeface="Lexend" panose="020B0604020202020204" charset="0"/>
      <p:regular r:id="rId31"/>
      <p:bold r:id="rId32"/>
    </p:embeddedFont>
    <p:embeddedFont>
      <p:font typeface="Encode Sans Condensed" panose="020B0604020202020204" charset="0"/>
      <p:regular r:id="rId33"/>
      <p:bold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Lato" panose="020B0604020202020204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8" roundtripDataSignature="AMtx7mgMU0dBh3NnhMiFIOGAvRY8sNNX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AB803F-D15D-473D-8E83-5E374B8D8807}">
  <a:tblStyle styleId="{65AB803F-D15D-473D-8E83-5E374B8D880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5"/>
  </p:normalViewPr>
  <p:slideViewPr>
    <p:cSldViewPr snapToGrid="0">
      <p:cViewPr varScale="1">
        <p:scale>
          <a:sx n="42" d="100"/>
          <a:sy n="42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8" Type="http://customschemas.google.com/relationships/presentationmetadata" Target="metadata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0" Type="http://schemas.openxmlformats.org/officeDocument/2006/relationships/slide" Target="slides/slide18.xml"/><Relationship Id="rId41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91c8fa8e0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g291c8fa8e0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91b4d8736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g291b4d8736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921c70e87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g2921c70e87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91b4d87360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1" name="Google Shape;241;g291b4d87360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050" dirty="0">
              <a:solidFill>
                <a:srgbClr val="222222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91f898fe2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91f898fe2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919c13a6a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919c13a6af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12121"/>
                </a:solidFill>
              </a:rPr>
              <a:t>A strong event doesn't guarantee strong global impacts, but it does increase the odds that </a:t>
            </a:r>
            <a:r>
              <a:rPr lang="en-US" i="1" dirty="0">
                <a:solidFill>
                  <a:srgbClr val="212121"/>
                </a:solidFill>
              </a:rPr>
              <a:t>some</a:t>
            </a:r>
            <a:r>
              <a:rPr lang="en-US" dirty="0">
                <a:solidFill>
                  <a:srgbClr val="212121"/>
                </a:solidFill>
              </a:rPr>
              <a:t> level of impacts will occur in places with a history of being affected by ENSO.</a:t>
            </a:r>
            <a:endParaRPr dirty="0">
              <a:solidFill>
                <a:srgbClr val="21212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dirty="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91c8fa8e0c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91c8fa8e0c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91c8fa8e0c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291c8fa8e0c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91e8335ebd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91e8335ebd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91e8335ebd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291e8335ebd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91e8335ebd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291e8335ebd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92940d5cca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292940d5cca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91c8fa8e0c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291c8fa8e0c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292940d5cca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292940d5cca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292d925ca4d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292d925ca4d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25cc6a7532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25cc6a7532b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25cc6a7532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25cc6a7532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25cc6a7532b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25cc6a7532b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2921c70e87e_1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2921c70e87e_1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2921c70e87e_1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2" name="Google Shape;482;g2921c70e87e_1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292940d5cca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6" name="Google Shape;496;g292940d5cca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2921c70e87e_1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0" name="Google Shape;510;g2921c70e87e_1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2921c70e87e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0" name="Google Shape;520;g2921c70e87e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2921c70e87e_1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0" name="Google Shape;530;g2921c70e87e_1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2914a3588ed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0" name="Google Shape;540;g2914a3588ed_0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2921c70e87e_1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8" name="Google Shape;558;g2921c70e87e_1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2921c70e87e_1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8" name="Google Shape;568;g2921c70e87e_1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plate -  Introduction">
  <p:cSld name="TITLE_1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2"/>
          <p:cNvSpPr/>
          <p:nvPr/>
        </p:nvSpPr>
        <p:spPr>
          <a:xfrm>
            <a:off x="0" y="1798320"/>
            <a:ext cx="18288000" cy="591300"/>
          </a:xfrm>
          <a:prstGeom prst="rect">
            <a:avLst/>
          </a:prstGeom>
          <a:solidFill>
            <a:srgbClr val="B4BCCA">
              <a:alpha val="76862"/>
            </a:srgbClr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2"/>
          <p:cNvSpPr/>
          <p:nvPr/>
        </p:nvSpPr>
        <p:spPr>
          <a:xfrm>
            <a:off x="0" y="0"/>
            <a:ext cx="18288000" cy="1828800"/>
          </a:xfrm>
          <a:prstGeom prst="rect">
            <a:avLst/>
          </a:prstGeom>
          <a:solidFill>
            <a:srgbClr val="164397">
              <a:alpha val="76862"/>
            </a:srgbClr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2" descr="#officeTypeDescTextBox"/>
          <p:cNvSpPr txBox="1"/>
          <p:nvPr/>
        </p:nvSpPr>
        <p:spPr>
          <a:xfrm>
            <a:off x="13716000" y="156972"/>
            <a:ext cx="4572000" cy="365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0" rIns="91425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Weather Forecast Office</a:t>
            </a:r>
            <a:endParaRPr sz="27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2" descr="#officeNameTextBox"/>
          <p:cNvSpPr txBox="1"/>
          <p:nvPr/>
        </p:nvSpPr>
        <p:spPr>
          <a:xfrm>
            <a:off x="13716000" y="722376"/>
            <a:ext cx="4572000" cy="365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0" rIns="91425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Portland, OR</a:t>
            </a:r>
            <a:endParaRPr sz="27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13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0400" y="29731"/>
            <a:ext cx="2286001" cy="2286001"/>
          </a:xfrm>
          <a:prstGeom prst="rect">
            <a:avLst/>
          </a:prstGeom>
          <a:noFill/>
          <a:ln>
            <a:noFill/>
          </a:ln>
          <a:effectLst>
            <a:outerShdw blurRad="342900" dist="19050" dir="5400000" algn="bl" rotWithShape="0">
              <a:srgbClr val="000000">
                <a:alpha val="49019"/>
              </a:srgbClr>
            </a:outerShdw>
          </a:effectLst>
        </p:spPr>
      </p:pic>
      <p:pic>
        <p:nvPicPr>
          <p:cNvPr id="14" name="Google Shape;1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15650" y="32311"/>
            <a:ext cx="2286000" cy="2286000"/>
          </a:xfrm>
          <a:prstGeom prst="rect">
            <a:avLst/>
          </a:prstGeom>
          <a:noFill/>
          <a:ln>
            <a:noFill/>
          </a:ln>
          <a:effectLst>
            <a:outerShdw blurRad="357188" dist="19050" dir="5400000" algn="bl" rotWithShape="0">
              <a:srgbClr val="000000">
                <a:alpha val="49019"/>
              </a:srgbClr>
            </a:outerShdw>
          </a:effectLst>
        </p:spPr>
      </p:pic>
      <p:sp>
        <p:nvSpPr>
          <p:cNvPr id="15" name="Google Shape;15;p12" descr="#nowDateTextBox"/>
          <p:cNvSpPr txBox="1"/>
          <p:nvPr/>
        </p:nvSpPr>
        <p:spPr>
          <a:xfrm>
            <a:off x="13716000" y="1287780"/>
            <a:ext cx="4572000" cy="365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0" rIns="91425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Friday, October 13</a:t>
            </a:r>
            <a:endParaRPr sz="27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2" descr="TESTS"/>
          <p:cNvSpPr txBox="1">
            <a:spLocks noGrp="1"/>
          </p:cNvSpPr>
          <p:nvPr>
            <p:ph type="subTitle" idx="1"/>
          </p:nvPr>
        </p:nvSpPr>
        <p:spPr>
          <a:xfrm>
            <a:off x="4572000" y="1121663"/>
            <a:ext cx="10297500" cy="591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457200" tIns="0" rIns="91425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  <a:defRPr sz="37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title"/>
          </p:nvPr>
        </p:nvSpPr>
        <p:spPr>
          <a:xfrm>
            <a:off x="4572000" y="121925"/>
            <a:ext cx="10297500" cy="914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75" tIns="0" rIns="91425" bIns="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  <a:defRPr sz="6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8" name="Google Shape;18;p12" descr="#presentersTextBox" title="TEST"/>
          <p:cNvSpPr txBox="1">
            <a:spLocks noGrp="1"/>
          </p:cNvSpPr>
          <p:nvPr>
            <p:ph type="subTitle" idx="2"/>
          </p:nvPr>
        </p:nvSpPr>
        <p:spPr>
          <a:xfrm>
            <a:off x="4572000" y="1920240"/>
            <a:ext cx="9525000" cy="411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0" rIns="91425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 descr="#officeConferenceTextBox"/>
          <p:cNvSpPr txBox="1">
            <a:spLocks noGrp="1"/>
          </p:cNvSpPr>
          <p:nvPr>
            <p:ph type="subTitle" idx="3"/>
          </p:nvPr>
        </p:nvSpPr>
        <p:spPr>
          <a:xfrm>
            <a:off x="14077950" y="1920240"/>
            <a:ext cx="4191000" cy="411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0" rIns="91425" bIns="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 Points" type="titleOnly">
  <p:cSld name="TITLE_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3"/>
          <p:cNvSpPr txBox="1">
            <a:spLocks noGrp="1"/>
          </p:cNvSpPr>
          <p:nvPr>
            <p:ph type="body" idx="1"/>
          </p:nvPr>
        </p:nvSpPr>
        <p:spPr>
          <a:xfrm>
            <a:off x="256032" y="1312786"/>
            <a:ext cx="17876400" cy="87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0" tIns="91425" rIns="91425" bIns="91425" anchor="ctr" anchorCtr="0">
            <a:normAutofit/>
          </a:bodyPr>
          <a:lstStyle>
            <a:lvl1pPr marL="457200" lvl="0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Char char="●"/>
              <a:defRPr sz="5500">
                <a:solidFill>
                  <a:srgbClr val="434343"/>
                </a:solidFill>
              </a:defRPr>
            </a:lvl1pPr>
            <a:lvl2pPr marL="914400" lvl="1" indent="-5143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500"/>
              <a:buChar char="○"/>
              <a:defRPr sz="4500">
                <a:solidFill>
                  <a:srgbClr val="434343"/>
                </a:solidFill>
              </a:defRPr>
            </a:lvl2pPr>
            <a:lvl3pPr marL="1371600" lvl="2" indent="-450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Char char="■"/>
              <a:defRPr sz="3500">
                <a:solidFill>
                  <a:srgbClr val="434343"/>
                </a:solidFill>
              </a:defRPr>
            </a:lvl3pPr>
            <a:lvl4pPr marL="1828800" lvl="3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4pPr>
            <a:lvl5pPr marL="2286000" lvl="4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5pPr>
            <a:lvl6pPr marL="2743200" lvl="5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6pPr>
            <a:lvl7pPr marL="3200400" lvl="6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7pPr>
            <a:lvl8pPr marL="3657600" lvl="7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8pPr>
            <a:lvl9pPr marL="4114800" lvl="8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13"/>
          <p:cNvSpPr/>
          <p:nvPr/>
        </p:nvSpPr>
        <p:spPr>
          <a:xfrm>
            <a:off x="-24000" y="-15958"/>
            <a:ext cx="18336000" cy="11454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6295" y="10169"/>
            <a:ext cx="1078398" cy="1078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pic>
        <p:nvPicPr>
          <p:cNvPr id="24" name="Google Shape;2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1250" y="10169"/>
            <a:ext cx="1509801" cy="107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sp>
        <p:nvSpPr>
          <p:cNvPr id="25" name="Google Shape;25;p13" descr="#officeTypeDescTextBox"/>
          <p:cNvSpPr txBox="1"/>
          <p:nvPr/>
        </p:nvSpPr>
        <p:spPr>
          <a:xfrm>
            <a:off x="13368528" y="10476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Weather Forecast Office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3" descr="#officeNameTextBox"/>
          <p:cNvSpPr txBox="1"/>
          <p:nvPr/>
        </p:nvSpPr>
        <p:spPr>
          <a:xfrm>
            <a:off x="13368528" y="347472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Portland, OR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3" descr="#nowDateTextBox"/>
          <p:cNvSpPr txBox="1"/>
          <p:nvPr/>
        </p:nvSpPr>
        <p:spPr>
          <a:xfrm>
            <a:off x="13368528" y="675348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Friday, October 13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 Points 1">
  <p:cSld name="TITLE_ONLY_1_3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256032" y="1312786"/>
            <a:ext cx="17876400" cy="87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0" tIns="91425" rIns="91425" bIns="91425" anchor="ctr" anchorCtr="0">
            <a:normAutofit/>
          </a:bodyPr>
          <a:lstStyle>
            <a:lvl1pPr marL="457200" lvl="0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Char char="●"/>
              <a:defRPr sz="5500">
                <a:solidFill>
                  <a:srgbClr val="434343"/>
                </a:solidFill>
              </a:defRPr>
            </a:lvl1pPr>
            <a:lvl2pPr marL="914400" lvl="1" indent="-5143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500"/>
              <a:buChar char="○"/>
              <a:defRPr sz="4500">
                <a:solidFill>
                  <a:srgbClr val="434343"/>
                </a:solidFill>
              </a:defRPr>
            </a:lvl2pPr>
            <a:lvl3pPr marL="1371600" lvl="2" indent="-450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Char char="■"/>
              <a:defRPr sz="3500">
                <a:solidFill>
                  <a:srgbClr val="434343"/>
                </a:solidFill>
              </a:defRPr>
            </a:lvl3pPr>
            <a:lvl4pPr marL="1828800" lvl="3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4pPr>
            <a:lvl5pPr marL="2286000" lvl="4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5pPr>
            <a:lvl6pPr marL="2743200" lvl="5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6pPr>
            <a:lvl7pPr marL="3200400" lvl="6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7pPr>
            <a:lvl8pPr marL="3657600" lvl="7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8pPr>
            <a:lvl9pPr marL="4114800" lvl="8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14"/>
          <p:cNvSpPr/>
          <p:nvPr/>
        </p:nvSpPr>
        <p:spPr>
          <a:xfrm>
            <a:off x="-24000" y="-15958"/>
            <a:ext cx="18336000" cy="11454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6295" y="10169"/>
            <a:ext cx="1078398" cy="1078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pic>
        <p:nvPicPr>
          <p:cNvPr id="34" name="Google Shape;3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1250" y="10169"/>
            <a:ext cx="1509801" cy="107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sp>
        <p:nvSpPr>
          <p:cNvPr id="35" name="Google Shape;35;p14" descr="#officeTypeDescTextBox"/>
          <p:cNvSpPr txBox="1"/>
          <p:nvPr/>
        </p:nvSpPr>
        <p:spPr>
          <a:xfrm>
            <a:off x="13368528" y="10476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Weather Forecast Office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14" descr="#officeNameTextBox"/>
          <p:cNvSpPr txBox="1"/>
          <p:nvPr/>
        </p:nvSpPr>
        <p:spPr>
          <a:xfrm>
            <a:off x="13368528" y="347472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Portland, OR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4" descr="#nowDateTextBox"/>
          <p:cNvSpPr txBox="1"/>
          <p:nvPr/>
        </p:nvSpPr>
        <p:spPr>
          <a:xfrm>
            <a:off x="13368528" y="675348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Friday, October 13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14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twoColTx">
  <p:cSld name="TITLE_AND_TWO_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/>
          <p:nvPr/>
        </p:nvSpPr>
        <p:spPr>
          <a:xfrm>
            <a:off x="-24000" y="-15958"/>
            <a:ext cx="18336000" cy="11454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" name="Google Shape;42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6295" y="10169"/>
            <a:ext cx="1078398" cy="1078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pic>
        <p:nvPicPr>
          <p:cNvPr id="43" name="Google Shape;4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1250" y="10169"/>
            <a:ext cx="1509801" cy="107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sp>
        <p:nvSpPr>
          <p:cNvPr id="44" name="Google Shape;44;p15" descr="#officeTypeDescTextBox"/>
          <p:cNvSpPr txBox="1"/>
          <p:nvPr/>
        </p:nvSpPr>
        <p:spPr>
          <a:xfrm>
            <a:off x="13368528" y="10476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Weather Forecast Office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5" descr="#officeNameTextBox"/>
          <p:cNvSpPr txBox="1"/>
          <p:nvPr/>
        </p:nvSpPr>
        <p:spPr>
          <a:xfrm>
            <a:off x="13368528" y="347472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Encode Sans Condensed"/>
                <a:ea typeface="Encode Sans Condensed"/>
                <a:cs typeface="Encode Sans Condensed"/>
                <a:sym typeface="Encode Sans Condensed"/>
              </a:rPr>
              <a:t>Portland, OR</a:t>
            </a:r>
            <a:endParaRPr sz="2200" b="0" i="0" u="none" strike="noStrike" cap="none">
              <a:solidFill>
                <a:srgbClr val="FFFFFF"/>
              </a:solidFill>
              <a:latin typeface="Encode Sans Condensed"/>
              <a:ea typeface="Encode Sans Condensed"/>
              <a:cs typeface="Encode Sans Condensed"/>
              <a:sym typeface="Encode Sans Condensed"/>
            </a:endParaRPr>
          </a:p>
        </p:txBody>
      </p:sp>
      <p:sp>
        <p:nvSpPr>
          <p:cNvPr id="46" name="Google Shape;46;p15" descr="#nowDateTextBox"/>
          <p:cNvSpPr txBox="1"/>
          <p:nvPr/>
        </p:nvSpPr>
        <p:spPr>
          <a:xfrm>
            <a:off x="13368528" y="675348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Friday, October 13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15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 Bullets">
  <p:cSld name="TITLE_ONLY_1_2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/>
          <p:nvPr/>
        </p:nvSpPr>
        <p:spPr>
          <a:xfrm>
            <a:off x="-24000" y="-15958"/>
            <a:ext cx="18336000" cy="11454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6"/>
          <p:cNvSpPr txBox="1">
            <a:spLocks noGrp="1"/>
          </p:cNvSpPr>
          <p:nvPr>
            <p:ph type="body" idx="1"/>
          </p:nvPr>
        </p:nvSpPr>
        <p:spPr>
          <a:xfrm>
            <a:off x="9432600" y="1312775"/>
            <a:ext cx="8699700" cy="87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0" tIns="91425" rIns="91425" bIns="91425" anchor="ctr" anchorCtr="0">
            <a:normAutofit/>
          </a:bodyPr>
          <a:lstStyle>
            <a:lvl1pPr marL="457200" lvl="0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Char char="●"/>
              <a:defRPr sz="5500">
                <a:solidFill>
                  <a:srgbClr val="434343"/>
                </a:solidFill>
              </a:defRPr>
            </a:lvl1pPr>
            <a:lvl2pPr marL="914400" lvl="1" indent="-5143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500"/>
              <a:buChar char="○"/>
              <a:defRPr sz="4500">
                <a:solidFill>
                  <a:srgbClr val="434343"/>
                </a:solidFill>
              </a:defRPr>
            </a:lvl2pPr>
            <a:lvl3pPr marL="1371600" lvl="2" indent="-450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Char char="■"/>
              <a:defRPr sz="3500">
                <a:solidFill>
                  <a:srgbClr val="434343"/>
                </a:solidFill>
              </a:defRPr>
            </a:lvl3pPr>
            <a:lvl4pPr marL="1828800" lvl="3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4pPr>
            <a:lvl5pPr marL="2286000" lvl="4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5pPr>
            <a:lvl6pPr marL="2743200" lvl="5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6pPr>
            <a:lvl7pPr marL="3200400" lvl="6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7pPr>
            <a:lvl8pPr marL="3657600" lvl="7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8pPr>
            <a:lvl9pPr marL="4114800" lvl="8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pic>
        <p:nvPicPr>
          <p:cNvPr id="52" name="Google Shape;52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6295" y="10169"/>
            <a:ext cx="1078398" cy="1078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pic>
        <p:nvPicPr>
          <p:cNvPr id="53" name="Google Shape;5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1250" y="10169"/>
            <a:ext cx="1509801" cy="107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sp>
        <p:nvSpPr>
          <p:cNvPr id="54" name="Google Shape;54;p16" descr="#officeTypeDescTextBox"/>
          <p:cNvSpPr txBox="1"/>
          <p:nvPr/>
        </p:nvSpPr>
        <p:spPr>
          <a:xfrm>
            <a:off x="13368528" y="10476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Weather Forecast Office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6" descr="#officeNameTextBox"/>
          <p:cNvSpPr txBox="1"/>
          <p:nvPr/>
        </p:nvSpPr>
        <p:spPr>
          <a:xfrm>
            <a:off x="13368528" y="347472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Portland, OR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6" descr="#nowDateTextBox"/>
          <p:cNvSpPr txBox="1"/>
          <p:nvPr/>
        </p:nvSpPr>
        <p:spPr>
          <a:xfrm>
            <a:off x="13368528" y="675348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Friday, October 13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6"/>
          <p:cNvSpPr txBox="1">
            <a:spLocks noGrp="1"/>
          </p:cNvSpPr>
          <p:nvPr>
            <p:ph type="title"/>
          </p:nvPr>
        </p:nvSpPr>
        <p:spPr>
          <a:xfrm>
            <a:off x="2304215" y="90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plate - Wx &amp; Impacts Outlook">
  <p:cSld name="TITLE_AND_TWO_COLUMNS_1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7"/>
          <p:cNvSpPr/>
          <p:nvPr/>
        </p:nvSpPr>
        <p:spPr>
          <a:xfrm>
            <a:off x="-24000" y="-15958"/>
            <a:ext cx="18336000" cy="11454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1" name="Google Shape;61;p17"/>
          <p:cNvGraphicFramePr/>
          <p:nvPr/>
        </p:nvGraphicFramePr>
        <p:xfrm>
          <a:off x="101875" y="1158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{65AB803F-D15D-473D-8E83-5E374B8D8807}</a:tableStyleId>
              </a:tblPr>
              <a:tblGrid>
                <a:gridCol w="29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60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60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605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605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42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endParaRPr sz="2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Title</a:t>
                      </a:r>
                      <a:endParaRPr sz="2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7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</a:t>
                      </a: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2" name="Google Shape;62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6295" y="10169"/>
            <a:ext cx="1078398" cy="1078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pic>
        <p:nvPicPr>
          <p:cNvPr id="63" name="Google Shape;6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1250" y="10169"/>
            <a:ext cx="1509801" cy="107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sp>
        <p:nvSpPr>
          <p:cNvPr id="64" name="Google Shape;64;p17" descr="#officeTypeDescTextBox"/>
          <p:cNvSpPr txBox="1"/>
          <p:nvPr/>
        </p:nvSpPr>
        <p:spPr>
          <a:xfrm>
            <a:off x="13368528" y="10476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Weather Forecast Office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7" descr="#officeNameTextBox"/>
          <p:cNvSpPr txBox="1"/>
          <p:nvPr/>
        </p:nvSpPr>
        <p:spPr>
          <a:xfrm>
            <a:off x="13368528" y="347472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Portland, OR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7" descr="#nowDateTextBox"/>
          <p:cNvSpPr txBox="1"/>
          <p:nvPr/>
        </p:nvSpPr>
        <p:spPr>
          <a:xfrm>
            <a:off x="13368528" y="675348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Friday, October 13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7" name="Google Shape;67;p17"/>
          <p:cNvGraphicFramePr/>
          <p:nvPr/>
        </p:nvGraphicFramePr>
        <p:xfrm>
          <a:off x="101875" y="2530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{65AB803F-D15D-473D-8E83-5E374B8D8807}</a:tableStyleId>
              </a:tblPr>
              <a:tblGrid>
                <a:gridCol w="29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2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endParaRPr sz="2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Title</a:t>
                      </a:r>
                      <a:endParaRPr sz="2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7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</a:t>
                      </a: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8" name="Google Shape;68;p17"/>
          <p:cNvGraphicFramePr/>
          <p:nvPr/>
        </p:nvGraphicFramePr>
        <p:xfrm>
          <a:off x="101875" y="3901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{65AB803F-D15D-473D-8E83-5E374B8D8807}</a:tableStyleId>
              </a:tblPr>
              <a:tblGrid>
                <a:gridCol w="29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4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4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24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24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2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endParaRPr sz="2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Title</a:t>
                      </a:r>
                      <a:endParaRPr sz="2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7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</a:t>
                      </a: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9" name="Google Shape;69;p17"/>
          <p:cNvGraphicFramePr/>
          <p:nvPr/>
        </p:nvGraphicFramePr>
        <p:xfrm>
          <a:off x="101875" y="5273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{65AB803F-D15D-473D-8E83-5E374B8D8807}</a:tableStyleId>
              </a:tblPr>
              <a:tblGrid>
                <a:gridCol w="29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0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80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80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80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2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endParaRPr sz="2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Title</a:t>
                      </a:r>
                      <a:endParaRPr sz="2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0" name="Google Shape;70;p17"/>
          <p:cNvGraphicFramePr/>
          <p:nvPr/>
        </p:nvGraphicFramePr>
        <p:xfrm>
          <a:off x="101875" y="664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{65AB803F-D15D-473D-8E83-5E374B8D8807}</a:tableStyleId>
              </a:tblPr>
              <a:tblGrid>
                <a:gridCol w="29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1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1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1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2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endParaRPr sz="2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Title</a:t>
                      </a:r>
                      <a:endParaRPr sz="2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1" name="Google Shape;71;p17"/>
          <p:cNvGraphicFramePr/>
          <p:nvPr/>
        </p:nvGraphicFramePr>
        <p:xfrm>
          <a:off x="101875" y="8016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{65AB803F-D15D-473D-8E83-5E374B8D8807}</a:tableStyleId>
              </a:tblPr>
              <a:tblGrid>
                <a:gridCol w="29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endParaRPr sz="2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Title</a:t>
                      </a:r>
                      <a:endParaRPr sz="2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2" name="Google Shape;72;p17"/>
          <p:cNvGraphicFramePr/>
          <p:nvPr/>
        </p:nvGraphicFramePr>
        <p:xfrm>
          <a:off x="101900" y="97878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{65AB803F-D15D-473D-8E83-5E374B8D8807}</a:tableStyleId>
              </a:tblPr>
              <a:tblGrid>
                <a:gridCol w="2960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4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4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24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24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0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Risk Levels</a:t>
                      </a:r>
                      <a:endParaRPr sz="2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Little to None</a:t>
                      </a:r>
                      <a:endParaRPr sz="2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Minor</a:t>
                      </a:r>
                      <a:endParaRPr sz="2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C86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Moderate</a:t>
                      </a:r>
                      <a:endParaRPr sz="2000" b="1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76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Major</a:t>
                      </a:r>
                      <a:endParaRPr sz="2000" b="1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E2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Extreme</a:t>
                      </a:r>
                      <a:endParaRPr sz="2000" b="1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00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 Points 2">
  <p:cSld name="TITLE_ONLY_1_4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body" idx="1"/>
          </p:nvPr>
        </p:nvSpPr>
        <p:spPr>
          <a:xfrm>
            <a:off x="256032" y="1312786"/>
            <a:ext cx="17876400" cy="87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0" tIns="91425" rIns="91425" bIns="91425" anchor="ctr" anchorCtr="0">
            <a:normAutofit/>
          </a:bodyPr>
          <a:lstStyle>
            <a:lvl1pPr marL="457200" lvl="0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Char char="●"/>
              <a:defRPr sz="5500">
                <a:solidFill>
                  <a:srgbClr val="434343"/>
                </a:solidFill>
              </a:defRPr>
            </a:lvl1pPr>
            <a:lvl2pPr marL="914400" lvl="1" indent="-5143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500"/>
              <a:buChar char="○"/>
              <a:defRPr sz="4500">
                <a:solidFill>
                  <a:srgbClr val="434343"/>
                </a:solidFill>
              </a:defRPr>
            </a:lvl2pPr>
            <a:lvl3pPr marL="1371600" lvl="2" indent="-450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Char char="■"/>
              <a:defRPr sz="3500">
                <a:solidFill>
                  <a:srgbClr val="434343"/>
                </a:solidFill>
              </a:defRPr>
            </a:lvl3pPr>
            <a:lvl4pPr marL="1828800" lvl="3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4pPr>
            <a:lvl5pPr marL="2286000" lvl="4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5pPr>
            <a:lvl6pPr marL="2743200" lvl="5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6pPr>
            <a:lvl7pPr marL="3200400" lvl="6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7pPr>
            <a:lvl8pPr marL="3657600" lvl="7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8pPr>
            <a:lvl9pPr marL="4114800" lvl="8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8"/>
          <p:cNvSpPr/>
          <p:nvPr/>
        </p:nvSpPr>
        <p:spPr>
          <a:xfrm>
            <a:off x="-24000" y="-15958"/>
            <a:ext cx="18336000" cy="11454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6295" y="10169"/>
            <a:ext cx="1078398" cy="1078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pic>
        <p:nvPicPr>
          <p:cNvPr id="78" name="Google Shape;7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1250" y="10169"/>
            <a:ext cx="1509801" cy="107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sp>
        <p:nvSpPr>
          <p:cNvPr id="79" name="Google Shape;79;p18" descr="#officeTypeDescTextBox"/>
          <p:cNvSpPr txBox="1"/>
          <p:nvPr/>
        </p:nvSpPr>
        <p:spPr>
          <a:xfrm>
            <a:off x="13368528" y="10476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Weather Forecast Office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8" descr="#officeNameTextBox"/>
          <p:cNvSpPr txBox="1"/>
          <p:nvPr/>
        </p:nvSpPr>
        <p:spPr>
          <a:xfrm>
            <a:off x="13368528" y="347472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Portland, OR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8" descr="#nowDateTextBox"/>
          <p:cNvSpPr txBox="1"/>
          <p:nvPr/>
        </p:nvSpPr>
        <p:spPr>
          <a:xfrm>
            <a:off x="13368528" y="675348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Friday, October 13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1">
  <p:cSld name="TITLE_AND_TWO_COLUMNS_1_2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/>
          <p:nvPr/>
        </p:nvSpPr>
        <p:spPr>
          <a:xfrm>
            <a:off x="-24000" y="-15958"/>
            <a:ext cx="18336000" cy="11454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6295" y="10169"/>
            <a:ext cx="1078398" cy="1078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pic>
        <p:nvPicPr>
          <p:cNvPr id="87" name="Google Shape;8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1250" y="10169"/>
            <a:ext cx="1509801" cy="107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sp>
        <p:nvSpPr>
          <p:cNvPr id="88" name="Google Shape;88;p19" descr="#officeTypeDescTextBox"/>
          <p:cNvSpPr txBox="1"/>
          <p:nvPr/>
        </p:nvSpPr>
        <p:spPr>
          <a:xfrm>
            <a:off x="13368528" y="10476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Weather Forecast Office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9" descr="#officeNameTextBox"/>
          <p:cNvSpPr txBox="1"/>
          <p:nvPr/>
        </p:nvSpPr>
        <p:spPr>
          <a:xfrm>
            <a:off x="13368528" y="347472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Encode Sans Condensed"/>
                <a:ea typeface="Encode Sans Condensed"/>
                <a:cs typeface="Encode Sans Condensed"/>
                <a:sym typeface="Encode Sans Condensed"/>
              </a:rPr>
              <a:t>Portland, OR</a:t>
            </a:r>
            <a:endParaRPr sz="2200" b="0" i="0" u="none" strike="noStrike" cap="none">
              <a:solidFill>
                <a:srgbClr val="FFFFFF"/>
              </a:solidFill>
              <a:latin typeface="Encode Sans Condensed"/>
              <a:ea typeface="Encode Sans Condensed"/>
              <a:cs typeface="Encode Sans Condensed"/>
              <a:sym typeface="Encode Sans Condensed"/>
            </a:endParaRPr>
          </a:p>
        </p:txBody>
      </p:sp>
      <p:sp>
        <p:nvSpPr>
          <p:cNvPr id="90" name="Google Shape;90;p19" descr="#nowDateTextBox"/>
          <p:cNvSpPr txBox="1"/>
          <p:nvPr/>
        </p:nvSpPr>
        <p:spPr>
          <a:xfrm>
            <a:off x="13368528" y="675348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Friday, October 13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 Points 2 1">
  <p:cSld name="Key Points 2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body" idx="1"/>
          </p:nvPr>
        </p:nvSpPr>
        <p:spPr>
          <a:xfrm>
            <a:off x="256032" y="1312786"/>
            <a:ext cx="17876400" cy="87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0" tIns="91425" rIns="91425" bIns="91425" anchor="ctr" anchorCtr="0">
            <a:normAutofit/>
          </a:bodyPr>
          <a:lstStyle>
            <a:lvl1pPr marL="457200" lvl="0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Char char="●"/>
              <a:defRPr sz="5500">
                <a:solidFill>
                  <a:srgbClr val="434343"/>
                </a:solidFill>
              </a:defRPr>
            </a:lvl1pPr>
            <a:lvl2pPr marL="914400" lvl="1" indent="-5143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500"/>
              <a:buChar char="○"/>
              <a:defRPr sz="4500">
                <a:solidFill>
                  <a:srgbClr val="434343"/>
                </a:solidFill>
              </a:defRPr>
            </a:lvl2pPr>
            <a:lvl3pPr marL="1371600" lvl="2" indent="-450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Char char="■"/>
              <a:defRPr sz="3500">
                <a:solidFill>
                  <a:srgbClr val="434343"/>
                </a:solidFill>
              </a:defRPr>
            </a:lvl3pPr>
            <a:lvl4pPr marL="1828800" lvl="3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4pPr>
            <a:lvl5pPr marL="2286000" lvl="4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5pPr>
            <a:lvl6pPr marL="2743200" lvl="5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6pPr>
            <a:lvl7pPr marL="3200400" lvl="6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7pPr>
            <a:lvl8pPr marL="3657600" lvl="7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8pPr>
            <a:lvl9pPr marL="4114800" lvl="8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20"/>
          <p:cNvSpPr/>
          <p:nvPr/>
        </p:nvSpPr>
        <p:spPr>
          <a:xfrm>
            <a:off x="-24000" y="-15958"/>
            <a:ext cx="18336000" cy="11454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6295" y="10169"/>
            <a:ext cx="1078398" cy="1078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8627"/>
              </a:srgbClr>
            </a:outerShdw>
          </a:effectLst>
        </p:spPr>
      </p:pic>
      <p:pic>
        <p:nvPicPr>
          <p:cNvPr id="97" name="Google Shape;97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1250" y="10169"/>
            <a:ext cx="1509801" cy="107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8627"/>
              </a:srgbClr>
            </a:outerShdw>
          </a:effectLst>
        </p:spPr>
      </p:pic>
      <p:sp>
        <p:nvSpPr>
          <p:cNvPr id="98" name="Google Shape;98;p20" descr="#officeTypeDescTextBox"/>
          <p:cNvSpPr txBox="1"/>
          <p:nvPr/>
        </p:nvSpPr>
        <p:spPr>
          <a:xfrm>
            <a:off x="13368528" y="10476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8627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Weather Forecast Office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0" descr="#officeNameTextBox"/>
          <p:cNvSpPr txBox="1"/>
          <p:nvPr/>
        </p:nvSpPr>
        <p:spPr>
          <a:xfrm>
            <a:off x="13368528" y="347472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8627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Portland, OR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 descr="#nowDateTextBox"/>
          <p:cNvSpPr txBox="1"/>
          <p:nvPr/>
        </p:nvSpPr>
        <p:spPr>
          <a:xfrm>
            <a:off x="13368528" y="675348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8627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Friday, October 13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8627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 Points 1">
  <p:cSld name="TITLE_ONLY_1_3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14a3588ed_0_329"/>
          <p:cNvSpPr txBox="1">
            <a:spLocks noGrp="1"/>
          </p:cNvSpPr>
          <p:nvPr>
            <p:ph type="body" idx="1"/>
          </p:nvPr>
        </p:nvSpPr>
        <p:spPr>
          <a:xfrm>
            <a:off x="256032" y="1312786"/>
            <a:ext cx="17876400" cy="87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0" tIns="91425" rIns="91425" bIns="91425" anchor="ctr" anchorCtr="0">
            <a:normAutofit/>
          </a:bodyPr>
          <a:lstStyle>
            <a:lvl1pPr marL="457200" lvl="0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Char char="●"/>
              <a:defRPr sz="5500">
                <a:solidFill>
                  <a:srgbClr val="434343"/>
                </a:solidFill>
              </a:defRPr>
            </a:lvl1pPr>
            <a:lvl2pPr marL="914400" lvl="1" indent="-5143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500"/>
              <a:buChar char="○"/>
              <a:defRPr sz="4500">
                <a:solidFill>
                  <a:srgbClr val="434343"/>
                </a:solidFill>
              </a:defRPr>
            </a:lvl2pPr>
            <a:lvl3pPr marL="1371600" lvl="2" indent="-450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Char char="■"/>
              <a:defRPr sz="3500">
                <a:solidFill>
                  <a:srgbClr val="434343"/>
                </a:solidFill>
              </a:defRPr>
            </a:lvl3pPr>
            <a:lvl4pPr marL="1828800" lvl="3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4pPr>
            <a:lvl5pPr marL="2286000" lvl="4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5pPr>
            <a:lvl6pPr marL="2743200" lvl="5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6pPr>
            <a:lvl7pPr marL="3200400" lvl="6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7pPr>
            <a:lvl8pPr marL="3657600" lvl="7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8pPr>
            <a:lvl9pPr marL="4114800" lvl="8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g2914a3588ed_0_329"/>
          <p:cNvSpPr/>
          <p:nvPr/>
        </p:nvSpPr>
        <p:spPr>
          <a:xfrm>
            <a:off x="-24000" y="-15958"/>
            <a:ext cx="18336000" cy="11454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g2914a3588ed_0_3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6295" y="10169"/>
            <a:ext cx="1078398" cy="1078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pic>
        <p:nvPicPr>
          <p:cNvPr id="110" name="Google Shape;110;g2914a3588ed_0_3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1250" y="10169"/>
            <a:ext cx="1509801" cy="107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sp>
        <p:nvSpPr>
          <p:cNvPr id="111" name="Google Shape;111;g2914a3588ed_0_329" descr="#officeTypeDescTextBox"/>
          <p:cNvSpPr txBox="1"/>
          <p:nvPr/>
        </p:nvSpPr>
        <p:spPr>
          <a:xfrm>
            <a:off x="13368528" y="10476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Weather Forecast Office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2914a3588ed_0_329" descr="#officeNameTextBox"/>
          <p:cNvSpPr txBox="1"/>
          <p:nvPr/>
        </p:nvSpPr>
        <p:spPr>
          <a:xfrm>
            <a:off x="13368528" y="347472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Portland, OR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2914a3588ed_0_329" descr="#nowDateTextBox"/>
          <p:cNvSpPr txBox="1"/>
          <p:nvPr/>
        </p:nvSpPr>
        <p:spPr>
          <a:xfrm>
            <a:off x="13368528" y="675348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Friday, October 13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2914a3588ed_0_329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15" name="Google Shape;115;g2914a3588ed_0_329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 Points" type="titleOnly">
  <p:cSld name="TITLE_ONLY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14a3588ed_0_339"/>
          <p:cNvSpPr txBox="1">
            <a:spLocks noGrp="1"/>
          </p:cNvSpPr>
          <p:nvPr>
            <p:ph type="body" idx="1"/>
          </p:nvPr>
        </p:nvSpPr>
        <p:spPr>
          <a:xfrm>
            <a:off x="256032" y="1312786"/>
            <a:ext cx="17876400" cy="87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0" tIns="91425" rIns="91425" bIns="91425" anchor="ctr" anchorCtr="0">
            <a:normAutofit/>
          </a:bodyPr>
          <a:lstStyle>
            <a:lvl1pPr marL="457200" lvl="0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Char char="●"/>
              <a:defRPr sz="5500">
                <a:solidFill>
                  <a:srgbClr val="434343"/>
                </a:solidFill>
              </a:defRPr>
            </a:lvl1pPr>
            <a:lvl2pPr marL="914400" lvl="1" indent="-5143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500"/>
              <a:buChar char="○"/>
              <a:defRPr sz="4500">
                <a:solidFill>
                  <a:srgbClr val="434343"/>
                </a:solidFill>
              </a:defRPr>
            </a:lvl2pPr>
            <a:lvl3pPr marL="1371600" lvl="2" indent="-450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Char char="■"/>
              <a:defRPr sz="3500">
                <a:solidFill>
                  <a:srgbClr val="434343"/>
                </a:solidFill>
              </a:defRPr>
            </a:lvl3pPr>
            <a:lvl4pPr marL="1828800" lvl="3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4pPr>
            <a:lvl5pPr marL="2286000" lvl="4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5pPr>
            <a:lvl6pPr marL="2743200" lvl="5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6pPr>
            <a:lvl7pPr marL="3200400" lvl="6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7pPr>
            <a:lvl8pPr marL="3657600" lvl="7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8pPr>
            <a:lvl9pPr marL="4114800" lvl="8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g2914a3588ed_0_339"/>
          <p:cNvSpPr/>
          <p:nvPr/>
        </p:nvSpPr>
        <p:spPr>
          <a:xfrm>
            <a:off x="-24000" y="-15958"/>
            <a:ext cx="18336000" cy="11454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g2914a3588ed_0_3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6295" y="10169"/>
            <a:ext cx="1078398" cy="1078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pic>
        <p:nvPicPr>
          <p:cNvPr id="120" name="Google Shape;120;g2914a3588ed_0_3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1250" y="10169"/>
            <a:ext cx="1509801" cy="107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sp>
        <p:nvSpPr>
          <p:cNvPr id="121" name="Google Shape;121;g2914a3588ed_0_339" descr="#officeTypeDescTextBox"/>
          <p:cNvSpPr txBox="1"/>
          <p:nvPr/>
        </p:nvSpPr>
        <p:spPr>
          <a:xfrm>
            <a:off x="13368528" y="10476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Weather Forecast Office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2914a3588ed_0_339" descr="#officeNameTextBox"/>
          <p:cNvSpPr txBox="1"/>
          <p:nvPr/>
        </p:nvSpPr>
        <p:spPr>
          <a:xfrm>
            <a:off x="13368528" y="347472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Portland, OR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2914a3588ed_0_339" descr="#nowDateTextBox"/>
          <p:cNvSpPr txBox="1"/>
          <p:nvPr/>
        </p:nvSpPr>
        <p:spPr>
          <a:xfrm>
            <a:off x="13368528" y="675348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Friday, October 13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2914a3588ed_0_339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25" name="Google Shape;125;g2914a3588ed_0_339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 Points 3">
  <p:cSld name="TITLE_ONLY_1_5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914a3588ed_0_349"/>
          <p:cNvSpPr txBox="1">
            <a:spLocks noGrp="1"/>
          </p:cNvSpPr>
          <p:nvPr>
            <p:ph type="body" idx="1"/>
          </p:nvPr>
        </p:nvSpPr>
        <p:spPr>
          <a:xfrm>
            <a:off x="256032" y="1312786"/>
            <a:ext cx="17876400" cy="87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0" tIns="91425" rIns="91425" bIns="91425" anchor="ctr" anchorCtr="0">
            <a:normAutofit/>
          </a:bodyPr>
          <a:lstStyle>
            <a:lvl1pPr marL="457200" lvl="0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Char char="●"/>
              <a:defRPr sz="5500">
                <a:solidFill>
                  <a:srgbClr val="434343"/>
                </a:solidFill>
              </a:defRPr>
            </a:lvl1pPr>
            <a:lvl2pPr marL="914400" lvl="1" indent="-5143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500"/>
              <a:buChar char="○"/>
              <a:defRPr sz="4500">
                <a:solidFill>
                  <a:srgbClr val="434343"/>
                </a:solidFill>
              </a:defRPr>
            </a:lvl2pPr>
            <a:lvl3pPr marL="1371600" lvl="2" indent="-450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Char char="■"/>
              <a:defRPr sz="3500">
                <a:solidFill>
                  <a:srgbClr val="434343"/>
                </a:solidFill>
              </a:defRPr>
            </a:lvl3pPr>
            <a:lvl4pPr marL="1828800" lvl="3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4pPr>
            <a:lvl5pPr marL="2286000" lvl="4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5pPr>
            <a:lvl6pPr marL="2743200" lvl="5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6pPr>
            <a:lvl7pPr marL="3200400" lvl="6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7pPr>
            <a:lvl8pPr marL="3657600" lvl="7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8pPr>
            <a:lvl9pPr marL="4114800" lvl="8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g2914a3588ed_0_349"/>
          <p:cNvSpPr/>
          <p:nvPr/>
        </p:nvSpPr>
        <p:spPr>
          <a:xfrm>
            <a:off x="-24000" y="-15958"/>
            <a:ext cx="18336000" cy="11454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g2914a3588ed_0_3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6295" y="10169"/>
            <a:ext cx="1078398" cy="1078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pic>
        <p:nvPicPr>
          <p:cNvPr id="130" name="Google Shape;130;g2914a3588ed_0_3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1250" y="10169"/>
            <a:ext cx="1509801" cy="107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sp>
        <p:nvSpPr>
          <p:cNvPr id="131" name="Google Shape;131;g2914a3588ed_0_349" descr="#officeTypeDescTextBox"/>
          <p:cNvSpPr txBox="1"/>
          <p:nvPr/>
        </p:nvSpPr>
        <p:spPr>
          <a:xfrm>
            <a:off x="13368528" y="10476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Weather Forecast Office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2914a3588ed_0_349" descr="#officeNameTextBox"/>
          <p:cNvSpPr txBox="1"/>
          <p:nvPr/>
        </p:nvSpPr>
        <p:spPr>
          <a:xfrm>
            <a:off x="13368528" y="347472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Portland, OR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2914a3588ed_0_349" descr="#nowDateTextBox"/>
          <p:cNvSpPr txBox="1"/>
          <p:nvPr/>
        </p:nvSpPr>
        <p:spPr>
          <a:xfrm>
            <a:off x="13368528" y="675348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Friday, October 13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2914a3588ed_0_349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5" name="Google Shape;135;g2914a3588ed_0_349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914a3588ed_0_359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8" name="Google Shape;138;g2914a3588ed_0_359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39" name="Google Shape;139;g2914a3588ed_0_35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twoColTx">
  <p:cSld name="TITLE_AND_TWO_COLUMNS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14a3588ed_0_363"/>
          <p:cNvSpPr/>
          <p:nvPr/>
        </p:nvSpPr>
        <p:spPr>
          <a:xfrm>
            <a:off x="-24000" y="-15958"/>
            <a:ext cx="18336000" cy="11454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g2914a3588ed_0_3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6295" y="10169"/>
            <a:ext cx="1078398" cy="1078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pic>
        <p:nvPicPr>
          <p:cNvPr id="143" name="Google Shape;143;g2914a3588ed_0_3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1250" y="10169"/>
            <a:ext cx="1509801" cy="107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sp>
        <p:nvSpPr>
          <p:cNvPr id="144" name="Google Shape;144;g2914a3588ed_0_363" descr="#officeTypeDescTextBox"/>
          <p:cNvSpPr txBox="1"/>
          <p:nvPr/>
        </p:nvSpPr>
        <p:spPr>
          <a:xfrm>
            <a:off x="13368528" y="10476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Weather Forecast Office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2914a3588ed_0_363" descr="#officeNameTextBox"/>
          <p:cNvSpPr txBox="1"/>
          <p:nvPr/>
        </p:nvSpPr>
        <p:spPr>
          <a:xfrm>
            <a:off x="13368528" y="347472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Encode Sans Condensed"/>
                <a:ea typeface="Encode Sans Condensed"/>
                <a:cs typeface="Encode Sans Condensed"/>
                <a:sym typeface="Encode Sans Condensed"/>
              </a:rPr>
              <a:t>Portland, OR</a:t>
            </a:r>
            <a:endParaRPr sz="2200" b="0" i="0" u="none" strike="noStrike" cap="none">
              <a:solidFill>
                <a:srgbClr val="FFFFFF"/>
              </a:solidFill>
              <a:latin typeface="Encode Sans Condensed"/>
              <a:ea typeface="Encode Sans Condensed"/>
              <a:cs typeface="Encode Sans Condensed"/>
              <a:sym typeface="Encode Sans Condensed"/>
            </a:endParaRPr>
          </a:p>
        </p:txBody>
      </p:sp>
      <p:sp>
        <p:nvSpPr>
          <p:cNvPr id="146" name="Google Shape;146;g2914a3588ed_0_363" descr="#nowDateTextBox"/>
          <p:cNvSpPr txBox="1"/>
          <p:nvPr/>
        </p:nvSpPr>
        <p:spPr>
          <a:xfrm>
            <a:off x="13368528" y="675348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Friday, October 13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2914a3588ed_0_363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48" name="Google Shape;148;g2914a3588ed_0_363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 Bullets">
  <p:cSld name="TITLE_ONLY_1_2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914a3588ed_0_372"/>
          <p:cNvSpPr/>
          <p:nvPr/>
        </p:nvSpPr>
        <p:spPr>
          <a:xfrm>
            <a:off x="-24000" y="-15958"/>
            <a:ext cx="18336000" cy="11454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2914a3588ed_0_372"/>
          <p:cNvSpPr txBox="1">
            <a:spLocks noGrp="1"/>
          </p:cNvSpPr>
          <p:nvPr>
            <p:ph type="body" idx="1"/>
          </p:nvPr>
        </p:nvSpPr>
        <p:spPr>
          <a:xfrm>
            <a:off x="9432600" y="1312775"/>
            <a:ext cx="8699700" cy="87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0" tIns="91425" rIns="91425" bIns="91425" anchor="ctr" anchorCtr="0">
            <a:normAutofit/>
          </a:bodyPr>
          <a:lstStyle>
            <a:lvl1pPr marL="457200" lvl="0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Char char="●"/>
              <a:defRPr sz="5500">
                <a:solidFill>
                  <a:srgbClr val="434343"/>
                </a:solidFill>
              </a:defRPr>
            </a:lvl1pPr>
            <a:lvl2pPr marL="914400" lvl="1" indent="-5143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500"/>
              <a:buChar char="○"/>
              <a:defRPr sz="4500">
                <a:solidFill>
                  <a:srgbClr val="434343"/>
                </a:solidFill>
              </a:defRPr>
            </a:lvl2pPr>
            <a:lvl3pPr marL="1371600" lvl="2" indent="-450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Char char="■"/>
              <a:defRPr sz="3500">
                <a:solidFill>
                  <a:srgbClr val="434343"/>
                </a:solidFill>
              </a:defRPr>
            </a:lvl3pPr>
            <a:lvl4pPr marL="1828800" lvl="3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4pPr>
            <a:lvl5pPr marL="2286000" lvl="4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5pPr>
            <a:lvl6pPr marL="2743200" lvl="5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6pPr>
            <a:lvl7pPr marL="3200400" lvl="6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7pPr>
            <a:lvl8pPr marL="3657600" lvl="7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8pPr>
            <a:lvl9pPr marL="4114800" lvl="8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pic>
        <p:nvPicPr>
          <p:cNvPr id="152" name="Google Shape;152;g2914a3588ed_0_3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6295" y="10169"/>
            <a:ext cx="1078398" cy="1078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pic>
        <p:nvPicPr>
          <p:cNvPr id="153" name="Google Shape;153;g2914a3588ed_0_3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1250" y="10169"/>
            <a:ext cx="1509801" cy="107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sp>
        <p:nvSpPr>
          <p:cNvPr id="154" name="Google Shape;154;g2914a3588ed_0_372" descr="#officeTypeDescTextBox"/>
          <p:cNvSpPr txBox="1"/>
          <p:nvPr/>
        </p:nvSpPr>
        <p:spPr>
          <a:xfrm>
            <a:off x="13368528" y="10476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Weather Forecast Office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g2914a3588ed_0_372" descr="#officeNameTextBox"/>
          <p:cNvSpPr txBox="1"/>
          <p:nvPr/>
        </p:nvSpPr>
        <p:spPr>
          <a:xfrm>
            <a:off x="13368528" y="347472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Portland, OR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g2914a3588ed_0_372" descr="#nowDateTextBox"/>
          <p:cNvSpPr txBox="1"/>
          <p:nvPr/>
        </p:nvSpPr>
        <p:spPr>
          <a:xfrm>
            <a:off x="13368528" y="675348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Friday, October 13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g2914a3588ed_0_372"/>
          <p:cNvSpPr txBox="1">
            <a:spLocks noGrp="1"/>
          </p:cNvSpPr>
          <p:nvPr>
            <p:ph type="title"/>
          </p:nvPr>
        </p:nvSpPr>
        <p:spPr>
          <a:xfrm>
            <a:off x="2304215" y="90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g2914a3588ed_0_372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plate - Wx &amp; Impacts Outlook">
  <p:cSld name="TITLE_AND_TWO_COLUMNS_1_1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14a3588ed_0_382"/>
          <p:cNvSpPr/>
          <p:nvPr/>
        </p:nvSpPr>
        <p:spPr>
          <a:xfrm>
            <a:off x="-24000" y="-15958"/>
            <a:ext cx="18336000" cy="11454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1" name="Google Shape;161;g2914a3588ed_0_382"/>
          <p:cNvGraphicFramePr/>
          <p:nvPr/>
        </p:nvGraphicFramePr>
        <p:xfrm>
          <a:off x="101875" y="1158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{65AB803F-D15D-473D-8E83-5E374B8D8807}</a:tableStyleId>
              </a:tblPr>
              <a:tblGrid>
                <a:gridCol w="29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60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60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605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605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42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endParaRPr sz="2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Title</a:t>
                      </a:r>
                      <a:endParaRPr sz="2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7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</a:t>
                      </a: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62" name="Google Shape;162;g2914a3588ed_0_38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6295" y="10169"/>
            <a:ext cx="1078398" cy="1078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pic>
        <p:nvPicPr>
          <p:cNvPr id="163" name="Google Shape;163;g2914a3588ed_0_3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1250" y="10169"/>
            <a:ext cx="1509801" cy="107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sp>
        <p:nvSpPr>
          <p:cNvPr id="164" name="Google Shape;164;g2914a3588ed_0_382" descr="#officeTypeDescTextBox"/>
          <p:cNvSpPr txBox="1"/>
          <p:nvPr/>
        </p:nvSpPr>
        <p:spPr>
          <a:xfrm>
            <a:off x="13368528" y="10476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Weather Forecast Office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g2914a3588ed_0_382" descr="#officeNameTextBox"/>
          <p:cNvSpPr txBox="1"/>
          <p:nvPr/>
        </p:nvSpPr>
        <p:spPr>
          <a:xfrm>
            <a:off x="13368528" y="347472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Portland, OR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2914a3588ed_0_382" descr="#nowDateTextBox"/>
          <p:cNvSpPr txBox="1"/>
          <p:nvPr/>
        </p:nvSpPr>
        <p:spPr>
          <a:xfrm>
            <a:off x="13368528" y="675348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Friday, October 13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7" name="Google Shape;167;g2914a3588ed_0_382"/>
          <p:cNvGraphicFramePr/>
          <p:nvPr/>
        </p:nvGraphicFramePr>
        <p:xfrm>
          <a:off x="101875" y="2530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{65AB803F-D15D-473D-8E83-5E374B8D8807}</a:tableStyleId>
              </a:tblPr>
              <a:tblGrid>
                <a:gridCol w="29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0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2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endParaRPr sz="2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Title</a:t>
                      </a:r>
                      <a:endParaRPr sz="2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7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</a:t>
                      </a: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68" name="Google Shape;168;g2914a3588ed_0_382"/>
          <p:cNvGraphicFramePr/>
          <p:nvPr/>
        </p:nvGraphicFramePr>
        <p:xfrm>
          <a:off x="101875" y="3901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{65AB803F-D15D-473D-8E83-5E374B8D8807}</a:tableStyleId>
              </a:tblPr>
              <a:tblGrid>
                <a:gridCol w="29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4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4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24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24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2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endParaRPr sz="2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Title</a:t>
                      </a:r>
                      <a:endParaRPr sz="2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7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</a:t>
                      </a: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69" name="Google Shape;169;g2914a3588ed_0_382"/>
          <p:cNvGraphicFramePr/>
          <p:nvPr/>
        </p:nvGraphicFramePr>
        <p:xfrm>
          <a:off x="101875" y="5273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{65AB803F-D15D-473D-8E83-5E374B8D8807}</a:tableStyleId>
              </a:tblPr>
              <a:tblGrid>
                <a:gridCol w="29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0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80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80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80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2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endParaRPr sz="2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Title</a:t>
                      </a:r>
                      <a:endParaRPr sz="2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70" name="Google Shape;170;g2914a3588ed_0_382"/>
          <p:cNvGraphicFramePr/>
          <p:nvPr/>
        </p:nvGraphicFramePr>
        <p:xfrm>
          <a:off x="101875" y="664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{65AB803F-D15D-473D-8E83-5E374B8D8807}</a:tableStyleId>
              </a:tblPr>
              <a:tblGrid>
                <a:gridCol w="29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1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1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1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2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endParaRPr sz="2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Title</a:t>
                      </a:r>
                      <a:endParaRPr sz="2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71" name="Google Shape;171;g2914a3588ed_0_382"/>
          <p:cNvGraphicFramePr/>
          <p:nvPr/>
        </p:nvGraphicFramePr>
        <p:xfrm>
          <a:off x="101875" y="8016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{65AB803F-D15D-473D-8E83-5E374B8D8807}</a:tableStyleId>
              </a:tblPr>
              <a:tblGrid>
                <a:gridCol w="29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endParaRPr sz="2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1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en-US" sz="23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Title</a:t>
                      </a:r>
                      <a:endParaRPr sz="23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Subtitle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72" name="Google Shape;172;g2914a3588ed_0_382"/>
          <p:cNvGraphicFramePr/>
          <p:nvPr/>
        </p:nvGraphicFramePr>
        <p:xfrm>
          <a:off x="101900" y="97878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{65AB803F-D15D-473D-8E83-5E374B8D8807}</a:tableStyleId>
              </a:tblPr>
              <a:tblGrid>
                <a:gridCol w="2960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4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4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24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24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0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Risk Levels</a:t>
                      </a:r>
                      <a:endParaRPr sz="2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Little to None</a:t>
                      </a:r>
                      <a:endParaRPr sz="2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Minor</a:t>
                      </a:r>
                      <a:endParaRPr sz="2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C86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Moderate</a:t>
                      </a:r>
                      <a:endParaRPr sz="2000" b="1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76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Major</a:t>
                      </a:r>
                      <a:endParaRPr sz="2000" b="1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E2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Extreme</a:t>
                      </a:r>
                      <a:endParaRPr sz="2000" b="1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2875" marR="42875" marT="28575" marB="28575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00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3" name="Google Shape;173;g2914a3588ed_0_382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 Points 2">
  <p:cSld name="TITLE_ONLY_1_4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914a3588ed_0_397"/>
          <p:cNvSpPr txBox="1">
            <a:spLocks noGrp="1"/>
          </p:cNvSpPr>
          <p:nvPr>
            <p:ph type="body" idx="1"/>
          </p:nvPr>
        </p:nvSpPr>
        <p:spPr>
          <a:xfrm>
            <a:off x="256032" y="1312786"/>
            <a:ext cx="17876400" cy="87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0" tIns="91425" rIns="91425" bIns="91425" anchor="ctr" anchorCtr="0">
            <a:normAutofit/>
          </a:bodyPr>
          <a:lstStyle>
            <a:lvl1pPr marL="457200" lvl="0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Char char="●"/>
              <a:defRPr sz="5500">
                <a:solidFill>
                  <a:srgbClr val="434343"/>
                </a:solidFill>
              </a:defRPr>
            </a:lvl1pPr>
            <a:lvl2pPr marL="914400" lvl="1" indent="-5143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500"/>
              <a:buChar char="○"/>
              <a:defRPr sz="4500">
                <a:solidFill>
                  <a:srgbClr val="434343"/>
                </a:solidFill>
              </a:defRPr>
            </a:lvl2pPr>
            <a:lvl3pPr marL="1371600" lvl="2" indent="-450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Char char="■"/>
              <a:defRPr sz="3500">
                <a:solidFill>
                  <a:srgbClr val="434343"/>
                </a:solidFill>
              </a:defRPr>
            </a:lvl3pPr>
            <a:lvl4pPr marL="1828800" lvl="3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4pPr>
            <a:lvl5pPr marL="2286000" lvl="4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5pPr>
            <a:lvl6pPr marL="2743200" lvl="5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6pPr>
            <a:lvl7pPr marL="3200400" lvl="6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7pPr>
            <a:lvl8pPr marL="3657600" lvl="7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8pPr>
            <a:lvl9pPr marL="4114800" lvl="8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76" name="Google Shape;176;g2914a3588ed_0_397"/>
          <p:cNvSpPr/>
          <p:nvPr/>
        </p:nvSpPr>
        <p:spPr>
          <a:xfrm>
            <a:off x="-24000" y="-15958"/>
            <a:ext cx="18336000" cy="11454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g2914a3588ed_0_39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6295" y="10169"/>
            <a:ext cx="1078398" cy="1078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pic>
        <p:nvPicPr>
          <p:cNvPr id="178" name="Google Shape;178;g2914a3588ed_0_3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1250" y="10169"/>
            <a:ext cx="1509801" cy="107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sp>
        <p:nvSpPr>
          <p:cNvPr id="179" name="Google Shape;179;g2914a3588ed_0_397" descr="#officeTypeDescTextBox"/>
          <p:cNvSpPr txBox="1"/>
          <p:nvPr/>
        </p:nvSpPr>
        <p:spPr>
          <a:xfrm>
            <a:off x="13368528" y="10476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Weather Forecast Office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g2914a3588ed_0_397" descr="#officeNameTextBox"/>
          <p:cNvSpPr txBox="1"/>
          <p:nvPr/>
        </p:nvSpPr>
        <p:spPr>
          <a:xfrm>
            <a:off x="13368528" y="347472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Portland, OR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g2914a3588ed_0_397" descr="#nowDateTextBox"/>
          <p:cNvSpPr txBox="1"/>
          <p:nvPr/>
        </p:nvSpPr>
        <p:spPr>
          <a:xfrm>
            <a:off x="13368528" y="675348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Friday, October 13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2914a3588ed_0_397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83" name="Google Shape;183;g2914a3588ed_0_397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1">
  <p:cSld name="TITLE_AND_TWO_COLUMNS_1_2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914a3588ed_0_407"/>
          <p:cNvSpPr/>
          <p:nvPr/>
        </p:nvSpPr>
        <p:spPr>
          <a:xfrm>
            <a:off x="-24000" y="-15958"/>
            <a:ext cx="18336000" cy="11454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g2914a3588ed_0_40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6295" y="10169"/>
            <a:ext cx="1078398" cy="1078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pic>
        <p:nvPicPr>
          <p:cNvPr id="187" name="Google Shape;187;g2914a3588ed_0_4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1250" y="10169"/>
            <a:ext cx="1509801" cy="107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</p:pic>
      <p:sp>
        <p:nvSpPr>
          <p:cNvPr id="188" name="Google Shape;188;g2914a3588ed_0_407" descr="#officeTypeDescTextBox"/>
          <p:cNvSpPr txBox="1"/>
          <p:nvPr/>
        </p:nvSpPr>
        <p:spPr>
          <a:xfrm>
            <a:off x="13368528" y="10476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Weather Forecast Office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2914a3588ed_0_407" descr="#officeNameTextBox"/>
          <p:cNvSpPr txBox="1"/>
          <p:nvPr/>
        </p:nvSpPr>
        <p:spPr>
          <a:xfrm>
            <a:off x="13368528" y="347472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Encode Sans Condensed"/>
                <a:ea typeface="Encode Sans Condensed"/>
                <a:cs typeface="Encode Sans Condensed"/>
                <a:sym typeface="Encode Sans Condensed"/>
              </a:rPr>
              <a:t>Portland, OR</a:t>
            </a:r>
            <a:endParaRPr sz="2200" b="0" i="0" u="none" strike="noStrike" cap="none">
              <a:solidFill>
                <a:srgbClr val="FFFFFF"/>
              </a:solidFill>
              <a:latin typeface="Encode Sans Condensed"/>
              <a:ea typeface="Encode Sans Condensed"/>
              <a:cs typeface="Encode Sans Condensed"/>
              <a:sym typeface="Encode Sans Condensed"/>
            </a:endParaRPr>
          </a:p>
        </p:txBody>
      </p:sp>
      <p:sp>
        <p:nvSpPr>
          <p:cNvPr id="190" name="Google Shape;190;g2914a3588ed_0_407" descr="#nowDateTextBox"/>
          <p:cNvSpPr txBox="1"/>
          <p:nvPr/>
        </p:nvSpPr>
        <p:spPr>
          <a:xfrm>
            <a:off x="13368528" y="675348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Friday, October 13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2914a3588ed_0_407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92" name="Google Shape;192;g2914a3588ed_0_407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 Points 2 1">
  <p:cSld name="Key Points 2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914a3588ed_0_416"/>
          <p:cNvSpPr txBox="1">
            <a:spLocks noGrp="1"/>
          </p:cNvSpPr>
          <p:nvPr>
            <p:ph type="body" idx="1"/>
          </p:nvPr>
        </p:nvSpPr>
        <p:spPr>
          <a:xfrm>
            <a:off x="256032" y="1312786"/>
            <a:ext cx="17876400" cy="87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0" tIns="91425" rIns="91425" bIns="91425" anchor="ctr" anchorCtr="0">
            <a:normAutofit/>
          </a:bodyPr>
          <a:lstStyle>
            <a:lvl1pPr marL="457200" lvl="0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Char char="●"/>
              <a:defRPr sz="5500">
                <a:solidFill>
                  <a:srgbClr val="434343"/>
                </a:solidFill>
              </a:defRPr>
            </a:lvl1pPr>
            <a:lvl2pPr marL="914400" lvl="1" indent="-5143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500"/>
              <a:buChar char="○"/>
              <a:defRPr sz="4500">
                <a:solidFill>
                  <a:srgbClr val="434343"/>
                </a:solidFill>
              </a:defRPr>
            </a:lvl2pPr>
            <a:lvl3pPr marL="1371600" lvl="2" indent="-450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Char char="■"/>
              <a:defRPr sz="3500">
                <a:solidFill>
                  <a:srgbClr val="434343"/>
                </a:solidFill>
              </a:defRPr>
            </a:lvl3pPr>
            <a:lvl4pPr marL="1828800" lvl="3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4pPr>
            <a:lvl5pPr marL="2286000" lvl="4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5pPr>
            <a:lvl6pPr marL="2743200" lvl="5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6pPr>
            <a:lvl7pPr marL="3200400" lvl="6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sz="3000">
                <a:solidFill>
                  <a:srgbClr val="434343"/>
                </a:solidFill>
              </a:defRPr>
            </a:lvl7pPr>
            <a:lvl8pPr marL="3657600" lvl="7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sz="3000">
                <a:solidFill>
                  <a:srgbClr val="434343"/>
                </a:solidFill>
              </a:defRPr>
            </a:lvl8pPr>
            <a:lvl9pPr marL="4114800" lvl="8" indent="-419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g2914a3588ed_0_416"/>
          <p:cNvSpPr/>
          <p:nvPr/>
        </p:nvSpPr>
        <p:spPr>
          <a:xfrm>
            <a:off x="-24000" y="-15958"/>
            <a:ext cx="18336000" cy="11454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g2914a3588ed_0_4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6295" y="10169"/>
            <a:ext cx="1078398" cy="1078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8627"/>
              </a:srgbClr>
            </a:outerShdw>
          </a:effectLst>
        </p:spPr>
      </p:pic>
      <p:pic>
        <p:nvPicPr>
          <p:cNvPr id="197" name="Google Shape;197;g2914a3588ed_0_4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1250" y="10169"/>
            <a:ext cx="1509801" cy="107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8627"/>
              </a:srgbClr>
            </a:outerShdw>
          </a:effectLst>
        </p:spPr>
      </p:pic>
      <p:sp>
        <p:nvSpPr>
          <p:cNvPr id="198" name="Google Shape;198;g2914a3588ed_0_416" descr="#officeTypeDescTextBox"/>
          <p:cNvSpPr txBox="1"/>
          <p:nvPr/>
        </p:nvSpPr>
        <p:spPr>
          <a:xfrm>
            <a:off x="13368528" y="10476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8627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Weather Forecast Office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2914a3588ed_0_416" descr="#officeNameTextBox"/>
          <p:cNvSpPr txBox="1"/>
          <p:nvPr/>
        </p:nvSpPr>
        <p:spPr>
          <a:xfrm>
            <a:off x="13368528" y="347472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8627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Portland, OR</a:t>
            </a:r>
            <a:endParaRPr sz="2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2914a3588ed_0_416" descr="#nowDateTextBox"/>
          <p:cNvSpPr txBox="1"/>
          <p:nvPr/>
        </p:nvSpPr>
        <p:spPr>
          <a:xfrm>
            <a:off x="13368528" y="675348"/>
            <a:ext cx="4803600" cy="45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8627"/>
              </a:srgbClr>
            </a:outerShdw>
          </a:effectLst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Friday, October 13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2914a3588ed_0_416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8627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02" name="Google Shape;202;g2914a3588ed_0_416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B539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sldNum" idx="12"/>
          </p:nvPr>
        </p:nvSpPr>
        <p:spPr>
          <a:xfrm>
            <a:off x="17647799" y="9646802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12093077" y="95253"/>
            <a:ext cx="6125700" cy="6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91425" bIns="91425" anchor="ctr" anchorCtr="0">
            <a:normAutofit/>
          </a:bodyPr>
          <a:lstStyle>
            <a:lvl1pPr marL="457200" marR="0" lvl="0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Calibri"/>
              <a:buChar char="●"/>
              <a:defRPr sz="5500" b="1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500"/>
              <a:buFont typeface="Calibri"/>
              <a:buChar char="○"/>
              <a:defRPr sz="4500" b="1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50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Calibri"/>
              <a:buChar char="■"/>
              <a:defRPr sz="350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Calibri"/>
              <a:buChar char="●"/>
              <a:defRPr sz="300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Calibri"/>
              <a:buChar char="○"/>
              <a:defRPr sz="300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Calibri"/>
              <a:buChar char="■"/>
              <a:defRPr sz="300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Calibri"/>
              <a:buChar char="●"/>
              <a:defRPr sz="300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Calibri"/>
              <a:buChar char="○"/>
              <a:defRPr sz="300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Calibri"/>
              <a:buChar char="■"/>
              <a:defRPr sz="300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B5394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914a3588ed_0_326"/>
          <p:cNvSpPr txBox="1">
            <a:spLocks noGrp="1"/>
          </p:cNvSpPr>
          <p:nvPr>
            <p:ph type="sldNum" idx="12"/>
          </p:nvPr>
        </p:nvSpPr>
        <p:spPr>
          <a:xfrm>
            <a:off x="17647799" y="9646802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5" name="Google Shape;105;g2914a3588ed_0_326"/>
          <p:cNvSpPr txBox="1">
            <a:spLocks noGrp="1"/>
          </p:cNvSpPr>
          <p:nvPr>
            <p:ph type="body" idx="1"/>
          </p:nvPr>
        </p:nvSpPr>
        <p:spPr>
          <a:xfrm>
            <a:off x="12093077" y="95253"/>
            <a:ext cx="6125700" cy="6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91425" bIns="91425" anchor="ctr" anchorCtr="0">
            <a:normAutofit/>
          </a:bodyPr>
          <a:lstStyle>
            <a:lvl1pPr marL="457200" marR="0" lvl="0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Calibri"/>
              <a:buChar char="●"/>
              <a:defRPr sz="5500" b="1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500"/>
              <a:buFont typeface="Calibri"/>
              <a:buChar char="○"/>
              <a:defRPr sz="4500" b="1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50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Calibri"/>
              <a:buChar char="■"/>
              <a:defRPr sz="350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Calibri"/>
              <a:buChar char="●"/>
              <a:defRPr sz="300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Calibri"/>
              <a:buChar char="○"/>
              <a:defRPr sz="300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Calibri"/>
              <a:buChar char="■"/>
              <a:defRPr sz="300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Calibri"/>
              <a:buChar char="●"/>
              <a:defRPr sz="300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Calibri"/>
              <a:buChar char="○"/>
              <a:defRPr sz="300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Calibri"/>
              <a:buChar char="■"/>
              <a:defRPr sz="300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nws.portland@noaa.gov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91c8fa8e0c_0_5"/>
          <p:cNvSpPr txBox="1">
            <a:spLocks noGrp="1"/>
          </p:cNvSpPr>
          <p:nvPr>
            <p:ph type="title"/>
          </p:nvPr>
        </p:nvSpPr>
        <p:spPr>
          <a:xfrm>
            <a:off x="4907225" y="632650"/>
            <a:ext cx="9769200" cy="1295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20"/>
              </a:srgbClr>
            </a:outerShdw>
          </a:effectLst>
        </p:spPr>
        <p:txBody>
          <a:bodyPr spcFirstLastPara="1" wrap="square" lIns="182875" tIns="0" rIns="91425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>
                <a:solidFill>
                  <a:schemeClr val="lt1"/>
                </a:solidFill>
              </a:rPr>
              <a:t>NWS Winter Outlook 2023-24</a:t>
            </a:r>
            <a:r>
              <a:rPr lang="en-US" sz="5700">
                <a:solidFill>
                  <a:schemeClr val="lt1"/>
                </a:solidFill>
              </a:rPr>
              <a:t> </a:t>
            </a:r>
            <a:endParaRPr sz="5700"/>
          </a:p>
        </p:txBody>
      </p:sp>
      <p:sp>
        <p:nvSpPr>
          <p:cNvPr id="208" name="Google Shape;208;g291c8fa8e0c_0_5"/>
          <p:cNvSpPr/>
          <p:nvPr/>
        </p:nvSpPr>
        <p:spPr>
          <a:xfrm>
            <a:off x="15498475" y="1320655"/>
            <a:ext cx="2689800" cy="319500"/>
          </a:xfrm>
          <a:prstGeom prst="rect">
            <a:avLst/>
          </a:prstGeom>
          <a:solidFill>
            <a:srgbClr val="143F8A"/>
          </a:solidFill>
          <a:ln w="9525" cap="flat" cmpd="sng">
            <a:solidFill>
              <a:srgbClr val="143F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43F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g291c8fa8e0c_0_5"/>
          <p:cNvSpPr txBox="1"/>
          <p:nvPr/>
        </p:nvSpPr>
        <p:spPr>
          <a:xfrm>
            <a:off x="15690700" y="1094812"/>
            <a:ext cx="2856900" cy="567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7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291c8fa8e0c_0_5" descr="#presentersTextBox"/>
          <p:cNvSpPr txBox="1">
            <a:spLocks noGrp="1"/>
          </p:cNvSpPr>
          <p:nvPr>
            <p:ph type="subTitle" idx="2"/>
          </p:nvPr>
        </p:nvSpPr>
        <p:spPr>
          <a:xfrm>
            <a:off x="4373825" y="1568555"/>
            <a:ext cx="9431400" cy="1295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20"/>
              </a:srgbClr>
            </a:outerShdw>
          </a:effectLst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2400"/>
              </a:spcAft>
              <a:buSzPts val="3000"/>
              <a:buNone/>
            </a:pPr>
            <a:r>
              <a:rPr lang="en-US" sz="4400" dirty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US" sz="4400" dirty="0">
                <a:solidFill>
                  <a:schemeClr val="lt1"/>
                </a:solidFill>
              </a:rPr>
              <a:t>Oregon and Southwest Washington</a:t>
            </a:r>
            <a:endParaRPr sz="4400" dirty="0">
              <a:solidFill>
                <a:schemeClr val="lt1"/>
              </a:solidFill>
            </a:endParaRPr>
          </a:p>
        </p:txBody>
      </p:sp>
      <p:pic>
        <p:nvPicPr>
          <p:cNvPr id="211" name="Google Shape;211;g291c8fa8e0c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6975" y="2378425"/>
            <a:ext cx="9356701" cy="790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g291c8fa8e0c_0_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378425"/>
            <a:ext cx="5157324" cy="4573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g291c8fa8e0c_0_5"/>
          <p:cNvPicPr preferRelativeResize="0"/>
          <p:nvPr/>
        </p:nvPicPr>
        <p:blipFill rotWithShape="1">
          <a:blip r:embed="rId5">
            <a:alphaModFix/>
          </a:blip>
          <a:srcRect t="27894" b="22724"/>
          <a:stretch/>
        </p:blipFill>
        <p:spPr>
          <a:xfrm>
            <a:off x="13130675" y="2378425"/>
            <a:ext cx="5157324" cy="475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g291c8fa8e0c_0_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130675" y="6952425"/>
            <a:ext cx="5157325" cy="333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291c8fa8e0c_0_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6952425"/>
            <a:ext cx="5157325" cy="333457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g291c8fa8e0c_0_5" descr="#presentersTextBox"/>
          <p:cNvSpPr txBox="1">
            <a:spLocks noGrp="1"/>
          </p:cNvSpPr>
          <p:nvPr>
            <p:ph type="subTitle" idx="2"/>
          </p:nvPr>
        </p:nvSpPr>
        <p:spPr>
          <a:xfrm>
            <a:off x="4521925" y="8749625"/>
            <a:ext cx="9431400" cy="1295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20"/>
              </a:srgbClr>
            </a:outerShdw>
          </a:effectLst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2400"/>
              </a:spcAft>
              <a:buSzPts val="3000"/>
              <a:buNone/>
            </a:pPr>
            <a:r>
              <a:rPr lang="en-US" sz="5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US" sz="5100">
                <a:solidFill>
                  <a:schemeClr val="lt1"/>
                </a:solidFill>
              </a:rPr>
              <a:t>Noah Alviz, NWS Portland Meteorologist</a:t>
            </a:r>
            <a:endParaRPr sz="5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91b4d87360_0_8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2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22" name="Google Shape;222;g291b4d87360_0_8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g291b4d87360_0_8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g291b4d87360_0_8"/>
          <p:cNvSpPr txBox="1"/>
          <p:nvPr/>
        </p:nvSpPr>
        <p:spPr>
          <a:xfrm>
            <a:off x="2222125" y="2136550"/>
            <a:ext cx="14823600" cy="6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5270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Font typeface="Calibri"/>
              <a:buAutoNum type="arabicPeriod"/>
            </a:pPr>
            <a:r>
              <a:rPr lang="en-US" sz="47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is El Niño-Southern Oscillation (ENSO)?</a:t>
            </a:r>
            <a:endParaRPr sz="47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9144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47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5270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Font typeface="Calibri"/>
              <a:buAutoNum type="arabicPeriod"/>
            </a:pPr>
            <a:r>
              <a:rPr lang="en-US" sz="47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Current ENSO Status: </a:t>
            </a:r>
            <a:r>
              <a:rPr lang="en-US" sz="4700" b="1" dirty="0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El Niño</a:t>
            </a:r>
            <a:endParaRPr sz="4700" b="1" dirty="0">
              <a:solidFill>
                <a:srgbClr val="FFEB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9144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4700" dirty="0">
              <a:solidFill>
                <a:srgbClr val="F9CB9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5270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Font typeface="Calibri"/>
              <a:buAutoNum type="arabicPeriod"/>
            </a:pPr>
            <a:r>
              <a:rPr lang="en-US" sz="47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Historical implications of El Niño on our weather</a:t>
            </a:r>
            <a:endParaRPr sz="47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9144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47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5270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Font typeface="Calibri"/>
              <a:buAutoNum type="arabicPeriod"/>
            </a:pPr>
            <a:r>
              <a:rPr lang="en-US" sz="47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NWS Climate Prediction Center Outlook</a:t>
            </a:r>
            <a:endParaRPr sz="47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9144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47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5270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Font typeface="Calibri"/>
              <a:buAutoNum type="arabicPeriod"/>
            </a:pPr>
            <a:r>
              <a:rPr lang="en-US" sz="47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Other Implications (drought/hydrology)</a:t>
            </a:r>
            <a:endParaRPr sz="47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g291b4d87360_0_8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5555">
                <a:solidFill>
                  <a:schemeClr val="lt1"/>
                </a:solidFill>
              </a:rPr>
              <a:t>Key Points</a:t>
            </a:r>
            <a:endParaRPr sz="5555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921c70e87e_0_0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5555">
                <a:solidFill>
                  <a:schemeClr val="lt1"/>
                </a:solidFill>
              </a:rPr>
              <a:t>El Niño-Southern Oscillation (ENSO)</a:t>
            </a:r>
            <a:endParaRPr sz="5555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/>
          </a:p>
        </p:txBody>
      </p:sp>
      <p:sp>
        <p:nvSpPr>
          <p:cNvPr id="231" name="Google Shape;231;g2921c70e87e_0_0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3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32" name="Google Shape;232;g2921c70e87e_0_0"/>
          <p:cNvSpPr txBox="1">
            <a:spLocks noGrp="1"/>
          </p:cNvSpPr>
          <p:nvPr>
            <p:ph type="body" idx="1"/>
          </p:nvPr>
        </p:nvSpPr>
        <p:spPr>
          <a:xfrm>
            <a:off x="233675" y="988875"/>
            <a:ext cx="8551200" cy="8336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365750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8200">
                <a:solidFill>
                  <a:schemeClr val="lt1"/>
                </a:solidFill>
              </a:rPr>
              <a:t>What is ENSO?</a:t>
            </a:r>
            <a:endParaRPr sz="82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endParaRPr sz="47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chemeClr val="lt1"/>
                </a:solidFill>
              </a:rPr>
              <a:t>A recurring climate pattern that involves </a:t>
            </a:r>
            <a:r>
              <a:rPr lang="en-US" sz="4600">
                <a:solidFill>
                  <a:srgbClr val="FFEB38"/>
                </a:solidFill>
              </a:rPr>
              <a:t>periodic fluctuations in sea surface temperature</a:t>
            </a:r>
            <a:r>
              <a:rPr lang="en-US" sz="4600">
                <a:solidFill>
                  <a:schemeClr val="lt1"/>
                </a:solidFill>
              </a:rPr>
              <a:t> and the overlying atmosphere across the equatorial Pacific Ocean.</a:t>
            </a:r>
            <a:endParaRPr sz="7200">
              <a:solidFill>
                <a:schemeClr val="lt1"/>
              </a:solidFill>
            </a:endParaRPr>
          </a:p>
        </p:txBody>
      </p:sp>
      <p:sp>
        <p:nvSpPr>
          <p:cNvPr id="233" name="Google Shape;233;g2921c70e87e_0_0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2921c70e87e_0_0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g2921c70e87e_0_0"/>
          <p:cNvSpPr txBox="1"/>
          <p:nvPr/>
        </p:nvSpPr>
        <p:spPr>
          <a:xfrm>
            <a:off x="10350100" y="3350475"/>
            <a:ext cx="74268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Ability to modify the general flow of the atmosphere</a:t>
            </a:r>
            <a:endParaRPr/>
          </a:p>
        </p:txBody>
      </p:sp>
      <p:sp>
        <p:nvSpPr>
          <p:cNvPr id="236" name="Google Shape;236;g2921c70e87e_0_0"/>
          <p:cNvSpPr txBox="1"/>
          <p:nvPr/>
        </p:nvSpPr>
        <p:spPr>
          <a:xfrm>
            <a:off x="9839975" y="7524150"/>
            <a:ext cx="81105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Can affect local weather conditions!</a:t>
            </a:r>
            <a:endParaRPr/>
          </a:p>
        </p:txBody>
      </p:sp>
      <p:sp>
        <p:nvSpPr>
          <p:cNvPr id="237" name="Google Shape;237;g2921c70e87e_0_0"/>
          <p:cNvSpPr/>
          <p:nvPr/>
        </p:nvSpPr>
        <p:spPr>
          <a:xfrm>
            <a:off x="8708550" y="1973500"/>
            <a:ext cx="1351800" cy="71169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52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g2921c70e87e_0_0"/>
          <p:cNvSpPr/>
          <p:nvPr/>
        </p:nvSpPr>
        <p:spPr>
          <a:xfrm>
            <a:off x="13141725" y="5609100"/>
            <a:ext cx="1243200" cy="16317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B38"/>
          </a:solidFill>
          <a:ln w="9525" cap="flat" cmpd="sng">
            <a:solidFill>
              <a:srgbClr val="FFEB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91b4d87360_0_147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4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44" name="Google Shape;244;g291b4d87360_0_147"/>
          <p:cNvSpPr txBox="1">
            <a:spLocks noGrp="1"/>
          </p:cNvSpPr>
          <p:nvPr>
            <p:ph type="body" idx="1"/>
          </p:nvPr>
        </p:nvSpPr>
        <p:spPr>
          <a:xfrm>
            <a:off x="179825" y="990600"/>
            <a:ext cx="9492600" cy="8485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365750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7300" dirty="0">
                <a:solidFill>
                  <a:schemeClr val="lt1"/>
                </a:solidFill>
              </a:rPr>
              <a:t>3 Possible ENSO Stages</a:t>
            </a:r>
            <a:endParaRPr sz="73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endParaRPr sz="6000" dirty="0">
              <a:solidFill>
                <a:schemeClr val="lt1"/>
              </a:solidFill>
            </a:endParaRPr>
          </a:p>
          <a:p>
            <a:pPr marL="742950" lvl="0" indent="-7429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+mj-lt"/>
              <a:buAutoNum type="arabicPeriod"/>
            </a:pPr>
            <a:r>
              <a:rPr lang="en-US" sz="4200" dirty="0">
                <a:solidFill>
                  <a:schemeClr val="lt1"/>
                </a:solidFill>
              </a:rPr>
              <a:t>ENSO-neutral</a:t>
            </a:r>
            <a:r>
              <a:rPr lang="en-US" sz="4200" b="0" dirty="0">
                <a:solidFill>
                  <a:schemeClr val="lt1"/>
                </a:solidFill>
              </a:rPr>
              <a:t> (near-normal water temps across the equatorial Pacific)</a:t>
            </a:r>
            <a:endParaRPr sz="4200" b="0" dirty="0">
              <a:solidFill>
                <a:schemeClr val="lt1"/>
              </a:solidFill>
            </a:endParaRPr>
          </a:p>
          <a:p>
            <a:pPr marL="742950" lvl="0" indent="-742950" algn="l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200"/>
              <a:buFont typeface="+mj-lt"/>
              <a:buAutoNum type="arabicPeriod"/>
            </a:pPr>
            <a:r>
              <a:rPr lang="en-US" sz="4200" dirty="0">
                <a:solidFill>
                  <a:srgbClr val="00FFFF"/>
                </a:solidFill>
              </a:rPr>
              <a:t>La Niña</a:t>
            </a:r>
            <a:r>
              <a:rPr lang="en-US" sz="4200" dirty="0">
                <a:solidFill>
                  <a:srgbClr val="FEFEFE"/>
                </a:solidFill>
              </a:rPr>
              <a:t> </a:t>
            </a:r>
            <a:r>
              <a:rPr lang="en-US" sz="4200" b="0" dirty="0">
                <a:solidFill>
                  <a:srgbClr val="FEFEFE"/>
                </a:solidFill>
              </a:rPr>
              <a:t>(relatively </a:t>
            </a:r>
            <a:r>
              <a:rPr lang="en-US" sz="4200" b="0" dirty="0">
                <a:solidFill>
                  <a:srgbClr val="00FFFF"/>
                </a:solidFill>
              </a:rPr>
              <a:t>cool water</a:t>
            </a:r>
            <a:r>
              <a:rPr lang="en-US" sz="4200" b="0" dirty="0">
                <a:solidFill>
                  <a:srgbClr val="FEFEFE"/>
                </a:solidFill>
              </a:rPr>
              <a:t> across the equatorial Pacific - </a:t>
            </a:r>
            <a:r>
              <a:rPr lang="en-US" sz="4200" b="0" dirty="0">
                <a:solidFill>
                  <a:srgbClr val="00FFFF"/>
                </a:solidFill>
              </a:rPr>
              <a:t>right diagram</a:t>
            </a:r>
            <a:r>
              <a:rPr lang="en-US" sz="4200" b="0" dirty="0">
                <a:solidFill>
                  <a:srgbClr val="FEFEFE"/>
                </a:solidFill>
              </a:rPr>
              <a:t>)</a:t>
            </a:r>
          </a:p>
          <a:p>
            <a:pPr marL="742950" lvl="0" indent="-742950" algn="l" rtl="0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200"/>
              <a:buFont typeface="+mj-lt"/>
              <a:buAutoNum type="arabicPeriod"/>
            </a:pPr>
            <a:r>
              <a:rPr lang="en-US" sz="4200" dirty="0">
                <a:solidFill>
                  <a:srgbClr val="FFEB38"/>
                </a:solidFill>
              </a:rPr>
              <a:t>El Niño</a:t>
            </a:r>
            <a:r>
              <a:rPr lang="en-US" sz="4200" dirty="0">
                <a:solidFill>
                  <a:srgbClr val="FEFEFE"/>
                </a:solidFill>
              </a:rPr>
              <a:t> </a:t>
            </a:r>
            <a:r>
              <a:rPr lang="en-US" sz="4200" b="0" dirty="0">
                <a:solidFill>
                  <a:srgbClr val="FEFEFE"/>
                </a:solidFill>
              </a:rPr>
              <a:t>(relatively </a:t>
            </a:r>
            <a:r>
              <a:rPr lang="en-US" sz="4200" b="0" dirty="0">
                <a:solidFill>
                  <a:srgbClr val="FFEB38"/>
                </a:solidFill>
              </a:rPr>
              <a:t>warm water</a:t>
            </a:r>
            <a:r>
              <a:rPr lang="en-US" sz="4200" b="0" dirty="0">
                <a:solidFill>
                  <a:srgbClr val="FEFEFE"/>
                </a:solidFill>
              </a:rPr>
              <a:t> across the equatorial Pacific - </a:t>
            </a:r>
            <a:r>
              <a:rPr lang="en-US" sz="4200" b="0" dirty="0">
                <a:solidFill>
                  <a:srgbClr val="FFEB38"/>
                </a:solidFill>
              </a:rPr>
              <a:t>left diagram</a:t>
            </a:r>
            <a:r>
              <a:rPr lang="en-US" sz="4200" b="0" dirty="0">
                <a:solidFill>
                  <a:srgbClr val="FEFEFE"/>
                </a:solidFill>
              </a:rPr>
              <a:t>)</a:t>
            </a:r>
            <a:endParaRPr sz="4100" b="0" dirty="0">
              <a:solidFill>
                <a:srgbClr val="FEFEFE"/>
              </a:solidFill>
            </a:endParaRPr>
          </a:p>
        </p:txBody>
      </p:sp>
      <p:pic>
        <p:nvPicPr>
          <p:cNvPr id="245" name="Google Shape;245;g291b4d87360_0_1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72425" y="3686750"/>
            <a:ext cx="8436950" cy="527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g291b4d87360_0_147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291b4d87360_0_147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291b4d87360_0_147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5555">
                <a:solidFill>
                  <a:schemeClr val="lt1"/>
                </a:solidFill>
              </a:rPr>
              <a:t>El Niño-Southern Oscillation (ENSO)</a:t>
            </a:r>
            <a:endParaRPr sz="5555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91f898fe2d_0_2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5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54" name="Google Shape;254;g291f898fe2d_0_2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291f898fe2d_0_2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6" name="Google Shape;256;g291f898fe2d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175" y="1236875"/>
            <a:ext cx="16742174" cy="644405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g291f898fe2d_0_2"/>
          <p:cNvSpPr txBox="1"/>
          <p:nvPr/>
        </p:nvSpPr>
        <p:spPr>
          <a:xfrm>
            <a:off x="8167474" y="7892375"/>
            <a:ext cx="7157400" cy="2277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WEAK:</a:t>
            </a:r>
            <a:r>
              <a:rPr lang="en-US" sz="3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3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+0.5 to +0.9°C</a:t>
            </a:r>
            <a:endParaRPr sz="3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MODERATE:</a:t>
            </a:r>
            <a:r>
              <a:rPr lang="en-US" sz="3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3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+1 to +1.4°C</a:t>
            </a:r>
            <a:endParaRPr sz="3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STRONG: 	</a:t>
            </a:r>
            <a:r>
              <a:rPr lang="en-US" sz="3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+1.5 to +1.9°C</a:t>
            </a:r>
            <a:endParaRPr sz="3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VERY STRONG:</a:t>
            </a:r>
            <a:r>
              <a:rPr lang="en-US" sz="3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≥ +2°C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291f898fe2d_0_2"/>
          <p:cNvSpPr txBox="1"/>
          <p:nvPr/>
        </p:nvSpPr>
        <p:spPr>
          <a:xfrm>
            <a:off x="2165925" y="8289300"/>
            <a:ext cx="61140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Niño Categories:</a:t>
            </a:r>
            <a:endParaRPr sz="3200" u="sng">
              <a:solidFill>
                <a:schemeClr val="lt1"/>
              </a:solidFill>
            </a:endParaRPr>
          </a:p>
        </p:txBody>
      </p:sp>
      <p:sp>
        <p:nvSpPr>
          <p:cNvPr id="259" name="Google Shape;259;g291f898fe2d_0_2"/>
          <p:cNvSpPr txBox="1"/>
          <p:nvPr/>
        </p:nvSpPr>
        <p:spPr>
          <a:xfrm>
            <a:off x="992050" y="6760225"/>
            <a:ext cx="2156700" cy="8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b="1">
                <a:latin typeface="Calibri"/>
                <a:ea typeface="Calibri"/>
                <a:cs typeface="Calibri"/>
                <a:sym typeface="Calibri"/>
              </a:rPr>
              <a:t>1950</a:t>
            </a:r>
            <a:endParaRPr sz="37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291f898fe2d_0_2"/>
          <p:cNvSpPr txBox="1"/>
          <p:nvPr/>
        </p:nvSpPr>
        <p:spPr>
          <a:xfrm>
            <a:off x="6065825" y="6760225"/>
            <a:ext cx="2156700" cy="8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b="1">
                <a:latin typeface="Calibri"/>
                <a:ea typeface="Calibri"/>
                <a:cs typeface="Calibri"/>
                <a:sym typeface="Calibri"/>
              </a:rPr>
              <a:t>1975</a:t>
            </a:r>
            <a:endParaRPr sz="37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g291f898fe2d_0_2"/>
          <p:cNvSpPr txBox="1"/>
          <p:nvPr/>
        </p:nvSpPr>
        <p:spPr>
          <a:xfrm>
            <a:off x="11247425" y="6760225"/>
            <a:ext cx="2156700" cy="8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b="1">
                <a:latin typeface="Calibri"/>
                <a:ea typeface="Calibri"/>
                <a:cs typeface="Calibri"/>
                <a:sym typeface="Calibri"/>
              </a:rPr>
              <a:t>2000</a:t>
            </a:r>
            <a:endParaRPr sz="37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g291f898fe2d_0_2"/>
          <p:cNvSpPr txBox="1"/>
          <p:nvPr/>
        </p:nvSpPr>
        <p:spPr>
          <a:xfrm>
            <a:off x="16200425" y="6760225"/>
            <a:ext cx="2156700" cy="8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b="1">
                <a:latin typeface="Calibri"/>
                <a:ea typeface="Calibri"/>
                <a:cs typeface="Calibri"/>
                <a:sym typeface="Calibri"/>
              </a:rPr>
              <a:t>2023</a:t>
            </a:r>
            <a:endParaRPr sz="37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g291f898fe2d_0_2"/>
          <p:cNvSpPr txBox="1"/>
          <p:nvPr/>
        </p:nvSpPr>
        <p:spPr>
          <a:xfrm>
            <a:off x="8617800" y="1238075"/>
            <a:ext cx="8022600" cy="8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latin typeface="Calibri"/>
                <a:ea typeface="Calibri"/>
                <a:cs typeface="Calibri"/>
                <a:sym typeface="Calibri"/>
              </a:rPr>
              <a:t>ENSO Stages fluctuate over time!</a:t>
            </a:r>
            <a:endParaRPr sz="44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g291f898fe2d_0_2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5555">
                <a:solidFill>
                  <a:schemeClr val="lt1"/>
                </a:solidFill>
              </a:rPr>
              <a:t>El Niño-Southern Oscillation (ENSO)</a:t>
            </a:r>
            <a:endParaRPr sz="5555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919c13a6af_0_7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6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70" name="Google Shape;270;g2919c13a6af_0_7"/>
          <p:cNvSpPr txBox="1"/>
          <p:nvPr/>
        </p:nvSpPr>
        <p:spPr>
          <a:xfrm>
            <a:off x="2508850" y="94884"/>
            <a:ext cx="120348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ENSO Status: </a:t>
            </a:r>
            <a:r>
              <a:rPr lang="en-US" sz="50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El Niño Advisory </a:t>
            </a:r>
            <a:endParaRPr sz="5000" b="1">
              <a:solidFill>
                <a:srgbClr val="FFEB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2919c13a6af_0_7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2919c13a6af_0_7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g2919c13a6af_0_7"/>
          <p:cNvSpPr txBox="1"/>
          <p:nvPr/>
        </p:nvSpPr>
        <p:spPr>
          <a:xfrm>
            <a:off x="899750" y="1243150"/>
            <a:ext cx="162696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Niño is anticipated through the Northern Hemisphere winter, with a </a:t>
            </a:r>
            <a:r>
              <a:rPr lang="en-US" sz="43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75-85% chance of a </a:t>
            </a:r>
            <a:r>
              <a:rPr lang="en-US" sz="4300" b="1" u="sng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strong</a:t>
            </a:r>
            <a:r>
              <a:rPr lang="en-US" sz="43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 El Niño.</a:t>
            </a:r>
            <a:endParaRPr sz="4200" b="1">
              <a:solidFill>
                <a:srgbClr val="FFEB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100" b="1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4" name="Google Shape;274;g2919c13a6af_0_7"/>
          <p:cNvPicPr preferRelativeResize="0"/>
          <p:nvPr/>
        </p:nvPicPr>
        <p:blipFill rotWithShape="1">
          <a:blip r:embed="rId3">
            <a:alphaModFix/>
          </a:blip>
          <a:srcRect l="4390" t="2555" r="10182" b="9932"/>
          <a:stretch/>
        </p:blipFill>
        <p:spPr>
          <a:xfrm>
            <a:off x="589025" y="2891275"/>
            <a:ext cx="12372173" cy="7014724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g2919c13a6af_0_7"/>
          <p:cNvSpPr txBox="1"/>
          <p:nvPr/>
        </p:nvSpPr>
        <p:spPr>
          <a:xfrm>
            <a:off x="13262525" y="3822825"/>
            <a:ext cx="4745100" cy="30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Sea surface temps are at least 1.5°C above average </a:t>
            </a:r>
            <a:r>
              <a:rPr lang="en-US" sz="3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across the equatorial Pacific</a:t>
            </a:r>
            <a:endParaRPr sz="3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g2919c13a6af_0_7"/>
          <p:cNvSpPr txBox="1"/>
          <p:nvPr/>
        </p:nvSpPr>
        <p:spPr>
          <a:xfrm>
            <a:off x="13416325" y="7468825"/>
            <a:ext cx="4255500" cy="24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strong event does not guarantee strong global impacts</a:t>
            </a:r>
            <a:endParaRPr sz="3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91c8fa8e0c_0_46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7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282" name="Google Shape;282;g291c8fa8e0c_0_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250" y="1554200"/>
            <a:ext cx="12606925" cy="8301475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g291c8fa8e0c_0_46"/>
          <p:cNvSpPr txBox="1"/>
          <p:nvPr/>
        </p:nvSpPr>
        <p:spPr>
          <a:xfrm>
            <a:off x="13256105" y="2915363"/>
            <a:ext cx="4600025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dirty="0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Good model agreement for at least a </a:t>
            </a:r>
            <a:r>
              <a:rPr lang="en-US" sz="3900" b="1" u="sng" dirty="0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strong El Niño</a:t>
            </a:r>
            <a:r>
              <a:rPr lang="en-US" sz="39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through this winter</a:t>
            </a:r>
            <a:endParaRPr sz="3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291c8fa8e0c_0_46"/>
          <p:cNvSpPr txBox="1"/>
          <p:nvPr/>
        </p:nvSpPr>
        <p:spPr>
          <a:xfrm>
            <a:off x="2508850" y="94884"/>
            <a:ext cx="120348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ENSO Status: </a:t>
            </a:r>
            <a:r>
              <a:rPr lang="en-US" sz="50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El Niño Advisory </a:t>
            </a:r>
            <a:endParaRPr sz="5000" b="1">
              <a:solidFill>
                <a:srgbClr val="FFEB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291c8fa8e0c_0_46"/>
          <p:cNvSpPr/>
          <p:nvPr/>
        </p:nvSpPr>
        <p:spPr>
          <a:xfrm rot="10797977">
            <a:off x="1642201" y="1824926"/>
            <a:ext cx="509700" cy="1792500"/>
          </a:xfrm>
          <a:prstGeom prst="rightBrace">
            <a:avLst>
              <a:gd name="adj1" fmla="val 50000"/>
              <a:gd name="adj2" fmla="val 50000"/>
            </a:avLst>
          </a:prstGeom>
          <a:noFill/>
          <a:ln w="28575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g291c8fa8e0c_0_46"/>
          <p:cNvSpPr txBox="1"/>
          <p:nvPr/>
        </p:nvSpPr>
        <p:spPr>
          <a:xfrm>
            <a:off x="259225" y="2233775"/>
            <a:ext cx="14655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Strong El Niño</a:t>
            </a:r>
            <a:endParaRPr sz="2500" b="1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7" name="Google Shape;287;g291c8fa8e0c_0_46"/>
          <p:cNvCxnSpPr/>
          <p:nvPr/>
        </p:nvCxnSpPr>
        <p:spPr>
          <a:xfrm>
            <a:off x="2356450" y="4623750"/>
            <a:ext cx="8232600" cy="12900"/>
          </a:xfrm>
          <a:prstGeom prst="straightConnector1">
            <a:avLst/>
          </a:prstGeom>
          <a:noFill/>
          <a:ln w="38100" cap="flat" cmpd="sng">
            <a:solidFill>
              <a:srgbClr val="FF00FF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288" name="Google Shape;288;g291c8fa8e0c_0_46"/>
          <p:cNvCxnSpPr/>
          <p:nvPr/>
        </p:nvCxnSpPr>
        <p:spPr>
          <a:xfrm>
            <a:off x="2356450" y="3633150"/>
            <a:ext cx="8232600" cy="12900"/>
          </a:xfrm>
          <a:prstGeom prst="straightConnector1">
            <a:avLst/>
          </a:prstGeom>
          <a:noFill/>
          <a:ln w="762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9" name="Google Shape;289;g291c8fa8e0c_0_46"/>
          <p:cNvSpPr txBox="1"/>
          <p:nvPr/>
        </p:nvSpPr>
        <p:spPr>
          <a:xfrm>
            <a:off x="5587600" y="7140150"/>
            <a:ext cx="21102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Nov - Mar</a:t>
            </a:r>
            <a:endParaRPr sz="2500" b="1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83;g291c8fa8e0c_0_46">
            <a:extLst>
              <a:ext uri="{FF2B5EF4-FFF2-40B4-BE49-F238E27FC236}">
                <a16:creationId xmlns:a16="http://schemas.microsoft.com/office/drawing/2014/main" id="{2FD5D1D0-5B5C-1E6B-D2F9-9D659175B058}"/>
              </a:ext>
            </a:extLst>
          </p:cNvPr>
          <p:cNvSpPr txBox="1"/>
          <p:nvPr/>
        </p:nvSpPr>
        <p:spPr>
          <a:xfrm>
            <a:off x="13386937" y="7049061"/>
            <a:ext cx="4398853" cy="138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80% chance El Niño continues this spring</a:t>
            </a:r>
            <a:endParaRPr sz="39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71;g2919c13a6af_0_7">
            <a:extLst>
              <a:ext uri="{FF2B5EF4-FFF2-40B4-BE49-F238E27FC236}">
                <a16:creationId xmlns:a16="http://schemas.microsoft.com/office/drawing/2014/main" id="{2F982A8E-0277-8D78-8D9C-C34978F82A68}"/>
              </a:ext>
            </a:extLst>
          </p:cNvPr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72;g2919c13a6af_0_7">
            <a:extLst>
              <a:ext uri="{FF2B5EF4-FFF2-40B4-BE49-F238E27FC236}">
                <a16:creationId xmlns:a16="http://schemas.microsoft.com/office/drawing/2014/main" id="{AC82276B-3815-DD03-C7B4-8434DF3CC785}"/>
              </a:ext>
            </a:extLst>
          </p:cNvPr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91c8fa8e0c_0_37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8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95" name="Google Shape;295;g291c8fa8e0c_0_37"/>
          <p:cNvSpPr txBox="1"/>
          <p:nvPr/>
        </p:nvSpPr>
        <p:spPr>
          <a:xfrm>
            <a:off x="2508850" y="94875"/>
            <a:ext cx="89382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Historical Implications of </a:t>
            </a:r>
            <a:r>
              <a:rPr lang="en-US" sz="5000" b="1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El Niño</a:t>
            </a:r>
            <a:endParaRPr sz="5000" b="1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291c8fa8e0c_0_37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g291c8fa8e0c_0_37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g291c8fa8e0c_0_37"/>
          <p:cNvSpPr txBox="1"/>
          <p:nvPr/>
        </p:nvSpPr>
        <p:spPr>
          <a:xfrm>
            <a:off x="12208800" y="1996300"/>
            <a:ext cx="54630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Pacific Jet Stream gets shifted southward</a:t>
            </a:r>
            <a:endParaRPr sz="4500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g291c8fa8e0c_0_37"/>
          <p:cNvSpPr/>
          <p:nvPr/>
        </p:nvSpPr>
        <p:spPr>
          <a:xfrm>
            <a:off x="14318700" y="3931575"/>
            <a:ext cx="1243200" cy="2234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g291c8fa8e0c_0_37"/>
          <p:cNvSpPr txBox="1"/>
          <p:nvPr/>
        </p:nvSpPr>
        <p:spPr>
          <a:xfrm>
            <a:off x="11771700" y="6639650"/>
            <a:ext cx="6465900" cy="27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Winter PNW temperatures trend warmer than normal. Precipitation has less of a clear trend.</a:t>
            </a:r>
            <a:endParaRPr sz="4100" b="1">
              <a:solidFill>
                <a:srgbClr val="FFEB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g291c8fa8e0c_0_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015" y="1267275"/>
            <a:ext cx="11484485" cy="8822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91e8335ebd_1_1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307" name="Google Shape;307;g291e8335ebd_1_1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291e8335ebd_1_1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g291e8335ebd_1_1"/>
          <p:cNvSpPr txBox="1"/>
          <p:nvPr/>
        </p:nvSpPr>
        <p:spPr>
          <a:xfrm>
            <a:off x="2508850" y="94875"/>
            <a:ext cx="89382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Historical Implications of </a:t>
            </a:r>
            <a:r>
              <a:rPr lang="en-US" sz="5000" b="1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El Niño</a:t>
            </a:r>
            <a:endParaRPr sz="5000" b="1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0" name="Google Shape;310;g291e8335ebd_1_1"/>
          <p:cNvPicPr preferRelativeResize="0"/>
          <p:nvPr/>
        </p:nvPicPr>
        <p:blipFill rotWithShape="1">
          <a:blip r:embed="rId3">
            <a:alphaModFix/>
          </a:blip>
          <a:srcRect l="1651" t="2770" r="1767" b="53459"/>
          <a:stretch/>
        </p:blipFill>
        <p:spPr>
          <a:xfrm>
            <a:off x="0" y="1250825"/>
            <a:ext cx="18287999" cy="903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g291e8335ebd_1_1"/>
          <p:cNvPicPr preferRelativeResize="0"/>
          <p:nvPr/>
        </p:nvPicPr>
        <p:blipFill rotWithShape="1">
          <a:blip r:embed="rId3">
            <a:alphaModFix/>
          </a:blip>
          <a:srcRect l="28088" t="84492" r="23466" b="7532"/>
          <a:stretch/>
        </p:blipFill>
        <p:spPr>
          <a:xfrm>
            <a:off x="11192775" y="7699075"/>
            <a:ext cx="6968649" cy="1464899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g291e8335ebd_1_1"/>
          <p:cNvSpPr txBox="1"/>
          <p:nvPr/>
        </p:nvSpPr>
        <p:spPr>
          <a:xfrm>
            <a:off x="11834150" y="7325975"/>
            <a:ext cx="5463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Precipitation % of normal</a:t>
            </a:r>
            <a:endParaRPr sz="3000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3" name="Google Shape;313;g291e8335ebd_1_1"/>
          <p:cNvPicPr preferRelativeResize="0"/>
          <p:nvPr/>
        </p:nvPicPr>
        <p:blipFill rotWithShape="1">
          <a:blip r:embed="rId3">
            <a:alphaModFix/>
          </a:blip>
          <a:srcRect l="66551" t="97294"/>
          <a:stretch/>
        </p:blipFill>
        <p:spPr>
          <a:xfrm>
            <a:off x="12361450" y="9569749"/>
            <a:ext cx="4414277" cy="50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g291e8335ebd_1_1"/>
          <p:cNvPicPr preferRelativeResize="0"/>
          <p:nvPr/>
        </p:nvPicPr>
        <p:blipFill rotWithShape="1">
          <a:blip r:embed="rId3">
            <a:alphaModFix/>
          </a:blip>
          <a:srcRect l="4514" t="16944" r="2410" b="75079"/>
          <a:stretch/>
        </p:blipFill>
        <p:spPr>
          <a:xfrm>
            <a:off x="155850" y="3359725"/>
            <a:ext cx="18005575" cy="2476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g291e8335ebd_1_1"/>
          <p:cNvPicPr preferRelativeResize="0"/>
          <p:nvPr/>
        </p:nvPicPr>
        <p:blipFill rotWithShape="1">
          <a:blip r:embed="rId3">
            <a:alphaModFix/>
          </a:blip>
          <a:srcRect l="4930" t="34066" r="40522" b="58130"/>
          <a:stretch/>
        </p:blipFill>
        <p:spPr>
          <a:xfrm>
            <a:off x="155850" y="6905150"/>
            <a:ext cx="10783024" cy="2476498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g291e8335ebd_1_1"/>
          <p:cNvSpPr/>
          <p:nvPr/>
        </p:nvSpPr>
        <p:spPr>
          <a:xfrm>
            <a:off x="132900" y="1347600"/>
            <a:ext cx="18005700" cy="19410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g291e8335ebd_1_1"/>
          <p:cNvSpPr txBox="1"/>
          <p:nvPr/>
        </p:nvSpPr>
        <p:spPr>
          <a:xfrm>
            <a:off x="456850" y="6136250"/>
            <a:ext cx="306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80CDC1"/>
                </a:solidFill>
                <a:latin typeface="Calibri"/>
                <a:ea typeface="Calibri"/>
                <a:cs typeface="Calibri"/>
                <a:sym typeface="Calibri"/>
              </a:rPr>
              <a:t>above-normal</a:t>
            </a:r>
            <a:endParaRPr sz="200">
              <a:solidFill>
                <a:srgbClr val="80CDC1"/>
              </a:solidFill>
            </a:endParaRPr>
          </a:p>
        </p:txBody>
      </p:sp>
      <p:sp>
        <p:nvSpPr>
          <p:cNvPr id="318" name="Google Shape;318;g291e8335ebd_1_1"/>
          <p:cNvSpPr txBox="1"/>
          <p:nvPr/>
        </p:nvSpPr>
        <p:spPr>
          <a:xfrm>
            <a:off x="11505850" y="6136250"/>
            <a:ext cx="26334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80CDC1"/>
                </a:solidFill>
                <a:latin typeface="Calibri"/>
                <a:ea typeface="Calibri"/>
                <a:cs typeface="Calibri"/>
                <a:sym typeface="Calibri"/>
              </a:rPr>
              <a:t>above-normal</a:t>
            </a:r>
            <a:endParaRPr sz="200">
              <a:solidFill>
                <a:srgbClr val="80CDC1"/>
              </a:solidFill>
            </a:endParaRPr>
          </a:p>
        </p:txBody>
      </p:sp>
      <p:sp>
        <p:nvSpPr>
          <p:cNvPr id="319" name="Google Shape;319;g291e8335ebd_1_1"/>
          <p:cNvSpPr txBox="1"/>
          <p:nvPr/>
        </p:nvSpPr>
        <p:spPr>
          <a:xfrm>
            <a:off x="7804950" y="9696750"/>
            <a:ext cx="28545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80CDC1"/>
                </a:solidFill>
                <a:latin typeface="Calibri"/>
                <a:ea typeface="Calibri"/>
                <a:cs typeface="Calibri"/>
                <a:sym typeface="Calibri"/>
              </a:rPr>
              <a:t>above-normal</a:t>
            </a:r>
            <a:endParaRPr sz="200">
              <a:solidFill>
                <a:srgbClr val="80CDC1"/>
              </a:solidFill>
            </a:endParaRPr>
          </a:p>
        </p:txBody>
      </p:sp>
      <p:sp>
        <p:nvSpPr>
          <p:cNvPr id="320" name="Google Shape;320;g291e8335ebd_1_1"/>
          <p:cNvSpPr txBox="1"/>
          <p:nvPr/>
        </p:nvSpPr>
        <p:spPr>
          <a:xfrm>
            <a:off x="685450" y="9676600"/>
            <a:ext cx="23001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mix</a:t>
            </a:r>
            <a:endParaRPr sz="200" dirty="0">
              <a:solidFill>
                <a:schemeClr val="lt1"/>
              </a:solidFill>
            </a:endParaRPr>
          </a:p>
        </p:txBody>
      </p:sp>
      <p:sp>
        <p:nvSpPr>
          <p:cNvPr id="321" name="Google Shape;321;g291e8335ebd_1_1"/>
          <p:cNvSpPr txBox="1"/>
          <p:nvPr/>
        </p:nvSpPr>
        <p:spPr>
          <a:xfrm>
            <a:off x="4147350" y="9696750"/>
            <a:ext cx="28545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DEC27D"/>
                </a:solidFill>
                <a:latin typeface="Calibri"/>
                <a:ea typeface="Calibri"/>
                <a:cs typeface="Calibri"/>
                <a:sym typeface="Calibri"/>
              </a:rPr>
              <a:t>below-normal</a:t>
            </a:r>
            <a:endParaRPr sz="200">
              <a:solidFill>
                <a:srgbClr val="DEC27D"/>
              </a:solidFill>
            </a:endParaRPr>
          </a:p>
        </p:txBody>
      </p:sp>
      <p:sp>
        <p:nvSpPr>
          <p:cNvPr id="322" name="Google Shape;322;g291e8335ebd_1_1"/>
          <p:cNvSpPr txBox="1"/>
          <p:nvPr/>
        </p:nvSpPr>
        <p:spPr>
          <a:xfrm>
            <a:off x="4038250" y="6146325"/>
            <a:ext cx="306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DEC27D"/>
                </a:solidFill>
                <a:latin typeface="Calibri"/>
                <a:ea typeface="Calibri"/>
                <a:cs typeface="Calibri"/>
                <a:sym typeface="Calibri"/>
              </a:rPr>
              <a:t>below-normal</a:t>
            </a:r>
            <a:endParaRPr sz="200">
              <a:solidFill>
                <a:srgbClr val="DEC27D"/>
              </a:solidFill>
            </a:endParaRPr>
          </a:p>
        </p:txBody>
      </p:sp>
      <p:sp>
        <p:nvSpPr>
          <p:cNvPr id="323" name="Google Shape;323;g291e8335ebd_1_1"/>
          <p:cNvSpPr txBox="1"/>
          <p:nvPr/>
        </p:nvSpPr>
        <p:spPr>
          <a:xfrm>
            <a:off x="7818940" y="6158550"/>
            <a:ext cx="28740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DEC27D"/>
                </a:solidFill>
                <a:latin typeface="Calibri"/>
                <a:ea typeface="Calibri"/>
                <a:cs typeface="Calibri"/>
                <a:sym typeface="Calibri"/>
              </a:rPr>
              <a:t>below-normal</a:t>
            </a:r>
            <a:endParaRPr sz="200">
              <a:solidFill>
                <a:srgbClr val="DEC27D"/>
              </a:solidFill>
            </a:endParaRPr>
          </a:p>
        </p:txBody>
      </p:sp>
      <p:sp>
        <p:nvSpPr>
          <p:cNvPr id="324" name="Google Shape;324;g291e8335ebd_1_1"/>
          <p:cNvSpPr txBox="1"/>
          <p:nvPr/>
        </p:nvSpPr>
        <p:spPr>
          <a:xfrm>
            <a:off x="14846650" y="6158550"/>
            <a:ext cx="306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DEC27D"/>
                </a:solidFill>
                <a:latin typeface="Calibri"/>
                <a:ea typeface="Calibri"/>
                <a:cs typeface="Calibri"/>
                <a:sym typeface="Calibri"/>
              </a:rPr>
              <a:t>below-normal</a:t>
            </a:r>
            <a:endParaRPr sz="200">
              <a:solidFill>
                <a:srgbClr val="DEC27D"/>
              </a:solidFill>
            </a:endParaRPr>
          </a:p>
        </p:txBody>
      </p:sp>
      <p:sp>
        <p:nvSpPr>
          <p:cNvPr id="325" name="Google Shape;325;g291e8335ebd_1_1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9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326" name="Google Shape;326;g291e8335ebd_1_1"/>
          <p:cNvSpPr txBox="1"/>
          <p:nvPr/>
        </p:nvSpPr>
        <p:spPr>
          <a:xfrm>
            <a:off x="3045150" y="1249250"/>
            <a:ext cx="12768900" cy="18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Winter (DJF) Precipitation Trends for </a:t>
            </a:r>
            <a:r>
              <a:rPr lang="en-US" sz="59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STRONG El Niños</a:t>
            </a:r>
            <a:endParaRPr sz="5900" b="1">
              <a:solidFill>
                <a:srgbClr val="FFEB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291e8335ebd_1_17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332" name="Google Shape;332;g291e8335ebd_1_17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g291e8335ebd_1_17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4" name="Google Shape;334;g291e8335ebd_1_17"/>
          <p:cNvPicPr preferRelativeResize="0"/>
          <p:nvPr/>
        </p:nvPicPr>
        <p:blipFill rotWithShape="1">
          <a:blip r:embed="rId3">
            <a:alphaModFix/>
          </a:blip>
          <a:srcRect l="1320" t="2689" r="1573" b="53510"/>
          <a:stretch/>
        </p:blipFill>
        <p:spPr>
          <a:xfrm>
            <a:off x="0" y="1293950"/>
            <a:ext cx="18287999" cy="899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g291e8335ebd_1_17"/>
          <p:cNvSpPr txBox="1"/>
          <p:nvPr/>
        </p:nvSpPr>
        <p:spPr>
          <a:xfrm>
            <a:off x="2508850" y="94875"/>
            <a:ext cx="89382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Historical Implications of </a:t>
            </a:r>
            <a:r>
              <a:rPr lang="en-US" sz="5000" b="1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El Niño</a:t>
            </a:r>
            <a:endParaRPr sz="5000" b="1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6" name="Google Shape;336;g291e8335ebd_1_17"/>
          <p:cNvPicPr preferRelativeResize="0"/>
          <p:nvPr/>
        </p:nvPicPr>
        <p:blipFill rotWithShape="1">
          <a:blip r:embed="rId3">
            <a:alphaModFix/>
          </a:blip>
          <a:srcRect l="27551" t="85627" r="24690" b="7868"/>
          <a:stretch/>
        </p:blipFill>
        <p:spPr>
          <a:xfrm>
            <a:off x="11215775" y="8042825"/>
            <a:ext cx="6889623" cy="1089249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g291e8335ebd_1_17"/>
          <p:cNvSpPr txBox="1"/>
          <p:nvPr/>
        </p:nvSpPr>
        <p:spPr>
          <a:xfrm>
            <a:off x="11244194" y="7554575"/>
            <a:ext cx="6638076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Temperature Departure from Normal</a:t>
            </a:r>
            <a:endParaRPr sz="3000" dirty="0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8" name="Google Shape;338;g291e8335ebd_1_17"/>
          <p:cNvPicPr preferRelativeResize="0"/>
          <p:nvPr/>
        </p:nvPicPr>
        <p:blipFill rotWithShape="1">
          <a:blip r:embed="rId4">
            <a:alphaModFix/>
          </a:blip>
          <a:srcRect l="66551" t="97294"/>
          <a:stretch/>
        </p:blipFill>
        <p:spPr>
          <a:xfrm>
            <a:off x="12361450" y="9569749"/>
            <a:ext cx="4414277" cy="50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g291e8335ebd_1_17"/>
          <p:cNvPicPr preferRelativeResize="0"/>
          <p:nvPr/>
        </p:nvPicPr>
        <p:blipFill rotWithShape="1">
          <a:blip r:embed="rId3">
            <a:alphaModFix/>
          </a:blip>
          <a:srcRect l="4736" t="17065" r="2395" b="75051"/>
          <a:stretch/>
        </p:blipFill>
        <p:spPr>
          <a:xfrm>
            <a:off x="181925" y="3331325"/>
            <a:ext cx="17979500" cy="258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g291e8335ebd_1_17"/>
          <p:cNvPicPr preferRelativeResize="0"/>
          <p:nvPr/>
        </p:nvPicPr>
        <p:blipFill rotWithShape="1">
          <a:blip r:embed="rId3">
            <a:alphaModFix/>
          </a:blip>
          <a:srcRect l="4818" t="34004" r="40485" b="58166"/>
          <a:stretch/>
        </p:blipFill>
        <p:spPr>
          <a:xfrm>
            <a:off x="181925" y="6894750"/>
            <a:ext cx="10782899" cy="2453048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g291e8335ebd_1_17"/>
          <p:cNvSpPr/>
          <p:nvPr/>
        </p:nvSpPr>
        <p:spPr>
          <a:xfrm>
            <a:off x="132900" y="2648400"/>
            <a:ext cx="2702400" cy="7089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g291e8335ebd_1_17"/>
          <p:cNvSpPr/>
          <p:nvPr/>
        </p:nvSpPr>
        <p:spPr>
          <a:xfrm>
            <a:off x="132900" y="1347600"/>
            <a:ext cx="18005700" cy="19410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g291e8335ebd_1_17"/>
          <p:cNvSpPr txBox="1"/>
          <p:nvPr/>
        </p:nvSpPr>
        <p:spPr>
          <a:xfrm>
            <a:off x="486713" y="6202050"/>
            <a:ext cx="306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F4A482"/>
                </a:solidFill>
                <a:latin typeface="Calibri"/>
                <a:ea typeface="Calibri"/>
                <a:cs typeface="Calibri"/>
                <a:sym typeface="Calibri"/>
              </a:rPr>
              <a:t>above-normal</a:t>
            </a:r>
            <a:endParaRPr sz="200">
              <a:solidFill>
                <a:srgbClr val="F4A482"/>
              </a:solidFill>
            </a:endParaRPr>
          </a:p>
        </p:txBody>
      </p:sp>
      <p:sp>
        <p:nvSpPr>
          <p:cNvPr id="344" name="Google Shape;344;g291e8335ebd_1_17"/>
          <p:cNvSpPr txBox="1"/>
          <p:nvPr/>
        </p:nvSpPr>
        <p:spPr>
          <a:xfrm>
            <a:off x="486713" y="9631050"/>
            <a:ext cx="306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F4A482"/>
                </a:solidFill>
                <a:latin typeface="Calibri"/>
                <a:ea typeface="Calibri"/>
                <a:cs typeface="Calibri"/>
                <a:sym typeface="Calibri"/>
              </a:rPr>
              <a:t>above-normal</a:t>
            </a:r>
            <a:endParaRPr sz="200">
              <a:solidFill>
                <a:srgbClr val="F4A482"/>
              </a:solidFill>
            </a:endParaRPr>
          </a:p>
        </p:txBody>
      </p:sp>
      <p:sp>
        <p:nvSpPr>
          <p:cNvPr id="345" name="Google Shape;345;g291e8335ebd_1_17"/>
          <p:cNvSpPr txBox="1"/>
          <p:nvPr/>
        </p:nvSpPr>
        <p:spPr>
          <a:xfrm>
            <a:off x="3915713" y="9631050"/>
            <a:ext cx="306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F4A482"/>
                </a:solidFill>
                <a:latin typeface="Calibri"/>
                <a:ea typeface="Calibri"/>
                <a:cs typeface="Calibri"/>
                <a:sym typeface="Calibri"/>
              </a:rPr>
              <a:t>above-normal</a:t>
            </a:r>
            <a:endParaRPr sz="200">
              <a:solidFill>
                <a:srgbClr val="F4A482"/>
              </a:solidFill>
            </a:endParaRPr>
          </a:p>
        </p:txBody>
      </p:sp>
      <p:sp>
        <p:nvSpPr>
          <p:cNvPr id="346" name="Google Shape;346;g291e8335ebd_1_17"/>
          <p:cNvSpPr txBox="1"/>
          <p:nvPr/>
        </p:nvSpPr>
        <p:spPr>
          <a:xfrm>
            <a:off x="7649513" y="9631050"/>
            <a:ext cx="306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F4A482"/>
                </a:solidFill>
                <a:latin typeface="Calibri"/>
                <a:ea typeface="Calibri"/>
                <a:cs typeface="Calibri"/>
                <a:sym typeface="Calibri"/>
              </a:rPr>
              <a:t>above-normal</a:t>
            </a:r>
            <a:endParaRPr sz="200">
              <a:solidFill>
                <a:srgbClr val="F4A482"/>
              </a:solidFill>
            </a:endParaRPr>
          </a:p>
        </p:txBody>
      </p:sp>
      <p:sp>
        <p:nvSpPr>
          <p:cNvPr id="347" name="Google Shape;347;g291e8335ebd_1_17"/>
          <p:cNvSpPr txBox="1"/>
          <p:nvPr/>
        </p:nvSpPr>
        <p:spPr>
          <a:xfrm>
            <a:off x="11307113" y="6202050"/>
            <a:ext cx="306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F4A482"/>
                </a:solidFill>
                <a:latin typeface="Calibri"/>
                <a:ea typeface="Calibri"/>
                <a:cs typeface="Calibri"/>
                <a:sym typeface="Calibri"/>
              </a:rPr>
              <a:t>above-normal</a:t>
            </a:r>
            <a:endParaRPr sz="200">
              <a:solidFill>
                <a:srgbClr val="F4A482"/>
              </a:solidFill>
            </a:endParaRPr>
          </a:p>
        </p:txBody>
      </p:sp>
      <p:sp>
        <p:nvSpPr>
          <p:cNvPr id="348" name="Google Shape;348;g291e8335ebd_1_17"/>
          <p:cNvSpPr txBox="1"/>
          <p:nvPr/>
        </p:nvSpPr>
        <p:spPr>
          <a:xfrm>
            <a:off x="14812313" y="6202050"/>
            <a:ext cx="306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F4A482"/>
                </a:solidFill>
                <a:latin typeface="Calibri"/>
                <a:ea typeface="Calibri"/>
                <a:cs typeface="Calibri"/>
                <a:sym typeface="Calibri"/>
              </a:rPr>
              <a:t>above-normal</a:t>
            </a:r>
            <a:endParaRPr sz="200">
              <a:solidFill>
                <a:srgbClr val="F4A482"/>
              </a:solidFill>
            </a:endParaRPr>
          </a:p>
        </p:txBody>
      </p:sp>
      <p:sp>
        <p:nvSpPr>
          <p:cNvPr id="349" name="Google Shape;349;g291e8335ebd_1_17"/>
          <p:cNvSpPr txBox="1"/>
          <p:nvPr/>
        </p:nvSpPr>
        <p:spPr>
          <a:xfrm>
            <a:off x="7649513" y="6202050"/>
            <a:ext cx="306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92C5DE"/>
                </a:solidFill>
                <a:latin typeface="Calibri"/>
                <a:ea typeface="Calibri"/>
                <a:cs typeface="Calibri"/>
                <a:sym typeface="Calibri"/>
              </a:rPr>
              <a:t>below-normal</a:t>
            </a:r>
            <a:endParaRPr sz="200">
              <a:solidFill>
                <a:srgbClr val="92C5DE"/>
              </a:solidFill>
            </a:endParaRPr>
          </a:p>
        </p:txBody>
      </p:sp>
      <p:sp>
        <p:nvSpPr>
          <p:cNvPr id="350" name="Google Shape;350;g291e8335ebd_1_17"/>
          <p:cNvSpPr txBox="1"/>
          <p:nvPr/>
        </p:nvSpPr>
        <p:spPr>
          <a:xfrm>
            <a:off x="4068113" y="6202050"/>
            <a:ext cx="306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92C5DE"/>
                </a:solidFill>
                <a:latin typeface="Calibri"/>
                <a:ea typeface="Calibri"/>
                <a:cs typeface="Calibri"/>
                <a:sym typeface="Calibri"/>
              </a:rPr>
              <a:t>below-normal</a:t>
            </a:r>
            <a:endParaRPr sz="200">
              <a:solidFill>
                <a:srgbClr val="92C5DE"/>
              </a:solidFill>
            </a:endParaRPr>
          </a:p>
        </p:txBody>
      </p:sp>
      <p:sp>
        <p:nvSpPr>
          <p:cNvPr id="351" name="Google Shape;351;g291e8335ebd_1_17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10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352" name="Google Shape;352;g291e8335ebd_1_17"/>
          <p:cNvSpPr txBox="1"/>
          <p:nvPr/>
        </p:nvSpPr>
        <p:spPr>
          <a:xfrm>
            <a:off x="3045150" y="1249250"/>
            <a:ext cx="12768900" cy="18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Winter (DJF) Temperature Trends for </a:t>
            </a:r>
            <a:r>
              <a:rPr lang="en-US" sz="59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STRONG El Niños</a:t>
            </a:r>
            <a:endParaRPr sz="5900" b="1">
              <a:solidFill>
                <a:srgbClr val="FFEB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91e8335ebd_1_9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g291e8335ebd_1_9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g291e8335ebd_1_9"/>
          <p:cNvSpPr txBox="1"/>
          <p:nvPr/>
        </p:nvSpPr>
        <p:spPr>
          <a:xfrm>
            <a:off x="2508850" y="94875"/>
            <a:ext cx="89382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Historical Implications of </a:t>
            </a:r>
            <a:r>
              <a:rPr lang="en-US" sz="5000" b="1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El Niño</a:t>
            </a:r>
            <a:endParaRPr sz="5000" b="1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0" name="Google Shape;360;g291e8335ebd_1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50825"/>
            <a:ext cx="12055424" cy="903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g291e8335ebd_1_9"/>
          <p:cNvPicPr preferRelativeResize="0"/>
          <p:nvPr/>
        </p:nvPicPr>
        <p:blipFill rotWithShape="1">
          <a:blip r:embed="rId3">
            <a:alphaModFix/>
          </a:blip>
          <a:srcRect l="5353" t="10484" r="79861" b="67292"/>
          <a:stretch/>
        </p:blipFill>
        <p:spPr>
          <a:xfrm>
            <a:off x="12417375" y="1333500"/>
            <a:ext cx="5465452" cy="6157567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63" name="Google Shape;363;g291e8335ebd_1_9"/>
          <p:cNvSpPr txBox="1"/>
          <p:nvPr/>
        </p:nvSpPr>
        <p:spPr>
          <a:xfrm>
            <a:off x="12270850" y="7860825"/>
            <a:ext cx="59409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Trends toward </a:t>
            </a:r>
            <a:r>
              <a:rPr lang="en-US" sz="38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below average snowfall</a:t>
            </a:r>
            <a:r>
              <a:rPr lang="en-US" sz="3800" b="1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 (strongest signal in western OR &amp; WA)</a:t>
            </a:r>
            <a:endParaRPr sz="3800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g291e8335ebd_1_9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11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4F9B85-DAEA-DE33-D691-5B425088B0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1885" y="5768912"/>
            <a:ext cx="2397392" cy="280310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92940d5cca_0_54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g292940d5cca_0_54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g292940d5cca_0_54"/>
          <p:cNvSpPr txBox="1"/>
          <p:nvPr/>
        </p:nvSpPr>
        <p:spPr>
          <a:xfrm>
            <a:off x="2508850" y="94875"/>
            <a:ext cx="89382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Historical Implications of </a:t>
            </a:r>
            <a:r>
              <a:rPr lang="en-US" sz="5000" b="1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El Niño</a:t>
            </a:r>
            <a:endParaRPr sz="5000" b="1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g292940d5cca_0_54"/>
          <p:cNvSpPr txBox="1"/>
          <p:nvPr/>
        </p:nvSpPr>
        <p:spPr>
          <a:xfrm>
            <a:off x="1801975" y="8555575"/>
            <a:ext cx="56061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Near average snowfall during El Niño years</a:t>
            </a:r>
            <a:endParaRPr sz="3800">
              <a:solidFill>
                <a:srgbClr val="FFEB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3" name="Google Shape;373;g292940d5cca_0_54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775" y="1731075"/>
            <a:ext cx="8646506" cy="579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g292940d5cca_0_54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06650" y="1731075"/>
            <a:ext cx="8646500" cy="579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g292940d5cca_0_54"/>
          <p:cNvSpPr txBox="1"/>
          <p:nvPr/>
        </p:nvSpPr>
        <p:spPr>
          <a:xfrm>
            <a:off x="10250325" y="8555575"/>
            <a:ext cx="70299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Slightly below average snowfall</a:t>
            </a:r>
            <a:r>
              <a:rPr lang="en-US" sz="3800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8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during El Niño years</a:t>
            </a:r>
            <a:endParaRPr sz="3800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g292940d5cca_0_54"/>
          <p:cNvSpPr txBox="1"/>
          <p:nvPr/>
        </p:nvSpPr>
        <p:spPr>
          <a:xfrm>
            <a:off x="1728650" y="7732513"/>
            <a:ext cx="56061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Government Camp, OR</a:t>
            </a:r>
            <a:endParaRPr sz="3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g292940d5cca_0_54"/>
          <p:cNvSpPr txBox="1"/>
          <p:nvPr/>
        </p:nvSpPr>
        <p:spPr>
          <a:xfrm>
            <a:off x="10962225" y="7732525"/>
            <a:ext cx="56061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Portland, OR</a:t>
            </a:r>
            <a:endParaRPr sz="3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g292940d5cca_0_54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12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g291c8fa8e0c_0_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725" y="1340625"/>
            <a:ext cx="8883343" cy="6746651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g291c8fa8e0c_0_52"/>
          <p:cNvSpPr txBox="1"/>
          <p:nvPr/>
        </p:nvSpPr>
        <p:spPr>
          <a:xfrm>
            <a:off x="2508850" y="94875"/>
            <a:ext cx="109698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NWS Climate Prediction Center Outlook</a:t>
            </a:r>
            <a:endParaRPr sz="5000" b="1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1" name="Google Shape;411;g291c8fa8e0c_0_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54989" y="1340625"/>
            <a:ext cx="8717363" cy="6746651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g291c8fa8e0c_0_52"/>
          <p:cNvSpPr/>
          <p:nvPr/>
        </p:nvSpPr>
        <p:spPr>
          <a:xfrm>
            <a:off x="6750988" y="8000350"/>
            <a:ext cx="5032200" cy="20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4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Dec </a:t>
            </a:r>
            <a:r>
              <a:rPr lang="en-US" sz="4400" b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‘23 </a:t>
            </a:r>
            <a:r>
              <a:rPr lang="en-US" sz="4400" b="1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- Feb </a:t>
            </a:r>
            <a:r>
              <a:rPr lang="en-US" sz="4400" b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‘24</a:t>
            </a:r>
            <a:endParaRPr sz="4400" b="1" i="0" u="none" strike="noStrike" cap="non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40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Outlook</a:t>
            </a:r>
            <a:endParaRPr sz="44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g291c8fa8e0c_0_52"/>
          <p:cNvSpPr/>
          <p:nvPr/>
        </p:nvSpPr>
        <p:spPr>
          <a:xfrm>
            <a:off x="2258850" y="8331000"/>
            <a:ext cx="4263600" cy="1583700"/>
          </a:xfrm>
          <a:prstGeom prst="rect">
            <a:avLst/>
          </a:prstGeom>
          <a:solidFill>
            <a:srgbClr val="E7421E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3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Likely above normal temperatures</a:t>
            </a: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g291c8fa8e0c_0_52"/>
          <p:cNvSpPr/>
          <p:nvPr/>
        </p:nvSpPr>
        <p:spPr>
          <a:xfrm>
            <a:off x="11832725" y="8331000"/>
            <a:ext cx="4263600" cy="1583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800" b="1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Equal chances for above normal, near normal, below normal precipitation</a:t>
            </a:r>
            <a:endParaRPr sz="2600" b="1" i="0" u="none" strike="noStrike" cap="none"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g291c8fa8e0c_0_52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g291c8fa8e0c_0_52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g291c8fa8e0c_0_52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13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92940d5cca_0_22"/>
          <p:cNvSpPr txBox="1"/>
          <p:nvPr/>
        </p:nvSpPr>
        <p:spPr>
          <a:xfrm>
            <a:off x="2508850" y="94875"/>
            <a:ext cx="109698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NWS Climate Prediction Center Outlook</a:t>
            </a:r>
            <a:endParaRPr sz="5000" b="1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g292940d5cca_0_22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g292940d5cca_0_22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5" name="Google Shape;425;g292940d5cca_0_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4725" y="2050300"/>
            <a:ext cx="6032000" cy="795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g292940d5cca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56725" y="2002475"/>
            <a:ext cx="5738700" cy="7956850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g292940d5cca_0_22"/>
          <p:cNvSpPr txBox="1"/>
          <p:nvPr/>
        </p:nvSpPr>
        <p:spPr>
          <a:xfrm>
            <a:off x="3484700" y="1128425"/>
            <a:ext cx="3757200" cy="831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-US" sz="41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Portland, OR</a:t>
            </a:r>
            <a:endParaRPr sz="4100" b="1">
              <a:solidFill>
                <a:srgbClr val="FFEB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g292940d5cca_0_22"/>
          <p:cNvSpPr txBox="1"/>
          <p:nvPr/>
        </p:nvSpPr>
        <p:spPr>
          <a:xfrm>
            <a:off x="11199863" y="1128425"/>
            <a:ext cx="3757200" cy="831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-US" sz="41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Pendleton, OR</a:t>
            </a:r>
            <a:endParaRPr sz="4100" b="1">
              <a:solidFill>
                <a:srgbClr val="FFEB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g292940d5cca_0_22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14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292d925ca4d_0_9"/>
          <p:cNvSpPr txBox="1"/>
          <p:nvPr/>
        </p:nvSpPr>
        <p:spPr>
          <a:xfrm>
            <a:off x="2508850" y="94875"/>
            <a:ext cx="111855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Current Drought Monitor: Oregon</a:t>
            </a:r>
            <a:endParaRPr sz="5000" b="1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g292d925ca4d_0_9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g292d925ca4d_0_9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7" name="Google Shape;437;g292d925ca4d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825" y="1401800"/>
            <a:ext cx="9897376" cy="8378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g292d925ca4d_0_9"/>
          <p:cNvPicPr preferRelativeResize="0"/>
          <p:nvPr/>
        </p:nvPicPr>
        <p:blipFill rotWithShape="1">
          <a:blip r:embed="rId3">
            <a:alphaModFix/>
          </a:blip>
          <a:srcRect l="69699" t="38451" r="6840" b="35307"/>
          <a:stretch/>
        </p:blipFill>
        <p:spPr>
          <a:xfrm>
            <a:off x="6879575" y="3434800"/>
            <a:ext cx="3040800" cy="340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g292d925ca4d_0_9"/>
          <p:cNvPicPr preferRelativeResize="0"/>
          <p:nvPr/>
        </p:nvPicPr>
        <p:blipFill rotWithShape="1">
          <a:blip r:embed="rId4">
            <a:alphaModFix/>
          </a:blip>
          <a:srcRect t="7561"/>
          <a:stretch/>
        </p:blipFill>
        <p:spPr>
          <a:xfrm>
            <a:off x="10266825" y="3536825"/>
            <a:ext cx="7952850" cy="61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g292d925ca4d_0_9"/>
          <p:cNvSpPr txBox="1"/>
          <p:nvPr/>
        </p:nvSpPr>
        <p:spPr>
          <a:xfrm>
            <a:off x="11084975" y="2035863"/>
            <a:ext cx="6081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Oregon Precipitation</a:t>
            </a:r>
            <a:endParaRPr sz="33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Water Year (Oct 2022 - Sep 2023)</a:t>
            </a:r>
            <a:endParaRPr sz="33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g292d925ca4d_0_9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15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25cc6a7532b_0_19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Drought Impacts for Oregon</a:t>
            </a:r>
            <a:endParaRPr/>
          </a:p>
        </p:txBody>
      </p:sp>
      <p:pic>
        <p:nvPicPr>
          <p:cNvPr id="447" name="Google Shape;447;g25cc6a7532b_0_19"/>
          <p:cNvPicPr preferRelativeResize="0"/>
          <p:nvPr/>
        </p:nvPicPr>
        <p:blipFill rotWithShape="1">
          <a:blip r:embed="rId3">
            <a:alphaModFix/>
          </a:blip>
          <a:srcRect b="13035"/>
          <a:stretch/>
        </p:blipFill>
        <p:spPr>
          <a:xfrm>
            <a:off x="1768425" y="1239325"/>
            <a:ext cx="14786723" cy="8767326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g25cc6a7532b_0_19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16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" name="Google Shape;271;g2919c13a6af_0_7">
            <a:extLst>
              <a:ext uri="{FF2B5EF4-FFF2-40B4-BE49-F238E27FC236}">
                <a16:creationId xmlns:a16="http://schemas.microsoft.com/office/drawing/2014/main" id="{5780CDFD-0A77-E94F-9822-BEDFE8F086AE}"/>
              </a:ext>
            </a:extLst>
          </p:cNvPr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72;g2919c13a6af_0_7">
            <a:extLst>
              <a:ext uri="{FF2B5EF4-FFF2-40B4-BE49-F238E27FC236}">
                <a16:creationId xmlns:a16="http://schemas.microsoft.com/office/drawing/2014/main" id="{AF32BDB6-4BF2-A916-FBFE-17D3B3A7237D}"/>
              </a:ext>
            </a:extLst>
          </p:cNvPr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25cc6a7532b_0_27"/>
          <p:cNvSpPr txBox="1"/>
          <p:nvPr/>
        </p:nvSpPr>
        <p:spPr>
          <a:xfrm>
            <a:off x="2508850" y="94875"/>
            <a:ext cx="111855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Current Drought Monitor: Washington</a:t>
            </a:r>
            <a:endParaRPr sz="5000" b="1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g25cc6a7532b_0_27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g25cc6a7532b_0_27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6" name="Google Shape;456;g25cc6a7532b_0_27"/>
          <p:cNvPicPr preferRelativeResize="0"/>
          <p:nvPr/>
        </p:nvPicPr>
        <p:blipFill rotWithShape="1">
          <a:blip r:embed="rId3">
            <a:alphaModFix/>
          </a:blip>
          <a:srcRect l="69699" t="38451" r="6840" b="35307"/>
          <a:stretch/>
        </p:blipFill>
        <p:spPr>
          <a:xfrm>
            <a:off x="6879575" y="3434800"/>
            <a:ext cx="3040800" cy="340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g25cc6a7532b_0_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825" y="1401800"/>
            <a:ext cx="9897376" cy="850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g25cc6a7532b_0_27"/>
          <p:cNvPicPr preferRelativeResize="0"/>
          <p:nvPr/>
        </p:nvPicPr>
        <p:blipFill rotWithShape="1">
          <a:blip r:embed="rId3">
            <a:alphaModFix/>
          </a:blip>
          <a:srcRect l="69699" t="38451" r="6840" b="35307"/>
          <a:stretch/>
        </p:blipFill>
        <p:spPr>
          <a:xfrm>
            <a:off x="6879575" y="3434800"/>
            <a:ext cx="3040800" cy="340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g25cc6a7532b_0_27"/>
          <p:cNvPicPr preferRelativeResize="0"/>
          <p:nvPr/>
        </p:nvPicPr>
        <p:blipFill rotWithShape="1">
          <a:blip r:embed="rId5">
            <a:alphaModFix/>
          </a:blip>
          <a:srcRect t="9494"/>
          <a:stretch/>
        </p:blipFill>
        <p:spPr>
          <a:xfrm>
            <a:off x="10266825" y="3623100"/>
            <a:ext cx="7952850" cy="60999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g25cc6a7532b_0_27"/>
          <p:cNvSpPr txBox="1"/>
          <p:nvPr/>
        </p:nvSpPr>
        <p:spPr>
          <a:xfrm>
            <a:off x="11084975" y="2035863"/>
            <a:ext cx="6081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Washington Precipitation</a:t>
            </a:r>
            <a:endParaRPr sz="33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Water Year (Oct 2022 - Sep 2023)</a:t>
            </a:r>
            <a:endParaRPr sz="33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g25cc6a7532b_0_27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17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25cc6a7532b_0_41"/>
          <p:cNvSpPr txBox="1">
            <a:spLocks noGrp="1"/>
          </p:cNvSpPr>
          <p:nvPr>
            <p:ph type="title"/>
          </p:nvPr>
        </p:nvSpPr>
        <p:spPr>
          <a:xfrm>
            <a:off x="2304288" y="0"/>
            <a:ext cx="12381000" cy="1143000"/>
          </a:xfrm>
          <a:prstGeom prst="rect">
            <a:avLst/>
          </a:prstGeom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Drought Impacts for Washington</a:t>
            </a:r>
            <a:endParaRPr/>
          </a:p>
        </p:txBody>
      </p:sp>
      <p:pic>
        <p:nvPicPr>
          <p:cNvPr id="467" name="Google Shape;467;g25cc6a7532b_0_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4300" y="1295425"/>
            <a:ext cx="13347876" cy="8839199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g25cc6a7532b_0_41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18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" name="Google Shape;271;g2919c13a6af_0_7">
            <a:extLst>
              <a:ext uri="{FF2B5EF4-FFF2-40B4-BE49-F238E27FC236}">
                <a16:creationId xmlns:a16="http://schemas.microsoft.com/office/drawing/2014/main" id="{D5858D48-D831-9952-3D36-BA5EF4ABE3B0}"/>
              </a:ext>
            </a:extLst>
          </p:cNvPr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72;g2919c13a6af_0_7">
            <a:extLst>
              <a:ext uri="{FF2B5EF4-FFF2-40B4-BE49-F238E27FC236}">
                <a16:creationId xmlns:a16="http://schemas.microsoft.com/office/drawing/2014/main" id="{B1315DDE-83C4-2355-51F4-BB0B90B213D2}"/>
              </a:ext>
            </a:extLst>
          </p:cNvPr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2921c70e87e_1_47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g2921c70e87e_1_47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g2921c70e87e_1_47"/>
          <p:cNvSpPr txBox="1"/>
          <p:nvPr/>
        </p:nvSpPr>
        <p:spPr>
          <a:xfrm>
            <a:off x="2508850" y="94875"/>
            <a:ext cx="101289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Drought Monitor Prediction</a:t>
            </a:r>
            <a:endParaRPr sz="5000" b="1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6" name="Google Shape;476;g2921c70e87e_1_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2925" y="1347225"/>
            <a:ext cx="11061924" cy="8636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g2921c70e87e_1_47"/>
          <p:cNvPicPr preferRelativeResize="0"/>
          <p:nvPr/>
        </p:nvPicPr>
        <p:blipFill rotWithShape="1">
          <a:blip r:embed="rId3">
            <a:alphaModFix/>
          </a:blip>
          <a:srcRect l="2313" t="10119" r="83065" b="68656"/>
          <a:stretch/>
        </p:blipFill>
        <p:spPr>
          <a:xfrm>
            <a:off x="12666700" y="1286750"/>
            <a:ext cx="4888049" cy="4630600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g2921c70e87e_1_47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19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38E209-3199-A782-898B-DE26A1E5C8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6700" y="6285479"/>
            <a:ext cx="4888048" cy="359738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2921c70e87e_1_57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g2921c70e87e_1_57"/>
          <p:cNvSpPr txBox="1"/>
          <p:nvPr/>
        </p:nvSpPr>
        <p:spPr>
          <a:xfrm>
            <a:off x="2508850" y="94875"/>
            <a:ext cx="111855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Hydrology Implications</a:t>
            </a:r>
            <a:endParaRPr sz="5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g2921c70e87e_1_57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g2921c70e87e_1_57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8" name="Google Shape;488;g2921c70e87e_1_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050" y="1359150"/>
            <a:ext cx="8566500" cy="685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g2921c70e87e_1_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66450" y="1359150"/>
            <a:ext cx="8566500" cy="68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g2921c70e87e_1_57"/>
          <p:cNvSpPr txBox="1"/>
          <p:nvPr/>
        </p:nvSpPr>
        <p:spPr>
          <a:xfrm>
            <a:off x="766325" y="9146875"/>
            <a:ext cx="17101800" cy="8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Dec-Feb </a:t>
            </a:r>
            <a:r>
              <a:rPr lang="en-US" sz="3600" b="1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Oceanic Niño Index</a:t>
            </a: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vs.</a:t>
            </a: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Oct-Sep </a:t>
            </a:r>
            <a:r>
              <a:rPr lang="en-US" sz="3600" b="1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Historical Natural Runoff</a:t>
            </a:r>
            <a:r>
              <a:rPr lang="en-US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(thousands of acre feet)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g2921c70e87e_1_57"/>
          <p:cNvSpPr txBox="1"/>
          <p:nvPr/>
        </p:nvSpPr>
        <p:spPr>
          <a:xfrm>
            <a:off x="2040900" y="8201125"/>
            <a:ext cx="5359200" cy="8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Willamette River at Salem</a:t>
            </a:r>
            <a:endParaRPr sz="3600" b="1">
              <a:solidFill>
                <a:srgbClr val="FFEB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g2921c70e87e_1_57"/>
          <p:cNvSpPr txBox="1"/>
          <p:nvPr/>
        </p:nvSpPr>
        <p:spPr>
          <a:xfrm>
            <a:off x="11327850" y="8201125"/>
            <a:ext cx="4643700" cy="8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Rogue River at Raygold</a:t>
            </a:r>
            <a:endParaRPr sz="3600" b="1">
              <a:solidFill>
                <a:srgbClr val="FFEB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g2921c70e87e_1_57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20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292940d5cca_0_4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g292940d5cca_0_4"/>
          <p:cNvSpPr txBox="1"/>
          <p:nvPr/>
        </p:nvSpPr>
        <p:spPr>
          <a:xfrm>
            <a:off x="2508850" y="94875"/>
            <a:ext cx="111855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Hydrology Implications</a:t>
            </a:r>
            <a:endParaRPr sz="5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g292940d5cca_0_4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g292940d5cca_0_4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g292940d5cca_0_4"/>
          <p:cNvSpPr txBox="1"/>
          <p:nvPr/>
        </p:nvSpPr>
        <p:spPr>
          <a:xfrm>
            <a:off x="2040900" y="8201125"/>
            <a:ext cx="5701200" cy="8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Umatilla River at Pendleton</a:t>
            </a:r>
            <a:endParaRPr sz="3600" b="1">
              <a:solidFill>
                <a:srgbClr val="FFEB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g292940d5cca_0_4"/>
          <p:cNvSpPr txBox="1"/>
          <p:nvPr/>
        </p:nvSpPr>
        <p:spPr>
          <a:xfrm>
            <a:off x="10535675" y="8201125"/>
            <a:ext cx="6344100" cy="8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John Day River at Service Creek</a:t>
            </a:r>
            <a:endParaRPr sz="3600" b="1">
              <a:solidFill>
                <a:srgbClr val="FFEB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4" name="Google Shape;504;g292940d5cca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050" y="1359149"/>
            <a:ext cx="8566451" cy="685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g292940d5cca_0_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66450" y="1359150"/>
            <a:ext cx="8566450" cy="68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g292940d5cca_0_4"/>
          <p:cNvSpPr txBox="1"/>
          <p:nvPr/>
        </p:nvSpPr>
        <p:spPr>
          <a:xfrm>
            <a:off x="2214125" y="8918275"/>
            <a:ext cx="14286900" cy="8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Runoff has trended </a:t>
            </a:r>
            <a:r>
              <a:rPr lang="en-US" sz="4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lower</a:t>
            </a: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during previous El Niño years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g292940d5cca_0_4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21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2921c70e87e_1_139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g2921c70e87e_1_139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g2921c70e87e_1_139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g2921c70e87e_1_139"/>
          <p:cNvSpPr txBox="1"/>
          <p:nvPr/>
        </p:nvSpPr>
        <p:spPr>
          <a:xfrm>
            <a:off x="2508850" y="94875"/>
            <a:ext cx="109698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Summary</a:t>
            </a:r>
            <a:endParaRPr sz="5000" b="1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g2921c70e87e_1_139"/>
          <p:cNvSpPr txBox="1"/>
          <p:nvPr/>
        </p:nvSpPr>
        <p:spPr>
          <a:xfrm>
            <a:off x="2091900" y="1611775"/>
            <a:ext cx="15879578" cy="8710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762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Calibri"/>
              <a:buChar char="●"/>
            </a:pPr>
            <a:r>
              <a:rPr lang="en-US" sz="39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Current ENSO Status: </a:t>
            </a:r>
            <a:r>
              <a:rPr lang="en-US" sz="3900" b="1" dirty="0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El Niño </a:t>
            </a:r>
            <a:endParaRPr sz="3900" b="1" dirty="0">
              <a:solidFill>
                <a:srgbClr val="FFEB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900" b="1" dirty="0">
              <a:solidFill>
                <a:srgbClr val="FFEB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762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Calibri"/>
              <a:buChar char="●"/>
            </a:pPr>
            <a:r>
              <a:rPr lang="en-US" sz="39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75-85% chance of a strong El Niño through this winter</a:t>
            </a:r>
            <a:endParaRPr sz="3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762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Calibri"/>
              <a:buChar char="●"/>
            </a:pPr>
            <a:r>
              <a:rPr lang="en-US" sz="39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Historically, strong El </a:t>
            </a:r>
            <a:r>
              <a:rPr lang="en-US" sz="39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Niños</a:t>
            </a:r>
            <a:r>
              <a:rPr lang="en-US" sz="39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tend to bring </a:t>
            </a:r>
            <a:r>
              <a:rPr lang="en-US" sz="3900" b="1" dirty="0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warmer than normal temperatures</a:t>
            </a:r>
            <a:r>
              <a:rPr lang="en-US" sz="39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to the Pacific Northwest. </a:t>
            </a:r>
            <a:r>
              <a:rPr lang="en-US" sz="3900" b="1" dirty="0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Precipitation trends are less clear.</a:t>
            </a:r>
            <a:endParaRPr sz="3900" b="1" dirty="0">
              <a:solidFill>
                <a:srgbClr val="FFEB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762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Calibri"/>
              <a:buChar char="●"/>
            </a:pPr>
            <a:r>
              <a:rPr lang="en-US" sz="39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NWS Climate Prediction Center Outlook for PNW winter 2023-24:</a:t>
            </a:r>
            <a:endParaRPr sz="3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0" lvl="3" indent="-476250" algn="l" rtl="0">
              <a:spcBef>
                <a:spcPts val="0"/>
              </a:spcBef>
              <a:spcAft>
                <a:spcPts val="0"/>
              </a:spcAft>
              <a:buClr>
                <a:srgbClr val="FFEB38"/>
              </a:buClr>
              <a:buSzPts val="3900"/>
              <a:buFont typeface="Calibri"/>
              <a:buChar char="●"/>
            </a:pPr>
            <a:r>
              <a:rPr lang="en-US" sz="3900" b="1" dirty="0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Likely above normal temperatures </a:t>
            </a:r>
            <a:r>
              <a:rPr lang="en-US" sz="39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(50-60% chance)</a:t>
            </a:r>
          </a:p>
          <a:p>
            <a:pPr marL="1828800" lvl="3" indent="-476250" algn="l" rtl="0">
              <a:spcBef>
                <a:spcPts val="0"/>
              </a:spcBef>
              <a:spcAft>
                <a:spcPts val="0"/>
              </a:spcAft>
              <a:buClr>
                <a:srgbClr val="FFEB38"/>
              </a:buClr>
              <a:buSzPts val="3900"/>
              <a:buFont typeface="Calibri"/>
              <a:buChar char="●"/>
            </a:pPr>
            <a:r>
              <a:rPr lang="en-US" sz="3900" b="1" dirty="0">
                <a:solidFill>
                  <a:srgbClr val="FFEB38"/>
                </a:solidFill>
                <a:latin typeface="Calibri"/>
                <a:ea typeface="Calibri"/>
                <a:cs typeface="Calibri"/>
                <a:sym typeface="Calibri"/>
              </a:rPr>
              <a:t>Equal chances for above, below, or near-normal precipitation </a:t>
            </a:r>
            <a:r>
              <a:rPr lang="en-US" sz="39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(~33% chance each)</a:t>
            </a:r>
          </a:p>
          <a:p>
            <a:pPr marL="18288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3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762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Calibri"/>
              <a:buChar char="●"/>
            </a:pPr>
            <a:r>
              <a:rPr lang="en-US" sz="39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Potential for drought relief in western OR/WA</a:t>
            </a:r>
            <a:endParaRPr sz="3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7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g2921c70e87e_1_139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22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2921c70e87e_1_13"/>
          <p:cNvSpPr/>
          <p:nvPr/>
        </p:nvSpPr>
        <p:spPr>
          <a:xfrm>
            <a:off x="546975" y="2838450"/>
            <a:ext cx="17030700" cy="44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250" tIns="57100" rIns="114250" bIns="57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lang="en-US" sz="7600" b="0" i="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Climate predictions can have skill in predicting seasonal totals and averages. </a:t>
            </a:r>
            <a:endParaRPr sz="2200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lang="en-US" sz="7600" b="0" i="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However, most impacts are associated with short-duration storm systems.</a:t>
            </a:r>
            <a:endParaRPr sz="2200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sp>
        <p:nvSpPr>
          <p:cNvPr id="523" name="Google Shape;523;g2921c70e87e_1_13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g2921c70e87e_1_13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g2921c70e87e_1_13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g2921c70e87e_1_13"/>
          <p:cNvSpPr txBox="1"/>
          <p:nvPr/>
        </p:nvSpPr>
        <p:spPr>
          <a:xfrm>
            <a:off x="2508850" y="94875"/>
            <a:ext cx="109698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Climate Prediction Expectation</a:t>
            </a:r>
            <a:endParaRPr sz="5000" b="1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g2921c70e87e_1_13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23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2921c70e87e_1_121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g2921c70e87e_1_121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g2921c70e87e_1_121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g2921c70e87e_1_121"/>
          <p:cNvSpPr txBox="1"/>
          <p:nvPr/>
        </p:nvSpPr>
        <p:spPr>
          <a:xfrm>
            <a:off x="1068050" y="1495050"/>
            <a:ext cx="13661700" cy="8576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20"/>
              </a:srgbClr>
            </a:outerShdw>
          </a:effectLst>
        </p:spPr>
        <p:txBody>
          <a:bodyPr spcFirstLastPara="1" wrap="square" lIns="365750" tIns="91425" rIns="91425" bIns="9142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endParaRPr sz="5500" b="1" i="0" u="none" strike="noStrike" cap="none" dirty="0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700"/>
              <a:buFont typeface="Calibri"/>
              <a:buChar char="●"/>
            </a:pPr>
            <a:r>
              <a:rPr lang="en-US" sz="4700" i="0" u="none" strike="noStrike" cap="none" dirty="0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Website (</a:t>
            </a:r>
            <a:r>
              <a:rPr lang="en-US" sz="4700" dirty="0" err="1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weather.gov</a:t>
            </a:r>
            <a:r>
              <a:rPr lang="en-US" sz="4700" dirty="0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4700" dirty="0" err="1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portland</a:t>
            </a:r>
            <a:r>
              <a:rPr lang="en-US" sz="4700" i="0" u="none" strike="noStrike" cap="none" dirty="0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4700" i="0" u="none" strike="noStrike" cap="none" dirty="0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700"/>
              <a:buFont typeface="Calibri"/>
              <a:buChar char="●"/>
            </a:pPr>
            <a:r>
              <a:rPr lang="en-US" sz="4700" i="0" u="none" strike="noStrike" cap="none" dirty="0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NWR (NOAA Weather Radio)</a:t>
            </a:r>
            <a:endParaRPr sz="4700" i="0" u="none" strike="noStrike" cap="none" dirty="0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700"/>
              <a:buFont typeface="Calibri"/>
              <a:buChar char="●"/>
            </a:pPr>
            <a:r>
              <a:rPr lang="en-US" sz="4700" i="0" u="none" strike="noStrike" cap="none" dirty="0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Media (TV, Radio &amp; Text) </a:t>
            </a:r>
            <a:endParaRPr sz="4700" i="0" u="none" strike="noStrike" cap="none" dirty="0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700"/>
              <a:buFont typeface="Calibri"/>
              <a:buChar char="●"/>
            </a:pPr>
            <a:r>
              <a:rPr lang="en-US" sz="4700" i="0" u="none" strike="noStrike" cap="none" dirty="0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WEA (Wireless Emergency Alert) </a:t>
            </a:r>
            <a:endParaRPr sz="4700" i="0" u="none" strike="noStrike" cap="none" dirty="0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700"/>
              <a:buFont typeface="Calibri"/>
              <a:buChar char="●"/>
            </a:pPr>
            <a:r>
              <a:rPr lang="en-US" sz="4700" i="0" u="none" strike="noStrike" cap="none" dirty="0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Weather Apps</a:t>
            </a:r>
            <a:endParaRPr sz="4700" i="0" u="none" strike="noStrike" cap="none" dirty="0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700"/>
              <a:buFont typeface="Calibri"/>
              <a:buChar char="●"/>
            </a:pPr>
            <a:r>
              <a:rPr lang="en-US" sz="4700" i="0" u="none" strike="noStrike" cap="none" dirty="0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Social Media </a:t>
            </a:r>
            <a:endParaRPr sz="4700" i="0" u="none" strike="noStrike" cap="none" dirty="0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700"/>
              <a:buFont typeface="Calibri"/>
              <a:buChar char="●"/>
            </a:pPr>
            <a:r>
              <a:rPr lang="en-US" sz="4700" i="0" u="none" strike="noStrike" cap="none" dirty="0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OR-Alert (Oregon only – </a:t>
            </a:r>
            <a:r>
              <a:rPr lang="en-US" sz="4700" i="0" u="none" strike="noStrike" cap="none" dirty="0" err="1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oralert.gov</a:t>
            </a:r>
            <a:r>
              <a:rPr lang="en-US" sz="4700" i="0" u="none" strike="noStrike" cap="none" dirty="0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4700" i="0" u="none" strike="noStrike" cap="none" dirty="0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700"/>
              <a:buFont typeface="Calibri"/>
              <a:buChar char="●"/>
            </a:pPr>
            <a:r>
              <a:rPr lang="en-US" sz="4700" dirty="0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Friends and family</a:t>
            </a:r>
            <a:endParaRPr sz="4700" dirty="0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700"/>
              <a:buFont typeface="Calibri"/>
              <a:buChar char="●"/>
            </a:pPr>
            <a:r>
              <a:rPr lang="en-US" sz="4700" dirty="0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Tsunami Sirens</a:t>
            </a:r>
            <a:endParaRPr sz="4700" dirty="0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700"/>
              <a:buFont typeface="Calibri"/>
              <a:buChar char="●"/>
            </a:pPr>
            <a:r>
              <a:rPr lang="en-US" sz="4700" dirty="0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Weather Ready Nation Ambassador Program</a:t>
            </a:r>
            <a:endParaRPr sz="4700" i="0" u="none" strike="noStrike" cap="none" dirty="0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700" i="0" u="none" strike="noStrike" cap="none" dirty="0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endParaRPr sz="4700" b="1" i="0" u="none" strike="noStrike" cap="none" dirty="0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g2921c70e87e_1_121"/>
          <p:cNvSpPr txBox="1"/>
          <p:nvPr/>
        </p:nvSpPr>
        <p:spPr>
          <a:xfrm>
            <a:off x="2508850" y="94875"/>
            <a:ext cx="109698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How to Stay Informed</a:t>
            </a:r>
            <a:endParaRPr sz="5000" b="1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g2921c70e87e_1_121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24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1026" name="Picture 2" descr="NOAA Weather Radio">
            <a:extLst>
              <a:ext uri="{FF2B5EF4-FFF2-40B4-BE49-F238E27FC236}">
                <a16:creationId xmlns:a16="http://schemas.microsoft.com/office/drawing/2014/main" id="{3EB6F6E6-4591-FE2A-5022-F97FA1B7A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3062" y="1437103"/>
            <a:ext cx="3534226" cy="356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97F6147-341D-7BF3-461F-9C46F501C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0503" y="5143500"/>
            <a:ext cx="5189505" cy="301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g2914a3588ed_0_303"/>
          <p:cNvPicPr preferRelativeResize="0"/>
          <p:nvPr/>
        </p:nvPicPr>
        <p:blipFill rotWithShape="1">
          <a:blip r:embed="rId3">
            <a:alphaModFix/>
          </a:blip>
          <a:srcRect t="15122" b="7207"/>
          <a:stretch/>
        </p:blipFill>
        <p:spPr>
          <a:xfrm>
            <a:off x="5823462" y="2375498"/>
            <a:ext cx="6641075" cy="3917075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8627"/>
              </a:srgbClr>
            </a:outerShdw>
          </a:effectLst>
        </p:spPr>
      </p:pic>
      <p:sp>
        <p:nvSpPr>
          <p:cNvPr id="543" name="Google Shape;543;g2914a3588ed_0_303"/>
          <p:cNvSpPr txBox="1"/>
          <p:nvPr/>
        </p:nvSpPr>
        <p:spPr>
          <a:xfrm>
            <a:off x="6657600" y="6479325"/>
            <a:ext cx="49728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1" u="none" strike="noStrike" cap="none">
                <a:solidFill>
                  <a:schemeClr val="dk1"/>
                </a:solidFill>
                <a:latin typeface="Encode Sans Condensed"/>
                <a:ea typeface="Encode Sans Condensed"/>
                <a:cs typeface="Encode Sans Condensed"/>
                <a:sym typeface="Encode Sans Condensed"/>
              </a:rPr>
              <a:t>Visit: </a:t>
            </a:r>
            <a:r>
              <a:rPr lang="en-US" sz="3200" b="1" i="0" u="none" strike="noStrike" cap="none">
                <a:solidFill>
                  <a:schemeClr val="dk1"/>
                </a:solidFill>
                <a:latin typeface="Encode Sans Condensed"/>
                <a:ea typeface="Encode Sans Condensed"/>
                <a:cs typeface="Encode Sans Condensed"/>
                <a:sym typeface="Encode Sans Condensed"/>
              </a:rPr>
              <a:t>weather.gov/wrn</a:t>
            </a:r>
            <a:endParaRPr sz="1800" b="0" i="0" u="none" strike="noStrike" cap="none">
              <a:solidFill>
                <a:schemeClr val="dk1"/>
              </a:solidFill>
              <a:latin typeface="Encode Sans Condensed"/>
              <a:ea typeface="Encode Sans Condensed"/>
              <a:cs typeface="Encode Sans Condensed"/>
              <a:sym typeface="Encode Sans Condensed"/>
            </a:endParaRPr>
          </a:p>
        </p:txBody>
      </p:sp>
      <p:sp>
        <p:nvSpPr>
          <p:cNvPr id="544" name="Google Shape;544;g2914a3588ed_0_303"/>
          <p:cNvSpPr txBox="1"/>
          <p:nvPr/>
        </p:nvSpPr>
        <p:spPr>
          <a:xfrm>
            <a:off x="342900" y="1241500"/>
            <a:ext cx="17069100" cy="11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1" u="none" strike="noStrike" cap="none">
                <a:solidFill>
                  <a:srgbClr val="ED7A08"/>
                </a:solidFill>
                <a:latin typeface="Arial"/>
                <a:ea typeface="Arial"/>
                <a:cs typeface="Arial"/>
                <a:sym typeface="Arial"/>
              </a:rPr>
              <a:t>Working Toward a Weather-Ready Nation</a:t>
            </a:r>
            <a:endParaRPr sz="4000" b="1" i="1" u="none" strike="noStrike" cap="none">
              <a:solidFill>
                <a:srgbClr val="ED7A0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5" name="Google Shape;545;g2914a3588ed_0_30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23457" y="7954975"/>
            <a:ext cx="7113800" cy="145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g2914a3588ed_0_30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742450" y="7110225"/>
            <a:ext cx="5295015" cy="64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g2914a3588ed_0_30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885124" y="3135350"/>
            <a:ext cx="1960100" cy="196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g2914a3588ed_0_30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42900" y="3463913"/>
            <a:ext cx="48768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g2914a3588ed_0_303"/>
          <p:cNvPicPr preferRelativeResize="0"/>
          <p:nvPr/>
        </p:nvPicPr>
        <p:blipFill rotWithShape="1">
          <a:blip r:embed="rId8">
            <a:alphaModFix/>
          </a:blip>
          <a:srcRect r="63030"/>
          <a:stretch/>
        </p:blipFill>
        <p:spPr>
          <a:xfrm>
            <a:off x="1116480" y="5865658"/>
            <a:ext cx="3676745" cy="2271325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g2914a3588ed_0_303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g2914a3588ed_0_303"/>
          <p:cNvSpPr txBox="1"/>
          <p:nvPr/>
        </p:nvSpPr>
        <p:spPr>
          <a:xfrm>
            <a:off x="2508850" y="94875"/>
            <a:ext cx="130188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Get Involved - Partner Preparedness Initiatives</a:t>
            </a:r>
            <a:endParaRPr sz="4800" b="1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g2914a3588ed_0_303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g2914a3588ed_0_303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g2914a3588ed_0_303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g2914a3588ed_0_303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accent2"/>
                </a:solidFill>
              </a:rPr>
              <a:t>25</a:t>
            </a:fld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2921c70e87e_1_169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g2921c70e87e_1_169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g2921c70e87e_1_169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g2921c70e87e_1_169"/>
          <p:cNvSpPr txBox="1">
            <a:spLocks noGrp="1"/>
          </p:cNvSpPr>
          <p:nvPr>
            <p:ph type="subTitle" idx="4294967295"/>
          </p:nvPr>
        </p:nvSpPr>
        <p:spPr>
          <a:xfrm>
            <a:off x="895975" y="1423350"/>
            <a:ext cx="16141200" cy="83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-US" sz="4700" dirty="0">
                <a:solidFill>
                  <a:srgbClr val="00FFFF"/>
                </a:solidFill>
              </a:rPr>
              <a:t>Email: </a:t>
            </a:r>
            <a:r>
              <a:rPr lang="en-US" sz="4700" b="0" u="sng" dirty="0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nws.portland@noaa.gov</a:t>
            </a:r>
            <a:endParaRPr sz="4700" b="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endParaRPr sz="27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-US" sz="4700" dirty="0">
                <a:solidFill>
                  <a:srgbClr val="00FFFF"/>
                </a:solidFill>
              </a:rPr>
              <a:t>Phone:</a:t>
            </a:r>
            <a:r>
              <a:rPr lang="en-US" sz="4700" dirty="0">
                <a:solidFill>
                  <a:schemeClr val="lt1"/>
                </a:solidFill>
              </a:rPr>
              <a:t> </a:t>
            </a:r>
            <a:r>
              <a:rPr lang="en-US" sz="4700" b="0" dirty="0">
                <a:solidFill>
                  <a:schemeClr val="lt1"/>
                </a:solidFill>
              </a:rPr>
              <a:t>(503) 261-9246 - public line </a:t>
            </a:r>
            <a:endParaRPr sz="4700" b="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endParaRPr sz="21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-US" sz="4700" dirty="0">
                <a:solidFill>
                  <a:srgbClr val="00FFFF"/>
                </a:solidFill>
              </a:rPr>
              <a:t>Facebook:</a:t>
            </a:r>
            <a:r>
              <a:rPr lang="en-US" sz="4700" dirty="0">
                <a:solidFill>
                  <a:schemeClr val="lt1"/>
                </a:solidFill>
              </a:rPr>
              <a:t> </a:t>
            </a:r>
            <a:r>
              <a:rPr lang="en-US" sz="4700" b="0" dirty="0">
                <a:solidFill>
                  <a:schemeClr val="lt1"/>
                </a:solidFill>
              </a:rPr>
              <a:t>US National Weather Service Portland Oregon</a:t>
            </a:r>
            <a:endParaRPr sz="4700" b="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endParaRPr sz="21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-US" sz="4700" dirty="0">
                <a:solidFill>
                  <a:srgbClr val="00FFFF"/>
                </a:solidFill>
              </a:rPr>
              <a:t>Twitter/X:</a:t>
            </a:r>
            <a:r>
              <a:rPr lang="en-US" sz="4700" dirty="0">
                <a:solidFill>
                  <a:schemeClr val="lt1"/>
                </a:solidFill>
              </a:rPr>
              <a:t> </a:t>
            </a:r>
            <a:r>
              <a:rPr lang="en-US" sz="4700" b="0" dirty="0">
                <a:solidFill>
                  <a:schemeClr val="lt1"/>
                </a:solidFill>
              </a:rPr>
              <a:t>@</a:t>
            </a:r>
            <a:r>
              <a:rPr lang="en-US" sz="4700" b="0" dirty="0" err="1">
                <a:solidFill>
                  <a:schemeClr val="lt1"/>
                </a:solidFill>
              </a:rPr>
              <a:t>NWSPortland</a:t>
            </a:r>
            <a:endParaRPr sz="4700" b="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endParaRPr sz="47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-US" sz="4700" dirty="0">
                <a:solidFill>
                  <a:srgbClr val="00FFFF"/>
                </a:solidFill>
              </a:rPr>
              <a:t>Treena Jensen</a:t>
            </a:r>
            <a:r>
              <a:rPr lang="en-US" sz="4700" dirty="0">
                <a:solidFill>
                  <a:schemeClr val="lt1"/>
                </a:solidFill>
              </a:rPr>
              <a:t> </a:t>
            </a:r>
            <a:r>
              <a:rPr lang="en-US" sz="4700" b="0" dirty="0">
                <a:solidFill>
                  <a:schemeClr val="lt1"/>
                </a:solidFill>
              </a:rPr>
              <a:t>(Warning Coordination Meteorologist):</a:t>
            </a:r>
            <a:endParaRPr sz="4700" b="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-US" sz="4700" b="0" dirty="0" err="1">
                <a:solidFill>
                  <a:schemeClr val="lt1"/>
                </a:solidFill>
              </a:rPr>
              <a:t>treena.jensen@noaa.gov</a:t>
            </a:r>
            <a:endParaRPr sz="4700" b="0" dirty="0">
              <a:solidFill>
                <a:schemeClr val="lt1"/>
              </a:solidFill>
            </a:endParaRPr>
          </a:p>
        </p:txBody>
      </p:sp>
      <p:sp>
        <p:nvSpPr>
          <p:cNvPr id="564" name="Google Shape;564;g2921c70e87e_1_169"/>
          <p:cNvSpPr txBox="1"/>
          <p:nvPr/>
        </p:nvSpPr>
        <p:spPr>
          <a:xfrm>
            <a:off x="2508850" y="94875"/>
            <a:ext cx="10969800" cy="1941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82875" tIns="182875" rIns="182875" bIns="182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Staying in Touch</a:t>
            </a:r>
            <a:endParaRPr sz="5000" b="1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g2921c70e87e_1_169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26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921c70e87e_1_130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g2921c70e87e_1_130"/>
          <p:cNvSpPr/>
          <p:nvPr/>
        </p:nvSpPr>
        <p:spPr>
          <a:xfrm>
            <a:off x="15861325" y="766175"/>
            <a:ext cx="2300100" cy="319500"/>
          </a:xfrm>
          <a:prstGeom prst="rect">
            <a:avLst/>
          </a:prstGeom>
          <a:solidFill>
            <a:srgbClr val="164397"/>
          </a:solidFill>
          <a:ln w="9525" cap="flat" cmpd="sng">
            <a:solidFill>
              <a:srgbClr val="164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43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g2921c70e87e_1_130"/>
          <p:cNvSpPr txBox="1"/>
          <p:nvPr/>
        </p:nvSpPr>
        <p:spPr>
          <a:xfrm>
            <a:off x="16013725" y="644250"/>
            <a:ext cx="2300100" cy="3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28, 2023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g2921c70e87e_1_130"/>
          <p:cNvSpPr/>
          <p:nvPr/>
        </p:nvSpPr>
        <p:spPr>
          <a:xfrm>
            <a:off x="4251750" y="2919900"/>
            <a:ext cx="9784500" cy="44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250" tIns="57100" rIns="114250" bIns="57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lang="en-US" sz="15200" dirty="0">
                <a:solidFill>
                  <a:schemeClr val="lt1"/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Thank you!</a:t>
            </a:r>
            <a:endParaRPr sz="9800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sp>
        <p:nvSpPr>
          <p:cNvPr id="574" name="Google Shape;574;g2921c70e87e_1_130"/>
          <p:cNvSpPr txBox="1">
            <a:spLocks noGrp="1"/>
          </p:cNvSpPr>
          <p:nvPr>
            <p:ph type="sldNum" idx="12"/>
          </p:nvPr>
        </p:nvSpPr>
        <p:spPr>
          <a:xfrm>
            <a:off x="17671800" y="9646800"/>
            <a:ext cx="640200" cy="64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27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riefing Theme 2.0">
  <a:themeElements>
    <a:clrScheme name="Simple Light">
      <a:dk1>
        <a:srgbClr val="434343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riefing Theme 2.0">
  <a:themeElements>
    <a:clrScheme name="Simple Light">
      <a:dk1>
        <a:srgbClr val="434343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911</Words>
  <Application>Microsoft Office PowerPoint</Application>
  <PresentationFormat>Custom</PresentationFormat>
  <Paragraphs>200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Lexend</vt:lpstr>
      <vt:lpstr>Encode Sans Condensed</vt:lpstr>
      <vt:lpstr>Calibri</vt:lpstr>
      <vt:lpstr>Lato</vt:lpstr>
      <vt:lpstr>Briefing Theme 2.0</vt:lpstr>
      <vt:lpstr>Briefing Theme 2.0</vt:lpstr>
      <vt:lpstr>NWS Winter Outlook 2023-24 </vt:lpstr>
      <vt:lpstr>Key Points </vt:lpstr>
      <vt:lpstr>El Niño-Southern Oscillation (ENSO) </vt:lpstr>
      <vt:lpstr>El Niño-Southern Oscillation (ENSO) </vt:lpstr>
      <vt:lpstr>El Niño-Southern Oscillation (ENSO)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Drought Impacts for Oregon</vt:lpstr>
      <vt:lpstr>PowerPoint Presentation</vt:lpstr>
      <vt:lpstr>Drought Impacts for Washington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NWS Winter Outlook 2023-24 </dc:title>
  <dc:creator>Andy Bryant</dc:creator>
  <cp:lastModifiedBy>omsiuser</cp:lastModifiedBy>
  <cp:revision>13</cp:revision>
  <dcterms:modified xsi:type="dcterms:W3CDTF">2023-10-28T16:18:56Z</dcterms:modified>
</cp:coreProperties>
</file>