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8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gif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gif"/><Relationship Id="rId4" Type="http://schemas.openxmlformats.org/officeDocument/2006/relationships/image" Target="../media/image23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gif"/><Relationship Id="rId4" Type="http://schemas.openxmlformats.org/officeDocument/2006/relationships/image" Target="../media/image27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gif"/><Relationship Id="rId4" Type="http://schemas.openxmlformats.org/officeDocument/2006/relationships/image" Target="../media/image38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Portland Snow and the Maui Wildfire: </a:t>
            </a:r>
            <a:br>
              <a:rPr b="1" lang="en-US"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 such different skill?</a:t>
            </a: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Cliff Mass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University of Washington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8200" y="9018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On February 22, 2023, a significant snowstorm hit Portland, with up to 10 inches.</a:t>
            </a:r>
            <a:br>
              <a:rPr b="1" lang="en-US">
                <a:latin typeface="Calibri"/>
                <a:ea typeface="Calibri"/>
                <a:cs typeface="Calibri"/>
                <a:sym typeface="Calibri"/>
              </a:rPr>
            </a:b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The high-resolution UW WRF forecasts and NOAA HRRR </a:t>
            </a:r>
            <a:r>
              <a:rPr b="1" lang="en-US">
                <a:solidFill>
                  <a:schemeClr val="accent1"/>
                </a:solidFill>
              </a:rPr>
              <a:t>had</a:t>
            </a: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only had very light amounts.</a:t>
            </a:r>
            <a:endParaRPr/>
          </a:p>
        </p:txBody>
      </p:sp>
      <p:pic>
        <p:nvPicPr>
          <p:cNvPr descr="A group of cars on a snowy road&#10;&#10;Description automatically generated" id="91" name="Google Shape;91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6503" y="2944975"/>
            <a:ext cx="4538994" cy="316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accent1"/>
                </a:solidFill>
              </a:rPr>
              <a:t>And there have been other recent snow busts in Portland</a:t>
            </a:r>
            <a:endParaRPr/>
          </a:p>
        </p:txBody>
      </p:sp>
      <p:pic>
        <p:nvPicPr>
          <p:cNvPr descr="A screenshot of a weather forecast&#10;&#10;Description automatically generated" id="97" name="Google Shape;97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1865" y="1825625"/>
            <a:ext cx="6968269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On August 8, 2023 very strong winds hit western Maui, producing a huge wildfire</a:t>
            </a:r>
            <a:endParaRPr/>
          </a:p>
        </p:txBody>
      </p:sp>
      <p:pic>
        <p:nvPicPr>
          <p:cNvPr descr="A city with a road and a body of water in the background&#10;&#10;Description automatically generated" id="103" name="Google Shape;10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4796" y="1825625"/>
            <a:ext cx="6802408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accent1"/>
                </a:solidFill>
              </a:rPr>
              <a:t>H</a:t>
            </a: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igh-resolution models predicted the winds almost perfectly  </a:t>
            </a:r>
            <a:r>
              <a:rPr b="1" lang="en-US">
                <a:solidFill>
                  <a:schemeClr val="accent1"/>
                </a:solidFill>
              </a:rPr>
              <a:t>(such as WRF and HRRR)</a:t>
            </a:r>
            <a:endParaRPr/>
          </a:p>
        </p:txBody>
      </p:sp>
      <p:pic>
        <p:nvPicPr>
          <p:cNvPr descr="A colorful map of different colors&#10;&#10;Description automatically generated with medium confidence" id="109" name="Google Shape;10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1392" y="2009763"/>
            <a:ext cx="4614885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 shot of a map&#10;&#10;Description automatically generated" id="110" name="Google Shape;11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2176" y="1877990"/>
            <a:ext cx="4614885" cy="4614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916659" y="81005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b="1" lang="en-US" sz="4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High-Resolution </a:t>
            </a:r>
            <a:r>
              <a:rPr b="1" lang="en-US" sz="4900">
                <a:solidFill>
                  <a:schemeClr val="dk1"/>
                </a:solidFill>
              </a:rPr>
              <a:t>Weather Prediction </a:t>
            </a:r>
            <a:r>
              <a:rPr b="1" lang="en-US" sz="4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Models Have Gained the Ability to Produce Far Better Local Forecasts</a:t>
            </a:r>
            <a:b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512815" y="2888933"/>
            <a:ext cx="4511129" cy="3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3200"/>
              <a:t>Much higher resolution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3200"/>
              <a:t>Much better physics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3200"/>
              <a:t>MUCH better synoptic forecasts driven by hugely increased satellite assets and better data assimilation.</a:t>
            </a:r>
            <a:endParaRPr sz="3200"/>
          </a:p>
        </p:txBody>
      </p:sp>
      <p:pic>
        <p:nvPicPr>
          <p:cNvPr descr="A graph of different colored lines&#10;&#10;Description automatically generated"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6744" y="2519089"/>
            <a:ext cx="6888198" cy="3374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838200" y="44917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Sometimes high-resolution models are very skillful, but sometimes they fail.  Why?</a:t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1132490" y="2638095"/>
            <a:ext cx="4679731" cy="31079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600"/>
              <a:t>When the large-scale, synoptic flow is well forecast, high-resolution models are particularly skillful in predicting the effects of terrain.</a:t>
            </a:r>
            <a:endParaRPr/>
          </a:p>
        </p:txBody>
      </p:sp>
      <p:pic>
        <p:nvPicPr>
          <p:cNvPr descr="A screenshot of a weather map&#10;&#10;Description automatically generated" id="124" name="Google Shape;12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3051" y="2140735"/>
            <a:ext cx="5087005" cy="4521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map of a wind field&#10;&#10;Description automatically generated" id="131" name="Google Shape;13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9780" y="681037"/>
            <a:ext cx="9036132" cy="585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985344" y="434042"/>
            <a:ext cx="4711262" cy="5152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b="1" lang="en-US"/>
              <a:t>But when smaller scale lows and troughs are involved…and particularly those moving down the coast or off the ocean… skill can decline.</a:t>
            </a:r>
            <a:endParaRPr/>
          </a:p>
        </p:txBody>
      </p:sp>
      <p:pic>
        <p:nvPicPr>
          <p:cNvPr descr="A map of the united states&#10;&#10;Description automatically generated" id="137" name="Google Shape;13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8248" y="597664"/>
            <a:ext cx="5056789" cy="505678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6755708" y="5737116"/>
            <a:ext cx="424186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2017 Portland Snow Bust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2023 Portland Snow Bust</a:t>
            </a:r>
            <a:endParaRPr/>
          </a:p>
        </p:txBody>
      </p:sp>
      <p:pic>
        <p:nvPicPr>
          <p:cNvPr descr="A map of weather&#10;&#10;Description automatically generated" id="144" name="Google Shape;144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049" y="1602737"/>
            <a:ext cx="6714633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 shot of a weather map&#10;&#10;Description automatically generated" id="145" name="Google Shape;14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07682" y="2032000"/>
            <a:ext cx="4460875" cy="446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So how can we deal with the Portland snow bust problem?</a:t>
            </a:r>
            <a:endParaRPr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646611" y="1825624"/>
            <a:ext cx="624577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6176"/>
              <a:buChar char="•"/>
            </a:pPr>
            <a:r>
              <a:rPr b="1" lang="en-US" sz="3200"/>
              <a:t>The situations with lows coming down the coast are essentially less predictable, with small errors having huge implications on where the heavy snow will fall.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6176"/>
              <a:buChar char="•"/>
            </a:pPr>
            <a:r>
              <a:rPr b="1" lang="en-US" sz="3200"/>
              <a:t>There is less data over the ocean and southwestern BC than over U.S. mainland.  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6176"/>
              <a:buChar char="•"/>
            </a:pPr>
            <a:r>
              <a:rPr b="1" lang="en-US" sz="3200"/>
              <a:t>Broken buoys and a lack of Oregon coastal radars are problems THAT COULD BE FIXED.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6176"/>
              <a:buChar char="•"/>
            </a:pPr>
            <a:r>
              <a:rPr b="1" lang="en-US" sz="3200"/>
              <a:t>Better data assimilation approaches, particularly mesoscale ensemble DA.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r>
              <a:t/>
            </a:r>
            <a:endParaRPr/>
          </a:p>
        </p:txBody>
      </p:sp>
      <p:pic>
        <p:nvPicPr>
          <p:cNvPr descr="A map with red and yellow squares&#10;&#10;Description automatically generated" id="152" name="Google Shape;1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342" y="1597573"/>
            <a:ext cx="4468617" cy="37329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text with black text&#10;&#10;Description automatically generated" id="153" name="Google Shape;15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7890" y="5636972"/>
            <a:ext cx="2441696" cy="1079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What was the meteorological contribution to the August 8 Maui Wildfire?</a:t>
            </a:r>
            <a:endParaRPr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group of cars in a burned area&#10;&#10;Description automatically generated" id="160" name="Google Shape;16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0218" y="1690688"/>
            <a:ext cx="7772400" cy="4709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And why were the weather forecasts so good?</a:t>
            </a:r>
            <a:endParaRPr/>
          </a:p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screen shot of a map&#10;&#10;Description automatically generated" id="167" name="Google Shape;16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556" y="1825625"/>
            <a:ext cx="4614885" cy="46148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p of the islands with pink spots&#10;&#10;Description automatically generated" id="168" name="Google Shape;16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3085" y="2380412"/>
            <a:ext cx="5930585" cy="3241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collage of maps of land cover&#10;&#10;Description automatically generated" id="174" name="Google Shape;174;p26"/>
          <p:cNvPicPr preferRelativeResize="0"/>
          <p:nvPr/>
        </p:nvPicPr>
        <p:blipFill rotWithShape="1">
          <a:blip r:embed="rId3">
            <a:alphaModFix/>
          </a:blip>
          <a:srcRect b="46823" l="-614" r="613" t="-569"/>
          <a:stretch/>
        </p:blipFill>
        <p:spPr>
          <a:xfrm>
            <a:off x="94315" y="719685"/>
            <a:ext cx="11664650" cy="406252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4750677" y="5136767"/>
            <a:ext cx="235192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Maui 101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n-US"/>
              <a:t>Maui is full of abandoned agriculture lands that are full of flammable invasive, non-native grasses</a:t>
            </a:r>
            <a:endParaRPr/>
          </a:p>
        </p:txBody>
      </p:sp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field of dry grass with mountains in the background&#10;&#10;Description automatically generated" id="182" name="Google Shape;1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7779" y="1911671"/>
            <a:ext cx="7772400" cy="3931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collage of maps of land cover&#10;&#10;Description automatically generated" id="188" name="Google Shape;188;p28"/>
          <p:cNvPicPr preferRelativeResize="0"/>
          <p:nvPr/>
        </p:nvPicPr>
        <p:blipFill rotWithShape="1">
          <a:blip r:embed="rId3">
            <a:alphaModFix/>
          </a:blip>
          <a:srcRect b="766" l="11268" r="20538" t="51565"/>
          <a:stretch/>
        </p:blipFill>
        <p:spPr>
          <a:xfrm>
            <a:off x="83984" y="483476"/>
            <a:ext cx="12192621" cy="552270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8"/>
          <p:cNvSpPr/>
          <p:nvPr/>
        </p:nvSpPr>
        <p:spPr>
          <a:xfrm rot="4213208">
            <a:off x="3037488" y="1671144"/>
            <a:ext cx="420413" cy="1597573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1282262" y="2469930"/>
            <a:ext cx="12827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Lahaina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August 8 wildfires were in grass</a:t>
            </a:r>
            <a:endParaRPr/>
          </a:p>
        </p:txBody>
      </p:sp>
      <p:sp>
        <p:nvSpPr>
          <p:cNvPr id="196" name="Google Shape;196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map of a island&#10;&#10;Description automatically generated" id="197" name="Google Shape;1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2993" y="1545021"/>
            <a:ext cx="7714593" cy="463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The summer is the dry season on Maui and the grasses were dry</a:t>
            </a:r>
            <a:endParaRPr/>
          </a:p>
        </p:txBody>
      </p:sp>
      <p:sp>
        <p:nvSpPr>
          <p:cNvPr id="203" name="Google Shape;203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The previous winter was </a:t>
            </a:r>
            <a:r>
              <a:rPr b="1" lang="en-US"/>
              <a:t>wetter</a:t>
            </a:r>
            <a:r>
              <a:rPr lang="en-US"/>
              <a:t> than normal resulting in abundant grass.</a:t>
            </a:r>
            <a:endParaRPr/>
          </a:p>
        </p:txBody>
      </p:sp>
      <p:pic>
        <p:nvPicPr>
          <p:cNvPr descr="A graph with a line&#10;&#10;Description automatically generated" id="204" name="Google Shape;20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5640" y="2617076"/>
            <a:ext cx="8439808" cy="3951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Strong winds developed late  on August 7 and accelerated on August 8</a:t>
            </a:r>
            <a:endParaRPr/>
          </a:p>
        </p:txBody>
      </p:sp>
      <p:sp>
        <p:nvSpPr>
          <p:cNvPr id="210" name="Google Shape;210;p31"/>
          <p:cNvSpPr txBox="1"/>
          <p:nvPr>
            <p:ph idx="1" type="body"/>
          </p:nvPr>
        </p:nvSpPr>
        <p:spPr>
          <a:xfrm>
            <a:off x="838200" y="1825625"/>
            <a:ext cx="636138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Very poor observational network on western Maui.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An amateur station reached 67 mph before the power failed.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Damage (snapped power poles, toppled trees, roofs destroyed) suggested gusts of 60-90 mph.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The strongest winds were from the northeast and east: </a:t>
            </a:r>
            <a:r>
              <a:rPr b="1" lang="en-US"/>
              <a:t>downslope off the West Maui Mountains.</a:t>
            </a:r>
            <a:endParaRPr/>
          </a:p>
        </p:txBody>
      </p:sp>
      <p:pic>
        <p:nvPicPr>
          <p:cNvPr descr="A tree trunk on the road&#10;&#10;Description automatically generated with medium confidence" id="211" name="Google Shape;21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2138" y="2396358"/>
            <a:ext cx="4745603" cy="2603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type="title"/>
          </p:nvPr>
        </p:nvSpPr>
        <p:spPr>
          <a:xfrm>
            <a:off x="838199" y="876655"/>
            <a:ext cx="4826876" cy="47744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Model simulations suggest there was a downslope windstorm on the lee side of the West Maui Mountain</a:t>
            </a:r>
            <a:endParaRPr/>
          </a:p>
        </p:txBody>
      </p:sp>
      <p:pic>
        <p:nvPicPr>
          <p:cNvPr descr="A colorful map of different colors&#10;&#10;Description automatically generated with medium confidence" id="217" name="Google Shape;217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6926" y="1088203"/>
            <a:ext cx="4614885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 txBox="1"/>
          <p:nvPr/>
        </p:nvSpPr>
        <p:spPr>
          <a:xfrm>
            <a:off x="7567448" y="5769797"/>
            <a:ext cx="30508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WRF simulation 1.3 km grid spacing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The Origin of the Maui Wildfire</a:t>
            </a:r>
            <a:endParaRPr/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The strong winds contributed to ignition by damaging the power infrastructure, which produced sparks that ignited the grass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Strong winds provided oxygen and pushed the fire forward rapidly into homes/buildings that provided additional fuels.</a:t>
            </a:r>
            <a:endParaRPr/>
          </a:p>
        </p:txBody>
      </p:sp>
      <p:pic>
        <p:nvPicPr>
          <p:cNvPr descr="A road with trees and power lines&#10;&#10;Description automatically generated" id="225" name="Google Shape;225;p33"/>
          <p:cNvPicPr preferRelativeResize="0"/>
          <p:nvPr/>
        </p:nvPicPr>
        <p:blipFill rotWithShape="1">
          <a:blip r:embed="rId3">
            <a:alphaModFix/>
          </a:blip>
          <a:srcRect b="0" l="4004" r="0" t="5950"/>
          <a:stretch/>
        </p:blipFill>
        <p:spPr>
          <a:xfrm>
            <a:off x="7486506" y="1429431"/>
            <a:ext cx="3451658" cy="4933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>
                <a:solidFill>
                  <a:schemeClr val="accent1"/>
                </a:solidFill>
              </a:rPr>
              <a:t>Downslope windstorms require certain conditions</a:t>
            </a:r>
            <a:endParaRPr/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838200" y="1825625"/>
            <a:ext cx="323503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Strong  wind approaching the mountain crest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Either a stable layer or critical level (wind reversal) at or just above crest level.</a:t>
            </a:r>
            <a:endParaRPr/>
          </a:p>
        </p:txBody>
      </p:sp>
      <p:pic>
        <p:nvPicPr>
          <p:cNvPr descr="A diagram of a wave region&#10;&#10;Description automatically generated" id="232" name="Google Shape;23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7871" y="1912203"/>
            <a:ext cx="5801786" cy="4351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type="title"/>
          </p:nvPr>
        </p:nvSpPr>
        <p:spPr>
          <a:xfrm>
            <a:off x="838200" y="365125"/>
            <a:ext cx="5123213" cy="5228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High Resolution Model Simulations Produced This Structure</a:t>
            </a:r>
            <a:endParaRPr/>
          </a:p>
        </p:txBody>
      </p:sp>
      <p:sp>
        <p:nvSpPr>
          <p:cNvPr id="238" name="Google Shape;238;p35"/>
          <p:cNvSpPr txBox="1"/>
          <p:nvPr>
            <p:ph idx="1" type="body"/>
          </p:nvPr>
        </p:nvSpPr>
        <p:spPr>
          <a:xfrm>
            <a:off x="838200" y="1825625"/>
            <a:ext cx="6096990" cy="3447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colorful map of different colors&#10;&#10;Description automatically generated with medium confidence" id="239" name="Google Shape;239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8910" y="1029978"/>
            <a:ext cx="4614885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And Photos Suggested it…</a:t>
            </a:r>
            <a:endParaRPr/>
          </a:p>
        </p:txBody>
      </p:sp>
      <p:sp>
        <p:nvSpPr>
          <p:cNvPr id="245" name="Google Shape;245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body of water with a mountain in the background&#10;&#10;Description automatically generated" id="246" name="Google Shape;24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6915" y="1690688"/>
            <a:ext cx="9387152" cy="4686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 txBox="1"/>
          <p:nvPr>
            <p:ph type="title"/>
          </p:nvPr>
        </p:nvSpPr>
        <p:spPr>
          <a:xfrm>
            <a:off x="838200" y="365125"/>
            <a:ext cx="4385441" cy="50477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Running at ultra-high resolution (444 m)</a:t>
            </a:r>
            <a:endParaRPr/>
          </a:p>
        </p:txBody>
      </p:sp>
      <p:pic>
        <p:nvPicPr>
          <p:cNvPr descr="A map of the weather&#10;&#10;Description automatically generated" id="252" name="Google Shape;25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777875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Location a few miles SE of Lahaina</a:t>
            </a:r>
            <a:endParaRPr/>
          </a:p>
        </p:txBody>
      </p:sp>
      <p:sp>
        <p:nvSpPr>
          <p:cNvPr id="258" name="Google Shape;258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graph of different weather conditions&#10;&#10;Description automatically generated with medium confidence" id="259" name="Google Shape;259;p38"/>
          <p:cNvPicPr preferRelativeResize="0"/>
          <p:nvPr/>
        </p:nvPicPr>
        <p:blipFill rotWithShape="1">
          <a:blip r:embed="rId3">
            <a:alphaModFix/>
          </a:blip>
          <a:srcRect b="67663" l="0" r="0" t="0"/>
          <a:stretch/>
        </p:blipFill>
        <p:spPr>
          <a:xfrm>
            <a:off x="310700" y="1996965"/>
            <a:ext cx="11284838" cy="3649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9"/>
          <p:cNvSpPr txBox="1"/>
          <p:nvPr>
            <p:ph type="title"/>
          </p:nvPr>
        </p:nvSpPr>
        <p:spPr>
          <a:xfrm>
            <a:off x="838200" y="2388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Super tradewinds existed on that Day</a:t>
            </a:r>
            <a:br>
              <a:rPr b="1" lang="en-US"/>
            </a:br>
            <a:r>
              <a:rPr b="1" lang="en-US"/>
              <a:t>Thus, strong winds approaching the crest</a:t>
            </a:r>
            <a:endParaRPr/>
          </a:p>
        </p:txBody>
      </p:sp>
      <p:sp>
        <p:nvSpPr>
          <p:cNvPr id="265" name="Google Shape;265;p39"/>
          <p:cNvSpPr txBox="1"/>
          <p:nvPr>
            <p:ph idx="1" type="body"/>
          </p:nvPr>
        </p:nvSpPr>
        <p:spPr>
          <a:xfrm>
            <a:off x="671946" y="1825625"/>
            <a:ext cx="2771899" cy="45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US"/>
              <a:t>Unusually strong high pressure to the north.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US"/>
              <a:t>This resulted in very strong winds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US"/>
              <a:t>Also note smaller Hurricane Dora to the south</a:t>
            </a:r>
            <a:endParaRPr/>
          </a:p>
        </p:txBody>
      </p:sp>
      <p:pic>
        <p:nvPicPr>
          <p:cNvPr descr="A screenshot of a weather map&#10;&#10;Description automatically generated" id="266" name="Google Shape;266;p39"/>
          <p:cNvPicPr preferRelativeResize="0"/>
          <p:nvPr/>
        </p:nvPicPr>
        <p:blipFill rotWithShape="1">
          <a:blip r:embed="rId3">
            <a:alphaModFix/>
          </a:blip>
          <a:srcRect b="68081" l="0" r="0" t="0"/>
          <a:stretch/>
        </p:blipFill>
        <p:spPr>
          <a:xfrm>
            <a:off x="3443845" y="1564368"/>
            <a:ext cx="8634350" cy="482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80247" y="6388925"/>
            <a:ext cx="6527800" cy="36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A stable layer, associated with the trade-wind inversion, was also evident</a:t>
            </a:r>
            <a:endParaRPr/>
          </a:p>
        </p:txBody>
      </p:sp>
      <p:sp>
        <p:nvSpPr>
          <p:cNvPr id="273" name="Google Shape;273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600"/>
              <a:t>Radiosonde data at Lihue, Kauai</a:t>
            </a:r>
            <a:endParaRPr/>
          </a:p>
        </p:txBody>
      </p:sp>
      <p:pic>
        <p:nvPicPr>
          <p:cNvPr descr="A graph with lines and numbers&#10;&#10;Description automatically generated" id="274" name="Google Shape;27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2747901"/>
            <a:ext cx="10898308" cy="3296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What was the role of Hurricane Dora?</a:t>
            </a:r>
            <a:endParaRPr/>
          </a:p>
        </p:txBody>
      </p:sp>
      <p:sp>
        <p:nvSpPr>
          <p:cNvPr id="280" name="Google Shape;280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screenshot of a news article&#10;&#10;Description automatically generated" id="281" name="Google Shape;28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8123" y="2553195"/>
            <a:ext cx="5072315" cy="35169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phone&#10;&#10;Description automatically generated" id="282" name="Google Shape;28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2735015"/>
            <a:ext cx="5257800" cy="2045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It’s small scale and distance (500 miles) suggests only a minor direct contribution</a:t>
            </a:r>
            <a:endParaRPr/>
          </a:p>
        </p:txBody>
      </p:sp>
      <p:sp>
        <p:nvSpPr>
          <p:cNvPr id="288" name="Google Shape;288;p42"/>
          <p:cNvSpPr txBox="1"/>
          <p:nvPr>
            <p:ph idx="1" type="body"/>
          </p:nvPr>
        </p:nvSpPr>
        <p:spPr>
          <a:xfrm>
            <a:off x="731322" y="2770929"/>
            <a:ext cx="3448792" cy="2834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/>
              <a:t>But why not run simulations in which Dora is “killed”</a:t>
            </a:r>
            <a:endParaRPr/>
          </a:p>
        </p:txBody>
      </p:sp>
      <p:pic>
        <p:nvPicPr>
          <p:cNvPr descr="A collage of a hurricane&#10;&#10;Description automatically generated" id="289" name="Google Shape;28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57111" y="1970613"/>
            <a:ext cx="6482041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3"/>
          <p:cNvSpPr txBox="1"/>
          <p:nvPr>
            <p:ph type="title"/>
          </p:nvPr>
        </p:nvSpPr>
        <p:spPr>
          <a:xfrm>
            <a:off x="838199" y="365126"/>
            <a:ext cx="10858995" cy="130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b="1" lang="en-US"/>
              <a:t>We completed simulations, where warm tropical water near the Hurricane is cooled to about 75F</a:t>
            </a:r>
            <a:endParaRPr/>
          </a:p>
        </p:txBody>
      </p:sp>
      <p:sp>
        <p:nvSpPr>
          <p:cNvPr id="295" name="Google Shape;295;p4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rocket flying over a hurricane&#10;&#10;Description automatically generated" id="296" name="Google Shape;29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0098" y="1858927"/>
            <a:ext cx="5605811" cy="4284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/>
          <p:cNvSpPr txBox="1"/>
          <p:nvPr>
            <p:ph type="title"/>
          </p:nvPr>
        </p:nvSpPr>
        <p:spPr>
          <a:xfrm>
            <a:off x="838200" y="365126"/>
            <a:ext cx="10585862" cy="5512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n-US"/>
              <a:t>Pressure and wind (color shading) at 850 hPa</a:t>
            </a:r>
            <a:endParaRPr/>
          </a:p>
        </p:txBody>
      </p:sp>
      <p:pic>
        <p:nvPicPr>
          <p:cNvPr descr="A screen shot of a weather map&#10;&#10;Description automatically generated" id="302" name="Google Shape;302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022" y="1027906"/>
            <a:ext cx="5491978" cy="54919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computer screen&#10;&#10;Description automatically generated" id="303" name="Google Shape;30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7577" y="916395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5"/>
          <p:cNvSpPr txBox="1"/>
          <p:nvPr>
            <p:ph type="title"/>
          </p:nvPr>
        </p:nvSpPr>
        <p:spPr>
          <a:xfrm>
            <a:off x="680816" y="212412"/>
            <a:ext cx="7496231" cy="395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en-US"/>
              <a:t>Gusts near surface (12 UTC 8 Aug)</a:t>
            </a:r>
            <a:endParaRPr/>
          </a:p>
        </p:txBody>
      </p:sp>
      <p:pic>
        <p:nvPicPr>
          <p:cNvPr descr="A screen shot of a weather map&#10;&#10;Description automatically generated" id="309" name="Google Shape;30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833400"/>
            <a:ext cx="5715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 shot of a weather map&#10;&#10;Description automatically generated" id="310" name="Google Shape;31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856190"/>
            <a:ext cx="5715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5"/>
          <p:cNvSpPr txBox="1"/>
          <p:nvPr/>
        </p:nvSpPr>
        <p:spPr>
          <a:xfrm>
            <a:off x="7756635" y="1660635"/>
            <a:ext cx="364715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Hurricane is STRONGER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6"/>
          <p:cNvSpPr txBox="1"/>
          <p:nvPr>
            <p:ph type="title"/>
          </p:nvPr>
        </p:nvSpPr>
        <p:spPr>
          <a:xfrm>
            <a:off x="838200" y="-1817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Gusts near surface (18 UTC 8 Aug)</a:t>
            </a:r>
            <a:endParaRPr/>
          </a:p>
        </p:txBody>
      </p:sp>
      <p:sp>
        <p:nvSpPr>
          <p:cNvPr id="317" name="Google Shape;317;p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map of weather forecast&#10;&#10;Description automatically generated" id="318" name="Google Shape;31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217" y="988082"/>
            <a:ext cx="5715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 shot of a weather map&#10;&#10;Description automatically generated" id="319" name="Google Shape;31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5273" y="988082"/>
            <a:ext cx="5715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6"/>
          <p:cNvSpPr txBox="1"/>
          <p:nvPr/>
        </p:nvSpPr>
        <p:spPr>
          <a:xfrm>
            <a:off x="8413529" y="1851980"/>
            <a:ext cx="25266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About the Same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Maui Wildfire Bottom Lines</a:t>
            </a:r>
            <a:endParaRPr/>
          </a:p>
        </p:txBody>
      </p:sp>
      <p:sp>
        <p:nvSpPr>
          <p:cNvPr id="326" name="Google Shape;326;p47"/>
          <p:cNvSpPr txBox="1"/>
          <p:nvPr>
            <p:ph idx="1" type="body"/>
          </p:nvPr>
        </p:nvSpPr>
        <p:spPr>
          <a:xfrm>
            <a:off x="183931" y="1363170"/>
            <a:ext cx="1182413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4000"/>
              <a:t>High-resolution forecasts were excellent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4000"/>
              <a:t>Synoptic forcing was well predicted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4000"/>
              <a:t>Hurricane Dora had little impact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4000"/>
              <a:t>Previous drought and “climate change” had little impact.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4000"/>
              <a:t>Strong winds from an unusually intense downslope windstorm, plus dry-flammable grasses, plus poor power infrastructure were the causes.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8"/>
          <p:cNvSpPr txBox="1"/>
          <p:nvPr>
            <p:ph type="title"/>
          </p:nvPr>
        </p:nvSpPr>
        <p:spPr>
          <a:xfrm>
            <a:off x="1037897" y="223596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b="1" lang="en-US"/>
              <a:t>Well Predicted Synoptic Scale Flow</a:t>
            </a:r>
            <a:br>
              <a:rPr b="1" lang="en-US"/>
            </a:br>
            <a:r>
              <a:rPr b="1" lang="en-US"/>
              <a:t>+</a:t>
            </a:r>
            <a:br>
              <a:rPr b="1" lang="en-US"/>
            </a:br>
            <a:r>
              <a:rPr b="1" lang="en-US"/>
              <a:t>Terrain-Forced Mesoscale Feature</a:t>
            </a:r>
            <a:br>
              <a:rPr b="1" lang="en-US"/>
            </a:br>
            <a:r>
              <a:rPr b="1" lang="en-US"/>
              <a:t>+ </a:t>
            </a:r>
            <a:br>
              <a:rPr b="1" lang="en-US"/>
            </a:br>
            <a:r>
              <a:rPr b="1" lang="en-US"/>
              <a:t>High-Resolution Model</a:t>
            </a:r>
            <a:br>
              <a:rPr b="1" lang="en-US"/>
            </a:br>
            <a:br>
              <a:rPr b="1" lang="en-US"/>
            </a:br>
            <a:r>
              <a:rPr b="1" lang="en-US"/>
              <a:t>= GOOD FORECAST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9"/>
          <p:cNvSpPr txBox="1"/>
          <p:nvPr>
            <p:ph type="title"/>
          </p:nvPr>
        </p:nvSpPr>
        <p:spPr>
          <a:xfrm>
            <a:off x="838200" y="6722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b="1" lang="en-US"/>
              <a:t>Similar Modeling and Forecasting Success for MANY Northwest Wildfire Events Caused by Strong Winds</a:t>
            </a:r>
            <a:endParaRPr/>
          </a:p>
        </p:txBody>
      </p:sp>
      <p:sp>
        <p:nvSpPr>
          <p:cNvPr id="337" name="Google Shape;337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close up of a document&#10;&#10;Description automatically generated" id="338" name="Google Shape;33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1714" y="2764221"/>
            <a:ext cx="9135681" cy="3003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