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embeddedFontLst>
    <p:embeddedFont>
      <p:font typeface="Roboto"/>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6F05549-D91E-4DA7-BF52-4088B051052C}">
  <a:tblStyle styleId="{46F05549-D91E-4DA7-BF52-4088B051052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Roboto-regular.fntdata"/><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italic.fntdata"/><Relationship Id="rId47" Type="http://schemas.openxmlformats.org/officeDocument/2006/relationships/font" Target="fonts/Roboto-bold.fntdata"/><Relationship Id="rId49" Type="http://schemas.openxmlformats.org/officeDocument/2006/relationships/font" Target="fonts/Roboto-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91f7f2697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91f7f2697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91f7f26970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91f7f26970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4c64df27d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4c64df27d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4c64df27d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4c64df27d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4c64df27d7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4c64df27d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4c64df27d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4c64df27d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4c7e159e3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4c7e159e3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91f7f26970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91f7f26970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4c64df27d7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4c64df27d7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8ce1fb2ff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8ce1fb2ff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91f7f26970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91f7f26970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91f7f26970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91f7f26970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91f7f26970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91f7f26970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8ce1fb2ff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8ce1fb2ff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91f7f2697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91f7f2697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8ce1fb2ffc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8ce1fb2ffc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91f7f2697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91f7f2697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91f7f2697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91f7f2697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91f7f2697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91f7f2697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91f7f2697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91f7f2697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91f7f26970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91f7f26970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91f7f26970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91f7f2697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91f7f26970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91f7f26970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91f7f2697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91f7f2697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91f7f26970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91f7f2697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91f7f26970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91f7f26970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91f7f26970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91f7f26970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91f7f26970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91f7f26970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91f7f26970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91f7f26970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91f7f26970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91f7f26970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91f7f26970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91f7f26970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91f7f26970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91f7f26970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91f7f26970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91f7f26970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91f7f26970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91f7f26970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91f7f26970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91f7f26970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91f7f26970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91f7f26970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91f7f26970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291f7f26970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4c7e159e3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4c7e159e3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6.jpg"/><Relationship Id="rId4" Type="http://schemas.openxmlformats.org/officeDocument/2006/relationships/image" Target="../media/image6.gif"/><Relationship Id="rId5" Type="http://schemas.openxmlformats.org/officeDocument/2006/relationships/hyperlink" Target="https://media.giphy.com/media/l4Ep72Bm68Nkn8mju/giphy.gi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jpg"/><Relationship Id="rId4" Type="http://schemas.openxmlformats.org/officeDocument/2006/relationships/image" Target="../media/image5.gif"/><Relationship Id="rId5" Type="http://schemas.openxmlformats.org/officeDocument/2006/relationships/hyperlink" Target="https://media.giphy.com/media/81FFCdNQbhbtDOiMI9/giphy.gi"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6.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jpg"/><Relationship Id="rId4" Type="http://schemas.openxmlformats.org/officeDocument/2006/relationships/image" Target="../media/image7.png"/><Relationship Id="rId5" Type="http://schemas.openxmlformats.org/officeDocument/2006/relationships/hyperlink" Target="https://www.climate.gov/news-features/understanding-climate/climate-variability-oceanic-ni%C3%B1o-index"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jpg"/><Relationship Id="rId4" Type="http://schemas.openxmlformats.org/officeDocument/2006/relationships/hyperlink" Target="http://www.cpc.ncep.noaa.gov/products/analysis_monitoring/ensostuff/ensoyears.shtml" TargetMode="External"/><Relationship Id="rId5" Type="http://schemas.openxmlformats.org/officeDocument/2006/relationships/hyperlink" Target="http://www.cpc.ncep.noaa.gov/products/analysis_monitoring/ensostuff/ensoyears.s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6.jpg"/><Relationship Id="rId4" Type="http://schemas.openxmlformats.org/officeDocument/2006/relationships/hyperlink" Target="https://iri.columbia.edu/our-expertise/climate/forecasts/enso/current/?enso_tab=enso-sst_table" TargetMode="External"/><Relationship Id="rId5" Type="http://schemas.openxmlformats.org/officeDocument/2006/relationships/hyperlink" Target="https://iri.columbia.edu/our-expertise/climate/forecasts/enso/current/" TargetMode="External"/><Relationship Id="rId6"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 Id="rId4" Type="http://schemas.openxmlformats.org/officeDocument/2006/relationships/hyperlink" Target="https://oceanservice.noaa.gov/facts/elnino.jpg" TargetMode="External"/><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hyperlink" Target="https://www.cpc.ncep.noaa.gov/products/predictions/long_range/seasonal.php?lead=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jp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hyperlink" Target="https://www.cpc.ncep.noaa.gov/products/predictions/long_range/seasonal.php?lead=1"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image" Target="../media/image15.png"/><Relationship Id="rId5" Type="http://schemas.openxmlformats.org/officeDocument/2006/relationships/image" Target="../media/image11.png"/><Relationship Id="rId6" Type="http://schemas.openxmlformats.org/officeDocument/2006/relationships/hyperlink" Target="https://www.cpc.ncep.noaa.gov/products/predictions/long_range/seasonal.php?lead=1"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12.png"/><Relationship Id="rId5" Type="http://schemas.openxmlformats.org/officeDocument/2006/relationships/hyperlink" Target="https://file.forms.app/sitefile/40-Hilarious-research-memes-that-will-make-you-smile-2.jp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6.jpg"/><Relationship Id="rId4" Type="http://schemas.openxmlformats.org/officeDocument/2006/relationships/hyperlink" Target="https://origin.cpc.ncep.noaa.gov/products/analysis_monitoring/ensostuff/ONI_v5.php"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jpg"/><Relationship Id="rId4" Type="http://schemas.openxmlformats.org/officeDocument/2006/relationships/hyperlink" Target="https://origin.cpc.ncep.noaa.gov/products/analysis_monitoring/ensostuff/ONI_v5.php" TargetMode="External"/><Relationship Id="rId5"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jpg"/><Relationship Id="rId4" Type="http://schemas.openxmlformats.org/officeDocument/2006/relationships/hyperlink" Target="https://origin.cpc.ncep.noaa.gov/products/analysis_monitoring/ensostuff/ONI_v5.php"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jpg"/><Relationship Id="rId4" Type="http://schemas.openxmlformats.org/officeDocument/2006/relationships/hyperlink" Target="https://origin.cpc.ncep.noaa.gov/products/analysis_monitoring/ensostuff/ONI_v5.php" TargetMode="External"/><Relationship Id="rId5"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6.jpg"/><Relationship Id="rId4" Type="http://schemas.openxmlformats.org/officeDocument/2006/relationships/hyperlink" Target="https://origin.cpc.ncep.noaa.gov/products/analysis_monitoring/ensostuff/ONI_v5.php"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6.jpg"/><Relationship Id="rId4" Type="http://schemas.openxmlformats.org/officeDocument/2006/relationships/hyperlink" Target="https://origin.cpc.ncep.noaa.gov/products/analysis_monitoring/ensostuff/ONI_v5.php" TargetMode="External"/><Relationship Id="rId5"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jpg"/><Relationship Id="rId4" Type="http://schemas.openxmlformats.org/officeDocument/2006/relationships/hyperlink" Target="https://www.ncei.noaa.gov/cdo-web/confirmation"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6.jpg"/><Relationship Id="rId4" Type="http://schemas.openxmlformats.org/officeDocument/2006/relationships/image" Target="../media/image21.png"/><Relationship Id="rId5" Type="http://schemas.openxmlformats.org/officeDocument/2006/relationships/image" Target="../media/image27.png"/><Relationship Id="rId6" Type="http://schemas.openxmlformats.org/officeDocument/2006/relationships/hyperlink" Target="https://www.ncei.noaa.gov/cdo-web/confirmatio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6.jpg"/><Relationship Id="rId4" Type="http://schemas.openxmlformats.org/officeDocument/2006/relationships/hyperlink" Target="https://www.ncei.noaa.gov/cdo-web/confirmatio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6.jpg"/><Relationship Id="rId4" Type="http://schemas.openxmlformats.org/officeDocument/2006/relationships/image" Target="../media/image29.png"/><Relationship Id="rId5" Type="http://schemas.openxmlformats.org/officeDocument/2006/relationships/image" Target="../media/image20.png"/><Relationship Id="rId6" Type="http://schemas.openxmlformats.org/officeDocument/2006/relationships/hyperlink" Target="https://www.ncei.noaa.gov/cdo-web/confirmation"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6.jpg"/><Relationship Id="rId4" Type="http://schemas.openxmlformats.org/officeDocument/2006/relationships/image" Target="../media/image19.png"/><Relationship Id="rId5" Type="http://schemas.openxmlformats.org/officeDocument/2006/relationships/image" Target="../media/image25.png"/><Relationship Id="rId6" Type="http://schemas.openxmlformats.org/officeDocument/2006/relationships/hyperlink" Target="https://www.ncei.noaa.gov/cdo-web/confirmation"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6.jpg"/><Relationship Id="rId4" Type="http://schemas.openxmlformats.org/officeDocument/2006/relationships/image" Target="../media/image26.png"/><Relationship Id="rId5" Type="http://schemas.openxmlformats.org/officeDocument/2006/relationships/hyperlink" Target="https://www.ncei.noaa.gov/cdo-web/confirmation"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6.jpg"/><Relationship Id="rId4" Type="http://schemas.openxmlformats.org/officeDocument/2006/relationships/hyperlink" Target="https://www.ncei.noaa.gov/cdo-web/confirmation"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6.jpg"/><Relationship Id="rId4" Type="http://schemas.openxmlformats.org/officeDocument/2006/relationships/image" Target="../media/image24.png"/><Relationship Id="rId5" Type="http://schemas.openxmlformats.org/officeDocument/2006/relationships/image" Target="../media/image22.png"/><Relationship Id="rId6" Type="http://schemas.openxmlformats.org/officeDocument/2006/relationships/hyperlink" Target="https://www.ncei.noaa.gov/cdo-web/confirmation"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6.jpg"/><Relationship Id="rId4" Type="http://schemas.openxmlformats.org/officeDocument/2006/relationships/hyperlink" Target="https://www.ncei.noaa.gov/cdo-web/confirmation"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6.jpg"/><Relationship Id="rId4" Type="http://schemas.openxmlformats.org/officeDocument/2006/relationships/image" Target="../media/image24.png"/><Relationship Id="rId5" Type="http://schemas.openxmlformats.org/officeDocument/2006/relationships/image" Target="../media/image22.png"/><Relationship Id="rId6" Type="http://schemas.openxmlformats.org/officeDocument/2006/relationships/image" Target="../media/image21.png"/><Relationship Id="rId7" Type="http://schemas.openxmlformats.org/officeDocument/2006/relationships/hyperlink" Target="https://www.ncei.noaa.gov/cdo-web/confirmation"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6.jpg"/><Relationship Id="rId4" Type="http://schemas.openxmlformats.org/officeDocument/2006/relationships/hyperlink" Target="https://www.ncdc.noaa.gov/stormevents/choosedates.jsp?statefips=41%2COREGON"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6.jpg"/><Relationship Id="rId4" Type="http://schemas.openxmlformats.org/officeDocument/2006/relationships/hyperlink" Target="https://www.ncdc.noaa.gov/stormevents/choosedates.jsp?statefips=41%2COREGON"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6.jp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hyperlink" Target="https://sealevel.jpl.nasa.gov/data/el-nino-la-nina-watch-and-pdo/pacific-decadal-oscillation-pdo/" TargetMode="External"/><Relationship Id="rId7" Type="http://schemas.openxmlformats.org/officeDocument/2006/relationships/hyperlink" Target="https://www.ncei.noaa.gov/access/monitoring/pdo/"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6.jpg"/><Relationship Id="rId4" Type="http://schemas.openxmlformats.org/officeDocument/2006/relationships/image" Target="../media/image28.png"/><Relationship Id="rId5" Type="http://schemas.openxmlformats.org/officeDocument/2006/relationships/hyperlink" Target="https://www.ncei.noaa.gov/access/monitoring/enso/soi"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6.jpg"/><Relationship Id="rId4" Type="http://schemas.openxmlformats.org/officeDocument/2006/relationships/image" Target="../media/image30.png"/><Relationship Id="rId5" Type="http://schemas.openxmlformats.org/officeDocument/2006/relationships/hyperlink" Target="https://www.oregonlive.com/resizer/SQhB2rGG9tCa7Qn2Kt5j3YPiOp8=/1280x0/smart/advancelocal-adapter-image-uploads.s3.amazonaws.com/image.oregonlive.com/home/olive-media/width2048/img/trending/photo/2017/03/15/snow.jpg" TargetMode="External"/></Relationships>
</file>

<file path=ppt/slides/_rels/slide39.xml.rels><?xml version="1.0" encoding="UTF-8" standalone="yes"?><Relationships xmlns="http://schemas.openxmlformats.org/package/2006/relationships"><Relationship Id="rId11" Type="http://schemas.openxmlformats.org/officeDocument/2006/relationships/hyperlink" Target="https://sealevel.jpl.nasa.gov/data/el-nino-la-nina-watch-and-pdo/pacific-decadal-oscillation-pdo/" TargetMode="External"/><Relationship Id="rId10" Type="http://schemas.openxmlformats.org/officeDocument/2006/relationships/hyperlink" Target="https://www.cpc.ncep.noaa.gov/data/indices/soi" TargetMode="External"/><Relationship Id="rId13" Type="http://schemas.openxmlformats.org/officeDocument/2006/relationships/hyperlink" Target="https://www.ncei.noaa.gov/access/monitoring/enso/soi" TargetMode="External"/><Relationship Id="rId12" Type="http://schemas.openxmlformats.org/officeDocument/2006/relationships/hyperlink" Target="https://www.ncei.noaa.gov/access/monitoring/pdo/" TargetMode="External"/><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6.jpg"/><Relationship Id="rId4" Type="http://schemas.openxmlformats.org/officeDocument/2006/relationships/hyperlink" Target="https://www.weather.gov/mhx/ensowhat" TargetMode="External"/><Relationship Id="rId9" Type="http://schemas.openxmlformats.org/officeDocument/2006/relationships/hyperlink" Target="https://www.ncei.noaa.gov/cdo-web/confirmation" TargetMode="External"/><Relationship Id="rId15" Type="http://schemas.openxmlformats.org/officeDocument/2006/relationships/hyperlink" Target="https://www.weather.gov/pqr/ClimateBookPortland" TargetMode="External"/><Relationship Id="rId14" Type="http://schemas.openxmlformats.org/officeDocument/2006/relationships/hyperlink" Target="https://www.weather.gov/pqr/Cliplot" TargetMode="External"/><Relationship Id="rId16" Type="http://schemas.openxmlformats.org/officeDocument/2006/relationships/hyperlink" Target="https://www.wpc.ncep.noaa.gov/ncepreanal/" TargetMode="External"/><Relationship Id="rId5" Type="http://schemas.openxmlformats.org/officeDocument/2006/relationships/hyperlink" Target="https://www.weather.gov/ama/elnino" TargetMode="External"/><Relationship Id="rId6" Type="http://schemas.openxmlformats.org/officeDocument/2006/relationships/hyperlink" Target="https://www.climate.gov/news-features/blogs/enso/united-states-el-ni%C3%B1o-impacts-0" TargetMode="External"/><Relationship Id="rId7" Type="http://schemas.openxmlformats.org/officeDocument/2006/relationships/hyperlink" Target="https://iri.columbia.edu/our-expertise/climate/forecasts/enso/current/?enso_tab=enso-sst_table" TargetMode="External"/><Relationship Id="rId8" Type="http://schemas.openxmlformats.org/officeDocument/2006/relationships/hyperlink" Target="https://www.cpc.ncep.noaa.gov/products/analysis_monitoring/enso_advisory/strengths/index.php"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Strong El Nino; What does this mean for PDX’s 2023-2024 Snow Forecast?</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By April R. Vogt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2022-2023 Winter Forecast Recap:</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40000"/>
          </a:bodyPr>
          <a:lstStyle/>
          <a:p>
            <a:pPr indent="-283210" lvl="0" marL="457200" rtl="0" algn="l">
              <a:spcBef>
                <a:spcPts val="0"/>
              </a:spcBef>
              <a:spcAft>
                <a:spcPts val="0"/>
              </a:spcAft>
              <a:buClr>
                <a:srgbClr val="000000"/>
              </a:buClr>
              <a:buSzPct val="100000"/>
              <a:buChar char="●"/>
            </a:pPr>
            <a:r>
              <a:rPr b="1" lang="en" sz="2150">
                <a:solidFill>
                  <a:srgbClr val="000000"/>
                </a:solidFill>
              </a:rPr>
              <a:t>2022 Forecasted: Stormy winter:</a:t>
            </a:r>
            <a:endParaRPr b="1" sz="2150">
              <a:solidFill>
                <a:srgbClr val="000000"/>
              </a:solidFill>
            </a:endParaRPr>
          </a:p>
          <a:p>
            <a:pPr indent="-283210" lvl="1" marL="1371600" rtl="0" algn="l">
              <a:spcBef>
                <a:spcPts val="0"/>
              </a:spcBef>
              <a:spcAft>
                <a:spcPts val="0"/>
              </a:spcAft>
              <a:buClr>
                <a:srgbClr val="000000"/>
              </a:buClr>
              <a:buSzPct val="100000"/>
              <a:buChar char="○"/>
            </a:pPr>
            <a:r>
              <a:rPr lang="en" sz="2150">
                <a:solidFill>
                  <a:srgbClr val="000000"/>
                </a:solidFill>
              </a:rPr>
              <a:t>Upper-low offshore tightened gradients allowing for a small southerly “windstorm” 12/27/23 (peak wind gusts between 40-50 mph).</a:t>
            </a:r>
            <a:endParaRPr sz="2150">
              <a:solidFill>
                <a:srgbClr val="000000"/>
              </a:solidFill>
            </a:endParaRPr>
          </a:p>
          <a:p>
            <a:pPr indent="-283210" lvl="1" marL="1371600" rtl="0" algn="l">
              <a:spcBef>
                <a:spcPts val="0"/>
              </a:spcBef>
              <a:spcAft>
                <a:spcPts val="0"/>
              </a:spcAft>
              <a:buClr>
                <a:srgbClr val="000000"/>
              </a:buClr>
              <a:buSzPct val="100000"/>
              <a:buChar char="○"/>
            </a:pPr>
            <a:r>
              <a:rPr lang="en" sz="2150">
                <a:solidFill>
                  <a:srgbClr val="000000"/>
                </a:solidFill>
              </a:rPr>
              <a:t>Offshore Bomb Cycle caused a small “windstorm” on 1/4/2023 (peak wind gust at PDX 51 mph).</a:t>
            </a:r>
            <a:br>
              <a:rPr lang="en" sz="2150">
                <a:solidFill>
                  <a:srgbClr val="000000"/>
                </a:solidFill>
              </a:rPr>
            </a:br>
            <a:endParaRPr sz="2150">
              <a:solidFill>
                <a:srgbClr val="000000"/>
              </a:solidFill>
            </a:endParaRPr>
          </a:p>
          <a:p>
            <a:pPr indent="-283210" lvl="0" marL="457200" rtl="0" algn="l">
              <a:spcBef>
                <a:spcPts val="0"/>
              </a:spcBef>
              <a:spcAft>
                <a:spcPts val="0"/>
              </a:spcAft>
              <a:buClr>
                <a:srgbClr val="000000"/>
              </a:buClr>
              <a:buSzPct val="100000"/>
              <a:buChar char="●"/>
            </a:pPr>
            <a:r>
              <a:rPr b="1" lang="en" sz="2150">
                <a:solidFill>
                  <a:srgbClr val="000000"/>
                </a:solidFill>
              </a:rPr>
              <a:t>2022 Forecasted: Some mild spells:</a:t>
            </a:r>
            <a:endParaRPr b="1" sz="2150">
              <a:solidFill>
                <a:srgbClr val="000000"/>
              </a:solidFill>
            </a:endParaRPr>
          </a:p>
          <a:p>
            <a:pPr indent="-283210" lvl="1" marL="1371600" rtl="0" algn="l">
              <a:spcBef>
                <a:spcPts val="0"/>
              </a:spcBef>
              <a:spcAft>
                <a:spcPts val="0"/>
              </a:spcAft>
              <a:buClr>
                <a:srgbClr val="000000"/>
              </a:buClr>
              <a:buSzPct val="100000"/>
              <a:buChar char="○"/>
            </a:pPr>
            <a:r>
              <a:rPr lang="en" sz="2150">
                <a:solidFill>
                  <a:srgbClr val="000000"/>
                </a:solidFill>
              </a:rPr>
              <a:t>Mild January (2023): We were about 1.4</a:t>
            </a:r>
            <a:r>
              <a:rPr lang="en" sz="2150">
                <a:solidFill>
                  <a:schemeClr val="dk1"/>
                </a:solidFill>
              </a:rPr>
              <a:t>°F above normal for the month</a:t>
            </a:r>
            <a:br>
              <a:rPr lang="en" sz="2150">
                <a:solidFill>
                  <a:schemeClr val="dk1"/>
                </a:solidFill>
              </a:rPr>
            </a:br>
            <a:endParaRPr sz="2150">
              <a:solidFill>
                <a:srgbClr val="000000"/>
              </a:solidFill>
            </a:endParaRPr>
          </a:p>
          <a:p>
            <a:pPr indent="-283210" lvl="0" marL="457200" rtl="0" algn="l">
              <a:spcBef>
                <a:spcPts val="0"/>
              </a:spcBef>
              <a:spcAft>
                <a:spcPts val="0"/>
              </a:spcAft>
              <a:buClr>
                <a:srgbClr val="000000"/>
              </a:buClr>
              <a:buSzPct val="100000"/>
              <a:buChar char="●"/>
            </a:pPr>
            <a:r>
              <a:rPr b="1" lang="en" sz="2150">
                <a:solidFill>
                  <a:srgbClr val="000000"/>
                </a:solidFill>
              </a:rPr>
              <a:t>2022 Forecasted: Cold spells: </a:t>
            </a:r>
            <a:endParaRPr b="1" sz="2150">
              <a:solidFill>
                <a:srgbClr val="000000"/>
              </a:solidFill>
            </a:endParaRPr>
          </a:p>
          <a:p>
            <a:pPr indent="-283210" lvl="1" marL="1371600" rtl="0" algn="l">
              <a:spcBef>
                <a:spcPts val="0"/>
              </a:spcBef>
              <a:spcAft>
                <a:spcPts val="0"/>
              </a:spcAft>
              <a:buClr>
                <a:srgbClr val="000000"/>
              </a:buClr>
              <a:buSzPct val="100000"/>
              <a:buChar char="○"/>
            </a:pPr>
            <a:r>
              <a:rPr b="1" lang="en" sz="2150">
                <a:solidFill>
                  <a:srgbClr val="000000"/>
                </a:solidFill>
              </a:rPr>
              <a:t>2022 Forecasted: Possible “Arctic Blast”:</a:t>
            </a:r>
            <a:endParaRPr b="1" sz="2150">
              <a:solidFill>
                <a:srgbClr val="000000"/>
              </a:solidFill>
            </a:endParaRPr>
          </a:p>
          <a:p>
            <a:pPr indent="-283210" lvl="2" marL="1828800" rtl="0" algn="l">
              <a:spcBef>
                <a:spcPts val="0"/>
              </a:spcBef>
              <a:spcAft>
                <a:spcPts val="0"/>
              </a:spcAft>
              <a:buClr>
                <a:srgbClr val="000000"/>
              </a:buClr>
              <a:buSzPct val="100000"/>
              <a:buChar char="■"/>
            </a:pPr>
            <a:r>
              <a:rPr lang="en" sz="2150">
                <a:solidFill>
                  <a:srgbClr val="000000"/>
                </a:solidFill>
              </a:rPr>
              <a:t>Arctic Air 12/21/23-12/24/23</a:t>
            </a:r>
            <a:endParaRPr sz="2150">
              <a:solidFill>
                <a:srgbClr val="000000"/>
              </a:solidFill>
            </a:endParaRPr>
          </a:p>
          <a:p>
            <a:pPr indent="-283210" lvl="3" marL="2286000" rtl="0" algn="l">
              <a:spcBef>
                <a:spcPts val="0"/>
              </a:spcBef>
              <a:spcAft>
                <a:spcPts val="0"/>
              </a:spcAft>
              <a:buClr>
                <a:srgbClr val="000000"/>
              </a:buClr>
              <a:buSzPct val="100000"/>
              <a:buChar char="●"/>
            </a:pPr>
            <a:r>
              <a:rPr lang="en" sz="2150">
                <a:solidFill>
                  <a:srgbClr val="000000"/>
                </a:solidFill>
              </a:rPr>
              <a:t>High/Low 12/21: 4</a:t>
            </a:r>
            <a:r>
              <a:rPr lang="en" sz="2150">
                <a:solidFill>
                  <a:schemeClr val="dk1"/>
                </a:solidFill>
              </a:rPr>
              <a:t>2</a:t>
            </a:r>
            <a:r>
              <a:rPr lang="en" sz="2150">
                <a:solidFill>
                  <a:schemeClr val="dk1"/>
                </a:solidFill>
              </a:rPr>
              <a:t>°F </a:t>
            </a:r>
            <a:r>
              <a:rPr lang="en" sz="2150">
                <a:solidFill>
                  <a:schemeClr val="dk1"/>
                </a:solidFill>
              </a:rPr>
              <a:t>/25°F</a:t>
            </a:r>
            <a:endParaRPr sz="2150">
              <a:solidFill>
                <a:schemeClr val="dk1"/>
              </a:solidFill>
            </a:endParaRPr>
          </a:p>
          <a:p>
            <a:pPr indent="-283210" lvl="3" marL="2286000" rtl="0" algn="l">
              <a:spcBef>
                <a:spcPts val="0"/>
              </a:spcBef>
              <a:spcAft>
                <a:spcPts val="0"/>
              </a:spcAft>
              <a:buClr>
                <a:schemeClr val="dk1"/>
              </a:buClr>
              <a:buSzPct val="100000"/>
              <a:buChar char="●"/>
            </a:pPr>
            <a:r>
              <a:rPr lang="en" sz="2150">
                <a:solidFill>
                  <a:schemeClr val="dk1"/>
                </a:solidFill>
              </a:rPr>
              <a:t>High/Low 12/22: 25</a:t>
            </a:r>
            <a:r>
              <a:rPr lang="en" sz="2150">
                <a:solidFill>
                  <a:schemeClr val="dk1"/>
                </a:solidFill>
              </a:rPr>
              <a:t>°F</a:t>
            </a:r>
            <a:r>
              <a:rPr lang="en" sz="2150">
                <a:solidFill>
                  <a:schemeClr val="dk1"/>
                </a:solidFill>
              </a:rPr>
              <a:t>/20</a:t>
            </a:r>
            <a:r>
              <a:rPr lang="en" sz="2150">
                <a:solidFill>
                  <a:schemeClr val="dk1"/>
                </a:solidFill>
              </a:rPr>
              <a:t>°F</a:t>
            </a:r>
            <a:endParaRPr sz="2150">
              <a:solidFill>
                <a:schemeClr val="dk1"/>
              </a:solidFill>
            </a:endParaRPr>
          </a:p>
          <a:p>
            <a:pPr indent="-283210" lvl="3" marL="2286000" rtl="0" algn="l">
              <a:spcBef>
                <a:spcPts val="0"/>
              </a:spcBef>
              <a:spcAft>
                <a:spcPts val="0"/>
              </a:spcAft>
              <a:buClr>
                <a:schemeClr val="dk1"/>
              </a:buClr>
              <a:buSzPct val="100000"/>
              <a:buChar char="●"/>
            </a:pPr>
            <a:r>
              <a:rPr lang="en" sz="2150">
                <a:solidFill>
                  <a:schemeClr val="dk1"/>
                </a:solidFill>
              </a:rPr>
              <a:t>High/Low 12/23: 29°F/20°F</a:t>
            </a:r>
            <a:endParaRPr sz="2150">
              <a:solidFill>
                <a:schemeClr val="dk1"/>
              </a:solidFill>
            </a:endParaRPr>
          </a:p>
          <a:p>
            <a:pPr indent="-283210" lvl="3" marL="2286000" rtl="0" algn="l">
              <a:spcBef>
                <a:spcPts val="0"/>
              </a:spcBef>
              <a:spcAft>
                <a:spcPts val="0"/>
              </a:spcAft>
              <a:buClr>
                <a:schemeClr val="dk1"/>
              </a:buClr>
              <a:buSzPct val="100000"/>
              <a:buChar char="●"/>
            </a:pPr>
            <a:r>
              <a:rPr lang="en" sz="2150">
                <a:solidFill>
                  <a:schemeClr val="dk1"/>
                </a:solidFill>
              </a:rPr>
              <a:t>High/Low 12/24: 35°F/29°F</a:t>
            </a:r>
            <a:endParaRPr sz="2150">
              <a:solidFill>
                <a:schemeClr val="dk1"/>
              </a:solidFill>
            </a:endParaRPr>
          </a:p>
          <a:p>
            <a:pPr indent="-283210" lvl="1" marL="1371600" rtl="0" algn="l">
              <a:spcBef>
                <a:spcPts val="0"/>
              </a:spcBef>
              <a:spcAft>
                <a:spcPts val="0"/>
              </a:spcAft>
              <a:buClr>
                <a:srgbClr val="000000"/>
              </a:buClr>
              <a:buSzPct val="100000"/>
              <a:buChar char="○"/>
            </a:pPr>
            <a:r>
              <a:rPr b="1" lang="en" sz="2150">
                <a:solidFill>
                  <a:srgbClr val="000000"/>
                </a:solidFill>
              </a:rPr>
              <a:t>2022 Forecasted: Ice:</a:t>
            </a:r>
            <a:endParaRPr b="1" sz="2150">
              <a:solidFill>
                <a:srgbClr val="000000"/>
              </a:solidFill>
            </a:endParaRPr>
          </a:p>
          <a:p>
            <a:pPr indent="-283210" lvl="2" marL="1828800" rtl="0" algn="l">
              <a:spcBef>
                <a:spcPts val="0"/>
              </a:spcBef>
              <a:spcAft>
                <a:spcPts val="0"/>
              </a:spcAft>
              <a:buClr>
                <a:srgbClr val="000000"/>
              </a:buClr>
              <a:buSzPct val="100000"/>
              <a:buChar char="■"/>
            </a:pPr>
            <a:r>
              <a:rPr lang="en" sz="2150">
                <a:solidFill>
                  <a:srgbClr val="000000"/>
                </a:solidFill>
              </a:rPr>
              <a:t>Mild Ice Storm 12/22-12/24 (more ice pellets than freezing rain)</a:t>
            </a:r>
            <a:endParaRPr sz="2150">
              <a:solidFill>
                <a:srgbClr val="000000"/>
              </a:solidFill>
            </a:endParaRPr>
          </a:p>
          <a:p>
            <a:pPr indent="-283210" lvl="1" marL="1371600" rtl="0" algn="l">
              <a:spcBef>
                <a:spcPts val="0"/>
              </a:spcBef>
              <a:spcAft>
                <a:spcPts val="0"/>
              </a:spcAft>
              <a:buClr>
                <a:srgbClr val="000000"/>
              </a:buClr>
              <a:buSzPct val="100000"/>
              <a:buChar char="○"/>
            </a:pPr>
            <a:r>
              <a:rPr b="1" lang="en" sz="2150">
                <a:solidFill>
                  <a:srgbClr val="000000"/>
                </a:solidFill>
              </a:rPr>
              <a:t>2022 Snow Forecast: </a:t>
            </a:r>
            <a:r>
              <a:rPr lang="en" sz="2150">
                <a:solidFill>
                  <a:srgbClr val="000000"/>
                </a:solidFill>
              </a:rPr>
              <a:t>Seasonal Accumulations at PDX ~3”- 9” (An Arctic Blast with high moisture storm could give us a significant snow storm.)</a:t>
            </a:r>
            <a:endParaRPr sz="2150">
              <a:solidFill>
                <a:srgbClr val="000000"/>
              </a:solidFill>
            </a:endParaRPr>
          </a:p>
          <a:p>
            <a:pPr indent="-283210" lvl="2" marL="1828800" rtl="0" algn="l">
              <a:spcBef>
                <a:spcPts val="0"/>
              </a:spcBef>
              <a:spcAft>
                <a:spcPts val="0"/>
              </a:spcAft>
              <a:buClr>
                <a:srgbClr val="000000"/>
              </a:buClr>
              <a:buSzPct val="100000"/>
              <a:buChar char="■"/>
            </a:pPr>
            <a:r>
              <a:rPr lang="en" sz="2150">
                <a:solidFill>
                  <a:srgbClr val="000000"/>
                </a:solidFill>
              </a:rPr>
              <a:t>Official</a:t>
            </a:r>
            <a:r>
              <a:rPr lang="en" sz="2150">
                <a:solidFill>
                  <a:srgbClr val="000000"/>
                </a:solidFill>
              </a:rPr>
              <a:t> Snow Total at PDX for 2022-2023: 11”</a:t>
            </a:r>
            <a:endParaRPr sz="2150">
              <a:solidFill>
                <a:srgbClr val="000000"/>
              </a:solidFill>
            </a:endParaRPr>
          </a:p>
          <a:p>
            <a:pPr indent="-283210" lvl="2" marL="1828800" rtl="0" algn="l">
              <a:spcBef>
                <a:spcPts val="0"/>
              </a:spcBef>
              <a:spcAft>
                <a:spcPts val="0"/>
              </a:spcAft>
              <a:buClr>
                <a:srgbClr val="000000"/>
              </a:buClr>
              <a:buSzPct val="100000"/>
              <a:buChar char="■"/>
            </a:pPr>
            <a:r>
              <a:rPr lang="en" sz="2150">
                <a:solidFill>
                  <a:srgbClr val="000000"/>
                </a:solidFill>
              </a:rPr>
              <a:t>Significant Snow Storm 2/21/23-2/23-23: 10.8” accumulated during this storm </a:t>
            </a:r>
            <a:endParaRPr sz="2150">
              <a:solidFill>
                <a:srgbClr val="000000"/>
              </a:solidFill>
            </a:endParaRPr>
          </a:p>
          <a:p>
            <a:pPr indent="-283210" lvl="3" marL="2286000" rtl="0" algn="l">
              <a:spcBef>
                <a:spcPts val="0"/>
              </a:spcBef>
              <a:spcAft>
                <a:spcPts val="0"/>
              </a:spcAft>
              <a:buClr>
                <a:srgbClr val="000000"/>
              </a:buClr>
              <a:buSzPct val="100000"/>
              <a:buChar char="●"/>
            </a:pPr>
            <a:r>
              <a:rPr lang="en" sz="2150">
                <a:solidFill>
                  <a:srgbClr val="000000"/>
                </a:solidFill>
              </a:rPr>
              <a:t>Cold arctic air funneled in through the Gorge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What is going to happen at PDX for winter 2023-2024?</a:t>
            </a:r>
            <a:endParaRPr/>
          </a:p>
        </p:txBody>
      </p:sp>
      <p:sp>
        <p:nvSpPr>
          <p:cNvPr id="67" name="Google Shape;67;p15"/>
          <p:cNvSpPr txBox="1"/>
          <p:nvPr>
            <p:ph idx="1" type="body"/>
          </p:nvPr>
        </p:nvSpPr>
        <p:spPr>
          <a:xfrm>
            <a:off x="311700" y="4482250"/>
            <a:ext cx="8520600" cy="449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None/>
            </a:pPr>
            <a:r>
              <a:rPr lang="en"/>
              <a:t>Before we jump into this, </a:t>
            </a:r>
            <a:r>
              <a:rPr lang="en"/>
              <a:t>let's</a:t>
            </a:r>
            <a:r>
              <a:rPr lang="en"/>
              <a:t> start by taking a look at the projected ENSO cycles.</a:t>
            </a:r>
            <a:endParaRPr/>
          </a:p>
        </p:txBody>
      </p:sp>
      <p:pic>
        <p:nvPicPr>
          <p:cNvPr id="68" name="Google Shape;68;p15"/>
          <p:cNvPicPr preferRelativeResize="0"/>
          <p:nvPr/>
        </p:nvPicPr>
        <p:blipFill>
          <a:blip r:embed="rId4">
            <a:alphaModFix/>
          </a:blip>
          <a:stretch>
            <a:fillRect/>
          </a:stretch>
        </p:blipFill>
        <p:spPr>
          <a:xfrm>
            <a:off x="2707587" y="1141850"/>
            <a:ext cx="3728833" cy="2796625"/>
          </a:xfrm>
          <a:prstGeom prst="rect">
            <a:avLst/>
          </a:prstGeom>
          <a:noFill/>
          <a:ln>
            <a:noFill/>
          </a:ln>
        </p:spPr>
      </p:pic>
      <p:sp>
        <p:nvSpPr>
          <p:cNvPr id="69" name="Google Shape;69;p15"/>
          <p:cNvSpPr txBox="1"/>
          <p:nvPr/>
        </p:nvSpPr>
        <p:spPr>
          <a:xfrm>
            <a:off x="2586900" y="3938475"/>
            <a:ext cx="3970200" cy="19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
              <a:t>Gif Source: </a:t>
            </a:r>
            <a:r>
              <a:rPr lang="en" sz="800" u="sng">
                <a:solidFill>
                  <a:schemeClr val="hlink"/>
                </a:solidFill>
                <a:hlinkClick r:id="rId5"/>
              </a:rPr>
              <a:t>https://media.giphy.com/media/l4Ep72Bm68Nkn8mju/giphy.gif</a:t>
            </a:r>
            <a:r>
              <a:rPr lang="en" sz="800"/>
              <a:t> </a:t>
            </a:r>
            <a:endParaRPr sz="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882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 Why Should I Care About ENSO Cycles? Just Tell Me About PDX SNOW!!</a:t>
            </a:r>
            <a:endParaRPr/>
          </a:p>
        </p:txBody>
      </p:sp>
      <p:sp>
        <p:nvSpPr>
          <p:cNvPr id="75" name="Google Shape;75;p16"/>
          <p:cNvSpPr txBox="1"/>
          <p:nvPr>
            <p:ph idx="1" type="body"/>
          </p:nvPr>
        </p:nvSpPr>
        <p:spPr>
          <a:xfrm>
            <a:off x="311700" y="4100625"/>
            <a:ext cx="8520600" cy="8823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a:t>If you care about knowing the likelihood of snow in Portland this winter (or any winter for that matter), you need to care about the ENSO Cycles.</a:t>
            </a:r>
            <a:endParaRPr/>
          </a:p>
        </p:txBody>
      </p:sp>
      <p:pic>
        <p:nvPicPr>
          <p:cNvPr id="76" name="Google Shape;76;p16"/>
          <p:cNvPicPr preferRelativeResize="0"/>
          <p:nvPr/>
        </p:nvPicPr>
        <p:blipFill>
          <a:blip r:embed="rId4">
            <a:alphaModFix/>
          </a:blip>
          <a:stretch>
            <a:fillRect/>
          </a:stretch>
        </p:blipFill>
        <p:spPr>
          <a:xfrm>
            <a:off x="3256400" y="1507077"/>
            <a:ext cx="2413800" cy="2413800"/>
          </a:xfrm>
          <a:prstGeom prst="rect">
            <a:avLst/>
          </a:prstGeom>
          <a:noFill/>
          <a:ln>
            <a:noFill/>
          </a:ln>
        </p:spPr>
      </p:pic>
      <p:sp>
        <p:nvSpPr>
          <p:cNvPr id="77" name="Google Shape;77;p16"/>
          <p:cNvSpPr txBox="1"/>
          <p:nvPr/>
        </p:nvSpPr>
        <p:spPr>
          <a:xfrm>
            <a:off x="3177900" y="3904825"/>
            <a:ext cx="2600400" cy="20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00"/>
              <a:t>Gif Source:</a:t>
            </a:r>
            <a:r>
              <a:rPr lang="en" sz="500" u="sng">
                <a:solidFill>
                  <a:schemeClr val="hlink"/>
                </a:solidFill>
                <a:hlinkClick r:id="rId5"/>
              </a:rPr>
              <a:t>https://media.giphy.com/media/81FFCdNQbhbtDOiMI9/giphy.gi</a:t>
            </a:r>
            <a:r>
              <a:rPr lang="en" sz="500"/>
              <a:t> f</a:t>
            </a:r>
            <a:endParaRPr sz="5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Brief Overview of ENSO</a:t>
            </a:r>
            <a:endParaRPr/>
          </a:p>
        </p:txBody>
      </p:sp>
      <p:sp>
        <p:nvSpPr>
          <p:cNvPr id="83" name="Google Shape;83;p17"/>
          <p:cNvSpPr txBox="1"/>
          <p:nvPr>
            <p:ph idx="1" type="body"/>
          </p:nvPr>
        </p:nvSpPr>
        <p:spPr>
          <a:xfrm>
            <a:off x="311700" y="1152475"/>
            <a:ext cx="41895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Clr>
                <a:schemeClr val="dk1"/>
              </a:buClr>
              <a:buSzPct val="61111"/>
              <a:buFont typeface="Arial"/>
              <a:buNone/>
            </a:pPr>
            <a:r>
              <a:rPr lang="en"/>
              <a:t>What is ENSO </a:t>
            </a:r>
            <a:endParaRPr/>
          </a:p>
          <a:p>
            <a:pPr indent="-325755" lvl="0" marL="457200" rtl="0" algn="l">
              <a:spcBef>
                <a:spcPts val="1200"/>
              </a:spcBef>
              <a:spcAft>
                <a:spcPts val="0"/>
              </a:spcAft>
              <a:buSzPct val="100000"/>
              <a:buChar char="●"/>
            </a:pPr>
            <a:r>
              <a:rPr lang="en"/>
              <a:t>“El Niño-Southern Oscillation”. The National Weather Service defines it as “a recurring climate pattern involving changes in the temperature of waters in the central and eastern tropical Pacific Ocean”</a:t>
            </a:r>
            <a:endParaRPr/>
          </a:p>
          <a:p>
            <a:pPr indent="-325755" lvl="0" marL="457200" rtl="0" algn="l">
              <a:spcBef>
                <a:spcPts val="0"/>
              </a:spcBef>
              <a:spcAft>
                <a:spcPts val="0"/>
              </a:spcAft>
              <a:buSzPct val="100000"/>
              <a:buChar char="●"/>
            </a:pPr>
            <a:r>
              <a:rPr lang="en"/>
              <a:t>In other words: Surface ocean water in the central and eastern tropical Pacific heats and cools between ~1°C - 5°C (</a:t>
            </a:r>
            <a:r>
              <a:rPr lang="en"/>
              <a:t>~1.8°F- 9°F) </a:t>
            </a:r>
            <a:r>
              <a:rPr lang="en"/>
              <a:t>on a 3 to 7 year cycle.</a:t>
            </a:r>
            <a:endParaRPr/>
          </a:p>
          <a:p>
            <a:pPr indent="0" lvl="0" marL="0" rtl="0" algn="l">
              <a:spcBef>
                <a:spcPts val="1200"/>
              </a:spcBef>
              <a:spcAft>
                <a:spcPts val="1200"/>
              </a:spcAft>
              <a:buNone/>
            </a:pPr>
            <a:r>
              <a:t/>
            </a:r>
            <a:endParaRPr/>
          </a:p>
        </p:txBody>
      </p:sp>
      <p:pic>
        <p:nvPicPr>
          <p:cNvPr id="84" name="Google Shape;84;p17"/>
          <p:cNvPicPr preferRelativeResize="0"/>
          <p:nvPr/>
        </p:nvPicPr>
        <p:blipFill>
          <a:blip r:embed="rId4">
            <a:alphaModFix/>
          </a:blip>
          <a:stretch>
            <a:fillRect/>
          </a:stretch>
        </p:blipFill>
        <p:spPr>
          <a:xfrm>
            <a:off x="4572000" y="950175"/>
            <a:ext cx="4328184" cy="3820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ENSO Cycles</a:t>
            </a:r>
            <a:endParaRPr/>
          </a:p>
        </p:txBody>
      </p:sp>
      <p:sp>
        <p:nvSpPr>
          <p:cNvPr id="90" name="Google Shape;90;p18"/>
          <p:cNvSpPr txBox="1"/>
          <p:nvPr>
            <p:ph idx="1" type="body"/>
          </p:nvPr>
        </p:nvSpPr>
        <p:spPr>
          <a:xfrm>
            <a:off x="311700" y="1152475"/>
            <a:ext cx="4260300" cy="34164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en"/>
              <a:t>ENSO Cycles are important because they change the global atmospheric circulation, which in turn, influences weather across the globe (YES this includes affecting the chances of PDX seeing snow).</a:t>
            </a:r>
            <a:br>
              <a:rPr lang="en"/>
            </a:br>
            <a:endParaRPr/>
          </a:p>
          <a:p>
            <a:pPr indent="-325755" lvl="0" marL="457200" rtl="0" algn="l">
              <a:spcBef>
                <a:spcPts val="0"/>
              </a:spcBef>
              <a:spcAft>
                <a:spcPts val="0"/>
              </a:spcAft>
              <a:buSzPct val="100000"/>
              <a:buChar char="●"/>
            </a:pPr>
            <a:r>
              <a:rPr lang="en"/>
              <a:t>We use the ONI (Oceanic Niño Index) to monitor, asses, and predict ENSO Cycles. </a:t>
            </a:r>
            <a:endParaRPr/>
          </a:p>
          <a:p>
            <a:pPr indent="-304165" lvl="1" marL="914400" rtl="0" algn="l">
              <a:spcBef>
                <a:spcPts val="0"/>
              </a:spcBef>
              <a:spcAft>
                <a:spcPts val="0"/>
              </a:spcAft>
              <a:buSzPct val="100000"/>
              <a:buChar char="○"/>
            </a:pPr>
            <a:r>
              <a:rPr lang="en"/>
              <a:t>The ONI is based on shifts of sea surface temperatures from average temperatures in the Niño 3.4 region (120˚W to 170˚W; the dashed red box).</a:t>
            </a:r>
            <a:endParaRPr/>
          </a:p>
          <a:p>
            <a:pPr indent="0" lvl="0" marL="0" rtl="0" algn="l">
              <a:spcBef>
                <a:spcPts val="1200"/>
              </a:spcBef>
              <a:spcAft>
                <a:spcPts val="1200"/>
              </a:spcAft>
              <a:buNone/>
            </a:pPr>
            <a:r>
              <a:t/>
            </a:r>
            <a:endParaRPr/>
          </a:p>
        </p:txBody>
      </p:sp>
      <p:pic>
        <p:nvPicPr>
          <p:cNvPr id="91" name="Google Shape;91;p18"/>
          <p:cNvPicPr preferRelativeResize="0"/>
          <p:nvPr/>
        </p:nvPicPr>
        <p:blipFill>
          <a:blip r:embed="rId4">
            <a:alphaModFix/>
          </a:blip>
          <a:stretch>
            <a:fillRect/>
          </a:stretch>
        </p:blipFill>
        <p:spPr>
          <a:xfrm>
            <a:off x="4724400" y="1170125"/>
            <a:ext cx="4107900" cy="2491675"/>
          </a:xfrm>
          <a:prstGeom prst="rect">
            <a:avLst/>
          </a:prstGeom>
          <a:noFill/>
          <a:ln>
            <a:noFill/>
          </a:ln>
        </p:spPr>
      </p:pic>
      <p:sp>
        <p:nvSpPr>
          <p:cNvPr id="92" name="Google Shape;92;p18"/>
          <p:cNvSpPr txBox="1"/>
          <p:nvPr/>
        </p:nvSpPr>
        <p:spPr>
          <a:xfrm>
            <a:off x="4977600" y="3661800"/>
            <a:ext cx="3854700" cy="2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
              <a:t>Image from climate.gov: </a:t>
            </a:r>
            <a:r>
              <a:rPr lang="en" sz="400" u="sng">
                <a:solidFill>
                  <a:schemeClr val="hlink"/>
                </a:solidFill>
                <a:hlinkClick r:id="rId5"/>
              </a:rPr>
              <a:t>https://www.climate.gov/news-features/understanding-climate/climate-variability-oceanic-ni%C3%B1o-index</a:t>
            </a:r>
            <a:r>
              <a:rPr lang="en" sz="400"/>
              <a:t> </a:t>
            </a:r>
            <a:endParaRPr sz="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ENSO Cycles Cont.</a:t>
            </a:r>
            <a:endParaRPr/>
          </a:p>
        </p:txBody>
      </p:sp>
      <p:sp>
        <p:nvSpPr>
          <p:cNvPr id="98" name="Google Shape;98;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3 ENSO Cycles (As defined by the National Weather Service)</a:t>
            </a:r>
            <a:endParaRPr/>
          </a:p>
          <a:p>
            <a:pPr indent="-342900" lvl="0" marL="457200" rtl="0" algn="l">
              <a:spcBef>
                <a:spcPts val="1200"/>
              </a:spcBef>
              <a:spcAft>
                <a:spcPts val="0"/>
              </a:spcAft>
              <a:buSzPts val="1800"/>
              <a:buChar char="●"/>
            </a:pPr>
            <a:r>
              <a:rPr lang="en">
                <a:solidFill>
                  <a:srgbClr val="FF0000"/>
                </a:solidFill>
              </a:rPr>
              <a:t>El Niño:</a:t>
            </a:r>
            <a:r>
              <a:rPr lang="en"/>
              <a:t> A warming of the ocean surface, or above-average sea surface temperatures (SST), in the central and eastern tropical Pacific Ocean.</a:t>
            </a:r>
            <a:endParaRPr/>
          </a:p>
          <a:p>
            <a:pPr indent="-342900" lvl="0" marL="457200" rtl="0" algn="l">
              <a:spcBef>
                <a:spcPts val="0"/>
              </a:spcBef>
              <a:spcAft>
                <a:spcPts val="0"/>
              </a:spcAft>
              <a:buSzPts val="1800"/>
              <a:buChar char="●"/>
            </a:pPr>
            <a:r>
              <a:rPr lang="en">
                <a:solidFill>
                  <a:srgbClr val="0000FF"/>
                </a:solidFill>
              </a:rPr>
              <a:t>La Niña:</a:t>
            </a:r>
            <a:r>
              <a:rPr lang="en"/>
              <a:t> A cooling of the ocean surface, or below-average sea surface temperatures (SST), in the central and eastern tropical Pacific Ocean.</a:t>
            </a:r>
            <a:endParaRPr/>
          </a:p>
          <a:p>
            <a:pPr indent="-342900" lvl="0" marL="457200" rtl="0" algn="l">
              <a:spcBef>
                <a:spcPts val="0"/>
              </a:spcBef>
              <a:spcAft>
                <a:spcPts val="0"/>
              </a:spcAft>
              <a:buSzPts val="1800"/>
              <a:buChar char="●"/>
            </a:pPr>
            <a:r>
              <a:rPr lang="en">
                <a:solidFill>
                  <a:srgbClr val="000000"/>
                </a:solidFill>
              </a:rPr>
              <a:t>ENSO Neutral:</a:t>
            </a:r>
            <a:r>
              <a:rPr lang="en"/>
              <a:t> Neither El Niño or La Niña. Often tropical Pacific sea surface temperature are generally close to average.</a:t>
            </a:r>
            <a:endParaRPr/>
          </a:p>
          <a:p>
            <a:pPr indent="0" lvl="0" marL="0" rtl="0" algn="l">
              <a:spcBef>
                <a:spcPts val="1200"/>
              </a:spcBef>
              <a:spcAft>
                <a:spcPts val="1200"/>
              </a:spcAft>
              <a:buNone/>
            </a:pPr>
            <a:r>
              <a:rPr lang="en"/>
              <a:t>Note: There are some instances when the ocean can look like it is in an El Niño or La Niña state, but the atmosphere is not playing along (or vice versa).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ENSO Cycle Strengths </a:t>
            </a:r>
            <a:endParaRPr/>
          </a:p>
        </p:txBody>
      </p:sp>
      <p:sp>
        <p:nvSpPr>
          <p:cNvPr id="104" name="Google Shape;104;p20"/>
          <p:cNvSpPr txBox="1"/>
          <p:nvPr>
            <p:ph idx="1" type="body"/>
          </p:nvPr>
        </p:nvSpPr>
        <p:spPr>
          <a:xfrm>
            <a:off x="311700" y="1152475"/>
            <a:ext cx="2560800" cy="3416400"/>
          </a:xfrm>
          <a:prstGeom prst="rect">
            <a:avLst/>
          </a:prstGeom>
        </p:spPr>
        <p:txBody>
          <a:bodyPr anchorCtr="0" anchor="t" bIns="91425" lIns="91425" spcFirstLastPara="1" rIns="91425" wrap="square" tIns="91425">
            <a:normAutofit fontScale="92500"/>
          </a:bodyPr>
          <a:lstStyle/>
          <a:p>
            <a:pPr indent="0" lvl="0" marL="0" rtl="0" algn="l">
              <a:lnSpc>
                <a:spcPct val="150000"/>
              </a:lnSpc>
              <a:spcBef>
                <a:spcPts val="1300"/>
              </a:spcBef>
              <a:spcAft>
                <a:spcPts val="0"/>
              </a:spcAft>
              <a:buClr>
                <a:schemeClr val="dk1"/>
              </a:buClr>
              <a:buSzPct val="84615"/>
              <a:buFont typeface="Arial"/>
              <a:buNone/>
            </a:pPr>
            <a:r>
              <a:rPr b="1" lang="en" sz="1300">
                <a:solidFill>
                  <a:srgbClr val="FF0000"/>
                </a:solidFill>
              </a:rPr>
              <a:t>Weak El Niño:</a:t>
            </a:r>
            <a:r>
              <a:rPr lang="en" sz="1300">
                <a:solidFill>
                  <a:schemeClr val="dk1"/>
                </a:solidFill>
              </a:rPr>
              <a:t> Episode when the peak </a:t>
            </a:r>
            <a:r>
              <a:rPr lang="en" sz="1300">
                <a:solidFill>
                  <a:schemeClr val="dk1"/>
                </a:solidFill>
                <a:uFill>
                  <a:noFill/>
                </a:uFill>
                <a:hlinkClick r:id="rId4">
                  <a:extLst>
                    <a:ext uri="{A12FA001-AC4F-418D-AE19-62706E023703}">
                      <ahyp:hlinkClr val="tx"/>
                    </a:ext>
                  </a:extLst>
                </a:hlinkClick>
              </a:rPr>
              <a:t>Oceanic Niño Index (ONI)</a:t>
            </a:r>
            <a:r>
              <a:rPr lang="en" sz="1300">
                <a:solidFill>
                  <a:schemeClr val="dk1"/>
                </a:solidFill>
              </a:rPr>
              <a:t> </a:t>
            </a:r>
            <a:r>
              <a:rPr lang="en" sz="1300">
                <a:solidFill>
                  <a:schemeClr val="accent2"/>
                </a:solidFill>
              </a:rPr>
              <a:t>range from </a:t>
            </a:r>
            <a:r>
              <a:rPr lang="en" sz="1300">
                <a:solidFill>
                  <a:schemeClr val="accent2"/>
                </a:solidFill>
              </a:rPr>
              <a:t>.5°C to 0.9°C.</a:t>
            </a:r>
            <a:endParaRPr sz="1300">
              <a:solidFill>
                <a:schemeClr val="accent2"/>
              </a:solidFill>
            </a:endParaRPr>
          </a:p>
          <a:p>
            <a:pPr indent="0" lvl="0" marL="0" rtl="0" algn="l">
              <a:lnSpc>
                <a:spcPct val="150000"/>
              </a:lnSpc>
              <a:spcBef>
                <a:spcPts val="1300"/>
              </a:spcBef>
              <a:spcAft>
                <a:spcPts val="0"/>
              </a:spcAft>
              <a:buClr>
                <a:schemeClr val="dk1"/>
              </a:buClr>
              <a:buSzPct val="84615"/>
              <a:buFont typeface="Arial"/>
              <a:buNone/>
            </a:pPr>
            <a:r>
              <a:rPr b="1" lang="en" sz="1300">
                <a:solidFill>
                  <a:srgbClr val="FF0000"/>
                </a:solidFill>
              </a:rPr>
              <a:t>Moderate El Niño:</a:t>
            </a:r>
            <a:r>
              <a:rPr lang="en" sz="1300">
                <a:solidFill>
                  <a:schemeClr val="accent2"/>
                </a:solidFill>
              </a:rPr>
              <a:t> Episode when the peak Oceanic Niño Index (ONI) range from 1.0°C to 1.4°C.</a:t>
            </a:r>
            <a:endParaRPr sz="1300">
              <a:solidFill>
                <a:schemeClr val="accent2"/>
              </a:solidFill>
            </a:endParaRPr>
          </a:p>
          <a:p>
            <a:pPr indent="0" lvl="0" marL="0" rtl="0" algn="l">
              <a:lnSpc>
                <a:spcPct val="150000"/>
              </a:lnSpc>
              <a:spcBef>
                <a:spcPts val="1300"/>
              </a:spcBef>
              <a:spcAft>
                <a:spcPts val="0"/>
              </a:spcAft>
              <a:buClr>
                <a:schemeClr val="dk1"/>
              </a:buClr>
              <a:buSzPct val="84615"/>
              <a:buFont typeface="Arial"/>
              <a:buNone/>
            </a:pPr>
            <a:r>
              <a:rPr b="1" lang="en" sz="1300">
                <a:solidFill>
                  <a:srgbClr val="FF0000"/>
                </a:solidFill>
              </a:rPr>
              <a:t>Strong El Niño:</a:t>
            </a:r>
            <a:r>
              <a:rPr lang="en" sz="1300">
                <a:solidFill>
                  <a:srgbClr val="FF0000"/>
                </a:solidFill>
              </a:rPr>
              <a:t> </a:t>
            </a:r>
            <a:r>
              <a:rPr lang="en" sz="1300">
                <a:solidFill>
                  <a:schemeClr val="accent2"/>
                </a:solidFill>
              </a:rPr>
              <a:t>Episode when the peak Oceanic Niño Index (ONI) is greater than or equal to 1.5°C.</a:t>
            </a:r>
            <a:endParaRPr sz="1300">
              <a:solidFill>
                <a:schemeClr val="accent2"/>
              </a:solidFill>
            </a:endParaRPr>
          </a:p>
          <a:p>
            <a:pPr indent="0" lvl="0" marL="0" rtl="0" algn="l">
              <a:spcBef>
                <a:spcPts val="1300"/>
              </a:spcBef>
              <a:spcAft>
                <a:spcPts val="1200"/>
              </a:spcAft>
              <a:buNone/>
            </a:pPr>
            <a:r>
              <a:t/>
            </a:r>
            <a:endParaRPr/>
          </a:p>
        </p:txBody>
      </p:sp>
      <p:sp>
        <p:nvSpPr>
          <p:cNvPr id="105" name="Google Shape;105;p20"/>
          <p:cNvSpPr txBox="1"/>
          <p:nvPr>
            <p:ph idx="1" type="body"/>
          </p:nvPr>
        </p:nvSpPr>
        <p:spPr>
          <a:xfrm>
            <a:off x="6217200" y="1152475"/>
            <a:ext cx="2675100" cy="3416400"/>
          </a:xfrm>
          <a:prstGeom prst="rect">
            <a:avLst/>
          </a:prstGeom>
        </p:spPr>
        <p:txBody>
          <a:bodyPr anchorCtr="0" anchor="t" bIns="91425" lIns="91425" spcFirstLastPara="1" rIns="91425" wrap="square" tIns="91425">
            <a:normAutofit fontScale="92500"/>
          </a:bodyPr>
          <a:lstStyle/>
          <a:p>
            <a:pPr indent="0" lvl="0" marL="0" rtl="0" algn="l">
              <a:lnSpc>
                <a:spcPct val="150000"/>
              </a:lnSpc>
              <a:spcBef>
                <a:spcPts val="1300"/>
              </a:spcBef>
              <a:spcAft>
                <a:spcPts val="0"/>
              </a:spcAft>
              <a:buClr>
                <a:schemeClr val="dk1"/>
              </a:buClr>
              <a:buSzPct val="84615"/>
              <a:buFont typeface="Arial"/>
              <a:buNone/>
            </a:pPr>
            <a:r>
              <a:rPr b="1" lang="en" sz="1300">
                <a:solidFill>
                  <a:srgbClr val="0000FF"/>
                </a:solidFill>
              </a:rPr>
              <a:t>Weak La Niña:</a:t>
            </a:r>
            <a:r>
              <a:rPr lang="en" sz="1300">
                <a:solidFill>
                  <a:schemeClr val="accent2"/>
                </a:solidFill>
              </a:rPr>
              <a:t> Episode when the peak</a:t>
            </a:r>
            <a:r>
              <a:rPr lang="en" sz="1300">
                <a:solidFill>
                  <a:schemeClr val="dk1"/>
                </a:solidFill>
              </a:rPr>
              <a:t> </a:t>
            </a:r>
            <a:r>
              <a:rPr lang="en" sz="1300">
                <a:solidFill>
                  <a:schemeClr val="dk1"/>
                </a:solidFill>
                <a:uFill>
                  <a:noFill/>
                </a:uFill>
                <a:hlinkClick r:id="rId5">
                  <a:extLst>
                    <a:ext uri="{A12FA001-AC4F-418D-AE19-62706E023703}">
                      <ahyp:hlinkClr val="tx"/>
                    </a:ext>
                  </a:extLst>
                </a:hlinkClick>
              </a:rPr>
              <a:t>Oceanic Niño Index (ONI)</a:t>
            </a:r>
            <a:r>
              <a:rPr lang="en" sz="1300">
                <a:solidFill>
                  <a:schemeClr val="accent2"/>
                </a:solidFill>
              </a:rPr>
              <a:t> range from -0.5°C to -0.9°C.</a:t>
            </a:r>
            <a:endParaRPr sz="1300">
              <a:solidFill>
                <a:schemeClr val="accent2"/>
              </a:solidFill>
            </a:endParaRPr>
          </a:p>
          <a:p>
            <a:pPr indent="0" lvl="0" marL="0" rtl="0" algn="l">
              <a:lnSpc>
                <a:spcPct val="150000"/>
              </a:lnSpc>
              <a:spcBef>
                <a:spcPts val="1300"/>
              </a:spcBef>
              <a:spcAft>
                <a:spcPts val="0"/>
              </a:spcAft>
              <a:buClr>
                <a:schemeClr val="dk1"/>
              </a:buClr>
              <a:buSzPct val="84615"/>
              <a:buFont typeface="Arial"/>
              <a:buNone/>
            </a:pPr>
            <a:r>
              <a:rPr b="1" lang="en" sz="1300">
                <a:solidFill>
                  <a:srgbClr val="0000FF"/>
                </a:solidFill>
              </a:rPr>
              <a:t>Moderate La Niña:</a:t>
            </a:r>
            <a:r>
              <a:rPr lang="en" sz="1300">
                <a:solidFill>
                  <a:schemeClr val="accent2"/>
                </a:solidFill>
              </a:rPr>
              <a:t> Episode when the peak Oceanic Niño Index (ONI) </a:t>
            </a:r>
            <a:r>
              <a:rPr lang="en" sz="1300">
                <a:solidFill>
                  <a:schemeClr val="accent2"/>
                </a:solidFill>
              </a:rPr>
              <a:t>range from </a:t>
            </a:r>
            <a:r>
              <a:rPr lang="en" sz="1300">
                <a:solidFill>
                  <a:schemeClr val="accent2"/>
                </a:solidFill>
              </a:rPr>
              <a:t>-1.0°C to -1.4°C.</a:t>
            </a:r>
            <a:endParaRPr sz="1300">
              <a:solidFill>
                <a:schemeClr val="accent2"/>
              </a:solidFill>
            </a:endParaRPr>
          </a:p>
          <a:p>
            <a:pPr indent="0" lvl="0" marL="0" rtl="0" algn="l">
              <a:lnSpc>
                <a:spcPct val="150000"/>
              </a:lnSpc>
              <a:spcBef>
                <a:spcPts val="1300"/>
              </a:spcBef>
              <a:spcAft>
                <a:spcPts val="0"/>
              </a:spcAft>
              <a:buClr>
                <a:schemeClr val="dk1"/>
              </a:buClr>
              <a:buSzPct val="84615"/>
              <a:buFont typeface="Arial"/>
              <a:buNone/>
            </a:pPr>
            <a:r>
              <a:rPr b="1" lang="en" sz="1300">
                <a:solidFill>
                  <a:srgbClr val="0000FF"/>
                </a:solidFill>
              </a:rPr>
              <a:t>Strong La Niña:</a:t>
            </a:r>
            <a:r>
              <a:rPr lang="en" sz="1300">
                <a:solidFill>
                  <a:schemeClr val="accent2"/>
                </a:solidFill>
              </a:rPr>
              <a:t> Episode when the peak Oceanic Niño Index (ONI) is less than or equal to -1.5°C.</a:t>
            </a:r>
            <a:endParaRPr sz="1300">
              <a:solidFill>
                <a:schemeClr val="accent2"/>
              </a:solidFill>
            </a:endParaRPr>
          </a:p>
          <a:p>
            <a:pPr indent="0" lvl="0" marL="0" rtl="0" algn="l">
              <a:spcBef>
                <a:spcPts val="1300"/>
              </a:spcBef>
              <a:spcAft>
                <a:spcPts val="1200"/>
              </a:spcAft>
              <a:buNone/>
            </a:pPr>
            <a:r>
              <a:t/>
            </a:r>
            <a:endParaRPr/>
          </a:p>
        </p:txBody>
      </p:sp>
      <p:sp>
        <p:nvSpPr>
          <p:cNvPr id="106" name="Google Shape;106;p20"/>
          <p:cNvSpPr txBox="1"/>
          <p:nvPr>
            <p:ph idx="1" type="body"/>
          </p:nvPr>
        </p:nvSpPr>
        <p:spPr>
          <a:xfrm>
            <a:off x="3264450" y="1152475"/>
            <a:ext cx="25608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1300"/>
              </a:spcBef>
              <a:spcAft>
                <a:spcPts val="0"/>
              </a:spcAft>
              <a:buClr>
                <a:schemeClr val="dk1"/>
              </a:buClr>
              <a:buSzPts val="1100"/>
              <a:buFont typeface="Arial"/>
              <a:buNone/>
            </a:pPr>
            <a:r>
              <a:t/>
            </a:r>
            <a:endParaRPr b="1" sz="1300">
              <a:solidFill>
                <a:srgbClr val="FF0000"/>
              </a:solidFill>
              <a:highlight>
                <a:srgbClr val="FFFFFF"/>
              </a:highlight>
            </a:endParaRPr>
          </a:p>
          <a:p>
            <a:pPr indent="0" lvl="0" marL="0" rtl="0" algn="l">
              <a:lnSpc>
                <a:spcPct val="150000"/>
              </a:lnSpc>
              <a:spcBef>
                <a:spcPts val="1300"/>
              </a:spcBef>
              <a:spcAft>
                <a:spcPts val="0"/>
              </a:spcAft>
              <a:buClr>
                <a:schemeClr val="dk1"/>
              </a:buClr>
              <a:buSzPts val="1100"/>
              <a:buFont typeface="Arial"/>
              <a:buNone/>
            </a:pPr>
            <a:r>
              <a:t/>
            </a:r>
            <a:endParaRPr b="1" sz="1300">
              <a:solidFill>
                <a:srgbClr val="FF0000"/>
              </a:solidFill>
            </a:endParaRPr>
          </a:p>
          <a:p>
            <a:pPr indent="0" lvl="0" marL="0" rtl="0" algn="l">
              <a:lnSpc>
                <a:spcPct val="150000"/>
              </a:lnSpc>
              <a:spcBef>
                <a:spcPts val="1300"/>
              </a:spcBef>
              <a:spcAft>
                <a:spcPts val="0"/>
              </a:spcAft>
              <a:buClr>
                <a:schemeClr val="dk1"/>
              </a:buClr>
              <a:buSzPts val="1100"/>
              <a:buFont typeface="Arial"/>
              <a:buNone/>
            </a:pPr>
            <a:r>
              <a:rPr b="1" lang="en" sz="1300">
                <a:solidFill>
                  <a:srgbClr val="000000"/>
                </a:solidFill>
              </a:rPr>
              <a:t>ENSO </a:t>
            </a:r>
            <a:r>
              <a:rPr b="1" lang="en" sz="1300">
                <a:solidFill>
                  <a:srgbClr val="000000"/>
                </a:solidFill>
              </a:rPr>
              <a:t>Neutral</a:t>
            </a:r>
            <a:r>
              <a:rPr b="1" lang="en" sz="1300">
                <a:solidFill>
                  <a:srgbClr val="000000"/>
                </a:solidFill>
              </a:rPr>
              <a:t>:</a:t>
            </a:r>
            <a:r>
              <a:rPr lang="en" sz="1300">
                <a:solidFill>
                  <a:srgbClr val="FF0000"/>
                </a:solidFill>
              </a:rPr>
              <a:t> </a:t>
            </a:r>
            <a:r>
              <a:rPr lang="en" sz="1300">
                <a:solidFill>
                  <a:schemeClr val="accent2"/>
                </a:solidFill>
              </a:rPr>
              <a:t>Episode when the peak Oceanic Niño Index (ONI) is “equal” (+/- 0.4</a:t>
            </a:r>
            <a:r>
              <a:rPr lang="en" sz="1300">
                <a:solidFill>
                  <a:schemeClr val="accent2"/>
                </a:solidFill>
              </a:rPr>
              <a:t>°C) </a:t>
            </a:r>
            <a:r>
              <a:rPr lang="en" sz="1300">
                <a:solidFill>
                  <a:schemeClr val="accent2"/>
                </a:solidFill>
              </a:rPr>
              <a:t> to mean sea surface </a:t>
            </a:r>
            <a:r>
              <a:rPr lang="en" sz="1300">
                <a:solidFill>
                  <a:schemeClr val="accent2"/>
                </a:solidFill>
              </a:rPr>
              <a:t>temperature</a:t>
            </a:r>
            <a:r>
              <a:rPr lang="en" sz="1300">
                <a:solidFill>
                  <a:schemeClr val="accent2"/>
                </a:solidFill>
              </a:rPr>
              <a:t>.</a:t>
            </a:r>
            <a:endParaRPr sz="1300">
              <a:solidFill>
                <a:schemeClr val="accent2"/>
              </a:solidFill>
            </a:endParaRPr>
          </a:p>
          <a:p>
            <a:pPr indent="0" lvl="0" marL="0" rtl="0" algn="l">
              <a:spcBef>
                <a:spcPts val="130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0" name="Shape 110"/>
        <p:cNvGrpSpPr/>
        <p:nvPr/>
      </p:nvGrpSpPr>
      <p:grpSpPr>
        <a:xfrm>
          <a:off x="0" y="0"/>
          <a:ext cx="0" cy="0"/>
          <a:chOff x="0" y="0"/>
          <a:chExt cx="0" cy="0"/>
        </a:xfrm>
      </p:grpSpPr>
      <p:sp>
        <p:nvSpPr>
          <p:cNvPr id="111" name="Google Shape;111;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600"/>
              <a:buFont typeface="Arial"/>
              <a:buNone/>
            </a:pPr>
            <a:r>
              <a:rPr lang="en" sz="2500"/>
              <a:t>ENSO Model Predictions for Winter 2023-2024</a:t>
            </a:r>
            <a:endParaRPr sz="2320"/>
          </a:p>
          <a:p>
            <a:pPr indent="0" lvl="0" marL="0" rtl="0" algn="l">
              <a:spcBef>
                <a:spcPts val="0"/>
              </a:spcBef>
              <a:spcAft>
                <a:spcPts val="0"/>
              </a:spcAft>
              <a:buNone/>
            </a:pPr>
            <a:r>
              <a:t/>
            </a:r>
            <a:endParaRPr/>
          </a:p>
        </p:txBody>
      </p:sp>
      <p:sp>
        <p:nvSpPr>
          <p:cNvPr id="112" name="Google Shape;112;p21"/>
          <p:cNvSpPr txBox="1"/>
          <p:nvPr>
            <p:ph idx="1" type="body"/>
          </p:nvPr>
        </p:nvSpPr>
        <p:spPr>
          <a:xfrm>
            <a:off x="311700" y="1146750"/>
            <a:ext cx="5442900" cy="34164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chemeClr val="dk1"/>
              </a:buClr>
              <a:buSzPts val="1600"/>
              <a:buChar char="●"/>
            </a:pPr>
            <a:r>
              <a:rPr lang="en" sz="1600">
                <a:solidFill>
                  <a:schemeClr val="dk1"/>
                </a:solidFill>
              </a:rPr>
              <a:t>Modeled projections as of October 2023 (IRI ONI) suggest that we will the following Sea Surface Temperature Anomalies:</a:t>
            </a:r>
            <a:endParaRPr sz="1600"/>
          </a:p>
          <a:p>
            <a:pPr indent="0" lvl="0" marL="0" rtl="0" algn="l">
              <a:spcBef>
                <a:spcPts val="1200"/>
              </a:spcBef>
              <a:spcAft>
                <a:spcPts val="1200"/>
              </a:spcAft>
              <a:buNone/>
            </a:pPr>
            <a:r>
              <a:t/>
            </a:r>
            <a:endParaRPr/>
          </a:p>
        </p:txBody>
      </p:sp>
      <p:graphicFrame>
        <p:nvGraphicFramePr>
          <p:cNvPr id="113" name="Google Shape;113;p21"/>
          <p:cNvGraphicFramePr/>
          <p:nvPr/>
        </p:nvGraphicFramePr>
        <p:xfrm>
          <a:off x="889300" y="2217725"/>
          <a:ext cx="3000000" cy="3000000"/>
        </p:xfrm>
        <a:graphic>
          <a:graphicData uri="http://schemas.openxmlformats.org/drawingml/2006/table">
            <a:tbl>
              <a:tblPr>
                <a:noFill/>
                <a:tableStyleId>{46F05549-D91E-4DA7-BF52-4088B051052C}</a:tableStyleId>
              </a:tblPr>
              <a:tblGrid>
                <a:gridCol w="1106400"/>
                <a:gridCol w="1106400"/>
                <a:gridCol w="1106400"/>
                <a:gridCol w="1106400"/>
              </a:tblGrid>
              <a:tr h="264825">
                <a:tc>
                  <a:txBody>
                    <a:bodyPr/>
                    <a:lstStyle/>
                    <a:p>
                      <a:pPr indent="0" lvl="0" marL="0" rtl="0" algn="l">
                        <a:spcBef>
                          <a:spcPts val="0"/>
                        </a:spcBef>
                        <a:spcAft>
                          <a:spcPts val="0"/>
                        </a:spcAft>
                        <a:buNone/>
                      </a:pPr>
                      <a:r>
                        <a:rPr b="1" lang="en" sz="800"/>
                        <a:t>Model</a:t>
                      </a:r>
                      <a:endParaRPr b="1" sz="800"/>
                    </a:p>
                  </a:txBody>
                  <a:tcPr marT="91425" marB="91425" marR="91425" marL="91425"/>
                </a:tc>
                <a:tc>
                  <a:txBody>
                    <a:bodyPr/>
                    <a:lstStyle/>
                    <a:p>
                      <a:pPr indent="0" lvl="0" marL="0" rtl="0" algn="l">
                        <a:spcBef>
                          <a:spcPts val="0"/>
                        </a:spcBef>
                        <a:spcAft>
                          <a:spcPts val="0"/>
                        </a:spcAft>
                        <a:buNone/>
                      </a:pPr>
                      <a:r>
                        <a:rPr b="1" lang="en" sz="800"/>
                        <a:t>NDJ</a:t>
                      </a:r>
                      <a:endParaRPr b="1" sz="800"/>
                    </a:p>
                  </a:txBody>
                  <a:tcPr marT="91425" marB="91425" marR="91425" marL="91425"/>
                </a:tc>
                <a:tc>
                  <a:txBody>
                    <a:bodyPr/>
                    <a:lstStyle/>
                    <a:p>
                      <a:pPr indent="0" lvl="0" marL="0" rtl="0" algn="l">
                        <a:spcBef>
                          <a:spcPts val="0"/>
                        </a:spcBef>
                        <a:spcAft>
                          <a:spcPts val="0"/>
                        </a:spcAft>
                        <a:buNone/>
                      </a:pPr>
                      <a:r>
                        <a:rPr b="1" lang="en" sz="800"/>
                        <a:t>DJF</a:t>
                      </a:r>
                      <a:endParaRPr b="1" sz="800"/>
                    </a:p>
                  </a:txBody>
                  <a:tcPr marT="91425" marB="91425" marR="91425" marL="91425"/>
                </a:tc>
                <a:tc>
                  <a:txBody>
                    <a:bodyPr/>
                    <a:lstStyle/>
                    <a:p>
                      <a:pPr indent="0" lvl="0" marL="0" rtl="0" algn="l">
                        <a:spcBef>
                          <a:spcPts val="0"/>
                        </a:spcBef>
                        <a:spcAft>
                          <a:spcPts val="0"/>
                        </a:spcAft>
                        <a:buNone/>
                      </a:pPr>
                      <a:r>
                        <a:rPr b="1" lang="en" sz="800"/>
                        <a:t>JFM</a:t>
                      </a:r>
                      <a:endParaRPr b="1" sz="800"/>
                    </a:p>
                  </a:txBody>
                  <a:tcPr marT="91425" marB="91425" marR="91425" marL="91425"/>
                </a:tc>
              </a:tr>
              <a:tr h="370775">
                <a:tc>
                  <a:txBody>
                    <a:bodyPr/>
                    <a:lstStyle/>
                    <a:p>
                      <a:pPr indent="0" lvl="0" marL="0" rtl="0" algn="l">
                        <a:spcBef>
                          <a:spcPts val="0"/>
                        </a:spcBef>
                        <a:spcAft>
                          <a:spcPts val="0"/>
                        </a:spcAft>
                        <a:buNone/>
                      </a:pPr>
                      <a:r>
                        <a:rPr b="1" lang="en" sz="800"/>
                        <a:t>Average Dynamical models</a:t>
                      </a:r>
                      <a:endParaRPr b="1" sz="800"/>
                    </a:p>
                  </a:txBody>
                  <a:tcPr marT="91425" marB="91425" marR="91425" marL="91425"/>
                </a:tc>
                <a:tc>
                  <a:txBody>
                    <a:bodyPr/>
                    <a:lstStyle/>
                    <a:p>
                      <a:pPr indent="0" lvl="0" marL="0" rtl="0" algn="l">
                        <a:spcBef>
                          <a:spcPts val="0"/>
                        </a:spcBef>
                        <a:spcAft>
                          <a:spcPts val="0"/>
                        </a:spcAft>
                        <a:buNone/>
                      </a:pPr>
                      <a:r>
                        <a:rPr lang="en" sz="700"/>
                        <a:t>2.073°C</a:t>
                      </a:r>
                      <a:endParaRPr sz="700"/>
                    </a:p>
                    <a:p>
                      <a:pPr indent="0" lvl="0" marL="0" rtl="0" algn="l">
                        <a:spcBef>
                          <a:spcPts val="0"/>
                        </a:spcBef>
                        <a:spcAft>
                          <a:spcPts val="0"/>
                        </a:spcAft>
                        <a:buNone/>
                      </a:pPr>
                      <a:r>
                        <a:rPr lang="en" sz="400">
                          <a:solidFill>
                            <a:schemeClr val="dk1"/>
                          </a:solidFill>
                        </a:rPr>
                        <a:t>(</a:t>
                      </a:r>
                      <a:r>
                        <a:rPr lang="en" sz="400">
                          <a:solidFill>
                            <a:srgbClr val="FF0000"/>
                          </a:solidFill>
                          <a:highlight>
                            <a:schemeClr val="lt1"/>
                          </a:highlight>
                        </a:rPr>
                        <a:t>Strong El Niño</a:t>
                      </a:r>
                      <a:r>
                        <a:rPr lang="en" sz="400">
                          <a:solidFill>
                            <a:schemeClr val="dk1"/>
                          </a:solidFill>
                          <a:highlight>
                            <a:schemeClr val="lt1"/>
                          </a:highlight>
                        </a:rPr>
                        <a:t>)</a:t>
                      </a:r>
                      <a:r>
                        <a:rPr lang="en" sz="400"/>
                        <a:t>	</a:t>
                      </a:r>
                      <a:endParaRPr sz="400"/>
                    </a:p>
                  </a:txBody>
                  <a:tcPr marT="91425" marB="91425" marR="91425" marL="91425"/>
                </a:tc>
                <a:tc>
                  <a:txBody>
                    <a:bodyPr/>
                    <a:lstStyle/>
                    <a:p>
                      <a:pPr indent="0" lvl="0" marL="0" rtl="0" algn="l">
                        <a:spcBef>
                          <a:spcPts val="0"/>
                        </a:spcBef>
                        <a:spcAft>
                          <a:spcPts val="0"/>
                        </a:spcAft>
                        <a:buNone/>
                      </a:pPr>
                      <a:r>
                        <a:rPr lang="en" sz="700"/>
                        <a:t>2.009°C</a:t>
                      </a:r>
                      <a:endParaRPr sz="700"/>
                    </a:p>
                    <a:p>
                      <a:pPr indent="0" lvl="0" marL="0" rtl="0" algn="l">
                        <a:spcBef>
                          <a:spcPts val="0"/>
                        </a:spcBef>
                        <a:spcAft>
                          <a:spcPts val="0"/>
                        </a:spcAft>
                        <a:buClr>
                          <a:schemeClr val="dk1"/>
                        </a:buClr>
                        <a:buSzPts val="1100"/>
                        <a:buFont typeface="Arial"/>
                        <a:buNone/>
                      </a:pPr>
                      <a:r>
                        <a:rPr lang="en" sz="400">
                          <a:solidFill>
                            <a:schemeClr val="dk1"/>
                          </a:solidFill>
                        </a:rPr>
                        <a:t>(</a:t>
                      </a:r>
                      <a:r>
                        <a:rPr lang="en" sz="400">
                          <a:solidFill>
                            <a:srgbClr val="FF0000"/>
                          </a:solidFill>
                          <a:highlight>
                            <a:schemeClr val="lt1"/>
                          </a:highlight>
                        </a:rPr>
                        <a:t>Strong El Niño</a:t>
                      </a:r>
                      <a:r>
                        <a:rPr lang="en" sz="400">
                          <a:solidFill>
                            <a:schemeClr val="dk1"/>
                          </a:solidFill>
                          <a:highlight>
                            <a:schemeClr val="lt1"/>
                          </a:highlight>
                        </a:rPr>
                        <a:t>)</a:t>
                      </a:r>
                      <a:endParaRPr sz="400"/>
                    </a:p>
                  </a:txBody>
                  <a:tcPr marT="91425" marB="91425" marR="91425" marL="91425"/>
                </a:tc>
                <a:tc>
                  <a:txBody>
                    <a:bodyPr/>
                    <a:lstStyle/>
                    <a:p>
                      <a:pPr indent="0" lvl="0" marL="0" rtl="0" algn="l">
                        <a:spcBef>
                          <a:spcPts val="0"/>
                        </a:spcBef>
                        <a:spcAft>
                          <a:spcPts val="0"/>
                        </a:spcAft>
                        <a:buNone/>
                      </a:pPr>
                      <a:r>
                        <a:rPr lang="en" sz="700"/>
                        <a:t>1.692°C</a:t>
                      </a:r>
                      <a:endParaRPr sz="700"/>
                    </a:p>
                    <a:p>
                      <a:pPr indent="0" lvl="0" marL="0" rtl="0" algn="l">
                        <a:spcBef>
                          <a:spcPts val="0"/>
                        </a:spcBef>
                        <a:spcAft>
                          <a:spcPts val="0"/>
                        </a:spcAft>
                        <a:buClr>
                          <a:schemeClr val="dk1"/>
                        </a:buClr>
                        <a:buSzPts val="1100"/>
                        <a:buFont typeface="Arial"/>
                        <a:buNone/>
                      </a:pPr>
                      <a:r>
                        <a:rPr lang="en" sz="400">
                          <a:solidFill>
                            <a:schemeClr val="dk1"/>
                          </a:solidFill>
                        </a:rPr>
                        <a:t>(</a:t>
                      </a:r>
                      <a:r>
                        <a:rPr lang="en" sz="400">
                          <a:solidFill>
                            <a:srgbClr val="FF0000"/>
                          </a:solidFill>
                          <a:highlight>
                            <a:schemeClr val="lt1"/>
                          </a:highlight>
                        </a:rPr>
                        <a:t>Strong El Niño</a:t>
                      </a:r>
                      <a:r>
                        <a:rPr lang="en" sz="400">
                          <a:solidFill>
                            <a:schemeClr val="dk1"/>
                          </a:solidFill>
                          <a:highlight>
                            <a:schemeClr val="lt1"/>
                          </a:highlight>
                        </a:rPr>
                        <a:t>)</a:t>
                      </a:r>
                      <a:endParaRPr sz="400"/>
                    </a:p>
                  </a:txBody>
                  <a:tcPr marT="91425" marB="91425" marR="91425" marL="91425"/>
                </a:tc>
              </a:tr>
              <a:tr h="370775">
                <a:tc>
                  <a:txBody>
                    <a:bodyPr/>
                    <a:lstStyle/>
                    <a:p>
                      <a:pPr indent="0" lvl="0" marL="0" rtl="0" algn="l">
                        <a:spcBef>
                          <a:spcPts val="0"/>
                        </a:spcBef>
                        <a:spcAft>
                          <a:spcPts val="0"/>
                        </a:spcAft>
                        <a:buNone/>
                      </a:pPr>
                      <a:r>
                        <a:rPr b="1" lang="en" sz="800"/>
                        <a:t>Average Statistical Models</a:t>
                      </a:r>
                      <a:endParaRPr b="1" sz="800"/>
                    </a:p>
                  </a:txBody>
                  <a:tcPr marT="91425" marB="91425" marR="91425" marL="91425"/>
                </a:tc>
                <a:tc>
                  <a:txBody>
                    <a:bodyPr/>
                    <a:lstStyle/>
                    <a:p>
                      <a:pPr indent="0" lvl="0" marL="0" rtl="0" algn="l">
                        <a:spcBef>
                          <a:spcPts val="0"/>
                        </a:spcBef>
                        <a:spcAft>
                          <a:spcPts val="0"/>
                        </a:spcAft>
                        <a:buNone/>
                      </a:pPr>
                      <a:r>
                        <a:rPr lang="en" sz="700"/>
                        <a:t>1.392</a:t>
                      </a:r>
                      <a:r>
                        <a:rPr lang="en" sz="700">
                          <a:solidFill>
                            <a:schemeClr val="dk1"/>
                          </a:solidFill>
                        </a:rPr>
                        <a:t>°C</a:t>
                      </a:r>
                      <a:br>
                        <a:rPr lang="en" sz="900">
                          <a:solidFill>
                            <a:schemeClr val="dk1"/>
                          </a:solidFill>
                        </a:rPr>
                      </a:br>
                      <a:r>
                        <a:rPr lang="en" sz="400">
                          <a:solidFill>
                            <a:schemeClr val="dk1"/>
                          </a:solidFill>
                        </a:rPr>
                        <a:t>(</a:t>
                      </a:r>
                      <a:r>
                        <a:rPr lang="en" sz="400">
                          <a:solidFill>
                            <a:srgbClr val="FF0000"/>
                          </a:solidFill>
                          <a:highlight>
                            <a:schemeClr val="lt1"/>
                          </a:highlight>
                        </a:rPr>
                        <a:t>Moderate El Niño</a:t>
                      </a:r>
                      <a:r>
                        <a:rPr lang="en" sz="400">
                          <a:solidFill>
                            <a:schemeClr val="dk1"/>
                          </a:solidFill>
                          <a:highlight>
                            <a:schemeClr val="lt1"/>
                          </a:highlight>
                        </a:rPr>
                        <a:t>)</a:t>
                      </a:r>
                      <a:endParaRPr sz="400">
                        <a:solidFill>
                          <a:schemeClr val="dk1"/>
                        </a:solidFill>
                      </a:endParaRPr>
                    </a:p>
                  </a:txBody>
                  <a:tcPr marT="91425" marB="91425" marR="91425" marL="91425"/>
                </a:tc>
                <a:tc>
                  <a:txBody>
                    <a:bodyPr/>
                    <a:lstStyle/>
                    <a:p>
                      <a:pPr indent="0" lvl="0" marL="0" rtl="0" algn="l">
                        <a:spcBef>
                          <a:spcPts val="0"/>
                        </a:spcBef>
                        <a:spcAft>
                          <a:spcPts val="0"/>
                        </a:spcAft>
                        <a:buNone/>
                      </a:pPr>
                      <a:r>
                        <a:rPr lang="en" sz="700"/>
                        <a:t>1.273</a:t>
                      </a:r>
                      <a:r>
                        <a:rPr lang="en" sz="700">
                          <a:solidFill>
                            <a:schemeClr val="dk1"/>
                          </a:solidFill>
                        </a:rPr>
                        <a:t>°C</a:t>
                      </a:r>
                      <a:endParaRPr sz="700">
                        <a:solidFill>
                          <a:schemeClr val="dk1"/>
                        </a:solidFill>
                      </a:endParaRPr>
                    </a:p>
                    <a:p>
                      <a:pPr indent="0" lvl="0" marL="0" rtl="0" algn="l">
                        <a:spcBef>
                          <a:spcPts val="0"/>
                        </a:spcBef>
                        <a:spcAft>
                          <a:spcPts val="0"/>
                        </a:spcAft>
                        <a:buClr>
                          <a:schemeClr val="dk1"/>
                        </a:buClr>
                        <a:buSzPts val="1100"/>
                        <a:buFont typeface="Arial"/>
                        <a:buNone/>
                      </a:pPr>
                      <a:r>
                        <a:rPr lang="en" sz="400">
                          <a:solidFill>
                            <a:schemeClr val="dk1"/>
                          </a:solidFill>
                        </a:rPr>
                        <a:t>(</a:t>
                      </a:r>
                      <a:r>
                        <a:rPr lang="en" sz="400">
                          <a:solidFill>
                            <a:srgbClr val="FF0000"/>
                          </a:solidFill>
                          <a:highlight>
                            <a:schemeClr val="lt1"/>
                          </a:highlight>
                        </a:rPr>
                        <a:t>Moderate El Niño</a:t>
                      </a:r>
                      <a:r>
                        <a:rPr lang="en" sz="400">
                          <a:solidFill>
                            <a:schemeClr val="dk1"/>
                          </a:solidFill>
                          <a:highlight>
                            <a:schemeClr val="lt1"/>
                          </a:highlight>
                        </a:rPr>
                        <a:t>)</a:t>
                      </a:r>
                      <a:endParaRPr sz="400">
                        <a:solidFill>
                          <a:schemeClr val="dk1"/>
                        </a:solidFill>
                      </a:endParaRPr>
                    </a:p>
                  </a:txBody>
                  <a:tcPr marT="91425" marB="91425" marR="91425" marL="91425"/>
                </a:tc>
                <a:tc>
                  <a:txBody>
                    <a:bodyPr/>
                    <a:lstStyle/>
                    <a:p>
                      <a:pPr indent="0" lvl="0" marL="0" rtl="0" algn="l">
                        <a:spcBef>
                          <a:spcPts val="0"/>
                        </a:spcBef>
                        <a:spcAft>
                          <a:spcPts val="0"/>
                        </a:spcAft>
                        <a:buNone/>
                      </a:pPr>
                      <a:r>
                        <a:rPr lang="en" sz="700"/>
                        <a:t>1.052</a:t>
                      </a:r>
                      <a:r>
                        <a:rPr lang="en" sz="700">
                          <a:solidFill>
                            <a:schemeClr val="dk1"/>
                          </a:solidFill>
                        </a:rPr>
                        <a:t>°C</a:t>
                      </a:r>
                      <a:endParaRPr sz="700">
                        <a:solidFill>
                          <a:schemeClr val="dk1"/>
                        </a:solidFill>
                      </a:endParaRPr>
                    </a:p>
                    <a:p>
                      <a:pPr indent="0" lvl="0" marL="0" rtl="0" algn="l">
                        <a:spcBef>
                          <a:spcPts val="0"/>
                        </a:spcBef>
                        <a:spcAft>
                          <a:spcPts val="0"/>
                        </a:spcAft>
                        <a:buClr>
                          <a:schemeClr val="dk1"/>
                        </a:buClr>
                        <a:buSzPts val="1100"/>
                        <a:buFont typeface="Arial"/>
                        <a:buNone/>
                      </a:pPr>
                      <a:r>
                        <a:rPr lang="en" sz="400">
                          <a:solidFill>
                            <a:schemeClr val="dk1"/>
                          </a:solidFill>
                        </a:rPr>
                        <a:t>(</a:t>
                      </a:r>
                      <a:r>
                        <a:rPr lang="en" sz="400">
                          <a:solidFill>
                            <a:srgbClr val="FF0000"/>
                          </a:solidFill>
                          <a:highlight>
                            <a:schemeClr val="lt1"/>
                          </a:highlight>
                        </a:rPr>
                        <a:t>Moderate El Niño</a:t>
                      </a:r>
                      <a:r>
                        <a:rPr lang="en" sz="400">
                          <a:solidFill>
                            <a:schemeClr val="dk1"/>
                          </a:solidFill>
                          <a:highlight>
                            <a:schemeClr val="lt1"/>
                          </a:highlight>
                        </a:rPr>
                        <a:t>)</a:t>
                      </a:r>
                      <a:endParaRPr sz="400">
                        <a:solidFill>
                          <a:schemeClr val="dk1"/>
                        </a:solidFill>
                      </a:endParaRPr>
                    </a:p>
                  </a:txBody>
                  <a:tcPr marT="91425" marB="91425" marR="91425" marL="91425"/>
                </a:tc>
              </a:tr>
              <a:tr h="344300">
                <a:tc>
                  <a:txBody>
                    <a:bodyPr/>
                    <a:lstStyle/>
                    <a:p>
                      <a:pPr indent="0" lvl="0" marL="0" rtl="0" algn="l">
                        <a:spcBef>
                          <a:spcPts val="0"/>
                        </a:spcBef>
                        <a:spcAft>
                          <a:spcPts val="0"/>
                        </a:spcAft>
                        <a:buNone/>
                      </a:pPr>
                      <a:r>
                        <a:rPr b="1" lang="en" sz="800"/>
                        <a:t>Average All Models</a:t>
                      </a:r>
                      <a:endParaRPr b="1" sz="800"/>
                    </a:p>
                  </a:txBody>
                  <a:tcPr marT="91425" marB="91425" marR="91425" marL="91425"/>
                </a:tc>
                <a:tc>
                  <a:txBody>
                    <a:bodyPr/>
                    <a:lstStyle/>
                    <a:p>
                      <a:pPr indent="0" lvl="0" marL="0" rtl="0" algn="l">
                        <a:spcBef>
                          <a:spcPts val="0"/>
                        </a:spcBef>
                        <a:spcAft>
                          <a:spcPts val="0"/>
                        </a:spcAft>
                        <a:buNone/>
                      </a:pPr>
                      <a:r>
                        <a:rPr b="1" lang="en" sz="800"/>
                        <a:t>1.838</a:t>
                      </a:r>
                      <a:r>
                        <a:rPr b="1" lang="en" sz="800">
                          <a:solidFill>
                            <a:schemeClr val="dk1"/>
                          </a:solidFill>
                        </a:rPr>
                        <a:t>°C</a:t>
                      </a:r>
                      <a:br>
                        <a:rPr b="1" lang="en" sz="800">
                          <a:solidFill>
                            <a:schemeClr val="dk1"/>
                          </a:solidFill>
                        </a:rPr>
                      </a:br>
                      <a:r>
                        <a:rPr b="1" lang="en" sz="600">
                          <a:solidFill>
                            <a:schemeClr val="dk1"/>
                          </a:solidFill>
                        </a:rPr>
                        <a:t>(</a:t>
                      </a:r>
                      <a:r>
                        <a:rPr b="1" lang="en" sz="600">
                          <a:solidFill>
                            <a:srgbClr val="FF0000"/>
                          </a:solidFill>
                          <a:highlight>
                            <a:schemeClr val="lt1"/>
                          </a:highlight>
                        </a:rPr>
                        <a:t>Strong El Niño</a:t>
                      </a:r>
                      <a:r>
                        <a:rPr b="1" lang="en" sz="600">
                          <a:solidFill>
                            <a:schemeClr val="dk1"/>
                          </a:solidFill>
                          <a:highlight>
                            <a:schemeClr val="lt1"/>
                          </a:highlight>
                        </a:rPr>
                        <a:t>)</a:t>
                      </a:r>
                      <a:endParaRPr b="1" sz="600">
                        <a:solidFill>
                          <a:schemeClr val="dk1"/>
                        </a:solidFill>
                      </a:endParaRPr>
                    </a:p>
                  </a:txBody>
                  <a:tcPr marT="91425" marB="91425" marR="91425" marL="91425"/>
                </a:tc>
                <a:tc>
                  <a:txBody>
                    <a:bodyPr/>
                    <a:lstStyle/>
                    <a:p>
                      <a:pPr indent="0" lvl="0" marL="0" rtl="0" algn="l">
                        <a:spcBef>
                          <a:spcPts val="0"/>
                        </a:spcBef>
                        <a:spcAft>
                          <a:spcPts val="0"/>
                        </a:spcAft>
                        <a:buNone/>
                      </a:pPr>
                      <a:r>
                        <a:rPr b="1" lang="en" sz="800"/>
                        <a:t>1.754</a:t>
                      </a:r>
                      <a:r>
                        <a:rPr b="1" lang="en" sz="800">
                          <a:solidFill>
                            <a:schemeClr val="dk1"/>
                          </a:solidFill>
                        </a:rPr>
                        <a:t>°C</a:t>
                      </a:r>
                      <a:endParaRPr b="1" sz="800">
                        <a:solidFill>
                          <a:schemeClr val="dk1"/>
                        </a:solidFill>
                      </a:endParaRPr>
                    </a:p>
                    <a:p>
                      <a:pPr indent="0" lvl="0" marL="0" rtl="0" algn="l">
                        <a:spcBef>
                          <a:spcPts val="0"/>
                        </a:spcBef>
                        <a:spcAft>
                          <a:spcPts val="0"/>
                        </a:spcAft>
                        <a:buClr>
                          <a:schemeClr val="dk1"/>
                        </a:buClr>
                        <a:buSzPts val="1100"/>
                        <a:buFont typeface="Arial"/>
                        <a:buNone/>
                      </a:pPr>
                      <a:r>
                        <a:rPr b="1" lang="en" sz="600">
                          <a:solidFill>
                            <a:schemeClr val="dk1"/>
                          </a:solidFill>
                        </a:rPr>
                        <a:t>(</a:t>
                      </a:r>
                      <a:r>
                        <a:rPr b="1" lang="en" sz="600">
                          <a:solidFill>
                            <a:srgbClr val="FF0000"/>
                          </a:solidFill>
                          <a:highlight>
                            <a:schemeClr val="lt1"/>
                          </a:highlight>
                        </a:rPr>
                        <a:t>Strong El Niño</a:t>
                      </a:r>
                      <a:r>
                        <a:rPr b="1" lang="en" sz="600">
                          <a:solidFill>
                            <a:schemeClr val="dk1"/>
                          </a:solidFill>
                          <a:highlight>
                            <a:schemeClr val="lt1"/>
                          </a:highlight>
                        </a:rPr>
                        <a:t>)</a:t>
                      </a:r>
                      <a:endParaRPr b="1" sz="800">
                        <a:solidFill>
                          <a:schemeClr val="dk1"/>
                        </a:solidFill>
                      </a:endParaRPr>
                    </a:p>
                  </a:txBody>
                  <a:tcPr marT="91425" marB="91425" marR="91425" marL="91425"/>
                </a:tc>
                <a:tc>
                  <a:txBody>
                    <a:bodyPr/>
                    <a:lstStyle/>
                    <a:p>
                      <a:pPr indent="0" lvl="0" marL="0" rtl="0" algn="l">
                        <a:spcBef>
                          <a:spcPts val="0"/>
                        </a:spcBef>
                        <a:spcAft>
                          <a:spcPts val="0"/>
                        </a:spcAft>
                        <a:buNone/>
                      </a:pPr>
                      <a:r>
                        <a:rPr b="1" lang="en" sz="800"/>
                        <a:t>1.431</a:t>
                      </a:r>
                      <a:r>
                        <a:rPr b="1" lang="en" sz="800">
                          <a:solidFill>
                            <a:schemeClr val="dk1"/>
                          </a:solidFill>
                        </a:rPr>
                        <a:t>°C</a:t>
                      </a:r>
                      <a:endParaRPr b="1" sz="800">
                        <a:solidFill>
                          <a:schemeClr val="dk1"/>
                        </a:solidFill>
                      </a:endParaRPr>
                    </a:p>
                    <a:p>
                      <a:pPr indent="0" lvl="0" marL="0" rtl="0" algn="l">
                        <a:spcBef>
                          <a:spcPts val="0"/>
                        </a:spcBef>
                        <a:spcAft>
                          <a:spcPts val="0"/>
                        </a:spcAft>
                        <a:buClr>
                          <a:schemeClr val="dk1"/>
                        </a:buClr>
                        <a:buSzPts val="1100"/>
                        <a:buFont typeface="Arial"/>
                        <a:buNone/>
                      </a:pPr>
                      <a:r>
                        <a:rPr b="1" lang="en" sz="600">
                          <a:solidFill>
                            <a:schemeClr val="dk1"/>
                          </a:solidFill>
                        </a:rPr>
                        <a:t>(</a:t>
                      </a:r>
                      <a:r>
                        <a:rPr b="1" lang="en" sz="600">
                          <a:solidFill>
                            <a:srgbClr val="FF0000"/>
                          </a:solidFill>
                          <a:highlight>
                            <a:schemeClr val="lt1"/>
                          </a:highlight>
                        </a:rPr>
                        <a:t>Moderate El Niño</a:t>
                      </a:r>
                      <a:r>
                        <a:rPr b="1" lang="en" sz="600">
                          <a:solidFill>
                            <a:schemeClr val="dk1"/>
                          </a:solidFill>
                          <a:highlight>
                            <a:schemeClr val="lt1"/>
                          </a:highlight>
                        </a:rPr>
                        <a:t>)</a:t>
                      </a:r>
                      <a:endParaRPr b="1" sz="800">
                        <a:solidFill>
                          <a:schemeClr val="dk1"/>
                        </a:solidFill>
                      </a:endParaRPr>
                    </a:p>
                  </a:txBody>
                  <a:tcPr marT="91425" marB="91425" marR="91425" marL="91425"/>
                </a:tc>
              </a:tr>
            </a:tbl>
          </a:graphicData>
        </a:graphic>
      </p:graphicFrame>
      <p:sp>
        <p:nvSpPr>
          <p:cNvPr id="114" name="Google Shape;114;p21"/>
          <p:cNvSpPr txBox="1"/>
          <p:nvPr/>
        </p:nvSpPr>
        <p:spPr>
          <a:xfrm>
            <a:off x="866500" y="3802500"/>
            <a:ext cx="4471200" cy="17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
              <a:t>Data Source: </a:t>
            </a:r>
            <a:r>
              <a:rPr lang="en" sz="600" u="sng">
                <a:solidFill>
                  <a:schemeClr val="hlink"/>
                </a:solidFill>
                <a:hlinkClick r:id="rId4"/>
              </a:rPr>
              <a:t>IRI – International Research Institute for Climate and Society | October 2023 Quick Look (columbia.edu)</a:t>
            </a:r>
            <a:endParaRPr sz="600"/>
          </a:p>
        </p:txBody>
      </p:sp>
      <p:sp>
        <p:nvSpPr>
          <p:cNvPr id="115" name="Google Shape;115;p21"/>
          <p:cNvSpPr txBox="1"/>
          <p:nvPr/>
        </p:nvSpPr>
        <p:spPr>
          <a:xfrm>
            <a:off x="6216225" y="3976200"/>
            <a:ext cx="2408100" cy="27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400">
                <a:solidFill>
                  <a:schemeClr val="dk1"/>
                </a:solidFill>
              </a:rPr>
              <a:t>Image from Columbia Climate School International Research Institute for Climate and Society: </a:t>
            </a:r>
            <a:r>
              <a:rPr lang="en" sz="400" u="sng">
                <a:solidFill>
                  <a:schemeClr val="accent5"/>
                </a:solidFill>
                <a:hlinkClick r:id="rId5">
                  <a:extLst>
                    <a:ext uri="{A12FA001-AC4F-418D-AE19-62706E023703}">
                      <ahyp:hlinkClr val="tx"/>
                    </a:ext>
                  </a:extLst>
                </a:hlinkClick>
              </a:rPr>
              <a:t>https://iri.columbia.edu/our-expertise/climate/forecasts/enso/current/</a:t>
            </a:r>
            <a:endParaRPr sz="1200"/>
          </a:p>
        </p:txBody>
      </p:sp>
      <p:pic>
        <p:nvPicPr>
          <p:cNvPr id="116" name="Google Shape;116;p21"/>
          <p:cNvPicPr preferRelativeResize="0"/>
          <p:nvPr/>
        </p:nvPicPr>
        <p:blipFill>
          <a:blip r:embed="rId6">
            <a:alphaModFix/>
          </a:blip>
          <a:stretch>
            <a:fillRect/>
          </a:stretch>
        </p:blipFill>
        <p:spPr>
          <a:xfrm>
            <a:off x="5837475" y="1264425"/>
            <a:ext cx="3165599" cy="27117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0" name="Shape 120"/>
        <p:cNvGrpSpPr/>
        <p:nvPr/>
      </p:nvGrpSpPr>
      <p:grpSpPr>
        <a:xfrm>
          <a:off x="0" y="0"/>
          <a:ext cx="0" cy="0"/>
          <a:chOff x="0" y="0"/>
          <a:chExt cx="0" cy="0"/>
        </a:xfrm>
      </p:grpSpPr>
      <p:sp>
        <p:nvSpPr>
          <p:cNvPr id="121" name="Google Shape;121;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El Niño Winters in the Pacific Northwest</a:t>
            </a:r>
            <a:endParaRPr/>
          </a:p>
        </p:txBody>
      </p:sp>
      <p:sp>
        <p:nvSpPr>
          <p:cNvPr id="122" name="Google Shape;122;p22"/>
          <p:cNvSpPr txBox="1"/>
          <p:nvPr>
            <p:ph idx="1" type="body"/>
          </p:nvPr>
        </p:nvSpPr>
        <p:spPr>
          <a:xfrm>
            <a:off x="311700" y="1152475"/>
            <a:ext cx="4260300" cy="37416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Tends to be milder and dryer</a:t>
            </a:r>
            <a:endParaRPr/>
          </a:p>
          <a:p>
            <a:pPr indent="-342900" lvl="0" marL="457200" rtl="0" algn="l">
              <a:spcBef>
                <a:spcPts val="0"/>
              </a:spcBef>
              <a:spcAft>
                <a:spcPts val="0"/>
              </a:spcAft>
              <a:buSzPts val="1800"/>
              <a:buChar char="●"/>
            </a:pPr>
            <a:r>
              <a:rPr lang="en"/>
              <a:t>Polar Jet Stream stays a bit further to our north.</a:t>
            </a:r>
            <a:endParaRPr/>
          </a:p>
          <a:p>
            <a:pPr indent="-317500" lvl="1" marL="914400" rtl="0" algn="l">
              <a:spcBef>
                <a:spcPts val="0"/>
              </a:spcBef>
              <a:spcAft>
                <a:spcPts val="0"/>
              </a:spcAft>
              <a:buSzPts val="1400"/>
              <a:buChar char="○"/>
            </a:pPr>
            <a:r>
              <a:rPr lang="en"/>
              <a:t>The Polar Jet Stream is our primary driver of storms.</a:t>
            </a:r>
            <a:endParaRPr/>
          </a:p>
          <a:p>
            <a:pPr indent="-317500" lvl="2" marL="1371600" rtl="0" algn="l">
              <a:spcBef>
                <a:spcPts val="0"/>
              </a:spcBef>
              <a:spcAft>
                <a:spcPts val="0"/>
              </a:spcAft>
              <a:buSzPts val="1400"/>
              <a:buChar char="■"/>
            </a:pPr>
            <a:r>
              <a:rPr lang="en"/>
              <a:t>The Polar Jet Stream is also our primary driver of large air masses in the Pacific Northwest.</a:t>
            </a:r>
            <a:endParaRPr/>
          </a:p>
          <a:p>
            <a:pPr indent="-317500" lvl="1" marL="914400" rtl="0" algn="l">
              <a:spcBef>
                <a:spcPts val="0"/>
              </a:spcBef>
              <a:spcAft>
                <a:spcPts val="0"/>
              </a:spcAft>
              <a:buSzPts val="1400"/>
              <a:buChar char="○"/>
            </a:pPr>
            <a:r>
              <a:rPr lang="en"/>
              <a:t>The jet stream staying a bit further to our north allows warmer air masses that typically are to our south to lift into the region.</a:t>
            </a:r>
            <a:endParaRPr/>
          </a:p>
          <a:p>
            <a:pPr indent="0" lvl="0" marL="0" rtl="0" algn="l">
              <a:spcBef>
                <a:spcPts val="1200"/>
              </a:spcBef>
              <a:spcAft>
                <a:spcPts val="1200"/>
              </a:spcAft>
              <a:buNone/>
            </a:pPr>
            <a:r>
              <a:t/>
            </a:r>
            <a:endParaRPr/>
          </a:p>
        </p:txBody>
      </p:sp>
      <p:sp>
        <p:nvSpPr>
          <p:cNvPr id="123" name="Google Shape;123;p22"/>
          <p:cNvSpPr txBox="1"/>
          <p:nvPr/>
        </p:nvSpPr>
        <p:spPr>
          <a:xfrm>
            <a:off x="4819950" y="3672650"/>
            <a:ext cx="4076100" cy="23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
              <a:t>Image Source: </a:t>
            </a:r>
            <a:r>
              <a:rPr lang="en" sz="400" u="sng">
                <a:solidFill>
                  <a:schemeClr val="hlink"/>
                </a:solidFill>
                <a:hlinkClick r:id="rId4"/>
              </a:rPr>
              <a:t>https://oceanservice.noaa.gov/facts/elnino.jpg</a:t>
            </a:r>
            <a:r>
              <a:rPr lang="en" sz="400"/>
              <a:t> </a:t>
            </a:r>
            <a:endParaRPr sz="700"/>
          </a:p>
        </p:txBody>
      </p:sp>
      <p:pic>
        <p:nvPicPr>
          <p:cNvPr id="124" name="Google Shape;124;p22"/>
          <p:cNvPicPr preferRelativeResize="0"/>
          <p:nvPr/>
        </p:nvPicPr>
        <p:blipFill>
          <a:blip r:embed="rId5">
            <a:alphaModFix/>
          </a:blip>
          <a:stretch>
            <a:fillRect/>
          </a:stretch>
        </p:blipFill>
        <p:spPr>
          <a:xfrm>
            <a:off x="4724400" y="1170125"/>
            <a:ext cx="4267200" cy="250253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sp>
        <p:nvSpPr>
          <p:cNvPr id="129" name="Google Shape;129;p2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990"/>
              <a:buFont typeface="Arial"/>
              <a:buNone/>
            </a:pPr>
            <a:r>
              <a:rPr lang="en" sz="2500"/>
              <a:t>Climate Prediction Center Seasonal Outlook</a:t>
            </a:r>
            <a:endParaRPr sz="2500"/>
          </a:p>
        </p:txBody>
      </p:sp>
      <p:sp>
        <p:nvSpPr>
          <p:cNvPr id="130" name="Google Shape;130;p23"/>
          <p:cNvSpPr txBox="1"/>
          <p:nvPr>
            <p:ph idx="1" type="body"/>
          </p:nvPr>
        </p:nvSpPr>
        <p:spPr>
          <a:xfrm>
            <a:off x="311700" y="1017725"/>
            <a:ext cx="8520600" cy="3590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November, December, and January (NDJ) 2023-2024</a:t>
            </a:r>
            <a:endParaRPr/>
          </a:p>
          <a:p>
            <a:pPr indent="0" lvl="0" marL="457200" rtl="0" algn="l">
              <a:spcBef>
                <a:spcPts val="1200"/>
              </a:spcBef>
              <a:spcAft>
                <a:spcPts val="1200"/>
              </a:spcAft>
              <a:buNone/>
            </a:pPr>
            <a:r>
              <a:t/>
            </a:r>
            <a:endParaRPr/>
          </a:p>
        </p:txBody>
      </p:sp>
      <p:pic>
        <p:nvPicPr>
          <p:cNvPr id="131" name="Google Shape;131;p23"/>
          <p:cNvPicPr preferRelativeResize="0"/>
          <p:nvPr/>
        </p:nvPicPr>
        <p:blipFill>
          <a:blip r:embed="rId4">
            <a:alphaModFix/>
          </a:blip>
          <a:stretch>
            <a:fillRect/>
          </a:stretch>
        </p:blipFill>
        <p:spPr>
          <a:xfrm>
            <a:off x="311700" y="1618975"/>
            <a:ext cx="4062177" cy="3139825"/>
          </a:xfrm>
          <a:prstGeom prst="rect">
            <a:avLst/>
          </a:prstGeom>
          <a:noFill/>
          <a:ln>
            <a:noFill/>
          </a:ln>
        </p:spPr>
      </p:pic>
      <p:pic>
        <p:nvPicPr>
          <p:cNvPr id="132" name="Google Shape;132;p23"/>
          <p:cNvPicPr preferRelativeResize="0"/>
          <p:nvPr/>
        </p:nvPicPr>
        <p:blipFill>
          <a:blip r:embed="rId5">
            <a:alphaModFix/>
          </a:blip>
          <a:stretch>
            <a:fillRect/>
          </a:stretch>
        </p:blipFill>
        <p:spPr>
          <a:xfrm>
            <a:off x="4373875" y="1618975"/>
            <a:ext cx="4062177" cy="3139853"/>
          </a:xfrm>
          <a:prstGeom prst="rect">
            <a:avLst/>
          </a:prstGeom>
          <a:noFill/>
          <a:ln>
            <a:noFill/>
          </a:ln>
        </p:spPr>
      </p:pic>
      <p:sp>
        <p:nvSpPr>
          <p:cNvPr id="133" name="Google Shape;133;p23"/>
          <p:cNvSpPr txBox="1"/>
          <p:nvPr/>
        </p:nvSpPr>
        <p:spPr>
          <a:xfrm>
            <a:off x="510050" y="4833525"/>
            <a:ext cx="7482600" cy="23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t>Image Source: </a:t>
            </a:r>
            <a:r>
              <a:rPr lang="en" sz="1100" u="sng">
                <a:solidFill>
                  <a:schemeClr val="hlink"/>
                </a:solidFill>
                <a:hlinkClick r:id="rId6"/>
              </a:rPr>
              <a:t>https://www.cpc.ncep.noaa.gov/products/predictions/long_range/seasonal.php?lead=1</a:t>
            </a:r>
            <a:r>
              <a:rPr lang="en" sz="1100"/>
              <a:t> </a:t>
            </a:r>
            <a:endParaRPr sz="1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600"/>
              <a:buFont typeface="Arial"/>
              <a:buNone/>
            </a:pPr>
            <a:r>
              <a:rPr lang="en" sz="2500"/>
              <a:t>Climate Prediction Center Seasonal Outlook Cont:</a:t>
            </a:r>
            <a:endParaRPr/>
          </a:p>
        </p:txBody>
      </p:sp>
      <p:sp>
        <p:nvSpPr>
          <p:cNvPr id="139" name="Google Shape;139;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December, January, and February (DJF) 2023-2024</a:t>
            </a:r>
            <a:endParaRPr/>
          </a:p>
        </p:txBody>
      </p:sp>
      <p:pic>
        <p:nvPicPr>
          <p:cNvPr id="140" name="Google Shape;140;p24"/>
          <p:cNvPicPr preferRelativeResize="0"/>
          <p:nvPr/>
        </p:nvPicPr>
        <p:blipFill>
          <a:blip r:embed="rId4">
            <a:alphaModFix/>
          </a:blip>
          <a:stretch>
            <a:fillRect/>
          </a:stretch>
        </p:blipFill>
        <p:spPr>
          <a:xfrm>
            <a:off x="311699" y="1635512"/>
            <a:ext cx="4185677" cy="3235300"/>
          </a:xfrm>
          <a:prstGeom prst="rect">
            <a:avLst/>
          </a:prstGeom>
          <a:noFill/>
          <a:ln>
            <a:noFill/>
          </a:ln>
        </p:spPr>
      </p:pic>
      <p:pic>
        <p:nvPicPr>
          <p:cNvPr id="141" name="Google Shape;141;p24"/>
          <p:cNvPicPr preferRelativeResize="0"/>
          <p:nvPr/>
        </p:nvPicPr>
        <p:blipFill>
          <a:blip r:embed="rId5">
            <a:alphaModFix/>
          </a:blip>
          <a:stretch>
            <a:fillRect/>
          </a:stretch>
        </p:blipFill>
        <p:spPr>
          <a:xfrm>
            <a:off x="4359650" y="1635500"/>
            <a:ext cx="4230600" cy="3270027"/>
          </a:xfrm>
          <a:prstGeom prst="rect">
            <a:avLst/>
          </a:prstGeom>
          <a:noFill/>
          <a:ln>
            <a:noFill/>
          </a:ln>
        </p:spPr>
      </p:pic>
      <p:sp>
        <p:nvSpPr>
          <p:cNvPr id="142" name="Google Shape;142;p24"/>
          <p:cNvSpPr txBox="1"/>
          <p:nvPr/>
        </p:nvSpPr>
        <p:spPr>
          <a:xfrm>
            <a:off x="510050" y="4833525"/>
            <a:ext cx="7482600" cy="23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t>Image Source: </a:t>
            </a:r>
            <a:r>
              <a:rPr lang="en" sz="1100" u="sng">
                <a:solidFill>
                  <a:schemeClr val="hlink"/>
                </a:solidFill>
                <a:hlinkClick r:id="rId6"/>
              </a:rPr>
              <a:t>https://www.cpc.ncep.noaa.gov/products/predictions/long_range/seasonal.php?lead=1</a:t>
            </a:r>
            <a:r>
              <a:rPr lang="en" sz="1100"/>
              <a:t> </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Climate Prediction Center Seasonal Outlook Cont:</a:t>
            </a:r>
            <a:endParaRPr/>
          </a:p>
        </p:txBody>
      </p:sp>
      <p:sp>
        <p:nvSpPr>
          <p:cNvPr id="148" name="Google Shape;148;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January, February, and March (JFM) 2024:</a:t>
            </a:r>
            <a:endParaRPr/>
          </a:p>
        </p:txBody>
      </p:sp>
      <p:pic>
        <p:nvPicPr>
          <p:cNvPr id="149" name="Google Shape;149;p25"/>
          <p:cNvPicPr preferRelativeResize="0"/>
          <p:nvPr/>
        </p:nvPicPr>
        <p:blipFill>
          <a:blip r:embed="rId4">
            <a:alphaModFix/>
          </a:blip>
          <a:stretch>
            <a:fillRect/>
          </a:stretch>
        </p:blipFill>
        <p:spPr>
          <a:xfrm>
            <a:off x="311700" y="1648950"/>
            <a:ext cx="4089027" cy="3160602"/>
          </a:xfrm>
          <a:prstGeom prst="rect">
            <a:avLst/>
          </a:prstGeom>
          <a:noFill/>
          <a:ln>
            <a:noFill/>
          </a:ln>
        </p:spPr>
      </p:pic>
      <p:pic>
        <p:nvPicPr>
          <p:cNvPr id="150" name="Google Shape;150;p25"/>
          <p:cNvPicPr preferRelativeResize="0"/>
          <p:nvPr/>
        </p:nvPicPr>
        <p:blipFill>
          <a:blip r:embed="rId5">
            <a:alphaModFix/>
          </a:blip>
          <a:stretch>
            <a:fillRect/>
          </a:stretch>
        </p:blipFill>
        <p:spPr>
          <a:xfrm>
            <a:off x="4354103" y="1648950"/>
            <a:ext cx="4138450" cy="3198800"/>
          </a:xfrm>
          <a:prstGeom prst="rect">
            <a:avLst/>
          </a:prstGeom>
          <a:noFill/>
          <a:ln>
            <a:noFill/>
          </a:ln>
        </p:spPr>
      </p:pic>
      <p:sp>
        <p:nvSpPr>
          <p:cNvPr id="151" name="Google Shape;151;p25"/>
          <p:cNvSpPr txBox="1"/>
          <p:nvPr/>
        </p:nvSpPr>
        <p:spPr>
          <a:xfrm>
            <a:off x="510050" y="4833525"/>
            <a:ext cx="7482600" cy="23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t>Image Source: </a:t>
            </a:r>
            <a:r>
              <a:rPr lang="en" sz="1100" u="sng">
                <a:solidFill>
                  <a:schemeClr val="hlink"/>
                </a:solidFill>
                <a:hlinkClick r:id="rId6"/>
              </a:rPr>
              <a:t>https://www.cpc.ncep.noaa.gov/products/predictions/long_range/seasonal.php?lead=1</a:t>
            </a:r>
            <a:r>
              <a:rPr lang="en" sz="1100"/>
              <a:t> </a:t>
            </a:r>
            <a:endParaRPr sz="11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Digging into the data:</a:t>
            </a:r>
            <a:endParaRPr/>
          </a:p>
        </p:txBody>
      </p:sp>
      <p:sp>
        <p:nvSpPr>
          <p:cNvPr id="157" name="Google Shape;157;p26"/>
          <p:cNvSpPr txBox="1"/>
          <p:nvPr>
            <p:ph idx="1" type="body"/>
          </p:nvPr>
        </p:nvSpPr>
        <p:spPr>
          <a:xfrm>
            <a:off x="311700" y="1152475"/>
            <a:ext cx="4260300" cy="34281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Model averages suggest that we will see a strong El Niño NDJ and DJF followed by a transition to a moderate El Niño JFM.</a:t>
            </a:r>
            <a:endParaRPr/>
          </a:p>
          <a:p>
            <a:pPr indent="-310832" lvl="1" marL="914400" rtl="0" algn="l">
              <a:spcBef>
                <a:spcPts val="0"/>
              </a:spcBef>
              <a:spcAft>
                <a:spcPts val="0"/>
              </a:spcAft>
              <a:buSzPct val="100000"/>
              <a:buChar char="○"/>
            </a:pPr>
            <a:r>
              <a:rPr lang="en"/>
              <a:t>Looking at data since 1950, we will look at the following:</a:t>
            </a:r>
            <a:endParaRPr/>
          </a:p>
          <a:p>
            <a:pPr indent="-310832" lvl="0" marL="1371600" rtl="0" algn="l">
              <a:spcBef>
                <a:spcPts val="0"/>
              </a:spcBef>
              <a:spcAft>
                <a:spcPts val="0"/>
              </a:spcAft>
              <a:buSzPct val="100000"/>
              <a:buAutoNum type="arabicPeriod"/>
            </a:pPr>
            <a:r>
              <a:rPr lang="en" sz="1400"/>
              <a:t>Years where we saw a strong El Niño NDJ and DJF followed by a moderate El Niño JFM.</a:t>
            </a:r>
            <a:endParaRPr sz="1400"/>
          </a:p>
          <a:p>
            <a:pPr indent="-310832" lvl="0" marL="1371600" rtl="0" algn="l">
              <a:spcBef>
                <a:spcPts val="0"/>
              </a:spcBef>
              <a:spcAft>
                <a:spcPts val="0"/>
              </a:spcAft>
              <a:buSzPct val="100000"/>
              <a:buAutoNum type="arabicPeriod"/>
            </a:pPr>
            <a:r>
              <a:rPr lang="en" sz="1400"/>
              <a:t>Years where we saw a strong El Niño NDJ, DJF, and JFM.</a:t>
            </a:r>
            <a:endParaRPr sz="1400"/>
          </a:p>
          <a:p>
            <a:pPr indent="-310832" lvl="0" marL="1371600" rtl="0" algn="l">
              <a:spcBef>
                <a:spcPts val="0"/>
              </a:spcBef>
              <a:spcAft>
                <a:spcPts val="0"/>
              </a:spcAft>
              <a:buSzPct val="100000"/>
              <a:buAutoNum type="arabicPeriod"/>
            </a:pPr>
            <a:r>
              <a:rPr lang="en" sz="1400"/>
              <a:t>Years where we saw similar ONI </a:t>
            </a:r>
            <a:r>
              <a:rPr lang="en" sz="1400"/>
              <a:t>temperature</a:t>
            </a:r>
            <a:r>
              <a:rPr lang="en" sz="1400"/>
              <a:t> threshold patterns observed in 2023 that do not meet the the credentials outlined in 1 and 2.</a:t>
            </a:r>
            <a:endParaRPr sz="1400"/>
          </a:p>
        </p:txBody>
      </p:sp>
      <p:sp>
        <p:nvSpPr>
          <p:cNvPr id="158" name="Google Shape;158;p26"/>
          <p:cNvSpPr txBox="1"/>
          <p:nvPr/>
        </p:nvSpPr>
        <p:spPr>
          <a:xfrm>
            <a:off x="5072600" y="2046750"/>
            <a:ext cx="1079700" cy="1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59" name="Google Shape;159;p26"/>
          <p:cNvPicPr preferRelativeResize="0"/>
          <p:nvPr/>
        </p:nvPicPr>
        <p:blipFill>
          <a:blip r:embed="rId4">
            <a:alphaModFix/>
          </a:blip>
          <a:stretch>
            <a:fillRect/>
          </a:stretch>
        </p:blipFill>
        <p:spPr>
          <a:xfrm>
            <a:off x="4729125" y="1531900"/>
            <a:ext cx="3519295" cy="2669250"/>
          </a:xfrm>
          <a:prstGeom prst="rect">
            <a:avLst/>
          </a:prstGeom>
          <a:noFill/>
          <a:ln>
            <a:noFill/>
          </a:ln>
        </p:spPr>
      </p:pic>
      <p:sp>
        <p:nvSpPr>
          <p:cNvPr id="160" name="Google Shape;160;p26"/>
          <p:cNvSpPr txBox="1"/>
          <p:nvPr/>
        </p:nvSpPr>
        <p:spPr>
          <a:xfrm>
            <a:off x="4751975" y="4239400"/>
            <a:ext cx="3333900" cy="24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00"/>
              <a:t>Base Image</a:t>
            </a:r>
            <a:r>
              <a:rPr lang="en" sz="500"/>
              <a:t> Source: </a:t>
            </a:r>
            <a:r>
              <a:rPr lang="en" sz="500" u="sng">
                <a:solidFill>
                  <a:schemeClr val="hlink"/>
                </a:solidFill>
                <a:hlinkClick r:id="rId5"/>
              </a:rPr>
              <a:t>https://file.forms.app/sitefile/40-Hilarious-research-memes-that-will-make-you-smile-2.jpg</a:t>
            </a:r>
            <a:r>
              <a:rPr lang="en" sz="500"/>
              <a:t> </a:t>
            </a:r>
            <a:endParaRPr sz="5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7"/>
          <p:cNvSpPr txBox="1"/>
          <p:nvPr>
            <p:ph type="title"/>
          </p:nvPr>
        </p:nvSpPr>
        <p:spPr>
          <a:xfrm>
            <a:off x="311700" y="445025"/>
            <a:ext cx="8520600" cy="90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500"/>
              <a:t>Analog years where we saw a strong El Niño NDJ and DJF, followed by a moderate El Niño JFM since 1950:</a:t>
            </a:r>
            <a:endParaRPr/>
          </a:p>
          <a:p>
            <a:pPr indent="0" lvl="0" marL="0" rtl="0" algn="l">
              <a:spcBef>
                <a:spcPts val="0"/>
              </a:spcBef>
              <a:spcAft>
                <a:spcPts val="0"/>
              </a:spcAft>
              <a:buSzPts val="990"/>
              <a:buNone/>
            </a:pPr>
            <a:r>
              <a:t/>
            </a:r>
            <a:endParaRPr sz="2500"/>
          </a:p>
        </p:txBody>
      </p:sp>
      <p:sp>
        <p:nvSpPr>
          <p:cNvPr id="166" name="Google Shape;166;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a:p>
          <a:p>
            <a:pPr indent="0" lvl="0" marL="457200" rtl="0" algn="l">
              <a:spcBef>
                <a:spcPts val="1200"/>
              </a:spcBef>
              <a:spcAft>
                <a:spcPts val="1200"/>
              </a:spcAft>
              <a:buNone/>
            </a:pPr>
            <a:r>
              <a:t/>
            </a:r>
            <a:endParaRPr/>
          </a:p>
        </p:txBody>
      </p:sp>
      <p:graphicFrame>
        <p:nvGraphicFramePr>
          <p:cNvPr id="167" name="Google Shape;167;p27"/>
          <p:cNvGraphicFramePr/>
          <p:nvPr/>
        </p:nvGraphicFramePr>
        <p:xfrm>
          <a:off x="869175" y="2243400"/>
          <a:ext cx="3000000" cy="3000000"/>
        </p:xfrm>
        <a:graphic>
          <a:graphicData uri="http://schemas.openxmlformats.org/drawingml/2006/table">
            <a:tbl>
              <a:tblPr>
                <a:noFill/>
                <a:tableStyleId>{46F05549-D91E-4DA7-BF52-4088B051052C}</a:tableStyleId>
              </a:tblPr>
              <a:tblGrid>
                <a:gridCol w="1809750"/>
                <a:gridCol w="1809750"/>
                <a:gridCol w="1809750"/>
                <a:gridCol w="1809750"/>
              </a:tblGrid>
              <a:tr h="381000">
                <a:tc>
                  <a:txBody>
                    <a:bodyPr/>
                    <a:lstStyle/>
                    <a:p>
                      <a:pPr indent="0" lvl="0" marL="0" rtl="0" algn="l">
                        <a:spcBef>
                          <a:spcPts val="0"/>
                        </a:spcBef>
                        <a:spcAft>
                          <a:spcPts val="0"/>
                        </a:spcAft>
                        <a:buNone/>
                      </a:pPr>
                      <a:r>
                        <a:rPr b="1" lang="en"/>
                        <a:t>Year</a:t>
                      </a:r>
                      <a:endParaRPr b="1"/>
                    </a:p>
                  </a:txBody>
                  <a:tcPr marT="91425" marB="91425" marR="91425" marL="91425"/>
                </a:tc>
                <a:tc>
                  <a:txBody>
                    <a:bodyPr/>
                    <a:lstStyle/>
                    <a:p>
                      <a:pPr indent="0" lvl="0" marL="0" rtl="0" algn="l">
                        <a:spcBef>
                          <a:spcPts val="0"/>
                        </a:spcBef>
                        <a:spcAft>
                          <a:spcPts val="0"/>
                        </a:spcAft>
                        <a:buNone/>
                      </a:pPr>
                      <a:r>
                        <a:rPr b="1" lang="en"/>
                        <a:t>NDJ</a:t>
                      </a:r>
                      <a:endParaRPr b="1"/>
                    </a:p>
                  </a:txBody>
                  <a:tcPr marT="91425" marB="91425" marR="91425" marL="91425"/>
                </a:tc>
                <a:tc>
                  <a:txBody>
                    <a:bodyPr/>
                    <a:lstStyle/>
                    <a:p>
                      <a:pPr indent="0" lvl="0" marL="0" rtl="0" algn="l">
                        <a:spcBef>
                          <a:spcPts val="0"/>
                        </a:spcBef>
                        <a:spcAft>
                          <a:spcPts val="0"/>
                        </a:spcAft>
                        <a:buNone/>
                      </a:pPr>
                      <a:r>
                        <a:rPr b="1" lang="en"/>
                        <a:t>DJF</a:t>
                      </a:r>
                      <a:endParaRPr b="1"/>
                    </a:p>
                  </a:txBody>
                  <a:tcPr marT="91425" marB="91425" marR="91425" marL="91425"/>
                </a:tc>
                <a:tc>
                  <a:txBody>
                    <a:bodyPr/>
                    <a:lstStyle/>
                    <a:p>
                      <a:pPr indent="0" lvl="0" marL="0" rtl="0" algn="l">
                        <a:spcBef>
                          <a:spcPts val="0"/>
                        </a:spcBef>
                        <a:spcAft>
                          <a:spcPts val="0"/>
                        </a:spcAft>
                        <a:buNone/>
                      </a:pPr>
                      <a:r>
                        <a:rPr b="1" lang="en"/>
                        <a:t>JFM</a:t>
                      </a:r>
                      <a:endParaRPr b="1"/>
                    </a:p>
                  </a:txBody>
                  <a:tcPr marT="91425" marB="91425" marR="91425" marL="91425"/>
                </a:tc>
              </a:tr>
              <a:tr h="381000">
                <a:tc>
                  <a:txBody>
                    <a:bodyPr/>
                    <a:lstStyle/>
                    <a:p>
                      <a:pPr indent="0" lvl="0" marL="0" rtl="0" algn="l">
                        <a:spcBef>
                          <a:spcPts val="0"/>
                        </a:spcBef>
                        <a:spcAft>
                          <a:spcPts val="0"/>
                        </a:spcAft>
                        <a:buNone/>
                      </a:pPr>
                      <a:r>
                        <a:rPr b="1" lang="en"/>
                        <a:t>1972-1973</a:t>
                      </a:r>
                      <a:endParaRPr b="1"/>
                    </a:p>
                  </a:txBody>
                  <a:tcPr marT="91425" marB="91425" marR="91425" marL="91425"/>
                </a:tc>
                <a:tc>
                  <a:txBody>
                    <a:bodyPr/>
                    <a:lstStyle/>
                    <a:p>
                      <a:pPr indent="0" lvl="0" marL="0" rtl="0" algn="l">
                        <a:spcBef>
                          <a:spcPts val="0"/>
                        </a:spcBef>
                        <a:spcAft>
                          <a:spcPts val="0"/>
                        </a:spcAft>
                        <a:buNone/>
                      </a:pPr>
                      <a:r>
                        <a:rPr lang="en"/>
                        <a:t>2.1</a:t>
                      </a:r>
                      <a:r>
                        <a:rPr lang="en">
                          <a:solidFill>
                            <a:schemeClr val="dk1"/>
                          </a:solidFill>
                        </a:rPr>
                        <a:t>°C</a:t>
                      </a:r>
                      <a:br>
                        <a:rPr lang="en">
                          <a:solidFill>
                            <a:schemeClr val="dk1"/>
                          </a:solidFill>
                        </a:rPr>
                      </a:br>
                      <a:r>
                        <a:rPr lang="en" sz="800">
                          <a:solidFill>
                            <a:schemeClr val="dk1"/>
                          </a:solidFill>
                        </a:rPr>
                        <a:t>(</a:t>
                      </a:r>
                      <a:r>
                        <a:rPr lang="en" sz="800">
                          <a:solidFill>
                            <a:srgbClr val="FF0000"/>
                          </a:solidFill>
                          <a:highlight>
                            <a:schemeClr val="lt1"/>
                          </a:highlight>
                        </a:rPr>
                        <a:t>Strong El Niño</a:t>
                      </a:r>
                      <a:r>
                        <a:rPr lang="en" sz="800">
                          <a:solidFill>
                            <a:schemeClr val="dk1"/>
                          </a:solidFill>
                          <a:highlight>
                            <a:schemeClr val="lt1"/>
                          </a:highlight>
                        </a:rPr>
                        <a:t>)</a:t>
                      </a:r>
                      <a:r>
                        <a:rPr lang="en" sz="800">
                          <a:solidFill>
                            <a:schemeClr val="dk1"/>
                          </a:solidFill>
                        </a:rPr>
                        <a:t>	</a:t>
                      </a:r>
                      <a:endParaRPr/>
                    </a:p>
                  </a:txBody>
                  <a:tcPr marT="91425" marB="91425" marR="91425" marL="91425"/>
                </a:tc>
                <a:tc>
                  <a:txBody>
                    <a:bodyPr/>
                    <a:lstStyle/>
                    <a:p>
                      <a:pPr indent="0" lvl="0" marL="0" rtl="0" algn="l">
                        <a:spcBef>
                          <a:spcPts val="0"/>
                        </a:spcBef>
                        <a:spcAft>
                          <a:spcPts val="0"/>
                        </a:spcAft>
                        <a:buNone/>
                      </a:pPr>
                      <a:r>
                        <a:rPr lang="en"/>
                        <a:t>1.8</a:t>
                      </a:r>
                      <a:r>
                        <a:rPr lang="en">
                          <a:solidFill>
                            <a:schemeClr val="dk1"/>
                          </a:solidFill>
                        </a:rPr>
                        <a:t>°C</a:t>
                      </a:r>
                      <a:br>
                        <a:rPr lang="en">
                          <a:solidFill>
                            <a:schemeClr val="dk1"/>
                          </a:solidFill>
                        </a:rPr>
                      </a:br>
                      <a:r>
                        <a:rPr lang="en" sz="800">
                          <a:solidFill>
                            <a:schemeClr val="dk1"/>
                          </a:solidFill>
                        </a:rPr>
                        <a:t>(</a:t>
                      </a:r>
                      <a:r>
                        <a:rPr lang="en" sz="800">
                          <a:solidFill>
                            <a:srgbClr val="FF0000"/>
                          </a:solidFill>
                          <a:highlight>
                            <a:schemeClr val="lt1"/>
                          </a:highlight>
                        </a:rPr>
                        <a:t>Strong El Niño</a:t>
                      </a:r>
                      <a:r>
                        <a:rPr lang="en" sz="800">
                          <a:solidFill>
                            <a:schemeClr val="dk1"/>
                          </a:solidFill>
                          <a:highlight>
                            <a:schemeClr val="lt1"/>
                          </a:highlight>
                        </a:rPr>
                        <a:t>)</a:t>
                      </a:r>
                      <a:r>
                        <a:rPr lang="en" sz="800">
                          <a:solidFill>
                            <a:schemeClr val="dk1"/>
                          </a:solidFill>
                        </a:rPr>
                        <a:t>	</a:t>
                      </a:r>
                      <a:endParaRPr/>
                    </a:p>
                  </a:txBody>
                  <a:tcPr marT="91425" marB="91425" marR="91425" marL="91425"/>
                </a:tc>
                <a:tc>
                  <a:txBody>
                    <a:bodyPr/>
                    <a:lstStyle/>
                    <a:p>
                      <a:pPr indent="0" lvl="0" marL="0" rtl="0" algn="l">
                        <a:spcBef>
                          <a:spcPts val="0"/>
                        </a:spcBef>
                        <a:spcAft>
                          <a:spcPts val="0"/>
                        </a:spcAft>
                        <a:buNone/>
                      </a:pPr>
                      <a:r>
                        <a:rPr lang="en"/>
                        <a:t>1.2</a:t>
                      </a:r>
                      <a:r>
                        <a:rPr lang="en">
                          <a:solidFill>
                            <a:schemeClr val="dk1"/>
                          </a:solidFill>
                        </a:rPr>
                        <a:t>°C</a:t>
                      </a:r>
                      <a:br>
                        <a:rPr lang="en">
                          <a:solidFill>
                            <a:schemeClr val="dk1"/>
                          </a:solidFill>
                        </a:rPr>
                      </a:br>
                      <a:r>
                        <a:rPr lang="en" sz="800">
                          <a:solidFill>
                            <a:schemeClr val="dk1"/>
                          </a:solidFill>
                        </a:rPr>
                        <a:t>(</a:t>
                      </a:r>
                      <a:r>
                        <a:rPr lang="en" sz="800">
                          <a:solidFill>
                            <a:srgbClr val="FF0000"/>
                          </a:solidFill>
                          <a:highlight>
                            <a:schemeClr val="lt1"/>
                          </a:highlight>
                        </a:rPr>
                        <a:t>Moderate  El Niño</a:t>
                      </a:r>
                      <a:r>
                        <a:rPr lang="en" sz="800">
                          <a:solidFill>
                            <a:schemeClr val="dk1"/>
                          </a:solidFill>
                          <a:highlight>
                            <a:schemeClr val="lt1"/>
                          </a:highlight>
                        </a:rPr>
                        <a:t>)</a:t>
                      </a:r>
                      <a:r>
                        <a:rPr lang="en" sz="800">
                          <a:solidFill>
                            <a:schemeClr val="dk1"/>
                          </a:solidFill>
                        </a:rPr>
                        <a:t>	</a:t>
                      </a:r>
                      <a:endParaRPr/>
                    </a:p>
                  </a:txBody>
                  <a:tcPr marT="91425" marB="91425" marR="91425" marL="91425"/>
                </a:tc>
              </a:tr>
              <a:tr h="381000">
                <a:tc>
                  <a:txBody>
                    <a:bodyPr/>
                    <a:lstStyle/>
                    <a:p>
                      <a:pPr indent="0" lvl="0" marL="0" rtl="0" algn="l">
                        <a:spcBef>
                          <a:spcPts val="0"/>
                        </a:spcBef>
                        <a:spcAft>
                          <a:spcPts val="0"/>
                        </a:spcAft>
                        <a:buNone/>
                      </a:pPr>
                      <a:r>
                        <a:rPr b="1" lang="en"/>
                        <a:t>2009-2010</a:t>
                      </a:r>
                      <a:endParaRPr b="1"/>
                    </a:p>
                  </a:txBody>
                  <a:tcPr marT="91425" marB="91425" marR="91425" marL="91425"/>
                </a:tc>
                <a:tc>
                  <a:txBody>
                    <a:bodyPr/>
                    <a:lstStyle/>
                    <a:p>
                      <a:pPr indent="0" lvl="0" marL="0" rtl="0" algn="l">
                        <a:spcBef>
                          <a:spcPts val="0"/>
                        </a:spcBef>
                        <a:spcAft>
                          <a:spcPts val="0"/>
                        </a:spcAft>
                        <a:buNone/>
                      </a:pPr>
                      <a:r>
                        <a:rPr lang="en"/>
                        <a:t>1.6</a:t>
                      </a:r>
                      <a:r>
                        <a:rPr lang="en">
                          <a:solidFill>
                            <a:schemeClr val="dk1"/>
                          </a:solidFill>
                        </a:rPr>
                        <a:t>°C</a:t>
                      </a:r>
                      <a:br>
                        <a:rPr lang="en">
                          <a:solidFill>
                            <a:schemeClr val="dk1"/>
                          </a:solidFill>
                        </a:rPr>
                      </a:br>
                      <a:r>
                        <a:rPr lang="en" sz="800">
                          <a:solidFill>
                            <a:schemeClr val="dk1"/>
                          </a:solidFill>
                        </a:rPr>
                        <a:t>(</a:t>
                      </a:r>
                      <a:r>
                        <a:rPr lang="en" sz="800">
                          <a:solidFill>
                            <a:srgbClr val="FF0000"/>
                          </a:solidFill>
                          <a:highlight>
                            <a:schemeClr val="lt1"/>
                          </a:highlight>
                        </a:rPr>
                        <a:t>Strong El Niño</a:t>
                      </a:r>
                      <a:r>
                        <a:rPr lang="en" sz="800">
                          <a:solidFill>
                            <a:schemeClr val="dk1"/>
                          </a:solidFill>
                          <a:highlight>
                            <a:schemeClr val="lt1"/>
                          </a:highlight>
                        </a:rPr>
                        <a:t>)</a:t>
                      </a:r>
                      <a:r>
                        <a:rPr lang="en" sz="800">
                          <a:solidFill>
                            <a:schemeClr val="dk1"/>
                          </a:solidFill>
                        </a:rPr>
                        <a:t>	</a:t>
                      </a:r>
                      <a:endParaRPr/>
                    </a:p>
                  </a:txBody>
                  <a:tcPr marT="91425" marB="91425" marR="91425" marL="91425"/>
                </a:tc>
                <a:tc>
                  <a:txBody>
                    <a:bodyPr/>
                    <a:lstStyle/>
                    <a:p>
                      <a:pPr indent="0" lvl="0" marL="0" rtl="0" algn="l">
                        <a:spcBef>
                          <a:spcPts val="0"/>
                        </a:spcBef>
                        <a:spcAft>
                          <a:spcPts val="0"/>
                        </a:spcAft>
                        <a:buNone/>
                      </a:pPr>
                      <a:r>
                        <a:rPr lang="en"/>
                        <a:t>1.5</a:t>
                      </a:r>
                      <a:r>
                        <a:rPr lang="en">
                          <a:solidFill>
                            <a:schemeClr val="dk1"/>
                          </a:solidFill>
                        </a:rPr>
                        <a:t>°C</a:t>
                      </a:r>
                      <a:br>
                        <a:rPr lang="en">
                          <a:solidFill>
                            <a:schemeClr val="dk1"/>
                          </a:solidFill>
                        </a:rPr>
                      </a:br>
                      <a:r>
                        <a:rPr lang="en" sz="800">
                          <a:solidFill>
                            <a:schemeClr val="dk1"/>
                          </a:solidFill>
                        </a:rPr>
                        <a:t>(</a:t>
                      </a:r>
                      <a:r>
                        <a:rPr lang="en" sz="800">
                          <a:solidFill>
                            <a:srgbClr val="FF0000"/>
                          </a:solidFill>
                          <a:highlight>
                            <a:schemeClr val="lt1"/>
                          </a:highlight>
                        </a:rPr>
                        <a:t>Strong El Niño</a:t>
                      </a:r>
                      <a:r>
                        <a:rPr lang="en" sz="800">
                          <a:solidFill>
                            <a:schemeClr val="dk1"/>
                          </a:solidFill>
                          <a:highlight>
                            <a:schemeClr val="lt1"/>
                          </a:highlight>
                        </a:rPr>
                        <a:t>)</a:t>
                      </a:r>
                      <a:r>
                        <a:rPr lang="en" sz="800">
                          <a:solidFill>
                            <a:schemeClr val="dk1"/>
                          </a:solidFill>
                        </a:rPr>
                        <a:t>	</a:t>
                      </a:r>
                      <a:endParaRPr/>
                    </a:p>
                  </a:txBody>
                  <a:tcPr marT="91425" marB="91425" marR="91425" marL="91425"/>
                </a:tc>
                <a:tc>
                  <a:txBody>
                    <a:bodyPr/>
                    <a:lstStyle/>
                    <a:p>
                      <a:pPr indent="0" lvl="0" marL="0" rtl="0" algn="l">
                        <a:spcBef>
                          <a:spcPts val="0"/>
                        </a:spcBef>
                        <a:spcAft>
                          <a:spcPts val="0"/>
                        </a:spcAft>
                        <a:buNone/>
                      </a:pPr>
                      <a:r>
                        <a:rPr lang="en"/>
                        <a:t>1.2</a:t>
                      </a:r>
                      <a:r>
                        <a:rPr lang="en">
                          <a:solidFill>
                            <a:schemeClr val="dk1"/>
                          </a:solidFill>
                        </a:rPr>
                        <a:t>°C</a:t>
                      </a:r>
                      <a:br>
                        <a:rPr lang="en">
                          <a:solidFill>
                            <a:schemeClr val="dk1"/>
                          </a:solidFill>
                        </a:rPr>
                      </a:br>
                      <a:r>
                        <a:rPr lang="en" sz="800">
                          <a:solidFill>
                            <a:schemeClr val="dk1"/>
                          </a:solidFill>
                        </a:rPr>
                        <a:t>(</a:t>
                      </a:r>
                      <a:r>
                        <a:rPr lang="en" sz="800">
                          <a:solidFill>
                            <a:srgbClr val="FF0000"/>
                          </a:solidFill>
                          <a:highlight>
                            <a:schemeClr val="lt1"/>
                          </a:highlight>
                        </a:rPr>
                        <a:t>Moderate El Niño</a:t>
                      </a:r>
                      <a:r>
                        <a:rPr lang="en" sz="800">
                          <a:solidFill>
                            <a:schemeClr val="dk1"/>
                          </a:solidFill>
                          <a:highlight>
                            <a:schemeClr val="lt1"/>
                          </a:highlight>
                        </a:rPr>
                        <a:t>)</a:t>
                      </a:r>
                      <a:r>
                        <a:rPr lang="en" sz="800">
                          <a:solidFill>
                            <a:schemeClr val="dk1"/>
                          </a:solidFill>
                        </a:rPr>
                        <a:t>	</a:t>
                      </a:r>
                      <a:endParaRPr/>
                    </a:p>
                  </a:txBody>
                  <a:tcPr marT="91425" marB="91425" marR="91425" marL="91425"/>
                </a:tc>
              </a:tr>
            </a:tbl>
          </a:graphicData>
        </a:graphic>
      </p:graphicFrame>
      <p:sp>
        <p:nvSpPr>
          <p:cNvPr id="168" name="Google Shape;168;p27"/>
          <p:cNvSpPr txBox="1"/>
          <p:nvPr/>
        </p:nvSpPr>
        <p:spPr>
          <a:xfrm>
            <a:off x="760500" y="3675850"/>
            <a:ext cx="7623000" cy="22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Table Data Source: </a:t>
            </a:r>
            <a:r>
              <a:rPr lang="en" sz="1100" u="sng">
                <a:solidFill>
                  <a:schemeClr val="hlink"/>
                </a:solidFill>
                <a:hlinkClick r:id="rId4"/>
              </a:rPr>
              <a:t>Climate Prediction Center - ONI (noaa.gov)</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600"/>
              <a:buFont typeface="Arial"/>
              <a:buNone/>
            </a:pPr>
            <a:r>
              <a:rPr lang="en" sz="2500"/>
              <a:t>Analog years where we saw a strong El Niño NDJ and DJF, followed by a moderate El Niño JFM since 1950 cont:</a:t>
            </a:r>
            <a:endParaRPr/>
          </a:p>
        </p:txBody>
      </p:sp>
      <p:sp>
        <p:nvSpPr>
          <p:cNvPr id="174" name="Google Shape;174;p28"/>
          <p:cNvSpPr txBox="1"/>
          <p:nvPr/>
        </p:nvSpPr>
        <p:spPr>
          <a:xfrm>
            <a:off x="1954200" y="4836575"/>
            <a:ext cx="5235600" cy="18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Data Source: </a:t>
            </a:r>
            <a:r>
              <a:rPr lang="en" sz="900" u="sng">
                <a:solidFill>
                  <a:schemeClr val="hlink"/>
                </a:solidFill>
                <a:hlinkClick r:id="rId4"/>
              </a:rPr>
              <a:t>https://origin.cpc.ncep.noaa.gov/products/analysis_monitoring/ensostuff/ONI_v5.php</a:t>
            </a:r>
            <a:r>
              <a:rPr lang="en" sz="900"/>
              <a:t> </a:t>
            </a:r>
            <a:r>
              <a:rPr lang="en"/>
              <a:t> </a:t>
            </a:r>
            <a:endParaRPr/>
          </a:p>
        </p:txBody>
      </p:sp>
      <p:pic>
        <p:nvPicPr>
          <p:cNvPr id="175" name="Google Shape;175;p28" title="Chart"/>
          <p:cNvPicPr preferRelativeResize="0"/>
          <p:nvPr/>
        </p:nvPicPr>
        <p:blipFill>
          <a:blip r:embed="rId5">
            <a:alphaModFix/>
          </a:blip>
          <a:stretch>
            <a:fillRect/>
          </a:stretch>
        </p:blipFill>
        <p:spPr>
          <a:xfrm>
            <a:off x="1638137" y="1345412"/>
            <a:ext cx="5867733" cy="3623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600"/>
              <a:buFont typeface="Arial"/>
              <a:buNone/>
            </a:pPr>
            <a:r>
              <a:rPr lang="en" sz="2500"/>
              <a:t>Analog years where we saw a strong El Niño NDJ, DJF, and JFM since 1950:</a:t>
            </a:r>
            <a:endParaRPr/>
          </a:p>
        </p:txBody>
      </p:sp>
      <p:graphicFrame>
        <p:nvGraphicFramePr>
          <p:cNvPr id="181" name="Google Shape;181;p29"/>
          <p:cNvGraphicFramePr/>
          <p:nvPr/>
        </p:nvGraphicFramePr>
        <p:xfrm>
          <a:off x="1236000" y="1521775"/>
          <a:ext cx="3000000" cy="3000000"/>
        </p:xfrm>
        <a:graphic>
          <a:graphicData uri="http://schemas.openxmlformats.org/drawingml/2006/table">
            <a:tbl>
              <a:tblPr>
                <a:noFill/>
                <a:tableStyleId>{46F05549-D91E-4DA7-BF52-4088B051052C}</a:tableStyleId>
              </a:tblPr>
              <a:tblGrid>
                <a:gridCol w="1668000"/>
                <a:gridCol w="1668000"/>
                <a:gridCol w="1668000"/>
                <a:gridCol w="1668000"/>
              </a:tblGrid>
              <a:tr h="367950">
                <a:tc>
                  <a:txBody>
                    <a:bodyPr/>
                    <a:lstStyle/>
                    <a:p>
                      <a:pPr indent="0" lvl="0" marL="0" rtl="0" algn="l">
                        <a:spcBef>
                          <a:spcPts val="0"/>
                        </a:spcBef>
                        <a:spcAft>
                          <a:spcPts val="0"/>
                        </a:spcAft>
                        <a:buNone/>
                      </a:pPr>
                      <a:r>
                        <a:rPr b="1" lang="en"/>
                        <a:t>Years</a:t>
                      </a:r>
                      <a:endParaRPr b="1"/>
                    </a:p>
                  </a:txBody>
                  <a:tcPr marT="91425" marB="91425" marR="91425" marL="91425"/>
                </a:tc>
                <a:tc>
                  <a:txBody>
                    <a:bodyPr/>
                    <a:lstStyle/>
                    <a:p>
                      <a:pPr indent="0" lvl="0" marL="0" rtl="0" algn="l">
                        <a:spcBef>
                          <a:spcPts val="0"/>
                        </a:spcBef>
                        <a:spcAft>
                          <a:spcPts val="0"/>
                        </a:spcAft>
                        <a:buNone/>
                      </a:pPr>
                      <a:r>
                        <a:rPr b="1" lang="en"/>
                        <a:t>NDJ</a:t>
                      </a:r>
                      <a:endParaRPr b="1"/>
                    </a:p>
                  </a:txBody>
                  <a:tcPr marT="91425" marB="91425" marR="91425" marL="91425"/>
                </a:tc>
                <a:tc>
                  <a:txBody>
                    <a:bodyPr/>
                    <a:lstStyle/>
                    <a:p>
                      <a:pPr indent="0" lvl="0" marL="0" rtl="0" algn="l">
                        <a:spcBef>
                          <a:spcPts val="0"/>
                        </a:spcBef>
                        <a:spcAft>
                          <a:spcPts val="0"/>
                        </a:spcAft>
                        <a:buNone/>
                      </a:pPr>
                      <a:r>
                        <a:rPr b="1" lang="en"/>
                        <a:t>DJF</a:t>
                      </a:r>
                      <a:endParaRPr b="1"/>
                    </a:p>
                  </a:txBody>
                  <a:tcPr marT="91425" marB="91425" marR="91425" marL="91425"/>
                </a:tc>
                <a:tc>
                  <a:txBody>
                    <a:bodyPr/>
                    <a:lstStyle/>
                    <a:p>
                      <a:pPr indent="0" lvl="0" marL="0" rtl="0" algn="l">
                        <a:spcBef>
                          <a:spcPts val="0"/>
                        </a:spcBef>
                        <a:spcAft>
                          <a:spcPts val="0"/>
                        </a:spcAft>
                        <a:buNone/>
                      </a:pPr>
                      <a:r>
                        <a:rPr b="1" lang="en"/>
                        <a:t>JFM</a:t>
                      </a:r>
                      <a:endParaRPr b="1"/>
                    </a:p>
                  </a:txBody>
                  <a:tcPr marT="91425" marB="91425" marR="91425" marL="91425"/>
                </a:tc>
              </a:tr>
              <a:tr h="481175">
                <a:tc>
                  <a:txBody>
                    <a:bodyPr/>
                    <a:lstStyle/>
                    <a:p>
                      <a:pPr indent="0" lvl="0" marL="0" rtl="0" algn="l">
                        <a:spcBef>
                          <a:spcPts val="0"/>
                        </a:spcBef>
                        <a:spcAft>
                          <a:spcPts val="0"/>
                        </a:spcAft>
                        <a:buNone/>
                      </a:pPr>
                      <a:r>
                        <a:rPr b="1" lang="en" sz="1300"/>
                        <a:t>1957-1958</a:t>
                      </a:r>
                      <a:endParaRPr b="1" sz="1300"/>
                    </a:p>
                  </a:txBody>
                  <a:tcPr marT="91425" marB="91425" marR="91425" marL="91425"/>
                </a:tc>
                <a:tc>
                  <a:txBody>
                    <a:bodyPr/>
                    <a:lstStyle/>
                    <a:p>
                      <a:pPr indent="0" lvl="0" marL="0" rtl="0" algn="l">
                        <a:spcBef>
                          <a:spcPts val="0"/>
                        </a:spcBef>
                        <a:spcAft>
                          <a:spcPts val="0"/>
                        </a:spcAft>
                        <a:buNone/>
                      </a:pPr>
                      <a:r>
                        <a:rPr lang="en" sz="1300"/>
                        <a:t>1.7</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1.8</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1.7</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r>
              <a:tr h="481175">
                <a:tc>
                  <a:txBody>
                    <a:bodyPr/>
                    <a:lstStyle/>
                    <a:p>
                      <a:pPr indent="0" lvl="0" marL="0" rtl="0" algn="l">
                        <a:spcBef>
                          <a:spcPts val="0"/>
                        </a:spcBef>
                        <a:spcAft>
                          <a:spcPts val="0"/>
                        </a:spcAft>
                        <a:buNone/>
                      </a:pPr>
                      <a:r>
                        <a:rPr b="1" lang="en" sz="1300"/>
                        <a:t>1982-1983</a:t>
                      </a:r>
                      <a:endParaRPr b="1" sz="1300"/>
                    </a:p>
                  </a:txBody>
                  <a:tcPr marT="91425" marB="91425" marR="91425" marL="91425"/>
                </a:tc>
                <a:tc>
                  <a:txBody>
                    <a:bodyPr/>
                    <a:lstStyle/>
                    <a:p>
                      <a:pPr indent="0" lvl="0" marL="0" rtl="0" algn="l">
                        <a:spcBef>
                          <a:spcPts val="0"/>
                        </a:spcBef>
                        <a:spcAft>
                          <a:spcPts val="0"/>
                        </a:spcAft>
                        <a:buNone/>
                      </a:pPr>
                      <a:r>
                        <a:rPr lang="en" sz="1300"/>
                        <a:t>2.2</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2.2</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1.9</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r>
              <a:tr h="481175">
                <a:tc>
                  <a:txBody>
                    <a:bodyPr/>
                    <a:lstStyle/>
                    <a:p>
                      <a:pPr indent="0" lvl="0" marL="0" rtl="0" algn="l">
                        <a:spcBef>
                          <a:spcPts val="0"/>
                        </a:spcBef>
                        <a:spcAft>
                          <a:spcPts val="0"/>
                        </a:spcAft>
                        <a:buNone/>
                      </a:pPr>
                      <a:r>
                        <a:rPr b="1" lang="en" sz="1300"/>
                        <a:t>1991-1992</a:t>
                      </a:r>
                      <a:endParaRPr b="1" sz="1300"/>
                    </a:p>
                  </a:txBody>
                  <a:tcPr marT="91425" marB="91425" marR="91425" marL="91425"/>
                </a:tc>
                <a:tc>
                  <a:txBody>
                    <a:bodyPr/>
                    <a:lstStyle/>
                    <a:p>
                      <a:pPr indent="0" lvl="0" marL="0" rtl="0" algn="l">
                        <a:spcBef>
                          <a:spcPts val="0"/>
                        </a:spcBef>
                        <a:spcAft>
                          <a:spcPts val="0"/>
                        </a:spcAft>
                        <a:buNone/>
                      </a:pPr>
                      <a:r>
                        <a:rPr lang="en" sz="1300"/>
                        <a:t>1.5</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1.7</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1.6</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r>
              <a:tr h="481175">
                <a:tc>
                  <a:txBody>
                    <a:bodyPr/>
                    <a:lstStyle/>
                    <a:p>
                      <a:pPr indent="0" lvl="0" marL="0" rtl="0" algn="l">
                        <a:spcBef>
                          <a:spcPts val="0"/>
                        </a:spcBef>
                        <a:spcAft>
                          <a:spcPts val="0"/>
                        </a:spcAft>
                        <a:buNone/>
                      </a:pPr>
                      <a:r>
                        <a:rPr b="1" lang="en" sz="1300"/>
                        <a:t>1997-1998</a:t>
                      </a:r>
                      <a:endParaRPr b="1" sz="1300"/>
                    </a:p>
                  </a:txBody>
                  <a:tcPr marT="91425" marB="91425" marR="91425" marL="91425"/>
                </a:tc>
                <a:tc>
                  <a:txBody>
                    <a:bodyPr/>
                    <a:lstStyle/>
                    <a:p>
                      <a:pPr indent="0" lvl="0" marL="0" rtl="0" algn="l">
                        <a:spcBef>
                          <a:spcPts val="0"/>
                        </a:spcBef>
                        <a:spcAft>
                          <a:spcPts val="0"/>
                        </a:spcAft>
                        <a:buNone/>
                      </a:pPr>
                      <a:r>
                        <a:rPr lang="en" sz="1300"/>
                        <a:t>2.4</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2.2</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1.9</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r>
              <a:tr h="481175">
                <a:tc>
                  <a:txBody>
                    <a:bodyPr/>
                    <a:lstStyle/>
                    <a:p>
                      <a:pPr indent="0" lvl="0" marL="0" rtl="0" algn="l">
                        <a:spcBef>
                          <a:spcPts val="0"/>
                        </a:spcBef>
                        <a:spcAft>
                          <a:spcPts val="0"/>
                        </a:spcAft>
                        <a:buNone/>
                      </a:pPr>
                      <a:r>
                        <a:rPr b="1" lang="en" sz="1300"/>
                        <a:t>2015-2016</a:t>
                      </a:r>
                      <a:endParaRPr b="1" sz="1300"/>
                    </a:p>
                  </a:txBody>
                  <a:tcPr marT="91425" marB="91425" marR="91425" marL="91425"/>
                </a:tc>
                <a:tc>
                  <a:txBody>
                    <a:bodyPr/>
                    <a:lstStyle/>
                    <a:p>
                      <a:pPr indent="0" lvl="0" marL="0" rtl="0" algn="l">
                        <a:spcBef>
                          <a:spcPts val="0"/>
                        </a:spcBef>
                        <a:spcAft>
                          <a:spcPts val="0"/>
                        </a:spcAft>
                        <a:buNone/>
                      </a:pPr>
                      <a:r>
                        <a:rPr lang="en" sz="1300"/>
                        <a:t>2.6</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2.5</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c>
                  <a:txBody>
                    <a:bodyPr/>
                    <a:lstStyle/>
                    <a:p>
                      <a:pPr indent="0" lvl="0" marL="0" rtl="0" algn="l">
                        <a:spcBef>
                          <a:spcPts val="0"/>
                        </a:spcBef>
                        <a:spcAft>
                          <a:spcPts val="0"/>
                        </a:spcAft>
                        <a:buNone/>
                      </a:pPr>
                      <a:r>
                        <a:rPr lang="en" sz="1300"/>
                        <a:t>2.1</a:t>
                      </a:r>
                      <a:r>
                        <a:rPr lang="en" sz="1300">
                          <a:solidFill>
                            <a:schemeClr val="dk1"/>
                          </a:solidFill>
                        </a:rPr>
                        <a:t>°C</a:t>
                      </a:r>
                      <a:br>
                        <a:rPr lang="en" sz="1300">
                          <a:solidFill>
                            <a:schemeClr val="dk1"/>
                          </a:solidFill>
                        </a:rPr>
                      </a:br>
                      <a:r>
                        <a:rPr lang="en" sz="700">
                          <a:solidFill>
                            <a:schemeClr val="dk1"/>
                          </a:solidFill>
                        </a:rPr>
                        <a:t>(</a:t>
                      </a:r>
                      <a:r>
                        <a:rPr lang="en" sz="700">
                          <a:solidFill>
                            <a:srgbClr val="FF0000"/>
                          </a:solidFill>
                          <a:highlight>
                            <a:schemeClr val="lt1"/>
                          </a:highlight>
                        </a:rPr>
                        <a:t>Strong El Niño</a:t>
                      </a:r>
                      <a:r>
                        <a:rPr lang="en" sz="700">
                          <a:solidFill>
                            <a:schemeClr val="dk1"/>
                          </a:solidFill>
                          <a:highlight>
                            <a:schemeClr val="lt1"/>
                          </a:highlight>
                        </a:rPr>
                        <a:t>)</a:t>
                      </a:r>
                      <a:r>
                        <a:rPr lang="en" sz="700">
                          <a:solidFill>
                            <a:schemeClr val="dk1"/>
                          </a:solidFill>
                        </a:rPr>
                        <a:t>	</a:t>
                      </a:r>
                      <a:endParaRPr sz="1300"/>
                    </a:p>
                  </a:txBody>
                  <a:tcPr marT="91425" marB="91425" marR="91425" marL="91425"/>
                </a:tc>
              </a:tr>
            </a:tbl>
          </a:graphicData>
        </a:graphic>
      </p:graphicFrame>
      <p:sp>
        <p:nvSpPr>
          <p:cNvPr id="182" name="Google Shape;182;p29"/>
          <p:cNvSpPr txBox="1"/>
          <p:nvPr/>
        </p:nvSpPr>
        <p:spPr>
          <a:xfrm>
            <a:off x="760500" y="4381675"/>
            <a:ext cx="7623000" cy="9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t>Table Data Source: </a:t>
            </a:r>
            <a:r>
              <a:rPr lang="en" sz="700" u="sng">
                <a:solidFill>
                  <a:schemeClr val="hlink"/>
                </a:solidFill>
                <a:hlinkClick r:id="rId4"/>
              </a:rPr>
              <a:t>Climate Prediction Center - ONI (noaa.gov)</a:t>
            </a:r>
            <a:endParaRPr sz="1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600"/>
              <a:buFont typeface="Arial"/>
              <a:buNone/>
            </a:pPr>
            <a:r>
              <a:rPr lang="en" sz="2500"/>
              <a:t>Analog years where we saw a strong El Niño NDJ, DJF, and JFM since 1950 cont:</a:t>
            </a:r>
            <a:endParaRPr/>
          </a:p>
        </p:txBody>
      </p:sp>
      <p:sp>
        <p:nvSpPr>
          <p:cNvPr id="188" name="Google Shape;188;p30"/>
          <p:cNvSpPr txBox="1"/>
          <p:nvPr/>
        </p:nvSpPr>
        <p:spPr>
          <a:xfrm>
            <a:off x="1854000" y="4804800"/>
            <a:ext cx="543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dk1"/>
                </a:solidFill>
              </a:rPr>
              <a:t>Data Source: </a:t>
            </a:r>
            <a:r>
              <a:rPr lang="en" sz="900" u="sng">
                <a:solidFill>
                  <a:schemeClr val="accent5"/>
                </a:solidFill>
                <a:hlinkClick r:id="rId4">
                  <a:extLst>
                    <a:ext uri="{A12FA001-AC4F-418D-AE19-62706E023703}">
                      <ahyp:hlinkClr val="tx"/>
                    </a:ext>
                  </a:extLst>
                </a:hlinkClick>
              </a:rPr>
              <a:t>https://origin.cpc.ncep.noaa.gov/products/analysis_monitoring/ensostuff/ONI_v5.php</a:t>
            </a:r>
            <a:r>
              <a:rPr lang="en" sz="900">
                <a:solidFill>
                  <a:schemeClr val="dk1"/>
                </a:solidFill>
              </a:rPr>
              <a:t> </a:t>
            </a:r>
            <a:r>
              <a:rPr lang="en">
                <a:solidFill>
                  <a:schemeClr val="dk1"/>
                </a:solidFill>
              </a:rPr>
              <a:t> </a:t>
            </a:r>
            <a:endParaRPr/>
          </a:p>
        </p:txBody>
      </p:sp>
      <p:pic>
        <p:nvPicPr>
          <p:cNvPr id="189" name="Google Shape;189;p30" title="Chart"/>
          <p:cNvPicPr preferRelativeResize="0"/>
          <p:nvPr/>
        </p:nvPicPr>
        <p:blipFill>
          <a:blip r:embed="rId5">
            <a:alphaModFix/>
          </a:blip>
          <a:stretch>
            <a:fillRect/>
          </a:stretch>
        </p:blipFill>
        <p:spPr>
          <a:xfrm>
            <a:off x="1618750" y="1286750"/>
            <a:ext cx="5906499" cy="36472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31"/>
          <p:cNvSpPr txBox="1"/>
          <p:nvPr>
            <p:ph type="title"/>
          </p:nvPr>
        </p:nvSpPr>
        <p:spPr>
          <a:xfrm>
            <a:off x="311700" y="445025"/>
            <a:ext cx="8520600" cy="113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Other analog years where we saw similar ONI threshold temperature patterns observed so far in 2023 that did not meet the strong or strong/moderate El Nino credentials since 1950:</a:t>
            </a:r>
            <a:endParaRPr/>
          </a:p>
        </p:txBody>
      </p:sp>
      <p:graphicFrame>
        <p:nvGraphicFramePr>
          <p:cNvPr id="195" name="Google Shape;195;p31"/>
          <p:cNvGraphicFramePr/>
          <p:nvPr/>
        </p:nvGraphicFramePr>
        <p:xfrm>
          <a:off x="952500" y="2111175"/>
          <a:ext cx="3000000" cy="3000000"/>
        </p:xfrm>
        <a:graphic>
          <a:graphicData uri="http://schemas.openxmlformats.org/drawingml/2006/table">
            <a:tbl>
              <a:tblPr>
                <a:noFill/>
                <a:tableStyleId>{46F05549-D91E-4DA7-BF52-4088B051052C}</a:tableStyleId>
              </a:tblPr>
              <a:tblGrid>
                <a:gridCol w="1809750"/>
                <a:gridCol w="1809750"/>
                <a:gridCol w="1809750"/>
                <a:gridCol w="1809750"/>
              </a:tblGrid>
              <a:tr h="381000">
                <a:tc>
                  <a:txBody>
                    <a:bodyPr/>
                    <a:lstStyle/>
                    <a:p>
                      <a:pPr indent="0" lvl="0" marL="0" rtl="0" algn="l">
                        <a:spcBef>
                          <a:spcPts val="0"/>
                        </a:spcBef>
                        <a:spcAft>
                          <a:spcPts val="0"/>
                        </a:spcAft>
                        <a:buNone/>
                      </a:pPr>
                      <a:r>
                        <a:rPr b="1" lang="en"/>
                        <a:t>Years</a:t>
                      </a:r>
                      <a:endParaRPr b="1"/>
                    </a:p>
                  </a:txBody>
                  <a:tcPr marT="91425" marB="91425" marR="91425" marL="91425"/>
                </a:tc>
                <a:tc>
                  <a:txBody>
                    <a:bodyPr/>
                    <a:lstStyle/>
                    <a:p>
                      <a:pPr indent="0" lvl="0" marL="0" rtl="0" algn="l">
                        <a:spcBef>
                          <a:spcPts val="0"/>
                        </a:spcBef>
                        <a:spcAft>
                          <a:spcPts val="0"/>
                        </a:spcAft>
                        <a:buNone/>
                      </a:pPr>
                      <a:r>
                        <a:rPr b="1" lang="en"/>
                        <a:t>NDJ</a:t>
                      </a:r>
                      <a:endParaRPr b="1"/>
                    </a:p>
                  </a:txBody>
                  <a:tcPr marT="91425" marB="91425" marR="91425" marL="91425"/>
                </a:tc>
                <a:tc>
                  <a:txBody>
                    <a:bodyPr/>
                    <a:lstStyle/>
                    <a:p>
                      <a:pPr indent="0" lvl="0" marL="0" rtl="0" algn="l">
                        <a:spcBef>
                          <a:spcPts val="0"/>
                        </a:spcBef>
                        <a:spcAft>
                          <a:spcPts val="0"/>
                        </a:spcAft>
                        <a:buNone/>
                      </a:pPr>
                      <a:r>
                        <a:rPr b="1" lang="en"/>
                        <a:t>DJF</a:t>
                      </a:r>
                      <a:endParaRPr b="1"/>
                    </a:p>
                  </a:txBody>
                  <a:tcPr marT="91425" marB="91425" marR="91425" marL="91425"/>
                </a:tc>
                <a:tc>
                  <a:txBody>
                    <a:bodyPr/>
                    <a:lstStyle/>
                    <a:p>
                      <a:pPr indent="0" lvl="0" marL="0" rtl="0" algn="l">
                        <a:spcBef>
                          <a:spcPts val="0"/>
                        </a:spcBef>
                        <a:spcAft>
                          <a:spcPts val="0"/>
                        </a:spcAft>
                        <a:buNone/>
                      </a:pPr>
                      <a:r>
                        <a:rPr b="1" lang="en"/>
                        <a:t>JFM</a:t>
                      </a:r>
                      <a:endParaRPr b="1"/>
                    </a:p>
                  </a:txBody>
                  <a:tcPr marT="91425" marB="91425" marR="91425" marL="91425"/>
                </a:tc>
              </a:tr>
              <a:tr h="381000">
                <a:tc>
                  <a:txBody>
                    <a:bodyPr/>
                    <a:lstStyle/>
                    <a:p>
                      <a:pPr indent="0" lvl="0" marL="0" rtl="0" algn="l">
                        <a:spcBef>
                          <a:spcPts val="0"/>
                        </a:spcBef>
                        <a:spcAft>
                          <a:spcPts val="0"/>
                        </a:spcAft>
                        <a:buNone/>
                      </a:pPr>
                      <a:r>
                        <a:rPr b="1" lang="en"/>
                        <a:t>1951-1952</a:t>
                      </a:r>
                      <a:endParaRPr b="1"/>
                    </a:p>
                  </a:txBody>
                  <a:tcPr marT="91425" marB="91425" marR="91425" marL="91425"/>
                </a:tc>
                <a:tc>
                  <a:txBody>
                    <a:bodyPr/>
                    <a:lstStyle/>
                    <a:p>
                      <a:pPr indent="0" lvl="0" marL="0" rtl="0" algn="l">
                        <a:spcBef>
                          <a:spcPts val="0"/>
                        </a:spcBef>
                        <a:spcAft>
                          <a:spcPts val="0"/>
                        </a:spcAft>
                        <a:buNone/>
                      </a:pPr>
                      <a:r>
                        <a:rPr lang="en">
                          <a:solidFill>
                            <a:schemeClr val="dk1"/>
                          </a:solidFill>
                        </a:rPr>
                        <a:t>0.8°C</a:t>
                      </a:r>
                      <a:br>
                        <a:rPr lang="en">
                          <a:solidFill>
                            <a:schemeClr val="dk1"/>
                          </a:solidFill>
                        </a:rPr>
                      </a:br>
                      <a:r>
                        <a:rPr lang="en" sz="800">
                          <a:solidFill>
                            <a:schemeClr val="dk1"/>
                          </a:solidFill>
                        </a:rPr>
                        <a:t>(</a:t>
                      </a:r>
                      <a:r>
                        <a:rPr lang="en" sz="800">
                          <a:solidFill>
                            <a:srgbClr val="FF0000"/>
                          </a:solidFill>
                          <a:highlight>
                            <a:schemeClr val="lt1"/>
                          </a:highlight>
                        </a:rPr>
                        <a:t>Weak</a:t>
                      </a:r>
                      <a:r>
                        <a:rPr lang="en" sz="800">
                          <a:solidFill>
                            <a:srgbClr val="FF0000"/>
                          </a:solidFill>
                          <a:highlight>
                            <a:schemeClr val="lt1"/>
                          </a:highlight>
                        </a:rPr>
                        <a:t> El Niño</a:t>
                      </a:r>
                      <a:r>
                        <a:rPr lang="en" sz="800">
                          <a:solidFill>
                            <a:schemeClr val="dk1"/>
                          </a:solidFill>
                          <a:highlight>
                            <a:schemeClr val="lt1"/>
                          </a:highlight>
                        </a:rPr>
                        <a:t>)</a:t>
                      </a:r>
                      <a:r>
                        <a:rPr lang="en" sz="800">
                          <a:solidFill>
                            <a:schemeClr val="dk1"/>
                          </a:solidFill>
                        </a:rPr>
                        <a:t>	</a:t>
                      </a:r>
                      <a:endParaRPr/>
                    </a:p>
                  </a:txBody>
                  <a:tcPr marT="91425" marB="91425" marR="91425" marL="91425"/>
                </a:tc>
                <a:tc>
                  <a:txBody>
                    <a:bodyPr/>
                    <a:lstStyle/>
                    <a:p>
                      <a:pPr indent="0" lvl="0" marL="0" rtl="0" algn="l">
                        <a:spcBef>
                          <a:spcPts val="0"/>
                        </a:spcBef>
                        <a:spcAft>
                          <a:spcPts val="0"/>
                        </a:spcAft>
                        <a:buNone/>
                      </a:pPr>
                      <a:r>
                        <a:rPr lang="en">
                          <a:solidFill>
                            <a:schemeClr val="dk1"/>
                          </a:solidFill>
                        </a:rPr>
                        <a:t>0.5°C</a:t>
                      </a:r>
                      <a:br>
                        <a:rPr lang="en">
                          <a:solidFill>
                            <a:schemeClr val="dk1"/>
                          </a:solidFill>
                        </a:rPr>
                      </a:br>
                      <a:r>
                        <a:rPr lang="en" sz="800">
                          <a:solidFill>
                            <a:schemeClr val="dk1"/>
                          </a:solidFill>
                        </a:rPr>
                        <a:t>(</a:t>
                      </a:r>
                      <a:r>
                        <a:rPr lang="en" sz="800">
                          <a:solidFill>
                            <a:srgbClr val="FF0000"/>
                          </a:solidFill>
                          <a:highlight>
                            <a:schemeClr val="lt1"/>
                          </a:highlight>
                        </a:rPr>
                        <a:t>Weak</a:t>
                      </a:r>
                      <a:r>
                        <a:rPr lang="en" sz="800">
                          <a:solidFill>
                            <a:srgbClr val="FF0000"/>
                          </a:solidFill>
                          <a:highlight>
                            <a:schemeClr val="lt1"/>
                          </a:highlight>
                        </a:rPr>
                        <a:t> El Niño</a:t>
                      </a:r>
                      <a:r>
                        <a:rPr lang="en" sz="800">
                          <a:solidFill>
                            <a:schemeClr val="dk1"/>
                          </a:solidFill>
                          <a:highlight>
                            <a:schemeClr val="lt1"/>
                          </a:highlight>
                        </a:rPr>
                        <a:t>)</a:t>
                      </a:r>
                      <a:r>
                        <a:rPr lang="en" sz="800">
                          <a:solidFill>
                            <a:schemeClr val="dk1"/>
                          </a:solidFill>
                        </a:rPr>
                        <a:t>	</a:t>
                      </a:r>
                      <a:endParaRPr/>
                    </a:p>
                  </a:txBody>
                  <a:tcPr marT="91425" marB="91425" marR="91425" marL="91425"/>
                </a:tc>
                <a:tc>
                  <a:txBody>
                    <a:bodyPr/>
                    <a:lstStyle/>
                    <a:p>
                      <a:pPr indent="0" lvl="0" marL="0" rtl="0" algn="l">
                        <a:spcBef>
                          <a:spcPts val="0"/>
                        </a:spcBef>
                        <a:spcAft>
                          <a:spcPts val="0"/>
                        </a:spcAft>
                        <a:buNone/>
                      </a:pPr>
                      <a:r>
                        <a:rPr lang="en">
                          <a:solidFill>
                            <a:schemeClr val="dk1"/>
                          </a:solidFill>
                        </a:rPr>
                        <a:t>0.4°C</a:t>
                      </a:r>
                      <a:br>
                        <a:rPr lang="en">
                          <a:solidFill>
                            <a:schemeClr val="dk1"/>
                          </a:solidFill>
                        </a:rPr>
                      </a:br>
                      <a:r>
                        <a:rPr lang="en" sz="800">
                          <a:solidFill>
                            <a:schemeClr val="dk1"/>
                          </a:solidFill>
                        </a:rPr>
                        <a:t>(</a:t>
                      </a:r>
                      <a:r>
                        <a:rPr lang="en" sz="800">
                          <a:solidFill>
                            <a:schemeClr val="dk1"/>
                          </a:solidFill>
                          <a:highlight>
                            <a:schemeClr val="lt1"/>
                          </a:highlight>
                        </a:rPr>
                        <a:t>ENSO Neutral</a:t>
                      </a:r>
                      <a:r>
                        <a:rPr lang="en" sz="800">
                          <a:solidFill>
                            <a:schemeClr val="dk1"/>
                          </a:solidFill>
                          <a:highlight>
                            <a:schemeClr val="lt1"/>
                          </a:highlight>
                        </a:rPr>
                        <a:t>)</a:t>
                      </a:r>
                      <a:r>
                        <a:rPr lang="en" sz="800">
                          <a:solidFill>
                            <a:schemeClr val="dk1"/>
                          </a:solidFill>
                        </a:rPr>
                        <a:t>	</a:t>
                      </a:r>
                      <a:endParaRPr/>
                    </a:p>
                  </a:txBody>
                  <a:tcPr marT="91425" marB="91425" marR="91425" marL="91425"/>
                </a:tc>
              </a:tr>
              <a:tr h="381000">
                <a:tc>
                  <a:txBody>
                    <a:bodyPr/>
                    <a:lstStyle/>
                    <a:p>
                      <a:pPr indent="0" lvl="0" marL="0" rtl="0" algn="l">
                        <a:spcBef>
                          <a:spcPts val="0"/>
                        </a:spcBef>
                        <a:spcAft>
                          <a:spcPts val="0"/>
                        </a:spcAft>
                        <a:buNone/>
                      </a:pPr>
                      <a:r>
                        <a:rPr b="1" lang="en"/>
                        <a:t>1965-1966</a:t>
                      </a:r>
                      <a:endParaRPr b="1"/>
                    </a:p>
                  </a:txBody>
                  <a:tcPr marT="91425" marB="91425" marR="91425" marL="91425"/>
                </a:tc>
                <a:tc>
                  <a:txBody>
                    <a:bodyPr/>
                    <a:lstStyle/>
                    <a:p>
                      <a:pPr indent="0" lvl="0" marL="0" rtl="0" algn="l">
                        <a:spcBef>
                          <a:spcPts val="0"/>
                        </a:spcBef>
                        <a:spcAft>
                          <a:spcPts val="0"/>
                        </a:spcAft>
                        <a:buNone/>
                      </a:pPr>
                      <a:r>
                        <a:rPr lang="en">
                          <a:solidFill>
                            <a:schemeClr val="dk1"/>
                          </a:solidFill>
                        </a:rPr>
                        <a:t>1.7°C </a:t>
                      </a:r>
                      <a:br>
                        <a:rPr lang="en">
                          <a:solidFill>
                            <a:schemeClr val="dk1"/>
                          </a:solidFill>
                        </a:rPr>
                      </a:br>
                      <a:r>
                        <a:rPr lang="en" sz="800">
                          <a:solidFill>
                            <a:schemeClr val="dk1"/>
                          </a:solidFill>
                        </a:rPr>
                        <a:t>(</a:t>
                      </a:r>
                      <a:r>
                        <a:rPr lang="en" sz="800">
                          <a:solidFill>
                            <a:srgbClr val="FF0000"/>
                          </a:solidFill>
                          <a:highlight>
                            <a:schemeClr val="lt1"/>
                          </a:highlight>
                        </a:rPr>
                        <a:t>Strong El Niño</a:t>
                      </a:r>
                      <a:r>
                        <a:rPr lang="en" sz="800">
                          <a:solidFill>
                            <a:schemeClr val="dk1"/>
                          </a:solidFill>
                          <a:highlight>
                            <a:schemeClr val="lt1"/>
                          </a:highlight>
                        </a:rPr>
                        <a:t>)</a:t>
                      </a:r>
                      <a:r>
                        <a:rPr lang="en" sz="800">
                          <a:solidFill>
                            <a:schemeClr val="dk1"/>
                          </a:solidFill>
                        </a:rPr>
                        <a:t>	</a:t>
                      </a:r>
                      <a:endParaRPr/>
                    </a:p>
                  </a:txBody>
                  <a:tcPr marT="91425" marB="91425" marR="91425" marL="91425"/>
                </a:tc>
                <a:tc>
                  <a:txBody>
                    <a:bodyPr/>
                    <a:lstStyle/>
                    <a:p>
                      <a:pPr indent="0" lvl="0" marL="0" rtl="0" algn="l">
                        <a:spcBef>
                          <a:spcPts val="0"/>
                        </a:spcBef>
                        <a:spcAft>
                          <a:spcPts val="0"/>
                        </a:spcAft>
                        <a:buNone/>
                      </a:pPr>
                      <a:r>
                        <a:rPr lang="en"/>
                        <a:t>1.4</a:t>
                      </a:r>
                      <a:r>
                        <a:rPr lang="en">
                          <a:solidFill>
                            <a:schemeClr val="dk1"/>
                          </a:solidFill>
                        </a:rPr>
                        <a:t>°C</a:t>
                      </a:r>
                      <a:br>
                        <a:rPr lang="en">
                          <a:solidFill>
                            <a:schemeClr val="dk1"/>
                          </a:solidFill>
                        </a:rPr>
                      </a:br>
                      <a:r>
                        <a:rPr lang="en" sz="800">
                          <a:solidFill>
                            <a:schemeClr val="dk1"/>
                          </a:solidFill>
                        </a:rPr>
                        <a:t>(</a:t>
                      </a:r>
                      <a:r>
                        <a:rPr lang="en" sz="800">
                          <a:solidFill>
                            <a:srgbClr val="FF0000"/>
                          </a:solidFill>
                          <a:highlight>
                            <a:schemeClr val="lt1"/>
                          </a:highlight>
                        </a:rPr>
                        <a:t>Moderate</a:t>
                      </a:r>
                      <a:r>
                        <a:rPr lang="en" sz="800">
                          <a:solidFill>
                            <a:srgbClr val="FF0000"/>
                          </a:solidFill>
                          <a:highlight>
                            <a:schemeClr val="lt1"/>
                          </a:highlight>
                        </a:rPr>
                        <a:t> El Niño</a:t>
                      </a:r>
                      <a:r>
                        <a:rPr lang="en" sz="800">
                          <a:solidFill>
                            <a:schemeClr val="dk1"/>
                          </a:solidFill>
                          <a:highlight>
                            <a:schemeClr val="lt1"/>
                          </a:highlight>
                        </a:rPr>
                        <a:t>)</a:t>
                      </a:r>
                      <a:r>
                        <a:rPr lang="en" sz="800">
                          <a:solidFill>
                            <a:schemeClr val="dk1"/>
                          </a:solidFill>
                        </a:rPr>
                        <a:t>	</a:t>
                      </a:r>
                      <a:endParaRPr/>
                    </a:p>
                  </a:txBody>
                  <a:tcPr marT="91425" marB="91425" marR="91425" marL="91425"/>
                </a:tc>
                <a:tc>
                  <a:txBody>
                    <a:bodyPr/>
                    <a:lstStyle/>
                    <a:p>
                      <a:pPr indent="0" lvl="0" marL="0" rtl="0" algn="l">
                        <a:spcBef>
                          <a:spcPts val="0"/>
                        </a:spcBef>
                        <a:spcAft>
                          <a:spcPts val="0"/>
                        </a:spcAft>
                        <a:buNone/>
                      </a:pPr>
                      <a:r>
                        <a:rPr lang="en"/>
                        <a:t>1.2</a:t>
                      </a:r>
                      <a:r>
                        <a:rPr lang="en">
                          <a:solidFill>
                            <a:schemeClr val="dk1"/>
                          </a:solidFill>
                        </a:rPr>
                        <a:t>°C</a:t>
                      </a:r>
                      <a:br>
                        <a:rPr lang="en">
                          <a:solidFill>
                            <a:schemeClr val="dk1"/>
                          </a:solidFill>
                        </a:rPr>
                      </a:br>
                      <a:r>
                        <a:rPr lang="en" sz="800">
                          <a:solidFill>
                            <a:schemeClr val="dk1"/>
                          </a:solidFill>
                        </a:rPr>
                        <a:t>(</a:t>
                      </a:r>
                      <a:r>
                        <a:rPr lang="en" sz="800">
                          <a:solidFill>
                            <a:srgbClr val="FF0000"/>
                          </a:solidFill>
                          <a:highlight>
                            <a:schemeClr val="lt1"/>
                          </a:highlight>
                        </a:rPr>
                        <a:t>Moderate El Niño</a:t>
                      </a:r>
                      <a:r>
                        <a:rPr lang="en" sz="800">
                          <a:solidFill>
                            <a:schemeClr val="dk1"/>
                          </a:solidFill>
                          <a:highlight>
                            <a:schemeClr val="lt1"/>
                          </a:highlight>
                        </a:rPr>
                        <a:t>)</a:t>
                      </a:r>
                      <a:r>
                        <a:rPr lang="en" sz="800">
                          <a:solidFill>
                            <a:schemeClr val="dk1"/>
                          </a:solidFill>
                        </a:rPr>
                        <a:t>	</a:t>
                      </a:r>
                      <a:endParaRPr/>
                    </a:p>
                  </a:txBody>
                  <a:tcPr marT="91425" marB="91425" marR="91425" marL="91425"/>
                </a:tc>
              </a:tr>
            </a:tbl>
          </a:graphicData>
        </a:graphic>
      </p:graphicFrame>
      <p:sp>
        <p:nvSpPr>
          <p:cNvPr id="196" name="Google Shape;196;p31"/>
          <p:cNvSpPr txBox="1"/>
          <p:nvPr/>
        </p:nvSpPr>
        <p:spPr>
          <a:xfrm>
            <a:off x="1854000" y="3543625"/>
            <a:ext cx="5436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dk1"/>
                </a:solidFill>
              </a:rPr>
              <a:t>Data Source: </a:t>
            </a:r>
            <a:r>
              <a:rPr lang="en" sz="900" u="sng">
                <a:solidFill>
                  <a:schemeClr val="accent5"/>
                </a:solidFill>
                <a:hlinkClick r:id="rId4">
                  <a:extLst>
                    <a:ext uri="{A12FA001-AC4F-418D-AE19-62706E023703}">
                      <ahyp:hlinkClr val="tx"/>
                    </a:ext>
                  </a:extLst>
                </a:hlinkClick>
              </a:rPr>
              <a:t>https://origin.cpc.ncep.noaa.gov/products/analysis_monitoring/ensostuff/ONI_v5.php</a:t>
            </a:r>
            <a:r>
              <a:rPr lang="en" sz="900">
                <a:solidFill>
                  <a:schemeClr val="dk1"/>
                </a:solidFill>
              </a:rPr>
              <a:t> </a:t>
            </a:r>
            <a:r>
              <a:rPr lang="en">
                <a:solidFill>
                  <a:schemeClr val="dk1"/>
                </a:solidFill>
              </a:rPr>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0" name="Shape 200"/>
        <p:cNvGrpSpPr/>
        <p:nvPr/>
      </p:nvGrpSpPr>
      <p:grpSpPr>
        <a:xfrm>
          <a:off x="0" y="0"/>
          <a:ext cx="0" cy="0"/>
          <a:chOff x="0" y="0"/>
          <a:chExt cx="0" cy="0"/>
        </a:xfrm>
      </p:grpSpPr>
      <p:sp>
        <p:nvSpPr>
          <p:cNvPr id="201" name="Google Shape;201;p32"/>
          <p:cNvSpPr txBox="1"/>
          <p:nvPr>
            <p:ph type="title"/>
          </p:nvPr>
        </p:nvSpPr>
        <p:spPr>
          <a:xfrm>
            <a:off x="311700" y="3300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Other analog years where we saw similar ONI threshold temperature patterns observed so far in 2023 that did not meet the strong or strong/moderate El Nino credentials since 1950 cont:</a:t>
            </a:r>
            <a:endParaRPr/>
          </a:p>
        </p:txBody>
      </p:sp>
      <p:sp>
        <p:nvSpPr>
          <p:cNvPr id="202" name="Google Shape;202;p32"/>
          <p:cNvSpPr txBox="1"/>
          <p:nvPr/>
        </p:nvSpPr>
        <p:spPr>
          <a:xfrm>
            <a:off x="2179800" y="4780650"/>
            <a:ext cx="478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chemeClr val="dk1"/>
                </a:solidFill>
              </a:rPr>
              <a:t>Data Source: </a:t>
            </a:r>
            <a:r>
              <a:rPr lang="en" sz="800" u="sng">
                <a:solidFill>
                  <a:schemeClr val="accent5"/>
                </a:solidFill>
                <a:hlinkClick r:id="rId4">
                  <a:extLst>
                    <a:ext uri="{A12FA001-AC4F-418D-AE19-62706E023703}">
                      <ahyp:hlinkClr val="tx"/>
                    </a:ext>
                  </a:extLst>
                </a:hlinkClick>
              </a:rPr>
              <a:t>https://origin.cpc.ncep.noaa.gov/products/analysis_monitoring/ensostuff/ONI_v5.php</a:t>
            </a:r>
            <a:r>
              <a:rPr lang="en" sz="900">
                <a:solidFill>
                  <a:schemeClr val="dk1"/>
                </a:solidFill>
              </a:rPr>
              <a:t> </a:t>
            </a:r>
            <a:r>
              <a:rPr lang="en">
                <a:solidFill>
                  <a:schemeClr val="dk1"/>
                </a:solidFill>
              </a:rPr>
              <a:t> </a:t>
            </a:r>
            <a:endParaRPr/>
          </a:p>
        </p:txBody>
      </p:sp>
      <p:pic>
        <p:nvPicPr>
          <p:cNvPr id="203" name="Google Shape;203;p32" title="Chart"/>
          <p:cNvPicPr preferRelativeResize="0"/>
          <p:nvPr/>
        </p:nvPicPr>
        <p:blipFill>
          <a:blip r:embed="rId5">
            <a:alphaModFix/>
          </a:blip>
          <a:stretch>
            <a:fillRect/>
          </a:stretch>
        </p:blipFill>
        <p:spPr>
          <a:xfrm>
            <a:off x="1953100" y="1811675"/>
            <a:ext cx="5045250" cy="31154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6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a:t>
            </a:r>
            <a:endParaRPr/>
          </a:p>
        </p:txBody>
      </p:sp>
      <p:sp>
        <p:nvSpPr>
          <p:cNvPr id="209" name="Google Shape;209;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Seasonal snow accumulation for a</a:t>
            </a:r>
            <a:r>
              <a:rPr lang="en"/>
              <a:t>nalog years where we saw a </a:t>
            </a:r>
            <a:r>
              <a:rPr lang="en">
                <a:highlight>
                  <a:schemeClr val="lt1"/>
                </a:highlight>
              </a:rPr>
              <a:t>strong El Niño NDJ and DJF, followed by a moderate El Niño JFM since 1950:</a:t>
            </a:r>
            <a:endParaRPr>
              <a:highlight>
                <a:schemeClr val="lt1"/>
              </a:highlight>
            </a:endParaRPr>
          </a:p>
          <a:p>
            <a:pPr indent="0" lvl="0" marL="457200" rtl="0" algn="l">
              <a:spcBef>
                <a:spcPts val="1200"/>
              </a:spcBef>
              <a:spcAft>
                <a:spcPts val="1200"/>
              </a:spcAft>
              <a:buNone/>
            </a:pPr>
            <a:r>
              <a:t/>
            </a:r>
            <a:endParaRPr>
              <a:highlight>
                <a:schemeClr val="lt1"/>
              </a:highlight>
            </a:endParaRPr>
          </a:p>
        </p:txBody>
      </p:sp>
      <p:graphicFrame>
        <p:nvGraphicFramePr>
          <p:cNvPr id="210" name="Google Shape;210;p33"/>
          <p:cNvGraphicFramePr/>
          <p:nvPr/>
        </p:nvGraphicFramePr>
        <p:xfrm>
          <a:off x="952500" y="2178400"/>
          <a:ext cx="3000000" cy="3000000"/>
        </p:xfrm>
        <a:graphic>
          <a:graphicData uri="http://schemas.openxmlformats.org/drawingml/2006/table">
            <a:tbl>
              <a:tblPr>
                <a:noFill/>
                <a:tableStyleId>{46F05549-D91E-4DA7-BF52-4088B051052C}</a:tableStyleId>
              </a:tblPr>
              <a:tblGrid>
                <a:gridCol w="3619500"/>
                <a:gridCol w="3619500"/>
              </a:tblGrid>
              <a:tr h="381000">
                <a:tc>
                  <a:txBody>
                    <a:bodyPr/>
                    <a:lstStyle/>
                    <a:p>
                      <a:pPr indent="0" lvl="0" marL="0" rtl="0" algn="l">
                        <a:spcBef>
                          <a:spcPts val="0"/>
                        </a:spcBef>
                        <a:spcAft>
                          <a:spcPts val="0"/>
                        </a:spcAft>
                        <a:buNone/>
                      </a:pPr>
                      <a:r>
                        <a:rPr b="1" lang="en"/>
                        <a:t>Years</a:t>
                      </a:r>
                      <a:endParaRPr b="1"/>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en">
                          <a:solidFill>
                            <a:schemeClr val="dk1"/>
                          </a:solidFill>
                        </a:rPr>
                        <a:t>Total Seasonal Snow Accumulation (in)</a:t>
                      </a:r>
                      <a:endParaRPr b="1"/>
                    </a:p>
                  </a:txBody>
                  <a:tcPr marT="91425" marB="91425" marR="91425" marL="91425"/>
                </a:tc>
              </a:tr>
              <a:tr h="381000">
                <a:tc>
                  <a:txBody>
                    <a:bodyPr/>
                    <a:lstStyle/>
                    <a:p>
                      <a:pPr indent="0" lvl="0" marL="0" rtl="0" algn="l">
                        <a:spcBef>
                          <a:spcPts val="0"/>
                        </a:spcBef>
                        <a:spcAft>
                          <a:spcPts val="0"/>
                        </a:spcAft>
                        <a:buNone/>
                      </a:pPr>
                      <a:r>
                        <a:rPr lang="en"/>
                        <a:t>1972-1973</a:t>
                      </a:r>
                      <a:endParaRPr/>
                    </a:p>
                  </a:txBody>
                  <a:tcPr marT="91425" marB="91425" marR="91425" marL="91425"/>
                </a:tc>
                <a:tc>
                  <a:txBody>
                    <a:bodyPr/>
                    <a:lstStyle/>
                    <a:p>
                      <a:pPr indent="0" lvl="0" marL="0" rtl="0" algn="l">
                        <a:spcBef>
                          <a:spcPts val="0"/>
                        </a:spcBef>
                        <a:spcAft>
                          <a:spcPts val="0"/>
                        </a:spcAft>
                        <a:buNone/>
                      </a:pPr>
                      <a:r>
                        <a:rPr lang="en"/>
                        <a:t>6.5”</a:t>
                      </a:r>
                      <a:endParaRPr/>
                    </a:p>
                  </a:txBody>
                  <a:tcPr marT="91425" marB="91425" marR="91425" marL="91425"/>
                </a:tc>
              </a:tr>
              <a:tr h="381000">
                <a:tc>
                  <a:txBody>
                    <a:bodyPr/>
                    <a:lstStyle/>
                    <a:p>
                      <a:pPr indent="0" lvl="0" marL="0" rtl="0" algn="l">
                        <a:spcBef>
                          <a:spcPts val="0"/>
                        </a:spcBef>
                        <a:spcAft>
                          <a:spcPts val="0"/>
                        </a:spcAft>
                        <a:buNone/>
                      </a:pPr>
                      <a:r>
                        <a:rPr lang="en"/>
                        <a:t>2009-2010</a:t>
                      </a:r>
                      <a:endParaRPr/>
                    </a:p>
                  </a:txBody>
                  <a:tcPr marT="91425" marB="91425" marR="91425" marL="91425"/>
                </a:tc>
                <a:tc>
                  <a:txBody>
                    <a:bodyPr/>
                    <a:lstStyle/>
                    <a:p>
                      <a:pPr indent="0" lvl="0" marL="0" rtl="0" algn="l">
                        <a:spcBef>
                          <a:spcPts val="0"/>
                        </a:spcBef>
                        <a:spcAft>
                          <a:spcPts val="0"/>
                        </a:spcAft>
                        <a:buNone/>
                      </a:pPr>
                      <a:r>
                        <a:rPr lang="en"/>
                        <a:t>2.5”</a:t>
                      </a:r>
                      <a:endParaRPr/>
                    </a:p>
                  </a:txBody>
                  <a:tcPr marT="91425" marB="91425" marR="91425" marL="91425"/>
                </a:tc>
              </a:tr>
              <a:tr h="384700">
                <a:tc gridSpan="2">
                  <a:txBody>
                    <a:bodyPr/>
                    <a:lstStyle/>
                    <a:p>
                      <a:pPr indent="0" lvl="0" marL="0" rtl="0" algn="l">
                        <a:spcBef>
                          <a:spcPts val="0"/>
                        </a:spcBef>
                        <a:spcAft>
                          <a:spcPts val="0"/>
                        </a:spcAft>
                        <a:buNone/>
                      </a:pPr>
                      <a:r>
                        <a:rPr b="1" lang="en"/>
                        <a:t>Average seasonal snow accumulation=</a:t>
                      </a:r>
                      <a:r>
                        <a:rPr lang="en"/>
                        <a:t> </a:t>
                      </a:r>
                      <a:r>
                        <a:rPr b="1" lang="en"/>
                        <a:t>4.5”</a:t>
                      </a:r>
                      <a:endParaRPr b="1"/>
                    </a:p>
                  </a:txBody>
                  <a:tcPr marT="91425" marB="91425" marR="91425" marL="91425"/>
                </a:tc>
                <a:tc hMerge="1"/>
              </a:tr>
            </a:tbl>
          </a:graphicData>
        </a:graphic>
      </p:graphicFrame>
      <p:sp>
        <p:nvSpPr>
          <p:cNvPr id="211" name="Google Shape;211;p33"/>
          <p:cNvSpPr txBox="1"/>
          <p:nvPr/>
        </p:nvSpPr>
        <p:spPr>
          <a:xfrm>
            <a:off x="866375" y="3763200"/>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Table Data Source: </a:t>
            </a:r>
            <a:r>
              <a:rPr lang="en" sz="900" u="sng">
                <a:solidFill>
                  <a:schemeClr val="accent5"/>
                </a:solidFill>
                <a:hlinkClick r:id="rId4">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5" name="Shape 215"/>
        <p:cNvGrpSpPr/>
        <p:nvPr/>
      </p:nvGrpSpPr>
      <p:grpSpPr>
        <a:xfrm>
          <a:off x="0" y="0"/>
          <a:ext cx="0" cy="0"/>
          <a:chOff x="0" y="0"/>
          <a:chExt cx="0" cy="0"/>
        </a:xfrm>
      </p:grpSpPr>
      <p:sp>
        <p:nvSpPr>
          <p:cNvPr id="216" name="Google Shape;216;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217" name="Google Shape;217;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SzPts val="1700"/>
              <a:buChar char="●"/>
            </a:pPr>
            <a:r>
              <a:rPr lang="en" sz="1700"/>
              <a:t>Graphed s</a:t>
            </a:r>
            <a:r>
              <a:rPr lang="en" sz="1700"/>
              <a:t>easonal snow accumulation for analog years where we saw a </a:t>
            </a:r>
            <a:r>
              <a:rPr lang="en" sz="1700">
                <a:highlight>
                  <a:schemeClr val="lt1"/>
                </a:highlight>
              </a:rPr>
              <a:t>strong El Niño NDJ and DJF, followed by a moderate El Niño JFM since 1950:</a:t>
            </a:r>
            <a:endParaRPr sz="1700">
              <a:highlight>
                <a:schemeClr val="lt1"/>
              </a:highlight>
            </a:endParaRPr>
          </a:p>
          <a:p>
            <a:pPr indent="0" lvl="0" marL="457200" rtl="0" algn="l">
              <a:spcBef>
                <a:spcPts val="1200"/>
              </a:spcBef>
              <a:spcAft>
                <a:spcPts val="1200"/>
              </a:spcAft>
              <a:buNone/>
            </a:pPr>
            <a:r>
              <a:t/>
            </a:r>
            <a:endParaRPr sz="1700">
              <a:highlight>
                <a:schemeClr val="lt1"/>
              </a:highlight>
            </a:endParaRPr>
          </a:p>
        </p:txBody>
      </p:sp>
      <p:pic>
        <p:nvPicPr>
          <p:cNvPr id="218" name="Google Shape;218;p34"/>
          <p:cNvPicPr preferRelativeResize="0"/>
          <p:nvPr/>
        </p:nvPicPr>
        <p:blipFill>
          <a:blip r:embed="rId4">
            <a:alphaModFix/>
          </a:blip>
          <a:stretch>
            <a:fillRect/>
          </a:stretch>
        </p:blipFill>
        <p:spPr>
          <a:xfrm>
            <a:off x="311700" y="2306925"/>
            <a:ext cx="4106275" cy="2206149"/>
          </a:xfrm>
          <a:prstGeom prst="rect">
            <a:avLst/>
          </a:prstGeom>
          <a:noFill/>
          <a:ln>
            <a:noFill/>
          </a:ln>
        </p:spPr>
      </p:pic>
      <p:pic>
        <p:nvPicPr>
          <p:cNvPr id="219" name="Google Shape;219;p34"/>
          <p:cNvPicPr preferRelativeResize="0"/>
          <p:nvPr/>
        </p:nvPicPr>
        <p:blipFill>
          <a:blip r:embed="rId5">
            <a:alphaModFix/>
          </a:blip>
          <a:stretch>
            <a:fillRect/>
          </a:stretch>
        </p:blipFill>
        <p:spPr>
          <a:xfrm>
            <a:off x="4738450" y="2318627"/>
            <a:ext cx="4059376" cy="2182748"/>
          </a:xfrm>
          <a:prstGeom prst="rect">
            <a:avLst/>
          </a:prstGeom>
          <a:noFill/>
          <a:ln>
            <a:noFill/>
          </a:ln>
        </p:spPr>
      </p:pic>
      <p:sp>
        <p:nvSpPr>
          <p:cNvPr id="220" name="Google Shape;220;p34"/>
          <p:cNvSpPr txBox="1"/>
          <p:nvPr/>
        </p:nvSpPr>
        <p:spPr>
          <a:xfrm>
            <a:off x="895125" y="4568875"/>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Graph</a:t>
            </a:r>
            <a:r>
              <a:rPr lang="en" sz="900"/>
              <a:t> Data Source: </a:t>
            </a:r>
            <a:r>
              <a:rPr lang="en" sz="900" u="sng">
                <a:solidFill>
                  <a:schemeClr val="accent5"/>
                </a:solidFill>
                <a:hlinkClick r:id="rId6">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id="225" name="Google Shape;225;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226" name="Google Shape;226;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Seasonal snow accumulation for analog years where we saw a </a:t>
            </a:r>
            <a:r>
              <a:rPr lang="en">
                <a:highlight>
                  <a:schemeClr val="lt1"/>
                </a:highlight>
              </a:rPr>
              <a:t>strong El Niño NDJ, DJF, and JFM since 1950:</a:t>
            </a:r>
            <a:endParaRPr/>
          </a:p>
          <a:p>
            <a:pPr indent="0" lvl="0" marL="0" rtl="0" algn="l">
              <a:spcBef>
                <a:spcPts val="1200"/>
              </a:spcBef>
              <a:spcAft>
                <a:spcPts val="1200"/>
              </a:spcAft>
              <a:buNone/>
            </a:pPr>
            <a:r>
              <a:t/>
            </a:r>
            <a:endParaRPr/>
          </a:p>
        </p:txBody>
      </p:sp>
      <p:graphicFrame>
        <p:nvGraphicFramePr>
          <p:cNvPr id="227" name="Google Shape;227;p35"/>
          <p:cNvGraphicFramePr/>
          <p:nvPr/>
        </p:nvGraphicFramePr>
        <p:xfrm>
          <a:off x="952500" y="1980450"/>
          <a:ext cx="3000000" cy="3000000"/>
        </p:xfrm>
        <a:graphic>
          <a:graphicData uri="http://schemas.openxmlformats.org/drawingml/2006/table">
            <a:tbl>
              <a:tblPr>
                <a:noFill/>
                <a:tableStyleId>{46F05549-D91E-4DA7-BF52-4088B051052C}</a:tableStyleId>
              </a:tblPr>
              <a:tblGrid>
                <a:gridCol w="3619500"/>
                <a:gridCol w="3619500"/>
              </a:tblGrid>
              <a:tr h="381000">
                <a:tc>
                  <a:txBody>
                    <a:bodyPr/>
                    <a:lstStyle/>
                    <a:p>
                      <a:pPr indent="0" lvl="0" marL="0" rtl="0" algn="l">
                        <a:spcBef>
                          <a:spcPts val="0"/>
                        </a:spcBef>
                        <a:spcAft>
                          <a:spcPts val="0"/>
                        </a:spcAft>
                        <a:buNone/>
                      </a:pPr>
                      <a:r>
                        <a:rPr b="1" lang="en"/>
                        <a:t>Years</a:t>
                      </a:r>
                      <a:endParaRPr b="1"/>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t>Total Seasonal Snow Accumulation (in)</a:t>
                      </a:r>
                      <a:endParaRPr b="1"/>
                    </a:p>
                  </a:txBody>
                  <a:tcPr marT="91425" marB="91425" marR="91425" marL="91425"/>
                </a:tc>
              </a:tr>
              <a:tr h="381000">
                <a:tc>
                  <a:txBody>
                    <a:bodyPr/>
                    <a:lstStyle/>
                    <a:p>
                      <a:pPr indent="0" lvl="0" marL="0" rtl="0" algn="l">
                        <a:spcBef>
                          <a:spcPts val="0"/>
                        </a:spcBef>
                        <a:spcAft>
                          <a:spcPts val="0"/>
                        </a:spcAft>
                        <a:buNone/>
                      </a:pPr>
                      <a:r>
                        <a:rPr lang="en" sz="1300"/>
                        <a:t>1957-1958</a:t>
                      </a:r>
                      <a:endParaRPr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0.0”</a:t>
                      </a:r>
                      <a:endParaRPr/>
                    </a:p>
                  </a:txBody>
                  <a:tcPr marT="91425" marB="91425" marR="91425" marL="91425">
                    <a:lnL cap="flat" cmpd="sng" w="9525">
                      <a:solidFill>
                        <a:srgbClr val="9E9E9E"/>
                      </a:solidFill>
                      <a:prstDash val="solid"/>
                      <a:round/>
                      <a:headEnd len="sm" w="sm" type="none"/>
                      <a:tailEnd len="sm" w="sm" type="none"/>
                    </a:lnL>
                  </a:tcPr>
                </a:tc>
              </a:tr>
              <a:tr h="381000">
                <a:tc>
                  <a:txBody>
                    <a:bodyPr/>
                    <a:lstStyle/>
                    <a:p>
                      <a:pPr indent="0" lvl="0" marL="0" rtl="0" algn="l">
                        <a:spcBef>
                          <a:spcPts val="0"/>
                        </a:spcBef>
                        <a:spcAft>
                          <a:spcPts val="0"/>
                        </a:spcAft>
                        <a:buNone/>
                      </a:pPr>
                      <a:r>
                        <a:rPr lang="en" sz="1300"/>
                        <a:t>1982-1983</a:t>
                      </a:r>
                      <a:endParaRPr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0.0”</a:t>
                      </a:r>
                      <a:endParaRPr/>
                    </a:p>
                  </a:txBody>
                  <a:tcPr marT="91425" marB="91425" marR="91425" marL="91425">
                    <a:lnL cap="flat" cmpd="sng" w="9525">
                      <a:solidFill>
                        <a:srgbClr val="9E9E9E"/>
                      </a:solidFill>
                      <a:prstDash val="solid"/>
                      <a:round/>
                      <a:headEnd len="sm" w="sm" type="none"/>
                      <a:tailEnd len="sm" w="sm" type="none"/>
                    </a:lnL>
                  </a:tcPr>
                </a:tc>
              </a:tr>
              <a:tr h="381000">
                <a:tc>
                  <a:txBody>
                    <a:bodyPr/>
                    <a:lstStyle/>
                    <a:p>
                      <a:pPr indent="0" lvl="0" marL="0" rtl="0" algn="l">
                        <a:spcBef>
                          <a:spcPts val="0"/>
                        </a:spcBef>
                        <a:spcAft>
                          <a:spcPts val="0"/>
                        </a:spcAft>
                        <a:buNone/>
                      </a:pPr>
                      <a:r>
                        <a:rPr lang="en" sz="1300"/>
                        <a:t>1991-1992</a:t>
                      </a:r>
                      <a:endParaRPr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0.0”</a:t>
                      </a:r>
                      <a:endParaRPr/>
                    </a:p>
                  </a:txBody>
                  <a:tcPr marT="91425" marB="91425" marR="91425" marL="91425">
                    <a:lnL cap="flat" cmpd="sng" w="9525">
                      <a:solidFill>
                        <a:srgbClr val="9E9E9E"/>
                      </a:solidFill>
                      <a:prstDash val="solid"/>
                      <a:round/>
                      <a:headEnd len="sm" w="sm" type="none"/>
                      <a:tailEnd len="sm" w="sm" type="none"/>
                    </a:lnL>
                  </a:tcPr>
                </a:tc>
              </a:tr>
              <a:tr h="381000">
                <a:tc>
                  <a:txBody>
                    <a:bodyPr/>
                    <a:lstStyle/>
                    <a:p>
                      <a:pPr indent="0" lvl="0" marL="0" rtl="0" algn="l">
                        <a:spcBef>
                          <a:spcPts val="0"/>
                        </a:spcBef>
                        <a:spcAft>
                          <a:spcPts val="0"/>
                        </a:spcAft>
                        <a:buNone/>
                      </a:pPr>
                      <a:r>
                        <a:rPr lang="en" sz="1300"/>
                        <a:t>1997-1998</a:t>
                      </a:r>
                      <a:endParaRPr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8.5”</a:t>
                      </a:r>
                      <a:endParaRPr/>
                    </a:p>
                  </a:txBody>
                  <a:tcPr marT="91425" marB="91425" marR="91425" marL="91425">
                    <a:lnL cap="flat" cmpd="sng" w="9525">
                      <a:solidFill>
                        <a:srgbClr val="9E9E9E"/>
                      </a:solidFill>
                      <a:prstDash val="solid"/>
                      <a:round/>
                      <a:headEnd len="sm" w="sm" type="none"/>
                      <a:tailEnd len="sm" w="sm" type="none"/>
                    </a:lnL>
                  </a:tcPr>
                </a:tc>
              </a:tr>
              <a:tr h="381000">
                <a:tc>
                  <a:txBody>
                    <a:bodyPr/>
                    <a:lstStyle/>
                    <a:p>
                      <a:pPr indent="0" lvl="0" marL="0" rtl="0" algn="l">
                        <a:spcBef>
                          <a:spcPts val="0"/>
                        </a:spcBef>
                        <a:spcAft>
                          <a:spcPts val="0"/>
                        </a:spcAft>
                        <a:buNone/>
                      </a:pPr>
                      <a:r>
                        <a:rPr lang="en" sz="1300"/>
                        <a:t>2015-2016</a:t>
                      </a:r>
                      <a:endParaRPr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1.4”</a:t>
                      </a:r>
                      <a:endParaRPr/>
                    </a:p>
                  </a:txBody>
                  <a:tcPr marT="91425" marB="91425" marR="91425" marL="91425">
                    <a:lnL cap="flat" cmpd="sng" w="9525">
                      <a:solidFill>
                        <a:srgbClr val="9E9E9E"/>
                      </a:solidFill>
                      <a:prstDash val="solid"/>
                      <a:round/>
                      <a:headEnd len="sm" w="sm" type="none"/>
                      <a:tailEnd len="sm" w="sm" type="none"/>
                    </a:lnL>
                  </a:tcPr>
                </a:tc>
              </a:tr>
              <a:tr h="381000">
                <a:tc gridSpan="2">
                  <a:txBody>
                    <a:bodyPr/>
                    <a:lstStyle/>
                    <a:p>
                      <a:pPr indent="0" lvl="0" marL="0" rtl="0" algn="l">
                        <a:spcBef>
                          <a:spcPts val="0"/>
                        </a:spcBef>
                        <a:spcAft>
                          <a:spcPts val="0"/>
                        </a:spcAft>
                        <a:buClr>
                          <a:schemeClr val="dk1"/>
                        </a:buClr>
                        <a:buSzPts val="1100"/>
                        <a:buFont typeface="Arial"/>
                        <a:buNone/>
                      </a:pPr>
                      <a:r>
                        <a:rPr b="1" lang="en">
                          <a:solidFill>
                            <a:schemeClr val="dk1"/>
                          </a:solidFill>
                        </a:rPr>
                        <a:t>Average seasonal snow accumulation=</a:t>
                      </a:r>
                      <a:r>
                        <a:rPr lang="en">
                          <a:solidFill>
                            <a:schemeClr val="dk1"/>
                          </a:solidFill>
                        </a:rPr>
                        <a:t> </a:t>
                      </a:r>
                      <a:r>
                        <a:rPr b="1" lang="en">
                          <a:solidFill>
                            <a:schemeClr val="dk1"/>
                          </a:solidFill>
                        </a:rPr>
                        <a:t>1.98”</a:t>
                      </a:r>
                      <a:endParaRPr sz="1300"/>
                    </a:p>
                  </a:txBody>
                  <a:tcPr marT="91425" marB="91425" marR="91425" marL="91425">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bl>
          </a:graphicData>
        </a:graphic>
      </p:graphicFrame>
      <p:sp>
        <p:nvSpPr>
          <p:cNvPr id="228" name="Google Shape;228;p35"/>
          <p:cNvSpPr txBox="1"/>
          <p:nvPr/>
        </p:nvSpPr>
        <p:spPr>
          <a:xfrm>
            <a:off x="827850" y="4753850"/>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Table Data Source: </a:t>
            </a:r>
            <a:r>
              <a:rPr lang="en" sz="900" u="sng">
                <a:solidFill>
                  <a:schemeClr val="accent5"/>
                </a:solidFill>
                <a:hlinkClick r:id="rId4">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2" name="Shape 232"/>
        <p:cNvGrpSpPr/>
        <p:nvPr/>
      </p:nvGrpSpPr>
      <p:grpSpPr>
        <a:xfrm>
          <a:off x="0" y="0"/>
          <a:ext cx="0" cy="0"/>
          <a:chOff x="0" y="0"/>
          <a:chExt cx="0" cy="0"/>
        </a:xfrm>
      </p:grpSpPr>
      <p:sp>
        <p:nvSpPr>
          <p:cNvPr id="233" name="Google Shape;233;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234" name="Google Shape;234;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SzPts val="1700"/>
              <a:buChar char="●"/>
            </a:pPr>
            <a:r>
              <a:rPr lang="en" sz="1700"/>
              <a:t>Graphed s</a:t>
            </a:r>
            <a:r>
              <a:rPr lang="en" sz="1700"/>
              <a:t>easonal snow accumulation for analog years where we saw a </a:t>
            </a:r>
            <a:r>
              <a:rPr lang="en" sz="1700">
                <a:highlight>
                  <a:schemeClr val="lt1"/>
                </a:highlight>
              </a:rPr>
              <a:t>strong El Niño NDJ, DJF, and JFM since 1950:</a:t>
            </a:r>
            <a:endParaRPr sz="1700"/>
          </a:p>
        </p:txBody>
      </p:sp>
      <p:pic>
        <p:nvPicPr>
          <p:cNvPr id="235" name="Google Shape;235;p36"/>
          <p:cNvPicPr preferRelativeResize="0"/>
          <p:nvPr/>
        </p:nvPicPr>
        <p:blipFill>
          <a:blip r:embed="rId4">
            <a:alphaModFix/>
          </a:blip>
          <a:stretch>
            <a:fillRect/>
          </a:stretch>
        </p:blipFill>
        <p:spPr>
          <a:xfrm>
            <a:off x="311700" y="2063407"/>
            <a:ext cx="4050174" cy="2165376"/>
          </a:xfrm>
          <a:prstGeom prst="rect">
            <a:avLst/>
          </a:prstGeom>
          <a:noFill/>
          <a:ln>
            <a:noFill/>
          </a:ln>
        </p:spPr>
      </p:pic>
      <p:pic>
        <p:nvPicPr>
          <p:cNvPr id="236" name="Google Shape;236;p36"/>
          <p:cNvPicPr preferRelativeResize="0"/>
          <p:nvPr/>
        </p:nvPicPr>
        <p:blipFill>
          <a:blip r:embed="rId5">
            <a:alphaModFix/>
          </a:blip>
          <a:stretch>
            <a:fillRect/>
          </a:stretch>
        </p:blipFill>
        <p:spPr>
          <a:xfrm>
            <a:off x="4635000" y="2063400"/>
            <a:ext cx="4050174" cy="2167124"/>
          </a:xfrm>
          <a:prstGeom prst="rect">
            <a:avLst/>
          </a:prstGeom>
          <a:noFill/>
          <a:ln>
            <a:noFill/>
          </a:ln>
        </p:spPr>
      </p:pic>
      <p:sp>
        <p:nvSpPr>
          <p:cNvPr id="237" name="Google Shape;237;p36"/>
          <p:cNvSpPr txBox="1"/>
          <p:nvPr/>
        </p:nvSpPr>
        <p:spPr>
          <a:xfrm>
            <a:off x="895125" y="4292875"/>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Graph Data Source: </a:t>
            </a:r>
            <a:r>
              <a:rPr lang="en" sz="900" u="sng">
                <a:solidFill>
                  <a:schemeClr val="accent5"/>
                </a:solidFill>
                <a:hlinkClick r:id="rId6">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sp>
        <p:nvSpPr>
          <p:cNvPr id="242" name="Google Shape;242;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243" name="Google Shape;243;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SzPts val="1700"/>
              <a:buChar char="●"/>
            </a:pPr>
            <a:r>
              <a:rPr lang="en" sz="1700"/>
              <a:t>Graphed seasonal snow accumulation for analog years where we saw a </a:t>
            </a:r>
            <a:r>
              <a:rPr lang="en" sz="1700">
                <a:highlight>
                  <a:schemeClr val="lt1"/>
                </a:highlight>
              </a:rPr>
              <a:t>strong El Niño NDJ, DJF, and JFM since 1950 cont:</a:t>
            </a:r>
            <a:endParaRPr/>
          </a:p>
        </p:txBody>
      </p:sp>
      <p:pic>
        <p:nvPicPr>
          <p:cNvPr id="244" name="Google Shape;244;p37"/>
          <p:cNvPicPr preferRelativeResize="0"/>
          <p:nvPr/>
        </p:nvPicPr>
        <p:blipFill>
          <a:blip r:embed="rId4">
            <a:alphaModFix/>
          </a:blip>
          <a:stretch>
            <a:fillRect/>
          </a:stretch>
        </p:blipFill>
        <p:spPr>
          <a:xfrm>
            <a:off x="311700" y="2106382"/>
            <a:ext cx="4260301" cy="2279567"/>
          </a:xfrm>
          <a:prstGeom prst="rect">
            <a:avLst/>
          </a:prstGeom>
          <a:noFill/>
          <a:ln>
            <a:noFill/>
          </a:ln>
        </p:spPr>
      </p:pic>
      <p:pic>
        <p:nvPicPr>
          <p:cNvPr id="245" name="Google Shape;245;p37"/>
          <p:cNvPicPr preferRelativeResize="0"/>
          <p:nvPr/>
        </p:nvPicPr>
        <p:blipFill>
          <a:blip r:embed="rId5">
            <a:alphaModFix/>
          </a:blip>
          <a:stretch>
            <a:fillRect/>
          </a:stretch>
        </p:blipFill>
        <p:spPr>
          <a:xfrm>
            <a:off x="4745575" y="2106375"/>
            <a:ext cx="4260301" cy="2290773"/>
          </a:xfrm>
          <a:prstGeom prst="rect">
            <a:avLst/>
          </a:prstGeom>
          <a:noFill/>
          <a:ln>
            <a:noFill/>
          </a:ln>
        </p:spPr>
      </p:pic>
      <p:sp>
        <p:nvSpPr>
          <p:cNvPr id="246" name="Google Shape;246;p37"/>
          <p:cNvSpPr txBox="1"/>
          <p:nvPr/>
        </p:nvSpPr>
        <p:spPr>
          <a:xfrm>
            <a:off x="918125" y="4397150"/>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Graph Data Source: </a:t>
            </a:r>
            <a:r>
              <a:rPr lang="en" sz="900" u="sng">
                <a:solidFill>
                  <a:schemeClr val="accent5"/>
                </a:solidFill>
                <a:hlinkClick r:id="rId6">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252" name="Google Shape;252;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SzPts val="1700"/>
              <a:buChar char="●"/>
            </a:pPr>
            <a:r>
              <a:rPr lang="en" sz="1700"/>
              <a:t>Graphed seasonal snow accumulation for analog years where we saw a </a:t>
            </a:r>
            <a:r>
              <a:rPr lang="en" sz="1700">
                <a:highlight>
                  <a:schemeClr val="lt1"/>
                </a:highlight>
              </a:rPr>
              <a:t>strong El Niño NDJ, DJF, and JFM since 1950 cont:</a:t>
            </a:r>
            <a:endParaRPr/>
          </a:p>
        </p:txBody>
      </p:sp>
      <p:pic>
        <p:nvPicPr>
          <p:cNvPr id="253" name="Google Shape;253;p38"/>
          <p:cNvPicPr preferRelativeResize="0"/>
          <p:nvPr/>
        </p:nvPicPr>
        <p:blipFill>
          <a:blip r:embed="rId4">
            <a:alphaModFix/>
          </a:blip>
          <a:stretch>
            <a:fillRect/>
          </a:stretch>
        </p:blipFill>
        <p:spPr>
          <a:xfrm>
            <a:off x="2219338" y="2040875"/>
            <a:ext cx="4705325" cy="2527999"/>
          </a:xfrm>
          <a:prstGeom prst="rect">
            <a:avLst/>
          </a:prstGeom>
          <a:noFill/>
          <a:ln>
            <a:noFill/>
          </a:ln>
        </p:spPr>
      </p:pic>
      <p:sp>
        <p:nvSpPr>
          <p:cNvPr id="254" name="Google Shape;254;p38"/>
          <p:cNvSpPr txBox="1"/>
          <p:nvPr/>
        </p:nvSpPr>
        <p:spPr>
          <a:xfrm>
            <a:off x="918125" y="4568875"/>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Graph Data Source: </a:t>
            </a:r>
            <a:r>
              <a:rPr lang="en" sz="900" u="sng">
                <a:solidFill>
                  <a:schemeClr val="accent5"/>
                </a:solidFill>
                <a:hlinkClick r:id="rId5">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260" name="Google Shape;260;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sz="1600"/>
              <a:t>Seasonal snow accumulation for other analog years where we saw similar ONI temperature threshold patterns observed so far in 2023 that did not meet the strong or strong/moderate El Niño credentials since 1950:</a:t>
            </a:r>
            <a:endParaRPr sz="1600"/>
          </a:p>
        </p:txBody>
      </p:sp>
      <p:graphicFrame>
        <p:nvGraphicFramePr>
          <p:cNvPr id="261" name="Google Shape;261;p39"/>
          <p:cNvGraphicFramePr/>
          <p:nvPr/>
        </p:nvGraphicFramePr>
        <p:xfrm>
          <a:off x="981225" y="2289175"/>
          <a:ext cx="3000000" cy="3000000"/>
        </p:xfrm>
        <a:graphic>
          <a:graphicData uri="http://schemas.openxmlformats.org/drawingml/2006/table">
            <a:tbl>
              <a:tblPr>
                <a:noFill/>
                <a:tableStyleId>{46F05549-D91E-4DA7-BF52-4088B051052C}</a:tableStyleId>
              </a:tblPr>
              <a:tblGrid>
                <a:gridCol w="3619500"/>
                <a:gridCol w="3619500"/>
              </a:tblGrid>
              <a:tr h="381000">
                <a:tc>
                  <a:txBody>
                    <a:bodyPr/>
                    <a:lstStyle/>
                    <a:p>
                      <a:pPr indent="0" lvl="0" marL="0" rtl="0" algn="l">
                        <a:spcBef>
                          <a:spcPts val="0"/>
                        </a:spcBef>
                        <a:spcAft>
                          <a:spcPts val="0"/>
                        </a:spcAft>
                        <a:buNone/>
                      </a:pPr>
                      <a:r>
                        <a:rPr b="1" lang="en"/>
                        <a:t>Years</a:t>
                      </a:r>
                      <a:endParaRPr b="1"/>
                    </a:p>
                  </a:txBody>
                  <a:tcPr marT="91425" marB="91425" marR="91425" marL="91425"/>
                </a:tc>
                <a:tc>
                  <a:txBody>
                    <a:bodyPr/>
                    <a:lstStyle/>
                    <a:p>
                      <a:pPr indent="0" lvl="0" marL="0" rtl="0" algn="l">
                        <a:spcBef>
                          <a:spcPts val="0"/>
                        </a:spcBef>
                        <a:spcAft>
                          <a:spcPts val="0"/>
                        </a:spcAft>
                        <a:buNone/>
                      </a:pPr>
                      <a:r>
                        <a:rPr b="1" lang="en">
                          <a:solidFill>
                            <a:schemeClr val="dk1"/>
                          </a:solidFill>
                        </a:rPr>
                        <a:t>Total Seasonal Snow Accumulation (in)</a:t>
                      </a:r>
                      <a:endParaRPr/>
                    </a:p>
                  </a:txBody>
                  <a:tcPr marT="91425" marB="91425" marR="91425" marL="91425"/>
                </a:tc>
              </a:tr>
              <a:tr h="381000">
                <a:tc>
                  <a:txBody>
                    <a:bodyPr/>
                    <a:lstStyle/>
                    <a:p>
                      <a:pPr indent="0" lvl="0" marL="0" rtl="0" algn="l">
                        <a:spcBef>
                          <a:spcPts val="0"/>
                        </a:spcBef>
                        <a:spcAft>
                          <a:spcPts val="0"/>
                        </a:spcAft>
                        <a:buNone/>
                      </a:pPr>
                      <a:r>
                        <a:rPr lang="en"/>
                        <a:t>1951-1952</a:t>
                      </a:r>
                      <a:endParaRPr/>
                    </a:p>
                  </a:txBody>
                  <a:tcPr marT="91425" marB="91425" marR="91425" marL="91425"/>
                </a:tc>
                <a:tc>
                  <a:txBody>
                    <a:bodyPr/>
                    <a:lstStyle/>
                    <a:p>
                      <a:pPr indent="0" lvl="0" marL="0" rtl="0" algn="l">
                        <a:spcBef>
                          <a:spcPts val="0"/>
                        </a:spcBef>
                        <a:spcAft>
                          <a:spcPts val="0"/>
                        </a:spcAft>
                        <a:buNone/>
                      </a:pPr>
                      <a:r>
                        <a:rPr lang="en"/>
                        <a:t>9.6”</a:t>
                      </a:r>
                      <a:endParaRPr/>
                    </a:p>
                  </a:txBody>
                  <a:tcPr marT="91425" marB="91425" marR="91425" marL="91425"/>
                </a:tc>
              </a:tr>
              <a:tr h="381000">
                <a:tc>
                  <a:txBody>
                    <a:bodyPr/>
                    <a:lstStyle/>
                    <a:p>
                      <a:pPr indent="0" lvl="0" marL="0" rtl="0" algn="l">
                        <a:spcBef>
                          <a:spcPts val="0"/>
                        </a:spcBef>
                        <a:spcAft>
                          <a:spcPts val="0"/>
                        </a:spcAft>
                        <a:buNone/>
                      </a:pPr>
                      <a:r>
                        <a:rPr lang="en"/>
                        <a:t>1965-1966</a:t>
                      </a:r>
                      <a:endParaRPr/>
                    </a:p>
                  </a:txBody>
                  <a:tcPr marT="91425" marB="91425" marR="91425" marL="91425"/>
                </a:tc>
                <a:tc>
                  <a:txBody>
                    <a:bodyPr/>
                    <a:lstStyle/>
                    <a:p>
                      <a:pPr indent="0" lvl="0" marL="0" rtl="0" algn="l">
                        <a:spcBef>
                          <a:spcPts val="0"/>
                        </a:spcBef>
                        <a:spcAft>
                          <a:spcPts val="0"/>
                        </a:spcAft>
                        <a:buNone/>
                      </a:pPr>
                      <a:r>
                        <a:rPr lang="en"/>
                        <a:t>0.6”</a:t>
                      </a:r>
                      <a:endParaRPr/>
                    </a:p>
                  </a:txBody>
                  <a:tcPr marT="91425" marB="91425" marR="91425" marL="91425"/>
                </a:tc>
              </a:tr>
              <a:tr h="381000">
                <a:tc gridSpan="2">
                  <a:txBody>
                    <a:bodyPr/>
                    <a:lstStyle/>
                    <a:p>
                      <a:pPr indent="0" lvl="0" marL="0" rtl="0" algn="l">
                        <a:spcBef>
                          <a:spcPts val="0"/>
                        </a:spcBef>
                        <a:spcAft>
                          <a:spcPts val="0"/>
                        </a:spcAft>
                        <a:buClr>
                          <a:schemeClr val="dk1"/>
                        </a:buClr>
                        <a:buSzPts val="1100"/>
                        <a:buFont typeface="Arial"/>
                        <a:buNone/>
                      </a:pPr>
                      <a:r>
                        <a:rPr b="1" lang="en">
                          <a:solidFill>
                            <a:schemeClr val="dk1"/>
                          </a:solidFill>
                        </a:rPr>
                        <a:t>Average seasonal snow accumulation=</a:t>
                      </a:r>
                      <a:r>
                        <a:rPr lang="en">
                          <a:solidFill>
                            <a:schemeClr val="dk1"/>
                          </a:solidFill>
                        </a:rPr>
                        <a:t> </a:t>
                      </a:r>
                      <a:r>
                        <a:rPr b="1" lang="en">
                          <a:solidFill>
                            <a:schemeClr val="dk1"/>
                          </a:solidFill>
                        </a:rPr>
                        <a:t>5.1”</a:t>
                      </a:r>
                      <a:endParaRPr/>
                    </a:p>
                  </a:txBody>
                  <a:tcPr marT="91425" marB="91425" marR="91425" marL="91425"/>
                </a:tc>
                <a:tc hMerge="1"/>
              </a:tr>
            </a:tbl>
          </a:graphicData>
        </a:graphic>
      </p:graphicFrame>
      <p:sp>
        <p:nvSpPr>
          <p:cNvPr id="262" name="Google Shape;262;p39"/>
          <p:cNvSpPr txBox="1"/>
          <p:nvPr/>
        </p:nvSpPr>
        <p:spPr>
          <a:xfrm>
            <a:off x="856575" y="3873975"/>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Table Data Source: </a:t>
            </a:r>
            <a:r>
              <a:rPr lang="en" sz="900" u="sng">
                <a:solidFill>
                  <a:schemeClr val="accent5"/>
                </a:solidFill>
                <a:hlinkClick r:id="rId4">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6" name="Shape 266"/>
        <p:cNvGrpSpPr/>
        <p:nvPr/>
      </p:nvGrpSpPr>
      <p:grpSpPr>
        <a:xfrm>
          <a:off x="0" y="0"/>
          <a:ext cx="0" cy="0"/>
          <a:chOff x="0" y="0"/>
          <a:chExt cx="0" cy="0"/>
        </a:xfrm>
      </p:grpSpPr>
      <p:sp>
        <p:nvSpPr>
          <p:cNvPr id="267" name="Google Shape;267;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268" name="Google Shape;268;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sz="1600"/>
              <a:t>Graphed seasonal snow accumulation for other analog years where we saw similar ONI threshold temperature patterns observed so far in 2023 that did not meet the strong or strong/moderate El Niño credentials since 1950:</a:t>
            </a:r>
            <a:endParaRPr/>
          </a:p>
        </p:txBody>
      </p:sp>
      <p:pic>
        <p:nvPicPr>
          <p:cNvPr id="269" name="Google Shape;269;p40"/>
          <p:cNvPicPr preferRelativeResize="0"/>
          <p:nvPr/>
        </p:nvPicPr>
        <p:blipFill>
          <a:blip r:embed="rId4">
            <a:alphaModFix/>
          </a:blip>
          <a:stretch>
            <a:fillRect/>
          </a:stretch>
        </p:blipFill>
        <p:spPr>
          <a:xfrm>
            <a:off x="311700" y="2273682"/>
            <a:ext cx="4268551" cy="2295200"/>
          </a:xfrm>
          <a:prstGeom prst="rect">
            <a:avLst/>
          </a:prstGeom>
          <a:noFill/>
          <a:ln>
            <a:noFill/>
          </a:ln>
        </p:spPr>
      </p:pic>
      <p:pic>
        <p:nvPicPr>
          <p:cNvPr id="270" name="Google Shape;270;p40"/>
          <p:cNvPicPr preferRelativeResize="0"/>
          <p:nvPr/>
        </p:nvPicPr>
        <p:blipFill>
          <a:blip r:embed="rId5">
            <a:alphaModFix/>
          </a:blip>
          <a:stretch>
            <a:fillRect/>
          </a:stretch>
        </p:blipFill>
        <p:spPr>
          <a:xfrm>
            <a:off x="4631301" y="2301125"/>
            <a:ext cx="4217500" cy="2267749"/>
          </a:xfrm>
          <a:prstGeom prst="rect">
            <a:avLst/>
          </a:prstGeom>
          <a:noFill/>
          <a:ln>
            <a:noFill/>
          </a:ln>
        </p:spPr>
      </p:pic>
      <p:sp>
        <p:nvSpPr>
          <p:cNvPr id="271" name="Google Shape;271;p40"/>
          <p:cNvSpPr txBox="1"/>
          <p:nvPr/>
        </p:nvSpPr>
        <p:spPr>
          <a:xfrm>
            <a:off x="918125" y="4568875"/>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Graph Data Source: </a:t>
            </a:r>
            <a:r>
              <a:rPr lang="en" sz="900" u="sng">
                <a:solidFill>
                  <a:schemeClr val="accent5"/>
                </a:solidFill>
                <a:hlinkClick r:id="rId6">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5" name="Shape 275"/>
        <p:cNvGrpSpPr/>
        <p:nvPr/>
      </p:nvGrpSpPr>
      <p:grpSpPr>
        <a:xfrm>
          <a:off x="0" y="0"/>
          <a:ext cx="0" cy="0"/>
          <a:chOff x="0" y="0"/>
          <a:chExt cx="0" cy="0"/>
        </a:xfrm>
      </p:grpSpPr>
      <p:sp>
        <p:nvSpPr>
          <p:cNvPr id="276" name="Google Shape;276;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277" name="Google Shape;277;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sz="1600"/>
              <a:t>Seasonal snow accumulation for BOTH other analog years where we saw similar ONI threshold temperature patterns observed so far in 2023 that did not meet the strong or strong/moderate El Niño credentials and for analog years that DID meet the strong or strong/moderate El Niño credentials since 1950:</a:t>
            </a:r>
            <a:endParaRPr/>
          </a:p>
        </p:txBody>
      </p:sp>
      <p:graphicFrame>
        <p:nvGraphicFramePr>
          <p:cNvPr id="278" name="Google Shape;278;p41"/>
          <p:cNvGraphicFramePr/>
          <p:nvPr/>
        </p:nvGraphicFramePr>
        <p:xfrm>
          <a:off x="728350" y="2520250"/>
          <a:ext cx="3000000" cy="3000000"/>
        </p:xfrm>
        <a:graphic>
          <a:graphicData uri="http://schemas.openxmlformats.org/drawingml/2006/table">
            <a:tbl>
              <a:tblPr>
                <a:noFill/>
                <a:tableStyleId>{46F05549-D91E-4DA7-BF52-4088B051052C}</a:tableStyleId>
              </a:tblPr>
              <a:tblGrid>
                <a:gridCol w="4051975"/>
                <a:gridCol w="4051975"/>
              </a:tblGrid>
              <a:tr h="463825">
                <a:tc>
                  <a:txBody>
                    <a:bodyPr/>
                    <a:lstStyle/>
                    <a:p>
                      <a:pPr indent="0" lvl="0" marL="0" rtl="0" algn="l">
                        <a:spcBef>
                          <a:spcPts val="0"/>
                        </a:spcBef>
                        <a:spcAft>
                          <a:spcPts val="0"/>
                        </a:spcAft>
                        <a:buNone/>
                      </a:pPr>
                      <a:r>
                        <a:rPr b="1" lang="en"/>
                        <a:t>Years</a:t>
                      </a:r>
                      <a:endParaRPr b="1"/>
                    </a:p>
                  </a:txBody>
                  <a:tcPr marT="91425" marB="91425" marR="91425" marL="91425"/>
                </a:tc>
                <a:tc>
                  <a:txBody>
                    <a:bodyPr/>
                    <a:lstStyle/>
                    <a:p>
                      <a:pPr indent="0" lvl="0" marL="0" rtl="0" algn="l">
                        <a:spcBef>
                          <a:spcPts val="0"/>
                        </a:spcBef>
                        <a:spcAft>
                          <a:spcPts val="0"/>
                        </a:spcAft>
                        <a:buNone/>
                      </a:pPr>
                      <a:r>
                        <a:rPr b="1" lang="en">
                          <a:solidFill>
                            <a:schemeClr val="dk1"/>
                          </a:solidFill>
                        </a:rPr>
                        <a:t>Total Seasonal Snow Accumulation (in)</a:t>
                      </a:r>
                      <a:endParaRPr/>
                    </a:p>
                  </a:txBody>
                  <a:tcPr marT="91425" marB="91425" marR="91425" marL="91425"/>
                </a:tc>
              </a:tr>
              <a:tr h="364400">
                <a:tc>
                  <a:txBody>
                    <a:bodyPr/>
                    <a:lstStyle/>
                    <a:p>
                      <a:pPr indent="0" lvl="0" marL="0" rtl="0" algn="l">
                        <a:spcBef>
                          <a:spcPts val="0"/>
                        </a:spcBef>
                        <a:spcAft>
                          <a:spcPts val="0"/>
                        </a:spcAft>
                        <a:buNone/>
                      </a:pPr>
                      <a:r>
                        <a:rPr lang="en"/>
                        <a:t>1951-1952</a:t>
                      </a:r>
                      <a:endParaRPr/>
                    </a:p>
                  </a:txBody>
                  <a:tcPr marT="91425" marB="91425" marR="91425" marL="91425"/>
                </a:tc>
                <a:tc>
                  <a:txBody>
                    <a:bodyPr/>
                    <a:lstStyle/>
                    <a:p>
                      <a:pPr indent="0" lvl="0" marL="0" rtl="0" algn="l">
                        <a:spcBef>
                          <a:spcPts val="0"/>
                        </a:spcBef>
                        <a:spcAft>
                          <a:spcPts val="0"/>
                        </a:spcAft>
                        <a:buNone/>
                      </a:pPr>
                      <a:r>
                        <a:rPr lang="en"/>
                        <a:t>9.6”</a:t>
                      </a:r>
                      <a:endParaRPr/>
                    </a:p>
                  </a:txBody>
                  <a:tcPr marT="91425" marB="91425" marR="91425" marL="91425"/>
                </a:tc>
              </a:tr>
              <a:tr h="364400">
                <a:tc>
                  <a:txBody>
                    <a:bodyPr/>
                    <a:lstStyle/>
                    <a:p>
                      <a:pPr indent="0" lvl="0" marL="0" rtl="0" algn="l">
                        <a:spcBef>
                          <a:spcPts val="0"/>
                        </a:spcBef>
                        <a:spcAft>
                          <a:spcPts val="0"/>
                        </a:spcAft>
                        <a:buNone/>
                      </a:pPr>
                      <a:r>
                        <a:rPr lang="en"/>
                        <a:t>1965-1966</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0.6”</a:t>
                      </a:r>
                      <a:endParaRPr/>
                    </a:p>
                  </a:txBody>
                  <a:tcPr marT="91425" marB="91425" marR="91425" marL="91425">
                    <a:lnB cap="flat" cmpd="sng" w="9525">
                      <a:solidFill>
                        <a:srgbClr val="9E9E9E"/>
                      </a:solidFill>
                      <a:prstDash val="solid"/>
                      <a:round/>
                      <a:headEnd len="sm" w="sm" type="none"/>
                      <a:tailEnd len="sm" w="sm" type="none"/>
                    </a:lnB>
                  </a:tcPr>
                </a:tc>
              </a:tr>
              <a:tr h="364400">
                <a:tc>
                  <a:txBody>
                    <a:bodyPr/>
                    <a:lstStyle/>
                    <a:p>
                      <a:pPr indent="0" lvl="0" marL="0" rtl="0" algn="l">
                        <a:spcBef>
                          <a:spcPts val="0"/>
                        </a:spcBef>
                        <a:spcAft>
                          <a:spcPts val="0"/>
                        </a:spcAft>
                        <a:buNone/>
                      </a:pPr>
                      <a:r>
                        <a:rPr lang="en"/>
                        <a:t>1972-1973 </a:t>
                      </a:r>
                      <a:r>
                        <a:rPr lang="en" sz="1000"/>
                        <a:t>(strong </a:t>
                      </a:r>
                      <a:r>
                        <a:rPr lang="en" sz="1000"/>
                        <a:t>El Niño NDJ &amp; DJF/Moderate El Niño JFM)</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6.5”</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76725">
                <a:tc gridSpan="2">
                  <a:txBody>
                    <a:bodyPr/>
                    <a:lstStyle/>
                    <a:p>
                      <a:pPr indent="0" lvl="0" marL="0" rtl="0" algn="l">
                        <a:spcBef>
                          <a:spcPts val="0"/>
                        </a:spcBef>
                        <a:spcAft>
                          <a:spcPts val="0"/>
                        </a:spcAft>
                        <a:buNone/>
                      </a:pPr>
                      <a:r>
                        <a:rPr b="1" lang="en">
                          <a:solidFill>
                            <a:schemeClr val="dk1"/>
                          </a:solidFill>
                        </a:rPr>
                        <a:t>Average seasonal snow accumulation=</a:t>
                      </a:r>
                      <a:r>
                        <a:rPr lang="en">
                          <a:solidFill>
                            <a:schemeClr val="dk1"/>
                          </a:solidFill>
                        </a:rPr>
                        <a:t> </a:t>
                      </a:r>
                      <a:r>
                        <a:rPr b="1" lang="en">
                          <a:solidFill>
                            <a:schemeClr val="dk1"/>
                          </a:solidFill>
                        </a:rPr>
                        <a:t>5.57”</a:t>
                      </a:r>
                      <a:endParaRPr/>
                    </a:p>
                  </a:txBody>
                  <a:tcPr marT="91425" marB="91425" marR="91425" marL="91425">
                    <a:lnT cap="flat" cmpd="sng" w="9525">
                      <a:solidFill>
                        <a:srgbClr val="9E9E9E"/>
                      </a:solidFill>
                      <a:prstDash val="solid"/>
                      <a:round/>
                      <a:headEnd len="sm" w="sm" type="none"/>
                      <a:tailEnd len="sm" w="sm" type="none"/>
                    </a:lnT>
                  </a:tcPr>
                </a:tc>
                <a:tc hMerge="1"/>
              </a:tr>
            </a:tbl>
          </a:graphicData>
        </a:graphic>
      </p:graphicFrame>
      <p:sp>
        <p:nvSpPr>
          <p:cNvPr id="279" name="Google Shape;279;p41"/>
          <p:cNvSpPr txBox="1"/>
          <p:nvPr/>
        </p:nvSpPr>
        <p:spPr>
          <a:xfrm>
            <a:off x="827850" y="4568875"/>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Table Data Source: </a:t>
            </a:r>
            <a:r>
              <a:rPr lang="en" sz="900" u="sng">
                <a:solidFill>
                  <a:schemeClr val="accent5"/>
                </a:solidFill>
                <a:hlinkClick r:id="rId4">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3" name="Shape 283"/>
        <p:cNvGrpSpPr/>
        <p:nvPr/>
      </p:nvGrpSpPr>
      <p:grpSpPr>
        <a:xfrm>
          <a:off x="0" y="0"/>
          <a:ext cx="0" cy="0"/>
          <a:chOff x="0" y="0"/>
          <a:chExt cx="0" cy="0"/>
        </a:xfrm>
      </p:grpSpPr>
      <p:sp>
        <p:nvSpPr>
          <p:cNvPr id="284" name="Google Shape;284;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285" name="Google Shape;285;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sz="1400"/>
              <a:t>Graphed s</a:t>
            </a:r>
            <a:r>
              <a:rPr lang="en" sz="1400"/>
              <a:t>easonal snow accumulation for BOTH other analog years where we saw similar ONI threshold temperature patterns observed so far in 2023 that did not meet the strong or strong/moderate El Niño credentials and for analog years that DID meet the strong or strong/moderate El Niño credentials since 1950:</a:t>
            </a:r>
            <a:endParaRPr sz="1600"/>
          </a:p>
        </p:txBody>
      </p:sp>
      <p:pic>
        <p:nvPicPr>
          <p:cNvPr id="286" name="Google Shape;286;p42"/>
          <p:cNvPicPr preferRelativeResize="0"/>
          <p:nvPr/>
        </p:nvPicPr>
        <p:blipFill>
          <a:blip r:embed="rId4">
            <a:alphaModFix/>
          </a:blip>
          <a:stretch>
            <a:fillRect/>
          </a:stretch>
        </p:blipFill>
        <p:spPr>
          <a:xfrm>
            <a:off x="346400" y="2619851"/>
            <a:ext cx="2900800" cy="1559774"/>
          </a:xfrm>
          <a:prstGeom prst="rect">
            <a:avLst/>
          </a:prstGeom>
          <a:noFill/>
          <a:ln>
            <a:noFill/>
          </a:ln>
        </p:spPr>
      </p:pic>
      <p:pic>
        <p:nvPicPr>
          <p:cNvPr id="287" name="Google Shape;287;p42"/>
          <p:cNvPicPr preferRelativeResize="0"/>
          <p:nvPr/>
        </p:nvPicPr>
        <p:blipFill>
          <a:blip r:embed="rId5">
            <a:alphaModFix/>
          </a:blip>
          <a:stretch>
            <a:fillRect/>
          </a:stretch>
        </p:blipFill>
        <p:spPr>
          <a:xfrm>
            <a:off x="3247200" y="2619850"/>
            <a:ext cx="2866125" cy="1577150"/>
          </a:xfrm>
          <a:prstGeom prst="rect">
            <a:avLst/>
          </a:prstGeom>
          <a:noFill/>
          <a:ln>
            <a:noFill/>
          </a:ln>
        </p:spPr>
      </p:pic>
      <p:pic>
        <p:nvPicPr>
          <p:cNvPr id="288" name="Google Shape;288;p42"/>
          <p:cNvPicPr preferRelativeResize="0"/>
          <p:nvPr/>
        </p:nvPicPr>
        <p:blipFill>
          <a:blip r:embed="rId6">
            <a:alphaModFix/>
          </a:blip>
          <a:stretch>
            <a:fillRect/>
          </a:stretch>
        </p:blipFill>
        <p:spPr>
          <a:xfrm>
            <a:off x="6148025" y="2619857"/>
            <a:ext cx="2935501" cy="1577142"/>
          </a:xfrm>
          <a:prstGeom prst="rect">
            <a:avLst/>
          </a:prstGeom>
          <a:noFill/>
          <a:ln>
            <a:noFill/>
          </a:ln>
        </p:spPr>
      </p:pic>
      <p:sp>
        <p:nvSpPr>
          <p:cNvPr id="289" name="Google Shape;289;p42"/>
          <p:cNvSpPr txBox="1"/>
          <p:nvPr/>
        </p:nvSpPr>
        <p:spPr>
          <a:xfrm>
            <a:off x="936113" y="4292875"/>
            <a:ext cx="7488300" cy="2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t>Graph Data Source: </a:t>
            </a:r>
            <a:r>
              <a:rPr lang="en" sz="900" u="sng">
                <a:solidFill>
                  <a:schemeClr val="accent5"/>
                </a:solidFill>
                <a:hlinkClick r:id="rId7">
                  <a:extLst>
                    <a:ext uri="{A12FA001-AC4F-418D-AE19-62706E023703}">
                      <ahyp:hlinkClr val="tx"/>
                    </a:ext>
                  </a:extLst>
                </a:hlinkClick>
              </a:rPr>
              <a:t>Online Data Request Submitted | Climate Data Online (CDO) | National Climatic Data Center (NCDC) (noaa.gov)</a:t>
            </a:r>
            <a:endParaRPr sz="9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sp>
        <p:nvSpPr>
          <p:cNvPr id="294" name="Google Shape;294;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500">
                <a:solidFill>
                  <a:srgbClr val="000000"/>
                </a:solidFill>
              </a:rPr>
              <a:t>Let’s take a look at the “goods” </a:t>
            </a:r>
            <a:r>
              <a:rPr lang="en" sz="2500">
                <a:solidFill>
                  <a:srgbClr val="202124"/>
                </a:solidFill>
                <a:highlight>
                  <a:schemeClr val="lt1"/>
                </a:highlight>
                <a:latin typeface="Roboto"/>
                <a:ea typeface="Roboto"/>
                <a:cs typeface="Roboto"/>
                <a:sym typeface="Roboto"/>
              </a:rPr>
              <a:t> 😉❄️ cont:</a:t>
            </a:r>
            <a:endParaRPr sz="1400">
              <a:solidFill>
                <a:srgbClr val="000000"/>
              </a:solidFill>
            </a:endParaRPr>
          </a:p>
          <a:p>
            <a:pPr indent="0" lvl="0" marL="0" rtl="0" algn="l">
              <a:spcBef>
                <a:spcPts val="0"/>
              </a:spcBef>
              <a:spcAft>
                <a:spcPts val="0"/>
              </a:spcAft>
              <a:buNone/>
            </a:pPr>
            <a:r>
              <a:t/>
            </a:r>
            <a:endParaRPr/>
          </a:p>
        </p:txBody>
      </p:sp>
      <p:sp>
        <p:nvSpPr>
          <p:cNvPr id="295" name="Google Shape;295;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Combining</a:t>
            </a:r>
            <a:r>
              <a:rPr lang="en"/>
              <a:t> all analog years:</a:t>
            </a:r>
            <a:endParaRPr/>
          </a:p>
        </p:txBody>
      </p:sp>
      <p:graphicFrame>
        <p:nvGraphicFramePr>
          <p:cNvPr id="296" name="Google Shape;296;p43"/>
          <p:cNvGraphicFramePr/>
          <p:nvPr/>
        </p:nvGraphicFramePr>
        <p:xfrm>
          <a:off x="2101700" y="1618150"/>
          <a:ext cx="3000000" cy="3000000"/>
        </p:xfrm>
        <a:graphic>
          <a:graphicData uri="http://schemas.openxmlformats.org/drawingml/2006/table">
            <a:tbl>
              <a:tblPr>
                <a:noFill/>
                <a:tableStyleId>{46F05549-D91E-4DA7-BF52-4088B051052C}</a:tableStyleId>
              </a:tblPr>
              <a:tblGrid>
                <a:gridCol w="1333600"/>
                <a:gridCol w="3607000"/>
              </a:tblGrid>
              <a:tr h="270900">
                <a:tc>
                  <a:txBody>
                    <a:bodyPr/>
                    <a:lstStyle/>
                    <a:p>
                      <a:pPr indent="0" lvl="0" marL="0" rtl="0" algn="l">
                        <a:spcBef>
                          <a:spcPts val="0"/>
                        </a:spcBef>
                        <a:spcAft>
                          <a:spcPts val="0"/>
                        </a:spcAft>
                        <a:buNone/>
                      </a:pPr>
                      <a:r>
                        <a:rPr b="1" lang="en" sz="800"/>
                        <a:t>Years</a:t>
                      </a:r>
                      <a:endParaRPr b="1"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chemeClr val="dk1"/>
                          </a:solidFill>
                        </a:rPr>
                        <a:t>Total Seasonal Snow Accumulation (in)</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800"/>
                        <a:t>1951-1952</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800"/>
                        <a:t>9.6”</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800"/>
                        <a:t>1957-1958</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800"/>
                        <a:t>0.0”</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800"/>
                        <a:t>1965-1966</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800"/>
                        <a:t>0.6”</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800"/>
                        <a:t>1972-1973</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800"/>
                        <a:t>6.5”</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800"/>
                        <a:t>1982-1983</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800"/>
                        <a:t>0.0”</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800"/>
                        <a:t>1991-1992</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800"/>
                        <a:t>0.0”</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800"/>
                        <a:t>1997-1998</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800"/>
                        <a:t>8.5”</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800"/>
                        <a:t>2009-2010</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800"/>
                        <a:t>2.5”</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7750">
                <a:tc>
                  <a:txBody>
                    <a:bodyPr/>
                    <a:lstStyle/>
                    <a:p>
                      <a:pPr indent="0" lvl="0" marL="0" rtl="0" algn="l">
                        <a:spcBef>
                          <a:spcPts val="0"/>
                        </a:spcBef>
                        <a:spcAft>
                          <a:spcPts val="0"/>
                        </a:spcAft>
                        <a:buNone/>
                      </a:pPr>
                      <a:r>
                        <a:rPr lang="en" sz="800"/>
                        <a:t>2015-2016</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800"/>
                        <a:t>1.4”</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19750">
                <a:tc gridSpan="2">
                  <a:txBody>
                    <a:bodyPr/>
                    <a:lstStyle/>
                    <a:p>
                      <a:pPr indent="0" lvl="0" marL="0" rtl="0" algn="l">
                        <a:spcBef>
                          <a:spcPts val="0"/>
                        </a:spcBef>
                        <a:spcAft>
                          <a:spcPts val="0"/>
                        </a:spcAft>
                        <a:buClr>
                          <a:schemeClr val="dk1"/>
                        </a:buClr>
                        <a:buSzPts val="1100"/>
                        <a:buFont typeface="Arial"/>
                        <a:buNone/>
                      </a:pPr>
                      <a:r>
                        <a:rPr b="1" lang="en" sz="1200">
                          <a:solidFill>
                            <a:schemeClr val="dk1"/>
                          </a:solidFill>
                        </a:rPr>
                        <a:t>Average seasonal snow accumulation=</a:t>
                      </a:r>
                      <a:r>
                        <a:rPr lang="en" sz="1200">
                          <a:solidFill>
                            <a:schemeClr val="dk1"/>
                          </a:solidFill>
                        </a:rPr>
                        <a:t> </a:t>
                      </a:r>
                      <a:r>
                        <a:rPr b="1" lang="en" sz="1200">
                          <a:solidFill>
                            <a:schemeClr val="dk1"/>
                          </a:solidFill>
                        </a:rPr>
                        <a:t>3.23”</a:t>
                      </a:r>
                      <a:endParaRPr sz="1200"/>
                    </a:p>
                  </a:txBody>
                  <a:tcPr marT="91425" marB="91425" marR="91425" marL="91425">
                    <a:lnT cap="flat" cmpd="sng" w="9525">
                      <a:solidFill>
                        <a:srgbClr val="9E9E9E"/>
                      </a:solidFill>
                      <a:prstDash val="solid"/>
                      <a:round/>
                      <a:headEnd len="sm" w="sm" type="none"/>
                      <a:tailEnd len="sm" w="sm" type="none"/>
                    </a:lnT>
                  </a:tcPr>
                </a:tc>
                <a:tc hMerge="1"/>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0" name="Shape 300"/>
        <p:cNvGrpSpPr/>
        <p:nvPr/>
      </p:nvGrpSpPr>
      <p:grpSpPr>
        <a:xfrm>
          <a:off x="0" y="0"/>
          <a:ext cx="0" cy="0"/>
          <a:chOff x="0" y="0"/>
          <a:chExt cx="0" cy="0"/>
        </a:xfrm>
      </p:grpSpPr>
      <p:sp>
        <p:nvSpPr>
          <p:cNvPr id="301" name="Google Shape;301;p4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302" name="Google Shape;302;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Other notable weather events that occurred during the analog year winters:</a:t>
            </a:r>
            <a:endParaRPr/>
          </a:p>
          <a:p>
            <a:pPr indent="-317500" lvl="1" marL="914400" rtl="0" algn="l">
              <a:spcBef>
                <a:spcPts val="0"/>
              </a:spcBef>
              <a:spcAft>
                <a:spcPts val="0"/>
              </a:spcAft>
              <a:buSzPts val="1400"/>
              <a:buChar char="○"/>
            </a:pPr>
            <a:r>
              <a:rPr lang="en"/>
              <a:t>Note: All storm event data derived from NCDC Storm Event Database and strictly looked at the Greater Portland Metropolitan area.</a:t>
            </a:r>
            <a:endParaRPr/>
          </a:p>
        </p:txBody>
      </p:sp>
      <p:graphicFrame>
        <p:nvGraphicFramePr>
          <p:cNvPr id="303" name="Google Shape;303;p44"/>
          <p:cNvGraphicFramePr/>
          <p:nvPr/>
        </p:nvGraphicFramePr>
        <p:xfrm>
          <a:off x="311700" y="2210100"/>
          <a:ext cx="3000000" cy="3000000"/>
        </p:xfrm>
        <a:graphic>
          <a:graphicData uri="http://schemas.openxmlformats.org/drawingml/2006/table">
            <a:tbl>
              <a:tblPr>
                <a:noFill/>
                <a:tableStyleId>{46F05549-D91E-4DA7-BF52-4088B051052C}</a:tableStyleId>
              </a:tblPr>
              <a:tblGrid>
                <a:gridCol w="1152775"/>
                <a:gridCol w="7205675"/>
              </a:tblGrid>
              <a:tr h="270900">
                <a:tc>
                  <a:txBody>
                    <a:bodyPr/>
                    <a:lstStyle/>
                    <a:p>
                      <a:pPr indent="0" lvl="0" marL="0" rtl="0" algn="l">
                        <a:spcBef>
                          <a:spcPts val="0"/>
                        </a:spcBef>
                        <a:spcAft>
                          <a:spcPts val="0"/>
                        </a:spcAft>
                        <a:buNone/>
                      </a:pPr>
                      <a:r>
                        <a:rPr b="1" lang="en" sz="800"/>
                        <a:t>Years</a:t>
                      </a:r>
                      <a:endParaRPr b="1"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chemeClr val="dk1"/>
                          </a:solidFill>
                        </a:rPr>
                        <a:t>Weather Events </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500"/>
                        <a:t>1957-1958</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60350" lvl="0" marL="457200" rtl="0" algn="l">
                        <a:spcBef>
                          <a:spcPts val="0"/>
                        </a:spcBef>
                        <a:spcAft>
                          <a:spcPts val="0"/>
                        </a:spcAft>
                        <a:buSzPts val="500"/>
                        <a:buAutoNum type="arabicPeriod"/>
                      </a:pPr>
                      <a:r>
                        <a:rPr b="1" lang="en" sz="500"/>
                        <a:t>Thunderstorm Wind Event- 03/23/58 at 5:00PM PST</a:t>
                      </a:r>
                      <a:r>
                        <a:rPr lang="en" sz="500"/>
                        <a:t>: Thunderstorm wind event reported in western Washougal, WA. No deaths, injuries, or property damage</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500"/>
                        <a:t>1972-1973</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60350" lvl="0" marL="457200" rtl="0" algn="l">
                        <a:spcBef>
                          <a:spcPts val="0"/>
                        </a:spcBef>
                        <a:spcAft>
                          <a:spcPts val="0"/>
                        </a:spcAft>
                        <a:buSzPts val="500"/>
                        <a:buAutoNum type="arabicPeriod"/>
                      </a:pPr>
                      <a:r>
                        <a:rPr b="1" lang="en" sz="500"/>
                        <a:t>Cold Snap- 12/4/72-12/13/72: </a:t>
                      </a:r>
                      <a:r>
                        <a:rPr lang="en" sz="500"/>
                        <a:t>A deep upper-level trough allowed arctic air to engulf the region resulting in </a:t>
                      </a:r>
                      <a:r>
                        <a:rPr lang="en" sz="500"/>
                        <a:t>temperatures</a:t>
                      </a:r>
                      <a:r>
                        <a:rPr lang="en" sz="500"/>
                        <a:t> to remain below 32°F (with a low 6</a:t>
                      </a:r>
                      <a:r>
                        <a:rPr lang="en" sz="500">
                          <a:solidFill>
                            <a:schemeClr val="dk1"/>
                          </a:solidFill>
                        </a:rPr>
                        <a:t>°F on 12/8/72) for 9 days.**</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500"/>
                        <a:t>1991-1992</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60350" lvl="0" marL="457200" rtl="0" algn="l">
                        <a:spcBef>
                          <a:spcPts val="0"/>
                        </a:spcBef>
                        <a:spcAft>
                          <a:spcPts val="0"/>
                        </a:spcAft>
                        <a:buSzPts val="500"/>
                        <a:buAutoNum type="arabicPeriod"/>
                      </a:pPr>
                      <a:r>
                        <a:rPr b="1" lang="en" sz="500"/>
                        <a:t>Tornado- 11/12/1991 at 4:35 PST</a:t>
                      </a:r>
                      <a:r>
                        <a:rPr lang="en" sz="500"/>
                        <a:t>: F1 tornado occurred just east of the Portland-Troutdale airport. The tornado occurred during a cold frontal passage. 80’ of fencing was damaged, part of a roof was torn off, and part of a wall was ripped out of a steel building. No deaths or injuries reported.</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09425">
                <a:tc>
                  <a:txBody>
                    <a:bodyPr/>
                    <a:lstStyle/>
                    <a:p>
                      <a:pPr indent="0" lvl="0" marL="0" rtl="0" algn="l">
                        <a:spcBef>
                          <a:spcPts val="0"/>
                        </a:spcBef>
                        <a:spcAft>
                          <a:spcPts val="0"/>
                        </a:spcAft>
                        <a:buNone/>
                      </a:pPr>
                      <a:r>
                        <a:rPr lang="en" sz="500"/>
                        <a:t>1997-1998</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60350" lvl="0" marL="457200" rtl="0" algn="l">
                        <a:spcBef>
                          <a:spcPts val="0"/>
                        </a:spcBef>
                        <a:spcAft>
                          <a:spcPts val="0"/>
                        </a:spcAft>
                        <a:buSzPts val="500"/>
                        <a:buAutoNum type="arabicPeriod"/>
                      </a:pPr>
                      <a:r>
                        <a:rPr b="1" lang="en" sz="500"/>
                        <a:t>Snow/Ice Storm- 1/10/98-1/13/98: </a:t>
                      </a:r>
                      <a:r>
                        <a:rPr lang="en" sz="500"/>
                        <a:t>Arctic air in combination with a series of storms brought snow and freezing rain into northern OR and SW WA. The Portland Metropolitan area (notably the east side) reported upwards of 6” of snow overnight between 1/10/98 (Saturday) and 1/11 (Sunday), followed by a mixture of freezing rain, sleet, and snow fell intermittently 1/11/98-1/13/98 (Tuesday). The bulk of the storm occurred over the weekend causing widespread down trees and large tree limbs. 3 fatalities and numerous injuries (primarily from slips on icy streets and sidewalks) were reported.</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0900">
                <a:tc>
                  <a:txBody>
                    <a:bodyPr/>
                    <a:lstStyle/>
                    <a:p>
                      <a:pPr indent="0" lvl="0" marL="0" rtl="0" algn="l">
                        <a:spcBef>
                          <a:spcPts val="0"/>
                        </a:spcBef>
                        <a:spcAft>
                          <a:spcPts val="0"/>
                        </a:spcAft>
                        <a:buNone/>
                      </a:pPr>
                      <a:r>
                        <a:rPr lang="en" sz="500"/>
                        <a:t>2009-2010</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60350" lvl="0" marL="457200" rtl="0" algn="l">
                        <a:spcBef>
                          <a:spcPts val="0"/>
                        </a:spcBef>
                        <a:spcAft>
                          <a:spcPts val="0"/>
                        </a:spcAft>
                        <a:buSzPts val="500"/>
                        <a:buAutoNum type="arabicPeriod"/>
                      </a:pPr>
                      <a:r>
                        <a:rPr b="1" lang="en" sz="500"/>
                        <a:t>Heavy Rain/Urban Flooding- 11/2/09: </a:t>
                      </a:r>
                      <a:r>
                        <a:rPr lang="en" sz="500"/>
                        <a:t>An</a:t>
                      </a:r>
                      <a:r>
                        <a:rPr b="1" lang="en" sz="500"/>
                        <a:t> </a:t>
                      </a:r>
                      <a:r>
                        <a:rPr lang="en" sz="500"/>
                        <a:t>unstable airmass resulted in strong convective storms moving over the Portland Metropolitan Area dropping heavy amounts of rain (one observer reported 0.98” over a 2.5 hr period). Urban flooding was reported around the Portland Metropolitan Area. No deaths or injuries reported.</a:t>
                      </a:r>
                      <a:br>
                        <a:rPr lang="en" sz="500"/>
                      </a:br>
                      <a:endParaRPr sz="500"/>
                    </a:p>
                    <a:p>
                      <a:pPr indent="-260350" lvl="0" marL="457200" rtl="0" algn="l">
                        <a:spcBef>
                          <a:spcPts val="0"/>
                        </a:spcBef>
                        <a:spcAft>
                          <a:spcPts val="0"/>
                        </a:spcAft>
                        <a:buSzPts val="500"/>
                        <a:buAutoNum type="arabicPeriod"/>
                      </a:pPr>
                      <a:r>
                        <a:rPr b="1" lang="en" sz="500"/>
                        <a:t>High Wind Event- 11/16/09-11/17/09: </a:t>
                      </a:r>
                      <a:r>
                        <a:rPr lang="en" sz="500"/>
                        <a:t>A strong Pacific storm brought strong winds (50 kts) to the PNW starting late 11/16 and continuing through the early morning hours of 11/17. Wind speeds were estimated based on reports of damage to a downtown Portland residential home due to downed trees. Power outages were reported across Clackamas county with 1700 homes affected. No deaths or injuries reported.</a:t>
                      </a:r>
                      <a:br>
                        <a:rPr lang="en" sz="500"/>
                      </a:br>
                      <a:endParaRPr sz="500"/>
                    </a:p>
                    <a:p>
                      <a:pPr indent="-260350" lvl="0" marL="457200" rtl="0" algn="l">
                        <a:spcBef>
                          <a:spcPts val="0"/>
                        </a:spcBef>
                        <a:spcAft>
                          <a:spcPts val="0"/>
                        </a:spcAft>
                        <a:buSzPts val="500"/>
                        <a:buAutoNum type="arabicPeriod"/>
                      </a:pPr>
                      <a:r>
                        <a:rPr b="1" lang="en" sz="500"/>
                        <a:t>Heavy Snow- 12/29/09: </a:t>
                      </a:r>
                      <a:r>
                        <a:rPr lang="en" sz="500"/>
                        <a:t>A quick moving storm moved across NW OR over the top of some very cold air, replacing the cold air, resulting in a surprise afternoon snow storm. Between 2”-4” fell across the Portland Metropolitan area (PDX reported 2.5”) with some reporting up to 7” locally at the end of the event. No deaths or injuries were reported.</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304" name="Google Shape;304;p44"/>
          <p:cNvSpPr txBox="1"/>
          <p:nvPr/>
        </p:nvSpPr>
        <p:spPr>
          <a:xfrm>
            <a:off x="409800" y="4582950"/>
            <a:ext cx="8379000" cy="1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00"/>
              <a:t>Data Source: </a:t>
            </a:r>
            <a:r>
              <a:rPr lang="en" sz="700" u="sng">
                <a:solidFill>
                  <a:schemeClr val="hlink"/>
                </a:solidFill>
                <a:hlinkClick r:id="rId4"/>
              </a:rPr>
              <a:t>https://www.ncdc.noaa.gov/stormevents/choosedates.jsp?statefips=41%2COREGON</a:t>
            </a:r>
            <a:endParaRPr sz="700"/>
          </a:p>
          <a:p>
            <a:pPr indent="0" lvl="0" marL="0" rtl="0" algn="ctr">
              <a:spcBef>
                <a:spcPts val="0"/>
              </a:spcBef>
              <a:spcAft>
                <a:spcPts val="0"/>
              </a:spcAft>
              <a:buNone/>
            </a:pPr>
            <a:r>
              <a:rPr lang="en" sz="700"/>
              <a:t>**Event not in NCDC Storm Event Database</a:t>
            </a:r>
            <a:r>
              <a:rPr lang="en" sz="700"/>
              <a:t> </a:t>
            </a:r>
            <a:r>
              <a:rPr lang="en"/>
              <a:t>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8" name="Shape 308"/>
        <p:cNvGrpSpPr/>
        <p:nvPr/>
      </p:nvGrpSpPr>
      <p:grpSpPr>
        <a:xfrm>
          <a:off x="0" y="0"/>
          <a:ext cx="0" cy="0"/>
          <a:chOff x="0" y="0"/>
          <a:chExt cx="0" cy="0"/>
        </a:xfrm>
      </p:grpSpPr>
      <p:sp>
        <p:nvSpPr>
          <p:cNvPr id="309" name="Google Shape;309;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310" name="Google Shape;310;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Other notable weather events that occurred during the analog year winters cont:</a:t>
            </a:r>
            <a:endParaRPr/>
          </a:p>
          <a:p>
            <a:pPr indent="-317500" lvl="1" marL="914400" rtl="0" algn="l">
              <a:spcBef>
                <a:spcPts val="0"/>
              </a:spcBef>
              <a:spcAft>
                <a:spcPts val="0"/>
              </a:spcAft>
              <a:buSzPts val="1400"/>
              <a:buChar char="○"/>
            </a:pPr>
            <a:r>
              <a:rPr lang="en"/>
              <a:t>Note: All storm event data derived from NCDC Storm Event Database and strictly looked at the Greater Portland Metropolitan area cont.</a:t>
            </a:r>
            <a:endParaRPr/>
          </a:p>
        </p:txBody>
      </p:sp>
      <p:graphicFrame>
        <p:nvGraphicFramePr>
          <p:cNvPr id="311" name="Google Shape;311;p45"/>
          <p:cNvGraphicFramePr/>
          <p:nvPr/>
        </p:nvGraphicFramePr>
        <p:xfrm>
          <a:off x="366313" y="2506850"/>
          <a:ext cx="3000000" cy="3000000"/>
        </p:xfrm>
        <a:graphic>
          <a:graphicData uri="http://schemas.openxmlformats.org/drawingml/2006/table">
            <a:tbl>
              <a:tblPr>
                <a:noFill/>
                <a:tableStyleId>{46F05549-D91E-4DA7-BF52-4088B051052C}</a:tableStyleId>
              </a:tblPr>
              <a:tblGrid>
                <a:gridCol w="949225"/>
                <a:gridCol w="7516750"/>
              </a:tblGrid>
              <a:tr h="308375">
                <a:tc>
                  <a:txBody>
                    <a:bodyPr/>
                    <a:lstStyle/>
                    <a:p>
                      <a:pPr indent="0" lvl="0" marL="0" rtl="0" algn="l">
                        <a:spcBef>
                          <a:spcPts val="0"/>
                        </a:spcBef>
                        <a:spcAft>
                          <a:spcPts val="0"/>
                        </a:spcAft>
                        <a:buNone/>
                      </a:pPr>
                      <a:r>
                        <a:rPr b="1" lang="en" sz="800"/>
                        <a:t>Years (cont)</a:t>
                      </a:r>
                      <a:endParaRPr b="1"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chemeClr val="dk1"/>
                          </a:solidFill>
                        </a:rPr>
                        <a:t>Weather Events (cont)</a:t>
                      </a:r>
                      <a:endParaRPr sz="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633500">
                <a:tc>
                  <a:txBody>
                    <a:bodyPr/>
                    <a:lstStyle/>
                    <a:p>
                      <a:pPr indent="0" lvl="0" marL="0" rtl="0" algn="l">
                        <a:spcBef>
                          <a:spcPts val="0"/>
                        </a:spcBef>
                        <a:spcAft>
                          <a:spcPts val="0"/>
                        </a:spcAft>
                        <a:buNone/>
                      </a:pPr>
                      <a:r>
                        <a:rPr lang="en" sz="500"/>
                        <a:t>2015-2016</a:t>
                      </a:r>
                      <a:endParaRPr sz="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60350" lvl="0" marL="457200" rtl="0" algn="l">
                        <a:spcBef>
                          <a:spcPts val="0"/>
                        </a:spcBef>
                        <a:spcAft>
                          <a:spcPts val="0"/>
                        </a:spcAft>
                        <a:buSzPts val="500"/>
                        <a:buAutoNum type="arabicPeriod"/>
                      </a:pPr>
                      <a:r>
                        <a:rPr b="1" lang="en" sz="500"/>
                        <a:t>Snow/</a:t>
                      </a:r>
                      <a:r>
                        <a:rPr b="1" lang="en" sz="500"/>
                        <a:t>Ice Storm- 12/1/15-12/2/15:</a:t>
                      </a:r>
                      <a:r>
                        <a:rPr lang="en" sz="500"/>
                        <a:t> East winds through Columbia RIver Gorge maintained below freezing temperatures as a front moved through NW OR causing a mix of snow, sleet, ice, and freezing rain that resulted in ¼”-½” of ice observed on the east side of the Portland Metropolitan area. Ice and downed tree limbs resulted in widespread power outages across eastern Multnomah county. No deaths or injuries reported. </a:t>
                      </a:r>
                      <a:br>
                        <a:rPr lang="en" sz="500"/>
                      </a:br>
                      <a:endParaRPr sz="500"/>
                    </a:p>
                    <a:p>
                      <a:pPr indent="-260350" lvl="0" marL="457200" rtl="0" algn="l">
                        <a:spcBef>
                          <a:spcPts val="0"/>
                        </a:spcBef>
                        <a:spcAft>
                          <a:spcPts val="0"/>
                        </a:spcAft>
                        <a:buSzPts val="500"/>
                        <a:buAutoNum type="arabicPeriod"/>
                      </a:pPr>
                      <a:r>
                        <a:rPr b="1" lang="en" sz="500"/>
                        <a:t>Heavy Rain/Flooding/High Wind Event- 12/7/15-12/10/15:</a:t>
                      </a:r>
                      <a:r>
                        <a:rPr lang="en" sz="500"/>
                        <a:t> A series of moist Pacific fronts produced heavy rainfall and high winds (39 kts) that resulted in urban flooding, river flooding, small stream flooding, landslides, and a few sinkholes over a three day period. Property damage was reported. No deaths or injuries reported.</a:t>
                      </a:r>
                      <a:br>
                        <a:rPr lang="en" sz="500"/>
                      </a:br>
                      <a:endParaRPr sz="500"/>
                    </a:p>
                    <a:p>
                      <a:pPr indent="-260350" lvl="0" marL="457200" rtl="0" algn="l">
                        <a:spcBef>
                          <a:spcPts val="0"/>
                        </a:spcBef>
                        <a:spcAft>
                          <a:spcPts val="0"/>
                        </a:spcAft>
                        <a:buSzPts val="500"/>
                        <a:buAutoNum type="arabicPeriod"/>
                      </a:pPr>
                      <a:r>
                        <a:rPr b="1" lang="en" sz="500"/>
                        <a:t>Heavy Rain- 12/17/15: </a:t>
                      </a:r>
                      <a:r>
                        <a:rPr lang="en" sz="500"/>
                        <a:t>An atmospheric river resulted in river flooding, urban flooding, landslides, and sinkholes across NW Oregon causing catastrophic damage. Heavy rain resulted in a new daily rainfall record at PDX of 1.87” breaking the previous record set back in 1972 (1.02”) and downtown Portland broke its previous daily rainfall record measuring 2.42” (the previous record was 2.26” set back in 1884). Standing water was reported on roads and a landslide was reported on HWY 30 near the St. John Bridge. No deaths or injuries reported. </a:t>
                      </a:r>
                      <a:br>
                        <a:rPr lang="en" sz="500"/>
                      </a:br>
                      <a:endParaRPr sz="500"/>
                    </a:p>
                    <a:p>
                      <a:pPr indent="-260350" lvl="0" marL="457200" rtl="0" algn="l">
                        <a:spcBef>
                          <a:spcPts val="0"/>
                        </a:spcBef>
                        <a:spcAft>
                          <a:spcPts val="0"/>
                        </a:spcAft>
                        <a:buSzPts val="500"/>
                        <a:buAutoNum type="arabicPeriod"/>
                      </a:pPr>
                      <a:r>
                        <a:rPr b="1" lang="en" sz="500"/>
                        <a:t>High Wind Event- 12/21/15: </a:t>
                      </a:r>
                      <a:r>
                        <a:rPr lang="en" sz="500"/>
                        <a:t>A strong upper-level low (980mb) moved onshore in Pacific County, WA causing high winds (52 kts) across NW OR. Significant damage was reported across the </a:t>
                      </a:r>
                      <a:r>
                        <a:rPr lang="en" sz="500">
                          <a:solidFill>
                            <a:schemeClr val="dk1"/>
                          </a:solidFill>
                        </a:rPr>
                        <a:t>Portland Metropolitan area due to trees falling onto homes and cars. No deaths or injuries were reported.</a:t>
                      </a:r>
                      <a:br>
                        <a:rPr lang="en" sz="500">
                          <a:solidFill>
                            <a:schemeClr val="dk1"/>
                          </a:solidFill>
                        </a:rPr>
                      </a:br>
                      <a:endParaRPr sz="500">
                        <a:solidFill>
                          <a:schemeClr val="dk1"/>
                        </a:solidFill>
                      </a:endParaRPr>
                    </a:p>
                    <a:p>
                      <a:pPr indent="-260350" lvl="0" marL="457200" rtl="0" algn="l">
                        <a:spcBef>
                          <a:spcPts val="0"/>
                        </a:spcBef>
                        <a:spcAft>
                          <a:spcPts val="0"/>
                        </a:spcAft>
                        <a:buClr>
                          <a:schemeClr val="dk1"/>
                        </a:buClr>
                        <a:buSzPts val="500"/>
                        <a:buAutoNum type="arabicPeriod"/>
                      </a:pPr>
                      <a:r>
                        <a:rPr b="1" lang="en" sz="500">
                          <a:solidFill>
                            <a:schemeClr val="dk1"/>
                          </a:solidFill>
                        </a:rPr>
                        <a:t>Snow/Ice Storm- 1/3/16-1/4/16: </a:t>
                      </a:r>
                      <a:r>
                        <a:rPr lang="en" sz="500">
                          <a:solidFill>
                            <a:schemeClr val="dk1"/>
                          </a:solidFill>
                        </a:rPr>
                        <a:t>East winds through the Columbia River Gorge maintained below freezing temperatures as a couple of precipitating events moved through the region on Jan 3 and 4. This resulted in 1”-2” of snow to fall on Jan 3rd followed by 0.10”-0.20” of freezing rain fell on Jan 4th. This caused several car accidents and minor injuries as a result of slips and falls. No deaths reported.</a:t>
                      </a:r>
                      <a:br>
                        <a:rPr lang="en" sz="500">
                          <a:solidFill>
                            <a:schemeClr val="dk1"/>
                          </a:solidFill>
                        </a:rPr>
                      </a:br>
                      <a:endParaRPr sz="500">
                        <a:solidFill>
                          <a:schemeClr val="dk1"/>
                        </a:solidFill>
                      </a:endParaRPr>
                    </a:p>
                    <a:p>
                      <a:pPr indent="-260350" lvl="0" marL="457200" rtl="0" algn="l">
                        <a:spcBef>
                          <a:spcPts val="0"/>
                        </a:spcBef>
                        <a:spcAft>
                          <a:spcPts val="0"/>
                        </a:spcAft>
                        <a:buClr>
                          <a:schemeClr val="dk1"/>
                        </a:buClr>
                        <a:buSzPts val="500"/>
                        <a:buAutoNum type="arabicPeriod"/>
                      </a:pPr>
                      <a:r>
                        <a:rPr b="1" lang="en" sz="500">
                          <a:solidFill>
                            <a:schemeClr val="dk1"/>
                          </a:solidFill>
                        </a:rPr>
                        <a:t>High Wind Event- 3/13/16: </a:t>
                      </a:r>
                      <a:r>
                        <a:rPr lang="en" sz="500">
                          <a:solidFill>
                            <a:schemeClr val="dk1"/>
                          </a:solidFill>
                        </a:rPr>
                        <a:t>A strong low pressure system produced strong winds (40 kts) across the Portland Metropolitan area. Several trees were downed as a result of the event causing power outages and obstructed roadways. One home reported minor roof damage as a result of a downed tree. No injuries or deaths were reported.</a:t>
                      </a:r>
                      <a:endParaRPr sz="5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312" name="Google Shape;312;p45"/>
          <p:cNvSpPr txBox="1"/>
          <p:nvPr/>
        </p:nvSpPr>
        <p:spPr>
          <a:xfrm>
            <a:off x="453300" y="4474250"/>
            <a:ext cx="8379000" cy="1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00"/>
              <a:t>Data Source: </a:t>
            </a:r>
            <a:r>
              <a:rPr lang="en" sz="700" u="sng">
                <a:solidFill>
                  <a:schemeClr val="hlink"/>
                </a:solidFill>
                <a:hlinkClick r:id="rId4"/>
              </a:rPr>
              <a:t>https://www.ncdc.noaa.gov/stormevents/choosedates.jsp?statefips=41%2COREGON</a:t>
            </a:r>
            <a:r>
              <a:rPr lang="en" sz="700"/>
              <a:t> </a:t>
            </a:r>
            <a:r>
              <a:rPr lang="en"/>
              <a:t> </a:t>
            </a:r>
            <a:endParaRPr/>
          </a:p>
          <a:p>
            <a:pPr indent="0" lvl="0" marL="0" rtl="0" algn="ctr">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6" name="Shape 316"/>
        <p:cNvGrpSpPr/>
        <p:nvPr/>
      </p:nvGrpSpPr>
      <p:grpSpPr>
        <a:xfrm>
          <a:off x="0" y="0"/>
          <a:ext cx="0" cy="0"/>
          <a:chOff x="0" y="0"/>
          <a:chExt cx="0" cy="0"/>
        </a:xfrm>
      </p:grpSpPr>
      <p:sp>
        <p:nvSpPr>
          <p:cNvPr id="317" name="Google Shape;317;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318" name="Google Shape;318;p46"/>
          <p:cNvSpPr txBox="1"/>
          <p:nvPr>
            <p:ph idx="1" type="body"/>
          </p:nvPr>
        </p:nvSpPr>
        <p:spPr>
          <a:xfrm>
            <a:off x="311700" y="1152475"/>
            <a:ext cx="8520600" cy="36939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t>Summary of our historical findings:</a:t>
            </a:r>
            <a:endParaRPr/>
          </a:p>
          <a:p>
            <a:pPr indent="-317182" lvl="0" marL="457200" rtl="0" algn="l">
              <a:spcBef>
                <a:spcPts val="1200"/>
              </a:spcBef>
              <a:spcAft>
                <a:spcPts val="0"/>
              </a:spcAft>
              <a:buSzPct val="100000"/>
              <a:buChar char="●"/>
            </a:pPr>
            <a:r>
              <a:rPr lang="en"/>
              <a:t>Snow events:</a:t>
            </a:r>
            <a:endParaRPr/>
          </a:p>
          <a:p>
            <a:pPr indent="-297497" lvl="1" marL="914400" rtl="0" algn="l">
              <a:spcBef>
                <a:spcPts val="0"/>
              </a:spcBef>
              <a:spcAft>
                <a:spcPts val="0"/>
              </a:spcAft>
              <a:buSzPct val="100000"/>
              <a:buChar char="○"/>
            </a:pPr>
            <a:r>
              <a:rPr lang="en"/>
              <a:t>Analog years since 1950 that had a strong </a:t>
            </a:r>
            <a:r>
              <a:rPr lang="en"/>
              <a:t>El Niño that </a:t>
            </a:r>
            <a:r>
              <a:rPr lang="en"/>
              <a:t>occurred</a:t>
            </a:r>
            <a:r>
              <a:rPr lang="en"/>
              <a:t> in NDJ and DJF, followed by a moderate El Niño that </a:t>
            </a:r>
            <a:r>
              <a:rPr lang="en"/>
              <a:t>occurred</a:t>
            </a:r>
            <a:r>
              <a:rPr lang="en"/>
              <a:t> in JFM (1972-1973 and 2009-2010), all had reported snow events at PDX. These events </a:t>
            </a:r>
            <a:r>
              <a:rPr lang="en"/>
              <a:t>occurred </a:t>
            </a:r>
            <a:r>
              <a:rPr lang="en"/>
              <a:t>between early D</a:t>
            </a:r>
            <a:r>
              <a:rPr lang="en"/>
              <a:t>ecember</a:t>
            </a:r>
            <a:r>
              <a:rPr lang="en"/>
              <a:t> to early January.</a:t>
            </a:r>
            <a:endParaRPr/>
          </a:p>
          <a:p>
            <a:pPr indent="-297497" lvl="2" marL="1371600" rtl="0" algn="l">
              <a:spcBef>
                <a:spcPts val="0"/>
              </a:spcBef>
              <a:spcAft>
                <a:spcPts val="0"/>
              </a:spcAft>
              <a:buSzPct val="100000"/>
              <a:buChar char="■"/>
            </a:pPr>
            <a:r>
              <a:rPr lang="en"/>
              <a:t>Keep in mind, current model averages are </a:t>
            </a:r>
            <a:r>
              <a:rPr lang="en"/>
              <a:t>projecting</a:t>
            </a:r>
            <a:r>
              <a:rPr lang="en"/>
              <a:t> that we will see a strong El </a:t>
            </a:r>
            <a:r>
              <a:rPr lang="en"/>
              <a:t>Niño in NDJ and DJF, followed by a moderate El Niño in JFM.</a:t>
            </a:r>
            <a:br>
              <a:rPr lang="en"/>
            </a:br>
            <a:endParaRPr/>
          </a:p>
          <a:p>
            <a:pPr indent="-297497" lvl="1" marL="914400" rtl="0" algn="l">
              <a:spcBef>
                <a:spcPts val="0"/>
              </a:spcBef>
              <a:spcAft>
                <a:spcPts val="0"/>
              </a:spcAft>
              <a:buSzPct val="100000"/>
              <a:buChar char="○"/>
            </a:pPr>
            <a:r>
              <a:rPr lang="en"/>
              <a:t>Analog years since 1950 that had a s</a:t>
            </a:r>
            <a:r>
              <a:rPr lang="en"/>
              <a:t>trong El Niño that occured NDJ, DJF, and JFM had no reported snow events at PDX for the earliest three winters (1957-1958, 1982-1983, and 1991-1992), but DID have reported snow events at PDX for the latest two winters (1997-1998 and 2015-2016). These reported snow events </a:t>
            </a:r>
            <a:r>
              <a:rPr lang="en"/>
              <a:t>occurred</a:t>
            </a:r>
            <a:r>
              <a:rPr lang="en"/>
              <a:t> late D</a:t>
            </a:r>
            <a:r>
              <a:rPr lang="en"/>
              <a:t>ecember</a:t>
            </a:r>
            <a:r>
              <a:rPr lang="en"/>
              <a:t> through early January.</a:t>
            </a:r>
            <a:br>
              <a:rPr lang="en"/>
            </a:br>
            <a:endParaRPr/>
          </a:p>
          <a:p>
            <a:pPr indent="-297497" lvl="1" marL="914400" rtl="0" algn="l">
              <a:spcBef>
                <a:spcPts val="0"/>
              </a:spcBef>
              <a:spcAft>
                <a:spcPts val="0"/>
              </a:spcAft>
              <a:buSzPct val="100000"/>
              <a:buChar char="○"/>
            </a:pPr>
            <a:r>
              <a:rPr lang="en"/>
              <a:t>Analog years since 1950 that closely followed ONI trends observed in 2023, but did not meet the above two El Niño strength credentials (1951-1952 and 1965-1966) had reported snow events at PDX both winters. These reported snow events occurred late December through late February.</a:t>
            </a:r>
            <a:endParaRPr/>
          </a:p>
          <a:p>
            <a:pPr indent="-297497" lvl="2" marL="1371600" rtl="0" algn="l">
              <a:spcBef>
                <a:spcPts val="0"/>
              </a:spcBef>
              <a:spcAft>
                <a:spcPts val="0"/>
              </a:spcAft>
              <a:buSzPct val="100000"/>
              <a:buChar char="■"/>
            </a:pPr>
            <a:r>
              <a:rPr lang="en"/>
              <a:t>Note: If we considered analog years that closely followed ONI trends observed in 2023 regardless of El Niño strength credentials, we could include the winter of 1972-1973 in this analysis. In this case, all three winters (1951-1952, 1965-1966, and 1972-1973) had reported snow events at PDX with most events occurring between late December to early January, with one outlying event occurring in late February (1965).</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2" name="Shape 322"/>
        <p:cNvGrpSpPr/>
        <p:nvPr/>
      </p:nvGrpSpPr>
      <p:grpSpPr>
        <a:xfrm>
          <a:off x="0" y="0"/>
          <a:ext cx="0" cy="0"/>
          <a:chOff x="0" y="0"/>
          <a:chExt cx="0" cy="0"/>
        </a:xfrm>
      </p:grpSpPr>
      <p:sp>
        <p:nvSpPr>
          <p:cNvPr id="323" name="Google Shape;323;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a:p>
            <a:pPr indent="0" lvl="0" marL="0" rtl="0" algn="l">
              <a:spcBef>
                <a:spcPts val="0"/>
              </a:spcBef>
              <a:spcAft>
                <a:spcPts val="0"/>
              </a:spcAft>
              <a:buNone/>
            </a:pPr>
            <a:r>
              <a:t/>
            </a:r>
            <a:endParaRPr/>
          </a:p>
        </p:txBody>
      </p:sp>
      <p:sp>
        <p:nvSpPr>
          <p:cNvPr id="324" name="Google Shape;324;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Summary of our historical findings cont:</a:t>
            </a:r>
            <a:endParaRPr/>
          </a:p>
          <a:p>
            <a:pPr indent="-355600" lvl="0" marL="457200" rtl="0" algn="l">
              <a:spcBef>
                <a:spcPts val="1200"/>
              </a:spcBef>
              <a:spcAft>
                <a:spcPts val="0"/>
              </a:spcAft>
              <a:buSzPts val="2000"/>
              <a:buChar char="●"/>
            </a:pPr>
            <a:r>
              <a:rPr lang="en" sz="2000"/>
              <a:t>Other notable weather events that occurred in “winter” (November-March; NCDC Storm Event Database):</a:t>
            </a:r>
            <a:endParaRPr sz="2000"/>
          </a:p>
          <a:p>
            <a:pPr indent="-330200" lvl="1" marL="914400" rtl="0" algn="l">
              <a:spcBef>
                <a:spcPts val="0"/>
              </a:spcBef>
              <a:spcAft>
                <a:spcPts val="0"/>
              </a:spcAft>
              <a:buSzPts val="1600"/>
              <a:buChar char="○"/>
            </a:pPr>
            <a:r>
              <a:rPr lang="en" sz="1600"/>
              <a:t>1- Thunderstorm Wind Event (March 1958)</a:t>
            </a:r>
            <a:endParaRPr sz="1600"/>
          </a:p>
          <a:p>
            <a:pPr indent="-330200" lvl="1" marL="914400" rtl="0" algn="l">
              <a:spcBef>
                <a:spcPts val="0"/>
              </a:spcBef>
              <a:spcAft>
                <a:spcPts val="0"/>
              </a:spcAft>
              <a:buSzPts val="1600"/>
              <a:buChar char="○"/>
            </a:pPr>
            <a:r>
              <a:rPr lang="en" sz="1600"/>
              <a:t>1- Tornado (November 1991)</a:t>
            </a:r>
            <a:endParaRPr sz="1600"/>
          </a:p>
          <a:p>
            <a:pPr indent="-330200" lvl="1" marL="914400" rtl="0" algn="l">
              <a:spcBef>
                <a:spcPts val="0"/>
              </a:spcBef>
              <a:spcAft>
                <a:spcPts val="0"/>
              </a:spcAft>
              <a:buSzPts val="1600"/>
              <a:buChar char="○"/>
            </a:pPr>
            <a:r>
              <a:rPr lang="en" sz="1600"/>
              <a:t>1- Heavy Snow Event (December 2009)</a:t>
            </a:r>
            <a:endParaRPr sz="1600"/>
          </a:p>
          <a:p>
            <a:pPr indent="-330200" lvl="1" marL="914400" rtl="0" algn="l">
              <a:spcBef>
                <a:spcPts val="0"/>
              </a:spcBef>
              <a:spcAft>
                <a:spcPts val="0"/>
              </a:spcAft>
              <a:buSzPts val="1600"/>
              <a:buChar char="○"/>
            </a:pPr>
            <a:r>
              <a:rPr lang="en" sz="1600"/>
              <a:t>1- Significant Cold Snap (December 1972)**</a:t>
            </a:r>
            <a:endParaRPr sz="1600"/>
          </a:p>
          <a:p>
            <a:pPr indent="-330200" lvl="1" marL="914400" rtl="0" algn="l">
              <a:spcBef>
                <a:spcPts val="0"/>
              </a:spcBef>
              <a:spcAft>
                <a:spcPts val="0"/>
              </a:spcAft>
              <a:buSzPts val="1600"/>
              <a:buChar char="○"/>
            </a:pPr>
            <a:r>
              <a:rPr lang="en" sz="1600"/>
              <a:t>3- Heavy Rain/Flooding Events (November 2009 and two in December 2015)</a:t>
            </a:r>
            <a:endParaRPr sz="1600"/>
          </a:p>
          <a:p>
            <a:pPr indent="-330200" lvl="1" marL="914400" rtl="0" algn="l">
              <a:spcBef>
                <a:spcPts val="0"/>
              </a:spcBef>
              <a:spcAft>
                <a:spcPts val="0"/>
              </a:spcAft>
              <a:buSzPts val="1600"/>
              <a:buChar char="○"/>
            </a:pPr>
            <a:r>
              <a:rPr lang="en" sz="1600"/>
              <a:t>3- Snow/Ice Storms (January 1998, December 2015, and January 2016)</a:t>
            </a:r>
            <a:endParaRPr sz="1600"/>
          </a:p>
          <a:p>
            <a:pPr indent="-330200" lvl="1" marL="914400" rtl="0" algn="l">
              <a:spcBef>
                <a:spcPts val="0"/>
              </a:spcBef>
              <a:spcAft>
                <a:spcPts val="0"/>
              </a:spcAft>
              <a:buSzPts val="1600"/>
              <a:buChar char="○"/>
            </a:pPr>
            <a:r>
              <a:rPr lang="en" sz="1600"/>
              <a:t>4- High Wind Events (November 2009, two in December 2015, and March 2016)</a:t>
            </a:r>
            <a:endParaRPr sz="1600"/>
          </a:p>
        </p:txBody>
      </p:sp>
      <p:sp>
        <p:nvSpPr>
          <p:cNvPr id="325" name="Google Shape;325;p47"/>
          <p:cNvSpPr txBox="1"/>
          <p:nvPr/>
        </p:nvSpPr>
        <p:spPr>
          <a:xfrm>
            <a:off x="725025" y="4440950"/>
            <a:ext cx="7898100" cy="20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700">
                <a:solidFill>
                  <a:schemeClr val="dk1"/>
                </a:solidFill>
              </a:rPr>
              <a:t>**Event not in NCDC Storm Event Database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9" name="Shape 329"/>
        <p:cNvGrpSpPr/>
        <p:nvPr/>
      </p:nvGrpSpPr>
      <p:grpSpPr>
        <a:xfrm>
          <a:off x="0" y="0"/>
          <a:ext cx="0" cy="0"/>
          <a:chOff x="0" y="0"/>
          <a:chExt cx="0" cy="0"/>
        </a:xfrm>
      </p:grpSpPr>
      <p:sp>
        <p:nvSpPr>
          <p:cNvPr id="330" name="Google Shape;330;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331" name="Google Shape;331;p48"/>
          <p:cNvSpPr txBox="1"/>
          <p:nvPr>
            <p:ph idx="1" type="body"/>
          </p:nvPr>
        </p:nvSpPr>
        <p:spPr>
          <a:xfrm>
            <a:off x="311700" y="1152475"/>
            <a:ext cx="8520600" cy="3859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t>Other</a:t>
            </a:r>
            <a:r>
              <a:rPr lang="en" sz="1400"/>
              <a:t> climate factors to consider this winter: </a:t>
            </a:r>
            <a:endParaRPr sz="1400"/>
          </a:p>
          <a:p>
            <a:pPr indent="-317500" lvl="0" marL="457200" rtl="0" algn="l">
              <a:spcBef>
                <a:spcPts val="1200"/>
              </a:spcBef>
              <a:spcAft>
                <a:spcPts val="0"/>
              </a:spcAft>
              <a:buSzPts val="1400"/>
              <a:buChar char="●"/>
            </a:pPr>
            <a:r>
              <a:rPr lang="en" sz="1400"/>
              <a:t>We are are in a negative PDO phase:</a:t>
            </a:r>
            <a:endParaRPr sz="1400"/>
          </a:p>
          <a:p>
            <a:pPr indent="-304800" lvl="1" marL="914400" rtl="0" algn="l">
              <a:spcBef>
                <a:spcPts val="0"/>
              </a:spcBef>
              <a:spcAft>
                <a:spcPts val="0"/>
              </a:spcAft>
              <a:buSzPts val="1200"/>
              <a:buChar char="○"/>
            </a:pPr>
            <a:r>
              <a:rPr lang="en" sz="1200"/>
              <a:t>The Pacific Decadal Oscillation (PDO) is a long-term ocean fluctuation of the Pacific Ocean. The PDO waxes and wanes from a </a:t>
            </a:r>
            <a:r>
              <a:rPr lang="en" sz="1200"/>
              <a:t>positive</a:t>
            </a:r>
            <a:r>
              <a:rPr lang="en" sz="1200"/>
              <a:t> (warm) and negative (cool) phases approximately every 20 to 30 years.</a:t>
            </a:r>
            <a:endParaRPr sz="1200"/>
          </a:p>
          <a:p>
            <a:pPr indent="-304800" lvl="2" marL="1371600" rtl="0" algn="l">
              <a:spcBef>
                <a:spcPts val="0"/>
              </a:spcBef>
              <a:spcAft>
                <a:spcPts val="0"/>
              </a:spcAft>
              <a:buSzPts val="1200"/>
              <a:buChar char="■"/>
            </a:pPr>
            <a:r>
              <a:rPr lang="en" sz="1200"/>
              <a:t>September 2023: PDO= -2.94 </a:t>
            </a:r>
            <a:endParaRPr sz="1200"/>
          </a:p>
          <a:p>
            <a:pPr indent="-304800" lvl="2" marL="1371600" rtl="0" algn="l">
              <a:spcBef>
                <a:spcPts val="0"/>
              </a:spcBef>
              <a:spcAft>
                <a:spcPts val="0"/>
              </a:spcAft>
              <a:buSzPts val="1200"/>
              <a:buChar char="■"/>
            </a:pPr>
            <a:r>
              <a:rPr lang="en" sz="1200"/>
              <a:t>Negative PDO usually results in below average temperatures for the Pacific Northwest</a:t>
            </a:r>
            <a:endParaRPr sz="1800"/>
          </a:p>
        </p:txBody>
      </p:sp>
      <p:pic>
        <p:nvPicPr>
          <p:cNvPr id="332" name="Google Shape;332;p48"/>
          <p:cNvPicPr preferRelativeResize="0"/>
          <p:nvPr/>
        </p:nvPicPr>
        <p:blipFill>
          <a:blip r:embed="rId4">
            <a:alphaModFix/>
          </a:blip>
          <a:stretch>
            <a:fillRect/>
          </a:stretch>
        </p:blipFill>
        <p:spPr>
          <a:xfrm>
            <a:off x="3805525" y="2933925"/>
            <a:ext cx="5175524" cy="1866125"/>
          </a:xfrm>
          <a:prstGeom prst="rect">
            <a:avLst/>
          </a:prstGeom>
          <a:noFill/>
          <a:ln>
            <a:noFill/>
          </a:ln>
        </p:spPr>
      </p:pic>
      <p:pic>
        <p:nvPicPr>
          <p:cNvPr id="333" name="Google Shape;333;p48"/>
          <p:cNvPicPr preferRelativeResize="0"/>
          <p:nvPr/>
        </p:nvPicPr>
        <p:blipFill>
          <a:blip r:embed="rId5">
            <a:alphaModFix/>
          </a:blip>
          <a:stretch>
            <a:fillRect/>
          </a:stretch>
        </p:blipFill>
        <p:spPr>
          <a:xfrm>
            <a:off x="359283" y="2969774"/>
            <a:ext cx="3388542" cy="1794425"/>
          </a:xfrm>
          <a:prstGeom prst="rect">
            <a:avLst/>
          </a:prstGeom>
          <a:noFill/>
          <a:ln>
            <a:noFill/>
          </a:ln>
        </p:spPr>
      </p:pic>
      <p:sp>
        <p:nvSpPr>
          <p:cNvPr id="334" name="Google Shape;334;p48"/>
          <p:cNvSpPr txBox="1"/>
          <p:nvPr/>
        </p:nvSpPr>
        <p:spPr>
          <a:xfrm>
            <a:off x="405050" y="4718575"/>
            <a:ext cx="3297000" cy="29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00"/>
              <a:t>Image Source: </a:t>
            </a:r>
            <a:r>
              <a:rPr lang="en" sz="500" u="sng">
                <a:solidFill>
                  <a:schemeClr val="hlink"/>
                </a:solidFill>
                <a:hlinkClick r:id="rId6"/>
              </a:rPr>
              <a:t>https://sealevel.jpl.nasa.gov/data/el-nino-la-nina-watch-and-pdo/pacific-decadal-oscillation-pdo/</a:t>
            </a:r>
            <a:r>
              <a:rPr lang="en" sz="500"/>
              <a:t> </a:t>
            </a:r>
            <a:endParaRPr sz="500"/>
          </a:p>
        </p:txBody>
      </p:sp>
      <p:sp>
        <p:nvSpPr>
          <p:cNvPr id="335" name="Google Shape;335;p48"/>
          <p:cNvSpPr txBox="1"/>
          <p:nvPr/>
        </p:nvSpPr>
        <p:spPr>
          <a:xfrm>
            <a:off x="4630625" y="4718575"/>
            <a:ext cx="3297000" cy="29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00"/>
              <a:t>Graph</a:t>
            </a:r>
            <a:r>
              <a:rPr lang="en" sz="500"/>
              <a:t> Source: </a:t>
            </a:r>
            <a:r>
              <a:rPr lang="en" sz="500" u="sng">
                <a:solidFill>
                  <a:schemeClr val="hlink"/>
                </a:solidFill>
                <a:hlinkClick r:id="rId7"/>
              </a:rPr>
              <a:t>https://www.ncei.noaa.gov/access/monitoring/pdo/</a:t>
            </a:r>
            <a:r>
              <a:rPr lang="en" sz="500"/>
              <a:t> </a:t>
            </a:r>
            <a:endParaRPr sz="5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sp>
        <p:nvSpPr>
          <p:cNvPr id="340" name="Google Shape;340;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4000"/>
              <a:buFont typeface="Arial"/>
              <a:buNone/>
            </a:pPr>
            <a:r>
              <a:rPr lang="en" sz="2500"/>
              <a:t>Let’s take a look at the “goods” </a:t>
            </a:r>
            <a:r>
              <a:rPr lang="en" sz="2500">
                <a:solidFill>
                  <a:srgbClr val="202124"/>
                </a:solidFill>
                <a:highlight>
                  <a:schemeClr val="lt1"/>
                </a:highlight>
                <a:latin typeface="Roboto"/>
                <a:ea typeface="Roboto"/>
                <a:cs typeface="Roboto"/>
                <a:sym typeface="Roboto"/>
              </a:rPr>
              <a:t> 😉❄️ cont:</a:t>
            </a:r>
            <a:endParaRPr/>
          </a:p>
        </p:txBody>
      </p:sp>
      <p:sp>
        <p:nvSpPr>
          <p:cNvPr id="341" name="Google Shape;341;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sz="1400"/>
              <a:t>Other climate factors to consider this winter:</a:t>
            </a:r>
            <a:endParaRPr sz="1400"/>
          </a:p>
          <a:p>
            <a:pPr indent="-317500" lvl="1" marL="914400" rtl="0" algn="l">
              <a:spcBef>
                <a:spcPts val="0"/>
              </a:spcBef>
              <a:spcAft>
                <a:spcPts val="0"/>
              </a:spcAft>
              <a:buSzPts val="1400"/>
              <a:buChar char="○"/>
            </a:pPr>
            <a:r>
              <a:rPr lang="en"/>
              <a:t>Southern Oscillation Index (SOI)</a:t>
            </a:r>
            <a:endParaRPr/>
          </a:p>
          <a:p>
            <a:pPr indent="-304800" lvl="2" marL="1371600" rtl="0" algn="l">
              <a:spcBef>
                <a:spcPts val="0"/>
              </a:spcBef>
              <a:spcAft>
                <a:spcPts val="0"/>
              </a:spcAft>
              <a:buSzPts val="1200"/>
              <a:buChar char="■"/>
            </a:pPr>
            <a:r>
              <a:rPr lang="en" sz="1200"/>
              <a:t>The Southern Oscillation Index (SOI) is a standardized index based on the observed sea level pressure differences between Tahiti and Darwin, Australia.</a:t>
            </a:r>
            <a:endParaRPr sz="1200"/>
          </a:p>
          <a:p>
            <a:pPr indent="-304800" lvl="2" marL="1371600" rtl="0" algn="l">
              <a:spcBef>
                <a:spcPts val="0"/>
              </a:spcBef>
              <a:spcAft>
                <a:spcPts val="0"/>
              </a:spcAft>
              <a:buSzPts val="1200"/>
              <a:buChar char="■"/>
            </a:pPr>
            <a:r>
              <a:rPr lang="en" sz="1200"/>
              <a:t>Negative SOI values coincide with abnormally warm ocean waters across the eastern tropical Pacific and is typical of El Niño.</a:t>
            </a:r>
            <a:endParaRPr sz="1200"/>
          </a:p>
          <a:p>
            <a:pPr indent="-304800" lvl="2" marL="1371600" rtl="0" algn="l">
              <a:spcBef>
                <a:spcPts val="0"/>
              </a:spcBef>
              <a:spcAft>
                <a:spcPts val="0"/>
              </a:spcAft>
              <a:buSzPts val="1200"/>
              <a:buChar char="■"/>
            </a:pPr>
            <a:r>
              <a:rPr lang="en" sz="1200"/>
              <a:t>September 2023: SOI= -1.3</a:t>
            </a:r>
            <a:endParaRPr sz="1200"/>
          </a:p>
        </p:txBody>
      </p:sp>
      <p:pic>
        <p:nvPicPr>
          <p:cNvPr id="342" name="Google Shape;342;p49"/>
          <p:cNvPicPr preferRelativeResize="0"/>
          <p:nvPr/>
        </p:nvPicPr>
        <p:blipFill>
          <a:blip r:embed="rId4">
            <a:alphaModFix/>
          </a:blip>
          <a:stretch>
            <a:fillRect/>
          </a:stretch>
        </p:blipFill>
        <p:spPr>
          <a:xfrm>
            <a:off x="1615925" y="2845100"/>
            <a:ext cx="6031475" cy="2124050"/>
          </a:xfrm>
          <a:prstGeom prst="rect">
            <a:avLst/>
          </a:prstGeom>
          <a:noFill/>
          <a:ln>
            <a:noFill/>
          </a:ln>
        </p:spPr>
      </p:pic>
      <p:sp>
        <p:nvSpPr>
          <p:cNvPr id="343" name="Google Shape;343;p49"/>
          <p:cNvSpPr txBox="1"/>
          <p:nvPr/>
        </p:nvSpPr>
        <p:spPr>
          <a:xfrm>
            <a:off x="1100850" y="4919700"/>
            <a:ext cx="6942300" cy="22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
              <a:t>Graph source: </a:t>
            </a:r>
            <a:r>
              <a:rPr lang="en" sz="600" u="sng">
                <a:solidFill>
                  <a:schemeClr val="hlink"/>
                </a:solidFill>
                <a:hlinkClick r:id="rId5"/>
              </a:rPr>
              <a:t>https://www.ncei.noaa.gov/access/monitoring/enso/soi</a:t>
            </a:r>
            <a:r>
              <a:rPr lang="en" sz="600"/>
              <a:t> </a:t>
            </a:r>
            <a:endParaRPr sz="6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500">
                <a:solidFill>
                  <a:srgbClr val="202124"/>
                </a:solidFill>
                <a:highlight>
                  <a:schemeClr val="lt1"/>
                </a:highlight>
                <a:latin typeface="Roboto"/>
                <a:ea typeface="Roboto"/>
                <a:cs typeface="Roboto"/>
                <a:sym typeface="Roboto"/>
              </a:rPr>
              <a:t>❄️❄️❄️</a:t>
            </a:r>
            <a:r>
              <a:rPr lang="en"/>
              <a:t>Winter Weather Forecast for 2023-2024 </a:t>
            </a:r>
            <a:r>
              <a:rPr lang="en" sz="2500">
                <a:solidFill>
                  <a:srgbClr val="202124"/>
                </a:solidFill>
                <a:highlight>
                  <a:schemeClr val="lt1"/>
                </a:highlight>
                <a:latin typeface="Roboto"/>
                <a:ea typeface="Roboto"/>
                <a:cs typeface="Roboto"/>
                <a:sym typeface="Roboto"/>
              </a:rPr>
              <a:t>❄️❄️❄️</a:t>
            </a:r>
            <a:endParaRPr/>
          </a:p>
        </p:txBody>
      </p:sp>
      <p:sp>
        <p:nvSpPr>
          <p:cNvPr id="349" name="Google Shape;349;p50"/>
          <p:cNvSpPr txBox="1"/>
          <p:nvPr>
            <p:ph idx="1" type="body"/>
          </p:nvPr>
        </p:nvSpPr>
        <p:spPr>
          <a:xfrm>
            <a:off x="311700" y="1152475"/>
            <a:ext cx="4260300" cy="1724100"/>
          </a:xfrm>
          <a:prstGeom prst="rect">
            <a:avLst/>
          </a:prstGeom>
        </p:spPr>
        <p:txBody>
          <a:bodyPr anchorCtr="0" anchor="t" bIns="91425" lIns="91425" spcFirstLastPara="1" rIns="91425" wrap="square" tIns="91425">
            <a:normAutofit fontScale="55000" lnSpcReduction="20000"/>
          </a:bodyPr>
          <a:lstStyle/>
          <a:p>
            <a:pPr indent="0" lvl="0" marL="0" rtl="0" algn="l">
              <a:spcBef>
                <a:spcPts val="0"/>
              </a:spcBef>
              <a:spcAft>
                <a:spcPts val="0"/>
              </a:spcAft>
              <a:buNone/>
            </a:pPr>
            <a:r>
              <a:rPr b="1" lang="en" sz="2221" u="sng"/>
              <a:t>Significant Weather Events:</a:t>
            </a:r>
            <a:endParaRPr b="1" sz="2221" u="sng"/>
          </a:p>
          <a:p>
            <a:pPr indent="-291465" lvl="0" marL="457200" rtl="0" algn="l">
              <a:spcBef>
                <a:spcPts val="1200"/>
              </a:spcBef>
              <a:spcAft>
                <a:spcPts val="0"/>
              </a:spcAft>
              <a:buSzPct val="100000"/>
              <a:buChar char="●"/>
            </a:pPr>
            <a:r>
              <a:rPr lang="en"/>
              <a:t>High Wind Event</a:t>
            </a:r>
            <a:endParaRPr/>
          </a:p>
          <a:p>
            <a:pPr indent="-277494" lvl="1" marL="914400" rtl="0" algn="l">
              <a:spcBef>
                <a:spcPts val="0"/>
              </a:spcBef>
              <a:spcAft>
                <a:spcPts val="0"/>
              </a:spcAft>
              <a:buSzPct val="100000"/>
              <a:buChar char="○"/>
            </a:pPr>
            <a:r>
              <a:rPr lang="en"/>
              <a:t>Likely in the November/December time frame (can’t rule out a late season event, but less </a:t>
            </a:r>
            <a:r>
              <a:rPr lang="en"/>
              <a:t>likely</a:t>
            </a:r>
            <a:r>
              <a:rPr lang="en"/>
              <a:t>).</a:t>
            </a:r>
            <a:br>
              <a:rPr lang="en"/>
            </a:br>
            <a:endParaRPr/>
          </a:p>
          <a:p>
            <a:pPr indent="-291465" lvl="0" marL="457200" rtl="0" algn="l">
              <a:spcBef>
                <a:spcPts val="0"/>
              </a:spcBef>
              <a:spcAft>
                <a:spcPts val="0"/>
              </a:spcAft>
              <a:buSzPct val="100000"/>
              <a:buChar char="●"/>
            </a:pPr>
            <a:r>
              <a:rPr lang="en"/>
              <a:t>Heavy Rain/Flooding Event</a:t>
            </a:r>
            <a:endParaRPr/>
          </a:p>
          <a:p>
            <a:pPr indent="-277494" lvl="1" marL="914400" rtl="0" algn="l">
              <a:spcBef>
                <a:spcPts val="0"/>
              </a:spcBef>
              <a:spcAft>
                <a:spcPts val="0"/>
              </a:spcAft>
              <a:buSzPct val="100000"/>
              <a:buChar char="○"/>
            </a:pPr>
            <a:r>
              <a:rPr lang="en"/>
              <a:t>November/December</a:t>
            </a:r>
            <a:br>
              <a:rPr lang="en"/>
            </a:br>
            <a:endParaRPr/>
          </a:p>
          <a:p>
            <a:pPr indent="-291465" lvl="0" marL="457200" rtl="0" algn="l">
              <a:spcBef>
                <a:spcPts val="0"/>
              </a:spcBef>
              <a:spcAft>
                <a:spcPts val="0"/>
              </a:spcAft>
              <a:buSzPct val="100000"/>
              <a:buChar char="●"/>
            </a:pPr>
            <a:r>
              <a:rPr lang="en"/>
              <a:t>Possible Cold Snap</a:t>
            </a:r>
            <a:endParaRPr/>
          </a:p>
          <a:p>
            <a:pPr indent="-277494" lvl="1" marL="914400" rtl="0" algn="l">
              <a:spcBef>
                <a:spcPts val="0"/>
              </a:spcBef>
              <a:spcAft>
                <a:spcPts val="0"/>
              </a:spcAft>
              <a:buSzPct val="100000"/>
              <a:buChar char="○"/>
            </a:pPr>
            <a:r>
              <a:rPr lang="en"/>
              <a:t>December/possibly early January</a:t>
            </a:r>
            <a:endParaRPr/>
          </a:p>
        </p:txBody>
      </p:sp>
      <p:pic>
        <p:nvPicPr>
          <p:cNvPr id="350" name="Google Shape;350;p50"/>
          <p:cNvPicPr preferRelativeResize="0"/>
          <p:nvPr/>
        </p:nvPicPr>
        <p:blipFill>
          <a:blip r:embed="rId4">
            <a:alphaModFix/>
          </a:blip>
          <a:stretch>
            <a:fillRect/>
          </a:stretch>
        </p:blipFill>
        <p:spPr>
          <a:xfrm>
            <a:off x="4738525" y="1575650"/>
            <a:ext cx="4267200" cy="2400300"/>
          </a:xfrm>
          <a:prstGeom prst="rect">
            <a:avLst/>
          </a:prstGeom>
          <a:noFill/>
          <a:ln>
            <a:noFill/>
          </a:ln>
        </p:spPr>
      </p:pic>
      <p:sp>
        <p:nvSpPr>
          <p:cNvPr id="351" name="Google Shape;351;p50"/>
          <p:cNvSpPr txBox="1"/>
          <p:nvPr/>
        </p:nvSpPr>
        <p:spPr>
          <a:xfrm>
            <a:off x="4709500" y="3983575"/>
            <a:ext cx="4314600" cy="16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
              <a:t>Meme Source: </a:t>
            </a:r>
            <a:r>
              <a:rPr lang="en" sz="250" u="sng">
                <a:solidFill>
                  <a:schemeClr val="hlink"/>
                </a:solidFill>
                <a:hlinkClick r:id="rId5"/>
              </a:rPr>
              <a:t>https://www.oregonlive.com/resizer/SQhB2rGG9tCa7Qn2Kt5j3YPiOp8=/1280x0/smart/advancelocal-adapter-image-uploads.s3.amazonaws.com/image.oregonlive.com/home/olive-media/width2048/img/trending/photo/2017/03/15/snow.jpg</a:t>
            </a:r>
            <a:r>
              <a:rPr lang="en" sz="250"/>
              <a:t> </a:t>
            </a:r>
            <a:endParaRPr sz="250"/>
          </a:p>
        </p:txBody>
      </p:sp>
      <p:sp>
        <p:nvSpPr>
          <p:cNvPr id="352" name="Google Shape;352;p50"/>
          <p:cNvSpPr txBox="1"/>
          <p:nvPr/>
        </p:nvSpPr>
        <p:spPr>
          <a:xfrm>
            <a:off x="315950" y="2904925"/>
            <a:ext cx="4267200" cy="190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200" u="sng">
                <a:solidFill>
                  <a:schemeClr val="dk2"/>
                </a:solidFill>
              </a:rPr>
              <a:t>Snow:</a:t>
            </a:r>
            <a:endParaRPr b="1" sz="850" u="sng">
              <a:solidFill>
                <a:schemeClr val="dk2"/>
              </a:solidFill>
            </a:endParaRPr>
          </a:p>
          <a:p>
            <a:pPr indent="-282575" lvl="0" marL="457200" rtl="0" algn="l">
              <a:lnSpc>
                <a:spcPct val="115000"/>
              </a:lnSpc>
              <a:spcBef>
                <a:spcPts val="1200"/>
              </a:spcBef>
              <a:spcAft>
                <a:spcPts val="0"/>
              </a:spcAft>
              <a:buClr>
                <a:schemeClr val="dk2"/>
              </a:buClr>
              <a:buSzPts val="850"/>
              <a:buChar char="●"/>
            </a:pPr>
            <a:r>
              <a:rPr lang="en" sz="850">
                <a:solidFill>
                  <a:schemeClr val="dk2"/>
                </a:solidFill>
              </a:rPr>
              <a:t>Snow event is possible, but not guaranteed. If we do see a snow event, it will likely occur between December and early January (honing in on the late December to January time frame).</a:t>
            </a:r>
            <a:endParaRPr sz="850">
              <a:solidFill>
                <a:schemeClr val="dk2"/>
              </a:solidFill>
            </a:endParaRPr>
          </a:p>
          <a:p>
            <a:pPr indent="-282575" lvl="1" marL="914400" rtl="0" algn="l">
              <a:lnSpc>
                <a:spcPct val="115000"/>
              </a:lnSpc>
              <a:spcBef>
                <a:spcPts val="0"/>
              </a:spcBef>
              <a:spcAft>
                <a:spcPts val="0"/>
              </a:spcAft>
              <a:buClr>
                <a:schemeClr val="dk2"/>
              </a:buClr>
              <a:buSzPts val="850"/>
              <a:buChar char="○"/>
            </a:pPr>
            <a:r>
              <a:rPr lang="en" sz="850">
                <a:solidFill>
                  <a:schemeClr val="dk2"/>
                </a:solidFill>
              </a:rPr>
              <a:t>I am forecasting seasonal totals to range of 0”- 6”</a:t>
            </a:r>
            <a:endParaRPr sz="850">
              <a:solidFill>
                <a:schemeClr val="dk2"/>
              </a:solidFill>
            </a:endParaRPr>
          </a:p>
          <a:p>
            <a:pPr indent="-282575" lvl="1" marL="914400" rtl="0" algn="l">
              <a:lnSpc>
                <a:spcPct val="115000"/>
              </a:lnSpc>
              <a:spcBef>
                <a:spcPts val="0"/>
              </a:spcBef>
              <a:spcAft>
                <a:spcPts val="0"/>
              </a:spcAft>
              <a:buClr>
                <a:schemeClr val="dk2"/>
              </a:buClr>
              <a:buSzPts val="850"/>
              <a:buChar char="○"/>
            </a:pPr>
            <a:r>
              <a:rPr lang="en" sz="850">
                <a:solidFill>
                  <a:schemeClr val="dk2"/>
                </a:solidFill>
              </a:rPr>
              <a:t>An ice event (or even two) is also possible, notably on the east side, especially if we get some good easterlies through the Columbia River Gorge.</a:t>
            </a:r>
            <a:endParaRPr sz="850">
              <a:solidFill>
                <a:schemeClr val="dk2"/>
              </a:solidFill>
            </a:endParaRPr>
          </a:p>
          <a:p>
            <a:pPr indent="-282575" lvl="2" marL="1371600" rtl="0" algn="l">
              <a:lnSpc>
                <a:spcPct val="115000"/>
              </a:lnSpc>
              <a:spcBef>
                <a:spcPts val="0"/>
              </a:spcBef>
              <a:spcAft>
                <a:spcPts val="0"/>
              </a:spcAft>
              <a:buClr>
                <a:schemeClr val="dk2"/>
              </a:buClr>
              <a:buSzPts val="850"/>
              <a:buChar char="■"/>
            </a:pPr>
            <a:r>
              <a:rPr lang="en" sz="850">
                <a:solidFill>
                  <a:schemeClr val="dk2"/>
                </a:solidFill>
              </a:rPr>
              <a:t>If we do see an ice event, it would most likely late December/early January.</a:t>
            </a:r>
            <a:endParaRPr sz="85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References:</a:t>
            </a:r>
            <a:endParaRPr/>
          </a:p>
        </p:txBody>
      </p:sp>
      <p:sp>
        <p:nvSpPr>
          <p:cNvPr id="358" name="Google Shape;358;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62500" lnSpcReduction="20000"/>
          </a:bodyPr>
          <a:lstStyle/>
          <a:p>
            <a:pPr indent="-300037" lvl="0" marL="457200" rtl="0" algn="l">
              <a:spcBef>
                <a:spcPts val="1200"/>
              </a:spcBef>
              <a:spcAft>
                <a:spcPts val="0"/>
              </a:spcAft>
              <a:buSzPct val="163636"/>
              <a:buAutoNum type="arabicPeriod"/>
            </a:pPr>
            <a:r>
              <a:rPr lang="en" sz="1100">
                <a:solidFill>
                  <a:schemeClr val="dk1"/>
                </a:solidFill>
              </a:rPr>
              <a:t>US Department of Commerce, N. (2016, July 19). What is Enso? </a:t>
            </a:r>
            <a:r>
              <a:rPr i="1" lang="en" sz="1100">
                <a:solidFill>
                  <a:schemeClr val="dk1"/>
                </a:solidFill>
              </a:rPr>
              <a:t>National Weather Service</a:t>
            </a:r>
            <a:r>
              <a:rPr lang="en" sz="1100">
                <a:solidFill>
                  <a:schemeClr val="dk1"/>
                </a:solidFill>
              </a:rPr>
              <a:t>. NOAA’s National Weather Service. </a:t>
            </a:r>
            <a:r>
              <a:rPr lang="en" sz="1100" u="sng">
                <a:solidFill>
                  <a:schemeClr val="hlink"/>
                </a:solidFill>
                <a:hlinkClick r:id="rId4"/>
              </a:rPr>
              <a:t>https://www.weather.gov/mhx/ensowhat</a:t>
            </a:r>
            <a:r>
              <a:rPr lang="en" sz="1100">
                <a:solidFill>
                  <a:schemeClr val="dk1"/>
                </a:solidFill>
              </a:rPr>
              <a:t>. Accessed 9 October 2023 </a:t>
            </a:r>
            <a:endParaRPr sz="1100">
              <a:solidFill>
                <a:schemeClr val="dk1"/>
              </a:solidFill>
            </a:endParaRPr>
          </a:p>
          <a:p>
            <a:pPr indent="-300037" lvl="0" marL="457200" rtl="0" algn="l">
              <a:spcBef>
                <a:spcPts val="0"/>
              </a:spcBef>
              <a:spcAft>
                <a:spcPts val="0"/>
              </a:spcAft>
              <a:buSzPct val="163636"/>
              <a:buAutoNum type="arabicPeriod"/>
            </a:pPr>
            <a:r>
              <a:rPr lang="en" sz="1100">
                <a:solidFill>
                  <a:schemeClr val="dk1"/>
                </a:solidFill>
              </a:rPr>
              <a:t>US Department of Commerce, N. (2019, December 9). Information about the el nino and La Nina cycles. </a:t>
            </a:r>
            <a:r>
              <a:rPr i="1" lang="en" sz="1100">
                <a:solidFill>
                  <a:schemeClr val="dk1"/>
                </a:solidFill>
              </a:rPr>
              <a:t>National Weather Service</a:t>
            </a:r>
            <a:r>
              <a:rPr lang="en" sz="1100">
                <a:solidFill>
                  <a:schemeClr val="dk1"/>
                </a:solidFill>
              </a:rPr>
              <a:t>. NOAA’s National Weather Service. </a:t>
            </a:r>
            <a:r>
              <a:rPr lang="en" sz="1100" u="sng">
                <a:solidFill>
                  <a:schemeClr val="hlink"/>
                </a:solidFill>
                <a:hlinkClick r:id="rId5"/>
              </a:rPr>
              <a:t>https://www.weather.gov/ama/elnino</a:t>
            </a:r>
            <a:r>
              <a:rPr lang="en" sz="1100">
                <a:solidFill>
                  <a:schemeClr val="dk1"/>
                </a:solidFill>
              </a:rPr>
              <a:t>. Accessed 9 October 2023 </a:t>
            </a:r>
            <a:endParaRPr sz="1100">
              <a:solidFill>
                <a:schemeClr val="dk1"/>
              </a:solidFill>
            </a:endParaRPr>
          </a:p>
          <a:p>
            <a:pPr indent="-300037" lvl="0" marL="457200" rtl="0" algn="l">
              <a:spcBef>
                <a:spcPts val="0"/>
              </a:spcBef>
              <a:spcAft>
                <a:spcPts val="0"/>
              </a:spcAft>
              <a:buSzPct val="163636"/>
              <a:buAutoNum type="arabicPeriod"/>
            </a:pPr>
            <a:r>
              <a:rPr lang="en" sz="1100">
                <a:solidFill>
                  <a:schemeClr val="dk1"/>
                </a:solidFill>
              </a:rPr>
              <a:t>Halpert, M. (n.d.). United States El Niño impacts . </a:t>
            </a:r>
            <a:r>
              <a:rPr i="1" lang="en" sz="1100">
                <a:solidFill>
                  <a:schemeClr val="dk1"/>
                </a:solidFill>
              </a:rPr>
              <a:t>NOAA Climate.gov</a:t>
            </a:r>
            <a:r>
              <a:rPr lang="en" sz="1100">
                <a:solidFill>
                  <a:schemeClr val="dk1"/>
                </a:solidFill>
              </a:rPr>
              <a:t>. </a:t>
            </a:r>
            <a:r>
              <a:rPr lang="en" sz="1100" u="sng">
                <a:solidFill>
                  <a:schemeClr val="hlink"/>
                </a:solidFill>
                <a:hlinkClick r:id="rId6"/>
              </a:rPr>
              <a:t>https://www.climate.gov/news-features/blogs/enso/united-states-el-ni%C3%B1o-impacts-0</a:t>
            </a:r>
            <a:r>
              <a:rPr lang="en" sz="1100">
                <a:solidFill>
                  <a:schemeClr val="dk1"/>
                </a:solidFill>
              </a:rPr>
              <a:t>. Accessed 10 October 2023 </a:t>
            </a:r>
            <a:endParaRPr/>
          </a:p>
          <a:p>
            <a:pPr indent="-300037" lvl="0" marL="457200" rtl="0" algn="l">
              <a:spcBef>
                <a:spcPts val="0"/>
              </a:spcBef>
              <a:spcAft>
                <a:spcPts val="0"/>
              </a:spcAft>
              <a:buSzPct val="163636"/>
              <a:buAutoNum type="arabicPeriod"/>
            </a:pPr>
            <a:r>
              <a:rPr lang="en" sz="1100">
                <a:solidFill>
                  <a:schemeClr val="dk1"/>
                </a:solidFill>
              </a:rPr>
              <a:t>IRI- International Research Institute for Climate and Society. (2023, October). Enso Forecast Navigation. </a:t>
            </a:r>
            <a:r>
              <a:rPr i="1" lang="en" sz="1100">
                <a:solidFill>
                  <a:schemeClr val="dk1"/>
                </a:solidFill>
              </a:rPr>
              <a:t>IRI- International Research Institute for Climate and Society</a:t>
            </a:r>
            <a:r>
              <a:rPr lang="en" sz="1100">
                <a:solidFill>
                  <a:schemeClr val="dk1"/>
                </a:solidFill>
              </a:rPr>
              <a:t>. IRI- International Research Institute for Climate and Society. </a:t>
            </a:r>
            <a:r>
              <a:rPr lang="en" sz="1100" u="sng">
                <a:solidFill>
                  <a:schemeClr val="hlink"/>
                </a:solidFill>
                <a:hlinkClick r:id="rId7"/>
              </a:rPr>
              <a:t>https://iri.columbia.edu/our-expertise/climate/forecasts/enso/current/?enso_tab=enso-sst_table</a:t>
            </a:r>
            <a:r>
              <a:rPr lang="en" sz="1100">
                <a:solidFill>
                  <a:schemeClr val="dk1"/>
                </a:solidFill>
              </a:rPr>
              <a:t>. Accessed 14 October 2023 </a:t>
            </a:r>
            <a:endParaRPr/>
          </a:p>
          <a:p>
            <a:pPr indent="-300037" lvl="0" marL="457200" rtl="0" algn="l">
              <a:spcBef>
                <a:spcPts val="0"/>
              </a:spcBef>
              <a:spcAft>
                <a:spcPts val="0"/>
              </a:spcAft>
              <a:buSzPct val="163636"/>
              <a:buAutoNum type="arabicPeriod"/>
            </a:pPr>
            <a:r>
              <a:rPr lang="en" sz="1100">
                <a:solidFill>
                  <a:schemeClr val="dk1"/>
                </a:solidFill>
              </a:rPr>
              <a:t>NCEP-National Center for Environmental Prediction. (2023, September). El Nino Southern Oscillation. </a:t>
            </a:r>
            <a:r>
              <a:rPr i="1" lang="en" sz="1100">
                <a:solidFill>
                  <a:schemeClr val="dk1"/>
                </a:solidFill>
              </a:rPr>
              <a:t>Climate prediction center - El Nino Southern Oscillation</a:t>
            </a:r>
            <a:r>
              <a:rPr lang="en" sz="1100">
                <a:solidFill>
                  <a:schemeClr val="dk1"/>
                </a:solidFill>
              </a:rPr>
              <a:t>. NCEP-National Center for Environmental Prediction. </a:t>
            </a:r>
            <a:r>
              <a:rPr lang="en" sz="1100" u="sng">
                <a:solidFill>
                  <a:schemeClr val="hlink"/>
                </a:solidFill>
                <a:hlinkClick r:id="rId8"/>
              </a:rPr>
              <a:t>https://www.cpc.ncep.noaa.gov/products/analysis_monitoring/enso_advisory/strengths/index.php</a:t>
            </a:r>
            <a:r>
              <a:rPr lang="en" sz="1100">
                <a:solidFill>
                  <a:schemeClr val="dk1"/>
                </a:solidFill>
              </a:rPr>
              <a:t>. Accessed 14 October 2023 </a:t>
            </a:r>
            <a:endParaRPr/>
          </a:p>
          <a:p>
            <a:pPr indent="-300037" lvl="0" marL="457200" rtl="0" algn="l">
              <a:spcBef>
                <a:spcPts val="0"/>
              </a:spcBef>
              <a:spcAft>
                <a:spcPts val="0"/>
              </a:spcAft>
              <a:buSzPct val="163636"/>
              <a:buAutoNum type="arabicPeriod"/>
            </a:pPr>
            <a:r>
              <a:rPr lang="en" sz="1100">
                <a:solidFill>
                  <a:schemeClr val="dk1"/>
                </a:solidFill>
              </a:rPr>
              <a:t>National Centers for Environmental Information (NCEI). (n.d.). Climate Data Online Search. </a:t>
            </a:r>
            <a:r>
              <a:rPr i="1" lang="en" sz="1100">
                <a:solidFill>
                  <a:schemeClr val="dk1"/>
                </a:solidFill>
              </a:rPr>
              <a:t>Search | Climate Data Online (CDO) | National Climatic Data Center (NCDC)</a:t>
            </a:r>
            <a:r>
              <a:rPr lang="en" sz="1100">
                <a:solidFill>
                  <a:schemeClr val="dk1"/>
                </a:solidFill>
              </a:rPr>
              <a:t>. National Centers for Environmental Information (NCEI). </a:t>
            </a:r>
            <a:r>
              <a:rPr lang="en" sz="1100" u="sng">
                <a:solidFill>
                  <a:schemeClr val="hlink"/>
                </a:solidFill>
                <a:hlinkClick r:id="rId9"/>
              </a:rPr>
              <a:t>https://www.ncei.noaa.gov/cdo-web/confirmation</a:t>
            </a:r>
            <a:r>
              <a:rPr lang="en" sz="1100">
                <a:solidFill>
                  <a:schemeClr val="dk1"/>
                </a:solidFill>
              </a:rPr>
              <a:t>. Accessed 14 October 2023 </a:t>
            </a:r>
            <a:endParaRPr/>
          </a:p>
          <a:p>
            <a:pPr indent="-300037" lvl="0" marL="457200" rtl="0" algn="l">
              <a:spcBef>
                <a:spcPts val="0"/>
              </a:spcBef>
              <a:spcAft>
                <a:spcPts val="0"/>
              </a:spcAft>
              <a:buSzPct val="163636"/>
              <a:buAutoNum type="arabicPeriod"/>
            </a:pPr>
            <a:r>
              <a:rPr lang="en" sz="1100">
                <a:solidFill>
                  <a:schemeClr val="dk1"/>
                </a:solidFill>
              </a:rPr>
              <a:t>NCEP-National Center for Environmental Prediction. (n.d.). ENSO SOI Indices for comparison by year Data. </a:t>
            </a:r>
            <a:r>
              <a:rPr i="1" lang="en" sz="1100">
                <a:solidFill>
                  <a:schemeClr val="dk1"/>
                </a:solidFill>
              </a:rPr>
              <a:t>Climate prediction center</a:t>
            </a:r>
            <a:r>
              <a:rPr lang="en" sz="1100">
                <a:solidFill>
                  <a:schemeClr val="dk1"/>
                </a:solidFill>
              </a:rPr>
              <a:t>. NCEP-National Center for Environmental Prediction. </a:t>
            </a:r>
            <a:r>
              <a:rPr lang="en" sz="1100" u="sng">
                <a:solidFill>
                  <a:schemeClr val="hlink"/>
                </a:solidFill>
                <a:hlinkClick r:id="rId10"/>
              </a:rPr>
              <a:t>https://www.cpc.ncep.noaa.gov/data/indices/soi</a:t>
            </a:r>
            <a:r>
              <a:rPr lang="en" sz="1100">
                <a:solidFill>
                  <a:schemeClr val="dk1"/>
                </a:solidFill>
              </a:rPr>
              <a:t>. Accessed 22 October 2023 </a:t>
            </a:r>
            <a:r>
              <a:rPr lang="en"/>
              <a:t> </a:t>
            </a:r>
            <a:endParaRPr/>
          </a:p>
          <a:p>
            <a:pPr indent="-300037" lvl="0" marL="457200" rtl="0" algn="l">
              <a:spcBef>
                <a:spcPts val="0"/>
              </a:spcBef>
              <a:spcAft>
                <a:spcPts val="0"/>
              </a:spcAft>
              <a:buSzPct val="163636"/>
              <a:buAutoNum type="arabicPeriod"/>
            </a:pPr>
            <a:r>
              <a:rPr lang="en" sz="1100">
                <a:solidFill>
                  <a:schemeClr val="dk1"/>
                </a:solidFill>
              </a:rPr>
              <a:t>NASA. (2020, September 25). Pacific Decadal Oscillation (PDO). </a:t>
            </a:r>
            <a:r>
              <a:rPr i="1" lang="en" sz="1100">
                <a:solidFill>
                  <a:schemeClr val="dk1"/>
                </a:solidFill>
              </a:rPr>
              <a:t>NASA</a:t>
            </a:r>
            <a:r>
              <a:rPr lang="en" sz="1100">
                <a:solidFill>
                  <a:schemeClr val="dk1"/>
                </a:solidFill>
              </a:rPr>
              <a:t>. NASA. </a:t>
            </a:r>
            <a:r>
              <a:rPr lang="en" sz="1100" u="sng">
                <a:solidFill>
                  <a:schemeClr val="hlink"/>
                </a:solidFill>
                <a:hlinkClick r:id="rId11"/>
              </a:rPr>
              <a:t>https://sealevel.jpl.nasa.gov/data/el-nino-la-nina-watch-and-pdo/pacific-decadal-oscillation-pdo/</a:t>
            </a:r>
            <a:r>
              <a:rPr lang="en" sz="1100">
                <a:solidFill>
                  <a:schemeClr val="dk1"/>
                </a:solidFill>
              </a:rPr>
              <a:t>. Accessed 23 October 2023 </a:t>
            </a:r>
            <a:endParaRPr/>
          </a:p>
          <a:p>
            <a:pPr indent="-300037" lvl="0" marL="457200" rtl="0" algn="l">
              <a:spcBef>
                <a:spcPts val="0"/>
              </a:spcBef>
              <a:spcAft>
                <a:spcPts val="0"/>
              </a:spcAft>
              <a:buSzPct val="163636"/>
              <a:buAutoNum type="arabicPeriod"/>
            </a:pPr>
            <a:r>
              <a:rPr lang="en" sz="1100">
                <a:solidFill>
                  <a:schemeClr val="dk1"/>
                </a:solidFill>
              </a:rPr>
              <a:t>National Centers for Environmental Information (NCEI). (2023, September). Pacific Decadal Oscillation (PDO). </a:t>
            </a:r>
            <a:r>
              <a:rPr i="1" lang="en" sz="1100">
                <a:solidFill>
                  <a:schemeClr val="dk1"/>
                </a:solidFill>
              </a:rPr>
              <a:t>Pacific Decadal Oscillation (PDO) | National Centers for Environmental Information (NCEI)</a:t>
            </a:r>
            <a:r>
              <a:rPr lang="en" sz="1100">
                <a:solidFill>
                  <a:schemeClr val="dk1"/>
                </a:solidFill>
              </a:rPr>
              <a:t>. National Centers for Environmental Information (NCEI). </a:t>
            </a:r>
            <a:r>
              <a:rPr lang="en" sz="1100" u="sng">
                <a:solidFill>
                  <a:schemeClr val="hlink"/>
                </a:solidFill>
                <a:hlinkClick r:id="rId12"/>
              </a:rPr>
              <a:t>https://www.ncei.noaa.gov/access/monitoring/pdo/</a:t>
            </a:r>
            <a:r>
              <a:rPr lang="en" sz="1100">
                <a:solidFill>
                  <a:schemeClr val="dk1"/>
                </a:solidFill>
              </a:rPr>
              <a:t>. Accessed 23 October 2023 </a:t>
            </a:r>
            <a:endParaRPr/>
          </a:p>
          <a:p>
            <a:pPr indent="-300037" lvl="0" marL="457200" rtl="0" algn="l">
              <a:spcBef>
                <a:spcPts val="0"/>
              </a:spcBef>
              <a:spcAft>
                <a:spcPts val="0"/>
              </a:spcAft>
              <a:buSzPct val="163636"/>
              <a:buAutoNum type="arabicPeriod"/>
            </a:pPr>
            <a:r>
              <a:rPr lang="en" sz="1100">
                <a:solidFill>
                  <a:schemeClr val="dk1"/>
                </a:solidFill>
              </a:rPr>
              <a:t>National Centers for Environmental Information (NCEI). (2023, September). El Niño/Southern Oscillation (ENSO). </a:t>
            </a:r>
            <a:r>
              <a:rPr i="1" lang="en" sz="1100">
                <a:solidFill>
                  <a:schemeClr val="dk1"/>
                </a:solidFill>
              </a:rPr>
              <a:t>El Niño/Southern Oscillation (ENSO) | National Centers for Environmental Information (NCEI)</a:t>
            </a:r>
            <a:r>
              <a:rPr lang="en" sz="1100">
                <a:solidFill>
                  <a:schemeClr val="dk1"/>
                </a:solidFill>
              </a:rPr>
              <a:t>. National Centers for Environmental Information (NCEI). </a:t>
            </a:r>
            <a:r>
              <a:rPr lang="en" sz="1100" u="sng">
                <a:solidFill>
                  <a:schemeClr val="hlink"/>
                </a:solidFill>
                <a:hlinkClick r:id="rId13"/>
              </a:rPr>
              <a:t>https://www.ncei.noaa.gov/access/monitoring/enso/soi</a:t>
            </a:r>
            <a:r>
              <a:rPr lang="en" sz="1100">
                <a:solidFill>
                  <a:schemeClr val="dk1"/>
                </a:solidFill>
              </a:rPr>
              <a:t>. Accessed 23 October 2023 </a:t>
            </a:r>
            <a:r>
              <a:rPr lang="en"/>
              <a:t> </a:t>
            </a:r>
            <a:endParaRPr/>
          </a:p>
          <a:p>
            <a:pPr indent="-300037" lvl="0" marL="457200" rtl="0" algn="l">
              <a:spcBef>
                <a:spcPts val="0"/>
              </a:spcBef>
              <a:spcAft>
                <a:spcPts val="0"/>
              </a:spcAft>
              <a:buSzPct val="163636"/>
              <a:buAutoNum type="arabicPeriod"/>
            </a:pPr>
            <a:r>
              <a:rPr lang="en" sz="1100">
                <a:solidFill>
                  <a:schemeClr val="dk1"/>
                </a:solidFill>
              </a:rPr>
              <a:t>US Department of Commerce, N. (2019a, May 17). Climate graphs. </a:t>
            </a:r>
            <a:r>
              <a:rPr i="1" lang="en" sz="1100">
                <a:solidFill>
                  <a:schemeClr val="dk1"/>
                </a:solidFill>
              </a:rPr>
              <a:t>National Weather Service</a:t>
            </a:r>
            <a:r>
              <a:rPr lang="en" sz="1100">
                <a:solidFill>
                  <a:schemeClr val="dk1"/>
                </a:solidFill>
              </a:rPr>
              <a:t>. NOAA’s National Weather Service. </a:t>
            </a:r>
            <a:r>
              <a:rPr lang="en" sz="1100" u="sng">
                <a:solidFill>
                  <a:schemeClr val="hlink"/>
                </a:solidFill>
                <a:hlinkClick r:id="rId14"/>
              </a:rPr>
              <a:t>https://www.weather.gov/pqr/Cliplot</a:t>
            </a:r>
            <a:r>
              <a:rPr lang="en" sz="1100">
                <a:solidFill>
                  <a:schemeClr val="dk1"/>
                </a:solidFill>
              </a:rPr>
              <a:t>. Accessed 23 October 2023 </a:t>
            </a:r>
            <a:endParaRPr/>
          </a:p>
          <a:p>
            <a:pPr indent="-300037" lvl="0" marL="457200" rtl="0" algn="l">
              <a:spcBef>
                <a:spcPts val="0"/>
              </a:spcBef>
              <a:spcAft>
                <a:spcPts val="0"/>
              </a:spcAft>
              <a:buSzPct val="163636"/>
              <a:buAutoNum type="arabicPeriod"/>
            </a:pPr>
            <a:r>
              <a:rPr lang="en" sz="1100">
                <a:solidFill>
                  <a:schemeClr val="dk1"/>
                </a:solidFill>
              </a:rPr>
              <a:t>US Department of Commerce, N. (2023, September 17). Climate Book Portland. </a:t>
            </a:r>
            <a:r>
              <a:rPr i="1" lang="en" sz="1100">
                <a:solidFill>
                  <a:schemeClr val="dk1"/>
                </a:solidFill>
              </a:rPr>
              <a:t>National Weather Service</a:t>
            </a:r>
            <a:r>
              <a:rPr lang="en" sz="1100">
                <a:solidFill>
                  <a:schemeClr val="dk1"/>
                </a:solidFill>
              </a:rPr>
              <a:t>. NOAA’s National Weather Service. </a:t>
            </a:r>
            <a:r>
              <a:rPr lang="en" sz="1100" u="sng">
                <a:solidFill>
                  <a:schemeClr val="hlink"/>
                </a:solidFill>
                <a:hlinkClick r:id="rId15"/>
              </a:rPr>
              <a:t>https://www.weather.gov/pqr/ClimateBookPortland</a:t>
            </a:r>
            <a:r>
              <a:rPr lang="en" sz="1100">
                <a:solidFill>
                  <a:schemeClr val="dk1"/>
                </a:solidFill>
              </a:rPr>
              <a:t>. Accessed 23 October 2023 </a:t>
            </a:r>
            <a:endParaRPr/>
          </a:p>
          <a:p>
            <a:pPr indent="-300037" lvl="0" marL="457200" rtl="0" algn="l">
              <a:spcBef>
                <a:spcPts val="0"/>
              </a:spcBef>
              <a:spcAft>
                <a:spcPts val="0"/>
              </a:spcAft>
              <a:buSzPct val="163636"/>
              <a:buAutoNum type="arabicPeriod"/>
            </a:pPr>
            <a:r>
              <a:rPr lang="en" sz="1100">
                <a:solidFill>
                  <a:schemeClr val="dk1"/>
                </a:solidFill>
              </a:rPr>
              <a:t>NOAA- National Weather Service. (n.d.). </a:t>
            </a:r>
            <a:r>
              <a:rPr i="1" lang="en" sz="1100">
                <a:solidFill>
                  <a:schemeClr val="dk1"/>
                </a:solidFill>
              </a:rPr>
              <a:t>NOAA NWS NCEP reanalysis data by WPC</a:t>
            </a:r>
            <a:r>
              <a:rPr lang="en" sz="1100">
                <a:solidFill>
                  <a:schemeClr val="dk1"/>
                </a:solidFill>
              </a:rPr>
              <a:t>. NOAA- National Weather Service. </a:t>
            </a:r>
            <a:r>
              <a:rPr lang="en" sz="1100" u="sng">
                <a:solidFill>
                  <a:schemeClr val="hlink"/>
                </a:solidFill>
                <a:hlinkClick r:id="rId16"/>
              </a:rPr>
              <a:t>https://www.wpc.ncep.noaa.gov/ncepreanal/</a:t>
            </a:r>
            <a:r>
              <a:rPr lang="en" sz="1100">
                <a:solidFill>
                  <a:schemeClr val="dk1"/>
                </a:solidFill>
              </a:rPr>
              <a:t>. Accessed 26 October 2023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