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0" r:id="rId4"/>
    <p:sldId id="266" r:id="rId5"/>
    <p:sldId id="258" r:id="rId6"/>
    <p:sldId id="268" r:id="rId7"/>
    <p:sldId id="269" r:id="rId8"/>
    <p:sldId id="259" r:id="rId9"/>
    <p:sldId id="260" r:id="rId10"/>
    <p:sldId id="267" r:id="rId11"/>
    <p:sldId id="263" r:id="rId12"/>
    <p:sldId id="261" r:id="rId13"/>
    <p:sldId id="265" r:id="rId14"/>
    <p:sldId id="262" r:id="rId15"/>
    <p:sldId id="26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C35-6A41-4A54-9CBC-2D4BFE18EDD2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97AA-9770-48E0-A8B6-007DB4471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00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C35-6A41-4A54-9CBC-2D4BFE18EDD2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97AA-9770-48E0-A8B6-007DB4471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649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C35-6A41-4A54-9CBC-2D4BFE18EDD2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97AA-9770-48E0-A8B6-007DB4471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760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C35-6A41-4A54-9CBC-2D4BFE18EDD2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97AA-9770-48E0-A8B6-007DB4471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334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C35-6A41-4A54-9CBC-2D4BFE18EDD2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97AA-9770-48E0-A8B6-007DB4471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945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C35-6A41-4A54-9CBC-2D4BFE18EDD2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97AA-9770-48E0-A8B6-007DB4471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987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C35-6A41-4A54-9CBC-2D4BFE18EDD2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97AA-9770-48E0-A8B6-007DB4471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386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C35-6A41-4A54-9CBC-2D4BFE18EDD2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97AA-9770-48E0-A8B6-007DB4471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16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C35-6A41-4A54-9CBC-2D4BFE18EDD2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97AA-9770-48E0-A8B6-007DB4471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760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C35-6A41-4A54-9CBC-2D4BFE18EDD2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97AA-9770-48E0-A8B6-007DB4471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086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C35-6A41-4A54-9CBC-2D4BFE18EDD2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97AA-9770-48E0-A8B6-007DB447152C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080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C35-6A41-4A54-9CBC-2D4BFE18EDD2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97AA-9770-48E0-A8B6-007DB4471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6935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C35-6A41-4A54-9CBC-2D4BFE18EDD2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97AA-9770-48E0-A8B6-007DB447152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6764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C35-6A41-4A54-9CBC-2D4BFE18EDD2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97AA-9770-48E0-A8B6-007DB4471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744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C35-6A41-4A54-9CBC-2D4BFE18EDD2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97AA-9770-48E0-A8B6-007DB4471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855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EC35-6A41-4A54-9CBC-2D4BFE18EDD2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97AA-9770-48E0-A8B6-007DB4471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858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CEC35-6A41-4A54-9CBC-2D4BFE18EDD2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BF197AA-9770-48E0-A8B6-007DB44715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MSIPCMContentMarking" descr="{&quot;HashCode&quot;:1231056682,&quot;Placement&quot;:&quot;Footer&quot;,&quot;Top&quot;:516.65155,&quot;Left&quot;:437.819916,&quot;SlideWidth&quot;:960,&quot;SlideHeight&quot;:540}">
            <a:extLst>
              <a:ext uri="{FF2B5EF4-FFF2-40B4-BE49-F238E27FC236}">
                <a16:creationId xmlns:a16="http://schemas.microsoft.com/office/drawing/2014/main" id="{57AEF320-F077-46D2-A79D-564BC8E5900F}"/>
              </a:ext>
            </a:extLst>
          </p:cNvPr>
          <p:cNvSpPr txBox="1"/>
          <p:nvPr userDrawn="1"/>
        </p:nvSpPr>
        <p:spPr>
          <a:xfrm>
            <a:off x="5560313" y="6561475"/>
            <a:ext cx="1071374" cy="2965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8000"/>
                </a:solidFill>
                <a:latin typeface="Calibri" panose="020F0502020204030204" pitchFamily="34" charset="0"/>
              </a:rPr>
              <a:t>Internal Use</a:t>
            </a:r>
          </a:p>
        </p:txBody>
      </p:sp>
    </p:spTree>
    <p:extLst>
      <p:ext uri="{BB962C8B-B14F-4D97-AF65-F5344CB8AC3E}">
        <p14:creationId xmlns:p14="http://schemas.microsoft.com/office/powerpoint/2010/main" val="3466921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27577DEC-D9A5-404D-9789-702F4319B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EEA9366-CEA8-4F23-B065-4337F0D8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04A03D6-39B4-4278-9BE1-A07E02449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BE459AF-3736-4886-82E0-9B5DA427B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23">
              <a:extLst>
                <a:ext uri="{FF2B5EF4-FFF2-40B4-BE49-F238E27FC236}">
                  <a16:creationId xmlns:a16="http://schemas.microsoft.com/office/drawing/2014/main" id="{4B6B88EF-180C-4E39-8A3F-A52E87110C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Rectangle 25">
              <a:extLst>
                <a:ext uri="{FF2B5EF4-FFF2-40B4-BE49-F238E27FC236}">
                  <a16:creationId xmlns:a16="http://schemas.microsoft.com/office/drawing/2014/main" id="{52DFAACF-64D0-4621-8FF4-E2F03C3E8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Isosceles Triangle 37">
              <a:extLst>
                <a:ext uri="{FF2B5EF4-FFF2-40B4-BE49-F238E27FC236}">
                  <a16:creationId xmlns:a16="http://schemas.microsoft.com/office/drawing/2014/main" id="{36611FF0-65B3-49DB-97C6-1B72AAD0F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Rectangle 27">
              <a:extLst>
                <a:ext uri="{FF2B5EF4-FFF2-40B4-BE49-F238E27FC236}">
                  <a16:creationId xmlns:a16="http://schemas.microsoft.com/office/drawing/2014/main" id="{0F7407FE-86B1-4890-9D80-9406FBF29E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Rectangle 29">
              <a:extLst>
                <a:ext uri="{FF2B5EF4-FFF2-40B4-BE49-F238E27FC236}">
                  <a16:creationId xmlns:a16="http://schemas.microsoft.com/office/drawing/2014/main" id="{EBD42D5B-8F87-45B3-98B3-C66944F92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Isosceles Triangle 40">
              <a:extLst>
                <a:ext uri="{FF2B5EF4-FFF2-40B4-BE49-F238E27FC236}">
                  <a16:creationId xmlns:a16="http://schemas.microsoft.com/office/drawing/2014/main" id="{F5E04699-59E1-4468-9E7C-83070EEB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Isosceles Triangle 41">
              <a:extLst>
                <a:ext uri="{FF2B5EF4-FFF2-40B4-BE49-F238E27FC236}">
                  <a16:creationId xmlns:a16="http://schemas.microsoft.com/office/drawing/2014/main" id="{F2AE8F13-9A52-4D7F-9637-321EA7CF32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5A097F24-1B6F-4ADE-A1B0-0D2FF65BF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Mark Ingalls</a:t>
            </a:r>
          </a:p>
          <a:p>
            <a:r>
              <a:rPr lang="en-US">
                <a:solidFill>
                  <a:schemeClr val="tx1"/>
                </a:solidFill>
              </a:rPr>
              <a:t>Meteorologist, Avangrid Renewables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F33493-5077-4F68-A8C2-274C386E31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/>
              <a:t>Mountain Weather Conditions and Forecast Challenges</a:t>
            </a:r>
          </a:p>
        </p:txBody>
      </p:sp>
    </p:spTree>
    <p:extLst>
      <p:ext uri="{BB962C8B-B14F-4D97-AF65-F5344CB8AC3E}">
        <p14:creationId xmlns:p14="http://schemas.microsoft.com/office/powerpoint/2010/main" val="8103506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C16C40-7C29-4ACC-B851-7E08E459B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DD733AE-DD5E-4C77-8BCD-72BF12A06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1DE90A4-932E-4370-BA07-30F43254C0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A19CA4A-B208-452A-8BE4-BC6940D33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B74F8D3E-E618-4DE3-A0CC-B4904BB5D5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299DA406-C54B-4E31-867D-FAF8DCE70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A1E16883-5140-47C4-A9AD-AD6598AC3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4CD848DC-8A2A-4093-9BDD-7AF4B6A278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4635A4D-E9CE-4B78-912A-479EA451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D663A5EE-5581-44F3-8F98-688755F63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B1E84E6A-F5AE-4F4D-98F2-82FE4FCC2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DE7DDC9-17D4-4686-833D-48F8733B4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604FF39-69D8-446E-91C2-FE10FEEAD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Geographical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6862F-D001-4B20-AD9A-7393B94B3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FF234C-F7D1-4D3C-8576-C0E4648374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767" y="1855372"/>
            <a:ext cx="9991725" cy="4562475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91EB609-6674-483C-8D1F-854BDC611C09}"/>
              </a:ext>
            </a:extLst>
          </p:cNvPr>
          <p:cNvSpPr/>
          <p:nvPr/>
        </p:nvSpPr>
        <p:spPr>
          <a:xfrm>
            <a:off x="5387926" y="3429000"/>
            <a:ext cx="1139483" cy="917917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C37F18D4-45C3-48B6-A817-A1CBAB5D5D19}"/>
              </a:ext>
            </a:extLst>
          </p:cNvPr>
          <p:cNvSpPr txBox="1">
            <a:spLocks/>
          </p:cNvSpPr>
          <p:nvPr/>
        </p:nvSpPr>
        <p:spPr>
          <a:xfrm>
            <a:off x="0" y="6478589"/>
            <a:ext cx="3599244" cy="37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Map: Google</a:t>
            </a:r>
          </a:p>
        </p:txBody>
      </p:sp>
    </p:spTree>
    <p:extLst>
      <p:ext uri="{BB962C8B-B14F-4D97-AF65-F5344CB8AC3E}">
        <p14:creationId xmlns:p14="http://schemas.microsoft.com/office/powerpoint/2010/main" val="8642437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Content Placeholder 4" descr="A picture containing sky, outdoor, nature, mountain&#10;&#10;Description automatically generated">
            <a:extLst>
              <a:ext uri="{FF2B5EF4-FFF2-40B4-BE49-F238E27FC236}">
                <a16:creationId xmlns:a16="http://schemas.microsoft.com/office/drawing/2014/main" id="{7A717EC7-D0E2-456A-B372-E6D919F222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9AFB08E0-FC93-4763-8904-F0E15144C97F}"/>
              </a:ext>
            </a:extLst>
          </p:cNvPr>
          <p:cNvSpPr/>
          <p:nvPr/>
        </p:nvSpPr>
        <p:spPr>
          <a:xfrm rot="2452045">
            <a:off x="8267768" y="1864911"/>
            <a:ext cx="979806" cy="3918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C5A38B9F-1AD0-4369-8E5E-3F7509B75657}"/>
              </a:ext>
            </a:extLst>
          </p:cNvPr>
          <p:cNvSpPr/>
          <p:nvPr/>
        </p:nvSpPr>
        <p:spPr>
          <a:xfrm rot="19540161">
            <a:off x="10284256" y="3666922"/>
            <a:ext cx="979806" cy="3918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AAC176-383F-47C1-8107-C7E109405F8A}"/>
              </a:ext>
            </a:extLst>
          </p:cNvPr>
          <p:cNvSpPr/>
          <p:nvPr/>
        </p:nvSpPr>
        <p:spPr>
          <a:xfrm>
            <a:off x="5638645" y="394161"/>
            <a:ext cx="267252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Avangrid</a:t>
            </a:r>
          </a:p>
          <a:p>
            <a:pPr algn="ctr"/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wind park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565AFA3-9398-4204-8A83-B9E58C1DAB66}"/>
              </a:ext>
            </a:extLst>
          </p:cNvPr>
          <p:cNvSpPr/>
          <p:nvPr/>
        </p:nvSpPr>
        <p:spPr>
          <a:xfrm>
            <a:off x="5865542" y="4007788"/>
            <a:ext cx="478688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Biggs Jct., Oregon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3251FF-6D0B-4CA6-BD9A-600D80084F40}"/>
              </a:ext>
            </a:extLst>
          </p:cNvPr>
          <p:cNvSpPr txBox="1"/>
          <p:nvPr/>
        </p:nvSpPr>
        <p:spPr>
          <a:xfrm>
            <a:off x="224366" y="6158748"/>
            <a:ext cx="53543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Arid mid-elevation tableland east of the Cascades</a:t>
            </a:r>
          </a:p>
          <a:p>
            <a:r>
              <a:rPr lang="en-US" dirty="0">
                <a:solidFill>
                  <a:schemeClr val="bg1"/>
                </a:solidFill>
              </a:rPr>
              <a:t>on both sides of the Columbia River.</a:t>
            </a:r>
          </a:p>
        </p:txBody>
      </p:sp>
    </p:spTree>
    <p:extLst>
      <p:ext uri="{BB962C8B-B14F-4D97-AF65-F5344CB8AC3E}">
        <p14:creationId xmlns:p14="http://schemas.microsoft.com/office/powerpoint/2010/main" val="2546066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27577DEC-D9A5-404D-9789-702F4319B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EEA9366-CEA8-4F23-B065-4337F0D8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04A03D6-39B4-4278-9BE1-A07E02449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BE459AF-3736-4886-82E0-9B5DA427B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23">
              <a:extLst>
                <a:ext uri="{FF2B5EF4-FFF2-40B4-BE49-F238E27FC236}">
                  <a16:creationId xmlns:a16="http://schemas.microsoft.com/office/drawing/2014/main" id="{4B6B88EF-180C-4E39-8A3F-A52E87110C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Rectangle 25">
              <a:extLst>
                <a:ext uri="{FF2B5EF4-FFF2-40B4-BE49-F238E27FC236}">
                  <a16:creationId xmlns:a16="http://schemas.microsoft.com/office/drawing/2014/main" id="{52DFAACF-64D0-4621-8FF4-E2F03C3E8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Isosceles Triangle 37">
              <a:extLst>
                <a:ext uri="{FF2B5EF4-FFF2-40B4-BE49-F238E27FC236}">
                  <a16:creationId xmlns:a16="http://schemas.microsoft.com/office/drawing/2014/main" id="{36611FF0-65B3-49DB-97C6-1B72AAD0F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Rectangle 27">
              <a:extLst>
                <a:ext uri="{FF2B5EF4-FFF2-40B4-BE49-F238E27FC236}">
                  <a16:creationId xmlns:a16="http://schemas.microsoft.com/office/drawing/2014/main" id="{0F7407FE-86B1-4890-9D80-9406FBF29E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Rectangle 29">
              <a:extLst>
                <a:ext uri="{FF2B5EF4-FFF2-40B4-BE49-F238E27FC236}">
                  <a16:creationId xmlns:a16="http://schemas.microsoft.com/office/drawing/2014/main" id="{EBD42D5B-8F87-45B3-98B3-C66944F92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Isosceles Triangle 40">
              <a:extLst>
                <a:ext uri="{FF2B5EF4-FFF2-40B4-BE49-F238E27FC236}">
                  <a16:creationId xmlns:a16="http://schemas.microsoft.com/office/drawing/2014/main" id="{F5E04699-59E1-4468-9E7C-83070EEB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Isosceles Triangle 41">
              <a:extLst>
                <a:ext uri="{FF2B5EF4-FFF2-40B4-BE49-F238E27FC236}">
                  <a16:creationId xmlns:a16="http://schemas.microsoft.com/office/drawing/2014/main" id="{F2AE8F13-9A52-4D7F-9637-321EA7CF32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2F33493-5077-4F68-A8C2-274C386E31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dirty="0"/>
              <a:t>Mountain Weather Conditions</a:t>
            </a:r>
          </a:p>
        </p:txBody>
      </p:sp>
    </p:spTree>
    <p:extLst>
      <p:ext uri="{BB962C8B-B14F-4D97-AF65-F5344CB8AC3E}">
        <p14:creationId xmlns:p14="http://schemas.microsoft.com/office/powerpoint/2010/main" val="26292207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C16C40-7C29-4ACC-B851-7E08E459B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DD733AE-DD5E-4C77-8BCD-72BF12A06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1DE90A4-932E-4370-BA07-30F43254C0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A19CA4A-B208-452A-8BE4-BC6940D33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B74F8D3E-E618-4DE3-A0CC-B4904BB5D5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299DA406-C54B-4E31-867D-FAF8DCE70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A1E16883-5140-47C4-A9AD-AD6598AC3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4CD848DC-8A2A-4093-9BDD-7AF4B6A278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4635A4D-E9CE-4B78-912A-479EA451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D663A5EE-5581-44F3-8F98-688755F63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B1E84E6A-F5AE-4F4D-98F2-82FE4FCC2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DE7DDC9-17D4-4686-833D-48F8733B4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42F919B-51C4-4D0E-B703-5835B4828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Mountain Waves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72E70C7-91AA-44BD-9D5F-47A2B43FD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75" y="1381125"/>
            <a:ext cx="47625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00542180-3B67-4FF7-81D9-985CFC952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150" y="1381125"/>
            <a:ext cx="47625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391D1941-C154-4294-B169-62B6C593D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499" y="4953000"/>
            <a:ext cx="4606852" cy="13069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TRAPPED WAVES</a:t>
            </a:r>
          </a:p>
          <a:p>
            <a:pPr>
              <a:buFontTx/>
              <a:buChar char="-"/>
            </a:pPr>
            <a:r>
              <a:rPr lang="en-US" dirty="0"/>
              <a:t>Wind increases with height</a:t>
            </a:r>
          </a:p>
          <a:p>
            <a:pPr>
              <a:buFontTx/>
              <a:buChar char="-"/>
            </a:pPr>
            <a:r>
              <a:rPr lang="en-US" dirty="0"/>
              <a:t>Stability decreases with height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8C56097-7345-4EFC-A022-FC02CFD32E48}"/>
              </a:ext>
            </a:extLst>
          </p:cNvPr>
          <p:cNvSpPr txBox="1">
            <a:spLocks/>
          </p:cNvSpPr>
          <p:nvPr/>
        </p:nvSpPr>
        <p:spPr>
          <a:xfrm>
            <a:off x="5716974" y="4953000"/>
            <a:ext cx="4606852" cy="13069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VERTICALLY PROPAGATING WAVES</a:t>
            </a:r>
          </a:p>
          <a:p>
            <a:pPr>
              <a:buFontTx/>
              <a:buChar char="-"/>
            </a:pPr>
            <a:r>
              <a:rPr lang="en-US" dirty="0"/>
              <a:t>Wind stays the same with height</a:t>
            </a:r>
          </a:p>
          <a:p>
            <a:pPr>
              <a:buFontTx/>
              <a:buChar char="-"/>
            </a:pPr>
            <a:r>
              <a:rPr lang="en-US" dirty="0"/>
              <a:t>Stability increases with height</a:t>
            </a:r>
          </a:p>
        </p:txBody>
      </p:sp>
    </p:spTree>
    <p:extLst>
      <p:ext uri="{BB962C8B-B14F-4D97-AF65-F5344CB8AC3E}">
        <p14:creationId xmlns:p14="http://schemas.microsoft.com/office/powerpoint/2010/main" val="1705136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Picture 4" descr="A picture containing outdoor&#10;&#10;Description automatically generated">
            <a:extLst>
              <a:ext uri="{FF2B5EF4-FFF2-40B4-BE49-F238E27FC236}">
                <a16:creationId xmlns:a16="http://schemas.microsoft.com/office/drawing/2014/main" id="{42DDF9FC-B3E5-4E9A-87C4-5FDEBD4B2C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33" b="859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D5B09A7B-A36D-45A3-99BD-072B6F502F10}"/>
              </a:ext>
            </a:extLst>
          </p:cNvPr>
          <p:cNvSpPr txBox="1">
            <a:spLocks/>
          </p:cNvSpPr>
          <p:nvPr/>
        </p:nvSpPr>
        <p:spPr>
          <a:xfrm>
            <a:off x="0" y="6478589"/>
            <a:ext cx="4763558" cy="37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>
                <a:solidFill>
                  <a:schemeClr val="bg1"/>
                </a:solidFill>
              </a:rPr>
              <a:t>Map: Windy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6AABE1-4504-4398-84DD-1AB069084D47}"/>
              </a:ext>
            </a:extLst>
          </p:cNvPr>
          <p:cNvSpPr txBox="1"/>
          <p:nvPr/>
        </p:nvSpPr>
        <p:spPr>
          <a:xfrm>
            <a:off x="7684065" y="0"/>
            <a:ext cx="45047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HRRR modeled mountain waves in the lee</a:t>
            </a:r>
          </a:p>
          <a:p>
            <a:r>
              <a:rPr lang="en-US" dirty="0">
                <a:solidFill>
                  <a:schemeClr val="bg1"/>
                </a:solidFill>
              </a:rPr>
              <a:t>of the Sierra Nevada/Cascades extending</a:t>
            </a:r>
          </a:p>
          <a:p>
            <a:r>
              <a:rPr lang="en-US" dirty="0">
                <a:solidFill>
                  <a:schemeClr val="bg1"/>
                </a:solidFill>
              </a:rPr>
              <a:t>all the way to SW Idaho.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BAF46B87-C4F5-4166-A656-31CAC2F5617C}"/>
              </a:ext>
            </a:extLst>
          </p:cNvPr>
          <p:cNvSpPr/>
          <p:nvPr/>
        </p:nvSpPr>
        <p:spPr>
          <a:xfrm rot="19266686">
            <a:off x="1960147" y="4451553"/>
            <a:ext cx="1997928" cy="391885"/>
          </a:xfrm>
          <a:prstGeom prst="rightArrow">
            <a:avLst>
              <a:gd name="adj1" fmla="val 50000"/>
              <a:gd name="adj2" fmla="val 1101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638B2FA-9F3B-49C9-B02F-53A83BED7C59}"/>
              </a:ext>
            </a:extLst>
          </p:cNvPr>
          <p:cNvSpPr/>
          <p:nvPr/>
        </p:nvSpPr>
        <p:spPr>
          <a:xfrm rot="19261251">
            <a:off x="986087" y="4042623"/>
            <a:ext cx="324011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Wind Direction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5AD6CAB1-4AE7-4C3E-8B88-745F85B6693B}"/>
              </a:ext>
            </a:extLst>
          </p:cNvPr>
          <p:cNvSpPr/>
          <p:nvPr/>
        </p:nvSpPr>
        <p:spPr>
          <a:xfrm rot="13423477">
            <a:off x="5097046" y="3728413"/>
            <a:ext cx="1112675" cy="278820"/>
          </a:xfrm>
          <a:prstGeom prst="rightArrow">
            <a:avLst>
              <a:gd name="adj1" fmla="val 50000"/>
              <a:gd name="adj2" fmla="val 1191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1B55CDC2-4265-4D2A-9986-B97EA39DDD55}"/>
              </a:ext>
            </a:extLst>
          </p:cNvPr>
          <p:cNvSpPr/>
          <p:nvPr/>
        </p:nvSpPr>
        <p:spPr>
          <a:xfrm rot="13423477">
            <a:off x="5250070" y="3450457"/>
            <a:ext cx="1112675" cy="278820"/>
          </a:xfrm>
          <a:prstGeom prst="rightArrow">
            <a:avLst>
              <a:gd name="adj1" fmla="val 50000"/>
              <a:gd name="adj2" fmla="val 1191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60EED5F-FF0D-4C36-B1B0-AC1F7EDAB8FD}"/>
              </a:ext>
            </a:extLst>
          </p:cNvPr>
          <p:cNvSpPr/>
          <p:nvPr/>
        </p:nvSpPr>
        <p:spPr>
          <a:xfrm>
            <a:off x="6036180" y="3666082"/>
            <a:ext cx="26741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Narrow, linear areas</a:t>
            </a:r>
          </a:p>
          <a:p>
            <a:pPr algn="ctr"/>
            <a:r>
              <a:rPr lang="en-US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of </a:t>
            </a:r>
            <a:r>
              <a: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alternating strong</a:t>
            </a:r>
          </a:p>
          <a:p>
            <a:pPr algn="ctr"/>
            <a:r>
              <a: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and weak surface wind</a:t>
            </a:r>
          </a:p>
          <a:p>
            <a:pPr algn="ctr"/>
            <a:r>
              <a: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due to mountain waves.</a:t>
            </a:r>
            <a:endParaRPr lang="en-US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98013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Picture 4" descr="A picture containing outdoor&#10;&#10;Description automatically generated">
            <a:extLst>
              <a:ext uri="{FF2B5EF4-FFF2-40B4-BE49-F238E27FC236}">
                <a16:creationId xmlns:a16="http://schemas.microsoft.com/office/drawing/2014/main" id="{A6AE7C31-D1C4-4696-9C8E-19D8DE69D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2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8FA9E0BB-B445-4146-A052-27949F380E74}"/>
              </a:ext>
            </a:extLst>
          </p:cNvPr>
          <p:cNvSpPr txBox="1">
            <a:spLocks/>
          </p:cNvSpPr>
          <p:nvPr/>
        </p:nvSpPr>
        <p:spPr>
          <a:xfrm>
            <a:off x="0" y="6478589"/>
            <a:ext cx="4763558" cy="37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>
                <a:solidFill>
                  <a:schemeClr val="tx1"/>
                </a:solidFill>
              </a:rPr>
              <a:t>Map: College of DuPage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1ABE75-DA4E-4103-ABD5-07DD660C938F}"/>
              </a:ext>
            </a:extLst>
          </p:cNvPr>
          <p:cNvSpPr txBox="1"/>
          <p:nvPr/>
        </p:nvSpPr>
        <p:spPr>
          <a:xfrm>
            <a:off x="7684065" y="0"/>
            <a:ext cx="45784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Satellite imagery showing mountain waves</a:t>
            </a:r>
          </a:p>
          <a:p>
            <a:r>
              <a:rPr lang="en-US" dirty="0">
                <a:solidFill>
                  <a:schemeClr val="bg1"/>
                </a:solidFill>
              </a:rPr>
              <a:t>in the lee of the Sierra Nevada/Cascades</a:t>
            </a:r>
          </a:p>
          <a:p>
            <a:r>
              <a:rPr lang="en-US" dirty="0">
                <a:solidFill>
                  <a:schemeClr val="bg1"/>
                </a:solidFill>
              </a:rPr>
              <a:t>for roughly the same time period.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8A88422A-C0CF-455B-B889-52BEC51448AB}"/>
              </a:ext>
            </a:extLst>
          </p:cNvPr>
          <p:cNvSpPr/>
          <p:nvPr/>
        </p:nvSpPr>
        <p:spPr>
          <a:xfrm rot="19321238">
            <a:off x="2311880" y="5148239"/>
            <a:ext cx="1997928" cy="391885"/>
          </a:xfrm>
          <a:prstGeom prst="rightArrow">
            <a:avLst>
              <a:gd name="adj1" fmla="val 50000"/>
              <a:gd name="adj2" fmla="val 1101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3D5AF43-7014-489C-A2F9-176B5C049DCD}"/>
              </a:ext>
            </a:extLst>
          </p:cNvPr>
          <p:cNvSpPr/>
          <p:nvPr/>
        </p:nvSpPr>
        <p:spPr>
          <a:xfrm rot="19315803">
            <a:off x="1337820" y="4739309"/>
            <a:ext cx="324011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Wind Direction</a:t>
            </a: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F2B6E837-F308-42C9-B176-6E688A08B35B}"/>
              </a:ext>
            </a:extLst>
          </p:cNvPr>
          <p:cNvSpPr/>
          <p:nvPr/>
        </p:nvSpPr>
        <p:spPr>
          <a:xfrm rot="13423477">
            <a:off x="5767782" y="4637324"/>
            <a:ext cx="1112675" cy="278820"/>
          </a:xfrm>
          <a:prstGeom prst="rightArrow">
            <a:avLst>
              <a:gd name="adj1" fmla="val 50000"/>
              <a:gd name="adj2" fmla="val 1191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366542FD-D6D4-4D6F-86FF-E90E123C0EBA}"/>
              </a:ext>
            </a:extLst>
          </p:cNvPr>
          <p:cNvSpPr/>
          <p:nvPr/>
        </p:nvSpPr>
        <p:spPr>
          <a:xfrm rot="13423477">
            <a:off x="5920806" y="4359368"/>
            <a:ext cx="1112675" cy="278820"/>
          </a:xfrm>
          <a:prstGeom prst="rightArrow">
            <a:avLst>
              <a:gd name="adj1" fmla="val 50000"/>
              <a:gd name="adj2" fmla="val 1191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73DF1C1-8C56-49EA-8035-BEDE84A11F26}"/>
              </a:ext>
            </a:extLst>
          </p:cNvPr>
          <p:cNvSpPr/>
          <p:nvPr/>
        </p:nvSpPr>
        <p:spPr>
          <a:xfrm>
            <a:off x="6451239" y="4574993"/>
            <a:ext cx="318548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Narrow, linear areas</a:t>
            </a:r>
          </a:p>
          <a:p>
            <a:pPr algn="ctr"/>
            <a:r>
              <a:rPr lang="en-US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of </a:t>
            </a:r>
            <a:r>
              <a:rPr lang="en-US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alternating cloudy</a:t>
            </a:r>
          </a:p>
          <a:p>
            <a:pPr algn="ctr"/>
            <a:r>
              <a:rPr lang="en-US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and clear skies </a:t>
            </a:r>
          </a:p>
          <a:p>
            <a:pPr algn="ctr"/>
            <a:r>
              <a:rPr lang="en-US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show mountain waves </a:t>
            </a:r>
          </a:p>
          <a:p>
            <a:pPr algn="ctr"/>
            <a:r>
              <a:rPr lang="en-US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but don’t necessarily</a:t>
            </a:r>
          </a:p>
          <a:p>
            <a:pPr algn="ctr"/>
            <a:r>
              <a:rPr lang="en-US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correspond to ground wind.</a:t>
            </a:r>
            <a:endParaRPr lang="en-US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0684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C16C40-7C29-4ACC-B851-7E08E459B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DD733AE-DD5E-4C77-8BCD-72BF12A06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1DE90A4-932E-4370-BA07-30F43254C0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A19CA4A-B208-452A-8BE4-BC6940D33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B74F8D3E-E618-4DE3-A0CC-B4904BB5D5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299DA406-C54B-4E31-867D-FAF8DCE70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A1E16883-5140-47C4-A9AD-AD6598AC3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4CD848DC-8A2A-4093-9BDD-7AF4B6A278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4635A4D-E9CE-4B78-912A-479EA451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D663A5EE-5581-44F3-8F98-688755F63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B1E84E6A-F5AE-4F4D-98F2-82FE4FCC2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DE7DDC9-17D4-4686-833D-48F8733B4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ADF5FFD-3C13-43A7-BC2A-4177A2378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Mountain Waking</a:t>
            </a:r>
          </a:p>
        </p:txBody>
      </p:sp>
      <p:pic>
        <p:nvPicPr>
          <p:cNvPr id="5" name="Picture 4" descr="A picture containing several&#10;&#10;Description automatically generated">
            <a:extLst>
              <a:ext uri="{FF2B5EF4-FFF2-40B4-BE49-F238E27FC236}">
                <a16:creationId xmlns:a16="http://schemas.microsoft.com/office/drawing/2014/main" id="{56687B51-267B-456E-97DA-7253C49AB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76" y="1450041"/>
            <a:ext cx="6711624" cy="51263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DC5515-D70C-4327-A1F9-21096ACE86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39" y="2621797"/>
            <a:ext cx="4116535" cy="2782806"/>
          </a:xfrm>
          <a:prstGeom prst="rect">
            <a:avLst/>
          </a:prstGeom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6899C27-F18E-4B5C-9F37-A7F68C3141BC}"/>
              </a:ext>
            </a:extLst>
          </p:cNvPr>
          <p:cNvSpPr txBox="1">
            <a:spLocks/>
          </p:cNvSpPr>
          <p:nvPr/>
        </p:nvSpPr>
        <p:spPr>
          <a:xfrm>
            <a:off x="0" y="6478589"/>
            <a:ext cx="4763558" cy="37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Map: Windy, Image: Flickr/</a:t>
            </a:r>
            <a:r>
              <a:rPr lang="en-US" dirty="0" err="1"/>
              <a:t>lisaluvz</a:t>
            </a:r>
            <a:endParaRPr lang="en-US" dirty="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2751F8C-BB4C-4E2A-A54F-E71E4DAAAA66}"/>
              </a:ext>
            </a:extLst>
          </p:cNvPr>
          <p:cNvCxnSpPr>
            <a:cxnSpLocks/>
          </p:cNvCxnSpPr>
          <p:nvPr/>
        </p:nvCxnSpPr>
        <p:spPr>
          <a:xfrm flipV="1">
            <a:off x="2170047" y="4492530"/>
            <a:ext cx="647830" cy="731403"/>
          </a:xfrm>
          <a:prstGeom prst="straightConnector1">
            <a:avLst/>
          </a:prstGeom>
          <a:ln w="76200">
            <a:solidFill>
              <a:schemeClr val="tx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44613936-D612-491E-8A07-AE3B457DB6D6}"/>
              </a:ext>
            </a:extLst>
          </p:cNvPr>
          <p:cNvSpPr/>
          <p:nvPr/>
        </p:nvSpPr>
        <p:spPr>
          <a:xfrm>
            <a:off x="757251" y="5171302"/>
            <a:ext cx="259077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Mt. Hood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8FC5E5D-0FC6-42B9-83A1-4DFD1625270D}"/>
              </a:ext>
            </a:extLst>
          </p:cNvPr>
          <p:cNvCxnSpPr>
            <a:cxnSpLocks/>
          </p:cNvCxnSpPr>
          <p:nvPr/>
        </p:nvCxnSpPr>
        <p:spPr>
          <a:xfrm>
            <a:off x="2391508" y="2591356"/>
            <a:ext cx="660935" cy="390215"/>
          </a:xfrm>
          <a:prstGeom prst="straightConnector1">
            <a:avLst/>
          </a:prstGeom>
          <a:ln w="76200">
            <a:solidFill>
              <a:schemeClr val="tx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B240A648-8951-471D-AB41-C107A418DE87}"/>
              </a:ext>
            </a:extLst>
          </p:cNvPr>
          <p:cNvSpPr/>
          <p:nvPr/>
        </p:nvSpPr>
        <p:spPr>
          <a:xfrm>
            <a:off x="874660" y="1974461"/>
            <a:ext cx="259077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>
                <a:ln w="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Mt. Adams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E514038-8185-4498-BF6A-9B13670835E6}"/>
              </a:ext>
            </a:extLst>
          </p:cNvPr>
          <p:cNvSpPr/>
          <p:nvPr/>
        </p:nvSpPr>
        <p:spPr>
          <a:xfrm rot="21303293">
            <a:off x="3333543" y="4370251"/>
            <a:ext cx="31742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Narrow area of lighter wind</a:t>
            </a:r>
          </a:p>
          <a:p>
            <a:pPr algn="ctr"/>
            <a:r>
              <a:rPr lang="en-US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extending downwind from</a:t>
            </a:r>
            <a:endParaRPr lang="en-US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Mount Hood.</a:t>
            </a:r>
            <a:endParaRPr lang="en-US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852CF02-384A-4343-A71F-C68EC23C0082}"/>
              </a:ext>
            </a:extLst>
          </p:cNvPr>
          <p:cNvSpPr txBox="1"/>
          <p:nvPr/>
        </p:nvSpPr>
        <p:spPr>
          <a:xfrm>
            <a:off x="8552657" y="5484805"/>
            <a:ext cx="28559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Works similar to what you</a:t>
            </a:r>
          </a:p>
          <a:p>
            <a:r>
              <a:rPr lang="en-US" dirty="0"/>
              <a:t>would see downstream of</a:t>
            </a:r>
          </a:p>
          <a:p>
            <a:r>
              <a:rPr lang="en-US" dirty="0"/>
              <a:t>a rock in a shallow river.</a:t>
            </a:r>
          </a:p>
        </p:txBody>
      </p:sp>
    </p:spTree>
    <p:extLst>
      <p:ext uri="{BB962C8B-B14F-4D97-AF65-F5344CB8AC3E}">
        <p14:creationId xmlns:p14="http://schemas.microsoft.com/office/powerpoint/2010/main" val="10678814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C16C40-7C29-4ACC-B851-7E08E459B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DD733AE-DD5E-4C77-8BCD-72BF12A06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1DE90A4-932E-4370-BA07-30F43254C0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A19CA4A-B208-452A-8BE4-BC6940D33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B74F8D3E-E618-4DE3-A0CC-B4904BB5D5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299DA406-C54B-4E31-867D-FAF8DCE70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A1E16883-5140-47C4-A9AD-AD6598AC3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4CD848DC-8A2A-4093-9BDD-7AF4B6A278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4635A4D-E9CE-4B78-912A-479EA451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D663A5EE-5581-44F3-8F98-688755F63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B1E84E6A-F5AE-4F4D-98F2-82FE4FCC2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DE7DDC9-17D4-4686-833D-48F8733B4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94776B2-0198-424A-8601-CDFF6E174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Summer Diurnal Pattern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6474E6F-26BC-440B-B46B-D680E3CEB2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3"/>
          <a:stretch/>
        </p:blipFill>
        <p:spPr bwMode="auto">
          <a:xfrm>
            <a:off x="4602128" y="1776412"/>
            <a:ext cx="7333583" cy="433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71E8C1C-2CC9-4736-B8C0-DF4284C6F87B}"/>
              </a:ext>
            </a:extLst>
          </p:cNvPr>
          <p:cNvSpPr txBox="1">
            <a:spLocks/>
          </p:cNvSpPr>
          <p:nvPr/>
        </p:nvSpPr>
        <p:spPr>
          <a:xfrm>
            <a:off x="0" y="6478589"/>
            <a:ext cx="4763558" cy="37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Image: NWS </a:t>
            </a:r>
            <a:r>
              <a:rPr lang="en-US" dirty="0" err="1"/>
              <a:t>JetStream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DE61978-04B6-474F-8AE0-C3C7F2D4C059}"/>
              </a:ext>
            </a:extLst>
          </p:cNvPr>
          <p:cNvSpPr txBox="1"/>
          <p:nvPr/>
        </p:nvSpPr>
        <p:spPr>
          <a:xfrm>
            <a:off x="645566" y="2920225"/>
            <a:ext cx="347242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Diurnal pattern for our wind</a:t>
            </a:r>
          </a:p>
          <a:p>
            <a:r>
              <a:rPr lang="en-US" dirty="0"/>
              <a:t>parks is similar to a sea breeze,</a:t>
            </a:r>
          </a:p>
          <a:p>
            <a:r>
              <a:rPr lang="en-US" dirty="0"/>
              <a:t>but instead of a large body of</a:t>
            </a:r>
          </a:p>
          <a:p>
            <a:r>
              <a:rPr lang="en-US" dirty="0"/>
              <a:t>water the colder area is usually</a:t>
            </a:r>
          </a:p>
          <a:p>
            <a:r>
              <a:rPr lang="en-US" dirty="0"/>
              <a:t>the Willamette Valley with the</a:t>
            </a:r>
          </a:p>
          <a:p>
            <a:r>
              <a:rPr lang="en-US" dirty="0"/>
              <a:t>warmer “land” the Columbia</a:t>
            </a:r>
          </a:p>
          <a:p>
            <a:r>
              <a:rPr lang="en-US" dirty="0"/>
              <a:t>Basin.</a:t>
            </a:r>
          </a:p>
        </p:txBody>
      </p:sp>
    </p:spTree>
    <p:extLst>
      <p:ext uri="{BB962C8B-B14F-4D97-AF65-F5344CB8AC3E}">
        <p14:creationId xmlns:p14="http://schemas.microsoft.com/office/powerpoint/2010/main" val="21340538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27577DEC-D9A5-404D-9789-702F4319B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EEA9366-CEA8-4F23-B065-4337F0D8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04A03D6-39B4-4278-9BE1-A07E02449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BE459AF-3736-4886-82E0-9B5DA427B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23">
              <a:extLst>
                <a:ext uri="{FF2B5EF4-FFF2-40B4-BE49-F238E27FC236}">
                  <a16:creationId xmlns:a16="http://schemas.microsoft.com/office/drawing/2014/main" id="{4B6B88EF-180C-4E39-8A3F-A52E87110C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Rectangle 25">
              <a:extLst>
                <a:ext uri="{FF2B5EF4-FFF2-40B4-BE49-F238E27FC236}">
                  <a16:creationId xmlns:a16="http://schemas.microsoft.com/office/drawing/2014/main" id="{52DFAACF-64D0-4621-8FF4-E2F03C3E8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Isosceles Triangle 37">
              <a:extLst>
                <a:ext uri="{FF2B5EF4-FFF2-40B4-BE49-F238E27FC236}">
                  <a16:creationId xmlns:a16="http://schemas.microsoft.com/office/drawing/2014/main" id="{36611FF0-65B3-49DB-97C6-1B72AAD0F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Rectangle 27">
              <a:extLst>
                <a:ext uri="{FF2B5EF4-FFF2-40B4-BE49-F238E27FC236}">
                  <a16:creationId xmlns:a16="http://schemas.microsoft.com/office/drawing/2014/main" id="{0F7407FE-86B1-4890-9D80-9406FBF29E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Rectangle 29">
              <a:extLst>
                <a:ext uri="{FF2B5EF4-FFF2-40B4-BE49-F238E27FC236}">
                  <a16:creationId xmlns:a16="http://schemas.microsoft.com/office/drawing/2014/main" id="{EBD42D5B-8F87-45B3-98B3-C66944F92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Isosceles Triangle 40">
              <a:extLst>
                <a:ext uri="{FF2B5EF4-FFF2-40B4-BE49-F238E27FC236}">
                  <a16:creationId xmlns:a16="http://schemas.microsoft.com/office/drawing/2014/main" id="{F5E04699-59E1-4468-9E7C-83070EEB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Isosceles Triangle 41">
              <a:extLst>
                <a:ext uri="{FF2B5EF4-FFF2-40B4-BE49-F238E27FC236}">
                  <a16:creationId xmlns:a16="http://schemas.microsoft.com/office/drawing/2014/main" id="{F2AE8F13-9A52-4D7F-9637-321EA7CF32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2F33493-5077-4F68-A8C2-274C386E31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dirty="0"/>
              <a:t>Forecast Tools and Challenges</a:t>
            </a:r>
          </a:p>
        </p:txBody>
      </p:sp>
    </p:spTree>
    <p:extLst>
      <p:ext uri="{BB962C8B-B14F-4D97-AF65-F5344CB8AC3E}">
        <p14:creationId xmlns:p14="http://schemas.microsoft.com/office/powerpoint/2010/main" val="11781168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C16C40-7C29-4ACC-B851-7E08E459B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DD733AE-DD5E-4C77-8BCD-72BF12A06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1DE90A4-932E-4370-BA07-30F43254C0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A19CA4A-B208-452A-8BE4-BC6940D33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B74F8D3E-E618-4DE3-A0CC-B4904BB5D5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299DA406-C54B-4E31-867D-FAF8DCE70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A1E16883-5140-47C4-A9AD-AD6598AC3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4CD848DC-8A2A-4093-9BDD-7AF4B6A278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4635A4D-E9CE-4B78-912A-479EA451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D663A5EE-5581-44F3-8F98-688755F63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B1E84E6A-F5AE-4F4D-98F2-82FE4FCC2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DE7DDC9-17D4-4686-833D-48F8733B4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32A2891-B821-411E-B195-02E526C68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Pressure Gradients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7E2046-C4F5-4AE4-9965-DCA32FCEF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160" y="1436687"/>
            <a:ext cx="7477125" cy="515302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369946A-906F-406A-AB06-7299520DE156}"/>
              </a:ext>
            </a:extLst>
          </p:cNvPr>
          <p:cNvCxnSpPr/>
          <p:nvPr/>
        </p:nvCxnSpPr>
        <p:spPr>
          <a:xfrm flipV="1">
            <a:off x="3048000" y="4833938"/>
            <a:ext cx="504825" cy="47625"/>
          </a:xfrm>
          <a:prstGeom prst="line">
            <a:avLst/>
          </a:prstGeom>
          <a:ln w="28575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293D974-A093-4B6A-8DEB-2371DDBB2512}"/>
              </a:ext>
            </a:extLst>
          </p:cNvPr>
          <p:cNvCxnSpPr>
            <a:cxnSpLocks/>
          </p:cNvCxnSpPr>
          <p:nvPr/>
        </p:nvCxnSpPr>
        <p:spPr>
          <a:xfrm flipV="1">
            <a:off x="3552825" y="4719638"/>
            <a:ext cx="674160" cy="114301"/>
          </a:xfrm>
          <a:prstGeom prst="line">
            <a:avLst/>
          </a:prstGeom>
          <a:ln w="28575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3C32686-1856-4813-BA88-45064B949429}"/>
              </a:ext>
            </a:extLst>
          </p:cNvPr>
          <p:cNvCxnSpPr>
            <a:cxnSpLocks/>
          </p:cNvCxnSpPr>
          <p:nvPr/>
        </p:nvCxnSpPr>
        <p:spPr>
          <a:xfrm>
            <a:off x="2641329" y="4565650"/>
            <a:ext cx="403497" cy="315914"/>
          </a:xfrm>
          <a:prstGeom prst="line">
            <a:avLst/>
          </a:prstGeom>
          <a:ln w="28575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4AC4269-F19A-4B52-BAC9-647812726668}"/>
              </a:ext>
            </a:extLst>
          </p:cNvPr>
          <p:cNvCxnSpPr>
            <a:cxnSpLocks/>
          </p:cNvCxnSpPr>
          <p:nvPr/>
        </p:nvCxnSpPr>
        <p:spPr>
          <a:xfrm flipH="1">
            <a:off x="3613323" y="4329908"/>
            <a:ext cx="183979" cy="1223167"/>
          </a:xfrm>
          <a:prstGeom prst="line">
            <a:avLst/>
          </a:prstGeom>
          <a:ln w="28575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8202B9A-9C3D-489A-9192-3023965919B8}"/>
              </a:ext>
            </a:extLst>
          </p:cNvPr>
          <p:cNvCxnSpPr>
            <a:cxnSpLocks/>
          </p:cNvCxnSpPr>
          <p:nvPr/>
        </p:nvCxnSpPr>
        <p:spPr>
          <a:xfrm flipV="1">
            <a:off x="3560637" y="3778180"/>
            <a:ext cx="1338916" cy="1052313"/>
          </a:xfrm>
          <a:prstGeom prst="line">
            <a:avLst/>
          </a:prstGeom>
          <a:ln w="28575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FBEFC38-AB81-406B-8E1F-684160EEC168}"/>
              </a:ext>
            </a:extLst>
          </p:cNvPr>
          <p:cNvCxnSpPr>
            <a:cxnSpLocks/>
          </p:cNvCxnSpPr>
          <p:nvPr/>
        </p:nvCxnSpPr>
        <p:spPr>
          <a:xfrm flipV="1">
            <a:off x="3049601" y="3774734"/>
            <a:ext cx="1849952" cy="1110274"/>
          </a:xfrm>
          <a:prstGeom prst="line">
            <a:avLst/>
          </a:prstGeom>
          <a:ln w="28575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E3367D5-C4B7-40ED-9133-E20A55DD4310}"/>
              </a:ext>
            </a:extLst>
          </p:cNvPr>
          <p:cNvCxnSpPr>
            <a:cxnSpLocks/>
          </p:cNvCxnSpPr>
          <p:nvPr/>
        </p:nvCxnSpPr>
        <p:spPr>
          <a:xfrm flipV="1">
            <a:off x="3049747" y="1938867"/>
            <a:ext cx="3028792" cy="2942698"/>
          </a:xfrm>
          <a:prstGeom prst="line">
            <a:avLst/>
          </a:prstGeom>
          <a:ln w="28575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CA3E4780-CA64-4618-A94A-5BAD969FD180}"/>
              </a:ext>
            </a:extLst>
          </p:cNvPr>
          <p:cNvSpPr/>
          <p:nvPr/>
        </p:nvSpPr>
        <p:spPr>
          <a:xfrm>
            <a:off x="2473913" y="4865099"/>
            <a:ext cx="78760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PDX</a:t>
            </a:r>
          </a:p>
          <a:p>
            <a:pPr algn="ctr"/>
            <a:r>
              <a:rPr lang="en-US" sz="2000" b="1" cap="none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TTD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80D95E6-7173-4E78-AEE6-C5CBD20ED4FD}"/>
              </a:ext>
            </a:extLst>
          </p:cNvPr>
          <p:cNvSpPr/>
          <p:nvPr/>
        </p:nvSpPr>
        <p:spPr>
          <a:xfrm>
            <a:off x="2229272" y="4170790"/>
            <a:ext cx="787603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AST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1FC387A-57BE-42AB-801B-FCBA97D659EC}"/>
              </a:ext>
            </a:extLst>
          </p:cNvPr>
          <p:cNvSpPr/>
          <p:nvPr/>
        </p:nvSpPr>
        <p:spPr>
          <a:xfrm>
            <a:off x="3145169" y="4790338"/>
            <a:ext cx="787603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DLS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A5CEBB1-E15E-4974-B301-C674FBFAB5AE}"/>
              </a:ext>
            </a:extLst>
          </p:cNvPr>
          <p:cNvSpPr/>
          <p:nvPr/>
        </p:nvSpPr>
        <p:spPr>
          <a:xfrm>
            <a:off x="4074622" y="4653106"/>
            <a:ext cx="787603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HRI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3524812-AE9E-43FE-852E-922D8057B172}"/>
              </a:ext>
            </a:extLst>
          </p:cNvPr>
          <p:cNvSpPr/>
          <p:nvPr/>
        </p:nvSpPr>
        <p:spPr>
          <a:xfrm>
            <a:off x="3705312" y="4119072"/>
            <a:ext cx="787603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YKM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52BC94C-D197-4115-B528-DC5EC30CCA65}"/>
              </a:ext>
            </a:extLst>
          </p:cNvPr>
          <p:cNvSpPr/>
          <p:nvPr/>
        </p:nvSpPr>
        <p:spPr>
          <a:xfrm>
            <a:off x="3580775" y="5346269"/>
            <a:ext cx="787603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RDM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C6BC678-F536-4D09-9BAC-D174678675F9}"/>
              </a:ext>
            </a:extLst>
          </p:cNvPr>
          <p:cNvSpPr/>
          <p:nvPr/>
        </p:nvSpPr>
        <p:spPr>
          <a:xfrm>
            <a:off x="4823681" y="3574679"/>
            <a:ext cx="787603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GEG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626C381-3717-492C-8F93-EBBF9FFD7751}"/>
              </a:ext>
            </a:extLst>
          </p:cNvPr>
          <p:cNvSpPr/>
          <p:nvPr/>
        </p:nvSpPr>
        <p:spPr>
          <a:xfrm>
            <a:off x="5965096" y="1864489"/>
            <a:ext cx="787603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YYC</a:t>
            </a:r>
          </a:p>
        </p:txBody>
      </p:sp>
    </p:spTree>
    <p:extLst>
      <p:ext uri="{BB962C8B-B14F-4D97-AF65-F5344CB8AC3E}">
        <p14:creationId xmlns:p14="http://schemas.microsoft.com/office/powerpoint/2010/main" val="27285293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C16C40-7C29-4ACC-B851-7E08E459B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DD733AE-DD5E-4C77-8BCD-72BF12A06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1DE90A4-932E-4370-BA07-30F43254C0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A19CA4A-B208-452A-8BE4-BC6940D33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B74F8D3E-E618-4DE3-A0CC-B4904BB5D5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299DA406-C54B-4E31-867D-FAF8DCE70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A1E16883-5140-47C4-A9AD-AD6598AC3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4CD848DC-8A2A-4093-9BDD-7AF4B6A278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4635A4D-E9CE-4B78-912A-479EA451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D663A5EE-5581-44F3-8F98-688755F63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B1E84E6A-F5AE-4F4D-98F2-82FE4FCC2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DE7DDC9-17D4-4686-833D-48F8733B4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4643306-9CAA-452B-8D9D-18618FB05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Model Resolution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08880-7925-4343-855E-1F323439E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478589"/>
            <a:ext cx="3599244" cy="379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Images: Univ. Of Washington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A5D94C9-93C0-4C85-A6E7-184C43D0E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299" y="217350"/>
            <a:ext cx="5373221" cy="384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4214D578-3917-4760-9485-633E51377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439" y="2885774"/>
            <a:ext cx="5321227" cy="380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52754E70-10E6-4C0C-AB27-FB5D8325F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31" y="1270000"/>
            <a:ext cx="5177447" cy="5177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F61693D5-2A15-402B-9D04-395D42AF4AED}"/>
              </a:ext>
            </a:extLst>
          </p:cNvPr>
          <p:cNvSpPr txBox="1">
            <a:spLocks/>
          </p:cNvSpPr>
          <p:nvPr/>
        </p:nvSpPr>
        <p:spPr>
          <a:xfrm>
            <a:off x="4282504" y="1749161"/>
            <a:ext cx="3599244" cy="37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1 1/3 km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D9E45B6D-7A83-4BAA-9DBF-C7DFA864B779}"/>
              </a:ext>
            </a:extLst>
          </p:cNvPr>
          <p:cNvSpPr txBox="1">
            <a:spLocks/>
          </p:cNvSpPr>
          <p:nvPr/>
        </p:nvSpPr>
        <p:spPr>
          <a:xfrm>
            <a:off x="10761663" y="2831855"/>
            <a:ext cx="3599244" cy="37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4 km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1923C2EC-2B1A-4B64-AE0B-274FED384D20}"/>
              </a:ext>
            </a:extLst>
          </p:cNvPr>
          <p:cNvSpPr txBox="1">
            <a:spLocks/>
          </p:cNvSpPr>
          <p:nvPr/>
        </p:nvSpPr>
        <p:spPr>
          <a:xfrm>
            <a:off x="10474929" y="217350"/>
            <a:ext cx="3599244" cy="37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12 km</a:t>
            </a:r>
          </a:p>
        </p:txBody>
      </p:sp>
    </p:spTree>
    <p:extLst>
      <p:ext uri="{BB962C8B-B14F-4D97-AF65-F5344CB8AC3E}">
        <p14:creationId xmlns:p14="http://schemas.microsoft.com/office/powerpoint/2010/main" val="5734506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C16C40-7C29-4ACC-B851-7E08E459B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DD733AE-DD5E-4C77-8BCD-72BF12A06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1DE90A4-932E-4370-BA07-30F43254C0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A19CA4A-B208-452A-8BE4-BC6940D33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B74F8D3E-E618-4DE3-A0CC-B4904BB5D5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299DA406-C54B-4E31-867D-FAF8DCE70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A1E16883-5140-47C4-A9AD-AD6598AC3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4CD848DC-8A2A-4093-9BDD-7AF4B6A278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4635A4D-E9CE-4B78-912A-479EA451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D663A5EE-5581-44F3-8F98-688755F63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B1E84E6A-F5AE-4F4D-98F2-82FE4FCC2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DE7DDC9-17D4-4686-833D-48F8733B4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67A7FB8-9D9F-43FE-AA71-ED7AA8D50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Actual Topography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F0A003-3C18-45F1-9A15-D7E63DAC44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4159" y="1643657"/>
            <a:ext cx="11443681" cy="4604743"/>
          </a:xfr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8027C27-55F5-438F-8EDF-3673431E90B4}"/>
              </a:ext>
            </a:extLst>
          </p:cNvPr>
          <p:cNvSpPr txBox="1">
            <a:spLocks/>
          </p:cNvSpPr>
          <p:nvPr/>
        </p:nvSpPr>
        <p:spPr>
          <a:xfrm>
            <a:off x="0" y="6478589"/>
            <a:ext cx="3599244" cy="37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Map: Google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525756B-6848-47B0-96A8-FCF80D401632}"/>
              </a:ext>
            </a:extLst>
          </p:cNvPr>
          <p:cNvCxnSpPr/>
          <p:nvPr/>
        </p:nvCxnSpPr>
        <p:spPr>
          <a:xfrm>
            <a:off x="4853354" y="2700997"/>
            <a:ext cx="872197" cy="347003"/>
          </a:xfrm>
          <a:prstGeom prst="straightConnector1">
            <a:avLst/>
          </a:prstGeom>
          <a:ln w="76200">
            <a:solidFill>
              <a:schemeClr val="tx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0C6467D-F8EB-43F4-837C-2A4C70EC51F0}"/>
              </a:ext>
            </a:extLst>
          </p:cNvPr>
          <p:cNvCxnSpPr>
            <a:cxnSpLocks/>
          </p:cNvCxnSpPr>
          <p:nvPr/>
        </p:nvCxnSpPr>
        <p:spPr>
          <a:xfrm flipV="1">
            <a:off x="5076157" y="3704101"/>
            <a:ext cx="621147" cy="770597"/>
          </a:xfrm>
          <a:prstGeom prst="straightConnector1">
            <a:avLst/>
          </a:prstGeom>
          <a:ln w="76200">
            <a:solidFill>
              <a:schemeClr val="tx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ight Brace 22">
            <a:extLst>
              <a:ext uri="{FF2B5EF4-FFF2-40B4-BE49-F238E27FC236}">
                <a16:creationId xmlns:a16="http://schemas.microsoft.com/office/drawing/2014/main" id="{A9397C7D-A74A-46C7-8486-1C8F59728C3E}"/>
              </a:ext>
            </a:extLst>
          </p:cNvPr>
          <p:cNvSpPr/>
          <p:nvPr/>
        </p:nvSpPr>
        <p:spPr>
          <a:xfrm>
            <a:off x="5725551" y="3048000"/>
            <a:ext cx="308518" cy="656101"/>
          </a:xfrm>
          <a:prstGeom prst="righ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B07622E-C865-4962-8929-80845E8ABEBD}"/>
              </a:ext>
            </a:extLst>
          </p:cNvPr>
          <p:cNvSpPr/>
          <p:nvPr/>
        </p:nvSpPr>
        <p:spPr>
          <a:xfrm>
            <a:off x="2425938" y="2278559"/>
            <a:ext cx="259077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3120 ft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9DB6D3C-0FFD-46AD-AD0B-94737D3E3A59}"/>
              </a:ext>
            </a:extLst>
          </p:cNvPr>
          <p:cNvSpPr/>
          <p:nvPr/>
        </p:nvSpPr>
        <p:spPr>
          <a:xfrm>
            <a:off x="3780770" y="4436980"/>
            <a:ext cx="259077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158</a:t>
            </a:r>
            <a:r>
              <a:rPr lang="en-US" sz="4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ft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A2C0826-A114-4CA8-B04F-90B1F129B8AD}"/>
              </a:ext>
            </a:extLst>
          </p:cNvPr>
          <p:cNvSpPr/>
          <p:nvPr/>
        </p:nvSpPr>
        <p:spPr>
          <a:xfrm>
            <a:off x="5803707" y="2979986"/>
            <a:ext cx="259077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3.5 km</a:t>
            </a:r>
            <a:endParaRPr lang="en-US" sz="4400" b="1" cap="none" spc="50" dirty="0">
              <a:ln w="0"/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ED27B71-3048-4A06-B7B2-CAD9D5637319}"/>
              </a:ext>
            </a:extLst>
          </p:cNvPr>
          <p:cNvSpPr/>
          <p:nvPr/>
        </p:nvSpPr>
        <p:spPr>
          <a:xfrm>
            <a:off x="5464717" y="3546742"/>
            <a:ext cx="259077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2.2 mi</a:t>
            </a:r>
            <a:endParaRPr lang="en-US" sz="2800" b="1" cap="none" spc="50" dirty="0">
              <a:ln w="0"/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411309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C16C40-7C29-4ACC-B851-7E08E459B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DD733AE-DD5E-4C77-8BCD-72BF12A06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1DE90A4-932E-4370-BA07-30F43254C0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A19CA4A-B208-452A-8BE4-BC6940D33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B74F8D3E-E618-4DE3-A0CC-B4904BB5D5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299DA406-C54B-4E31-867D-FAF8DCE70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A1E16883-5140-47C4-A9AD-AD6598AC3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4CD848DC-8A2A-4093-9BDD-7AF4B6A278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4635A4D-E9CE-4B78-912A-479EA451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D663A5EE-5581-44F3-8F98-688755F63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B1E84E6A-F5AE-4F4D-98F2-82FE4FCC2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DE7DDC9-17D4-4686-833D-48F8733B4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433EB18-4970-45D4-B18E-FA5C8FBCE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Radar Coverage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A31B5A6-2858-41B1-8813-A1C0BA0814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3" t="17019" r="26657" b="6052"/>
          <a:stretch/>
        </p:blipFill>
        <p:spPr bwMode="auto">
          <a:xfrm>
            <a:off x="4616208" y="1270000"/>
            <a:ext cx="7125185" cy="5525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0215CEFA-3B7E-47D1-A6E0-41DD3BF50B26}"/>
              </a:ext>
            </a:extLst>
          </p:cNvPr>
          <p:cNvSpPr txBox="1">
            <a:spLocks/>
          </p:cNvSpPr>
          <p:nvPr/>
        </p:nvSpPr>
        <p:spPr>
          <a:xfrm>
            <a:off x="0" y="6478589"/>
            <a:ext cx="3599244" cy="37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Map: NWS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EF4447-68A2-4DA6-ADC2-232C1D47E41A}"/>
              </a:ext>
            </a:extLst>
          </p:cNvPr>
          <p:cNvSpPr txBox="1"/>
          <p:nvPr/>
        </p:nvSpPr>
        <p:spPr>
          <a:xfrm>
            <a:off x="778038" y="2443539"/>
            <a:ext cx="3360215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Large radar gap makes it so</a:t>
            </a:r>
          </a:p>
          <a:p>
            <a:r>
              <a:rPr lang="en-US" dirty="0"/>
              <a:t>we have limited ability to</a:t>
            </a:r>
          </a:p>
          <a:p>
            <a:r>
              <a:rPr lang="en-US" dirty="0"/>
              <a:t>forecast the strength and</a:t>
            </a:r>
          </a:p>
          <a:p>
            <a:r>
              <a:rPr lang="en-US" dirty="0"/>
              <a:t>timing of impacts from</a:t>
            </a:r>
          </a:p>
          <a:p>
            <a:r>
              <a:rPr lang="en-US" dirty="0"/>
              <a:t>thunderstorms along the east</a:t>
            </a:r>
          </a:p>
          <a:p>
            <a:r>
              <a:rPr lang="en-US" dirty="0"/>
              <a:t>slopes of the Cascades.</a:t>
            </a:r>
          </a:p>
          <a:p>
            <a:endParaRPr lang="en-US" dirty="0"/>
          </a:p>
          <a:p>
            <a:r>
              <a:rPr lang="en-US" dirty="0"/>
              <a:t>We can use satellite and</a:t>
            </a:r>
          </a:p>
          <a:p>
            <a:r>
              <a:rPr lang="en-US" dirty="0"/>
              <a:t>lightning data to approximate,</a:t>
            </a:r>
          </a:p>
          <a:p>
            <a:r>
              <a:rPr lang="en-US" dirty="0"/>
              <a:t>but often the outflow will hit</a:t>
            </a:r>
          </a:p>
          <a:p>
            <a:r>
              <a:rPr lang="en-US" dirty="0"/>
              <a:t>before we can see the storm.</a:t>
            </a:r>
          </a:p>
        </p:txBody>
      </p:sp>
    </p:spTree>
    <p:extLst>
      <p:ext uri="{BB962C8B-B14F-4D97-AF65-F5344CB8AC3E}">
        <p14:creationId xmlns:p14="http://schemas.microsoft.com/office/powerpoint/2010/main" val="17737709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7577DEC-D9A5-404D-9789-702F4319B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EEA9366-CEA8-4F23-B065-4337F0D8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4A03D6-39B4-4278-9BE1-A07E02449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BE459AF-3736-4886-82E0-9B5DA427B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4B6B88EF-180C-4E39-8A3F-A52E87110C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2DFAACF-64D0-4621-8FF4-E2F03C3E8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36611FF0-65B3-49DB-97C6-1B72AAD0F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F7407FE-86B1-4890-9D80-9406FBF29E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9">
              <a:extLst>
                <a:ext uri="{FF2B5EF4-FFF2-40B4-BE49-F238E27FC236}">
                  <a16:creationId xmlns:a16="http://schemas.microsoft.com/office/drawing/2014/main" id="{EBD42D5B-8F87-45B3-98B3-C66944F92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F5E04699-59E1-4468-9E7C-83070EEB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F2AE8F13-9A52-4D7F-9637-321EA7CF32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B943535-EECB-483C-B362-8A61C393F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7" y="2404534"/>
            <a:ext cx="7766936" cy="164630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5400" dirty="0"/>
              <a:t>Questions and Comments</a:t>
            </a:r>
          </a:p>
        </p:txBody>
      </p:sp>
    </p:spTree>
    <p:extLst>
      <p:ext uri="{BB962C8B-B14F-4D97-AF65-F5344CB8AC3E}">
        <p14:creationId xmlns:p14="http://schemas.microsoft.com/office/powerpoint/2010/main" val="11896205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114</TotalTime>
  <Words>350</Words>
  <Application>Microsoft Office PowerPoint</Application>
  <PresentationFormat>Widescreen</PresentationFormat>
  <Paragraphs>93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Trebuchet MS</vt:lpstr>
      <vt:lpstr>Wingdings 3</vt:lpstr>
      <vt:lpstr>Facet</vt:lpstr>
      <vt:lpstr>Mountain Weather Conditions and Forecast Challenges</vt:lpstr>
      <vt:lpstr>Geographical Context</vt:lpstr>
      <vt:lpstr>PowerPoint Presentation</vt:lpstr>
      <vt:lpstr>Mountain Weather Conditions</vt:lpstr>
      <vt:lpstr>Mountain Waves</vt:lpstr>
      <vt:lpstr>PowerPoint Presentation</vt:lpstr>
      <vt:lpstr>PowerPoint Presentation</vt:lpstr>
      <vt:lpstr>Mountain Waking</vt:lpstr>
      <vt:lpstr>Summer Diurnal Pattern</vt:lpstr>
      <vt:lpstr>Forecast Tools and Challenges</vt:lpstr>
      <vt:lpstr>Pressure Gradients</vt:lpstr>
      <vt:lpstr>Model Resolution</vt:lpstr>
      <vt:lpstr>Actual Topography</vt:lpstr>
      <vt:lpstr>Radar Coverage</vt:lpstr>
      <vt:lpstr>Questions and Comments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Mountain Weather Conditions and Forecast Challenges</dc:title>
  <dc:creator>INGALLS, MARK</dc:creator>
  <cp:lastModifiedBy>INGALLS, MARK</cp:lastModifiedBy>
  <cp:revision>17</cp:revision>
  <dcterms:created xsi:type="dcterms:W3CDTF">2023-02-10T21:23:35Z</dcterms:created>
  <dcterms:modified xsi:type="dcterms:W3CDTF">2023-02-21T22:10:52Z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19c027e-33b7-45fc-a572-8ffa5d09ec36_Enabled">
    <vt:lpwstr>true</vt:lpwstr>
  </property>
  <property fmtid="{D5CDD505-2E9C-101B-9397-08002B2CF9AE}" pid="3" name="MSIP_Label_019c027e-33b7-45fc-a572-8ffa5d09ec36_SetDate">
    <vt:lpwstr>2023-02-21T22:10:51Z</vt:lpwstr>
  </property>
  <property fmtid="{D5CDD505-2E9C-101B-9397-08002B2CF9AE}" pid="4" name="MSIP_Label_019c027e-33b7-45fc-a572-8ffa5d09ec36_Method">
    <vt:lpwstr>Standard</vt:lpwstr>
  </property>
  <property fmtid="{D5CDD505-2E9C-101B-9397-08002B2CF9AE}" pid="5" name="MSIP_Label_019c027e-33b7-45fc-a572-8ffa5d09ec36_Name">
    <vt:lpwstr>Internal Use</vt:lpwstr>
  </property>
  <property fmtid="{D5CDD505-2E9C-101B-9397-08002B2CF9AE}" pid="6" name="MSIP_Label_019c027e-33b7-45fc-a572-8ffa5d09ec36_SiteId">
    <vt:lpwstr>031a09bc-a2bf-44df-888e-4e09355b7a24</vt:lpwstr>
  </property>
  <property fmtid="{D5CDD505-2E9C-101B-9397-08002B2CF9AE}" pid="7" name="MSIP_Label_019c027e-33b7-45fc-a572-8ffa5d09ec36_ActionId">
    <vt:lpwstr>3abc653a-4d93-45e8-b1ba-6672698dd171</vt:lpwstr>
  </property>
  <property fmtid="{D5CDD505-2E9C-101B-9397-08002B2CF9AE}" pid="8" name="MSIP_Label_019c027e-33b7-45fc-a572-8ffa5d09ec36_ContentBits">
    <vt:lpwstr>2</vt:lpwstr>
  </property>
</Properties>
</file>