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1"/>
  </p:sldMasterIdLst>
  <p:sldIdLst>
    <p:sldId id="256" r:id="rId2"/>
    <p:sldId id="258" r:id="rId3"/>
    <p:sldId id="257" r:id="rId4"/>
    <p:sldId id="259" r:id="rId5"/>
    <p:sldId id="261" r:id="rId6"/>
    <p:sldId id="260" r:id="rId7"/>
    <p:sldId id="262" r:id="rId8"/>
    <p:sldId id="263" r:id="rId9"/>
    <p:sldId id="266" r:id="rId10"/>
    <p:sldId id="267" r:id="rId11"/>
    <p:sldId id="268" r:id="rId12"/>
    <p:sldId id="264" r:id="rId13"/>
    <p:sldId id="270" r:id="rId14"/>
    <p:sldId id="269" r:id="rId15"/>
    <p:sldId id="265" r:id="rId16"/>
    <p:sldId id="271"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8" d="100"/>
          <a:sy n="68" d="100"/>
        </p:scale>
        <p:origin x="816"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E28808-26D1-4F4B-96F4-F3082078DD61}"/>
              </a:ext>
            </a:extLst>
          </p:cNvPr>
          <p:cNvSpPr>
            <a:spLocks noGrp="1"/>
          </p:cNvSpPr>
          <p:nvPr>
            <p:ph type="ctrTitle"/>
          </p:nvPr>
        </p:nvSpPr>
        <p:spPr>
          <a:xfrm>
            <a:off x="1257008" y="1122362"/>
            <a:ext cx="8816632" cy="3571557"/>
          </a:xfrm>
        </p:spPr>
        <p:txBody>
          <a:bodyPr anchor="b">
            <a:normAutofit/>
          </a:bodyPr>
          <a:lstStyle>
            <a:lvl1pPr algn="l">
              <a:defRPr sz="54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52E0C639-B0CD-4365-98A9-C1E5FF6CF450}"/>
              </a:ext>
            </a:extLst>
          </p:cNvPr>
          <p:cNvSpPr>
            <a:spLocks noGrp="1"/>
          </p:cNvSpPr>
          <p:nvPr>
            <p:ph type="subTitle" idx="1"/>
          </p:nvPr>
        </p:nvSpPr>
        <p:spPr>
          <a:xfrm>
            <a:off x="1257008" y="5521960"/>
            <a:ext cx="8816632" cy="944879"/>
          </a:xfrm>
        </p:spPr>
        <p:txBody>
          <a:bodyPr anchor="ct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C6780C52-E6BB-4B27-B5D8-2D33B2497C56}"/>
              </a:ext>
            </a:extLst>
          </p:cNvPr>
          <p:cNvSpPr>
            <a:spLocks noGrp="1"/>
          </p:cNvSpPr>
          <p:nvPr>
            <p:ph type="dt" sz="half" idx="10"/>
          </p:nvPr>
        </p:nvSpPr>
        <p:spPr/>
        <p:txBody>
          <a:bodyPr/>
          <a:lstStyle/>
          <a:p>
            <a:fld id="{F6CCBF3A-D7FB-4B97-8FD5-6FFB20CB1E84}" type="datetimeFigureOut">
              <a:rPr lang="en-US" smtClean="0"/>
              <a:t>2/15/2023</a:t>
            </a:fld>
            <a:endParaRPr lang="en-US"/>
          </a:p>
        </p:txBody>
      </p:sp>
      <p:sp>
        <p:nvSpPr>
          <p:cNvPr id="5" name="Footer Placeholder 4">
            <a:extLst>
              <a:ext uri="{FF2B5EF4-FFF2-40B4-BE49-F238E27FC236}">
                <a16:creationId xmlns:a16="http://schemas.microsoft.com/office/drawing/2014/main" id="{AF77C649-4A0C-4EF2-8FC1-2BCF0BF95D2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40E03F2-D0FE-49BB-8AEC-E99C4DB2D67D}"/>
              </a:ext>
            </a:extLst>
          </p:cNvPr>
          <p:cNvSpPr>
            <a:spLocks noGrp="1"/>
          </p:cNvSpPr>
          <p:nvPr>
            <p:ph type="sldNum" sz="quarter" idx="12"/>
          </p:nvPr>
        </p:nvSpPr>
        <p:spPr/>
        <p:txBody>
          <a:bodyPr/>
          <a:lstStyle/>
          <a:p>
            <a:fld id="{3109D357-8067-4A1F-97B2-93C5160B78D9}" type="slidenum">
              <a:rPr lang="en-US" smtClean="0"/>
              <a:t>‹#›</a:t>
            </a:fld>
            <a:endParaRPr lang="en-US"/>
          </a:p>
        </p:txBody>
      </p:sp>
      <p:cxnSp>
        <p:nvCxnSpPr>
          <p:cNvPr id="16" name="Straight Connector 15">
            <a:extLst>
              <a:ext uri="{FF2B5EF4-FFF2-40B4-BE49-F238E27FC236}">
                <a16:creationId xmlns:a16="http://schemas.microsoft.com/office/drawing/2014/main" id="{24A7CC8F-56A6-423D-B67A-8BA89D3EC911}"/>
              </a:ext>
            </a:extLst>
          </p:cNvPr>
          <p:cNvCxnSpPr>
            <a:cxnSpLocks/>
          </p:cNvCxnSpPr>
          <p:nvPr/>
        </p:nvCxnSpPr>
        <p:spPr>
          <a:xfrm flipH="1">
            <a:off x="4" y="5143500"/>
            <a:ext cx="1219199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514827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D05B5E-C545-4763-BA47-4C2C0FCA514D}"/>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7FA263F8-8E34-4910-BF7A-F1C5A99689D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56E74E5-D20D-4AB7-8D98-F336CE0ECCBE}"/>
              </a:ext>
            </a:extLst>
          </p:cNvPr>
          <p:cNvSpPr>
            <a:spLocks noGrp="1"/>
          </p:cNvSpPr>
          <p:nvPr>
            <p:ph type="dt" sz="half" idx="10"/>
          </p:nvPr>
        </p:nvSpPr>
        <p:spPr/>
        <p:txBody>
          <a:bodyPr/>
          <a:lstStyle/>
          <a:p>
            <a:fld id="{F6CCBF3A-D7FB-4B97-8FD5-6FFB20CB1E84}" type="datetimeFigureOut">
              <a:rPr lang="en-US" smtClean="0"/>
              <a:t>2/15/2023</a:t>
            </a:fld>
            <a:endParaRPr lang="en-US"/>
          </a:p>
        </p:txBody>
      </p:sp>
      <p:sp>
        <p:nvSpPr>
          <p:cNvPr id="5" name="Footer Placeholder 4">
            <a:extLst>
              <a:ext uri="{FF2B5EF4-FFF2-40B4-BE49-F238E27FC236}">
                <a16:creationId xmlns:a16="http://schemas.microsoft.com/office/drawing/2014/main" id="{C79D23AA-8F22-4B09-8FAA-CD16E5D66C5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4E8A028-A0C8-45E7-915E-B83FF59C9F18}"/>
              </a:ext>
            </a:extLst>
          </p:cNvPr>
          <p:cNvSpPr>
            <a:spLocks noGrp="1"/>
          </p:cNvSpPr>
          <p:nvPr>
            <p:ph type="sldNum" sz="quarter" idx="12"/>
          </p:nvPr>
        </p:nvSpPr>
        <p:spPr/>
        <p:txBody>
          <a:bodyPr/>
          <a:lstStyle/>
          <a:p>
            <a:fld id="{3109D357-8067-4A1F-97B2-93C5160B78D9}" type="slidenum">
              <a:rPr lang="en-US" smtClean="0"/>
              <a:t>‹#›</a:t>
            </a:fld>
            <a:endParaRPr lang="en-US"/>
          </a:p>
        </p:txBody>
      </p:sp>
    </p:spTree>
    <p:extLst>
      <p:ext uri="{BB962C8B-B14F-4D97-AF65-F5344CB8AC3E}">
        <p14:creationId xmlns:p14="http://schemas.microsoft.com/office/powerpoint/2010/main" val="34153105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69F01F-198D-4AAD-B4FB-AD3B44981ADD}"/>
              </a:ext>
            </a:extLst>
          </p:cNvPr>
          <p:cNvSpPr>
            <a:spLocks noGrp="1"/>
          </p:cNvSpPr>
          <p:nvPr>
            <p:ph type="title"/>
          </p:nvPr>
        </p:nvSpPr>
        <p:spPr>
          <a:xfrm>
            <a:off x="838200" y="838200"/>
            <a:ext cx="9438640" cy="4114800"/>
          </a:xfrm>
        </p:spPr>
        <p:txBody>
          <a:bodyPr anchor="t">
            <a:normAutofit/>
          </a:bodyPr>
          <a:lstStyle>
            <a:lvl1pPr>
              <a:defRPr sz="66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020BCC2B-311B-4FB6-B3A5-26F68055AE38}"/>
              </a:ext>
            </a:extLst>
          </p:cNvPr>
          <p:cNvSpPr>
            <a:spLocks noGrp="1"/>
          </p:cNvSpPr>
          <p:nvPr>
            <p:ph type="body" idx="1"/>
          </p:nvPr>
        </p:nvSpPr>
        <p:spPr>
          <a:xfrm>
            <a:off x="838200" y="5217160"/>
            <a:ext cx="9438640" cy="802640"/>
          </a:xfrm>
        </p:spPr>
        <p:txBody>
          <a:bodyPr anchor="b">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D9CB73D-2D6B-4FA6-89A4-DCC89F80E0F1}"/>
              </a:ext>
            </a:extLst>
          </p:cNvPr>
          <p:cNvSpPr>
            <a:spLocks noGrp="1"/>
          </p:cNvSpPr>
          <p:nvPr>
            <p:ph type="dt" sz="half" idx="10"/>
          </p:nvPr>
        </p:nvSpPr>
        <p:spPr/>
        <p:txBody>
          <a:bodyPr/>
          <a:lstStyle/>
          <a:p>
            <a:fld id="{F6CCBF3A-D7FB-4B97-8FD5-6FFB20CB1E84}" type="datetimeFigureOut">
              <a:rPr lang="en-US" smtClean="0"/>
              <a:t>2/15/2023</a:t>
            </a:fld>
            <a:endParaRPr lang="en-US"/>
          </a:p>
        </p:txBody>
      </p:sp>
      <p:sp>
        <p:nvSpPr>
          <p:cNvPr id="5" name="Footer Placeholder 4">
            <a:extLst>
              <a:ext uri="{FF2B5EF4-FFF2-40B4-BE49-F238E27FC236}">
                <a16:creationId xmlns:a16="http://schemas.microsoft.com/office/drawing/2014/main" id="{B6A0C188-FF43-44C1-A005-679168D5F05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1CD1188-DA27-47B2-8176-31193EEC4C28}"/>
              </a:ext>
            </a:extLst>
          </p:cNvPr>
          <p:cNvSpPr>
            <a:spLocks noGrp="1"/>
          </p:cNvSpPr>
          <p:nvPr>
            <p:ph type="sldNum" sz="quarter" idx="12"/>
          </p:nvPr>
        </p:nvSpPr>
        <p:spPr/>
        <p:txBody>
          <a:bodyPr/>
          <a:lstStyle/>
          <a:p>
            <a:fld id="{3109D357-8067-4A1F-97B2-93C5160B78D9}" type="slidenum">
              <a:rPr lang="en-US" smtClean="0"/>
              <a:t>‹#›</a:t>
            </a:fld>
            <a:endParaRPr lang="en-US"/>
          </a:p>
        </p:txBody>
      </p:sp>
    </p:spTree>
    <p:extLst>
      <p:ext uri="{BB962C8B-B14F-4D97-AF65-F5344CB8AC3E}">
        <p14:creationId xmlns:p14="http://schemas.microsoft.com/office/powerpoint/2010/main" val="7924421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CB5A25-7E99-42A8-8D6D-648EFE2038F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30501DC-62B7-42BD-A941-D34E92719C32}"/>
              </a:ext>
            </a:extLst>
          </p:cNvPr>
          <p:cNvSpPr>
            <a:spLocks noGrp="1"/>
          </p:cNvSpPr>
          <p:nvPr>
            <p:ph sz="half" idx="1"/>
          </p:nvPr>
        </p:nvSpPr>
        <p:spPr>
          <a:xfrm>
            <a:off x="838200" y="2011679"/>
            <a:ext cx="5181600" cy="41652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3765C5C1-4FD4-4958-99A0-BDADECA336BD}"/>
              </a:ext>
            </a:extLst>
          </p:cNvPr>
          <p:cNvSpPr>
            <a:spLocks noGrp="1"/>
          </p:cNvSpPr>
          <p:nvPr>
            <p:ph sz="half" idx="2"/>
          </p:nvPr>
        </p:nvSpPr>
        <p:spPr>
          <a:xfrm>
            <a:off x="6172200" y="2011679"/>
            <a:ext cx="5181600" cy="41652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BD1B234-5D54-44E5-B41D-B205AAF50305}"/>
              </a:ext>
            </a:extLst>
          </p:cNvPr>
          <p:cNvSpPr>
            <a:spLocks noGrp="1"/>
          </p:cNvSpPr>
          <p:nvPr>
            <p:ph type="dt" sz="half" idx="10"/>
          </p:nvPr>
        </p:nvSpPr>
        <p:spPr/>
        <p:txBody>
          <a:bodyPr/>
          <a:lstStyle/>
          <a:p>
            <a:fld id="{F6CCBF3A-D7FB-4B97-8FD5-6FFB20CB1E84}" type="datetimeFigureOut">
              <a:rPr lang="en-US" smtClean="0"/>
              <a:t>2/15/2023</a:t>
            </a:fld>
            <a:endParaRPr lang="en-US"/>
          </a:p>
        </p:txBody>
      </p:sp>
      <p:sp>
        <p:nvSpPr>
          <p:cNvPr id="6" name="Footer Placeholder 5">
            <a:extLst>
              <a:ext uri="{FF2B5EF4-FFF2-40B4-BE49-F238E27FC236}">
                <a16:creationId xmlns:a16="http://schemas.microsoft.com/office/drawing/2014/main" id="{0E67BCDB-6B96-45D6-B5E9-823A96EBD9D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D239C5F-F16F-4AFD-98D1-FA3BB96AF2CD}"/>
              </a:ext>
            </a:extLst>
          </p:cNvPr>
          <p:cNvSpPr>
            <a:spLocks noGrp="1"/>
          </p:cNvSpPr>
          <p:nvPr>
            <p:ph type="sldNum" sz="quarter" idx="12"/>
          </p:nvPr>
        </p:nvSpPr>
        <p:spPr/>
        <p:txBody>
          <a:bodyPr/>
          <a:lstStyle/>
          <a:p>
            <a:fld id="{3109D357-8067-4A1F-97B2-93C5160B78D9}" type="slidenum">
              <a:rPr lang="en-US" smtClean="0"/>
              <a:t>‹#›</a:t>
            </a:fld>
            <a:endParaRPr lang="en-US"/>
          </a:p>
        </p:txBody>
      </p:sp>
    </p:spTree>
    <p:extLst>
      <p:ext uri="{BB962C8B-B14F-4D97-AF65-F5344CB8AC3E}">
        <p14:creationId xmlns:p14="http://schemas.microsoft.com/office/powerpoint/2010/main" val="36804826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544C1F-0040-4BBF-81A6-FD2E30637B0C}"/>
              </a:ext>
            </a:extLst>
          </p:cNvPr>
          <p:cNvSpPr>
            <a:spLocks noGrp="1"/>
          </p:cNvSpPr>
          <p:nvPr>
            <p:ph type="title"/>
          </p:nvPr>
        </p:nvSpPr>
        <p:spPr>
          <a:xfrm>
            <a:off x="839788" y="379780"/>
            <a:ext cx="10515600" cy="1325563"/>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DE2894A7-1DA1-44C1-8ED0-716279430690}"/>
              </a:ext>
            </a:extLst>
          </p:cNvPr>
          <p:cNvSpPr>
            <a:spLocks noGrp="1"/>
          </p:cNvSpPr>
          <p:nvPr>
            <p:ph type="body" idx="1"/>
          </p:nvPr>
        </p:nvSpPr>
        <p:spPr>
          <a:xfrm>
            <a:off x="839789" y="1824035"/>
            <a:ext cx="4997132" cy="681040"/>
          </a:xfrm>
        </p:spPr>
        <p:txBody>
          <a:bodyPr anchor="b"/>
          <a:lstStyle>
            <a:lvl1pPr marL="0" indent="0">
              <a:buNone/>
              <a:defRPr sz="2400" b="1" i="0"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09AB945-31E2-4B60-9076-CBB8F8594949}"/>
              </a:ext>
            </a:extLst>
          </p:cNvPr>
          <p:cNvSpPr>
            <a:spLocks noGrp="1"/>
          </p:cNvSpPr>
          <p:nvPr>
            <p:ph sz="half" idx="2"/>
          </p:nvPr>
        </p:nvSpPr>
        <p:spPr>
          <a:xfrm>
            <a:off x="839789" y="2505075"/>
            <a:ext cx="4997132"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771B3EA-2E84-4B8B-A104-81BD577424AD}"/>
              </a:ext>
            </a:extLst>
          </p:cNvPr>
          <p:cNvSpPr>
            <a:spLocks noGrp="1"/>
          </p:cNvSpPr>
          <p:nvPr>
            <p:ph type="body" sz="quarter" idx="3"/>
          </p:nvPr>
        </p:nvSpPr>
        <p:spPr>
          <a:xfrm>
            <a:off x="6355080" y="1824035"/>
            <a:ext cx="5000308" cy="681040"/>
          </a:xfrm>
        </p:spPr>
        <p:txBody>
          <a:bodyPr anchor="b"/>
          <a:lstStyle>
            <a:lvl1pPr marL="0" indent="0">
              <a:buNone/>
              <a:defRPr sz="2400" b="1" i="0"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8511AB8-302C-476E-B80A-AA739911E304}"/>
              </a:ext>
            </a:extLst>
          </p:cNvPr>
          <p:cNvSpPr>
            <a:spLocks noGrp="1"/>
          </p:cNvSpPr>
          <p:nvPr>
            <p:ph sz="quarter" idx="4"/>
          </p:nvPr>
        </p:nvSpPr>
        <p:spPr>
          <a:xfrm>
            <a:off x="6355080" y="2505075"/>
            <a:ext cx="500030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8B47C29-FE34-4E6E-9921-78C54673AAD9}"/>
              </a:ext>
            </a:extLst>
          </p:cNvPr>
          <p:cNvSpPr>
            <a:spLocks noGrp="1"/>
          </p:cNvSpPr>
          <p:nvPr>
            <p:ph type="dt" sz="half" idx="10"/>
          </p:nvPr>
        </p:nvSpPr>
        <p:spPr/>
        <p:txBody>
          <a:bodyPr/>
          <a:lstStyle/>
          <a:p>
            <a:fld id="{F6CCBF3A-D7FB-4B97-8FD5-6FFB20CB1E84}" type="datetimeFigureOut">
              <a:rPr lang="en-US" smtClean="0"/>
              <a:t>2/15/2023</a:t>
            </a:fld>
            <a:endParaRPr lang="en-US"/>
          </a:p>
        </p:txBody>
      </p:sp>
      <p:sp>
        <p:nvSpPr>
          <p:cNvPr id="8" name="Footer Placeholder 7">
            <a:extLst>
              <a:ext uri="{FF2B5EF4-FFF2-40B4-BE49-F238E27FC236}">
                <a16:creationId xmlns:a16="http://schemas.microsoft.com/office/drawing/2014/main" id="{3CF6B420-A9CE-4BB6-A653-5C3ABC7D677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21DF8FE-1179-4798-B16D-AF1DFA266D4D}"/>
              </a:ext>
            </a:extLst>
          </p:cNvPr>
          <p:cNvSpPr>
            <a:spLocks noGrp="1"/>
          </p:cNvSpPr>
          <p:nvPr>
            <p:ph type="sldNum" sz="quarter" idx="12"/>
          </p:nvPr>
        </p:nvSpPr>
        <p:spPr/>
        <p:txBody>
          <a:bodyPr/>
          <a:lstStyle/>
          <a:p>
            <a:fld id="{3109D357-8067-4A1F-97B2-93C5160B78D9}" type="slidenum">
              <a:rPr lang="en-US" smtClean="0"/>
              <a:t>‹#›</a:t>
            </a:fld>
            <a:endParaRPr lang="en-US"/>
          </a:p>
        </p:txBody>
      </p:sp>
    </p:spTree>
    <p:extLst>
      <p:ext uri="{BB962C8B-B14F-4D97-AF65-F5344CB8AC3E}">
        <p14:creationId xmlns:p14="http://schemas.microsoft.com/office/powerpoint/2010/main" val="30472381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F66F1A-0A68-4048-808F-CD7A9F3B0846}"/>
              </a:ext>
            </a:extLst>
          </p:cNvPr>
          <p:cNvSpPr>
            <a:spLocks noGrp="1"/>
          </p:cNvSpPr>
          <p:nvPr>
            <p:ph type="title"/>
          </p:nvPr>
        </p:nvSpPr>
        <p:spPr>
          <a:xfrm>
            <a:off x="838200" y="999592"/>
            <a:ext cx="10515600" cy="1573223"/>
          </a:xfrm>
        </p:spPr>
        <p:txBody>
          <a:bodyPr anchor="t"/>
          <a:lstStyle/>
          <a:p>
            <a:r>
              <a:rPr lang="en-US"/>
              <a:t>Click to edit Master title style</a:t>
            </a:r>
            <a:endParaRPr lang="en-US" dirty="0"/>
          </a:p>
        </p:txBody>
      </p:sp>
      <p:sp>
        <p:nvSpPr>
          <p:cNvPr id="3" name="Date Placeholder 2">
            <a:extLst>
              <a:ext uri="{FF2B5EF4-FFF2-40B4-BE49-F238E27FC236}">
                <a16:creationId xmlns:a16="http://schemas.microsoft.com/office/drawing/2014/main" id="{28ACB3E6-5365-48F5-8D2A-0B002BA357E3}"/>
              </a:ext>
            </a:extLst>
          </p:cNvPr>
          <p:cNvSpPr>
            <a:spLocks noGrp="1"/>
          </p:cNvSpPr>
          <p:nvPr>
            <p:ph type="dt" sz="half" idx="10"/>
          </p:nvPr>
        </p:nvSpPr>
        <p:spPr/>
        <p:txBody>
          <a:bodyPr/>
          <a:lstStyle/>
          <a:p>
            <a:fld id="{F6CCBF3A-D7FB-4B97-8FD5-6FFB20CB1E84}" type="datetimeFigureOut">
              <a:rPr lang="en-US" smtClean="0"/>
              <a:t>2/15/2023</a:t>
            </a:fld>
            <a:endParaRPr lang="en-US"/>
          </a:p>
        </p:txBody>
      </p:sp>
      <p:sp>
        <p:nvSpPr>
          <p:cNvPr id="4" name="Footer Placeholder 3">
            <a:extLst>
              <a:ext uri="{FF2B5EF4-FFF2-40B4-BE49-F238E27FC236}">
                <a16:creationId xmlns:a16="http://schemas.microsoft.com/office/drawing/2014/main" id="{FF7D8EE9-4D97-4B2F-8D38-41CB9EE7745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12C5952-0A27-4FAB-A3FD-12003787676B}"/>
              </a:ext>
            </a:extLst>
          </p:cNvPr>
          <p:cNvSpPr>
            <a:spLocks noGrp="1"/>
          </p:cNvSpPr>
          <p:nvPr>
            <p:ph type="sldNum" sz="quarter" idx="12"/>
          </p:nvPr>
        </p:nvSpPr>
        <p:spPr/>
        <p:txBody>
          <a:bodyPr/>
          <a:lstStyle/>
          <a:p>
            <a:fld id="{3109D357-8067-4A1F-97B2-93C5160B78D9}" type="slidenum">
              <a:rPr lang="en-US" smtClean="0"/>
              <a:t>‹#›</a:t>
            </a:fld>
            <a:endParaRPr lang="en-US"/>
          </a:p>
        </p:txBody>
      </p:sp>
    </p:spTree>
    <p:extLst>
      <p:ext uri="{BB962C8B-B14F-4D97-AF65-F5344CB8AC3E}">
        <p14:creationId xmlns:p14="http://schemas.microsoft.com/office/powerpoint/2010/main" val="26601533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3D08427-909D-4679-9192-BC99557A7D06}"/>
              </a:ext>
            </a:extLst>
          </p:cNvPr>
          <p:cNvSpPr>
            <a:spLocks noGrp="1"/>
          </p:cNvSpPr>
          <p:nvPr>
            <p:ph type="dt" sz="half" idx="10"/>
          </p:nvPr>
        </p:nvSpPr>
        <p:spPr/>
        <p:txBody>
          <a:bodyPr/>
          <a:lstStyle/>
          <a:p>
            <a:fld id="{F6CCBF3A-D7FB-4B97-8FD5-6FFB20CB1E84}" type="datetimeFigureOut">
              <a:rPr lang="en-US" smtClean="0"/>
              <a:t>2/15/2023</a:t>
            </a:fld>
            <a:endParaRPr lang="en-US"/>
          </a:p>
        </p:txBody>
      </p:sp>
      <p:sp>
        <p:nvSpPr>
          <p:cNvPr id="3" name="Footer Placeholder 2">
            <a:extLst>
              <a:ext uri="{FF2B5EF4-FFF2-40B4-BE49-F238E27FC236}">
                <a16:creationId xmlns:a16="http://schemas.microsoft.com/office/drawing/2014/main" id="{508E39A6-1E09-42B5-85B4-7E8B5AB2AE7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8938940-01DD-4C97-8649-E01C3B0EDF7C}"/>
              </a:ext>
            </a:extLst>
          </p:cNvPr>
          <p:cNvSpPr>
            <a:spLocks noGrp="1"/>
          </p:cNvSpPr>
          <p:nvPr>
            <p:ph type="sldNum" sz="quarter" idx="12"/>
          </p:nvPr>
        </p:nvSpPr>
        <p:spPr/>
        <p:txBody>
          <a:bodyPr/>
          <a:lstStyle/>
          <a:p>
            <a:fld id="{3109D357-8067-4A1F-97B2-93C5160B78D9}" type="slidenum">
              <a:rPr lang="en-US" smtClean="0"/>
              <a:t>‹#›</a:t>
            </a:fld>
            <a:endParaRPr lang="en-US"/>
          </a:p>
        </p:txBody>
      </p:sp>
    </p:spTree>
    <p:extLst>
      <p:ext uri="{BB962C8B-B14F-4D97-AF65-F5344CB8AC3E}">
        <p14:creationId xmlns:p14="http://schemas.microsoft.com/office/powerpoint/2010/main" val="41619687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693B3D-D568-40B4-A73A-1C8EA9ABB098}"/>
              </a:ext>
            </a:extLst>
          </p:cNvPr>
          <p:cNvSpPr>
            <a:spLocks noGrp="1"/>
          </p:cNvSpPr>
          <p:nvPr>
            <p:ph type="title"/>
          </p:nvPr>
        </p:nvSpPr>
        <p:spPr>
          <a:xfrm>
            <a:off x="839789" y="457200"/>
            <a:ext cx="3691818" cy="1701800"/>
          </a:xfrm>
        </p:spPr>
        <p:txBody>
          <a:bodyPr anchor="b"/>
          <a:lstStyle>
            <a:lvl1pPr>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8D586EB3-917A-43B7-85BB-D00B5D2F07E4}"/>
              </a:ext>
            </a:extLst>
          </p:cNvPr>
          <p:cNvSpPr>
            <a:spLocks noGrp="1"/>
          </p:cNvSpPr>
          <p:nvPr>
            <p:ph idx="1"/>
          </p:nvPr>
        </p:nvSpPr>
        <p:spPr>
          <a:xfrm>
            <a:off x="5514798" y="987425"/>
            <a:ext cx="5840589" cy="503237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87AC029-3BC1-4637-A7F9-BC786DC26A38}"/>
              </a:ext>
            </a:extLst>
          </p:cNvPr>
          <p:cNvSpPr>
            <a:spLocks noGrp="1"/>
          </p:cNvSpPr>
          <p:nvPr>
            <p:ph type="body" sz="half" idx="2"/>
          </p:nvPr>
        </p:nvSpPr>
        <p:spPr>
          <a:xfrm>
            <a:off x="839789" y="2372360"/>
            <a:ext cx="3691817" cy="349662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190B948-89C5-4AC5-B7A0-17136F5C5A6A}"/>
              </a:ext>
            </a:extLst>
          </p:cNvPr>
          <p:cNvSpPr>
            <a:spLocks noGrp="1"/>
          </p:cNvSpPr>
          <p:nvPr>
            <p:ph type="dt" sz="half" idx="10"/>
          </p:nvPr>
        </p:nvSpPr>
        <p:spPr/>
        <p:txBody>
          <a:bodyPr/>
          <a:lstStyle/>
          <a:p>
            <a:fld id="{F6CCBF3A-D7FB-4B97-8FD5-6FFB20CB1E84}" type="datetimeFigureOut">
              <a:rPr lang="en-US" smtClean="0"/>
              <a:t>2/15/2023</a:t>
            </a:fld>
            <a:endParaRPr lang="en-US"/>
          </a:p>
        </p:txBody>
      </p:sp>
      <p:sp>
        <p:nvSpPr>
          <p:cNvPr id="6" name="Footer Placeholder 5">
            <a:extLst>
              <a:ext uri="{FF2B5EF4-FFF2-40B4-BE49-F238E27FC236}">
                <a16:creationId xmlns:a16="http://schemas.microsoft.com/office/drawing/2014/main" id="{F3A6C8C5-652F-46CB-BD26-E262B057FA1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7FB50CB-E91F-4B71-81F0-800F2B51A344}"/>
              </a:ext>
            </a:extLst>
          </p:cNvPr>
          <p:cNvSpPr>
            <a:spLocks noGrp="1"/>
          </p:cNvSpPr>
          <p:nvPr>
            <p:ph type="sldNum" sz="quarter" idx="12"/>
          </p:nvPr>
        </p:nvSpPr>
        <p:spPr/>
        <p:txBody>
          <a:bodyPr/>
          <a:lstStyle/>
          <a:p>
            <a:fld id="{3109D357-8067-4A1F-97B2-93C5160B78D9}" type="slidenum">
              <a:rPr lang="en-US" smtClean="0"/>
              <a:t>‹#›</a:t>
            </a:fld>
            <a:endParaRPr lang="en-US"/>
          </a:p>
        </p:txBody>
      </p:sp>
      <p:cxnSp>
        <p:nvCxnSpPr>
          <p:cNvPr id="8" name="Straight Connector 7">
            <a:extLst>
              <a:ext uri="{FF2B5EF4-FFF2-40B4-BE49-F238E27FC236}">
                <a16:creationId xmlns:a16="http://schemas.microsoft.com/office/drawing/2014/main" id="{8B69B885-FDB8-4C62-A285-A0CDC49A6B0C}"/>
              </a:ext>
            </a:extLst>
          </p:cNvPr>
          <p:cNvCxnSpPr>
            <a:cxnSpLocks/>
          </p:cNvCxnSpPr>
          <p:nvPr/>
        </p:nvCxnSpPr>
        <p:spPr>
          <a:xfrm>
            <a:off x="5023202"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01122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3F941E-6445-4840-81AE-104EF7A4F7E9}"/>
              </a:ext>
            </a:extLst>
          </p:cNvPr>
          <p:cNvSpPr>
            <a:spLocks noGrp="1"/>
          </p:cNvSpPr>
          <p:nvPr>
            <p:ph type="title"/>
          </p:nvPr>
        </p:nvSpPr>
        <p:spPr>
          <a:xfrm>
            <a:off x="839789" y="457200"/>
            <a:ext cx="3696652" cy="1701800"/>
          </a:xfrm>
        </p:spPr>
        <p:txBody>
          <a:bodyPr anchor="b"/>
          <a:lstStyle>
            <a:lvl1pPr>
              <a:defRPr sz="32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B3F8B866-E32B-4AE7-AEF3-6974AE3288F3}"/>
              </a:ext>
            </a:extLst>
          </p:cNvPr>
          <p:cNvSpPr>
            <a:spLocks noGrp="1"/>
          </p:cNvSpPr>
          <p:nvPr>
            <p:ph type="pic" idx="1"/>
          </p:nvPr>
        </p:nvSpPr>
        <p:spPr>
          <a:xfrm>
            <a:off x="5786120" y="838200"/>
            <a:ext cx="5603238" cy="518159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DE2ABB7A-E157-499A-B224-C2313181F569}"/>
              </a:ext>
            </a:extLst>
          </p:cNvPr>
          <p:cNvSpPr>
            <a:spLocks noGrp="1"/>
          </p:cNvSpPr>
          <p:nvPr>
            <p:ph type="body" sz="half" idx="2"/>
          </p:nvPr>
        </p:nvSpPr>
        <p:spPr>
          <a:xfrm>
            <a:off x="839789" y="2367280"/>
            <a:ext cx="3696652" cy="350170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DC77283-E2B8-405E-BB6E-9F121140E506}"/>
              </a:ext>
            </a:extLst>
          </p:cNvPr>
          <p:cNvSpPr>
            <a:spLocks noGrp="1"/>
          </p:cNvSpPr>
          <p:nvPr>
            <p:ph type="dt" sz="half" idx="10"/>
          </p:nvPr>
        </p:nvSpPr>
        <p:spPr/>
        <p:txBody>
          <a:bodyPr/>
          <a:lstStyle/>
          <a:p>
            <a:fld id="{F6CCBF3A-D7FB-4B97-8FD5-6FFB20CB1E84}" type="datetimeFigureOut">
              <a:rPr lang="en-US" smtClean="0"/>
              <a:t>2/15/2023</a:t>
            </a:fld>
            <a:endParaRPr lang="en-US"/>
          </a:p>
        </p:txBody>
      </p:sp>
      <p:sp>
        <p:nvSpPr>
          <p:cNvPr id="6" name="Footer Placeholder 5">
            <a:extLst>
              <a:ext uri="{FF2B5EF4-FFF2-40B4-BE49-F238E27FC236}">
                <a16:creationId xmlns:a16="http://schemas.microsoft.com/office/drawing/2014/main" id="{F9F21F05-EB94-417F-B19B-96FF3D9ECA4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AB7C3C7-B6DB-4064-8E66-9FB770C888ED}"/>
              </a:ext>
            </a:extLst>
          </p:cNvPr>
          <p:cNvSpPr>
            <a:spLocks noGrp="1"/>
          </p:cNvSpPr>
          <p:nvPr>
            <p:ph type="sldNum" sz="quarter" idx="12"/>
          </p:nvPr>
        </p:nvSpPr>
        <p:spPr/>
        <p:txBody>
          <a:bodyPr/>
          <a:lstStyle/>
          <a:p>
            <a:fld id="{3109D357-8067-4A1F-97B2-93C5160B78D9}" type="slidenum">
              <a:rPr lang="en-US" smtClean="0"/>
              <a:t>‹#›</a:t>
            </a:fld>
            <a:endParaRPr lang="en-US"/>
          </a:p>
        </p:txBody>
      </p:sp>
      <p:cxnSp>
        <p:nvCxnSpPr>
          <p:cNvPr id="8" name="Straight Connector 7">
            <a:extLst>
              <a:ext uri="{FF2B5EF4-FFF2-40B4-BE49-F238E27FC236}">
                <a16:creationId xmlns:a16="http://schemas.microsoft.com/office/drawing/2014/main" id="{51E233FA-220A-423F-907E-5F81526A28A0}"/>
              </a:ext>
            </a:extLst>
          </p:cNvPr>
          <p:cNvCxnSpPr>
            <a:cxnSpLocks/>
          </p:cNvCxnSpPr>
          <p:nvPr/>
        </p:nvCxnSpPr>
        <p:spPr>
          <a:xfrm>
            <a:off x="5023202"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764588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F56D52-667C-4E67-9038-A0BDFD8CCD0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A3E72AC-0272-475A-BD25-2AB7AC1DEFA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4CFBFF2-9ECB-4CDD-87FA-9DD1F87BFDE9}"/>
              </a:ext>
            </a:extLst>
          </p:cNvPr>
          <p:cNvSpPr>
            <a:spLocks noGrp="1"/>
          </p:cNvSpPr>
          <p:nvPr>
            <p:ph type="dt" sz="half" idx="10"/>
          </p:nvPr>
        </p:nvSpPr>
        <p:spPr/>
        <p:txBody>
          <a:bodyPr/>
          <a:lstStyle/>
          <a:p>
            <a:fld id="{F6CCBF3A-D7FB-4B97-8FD5-6FFB20CB1E84}" type="datetimeFigureOut">
              <a:rPr lang="en-US" smtClean="0"/>
              <a:t>2/15/2023</a:t>
            </a:fld>
            <a:endParaRPr lang="en-US"/>
          </a:p>
        </p:txBody>
      </p:sp>
      <p:sp>
        <p:nvSpPr>
          <p:cNvPr id="5" name="Footer Placeholder 4">
            <a:extLst>
              <a:ext uri="{FF2B5EF4-FFF2-40B4-BE49-F238E27FC236}">
                <a16:creationId xmlns:a16="http://schemas.microsoft.com/office/drawing/2014/main" id="{40AC12B3-DAF5-4BA7-A3A6-D0284716DB8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DF171AE-4A11-4035-A072-9AC4053FFA85}"/>
              </a:ext>
            </a:extLst>
          </p:cNvPr>
          <p:cNvSpPr>
            <a:spLocks noGrp="1"/>
          </p:cNvSpPr>
          <p:nvPr>
            <p:ph type="sldNum" sz="quarter" idx="12"/>
          </p:nvPr>
        </p:nvSpPr>
        <p:spPr/>
        <p:txBody>
          <a:bodyPr/>
          <a:lstStyle/>
          <a:p>
            <a:fld id="{3109D357-8067-4A1F-97B2-93C5160B78D9}" type="slidenum">
              <a:rPr lang="en-US" smtClean="0"/>
              <a:t>‹#›</a:t>
            </a:fld>
            <a:endParaRPr lang="en-US"/>
          </a:p>
        </p:txBody>
      </p:sp>
    </p:spTree>
    <p:extLst>
      <p:ext uri="{BB962C8B-B14F-4D97-AF65-F5344CB8AC3E}">
        <p14:creationId xmlns:p14="http://schemas.microsoft.com/office/powerpoint/2010/main" val="1964228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3A52E95-2F50-48D3-B00E-4C259644E72E}"/>
              </a:ext>
            </a:extLst>
          </p:cNvPr>
          <p:cNvSpPr>
            <a:spLocks noGrp="1"/>
          </p:cNvSpPr>
          <p:nvPr>
            <p:ph type="title" orient="vert"/>
          </p:nvPr>
        </p:nvSpPr>
        <p:spPr>
          <a:xfrm>
            <a:off x="9050174" y="838199"/>
            <a:ext cx="2303626" cy="5338763"/>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32617C9B-4E02-49C8-B6DF-65ED3C990343}"/>
              </a:ext>
            </a:extLst>
          </p:cNvPr>
          <p:cNvSpPr>
            <a:spLocks noGrp="1"/>
          </p:cNvSpPr>
          <p:nvPr>
            <p:ph type="body" orient="vert" idx="1"/>
          </p:nvPr>
        </p:nvSpPr>
        <p:spPr>
          <a:xfrm>
            <a:off x="838200" y="838199"/>
            <a:ext cx="7734300" cy="53387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8ECA10C-AC31-4D80-B78F-08E48CDCB7F2}"/>
              </a:ext>
            </a:extLst>
          </p:cNvPr>
          <p:cNvSpPr>
            <a:spLocks noGrp="1"/>
          </p:cNvSpPr>
          <p:nvPr>
            <p:ph type="dt" sz="half" idx="10"/>
          </p:nvPr>
        </p:nvSpPr>
        <p:spPr/>
        <p:txBody>
          <a:bodyPr/>
          <a:lstStyle/>
          <a:p>
            <a:fld id="{F6CCBF3A-D7FB-4B97-8FD5-6FFB20CB1E84}" type="datetimeFigureOut">
              <a:rPr lang="en-US" smtClean="0"/>
              <a:t>2/15/2023</a:t>
            </a:fld>
            <a:endParaRPr lang="en-US"/>
          </a:p>
        </p:txBody>
      </p:sp>
      <p:sp>
        <p:nvSpPr>
          <p:cNvPr id="5" name="Footer Placeholder 4">
            <a:extLst>
              <a:ext uri="{FF2B5EF4-FFF2-40B4-BE49-F238E27FC236}">
                <a16:creationId xmlns:a16="http://schemas.microsoft.com/office/drawing/2014/main" id="{19AAB5B7-F312-4BC9-A5D3-72E065D1B9F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FC2E489-5442-4698-B6E3-3421A97C2834}"/>
              </a:ext>
            </a:extLst>
          </p:cNvPr>
          <p:cNvSpPr>
            <a:spLocks noGrp="1"/>
          </p:cNvSpPr>
          <p:nvPr>
            <p:ph type="sldNum" sz="quarter" idx="12"/>
          </p:nvPr>
        </p:nvSpPr>
        <p:spPr/>
        <p:txBody>
          <a:bodyPr/>
          <a:lstStyle/>
          <a:p>
            <a:fld id="{3109D357-8067-4A1F-97B2-93C5160B78D9}" type="slidenum">
              <a:rPr lang="en-US" smtClean="0"/>
              <a:t>‹#›</a:t>
            </a:fld>
            <a:endParaRPr lang="en-US"/>
          </a:p>
        </p:txBody>
      </p:sp>
      <p:cxnSp>
        <p:nvCxnSpPr>
          <p:cNvPr id="7" name="Straight Connector 6">
            <a:extLst>
              <a:ext uri="{FF2B5EF4-FFF2-40B4-BE49-F238E27FC236}">
                <a16:creationId xmlns:a16="http://schemas.microsoft.com/office/drawing/2014/main" id="{41F3A7E1-F157-4338-B7F7-9C0A2D60B7FF}"/>
              </a:ext>
            </a:extLst>
          </p:cNvPr>
          <p:cNvCxnSpPr>
            <a:cxnSpLocks/>
          </p:cNvCxnSpPr>
          <p:nvPr/>
        </p:nvCxnSpPr>
        <p:spPr>
          <a:xfrm>
            <a:off x="8811337"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317448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D476A66-BE83-43F9-A28B-02DF7879AD52}"/>
              </a:ext>
            </a:extLst>
          </p:cNvPr>
          <p:cNvSpPr>
            <a:spLocks noGrp="1"/>
          </p:cNvSpPr>
          <p:nvPr>
            <p:ph type="title"/>
          </p:nvPr>
        </p:nvSpPr>
        <p:spPr>
          <a:xfrm>
            <a:off x="838200" y="584990"/>
            <a:ext cx="10515600" cy="1116811"/>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19D76E94-F276-4F0F-8DD9-B1F8A3198AE1}"/>
              </a:ext>
            </a:extLst>
          </p:cNvPr>
          <p:cNvSpPr>
            <a:spLocks noGrp="1"/>
          </p:cNvSpPr>
          <p:nvPr>
            <p:ph type="body" idx="1"/>
          </p:nvPr>
        </p:nvSpPr>
        <p:spPr>
          <a:xfrm>
            <a:off x="838200" y="2061469"/>
            <a:ext cx="10515600" cy="411480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14AD964E-3A2E-4DB9-B96A-EDE144A47BDC}"/>
              </a:ext>
            </a:extLst>
          </p:cNvPr>
          <p:cNvSpPr>
            <a:spLocks noGrp="1"/>
          </p:cNvSpPr>
          <p:nvPr>
            <p:ph type="dt" sz="half" idx="2"/>
          </p:nvPr>
        </p:nvSpPr>
        <p:spPr>
          <a:xfrm rot="5400000">
            <a:off x="10425981" y="4687095"/>
            <a:ext cx="2706690" cy="365125"/>
          </a:xfrm>
          <a:prstGeom prst="rect">
            <a:avLst/>
          </a:prstGeom>
        </p:spPr>
        <p:txBody>
          <a:bodyPr vert="horz" lIns="91440" tIns="45720" rIns="91440" bIns="45720" rtlCol="0" anchor="ctr"/>
          <a:lstStyle>
            <a:lvl1pPr algn="r">
              <a:defRPr sz="1000">
                <a:solidFill>
                  <a:schemeClr val="tx1"/>
                </a:solidFill>
              </a:defRPr>
            </a:lvl1pPr>
          </a:lstStyle>
          <a:p>
            <a:fld id="{F6CCBF3A-D7FB-4B97-8FD5-6FFB20CB1E84}" type="datetimeFigureOut">
              <a:rPr lang="en-US" smtClean="0"/>
              <a:t>2/15/2023</a:t>
            </a:fld>
            <a:endParaRPr lang="en-US"/>
          </a:p>
        </p:txBody>
      </p:sp>
      <p:sp>
        <p:nvSpPr>
          <p:cNvPr id="5" name="Footer Placeholder 4">
            <a:extLst>
              <a:ext uri="{FF2B5EF4-FFF2-40B4-BE49-F238E27FC236}">
                <a16:creationId xmlns:a16="http://schemas.microsoft.com/office/drawing/2014/main" id="{0DACB382-EE11-430D-941A-DB76EEB7F2D5}"/>
              </a:ext>
            </a:extLst>
          </p:cNvPr>
          <p:cNvSpPr>
            <a:spLocks noGrp="1"/>
          </p:cNvSpPr>
          <p:nvPr>
            <p:ph type="ftr" sz="quarter" idx="3"/>
          </p:nvPr>
        </p:nvSpPr>
        <p:spPr>
          <a:xfrm rot="5400000">
            <a:off x="-1131161" y="1592957"/>
            <a:ext cx="2973522" cy="365125"/>
          </a:xfrm>
          <a:prstGeom prst="rect">
            <a:avLst/>
          </a:prstGeom>
        </p:spPr>
        <p:txBody>
          <a:bodyPr vert="horz" lIns="91440" tIns="45720" rIns="91440" bIns="45720" rtlCol="0" anchor="ctr"/>
          <a:lstStyle>
            <a:lvl1pPr algn="l">
              <a:defRPr sz="1000">
                <a:solidFill>
                  <a:schemeClr val="tx1"/>
                </a:solidFill>
              </a:defRPr>
            </a:lvl1pPr>
          </a:lstStyle>
          <a:p>
            <a:endParaRPr lang="en-US"/>
          </a:p>
        </p:txBody>
      </p:sp>
      <p:sp>
        <p:nvSpPr>
          <p:cNvPr id="6" name="Slide Number Placeholder 5">
            <a:extLst>
              <a:ext uri="{FF2B5EF4-FFF2-40B4-BE49-F238E27FC236}">
                <a16:creationId xmlns:a16="http://schemas.microsoft.com/office/drawing/2014/main" id="{A3C562FE-ACD1-43F2-A3DE-5B11E10B7EA5}"/>
              </a:ext>
            </a:extLst>
          </p:cNvPr>
          <p:cNvSpPr>
            <a:spLocks noGrp="1"/>
          </p:cNvSpPr>
          <p:nvPr>
            <p:ph type="sldNum" sz="quarter" idx="4"/>
          </p:nvPr>
        </p:nvSpPr>
        <p:spPr>
          <a:xfrm>
            <a:off x="11512296" y="6356350"/>
            <a:ext cx="574620" cy="365125"/>
          </a:xfrm>
          <a:prstGeom prst="rect">
            <a:avLst/>
          </a:prstGeom>
        </p:spPr>
        <p:txBody>
          <a:bodyPr vert="horz" lIns="91440" tIns="45720" rIns="91440" bIns="45720" rtlCol="0" anchor="ctr"/>
          <a:lstStyle>
            <a:lvl1pPr algn="ctr">
              <a:defRPr sz="1000">
                <a:solidFill>
                  <a:schemeClr val="tx1"/>
                </a:solidFill>
              </a:defRPr>
            </a:lvl1pPr>
          </a:lstStyle>
          <a:p>
            <a:fld id="{3109D357-8067-4A1F-97B2-93C5160B78D9}" type="slidenum">
              <a:rPr lang="en-US" smtClean="0"/>
              <a:t>‹#›</a:t>
            </a:fld>
            <a:endParaRPr lang="en-US"/>
          </a:p>
        </p:txBody>
      </p:sp>
      <p:cxnSp>
        <p:nvCxnSpPr>
          <p:cNvPr id="13" name="Straight Connector 12">
            <a:extLst>
              <a:ext uri="{FF2B5EF4-FFF2-40B4-BE49-F238E27FC236}">
                <a16:creationId xmlns:a16="http://schemas.microsoft.com/office/drawing/2014/main" id="{1EB34A3B-1FD5-48FF-9982-1E64C864C01D}"/>
              </a:ext>
            </a:extLst>
          </p:cNvPr>
          <p:cNvCxnSpPr>
            <a:cxnSpLocks/>
          </p:cNvCxnSpPr>
          <p:nvPr/>
        </p:nvCxnSpPr>
        <p:spPr>
          <a:xfrm flipH="1">
            <a:off x="4" y="1824111"/>
            <a:ext cx="1219199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02394558"/>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buSzPct val="80000"/>
        <a:buFont typeface="Arial" panose="020B0604020202020204" pitchFamily="34" charset="0"/>
        <a:buChar char="•"/>
        <a:defRPr sz="2000" kern="1200">
          <a:solidFill>
            <a:schemeClr val="tx1"/>
          </a:solidFill>
          <a:latin typeface="+mn-lt"/>
          <a:ea typeface="+mn-ea"/>
          <a:cs typeface="+mn-cs"/>
        </a:defRPr>
      </a:lvl1pPr>
      <a:lvl2pPr marL="502920" indent="-228600" algn="l" defTabSz="914400" rtl="0" eaLnBrk="1" latinLnBrk="0" hangingPunct="1">
        <a:lnSpc>
          <a:spcPct val="110000"/>
        </a:lnSpc>
        <a:spcBef>
          <a:spcPts val="500"/>
        </a:spcBef>
        <a:buSzPct val="80000"/>
        <a:buFont typeface="Goudy Old Style" panose="02020502050305020303" pitchFamily="18" charset="0"/>
        <a:buChar char="–"/>
        <a:defRPr sz="1800" i="1" kern="1200">
          <a:solidFill>
            <a:schemeClr val="tx1"/>
          </a:solidFill>
          <a:latin typeface="+mn-lt"/>
          <a:ea typeface="+mn-ea"/>
          <a:cs typeface="+mn-cs"/>
        </a:defRPr>
      </a:lvl2pPr>
      <a:lvl3pPr marL="822960" indent="-228600" algn="l" defTabSz="914400" rtl="0" eaLnBrk="1" latinLnBrk="0" hangingPunct="1">
        <a:lnSpc>
          <a:spcPct val="110000"/>
        </a:lnSpc>
        <a:spcBef>
          <a:spcPts val="500"/>
        </a:spcBef>
        <a:buSzPct val="80000"/>
        <a:buFont typeface="Arial" panose="020B0604020202020204" pitchFamily="34" charset="0"/>
        <a:buChar char="•"/>
        <a:defRPr sz="1600" kern="1200">
          <a:solidFill>
            <a:schemeClr val="tx1"/>
          </a:solidFill>
          <a:latin typeface="+mn-lt"/>
          <a:ea typeface="+mn-ea"/>
          <a:cs typeface="+mn-cs"/>
        </a:defRPr>
      </a:lvl3pPr>
      <a:lvl4pPr marL="1097280" indent="-228600" algn="l" defTabSz="914400" rtl="0" eaLnBrk="1" latinLnBrk="0" hangingPunct="1">
        <a:lnSpc>
          <a:spcPct val="110000"/>
        </a:lnSpc>
        <a:spcBef>
          <a:spcPts val="500"/>
        </a:spcBef>
        <a:buSzPct val="80000"/>
        <a:buFont typeface="Goudy Old Style" panose="02020502050305020303" pitchFamily="18" charset="0"/>
        <a:buChar char="–"/>
        <a:defRPr sz="1400" i="1" kern="1200">
          <a:solidFill>
            <a:schemeClr val="tx1"/>
          </a:solidFill>
          <a:latin typeface="+mn-lt"/>
          <a:ea typeface="+mn-ea"/>
          <a:cs typeface="+mn-cs"/>
        </a:defRPr>
      </a:lvl4pPr>
      <a:lvl5pPr marL="1371600" indent="-228600" algn="l" defTabSz="914400" rtl="0" eaLnBrk="1" latinLnBrk="0" hangingPunct="1">
        <a:lnSpc>
          <a:spcPct val="110000"/>
        </a:lnSpc>
        <a:spcBef>
          <a:spcPts val="500"/>
        </a:spcBef>
        <a:buSzPct val="80000"/>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Low Angle View Of Clouds In Sky">
            <a:extLst>
              <a:ext uri="{FF2B5EF4-FFF2-40B4-BE49-F238E27FC236}">
                <a16:creationId xmlns:a16="http://schemas.microsoft.com/office/drawing/2014/main" id="{F7985886-464E-9A79-B198-EA7F5444E6A5}"/>
              </a:ext>
            </a:extLst>
          </p:cNvPr>
          <p:cNvPicPr>
            <a:picLocks noChangeAspect="1"/>
          </p:cNvPicPr>
          <p:nvPr/>
        </p:nvPicPr>
        <p:blipFill rotWithShape="1">
          <a:blip r:embed="rId2"/>
          <a:srcRect t="5597" b="10134"/>
          <a:stretch/>
        </p:blipFill>
        <p:spPr>
          <a:xfrm>
            <a:off x="20" y="1"/>
            <a:ext cx="12191980" cy="6857999"/>
          </a:xfrm>
          <a:prstGeom prst="rect">
            <a:avLst/>
          </a:prstGeom>
          <a:noFill/>
        </p:spPr>
      </p:pic>
      <p:sp>
        <p:nvSpPr>
          <p:cNvPr id="2" name="Title 1">
            <a:extLst>
              <a:ext uri="{FF2B5EF4-FFF2-40B4-BE49-F238E27FC236}">
                <a16:creationId xmlns:a16="http://schemas.microsoft.com/office/drawing/2014/main" id="{CC1F1BBF-C550-42B1-8777-0A4842E93386}"/>
              </a:ext>
            </a:extLst>
          </p:cNvPr>
          <p:cNvSpPr>
            <a:spLocks noGrp="1"/>
          </p:cNvSpPr>
          <p:nvPr>
            <p:ph type="ctrTitle"/>
          </p:nvPr>
        </p:nvSpPr>
        <p:spPr>
          <a:xfrm>
            <a:off x="3782549" y="1452880"/>
            <a:ext cx="4674231" cy="2852420"/>
          </a:xfrm>
        </p:spPr>
        <p:txBody>
          <a:bodyPr>
            <a:normAutofit/>
          </a:bodyPr>
          <a:lstStyle/>
          <a:p>
            <a:pPr algn="ctr"/>
            <a:r>
              <a:rPr lang="en-US" sz="6600" b="1" dirty="0">
                <a:latin typeface="Calibri" panose="020F0502020204030204" pitchFamily="34" charset="0"/>
                <a:cs typeface="Calibri" panose="020F0502020204030204" pitchFamily="34" charset="0"/>
              </a:rPr>
              <a:t>Wind Power</a:t>
            </a:r>
            <a:br>
              <a:rPr lang="en-US" sz="6600" b="1" dirty="0">
                <a:latin typeface="Calibri" panose="020F0502020204030204" pitchFamily="34" charset="0"/>
                <a:cs typeface="Calibri" panose="020F0502020204030204" pitchFamily="34" charset="0"/>
              </a:rPr>
            </a:br>
            <a:r>
              <a:rPr lang="en-US" sz="6600" b="1" dirty="0">
                <a:latin typeface="Calibri" panose="020F0502020204030204" pitchFamily="34" charset="0"/>
                <a:cs typeface="Calibri" panose="020F0502020204030204" pitchFamily="34" charset="0"/>
              </a:rPr>
              <a:t>101</a:t>
            </a:r>
          </a:p>
        </p:txBody>
      </p:sp>
      <p:sp>
        <p:nvSpPr>
          <p:cNvPr id="16" name="Subtitle 2">
            <a:extLst>
              <a:ext uri="{FF2B5EF4-FFF2-40B4-BE49-F238E27FC236}">
                <a16:creationId xmlns:a16="http://schemas.microsoft.com/office/drawing/2014/main" id="{A5B49BC3-54E8-4F20-B659-99E124FBB75E}"/>
              </a:ext>
            </a:extLst>
          </p:cNvPr>
          <p:cNvSpPr>
            <a:spLocks noGrp="1"/>
          </p:cNvSpPr>
          <p:nvPr>
            <p:ph type="subTitle" idx="1"/>
          </p:nvPr>
        </p:nvSpPr>
        <p:spPr>
          <a:xfrm>
            <a:off x="3922542" y="4628271"/>
            <a:ext cx="4346917" cy="1069144"/>
          </a:xfrm>
        </p:spPr>
        <p:txBody>
          <a:bodyPr>
            <a:normAutofit fontScale="92500" lnSpcReduction="20000"/>
          </a:bodyPr>
          <a:lstStyle/>
          <a:p>
            <a:pPr algn="ctr"/>
            <a:r>
              <a:rPr lang="en-US" sz="2400" b="1" dirty="0"/>
              <a:t>Chris Callais</a:t>
            </a:r>
            <a:br>
              <a:rPr lang="en-US" sz="2400" b="1" dirty="0"/>
            </a:br>
            <a:r>
              <a:rPr lang="en-US" sz="2400" b="1" dirty="0"/>
              <a:t>Senior Meteorologist</a:t>
            </a:r>
            <a:br>
              <a:rPr lang="en-US" sz="2400" b="1" dirty="0"/>
            </a:br>
            <a:r>
              <a:rPr lang="en-US" sz="2400" b="1" dirty="0"/>
              <a:t>Avangrid Renewables LLC</a:t>
            </a:r>
          </a:p>
        </p:txBody>
      </p:sp>
    </p:spTree>
    <p:extLst>
      <p:ext uri="{BB962C8B-B14F-4D97-AF65-F5344CB8AC3E}">
        <p14:creationId xmlns:p14="http://schemas.microsoft.com/office/powerpoint/2010/main" val="42851464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71BEB08-4EDC-49EE-B166-33CC8B7BFA96}"/>
              </a:ext>
            </a:extLst>
          </p:cNvPr>
          <p:cNvPicPr>
            <a:picLocks noChangeAspect="1"/>
          </p:cNvPicPr>
          <p:nvPr/>
        </p:nvPicPr>
        <p:blipFill>
          <a:blip r:embed="rId2"/>
          <a:stretch>
            <a:fillRect/>
          </a:stretch>
        </p:blipFill>
        <p:spPr>
          <a:xfrm>
            <a:off x="-28137" y="0"/>
            <a:ext cx="8750105" cy="6883416"/>
          </a:xfrm>
          <a:prstGeom prst="rect">
            <a:avLst/>
          </a:prstGeom>
        </p:spPr>
      </p:pic>
      <p:pic>
        <p:nvPicPr>
          <p:cNvPr id="5" name="Content Placeholder 4" descr="Diagram&#10;&#10;Description automatically generated">
            <a:extLst>
              <a:ext uri="{FF2B5EF4-FFF2-40B4-BE49-F238E27FC236}">
                <a16:creationId xmlns:a16="http://schemas.microsoft.com/office/drawing/2014/main" id="{A3EEFCB3-0E33-4794-908D-5C2E3EC24944}"/>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9186015" y="424526"/>
            <a:ext cx="2602712" cy="6008947"/>
          </a:xfrm>
        </p:spPr>
      </p:pic>
      <p:sp>
        <p:nvSpPr>
          <p:cNvPr id="6" name="TextBox 5">
            <a:extLst>
              <a:ext uri="{FF2B5EF4-FFF2-40B4-BE49-F238E27FC236}">
                <a16:creationId xmlns:a16="http://schemas.microsoft.com/office/drawing/2014/main" id="{6BDDA34D-2BF3-410E-97B9-8FE3584CC56C}"/>
              </a:ext>
            </a:extLst>
          </p:cNvPr>
          <p:cNvSpPr txBox="1"/>
          <p:nvPr/>
        </p:nvSpPr>
        <p:spPr>
          <a:xfrm>
            <a:off x="295422" y="472058"/>
            <a:ext cx="8032652" cy="5940088"/>
          </a:xfrm>
          <a:prstGeom prst="rect">
            <a:avLst/>
          </a:prstGeom>
          <a:solidFill>
            <a:schemeClr val="bg1">
              <a:alpha val="50000"/>
            </a:schemeClr>
          </a:solidFill>
          <a:effectLst>
            <a:softEdge rad="63500"/>
          </a:effectLst>
        </p:spPr>
        <p:txBody>
          <a:bodyPr wrap="square" rtlCol="0">
            <a:spAutoFit/>
          </a:bodyPr>
          <a:lstStyle/>
          <a:p>
            <a:pPr algn="ctr"/>
            <a:r>
              <a:rPr lang="en-US" sz="2400" b="1" dirty="0">
                <a:latin typeface="Calibri" panose="020F0502020204030204" pitchFamily="34" charset="0"/>
                <a:cs typeface="Calibri" panose="020F0502020204030204" pitchFamily="34" charset="0"/>
              </a:rPr>
              <a:t>The Five Parts of a Wind Turbine</a:t>
            </a:r>
            <a:br>
              <a:rPr lang="en-US" sz="2000" b="1" dirty="0">
                <a:latin typeface="Calibri" panose="020F0502020204030204" pitchFamily="34" charset="0"/>
                <a:cs typeface="Calibri" panose="020F0502020204030204" pitchFamily="34" charset="0"/>
              </a:rPr>
            </a:br>
            <a:endParaRPr lang="en-US" sz="2000" b="1"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sz="2400" b="1" dirty="0">
                <a:latin typeface="Calibri" panose="020F0502020204030204" pitchFamily="34" charset="0"/>
                <a:cs typeface="Calibri" panose="020F0502020204030204" pitchFamily="34" charset="0"/>
              </a:rPr>
              <a:t>Foundation</a:t>
            </a:r>
            <a:r>
              <a:rPr lang="en-US" b="1" dirty="0">
                <a:latin typeface="Calibri" panose="020F0502020204030204" pitchFamily="34" charset="0"/>
                <a:cs typeface="Calibri" panose="020F0502020204030204" pitchFamily="34" charset="0"/>
              </a:rPr>
              <a:t> – the base of the turbine, a large block of concrete below the ground surface that anchors the turbine…at the surface there is only a small footprint allowing for other land uses like farming or ranching.</a:t>
            </a:r>
          </a:p>
          <a:p>
            <a:endParaRPr lang="en-US" b="1"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sz="2400" b="1" dirty="0">
                <a:latin typeface="Calibri" panose="020F0502020204030204" pitchFamily="34" charset="0"/>
                <a:cs typeface="Calibri" panose="020F0502020204030204" pitchFamily="34" charset="0"/>
              </a:rPr>
              <a:t>Tower</a:t>
            </a:r>
            <a:r>
              <a:rPr lang="en-US" b="1" dirty="0">
                <a:latin typeface="Calibri" panose="020F0502020204030204" pitchFamily="34" charset="0"/>
                <a:cs typeface="Calibri" panose="020F0502020204030204" pitchFamily="34" charset="0"/>
              </a:rPr>
              <a:t> – column extending upward to between 75 and 100 meters above ground level. Within the tower is a ladder used to climb the tower as well as wiring to transport generated electricity.</a:t>
            </a:r>
            <a:br>
              <a:rPr lang="en-US" b="1" dirty="0">
                <a:latin typeface="Calibri" panose="020F0502020204030204" pitchFamily="34" charset="0"/>
                <a:cs typeface="Calibri" panose="020F0502020204030204" pitchFamily="34" charset="0"/>
              </a:rPr>
            </a:br>
            <a:endParaRPr lang="en-US" b="1"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sz="2400" b="1" dirty="0">
                <a:latin typeface="Calibri" panose="020F0502020204030204" pitchFamily="34" charset="0"/>
                <a:cs typeface="Calibri" panose="020F0502020204030204" pitchFamily="34" charset="0"/>
              </a:rPr>
              <a:t>Nacelle</a:t>
            </a:r>
            <a:r>
              <a:rPr lang="en-US" b="1" dirty="0">
                <a:latin typeface="Calibri" panose="020F0502020204030204" pitchFamily="34" charset="0"/>
                <a:cs typeface="Calibri" panose="020F0502020204030204" pitchFamily="34" charset="0"/>
              </a:rPr>
              <a:t> –</a:t>
            </a:r>
            <a:r>
              <a:rPr lang="en-US" dirty="0">
                <a:latin typeface="Calibri" panose="020F0502020204030204" pitchFamily="34" charset="0"/>
                <a:cs typeface="Calibri" panose="020F0502020204030204" pitchFamily="34" charset="0"/>
              </a:rPr>
              <a:t> </a:t>
            </a:r>
            <a:r>
              <a:rPr lang="en-US" b="1" dirty="0">
                <a:latin typeface="Calibri" panose="020F0502020204030204" pitchFamily="34" charset="0"/>
                <a:cs typeface="Calibri" panose="020F0502020204030204" pitchFamily="34" charset="0"/>
              </a:rPr>
              <a:t>houses the equipment needed to generate electricity such as the generator and the turbine shaft used to transfer mechanical energy from the blades to the generator via a gearbox. The core of the wind turbine.</a:t>
            </a:r>
            <a:br>
              <a:rPr lang="en-US" b="1" dirty="0">
                <a:latin typeface="Calibri" panose="020F0502020204030204" pitchFamily="34" charset="0"/>
                <a:cs typeface="Calibri" panose="020F0502020204030204" pitchFamily="34" charset="0"/>
              </a:rPr>
            </a:br>
            <a:endParaRPr lang="en-US" b="1"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sz="2400" b="1" dirty="0">
                <a:latin typeface="Calibri" panose="020F0502020204030204" pitchFamily="34" charset="0"/>
                <a:cs typeface="Calibri" panose="020F0502020204030204" pitchFamily="34" charset="0"/>
              </a:rPr>
              <a:t>Rotor and Hub </a:t>
            </a:r>
            <a:r>
              <a:rPr lang="en-US" b="1" dirty="0">
                <a:latin typeface="Calibri" panose="020F0502020204030204" pitchFamily="34" charset="0"/>
                <a:cs typeface="Calibri" panose="020F0502020204030204" pitchFamily="34" charset="0"/>
              </a:rPr>
              <a:t>- </a:t>
            </a:r>
            <a:r>
              <a:rPr lang="en-US" dirty="0">
                <a:latin typeface="Calibri" panose="020F0502020204030204" pitchFamily="34" charset="0"/>
                <a:cs typeface="Calibri" panose="020F0502020204030204" pitchFamily="34" charset="0"/>
              </a:rPr>
              <a:t> </a:t>
            </a:r>
            <a:r>
              <a:rPr lang="en-US" b="1" dirty="0">
                <a:latin typeface="Calibri" panose="020F0502020204030204" pitchFamily="34" charset="0"/>
                <a:cs typeface="Calibri" panose="020F0502020204030204" pitchFamily="34" charset="0"/>
              </a:rPr>
              <a:t>the rotating part of the turbine, generally including three blades. The hub is where the blades connect to the nacelle.</a:t>
            </a:r>
          </a:p>
          <a:p>
            <a:pPr marL="285750" indent="-285750">
              <a:buFont typeface="Arial" panose="020B0604020202020204" pitchFamily="34" charset="0"/>
              <a:buChar char="•"/>
            </a:pPr>
            <a:endParaRPr lang="en-US"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sz="2400" b="1" dirty="0">
                <a:latin typeface="Calibri" panose="020F0502020204030204" pitchFamily="34" charset="0"/>
                <a:cs typeface="Calibri" panose="020F0502020204030204" pitchFamily="34" charset="0"/>
              </a:rPr>
              <a:t>Generator</a:t>
            </a:r>
            <a:r>
              <a:rPr lang="en-US" b="1" dirty="0">
                <a:latin typeface="Calibri" panose="020F0502020204030204" pitchFamily="34" charset="0"/>
                <a:cs typeface="Calibri" panose="020F0502020204030204" pitchFamily="34" charset="0"/>
              </a:rPr>
              <a:t> –</a:t>
            </a:r>
            <a:r>
              <a:rPr lang="en-US" dirty="0">
                <a:latin typeface="Calibri" panose="020F0502020204030204" pitchFamily="34" charset="0"/>
                <a:cs typeface="Calibri" panose="020F0502020204030204" pitchFamily="34" charset="0"/>
              </a:rPr>
              <a:t> </a:t>
            </a:r>
            <a:r>
              <a:rPr lang="en-US" b="1" dirty="0">
                <a:latin typeface="Calibri" panose="020F0502020204030204" pitchFamily="34" charset="0"/>
                <a:cs typeface="Calibri" panose="020F0502020204030204" pitchFamily="34" charset="0"/>
              </a:rPr>
              <a:t>converts the mechanical energy of the rotor into electrical energy which is then transmitted down the tower and to the park substation.</a:t>
            </a:r>
          </a:p>
        </p:txBody>
      </p:sp>
      <p:sp>
        <p:nvSpPr>
          <p:cNvPr id="8" name="TextBox 7">
            <a:extLst>
              <a:ext uri="{FF2B5EF4-FFF2-40B4-BE49-F238E27FC236}">
                <a16:creationId xmlns:a16="http://schemas.microsoft.com/office/drawing/2014/main" id="{C927C74C-400C-460D-963F-AD1337527795}"/>
              </a:ext>
            </a:extLst>
          </p:cNvPr>
          <p:cNvSpPr txBox="1"/>
          <p:nvPr/>
        </p:nvSpPr>
        <p:spPr>
          <a:xfrm>
            <a:off x="295421" y="6433473"/>
            <a:ext cx="4473339" cy="369332"/>
          </a:xfrm>
          <a:prstGeom prst="rect">
            <a:avLst/>
          </a:prstGeom>
          <a:noFill/>
        </p:spPr>
        <p:txBody>
          <a:bodyPr wrap="square" rtlCol="0">
            <a:spAutoFit/>
          </a:bodyPr>
          <a:lstStyle/>
          <a:p>
            <a:r>
              <a:rPr lang="en-US" dirty="0">
                <a:solidFill>
                  <a:schemeClr val="bg1"/>
                </a:solidFill>
              </a:rPr>
              <a:t>Shepherd’s Flat Wind Farm (Arlington, OR)</a:t>
            </a:r>
          </a:p>
        </p:txBody>
      </p:sp>
    </p:spTree>
    <p:extLst>
      <p:ext uri="{BB962C8B-B14F-4D97-AF65-F5344CB8AC3E}">
        <p14:creationId xmlns:p14="http://schemas.microsoft.com/office/powerpoint/2010/main" val="24959444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descr="Diagram, engineering drawing&#10;&#10;Description automatically generated">
            <a:extLst>
              <a:ext uri="{FF2B5EF4-FFF2-40B4-BE49-F238E27FC236}">
                <a16:creationId xmlns:a16="http://schemas.microsoft.com/office/drawing/2014/main" id="{3C073593-82C9-4A8C-A15F-32ADDE7D03C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467729" y="189210"/>
            <a:ext cx="9256541" cy="6479580"/>
          </a:xfrm>
          <a:effectLst>
            <a:softEdge rad="63500"/>
          </a:effectLst>
        </p:spPr>
      </p:pic>
    </p:spTree>
    <p:extLst>
      <p:ext uri="{BB962C8B-B14F-4D97-AF65-F5344CB8AC3E}">
        <p14:creationId xmlns:p14="http://schemas.microsoft.com/office/powerpoint/2010/main" val="15348303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3B356D3-F9C1-4B1D-8DEF-795D1FD84226}"/>
              </a:ext>
            </a:extLst>
          </p:cNvPr>
          <p:cNvPicPr>
            <a:picLocks noChangeAspect="1"/>
          </p:cNvPicPr>
          <p:nvPr/>
        </p:nvPicPr>
        <p:blipFill rotWithShape="1">
          <a:blip r:embed="rId2"/>
          <a:srcRect t="14387" b="1344"/>
          <a:stretch/>
        </p:blipFill>
        <p:spPr>
          <a:xfrm>
            <a:off x="-2" y="-1"/>
            <a:ext cx="12192000" cy="6858001"/>
          </a:xfrm>
          <a:prstGeom prst="rect">
            <a:avLst/>
          </a:prstGeom>
          <a:noFill/>
        </p:spPr>
      </p:pic>
      <p:sp>
        <p:nvSpPr>
          <p:cNvPr id="11" name="Date Placeholder 5">
            <a:extLst>
              <a:ext uri="{FF2B5EF4-FFF2-40B4-BE49-F238E27FC236}">
                <a16:creationId xmlns:a16="http://schemas.microsoft.com/office/drawing/2014/main" id="{07F61E84-B585-4EC3-A33B-EE78E126A60A}"/>
              </a:ext>
            </a:extLst>
          </p:cNvPr>
          <p:cNvSpPr>
            <a:spLocks noGrp="1"/>
          </p:cNvSpPr>
          <p:nvPr>
            <p:ph type="dt" sz="half" idx="10"/>
          </p:nvPr>
        </p:nvSpPr>
        <p:spPr>
          <a:xfrm rot="5400000">
            <a:off x="10425981" y="4687095"/>
            <a:ext cx="2706690" cy="365125"/>
          </a:xfrm>
        </p:spPr>
        <p:txBody>
          <a:bodyPr/>
          <a:lstStyle/>
          <a:p>
            <a:pPr>
              <a:spcAft>
                <a:spcPts val="600"/>
              </a:spcAft>
            </a:pPr>
            <a:fld id="{AC737D93-AB96-4710-A685-8D79F440638A}" type="datetime1">
              <a:rPr lang="en-US" smtClean="0"/>
              <a:pPr>
                <a:spcAft>
                  <a:spcPts val="600"/>
                </a:spcAft>
              </a:pPr>
              <a:t>2/15/2023</a:t>
            </a:fld>
            <a:endParaRPr lang="en-US"/>
          </a:p>
        </p:txBody>
      </p:sp>
      <p:sp>
        <p:nvSpPr>
          <p:cNvPr id="13" name="Slide Number Placeholder 7">
            <a:extLst>
              <a:ext uri="{FF2B5EF4-FFF2-40B4-BE49-F238E27FC236}">
                <a16:creationId xmlns:a16="http://schemas.microsoft.com/office/drawing/2014/main" id="{BE8DB8D2-1690-4175-A7A8-A5BE0D251FFA}"/>
              </a:ext>
            </a:extLst>
          </p:cNvPr>
          <p:cNvSpPr>
            <a:spLocks noGrp="1"/>
          </p:cNvSpPr>
          <p:nvPr>
            <p:ph type="sldNum" sz="quarter" idx="12"/>
          </p:nvPr>
        </p:nvSpPr>
        <p:spPr>
          <a:xfrm>
            <a:off x="11512296" y="6356350"/>
            <a:ext cx="574620" cy="365125"/>
          </a:xfrm>
        </p:spPr>
        <p:txBody>
          <a:bodyPr/>
          <a:lstStyle/>
          <a:p>
            <a:pPr>
              <a:spcAft>
                <a:spcPts val="600"/>
              </a:spcAft>
            </a:pPr>
            <a:fld id="{3E131995-E962-4131-8504-6B962D7140A6}" type="slidenum">
              <a:rPr lang="en-US" smtClean="0"/>
              <a:pPr>
                <a:spcAft>
                  <a:spcPts val="600"/>
                </a:spcAft>
              </a:pPr>
              <a:t>4</a:t>
            </a:fld>
            <a:endParaRPr lang="en-US"/>
          </a:p>
        </p:txBody>
      </p:sp>
      <p:sp>
        <p:nvSpPr>
          <p:cNvPr id="8" name="TextBox 7">
            <a:extLst>
              <a:ext uri="{FF2B5EF4-FFF2-40B4-BE49-F238E27FC236}">
                <a16:creationId xmlns:a16="http://schemas.microsoft.com/office/drawing/2014/main" id="{8B50FAF2-FCA5-4472-B63E-0BA0BEC379D7}"/>
              </a:ext>
            </a:extLst>
          </p:cNvPr>
          <p:cNvSpPr txBox="1"/>
          <p:nvPr/>
        </p:nvSpPr>
        <p:spPr>
          <a:xfrm>
            <a:off x="506437" y="472058"/>
            <a:ext cx="11090326" cy="4955203"/>
          </a:xfrm>
          <a:prstGeom prst="rect">
            <a:avLst/>
          </a:prstGeom>
          <a:solidFill>
            <a:schemeClr val="bg1">
              <a:alpha val="50000"/>
            </a:schemeClr>
          </a:solidFill>
          <a:effectLst>
            <a:softEdge rad="63500"/>
          </a:effectLst>
        </p:spPr>
        <p:txBody>
          <a:bodyPr wrap="square" rtlCol="0">
            <a:spAutoFit/>
          </a:bodyPr>
          <a:lstStyle/>
          <a:p>
            <a:br>
              <a:rPr lang="en-US" sz="2000" b="1" dirty="0">
                <a:latin typeface="Calibri" panose="020F0502020204030204" pitchFamily="34" charset="0"/>
                <a:cs typeface="Calibri" panose="020F0502020204030204" pitchFamily="34" charset="0"/>
              </a:rPr>
            </a:br>
            <a:r>
              <a:rPr lang="en-US" sz="2800" b="1" dirty="0">
                <a:latin typeface="Calibri" panose="020F0502020204030204" pitchFamily="34" charset="0"/>
                <a:cs typeface="Calibri" panose="020F0502020204030204" pitchFamily="34" charset="0"/>
              </a:rPr>
              <a:t>Yaw and Pitch (Rotor hub movement)</a:t>
            </a:r>
            <a:br>
              <a:rPr lang="en-US" sz="2800" b="1" dirty="0">
                <a:latin typeface="Calibri" panose="020F0502020204030204" pitchFamily="34" charset="0"/>
                <a:cs typeface="Calibri" panose="020F0502020204030204" pitchFamily="34" charset="0"/>
              </a:rPr>
            </a:br>
            <a:br>
              <a:rPr lang="en-US" sz="2000" b="1" dirty="0">
                <a:latin typeface="Calibri" panose="020F0502020204030204" pitchFamily="34" charset="0"/>
                <a:cs typeface="Calibri" panose="020F0502020204030204" pitchFamily="34" charset="0"/>
              </a:rPr>
            </a:br>
            <a:r>
              <a:rPr lang="en-US" sz="2000" b="1" dirty="0">
                <a:latin typeface="Calibri" panose="020F0502020204030204" pitchFamily="34" charset="0"/>
                <a:cs typeface="Calibri" panose="020F0502020204030204" pitchFamily="34" charset="0"/>
              </a:rPr>
              <a:t>In order to accommodate changes in wind speed and direction the rotor hub and nacelle assembly must be able to pivot 360 degrees about the vertical axis and adjust blade position for optimum transmission of mechanical energy from the wind to the turbine shaft and generator.</a:t>
            </a:r>
          </a:p>
          <a:p>
            <a:endParaRPr lang="en-US" sz="2000" b="1" dirty="0">
              <a:latin typeface="Calibri" panose="020F0502020204030204" pitchFamily="34" charset="0"/>
              <a:cs typeface="Calibri" panose="020F0502020204030204" pitchFamily="34" charset="0"/>
            </a:endParaRPr>
          </a:p>
          <a:p>
            <a:r>
              <a:rPr lang="en-US" sz="2400" b="1" dirty="0">
                <a:latin typeface="Calibri" panose="020F0502020204030204" pitchFamily="34" charset="0"/>
                <a:cs typeface="Calibri" panose="020F0502020204030204" pitchFamily="34" charset="0"/>
              </a:rPr>
              <a:t>Pitch</a:t>
            </a:r>
            <a:r>
              <a:rPr lang="en-US" sz="2000" b="1" dirty="0">
                <a:latin typeface="Calibri" panose="020F0502020204030204" pitchFamily="34" charset="0"/>
                <a:cs typeface="Calibri" panose="020F0502020204030204" pitchFamily="34" charset="0"/>
              </a:rPr>
              <a:t> – The pitch system adjusts the angle of the wind turbine's blades with respect to the wind, controlling the rotor speed. By adjusting the angle of a turbine's blades, the pitch system controls how much energy the blades can extract.</a:t>
            </a:r>
          </a:p>
          <a:p>
            <a:endParaRPr lang="en-US" sz="2000" b="1" dirty="0">
              <a:latin typeface="Calibri" panose="020F0502020204030204" pitchFamily="34" charset="0"/>
              <a:cs typeface="Calibri" panose="020F0502020204030204" pitchFamily="34" charset="0"/>
            </a:endParaRPr>
          </a:p>
          <a:p>
            <a:r>
              <a:rPr lang="en-US" sz="2400" b="1" dirty="0">
                <a:latin typeface="Calibri" panose="020F0502020204030204" pitchFamily="34" charset="0"/>
                <a:cs typeface="Calibri" panose="020F0502020204030204" pitchFamily="34" charset="0"/>
              </a:rPr>
              <a:t>Yaw</a:t>
            </a:r>
            <a:r>
              <a:rPr lang="en-US" sz="2000" b="1" dirty="0">
                <a:latin typeface="Calibri" panose="020F0502020204030204" pitchFamily="34" charset="0"/>
                <a:cs typeface="Calibri" panose="020F0502020204030204" pitchFamily="34" charset="0"/>
              </a:rPr>
              <a:t> – The yaw system of wind turbines is the component responsible for the orientation of the wind turbine rotor towards the wind, thereby controlling how much energy is transmitted to the turbine shaft and generator.</a:t>
            </a:r>
            <a:br>
              <a:rPr lang="en-US" sz="2000" b="1" dirty="0">
                <a:latin typeface="Calibri" panose="020F0502020204030204" pitchFamily="34" charset="0"/>
                <a:cs typeface="Calibri" panose="020F0502020204030204" pitchFamily="34" charset="0"/>
              </a:rPr>
            </a:br>
            <a:endParaRPr lang="en-US" sz="2000" b="1" dirty="0">
              <a:latin typeface="Calibri" panose="020F0502020204030204" pitchFamily="34" charset="0"/>
              <a:cs typeface="Calibri" panose="020F0502020204030204" pitchFamily="34" charset="0"/>
            </a:endParaRPr>
          </a:p>
        </p:txBody>
      </p:sp>
      <p:sp>
        <p:nvSpPr>
          <p:cNvPr id="6" name="TextBox 5">
            <a:extLst>
              <a:ext uri="{FF2B5EF4-FFF2-40B4-BE49-F238E27FC236}">
                <a16:creationId xmlns:a16="http://schemas.microsoft.com/office/drawing/2014/main" id="{96B969D3-EDBB-4DBB-A802-F34925036834}"/>
              </a:ext>
            </a:extLst>
          </p:cNvPr>
          <p:cNvSpPr txBox="1"/>
          <p:nvPr/>
        </p:nvSpPr>
        <p:spPr>
          <a:xfrm>
            <a:off x="351692" y="6356350"/>
            <a:ext cx="3488788" cy="369332"/>
          </a:xfrm>
          <a:prstGeom prst="rect">
            <a:avLst/>
          </a:prstGeom>
          <a:noFill/>
        </p:spPr>
        <p:txBody>
          <a:bodyPr wrap="square" rtlCol="0">
            <a:spAutoFit/>
          </a:bodyPr>
          <a:lstStyle/>
          <a:p>
            <a:r>
              <a:rPr lang="en-US" dirty="0">
                <a:solidFill>
                  <a:schemeClr val="bg1"/>
                </a:solidFill>
              </a:rPr>
              <a:t>Klondike Wind Farm (Wasco, OR)</a:t>
            </a:r>
          </a:p>
        </p:txBody>
      </p:sp>
    </p:spTree>
    <p:extLst>
      <p:ext uri="{BB962C8B-B14F-4D97-AF65-F5344CB8AC3E}">
        <p14:creationId xmlns:p14="http://schemas.microsoft.com/office/powerpoint/2010/main" val="38677362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F552B49-842E-4F0D-80BB-24EAF5D4FBA3}"/>
              </a:ext>
            </a:extLst>
          </p:cNvPr>
          <p:cNvPicPr>
            <a:picLocks noChangeAspect="1"/>
          </p:cNvPicPr>
          <p:nvPr/>
        </p:nvPicPr>
        <p:blipFill>
          <a:blip r:embed="rId2"/>
          <a:stretch>
            <a:fillRect/>
          </a:stretch>
        </p:blipFill>
        <p:spPr>
          <a:xfrm>
            <a:off x="1419225" y="76165"/>
            <a:ext cx="9353550" cy="6705670"/>
          </a:xfrm>
          <a:prstGeom prst="rect">
            <a:avLst/>
          </a:prstGeom>
        </p:spPr>
      </p:pic>
      <p:sp>
        <p:nvSpPr>
          <p:cNvPr id="3" name="TextBox 2">
            <a:extLst>
              <a:ext uri="{FF2B5EF4-FFF2-40B4-BE49-F238E27FC236}">
                <a16:creationId xmlns:a16="http://schemas.microsoft.com/office/drawing/2014/main" id="{28EE8056-92BA-459E-850B-AD61C97C2F59}"/>
              </a:ext>
            </a:extLst>
          </p:cNvPr>
          <p:cNvSpPr txBox="1"/>
          <p:nvPr/>
        </p:nvSpPr>
        <p:spPr>
          <a:xfrm>
            <a:off x="1547446" y="6400800"/>
            <a:ext cx="2391508" cy="381035"/>
          </a:xfrm>
          <a:prstGeom prst="rect">
            <a:avLst/>
          </a:prstGeom>
          <a:noFill/>
        </p:spPr>
        <p:txBody>
          <a:bodyPr wrap="square" rtlCol="0">
            <a:spAutoFit/>
          </a:bodyPr>
          <a:lstStyle/>
          <a:p>
            <a:r>
              <a:rPr lang="en-US" dirty="0"/>
              <a:t>US Dept of Energy</a:t>
            </a:r>
          </a:p>
        </p:txBody>
      </p:sp>
    </p:spTree>
    <p:extLst>
      <p:ext uri="{BB962C8B-B14F-4D97-AF65-F5344CB8AC3E}">
        <p14:creationId xmlns:p14="http://schemas.microsoft.com/office/powerpoint/2010/main" val="21542877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CA78F33B-D6E4-4517-BA92-4428C3592ABA}"/>
              </a:ext>
            </a:extLst>
          </p:cNvPr>
          <p:cNvPicPr>
            <a:picLocks noChangeAspect="1"/>
          </p:cNvPicPr>
          <p:nvPr/>
        </p:nvPicPr>
        <p:blipFill rotWithShape="1">
          <a:blip r:embed="rId2"/>
          <a:srcRect t="12610" r="551" b="12309"/>
          <a:stretch/>
        </p:blipFill>
        <p:spPr>
          <a:xfrm>
            <a:off x="0" y="0"/>
            <a:ext cx="12192000" cy="6937374"/>
          </a:xfrm>
          <a:prstGeom prst="rect">
            <a:avLst/>
          </a:prstGeom>
        </p:spPr>
      </p:pic>
      <p:sp>
        <p:nvSpPr>
          <p:cNvPr id="7" name="Content Placeholder 6">
            <a:extLst>
              <a:ext uri="{FF2B5EF4-FFF2-40B4-BE49-F238E27FC236}">
                <a16:creationId xmlns:a16="http://schemas.microsoft.com/office/drawing/2014/main" id="{12264E6F-D551-4FF9-90F9-812C687379A2}"/>
              </a:ext>
            </a:extLst>
          </p:cNvPr>
          <p:cNvSpPr>
            <a:spLocks noGrp="1"/>
          </p:cNvSpPr>
          <p:nvPr>
            <p:ph idx="1"/>
          </p:nvPr>
        </p:nvSpPr>
        <p:spPr>
          <a:xfrm>
            <a:off x="838200" y="4476528"/>
            <a:ext cx="10515600" cy="2068020"/>
          </a:xfrm>
          <a:solidFill>
            <a:schemeClr val="bg1">
              <a:alpha val="50000"/>
            </a:schemeClr>
          </a:solidFill>
          <a:effectLst>
            <a:softEdge rad="63500"/>
          </a:effectLst>
        </p:spPr>
        <p:txBody>
          <a:bodyPr>
            <a:normAutofit fontScale="92500"/>
          </a:bodyPr>
          <a:lstStyle/>
          <a:p>
            <a:pPr marL="0" indent="0">
              <a:buNone/>
            </a:pPr>
            <a:r>
              <a:rPr lang="en-US" b="1" dirty="0">
                <a:latin typeface="Calibri" panose="020F0502020204030204" pitchFamily="34" charset="0"/>
                <a:cs typeface="Calibri" panose="020F0502020204030204" pitchFamily="34" charset="0"/>
              </a:rPr>
              <a:t>Power curves are non-linear and feature several key “inflection points”. </a:t>
            </a:r>
            <a:r>
              <a:rPr lang="en-US" b="1" dirty="0">
                <a:solidFill>
                  <a:srgbClr val="006600"/>
                </a:solidFill>
                <a:latin typeface="Calibri" panose="020F0502020204030204" pitchFamily="34" charset="0"/>
                <a:cs typeface="Calibri" panose="020F0502020204030204" pitchFamily="34" charset="0"/>
              </a:rPr>
              <a:t>Cut-in speed </a:t>
            </a:r>
            <a:r>
              <a:rPr lang="en-US" b="1" dirty="0">
                <a:latin typeface="Calibri" panose="020F0502020204030204" pitchFamily="34" charset="0"/>
                <a:cs typeface="Calibri" panose="020F0502020204030204" pitchFamily="34" charset="0"/>
              </a:rPr>
              <a:t>is the speed at which the turbine begins to produce power, generally around 3.5 m/s. </a:t>
            </a:r>
            <a:r>
              <a:rPr lang="en-US" b="1" dirty="0">
                <a:solidFill>
                  <a:srgbClr val="C00000"/>
                </a:solidFill>
                <a:latin typeface="Calibri" panose="020F0502020204030204" pitchFamily="34" charset="0"/>
                <a:cs typeface="Calibri" panose="020F0502020204030204" pitchFamily="34" charset="0"/>
              </a:rPr>
              <a:t>Rated output power </a:t>
            </a:r>
            <a:r>
              <a:rPr lang="en-US" b="1" dirty="0">
                <a:latin typeface="Calibri" panose="020F0502020204030204" pitchFamily="34" charset="0"/>
                <a:cs typeface="Calibri" panose="020F0502020204030204" pitchFamily="34" charset="0"/>
              </a:rPr>
              <a:t>and </a:t>
            </a:r>
            <a:r>
              <a:rPr lang="en-US" b="1" dirty="0">
                <a:solidFill>
                  <a:srgbClr val="C00000"/>
                </a:solidFill>
                <a:latin typeface="Calibri" panose="020F0502020204030204" pitchFamily="34" charset="0"/>
                <a:cs typeface="Calibri" panose="020F0502020204030204" pitchFamily="34" charset="0"/>
              </a:rPr>
              <a:t>rated output speed </a:t>
            </a:r>
            <a:r>
              <a:rPr lang="en-US" b="1" dirty="0">
                <a:latin typeface="Calibri" panose="020F0502020204030204" pitchFamily="34" charset="0"/>
                <a:cs typeface="Calibri" panose="020F0502020204030204" pitchFamily="34" charset="0"/>
              </a:rPr>
              <a:t>refer to the maximum power output (usually 1-3 MW) and the wind speed at which maximum power output is realized (12-13 m/s for most commercial models). </a:t>
            </a:r>
            <a:r>
              <a:rPr lang="en-US" b="1" dirty="0">
                <a:solidFill>
                  <a:srgbClr val="002060"/>
                </a:solidFill>
                <a:latin typeface="Calibri" panose="020F0502020204030204" pitchFamily="34" charset="0"/>
                <a:cs typeface="Calibri" panose="020F0502020204030204" pitchFamily="34" charset="0"/>
              </a:rPr>
              <a:t>Cut-out speed </a:t>
            </a:r>
            <a:r>
              <a:rPr lang="en-US" b="1" dirty="0">
                <a:latin typeface="Calibri" panose="020F0502020204030204" pitchFamily="34" charset="0"/>
                <a:cs typeface="Calibri" panose="020F0502020204030204" pitchFamily="34" charset="0"/>
              </a:rPr>
              <a:t>is the speed at which the turbine goes into a zero-power state to protect the components from damage. This generally ranges from 20-24 m/s depending on the turbine model and ambient air temperature.</a:t>
            </a:r>
            <a:endParaRPr lang="en-US" b="1" dirty="0">
              <a:solidFill>
                <a:srgbClr val="C00000"/>
              </a:solidFill>
              <a:latin typeface="Calibri" panose="020F0502020204030204" pitchFamily="34" charset="0"/>
              <a:cs typeface="Calibri" panose="020F0502020204030204" pitchFamily="34" charset="0"/>
            </a:endParaRPr>
          </a:p>
        </p:txBody>
      </p:sp>
      <p:sp>
        <p:nvSpPr>
          <p:cNvPr id="8" name="TextBox 7">
            <a:extLst>
              <a:ext uri="{FF2B5EF4-FFF2-40B4-BE49-F238E27FC236}">
                <a16:creationId xmlns:a16="http://schemas.microsoft.com/office/drawing/2014/main" id="{359C87CD-C6E3-4753-9B0C-D2DF9CD6653A}"/>
              </a:ext>
            </a:extLst>
          </p:cNvPr>
          <p:cNvSpPr txBox="1"/>
          <p:nvPr/>
        </p:nvSpPr>
        <p:spPr>
          <a:xfrm>
            <a:off x="838200" y="148390"/>
            <a:ext cx="10515600" cy="523220"/>
          </a:xfrm>
          <a:prstGeom prst="rect">
            <a:avLst/>
          </a:prstGeom>
          <a:noFill/>
        </p:spPr>
        <p:txBody>
          <a:bodyPr wrap="square" rtlCol="0">
            <a:spAutoFit/>
          </a:bodyPr>
          <a:lstStyle/>
          <a:p>
            <a:pPr algn="ctr"/>
            <a:r>
              <a:rPr lang="en-US" sz="2800" b="1" dirty="0">
                <a:latin typeface="Calibri" panose="020F0502020204030204" pitchFamily="34" charset="0"/>
                <a:cs typeface="Calibri" panose="020F0502020204030204" pitchFamily="34" charset="0"/>
              </a:rPr>
              <a:t>Power Curve – How Wind Speed Relates to Power Output</a:t>
            </a:r>
          </a:p>
        </p:txBody>
      </p:sp>
      <p:pic>
        <p:nvPicPr>
          <p:cNvPr id="10" name="Picture 9" descr="Chart, box and whisker chart&#10;&#10;Description automatically generated">
            <a:extLst>
              <a:ext uri="{FF2B5EF4-FFF2-40B4-BE49-F238E27FC236}">
                <a16:creationId xmlns:a16="http://schemas.microsoft.com/office/drawing/2014/main" id="{A5514B9C-4686-423E-B997-DD52678CA91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71862" y="671610"/>
            <a:ext cx="5248275" cy="3781425"/>
          </a:xfrm>
          <a:prstGeom prst="rect">
            <a:avLst/>
          </a:prstGeom>
        </p:spPr>
      </p:pic>
      <p:sp>
        <p:nvSpPr>
          <p:cNvPr id="12" name="TextBox 11">
            <a:extLst>
              <a:ext uri="{FF2B5EF4-FFF2-40B4-BE49-F238E27FC236}">
                <a16:creationId xmlns:a16="http://schemas.microsoft.com/office/drawing/2014/main" id="{F46BC90A-119C-4B1F-8C21-021E7846B5DE}"/>
              </a:ext>
            </a:extLst>
          </p:cNvPr>
          <p:cNvSpPr txBox="1"/>
          <p:nvPr/>
        </p:nvSpPr>
        <p:spPr>
          <a:xfrm>
            <a:off x="3471862" y="6524944"/>
            <a:ext cx="5261811" cy="369332"/>
          </a:xfrm>
          <a:prstGeom prst="rect">
            <a:avLst/>
          </a:prstGeom>
          <a:solidFill>
            <a:schemeClr val="bg2">
              <a:alpha val="50000"/>
            </a:schemeClr>
          </a:solidFill>
        </p:spPr>
        <p:txBody>
          <a:bodyPr wrap="square" rtlCol="0">
            <a:spAutoFit/>
          </a:bodyPr>
          <a:lstStyle/>
          <a:p>
            <a:r>
              <a:rPr lang="en-US" dirty="0"/>
              <a:t>Bighorn Wind Farm (Bickleton, WA), © Brian R. Lind</a:t>
            </a:r>
          </a:p>
        </p:txBody>
      </p:sp>
    </p:spTree>
    <p:extLst>
      <p:ext uri="{BB962C8B-B14F-4D97-AF65-F5344CB8AC3E}">
        <p14:creationId xmlns:p14="http://schemas.microsoft.com/office/powerpoint/2010/main" val="32105684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40A6438-6B75-4876-9430-9624CB756538}"/>
              </a:ext>
            </a:extLst>
          </p:cNvPr>
          <p:cNvPicPr>
            <a:picLocks noChangeAspect="1"/>
          </p:cNvPicPr>
          <p:nvPr/>
        </p:nvPicPr>
        <p:blipFill>
          <a:blip r:embed="rId2"/>
          <a:stretch>
            <a:fillRect/>
          </a:stretch>
        </p:blipFill>
        <p:spPr>
          <a:xfrm>
            <a:off x="347669" y="357939"/>
            <a:ext cx="6972788" cy="5725026"/>
          </a:xfrm>
          <a:prstGeom prst="rect">
            <a:avLst/>
          </a:prstGeom>
        </p:spPr>
      </p:pic>
      <p:sp>
        <p:nvSpPr>
          <p:cNvPr id="5" name="TextBox 4">
            <a:extLst>
              <a:ext uri="{FF2B5EF4-FFF2-40B4-BE49-F238E27FC236}">
                <a16:creationId xmlns:a16="http://schemas.microsoft.com/office/drawing/2014/main" id="{F78D0AD6-51B1-4431-BF36-D7E9FCA80FDA}"/>
              </a:ext>
            </a:extLst>
          </p:cNvPr>
          <p:cNvSpPr txBox="1"/>
          <p:nvPr/>
        </p:nvSpPr>
        <p:spPr>
          <a:xfrm>
            <a:off x="347669" y="6176895"/>
            <a:ext cx="7288373" cy="646331"/>
          </a:xfrm>
          <a:prstGeom prst="rect">
            <a:avLst/>
          </a:prstGeom>
          <a:noFill/>
        </p:spPr>
        <p:txBody>
          <a:bodyPr wrap="square" rtlCol="0">
            <a:spAutoFit/>
          </a:bodyPr>
          <a:lstStyle/>
          <a:p>
            <a:r>
              <a:rPr lang="en-US" dirty="0"/>
              <a:t>Miller et al (2014) “Predicting Wind Power With Greater Accuracy”, Lawrence Livermore National Laboratory (</a:t>
            </a:r>
            <a:r>
              <a:rPr lang="en-US" u="sng" dirty="0"/>
              <a:t>https://str.llnl.gov/april-2014/miller</a:t>
            </a:r>
            <a:r>
              <a:rPr lang="en-US" dirty="0"/>
              <a:t>)</a:t>
            </a:r>
          </a:p>
        </p:txBody>
      </p:sp>
      <p:sp>
        <p:nvSpPr>
          <p:cNvPr id="6" name="TextBox 5">
            <a:extLst>
              <a:ext uri="{FF2B5EF4-FFF2-40B4-BE49-F238E27FC236}">
                <a16:creationId xmlns:a16="http://schemas.microsoft.com/office/drawing/2014/main" id="{A5B65D68-332D-455E-8EC8-942315F35B7C}"/>
              </a:ext>
            </a:extLst>
          </p:cNvPr>
          <p:cNvSpPr txBox="1"/>
          <p:nvPr/>
        </p:nvSpPr>
        <p:spPr>
          <a:xfrm>
            <a:off x="7636042" y="357939"/>
            <a:ext cx="4331369" cy="3170099"/>
          </a:xfrm>
          <a:prstGeom prst="rect">
            <a:avLst/>
          </a:prstGeom>
          <a:noFill/>
        </p:spPr>
        <p:txBody>
          <a:bodyPr wrap="square" rtlCol="0">
            <a:spAutoFit/>
          </a:bodyPr>
          <a:lstStyle/>
          <a:p>
            <a:r>
              <a:rPr lang="en-US" sz="2000" b="1" dirty="0">
                <a:latin typeface="Calibri" panose="020F0502020204030204" pitchFamily="34" charset="0"/>
                <a:cs typeface="Calibri" panose="020F0502020204030204" pitchFamily="34" charset="0"/>
              </a:rPr>
              <a:t>However, power output doesn’t always cleanly follow the manufacturer’s power curve. A study by Miller et al (2014) at the Lawrence Livermore National Laboratory illustrated that background atmospheric turbulence from convective instability influences turbine wakes leading to the variation in actual power versus expected power based on the power curve.</a:t>
            </a:r>
          </a:p>
        </p:txBody>
      </p:sp>
      <p:pic>
        <p:nvPicPr>
          <p:cNvPr id="7" name="Picture 6">
            <a:extLst>
              <a:ext uri="{FF2B5EF4-FFF2-40B4-BE49-F238E27FC236}">
                <a16:creationId xmlns:a16="http://schemas.microsoft.com/office/drawing/2014/main" id="{57BA5547-3ED1-4E9D-A3F5-DF98EF1D3057}"/>
              </a:ext>
            </a:extLst>
          </p:cNvPr>
          <p:cNvPicPr>
            <a:picLocks noChangeAspect="1"/>
          </p:cNvPicPr>
          <p:nvPr/>
        </p:nvPicPr>
        <p:blipFill>
          <a:blip r:embed="rId3"/>
          <a:stretch>
            <a:fillRect/>
          </a:stretch>
        </p:blipFill>
        <p:spPr>
          <a:xfrm>
            <a:off x="7639537" y="3604701"/>
            <a:ext cx="4400947" cy="2895360"/>
          </a:xfrm>
          <a:prstGeom prst="rect">
            <a:avLst/>
          </a:prstGeom>
        </p:spPr>
      </p:pic>
      <p:sp>
        <p:nvSpPr>
          <p:cNvPr id="8" name="TextBox 7">
            <a:extLst>
              <a:ext uri="{FF2B5EF4-FFF2-40B4-BE49-F238E27FC236}">
                <a16:creationId xmlns:a16="http://schemas.microsoft.com/office/drawing/2014/main" id="{6528608F-EE7F-4327-A4F5-CE9FF9B12E57}"/>
              </a:ext>
            </a:extLst>
          </p:cNvPr>
          <p:cNvSpPr txBox="1"/>
          <p:nvPr/>
        </p:nvSpPr>
        <p:spPr>
          <a:xfrm>
            <a:off x="9224210" y="3843495"/>
            <a:ext cx="1668379" cy="369332"/>
          </a:xfrm>
          <a:prstGeom prst="rect">
            <a:avLst/>
          </a:prstGeom>
          <a:noFill/>
        </p:spPr>
        <p:txBody>
          <a:bodyPr wrap="square" rtlCol="0">
            <a:spAutoFit/>
          </a:bodyPr>
          <a:lstStyle/>
          <a:p>
            <a:r>
              <a:rPr lang="en-US" dirty="0">
                <a:solidFill>
                  <a:schemeClr val="bg1"/>
                </a:solidFill>
              </a:rPr>
              <a:t>Convective</a:t>
            </a:r>
          </a:p>
        </p:txBody>
      </p:sp>
      <p:sp>
        <p:nvSpPr>
          <p:cNvPr id="12" name="TextBox 11">
            <a:extLst>
              <a:ext uri="{FF2B5EF4-FFF2-40B4-BE49-F238E27FC236}">
                <a16:creationId xmlns:a16="http://schemas.microsoft.com/office/drawing/2014/main" id="{4E630BD9-EA76-4063-B64A-9581504EA11E}"/>
              </a:ext>
            </a:extLst>
          </p:cNvPr>
          <p:cNvSpPr txBox="1"/>
          <p:nvPr/>
        </p:nvSpPr>
        <p:spPr>
          <a:xfrm>
            <a:off x="9352547" y="5052381"/>
            <a:ext cx="1668379" cy="369332"/>
          </a:xfrm>
          <a:prstGeom prst="rect">
            <a:avLst/>
          </a:prstGeom>
          <a:noFill/>
        </p:spPr>
        <p:txBody>
          <a:bodyPr wrap="square" rtlCol="0">
            <a:spAutoFit/>
          </a:bodyPr>
          <a:lstStyle/>
          <a:p>
            <a:r>
              <a:rPr lang="en-US" dirty="0">
                <a:solidFill>
                  <a:schemeClr val="bg1"/>
                </a:solidFill>
              </a:rPr>
              <a:t>Stable</a:t>
            </a:r>
          </a:p>
        </p:txBody>
      </p:sp>
    </p:spTree>
    <p:extLst>
      <p:ext uri="{BB962C8B-B14F-4D97-AF65-F5344CB8AC3E}">
        <p14:creationId xmlns:p14="http://schemas.microsoft.com/office/powerpoint/2010/main" val="38622504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4193AD9-84BD-477C-99A3-382A6E43D567}"/>
              </a:ext>
            </a:extLst>
          </p:cNvPr>
          <p:cNvPicPr>
            <a:picLocks noChangeAspect="1"/>
          </p:cNvPicPr>
          <p:nvPr/>
        </p:nvPicPr>
        <p:blipFill>
          <a:blip r:embed="rId2"/>
          <a:stretch>
            <a:fillRect/>
          </a:stretch>
        </p:blipFill>
        <p:spPr>
          <a:xfrm>
            <a:off x="572778" y="0"/>
            <a:ext cx="11046443" cy="6858000"/>
          </a:xfrm>
          <a:prstGeom prst="rect">
            <a:avLst/>
          </a:prstGeom>
        </p:spPr>
      </p:pic>
      <p:sp>
        <p:nvSpPr>
          <p:cNvPr id="5" name="TextBox 4">
            <a:extLst>
              <a:ext uri="{FF2B5EF4-FFF2-40B4-BE49-F238E27FC236}">
                <a16:creationId xmlns:a16="http://schemas.microsoft.com/office/drawing/2014/main" id="{F4028426-343A-4CA7-85AC-D4A8FE6EADD9}"/>
              </a:ext>
            </a:extLst>
          </p:cNvPr>
          <p:cNvSpPr txBox="1"/>
          <p:nvPr/>
        </p:nvSpPr>
        <p:spPr>
          <a:xfrm>
            <a:off x="4908884" y="72372"/>
            <a:ext cx="1957136" cy="369332"/>
          </a:xfrm>
          <a:prstGeom prst="rect">
            <a:avLst/>
          </a:prstGeom>
          <a:noFill/>
        </p:spPr>
        <p:txBody>
          <a:bodyPr wrap="square" rtlCol="0">
            <a:spAutoFit/>
          </a:bodyPr>
          <a:lstStyle/>
          <a:p>
            <a:r>
              <a:rPr lang="en-US" b="1" dirty="0">
                <a:latin typeface="Calibri" panose="020F0502020204030204" pitchFamily="34" charset="0"/>
                <a:cs typeface="Calibri" panose="020F0502020204030204" pitchFamily="34" charset="0"/>
              </a:rPr>
              <a:t>2. Substation </a:t>
            </a:r>
          </a:p>
        </p:txBody>
      </p:sp>
      <p:sp>
        <p:nvSpPr>
          <p:cNvPr id="6" name="TextBox 5">
            <a:extLst>
              <a:ext uri="{FF2B5EF4-FFF2-40B4-BE49-F238E27FC236}">
                <a16:creationId xmlns:a16="http://schemas.microsoft.com/office/drawing/2014/main" id="{DE0985C3-8073-48DA-85C5-5BB70523D2AF}"/>
              </a:ext>
            </a:extLst>
          </p:cNvPr>
          <p:cNvSpPr txBox="1"/>
          <p:nvPr/>
        </p:nvSpPr>
        <p:spPr>
          <a:xfrm>
            <a:off x="1507958" y="72372"/>
            <a:ext cx="1957136" cy="369332"/>
          </a:xfrm>
          <a:prstGeom prst="rect">
            <a:avLst/>
          </a:prstGeom>
          <a:noFill/>
        </p:spPr>
        <p:txBody>
          <a:bodyPr wrap="square" rtlCol="0">
            <a:spAutoFit/>
          </a:bodyPr>
          <a:lstStyle/>
          <a:p>
            <a:pPr algn="ctr"/>
            <a:r>
              <a:rPr lang="en-US" b="1" dirty="0">
                <a:latin typeface="Calibri" panose="020F0502020204030204" pitchFamily="34" charset="0"/>
                <a:cs typeface="Calibri" panose="020F0502020204030204" pitchFamily="34" charset="0"/>
              </a:rPr>
              <a:t>1. Generation</a:t>
            </a:r>
          </a:p>
        </p:txBody>
      </p:sp>
      <p:sp>
        <p:nvSpPr>
          <p:cNvPr id="7" name="TextBox 6">
            <a:extLst>
              <a:ext uri="{FF2B5EF4-FFF2-40B4-BE49-F238E27FC236}">
                <a16:creationId xmlns:a16="http://schemas.microsoft.com/office/drawing/2014/main" id="{F256617A-CCE7-49DE-B743-6B8D20EF4559}"/>
              </a:ext>
            </a:extLst>
          </p:cNvPr>
          <p:cNvSpPr txBox="1"/>
          <p:nvPr/>
        </p:nvSpPr>
        <p:spPr>
          <a:xfrm>
            <a:off x="7283115" y="1527466"/>
            <a:ext cx="1716506" cy="369332"/>
          </a:xfrm>
          <a:prstGeom prst="rect">
            <a:avLst/>
          </a:prstGeom>
          <a:noFill/>
        </p:spPr>
        <p:txBody>
          <a:bodyPr wrap="square" rtlCol="0">
            <a:spAutoFit/>
          </a:bodyPr>
          <a:lstStyle/>
          <a:p>
            <a:r>
              <a:rPr lang="en-US" b="1" dirty="0">
                <a:latin typeface="Calibri" panose="020F0502020204030204" pitchFamily="34" charset="0"/>
                <a:cs typeface="Calibri" panose="020F0502020204030204" pitchFamily="34" charset="0"/>
              </a:rPr>
              <a:t>3. Transmission</a:t>
            </a:r>
          </a:p>
        </p:txBody>
      </p:sp>
      <p:sp>
        <p:nvSpPr>
          <p:cNvPr id="8" name="TextBox 7">
            <a:extLst>
              <a:ext uri="{FF2B5EF4-FFF2-40B4-BE49-F238E27FC236}">
                <a16:creationId xmlns:a16="http://schemas.microsoft.com/office/drawing/2014/main" id="{C1B1E4FB-23FE-4764-BF99-95E4813ED808}"/>
              </a:ext>
            </a:extLst>
          </p:cNvPr>
          <p:cNvSpPr txBox="1"/>
          <p:nvPr/>
        </p:nvSpPr>
        <p:spPr>
          <a:xfrm>
            <a:off x="8670758" y="3793595"/>
            <a:ext cx="1860884" cy="369332"/>
          </a:xfrm>
          <a:prstGeom prst="rect">
            <a:avLst/>
          </a:prstGeom>
          <a:noFill/>
        </p:spPr>
        <p:txBody>
          <a:bodyPr wrap="square" rtlCol="0">
            <a:spAutoFit/>
          </a:bodyPr>
          <a:lstStyle/>
          <a:p>
            <a:r>
              <a:rPr lang="en-US" b="1" dirty="0">
                <a:latin typeface="Calibri" panose="020F0502020204030204" pitchFamily="34" charset="0"/>
                <a:cs typeface="Calibri" panose="020F0502020204030204" pitchFamily="34" charset="0"/>
              </a:rPr>
              <a:t>4. Substation</a:t>
            </a:r>
          </a:p>
        </p:txBody>
      </p:sp>
      <p:sp>
        <p:nvSpPr>
          <p:cNvPr id="9" name="TextBox 8">
            <a:extLst>
              <a:ext uri="{FF2B5EF4-FFF2-40B4-BE49-F238E27FC236}">
                <a16:creationId xmlns:a16="http://schemas.microsoft.com/office/drawing/2014/main" id="{62C79EC9-A5C9-4E4C-BBDE-79AEF32EB644}"/>
              </a:ext>
            </a:extLst>
          </p:cNvPr>
          <p:cNvSpPr txBox="1"/>
          <p:nvPr/>
        </p:nvSpPr>
        <p:spPr>
          <a:xfrm>
            <a:off x="6866020" y="3978261"/>
            <a:ext cx="1588169" cy="369332"/>
          </a:xfrm>
          <a:prstGeom prst="rect">
            <a:avLst/>
          </a:prstGeom>
          <a:noFill/>
        </p:spPr>
        <p:txBody>
          <a:bodyPr wrap="square" rtlCol="0">
            <a:spAutoFit/>
          </a:bodyPr>
          <a:lstStyle/>
          <a:p>
            <a:r>
              <a:rPr lang="en-US" b="1" dirty="0">
                <a:latin typeface="Calibri" panose="020F0502020204030204" pitchFamily="34" charset="0"/>
                <a:cs typeface="Calibri" panose="020F0502020204030204" pitchFamily="34" charset="0"/>
              </a:rPr>
              <a:t>5. Distribution</a:t>
            </a:r>
          </a:p>
        </p:txBody>
      </p:sp>
      <p:sp>
        <p:nvSpPr>
          <p:cNvPr id="10" name="TextBox 9">
            <a:extLst>
              <a:ext uri="{FF2B5EF4-FFF2-40B4-BE49-F238E27FC236}">
                <a16:creationId xmlns:a16="http://schemas.microsoft.com/office/drawing/2014/main" id="{84F98454-8B17-4BBD-A2F6-7901D894F433}"/>
              </a:ext>
            </a:extLst>
          </p:cNvPr>
          <p:cNvSpPr txBox="1"/>
          <p:nvPr/>
        </p:nvSpPr>
        <p:spPr>
          <a:xfrm>
            <a:off x="3797240" y="4162746"/>
            <a:ext cx="2298759" cy="369332"/>
          </a:xfrm>
          <a:prstGeom prst="rect">
            <a:avLst/>
          </a:prstGeom>
          <a:noFill/>
        </p:spPr>
        <p:txBody>
          <a:bodyPr wrap="square" rtlCol="0">
            <a:spAutoFit/>
          </a:bodyPr>
          <a:lstStyle/>
          <a:p>
            <a:r>
              <a:rPr lang="en-US" b="1" dirty="0">
                <a:latin typeface="Calibri" panose="020F0502020204030204" pitchFamily="34" charset="0"/>
                <a:cs typeface="Calibri" panose="020F0502020204030204" pitchFamily="34" charset="0"/>
              </a:rPr>
              <a:t>6. Pole Transformer</a:t>
            </a:r>
          </a:p>
        </p:txBody>
      </p:sp>
      <p:sp>
        <p:nvSpPr>
          <p:cNvPr id="11" name="TextBox 10">
            <a:extLst>
              <a:ext uri="{FF2B5EF4-FFF2-40B4-BE49-F238E27FC236}">
                <a16:creationId xmlns:a16="http://schemas.microsoft.com/office/drawing/2014/main" id="{EB2E02F5-6FCA-434F-AD4E-4CB5AEB1F40F}"/>
              </a:ext>
            </a:extLst>
          </p:cNvPr>
          <p:cNvSpPr txBox="1"/>
          <p:nvPr/>
        </p:nvSpPr>
        <p:spPr>
          <a:xfrm>
            <a:off x="1166335" y="3978261"/>
            <a:ext cx="2298759" cy="369332"/>
          </a:xfrm>
          <a:prstGeom prst="rect">
            <a:avLst/>
          </a:prstGeom>
          <a:noFill/>
        </p:spPr>
        <p:txBody>
          <a:bodyPr wrap="square" rtlCol="0">
            <a:spAutoFit/>
          </a:bodyPr>
          <a:lstStyle/>
          <a:p>
            <a:r>
              <a:rPr lang="en-US" b="1" dirty="0">
                <a:latin typeface="Calibri" panose="020F0502020204030204" pitchFamily="34" charset="0"/>
                <a:cs typeface="Calibri" panose="020F0502020204030204" pitchFamily="34" charset="0"/>
              </a:rPr>
              <a:t>7. Home Sweet Home</a:t>
            </a:r>
          </a:p>
        </p:txBody>
      </p:sp>
      <p:sp>
        <p:nvSpPr>
          <p:cNvPr id="12" name="TextBox 11">
            <a:extLst>
              <a:ext uri="{FF2B5EF4-FFF2-40B4-BE49-F238E27FC236}">
                <a16:creationId xmlns:a16="http://schemas.microsoft.com/office/drawing/2014/main" id="{8290C95D-87C1-475E-BDE6-92EB538237BA}"/>
              </a:ext>
            </a:extLst>
          </p:cNvPr>
          <p:cNvSpPr txBox="1"/>
          <p:nvPr/>
        </p:nvSpPr>
        <p:spPr>
          <a:xfrm>
            <a:off x="1166335" y="2957354"/>
            <a:ext cx="8170170" cy="523220"/>
          </a:xfrm>
          <a:prstGeom prst="rect">
            <a:avLst/>
          </a:prstGeom>
          <a:noFill/>
        </p:spPr>
        <p:txBody>
          <a:bodyPr wrap="square" rtlCol="0">
            <a:spAutoFit/>
          </a:bodyPr>
          <a:lstStyle/>
          <a:p>
            <a:r>
              <a:rPr lang="en-US" sz="2800" b="1" i="1" dirty="0">
                <a:latin typeface="Calibri" panose="020F0502020204030204" pitchFamily="34" charset="0"/>
                <a:cs typeface="Calibri" panose="020F0502020204030204" pitchFamily="34" charset="0"/>
              </a:rPr>
              <a:t>How electricity gets from a wind turbine to your home</a:t>
            </a:r>
          </a:p>
        </p:txBody>
      </p:sp>
      <p:sp>
        <p:nvSpPr>
          <p:cNvPr id="13" name="TextBox 12">
            <a:extLst>
              <a:ext uri="{FF2B5EF4-FFF2-40B4-BE49-F238E27FC236}">
                <a16:creationId xmlns:a16="http://schemas.microsoft.com/office/drawing/2014/main" id="{C96C6A75-533A-4BC0-B516-1F36A1C0DD01}"/>
              </a:ext>
            </a:extLst>
          </p:cNvPr>
          <p:cNvSpPr txBox="1"/>
          <p:nvPr/>
        </p:nvSpPr>
        <p:spPr>
          <a:xfrm>
            <a:off x="1166335" y="3429000"/>
            <a:ext cx="5041960" cy="338554"/>
          </a:xfrm>
          <a:prstGeom prst="rect">
            <a:avLst/>
          </a:prstGeom>
          <a:noFill/>
        </p:spPr>
        <p:txBody>
          <a:bodyPr wrap="square" rtlCol="0">
            <a:spAutoFit/>
          </a:bodyPr>
          <a:lstStyle/>
          <a:p>
            <a:r>
              <a:rPr lang="en-US" sz="1600" u="sng" dirty="0">
                <a:latin typeface="Calibri" panose="020F0502020204030204" pitchFamily="34" charset="0"/>
                <a:cs typeface="Calibri" panose="020F0502020204030204" pitchFamily="34" charset="0"/>
              </a:rPr>
              <a:t>https://ei.lehigh.edu/learners/energy/wind6.html</a:t>
            </a:r>
          </a:p>
        </p:txBody>
      </p:sp>
    </p:spTree>
    <p:extLst>
      <p:ext uri="{BB962C8B-B14F-4D97-AF65-F5344CB8AC3E}">
        <p14:creationId xmlns:p14="http://schemas.microsoft.com/office/powerpoint/2010/main" val="28871376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group of wind turbines in a field&#10;&#10;Description automatically generated with medium confidence">
            <a:extLst>
              <a:ext uri="{FF2B5EF4-FFF2-40B4-BE49-F238E27FC236}">
                <a16:creationId xmlns:a16="http://schemas.microsoft.com/office/drawing/2014/main" id="{FC7295C3-918B-4601-B28C-2B07AE4A6405}"/>
              </a:ext>
            </a:extLst>
          </p:cNvPr>
          <p:cNvPicPr>
            <a:picLocks noChangeAspect="1"/>
          </p:cNvPicPr>
          <p:nvPr/>
        </p:nvPicPr>
        <p:blipFill rotWithShape="1">
          <a:blip r:embed="rId2"/>
          <a:srcRect t="15730"/>
          <a:stretch/>
        </p:blipFill>
        <p:spPr>
          <a:xfrm>
            <a:off x="20" y="10"/>
            <a:ext cx="12191980" cy="6857990"/>
          </a:xfrm>
          <a:prstGeom prst="rect">
            <a:avLst/>
          </a:prstGeom>
          <a:noFill/>
        </p:spPr>
      </p:pic>
      <p:sp>
        <p:nvSpPr>
          <p:cNvPr id="9" name="Date Placeholder 5">
            <a:extLst>
              <a:ext uri="{FF2B5EF4-FFF2-40B4-BE49-F238E27FC236}">
                <a16:creationId xmlns:a16="http://schemas.microsoft.com/office/drawing/2014/main" id="{07F61E84-B585-4EC3-A33B-EE78E126A60A}"/>
              </a:ext>
            </a:extLst>
          </p:cNvPr>
          <p:cNvSpPr>
            <a:spLocks noGrp="1"/>
          </p:cNvSpPr>
          <p:nvPr>
            <p:ph type="dt" sz="half" idx="10"/>
          </p:nvPr>
        </p:nvSpPr>
        <p:spPr>
          <a:xfrm rot="5400000">
            <a:off x="10425981" y="4687095"/>
            <a:ext cx="2706690" cy="365125"/>
          </a:xfrm>
        </p:spPr>
        <p:txBody>
          <a:bodyPr/>
          <a:lstStyle/>
          <a:p>
            <a:pPr>
              <a:spcAft>
                <a:spcPts val="600"/>
              </a:spcAft>
            </a:pPr>
            <a:fld id="{3F6ADF0A-CAB7-4868-BAC0-C554E2603B2B}" type="datetime1">
              <a:rPr lang="en-US" smtClean="0">
                <a:solidFill>
                  <a:srgbClr val="FFFFFF"/>
                </a:solidFill>
                <a:effectLst>
                  <a:outerShdw blurRad="38100" dist="38100" dir="2700000" algn="tl">
                    <a:srgbClr val="000000">
                      <a:alpha val="43137"/>
                    </a:srgbClr>
                  </a:outerShdw>
                </a:effectLst>
              </a:rPr>
              <a:pPr>
                <a:spcAft>
                  <a:spcPts val="600"/>
                </a:spcAft>
              </a:pPr>
              <a:t>2/15/2023</a:t>
            </a:fld>
            <a:endParaRPr lang="en-US">
              <a:solidFill>
                <a:srgbClr val="FFFFFF"/>
              </a:solidFill>
              <a:effectLst>
                <a:outerShdw blurRad="38100" dist="38100" dir="2700000" algn="tl">
                  <a:srgbClr val="000000">
                    <a:alpha val="43137"/>
                  </a:srgbClr>
                </a:outerShdw>
              </a:effectLst>
            </a:endParaRPr>
          </a:p>
        </p:txBody>
      </p:sp>
      <p:sp>
        <p:nvSpPr>
          <p:cNvPr id="11" name="Slide Number Placeholder 7">
            <a:extLst>
              <a:ext uri="{FF2B5EF4-FFF2-40B4-BE49-F238E27FC236}">
                <a16:creationId xmlns:a16="http://schemas.microsoft.com/office/drawing/2014/main" id="{BE8DB8D2-1690-4175-A7A8-A5BE0D251FFA}"/>
              </a:ext>
            </a:extLst>
          </p:cNvPr>
          <p:cNvSpPr>
            <a:spLocks noGrp="1"/>
          </p:cNvSpPr>
          <p:nvPr>
            <p:ph type="sldNum" sz="quarter" idx="12"/>
          </p:nvPr>
        </p:nvSpPr>
        <p:spPr>
          <a:xfrm>
            <a:off x="11512296" y="6356350"/>
            <a:ext cx="574620" cy="365125"/>
          </a:xfrm>
        </p:spPr>
        <p:txBody>
          <a:bodyPr/>
          <a:lstStyle/>
          <a:p>
            <a:pPr>
              <a:spcAft>
                <a:spcPts val="600"/>
              </a:spcAft>
            </a:pPr>
            <a:fld id="{3E131995-E962-4131-8504-6B962D7140A6}" type="slidenum">
              <a:rPr lang="en-US" smtClean="0">
                <a:solidFill>
                  <a:srgbClr val="FFFFFF"/>
                </a:solidFill>
                <a:effectLst>
                  <a:outerShdw blurRad="38100" dist="38100" dir="2700000" algn="tl">
                    <a:srgbClr val="000000">
                      <a:alpha val="43137"/>
                    </a:srgbClr>
                  </a:outerShdw>
                </a:effectLst>
              </a:rPr>
              <a:pPr>
                <a:spcAft>
                  <a:spcPts val="600"/>
                </a:spcAft>
              </a:pPr>
              <a:t>9</a:t>
            </a:fld>
            <a:endParaRPr lang="en-US">
              <a:solidFill>
                <a:srgbClr val="FFFFFF"/>
              </a:solidFill>
              <a:effectLst>
                <a:outerShdw blurRad="38100" dist="38100" dir="2700000" algn="tl">
                  <a:srgbClr val="000000">
                    <a:alpha val="43137"/>
                  </a:srgbClr>
                </a:outerShdw>
              </a:effectLst>
            </a:endParaRPr>
          </a:p>
        </p:txBody>
      </p:sp>
      <p:sp>
        <p:nvSpPr>
          <p:cNvPr id="3" name="TextBox 2">
            <a:extLst>
              <a:ext uri="{FF2B5EF4-FFF2-40B4-BE49-F238E27FC236}">
                <a16:creationId xmlns:a16="http://schemas.microsoft.com/office/drawing/2014/main" id="{409C82A6-7111-4A0A-B2DB-33D9E6A8CDA1}"/>
              </a:ext>
            </a:extLst>
          </p:cNvPr>
          <p:cNvSpPr txBox="1"/>
          <p:nvPr/>
        </p:nvSpPr>
        <p:spPr>
          <a:xfrm>
            <a:off x="577516" y="420691"/>
            <a:ext cx="11036968" cy="5539978"/>
          </a:xfrm>
          <a:prstGeom prst="rect">
            <a:avLst/>
          </a:prstGeom>
          <a:solidFill>
            <a:schemeClr val="bg1">
              <a:alpha val="50000"/>
            </a:schemeClr>
          </a:solidFill>
          <a:effectLst>
            <a:softEdge rad="63500"/>
          </a:effectLst>
        </p:spPr>
        <p:txBody>
          <a:bodyPr wrap="square" rtlCol="0">
            <a:spAutoFit/>
          </a:bodyPr>
          <a:lstStyle/>
          <a:p>
            <a:pPr algn="ctr"/>
            <a:r>
              <a:rPr lang="en-US" sz="2800" b="1" dirty="0">
                <a:latin typeface="Calibri" panose="020F0502020204030204" pitchFamily="34" charset="0"/>
                <a:cs typeface="Calibri" panose="020F0502020204030204" pitchFamily="34" charset="0"/>
              </a:rPr>
              <a:t>A Simplified Look At Renewable Energy Business Operations </a:t>
            </a:r>
            <a:br>
              <a:rPr lang="en-US" b="1" dirty="0">
                <a:latin typeface="Calibri" panose="020F0502020204030204" pitchFamily="34" charset="0"/>
                <a:cs typeface="Calibri" panose="020F0502020204030204" pitchFamily="34" charset="0"/>
              </a:rPr>
            </a:br>
            <a:endParaRPr lang="en-US" b="1" dirty="0">
              <a:latin typeface="Calibri" panose="020F0502020204030204" pitchFamily="34" charset="0"/>
              <a:cs typeface="Calibri" panose="020F0502020204030204" pitchFamily="34" charset="0"/>
            </a:endParaRPr>
          </a:p>
          <a:p>
            <a:pPr marL="457200" indent="-457200">
              <a:buFont typeface="Arial" panose="020B0604020202020204" pitchFamily="34" charset="0"/>
              <a:buChar char="•"/>
            </a:pPr>
            <a:r>
              <a:rPr lang="en-US" sz="2400" b="1" dirty="0">
                <a:latin typeface="Calibri" panose="020F0502020204030204" pitchFamily="34" charset="0"/>
                <a:cs typeface="Calibri" panose="020F0502020204030204" pitchFamily="34" charset="0"/>
              </a:rPr>
              <a:t>Development Group</a:t>
            </a:r>
            <a:r>
              <a:rPr lang="en-US" sz="2000" b="1" dirty="0">
                <a:latin typeface="Calibri" panose="020F0502020204030204" pitchFamily="34" charset="0"/>
                <a:cs typeface="Calibri" panose="020F0502020204030204" pitchFamily="34" charset="0"/>
              </a:rPr>
              <a:t> </a:t>
            </a:r>
            <a:r>
              <a:rPr lang="en-US" b="1" dirty="0">
                <a:latin typeface="Calibri" panose="020F0502020204030204" pitchFamily="34" charset="0"/>
                <a:cs typeface="Calibri" panose="020F0502020204030204" pitchFamily="34" charset="0"/>
              </a:rPr>
              <a:t>– </a:t>
            </a:r>
            <a:r>
              <a:rPr lang="en-US" sz="2000" b="1" dirty="0">
                <a:latin typeface="Calibri" panose="020F0502020204030204" pitchFamily="34" charset="0"/>
                <a:cs typeface="Calibri" panose="020F0502020204030204" pitchFamily="34" charset="0"/>
              </a:rPr>
              <a:t>tasked with moving new projects along the path from drawing board to completion. This may involve siting a future wind park (such as localized modeling of wind resource), contracts with landowners, and coordinating during the permitting and building phase.</a:t>
            </a:r>
            <a:br>
              <a:rPr lang="en-US" sz="2000" b="1" dirty="0">
                <a:latin typeface="Calibri" panose="020F0502020204030204" pitchFamily="34" charset="0"/>
                <a:cs typeface="Calibri" panose="020F0502020204030204" pitchFamily="34" charset="0"/>
              </a:rPr>
            </a:br>
            <a:endParaRPr lang="en-US" b="1" dirty="0">
              <a:latin typeface="Calibri" panose="020F0502020204030204" pitchFamily="34" charset="0"/>
              <a:cs typeface="Calibri" panose="020F0502020204030204" pitchFamily="34" charset="0"/>
            </a:endParaRPr>
          </a:p>
          <a:p>
            <a:pPr marL="457200" indent="-457200">
              <a:buFont typeface="Arial" panose="020B0604020202020204" pitchFamily="34" charset="0"/>
              <a:buChar char="•"/>
            </a:pPr>
            <a:r>
              <a:rPr lang="en-US" sz="2400" b="1" dirty="0">
                <a:latin typeface="Calibri" panose="020F0502020204030204" pitchFamily="34" charset="0"/>
                <a:cs typeface="Calibri" panose="020F0502020204030204" pitchFamily="34" charset="0"/>
              </a:rPr>
              <a:t>Origination Group </a:t>
            </a:r>
            <a:r>
              <a:rPr lang="en-US" sz="2000" b="1" dirty="0">
                <a:latin typeface="Calibri" panose="020F0502020204030204" pitchFamily="34" charset="0"/>
                <a:cs typeface="Calibri" panose="020F0502020204030204" pitchFamily="34" charset="0"/>
              </a:rPr>
              <a:t>– tasked with developing long-term power products and working with other market entities to develop and finalize contracts for the exchange of power between the generating entity (seller) and the market counterparty (buyer), typically through contracts of relatively long duration (1-10 years) where the conditions of the contract are in force for the duration of the contract (power price etc.) </a:t>
            </a:r>
            <a:br>
              <a:rPr lang="en-US" sz="2000" b="1" dirty="0">
                <a:latin typeface="Calibri" panose="020F0502020204030204" pitchFamily="34" charset="0"/>
                <a:cs typeface="Calibri" panose="020F0502020204030204" pitchFamily="34" charset="0"/>
              </a:rPr>
            </a:br>
            <a:endParaRPr lang="en-US" sz="2000" b="1" dirty="0">
              <a:latin typeface="Calibri" panose="020F0502020204030204" pitchFamily="34" charset="0"/>
              <a:cs typeface="Calibri" panose="020F0502020204030204" pitchFamily="34" charset="0"/>
            </a:endParaRPr>
          </a:p>
          <a:p>
            <a:pPr marL="457200" indent="-457200">
              <a:buFont typeface="Arial" panose="020B0604020202020204" pitchFamily="34" charset="0"/>
              <a:buChar char="•"/>
            </a:pPr>
            <a:r>
              <a:rPr lang="en-US" sz="2400" b="1" dirty="0">
                <a:latin typeface="Calibri" panose="020F0502020204030204" pitchFamily="34" charset="0"/>
                <a:cs typeface="Calibri" panose="020F0502020204030204" pitchFamily="34" charset="0"/>
              </a:rPr>
              <a:t>Trading Group </a:t>
            </a:r>
            <a:r>
              <a:rPr lang="en-US" sz="2000" b="1" dirty="0">
                <a:latin typeface="Calibri" panose="020F0502020204030204" pitchFamily="34" charset="0"/>
                <a:cs typeface="Calibri" panose="020F0502020204030204" pitchFamily="34" charset="0"/>
              </a:rPr>
              <a:t>– tasked with the day-to-day trading operations in the real-time, day-ahead, forward and term markets. An operational meteorology group within trading helps facilitate accurate prediction of VERs (variable energy resources) like wind and solar power facilities as well as general weather analysis with an eye to mitigating weather risk.</a:t>
            </a:r>
            <a:br>
              <a:rPr lang="en-US" sz="2000" b="1" dirty="0">
                <a:latin typeface="Calibri" panose="020F0502020204030204" pitchFamily="34" charset="0"/>
                <a:cs typeface="Calibri" panose="020F0502020204030204" pitchFamily="34" charset="0"/>
              </a:rPr>
            </a:br>
            <a:endParaRPr lang="en-US" b="1" dirty="0">
              <a:latin typeface="Calibri" panose="020F0502020204030204" pitchFamily="34" charset="0"/>
              <a:cs typeface="Calibri" panose="020F0502020204030204" pitchFamily="34" charset="0"/>
            </a:endParaRPr>
          </a:p>
        </p:txBody>
      </p:sp>
      <p:sp>
        <p:nvSpPr>
          <p:cNvPr id="4" name="TextBox 3">
            <a:extLst>
              <a:ext uri="{FF2B5EF4-FFF2-40B4-BE49-F238E27FC236}">
                <a16:creationId xmlns:a16="http://schemas.microsoft.com/office/drawing/2014/main" id="{0E8944B9-CAD2-4A86-8F78-3D85781A8765}"/>
              </a:ext>
            </a:extLst>
          </p:cNvPr>
          <p:cNvSpPr txBox="1"/>
          <p:nvPr/>
        </p:nvSpPr>
        <p:spPr>
          <a:xfrm>
            <a:off x="577516" y="6356350"/>
            <a:ext cx="3713130" cy="369332"/>
          </a:xfrm>
          <a:prstGeom prst="rect">
            <a:avLst/>
          </a:prstGeom>
          <a:noFill/>
        </p:spPr>
        <p:txBody>
          <a:bodyPr wrap="square" rtlCol="0">
            <a:spAutoFit/>
          </a:bodyPr>
          <a:lstStyle/>
          <a:p>
            <a:r>
              <a:rPr lang="en-US" dirty="0">
                <a:solidFill>
                  <a:schemeClr val="bg1"/>
                </a:solidFill>
              </a:rPr>
              <a:t>Bighorn Wind Farm (Bickleton, WA)</a:t>
            </a:r>
          </a:p>
        </p:txBody>
      </p:sp>
    </p:spTree>
    <p:extLst>
      <p:ext uri="{BB962C8B-B14F-4D97-AF65-F5344CB8AC3E}">
        <p14:creationId xmlns:p14="http://schemas.microsoft.com/office/powerpoint/2010/main" val="32924716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11FCAF1-C576-416B-B8D1-B6FBCC5B0A1B}"/>
              </a:ext>
            </a:extLst>
          </p:cNvPr>
          <p:cNvPicPr>
            <a:picLocks noChangeAspect="1"/>
          </p:cNvPicPr>
          <p:nvPr/>
        </p:nvPicPr>
        <p:blipFill>
          <a:blip r:embed="rId2"/>
          <a:stretch>
            <a:fillRect/>
          </a:stretch>
        </p:blipFill>
        <p:spPr>
          <a:xfrm>
            <a:off x="1523498" y="-753"/>
            <a:ext cx="9145004" cy="6858753"/>
          </a:xfrm>
          <a:prstGeom prst="rect">
            <a:avLst/>
          </a:prstGeom>
        </p:spPr>
      </p:pic>
      <p:sp>
        <p:nvSpPr>
          <p:cNvPr id="3" name="TextBox 2">
            <a:extLst>
              <a:ext uri="{FF2B5EF4-FFF2-40B4-BE49-F238E27FC236}">
                <a16:creationId xmlns:a16="http://schemas.microsoft.com/office/drawing/2014/main" id="{0655DA5B-DD81-497D-B2D1-56B981536C18}"/>
              </a:ext>
            </a:extLst>
          </p:cNvPr>
          <p:cNvSpPr txBox="1"/>
          <p:nvPr/>
        </p:nvSpPr>
        <p:spPr>
          <a:xfrm>
            <a:off x="1523498" y="0"/>
            <a:ext cx="9145004" cy="6740307"/>
          </a:xfrm>
          <a:prstGeom prst="rect">
            <a:avLst/>
          </a:prstGeom>
          <a:noFill/>
        </p:spPr>
        <p:txBody>
          <a:bodyPr wrap="square" rtlCol="0">
            <a:spAutoFit/>
          </a:bodyPr>
          <a:lstStyle/>
          <a:p>
            <a:pPr algn="ctr"/>
            <a:r>
              <a:rPr lang="en-US" sz="4800" b="1" dirty="0">
                <a:latin typeface="Calibri" panose="020F0502020204030204" pitchFamily="34" charset="0"/>
                <a:cs typeface="Calibri" panose="020F0502020204030204" pitchFamily="34" charset="0"/>
              </a:rPr>
              <a:t>Electrical Grid Reliability: </a:t>
            </a:r>
          </a:p>
          <a:p>
            <a:pPr algn="ctr"/>
            <a:endParaRPr lang="en-US" sz="4800" b="1" dirty="0">
              <a:latin typeface="Calibri" panose="020F0502020204030204" pitchFamily="34" charset="0"/>
              <a:cs typeface="Calibri" panose="020F0502020204030204" pitchFamily="34" charset="0"/>
            </a:endParaRPr>
          </a:p>
          <a:p>
            <a:pPr algn="ctr"/>
            <a:endParaRPr lang="en-US" sz="4800" b="1" dirty="0">
              <a:latin typeface="Calibri" panose="020F0502020204030204" pitchFamily="34" charset="0"/>
              <a:cs typeface="Calibri" panose="020F0502020204030204" pitchFamily="34" charset="0"/>
            </a:endParaRPr>
          </a:p>
          <a:p>
            <a:pPr algn="ctr"/>
            <a:endParaRPr lang="en-US" sz="4800" b="1" dirty="0">
              <a:latin typeface="Calibri" panose="020F0502020204030204" pitchFamily="34" charset="0"/>
              <a:cs typeface="Calibri" panose="020F0502020204030204" pitchFamily="34" charset="0"/>
            </a:endParaRPr>
          </a:p>
          <a:p>
            <a:pPr algn="ctr"/>
            <a:endParaRPr lang="en-US" sz="4800" b="1" dirty="0">
              <a:latin typeface="Calibri" panose="020F0502020204030204" pitchFamily="34" charset="0"/>
              <a:cs typeface="Calibri" panose="020F0502020204030204" pitchFamily="34" charset="0"/>
            </a:endParaRPr>
          </a:p>
          <a:p>
            <a:pPr algn="ctr"/>
            <a:endParaRPr lang="en-US" sz="4800" b="1" dirty="0">
              <a:latin typeface="Calibri" panose="020F0502020204030204" pitchFamily="34" charset="0"/>
              <a:cs typeface="Calibri" panose="020F0502020204030204" pitchFamily="34" charset="0"/>
            </a:endParaRPr>
          </a:p>
          <a:p>
            <a:pPr algn="ctr"/>
            <a:endParaRPr lang="en-US" sz="4800" b="1" dirty="0">
              <a:latin typeface="Calibri" panose="020F0502020204030204" pitchFamily="34" charset="0"/>
              <a:cs typeface="Calibri" panose="020F0502020204030204" pitchFamily="34" charset="0"/>
            </a:endParaRPr>
          </a:p>
          <a:p>
            <a:pPr algn="ctr"/>
            <a:r>
              <a:rPr lang="en-US" sz="4800" b="1" dirty="0">
                <a:latin typeface="Calibri" panose="020F0502020204030204" pitchFamily="34" charset="0"/>
                <a:cs typeface="Calibri" panose="020F0502020204030204" pitchFamily="34" charset="0"/>
              </a:rPr>
              <a:t>Balancing Authorities and Independent System Operators</a:t>
            </a:r>
          </a:p>
        </p:txBody>
      </p:sp>
    </p:spTree>
    <p:extLst>
      <p:ext uri="{BB962C8B-B14F-4D97-AF65-F5344CB8AC3E}">
        <p14:creationId xmlns:p14="http://schemas.microsoft.com/office/powerpoint/2010/main" val="21889587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group of people in an office&#10;&#10;Description automatically generated with medium confidence">
            <a:extLst>
              <a:ext uri="{FF2B5EF4-FFF2-40B4-BE49-F238E27FC236}">
                <a16:creationId xmlns:a16="http://schemas.microsoft.com/office/drawing/2014/main" id="{BF8382CB-3848-44E4-9BF9-C75F65D1D592}"/>
              </a:ext>
            </a:extLst>
          </p:cNvPr>
          <p:cNvPicPr>
            <a:picLocks noChangeAspect="1"/>
          </p:cNvPicPr>
          <p:nvPr/>
        </p:nvPicPr>
        <p:blipFill rotWithShape="1">
          <a:blip r:embed="rId2"/>
          <a:srcRect b="3017"/>
          <a:stretch/>
        </p:blipFill>
        <p:spPr>
          <a:xfrm>
            <a:off x="20" y="10"/>
            <a:ext cx="12191980" cy="6857990"/>
          </a:xfrm>
          <a:prstGeom prst="rect">
            <a:avLst/>
          </a:prstGeom>
          <a:noFill/>
        </p:spPr>
      </p:pic>
      <p:sp>
        <p:nvSpPr>
          <p:cNvPr id="12" name="Slide Number Placeholder 7">
            <a:extLst>
              <a:ext uri="{FF2B5EF4-FFF2-40B4-BE49-F238E27FC236}">
                <a16:creationId xmlns:a16="http://schemas.microsoft.com/office/drawing/2014/main" id="{BE8DB8D2-1690-4175-A7A8-A5BE0D251FFA}"/>
              </a:ext>
            </a:extLst>
          </p:cNvPr>
          <p:cNvSpPr>
            <a:spLocks noGrp="1"/>
          </p:cNvSpPr>
          <p:nvPr>
            <p:ph type="sldNum" sz="quarter" idx="12"/>
          </p:nvPr>
        </p:nvSpPr>
        <p:spPr>
          <a:xfrm>
            <a:off x="11512296" y="6356350"/>
            <a:ext cx="574620" cy="365125"/>
          </a:xfrm>
        </p:spPr>
        <p:txBody>
          <a:bodyPr/>
          <a:lstStyle/>
          <a:p>
            <a:pPr>
              <a:spcAft>
                <a:spcPts val="600"/>
              </a:spcAft>
            </a:pPr>
            <a:fld id="{3E131995-E962-4131-8504-6B962D7140A6}" type="slidenum">
              <a:rPr lang="en-US" smtClean="0">
                <a:solidFill>
                  <a:srgbClr val="FFFFFF"/>
                </a:solidFill>
                <a:effectLst>
                  <a:outerShdw blurRad="38100" dist="38100" dir="2700000" algn="tl">
                    <a:srgbClr val="000000">
                      <a:alpha val="43137"/>
                    </a:srgbClr>
                  </a:outerShdw>
                </a:effectLst>
              </a:rPr>
              <a:pPr>
                <a:spcAft>
                  <a:spcPts val="600"/>
                </a:spcAft>
              </a:pPr>
              <a:t>11</a:t>
            </a:fld>
            <a:endParaRPr lang="en-US">
              <a:solidFill>
                <a:srgbClr val="FFFFFF"/>
              </a:solidFill>
              <a:effectLst>
                <a:outerShdw blurRad="38100" dist="38100" dir="2700000" algn="tl">
                  <a:srgbClr val="000000">
                    <a:alpha val="43137"/>
                  </a:srgbClr>
                </a:outerShdw>
              </a:effectLst>
            </a:endParaRPr>
          </a:p>
        </p:txBody>
      </p:sp>
      <p:sp>
        <p:nvSpPr>
          <p:cNvPr id="7" name="TextBox 6">
            <a:extLst>
              <a:ext uri="{FF2B5EF4-FFF2-40B4-BE49-F238E27FC236}">
                <a16:creationId xmlns:a16="http://schemas.microsoft.com/office/drawing/2014/main" id="{B97F9AAF-DCCF-4F2E-BA38-6CA56D1D6372}"/>
              </a:ext>
            </a:extLst>
          </p:cNvPr>
          <p:cNvSpPr txBox="1"/>
          <p:nvPr/>
        </p:nvSpPr>
        <p:spPr>
          <a:xfrm>
            <a:off x="577516" y="436733"/>
            <a:ext cx="11036968" cy="6001643"/>
          </a:xfrm>
          <a:prstGeom prst="rect">
            <a:avLst/>
          </a:prstGeom>
          <a:solidFill>
            <a:schemeClr val="bg1">
              <a:alpha val="65000"/>
            </a:schemeClr>
          </a:solidFill>
          <a:effectLst>
            <a:softEdge rad="63500"/>
          </a:effectLst>
        </p:spPr>
        <p:txBody>
          <a:bodyPr wrap="square" rtlCol="0">
            <a:spAutoFit/>
          </a:bodyPr>
          <a:lstStyle/>
          <a:p>
            <a:r>
              <a:rPr lang="en-US" sz="2000" b="1" dirty="0">
                <a:latin typeface="Calibri" panose="020F0502020204030204" pitchFamily="34" charset="0"/>
                <a:cs typeface="Calibri" panose="020F0502020204030204" pitchFamily="34" charset="0"/>
              </a:rPr>
              <a:t>A </a:t>
            </a:r>
            <a:r>
              <a:rPr lang="en-US" sz="2400" b="1" dirty="0">
                <a:latin typeface="Calibri" panose="020F0502020204030204" pitchFamily="34" charset="0"/>
                <a:cs typeface="Calibri" panose="020F0502020204030204" pitchFamily="34" charset="0"/>
              </a:rPr>
              <a:t>Balancing Authority (BA) </a:t>
            </a:r>
            <a:r>
              <a:rPr lang="en-US" sz="2000" b="1" dirty="0">
                <a:latin typeface="Calibri" panose="020F0502020204030204" pitchFamily="34" charset="0"/>
                <a:cs typeface="Calibri" panose="020F0502020204030204" pitchFamily="34" charset="0"/>
              </a:rPr>
              <a:t>is responsible for maintaining the electricity balance within its region. Energy that is produced (sourced) must have a destination (sink). The sink is often the native load (customer demand) of the producing entity (i.e., Portland General generates power that then flows to its customers). Some BAs don’t serve load and trade all generated power on the market through either short-term trades or longer-term contracts.</a:t>
            </a:r>
            <a:br>
              <a:rPr lang="en-US" sz="2000" b="1" dirty="0">
                <a:latin typeface="Calibri" panose="020F0502020204030204" pitchFamily="34" charset="0"/>
                <a:cs typeface="Calibri" panose="020F0502020204030204" pitchFamily="34" charset="0"/>
              </a:rPr>
            </a:br>
            <a:br>
              <a:rPr lang="en-US" sz="2000" b="1" dirty="0">
                <a:latin typeface="Calibri" panose="020F0502020204030204" pitchFamily="34" charset="0"/>
                <a:cs typeface="Calibri" panose="020F0502020204030204" pitchFamily="34" charset="0"/>
              </a:rPr>
            </a:br>
            <a:r>
              <a:rPr lang="en-US" sz="2000" b="1" dirty="0">
                <a:latin typeface="Calibri" panose="020F0502020204030204" pitchFamily="34" charset="0"/>
                <a:cs typeface="Calibri" panose="020F0502020204030204" pitchFamily="34" charset="0"/>
              </a:rPr>
              <a:t>BAs work together to ensure the generation, transmission, and distribution systems are all working properly to meet the needs of customers.</a:t>
            </a:r>
            <a:br>
              <a:rPr lang="en-US" sz="2000" b="1" dirty="0">
                <a:latin typeface="Calibri" panose="020F0502020204030204" pitchFamily="34" charset="0"/>
                <a:cs typeface="Calibri" panose="020F0502020204030204" pitchFamily="34" charset="0"/>
              </a:rPr>
            </a:br>
            <a:br>
              <a:rPr lang="en-US" sz="2000" b="1" dirty="0">
                <a:latin typeface="Calibri" panose="020F0502020204030204" pitchFamily="34" charset="0"/>
                <a:cs typeface="Calibri" panose="020F0502020204030204" pitchFamily="34" charset="0"/>
              </a:rPr>
            </a:br>
            <a:r>
              <a:rPr lang="en-US" sz="2000" b="1" dirty="0">
                <a:latin typeface="Calibri" panose="020F0502020204030204" pitchFamily="34" charset="0"/>
                <a:cs typeface="Calibri" panose="020F0502020204030204" pitchFamily="34" charset="0"/>
              </a:rPr>
              <a:t>BAs have various tools to aid in balancing, from turning on or off generating facilities, to importing or exporting excess energy to or from neighboring counterparties.</a:t>
            </a:r>
            <a:br>
              <a:rPr lang="en-US" sz="2000" b="1" dirty="0">
                <a:latin typeface="Calibri" panose="020F0502020204030204" pitchFamily="34" charset="0"/>
                <a:cs typeface="Calibri" panose="020F0502020204030204" pitchFamily="34" charset="0"/>
              </a:rPr>
            </a:br>
            <a:br>
              <a:rPr lang="en-US" sz="2000" b="1" dirty="0">
                <a:latin typeface="Calibri" panose="020F0502020204030204" pitchFamily="34" charset="0"/>
                <a:cs typeface="Calibri" panose="020F0502020204030204" pitchFamily="34" charset="0"/>
              </a:rPr>
            </a:br>
            <a:r>
              <a:rPr lang="en-US" sz="2000" b="1" dirty="0">
                <a:latin typeface="Calibri" panose="020F0502020204030204" pitchFamily="34" charset="0"/>
                <a:cs typeface="Calibri" panose="020F0502020204030204" pitchFamily="34" charset="0"/>
              </a:rPr>
              <a:t>Today there are 38 BAs within WECC (Western Energy Coordinating Council) that comprise a diverse region from California and Arizona in the United States, to BC and Alberta in Canada. Connections between the neighboring electricity systems have improved reliability and efficiency of the whole system, while still allowing the individual power companies to keep control over serving their own customers’ needs. The development of BAs helps to maintain the stability and safety of the entire grid because any problems, such as outages caused by fires or earthquakes, can be isolated and controlled without causing a risk to other parts of the electric grid.</a:t>
            </a:r>
          </a:p>
        </p:txBody>
      </p:sp>
    </p:spTree>
    <p:extLst>
      <p:ext uri="{BB962C8B-B14F-4D97-AF65-F5344CB8AC3E}">
        <p14:creationId xmlns:p14="http://schemas.microsoft.com/office/powerpoint/2010/main" val="31982899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2C2055F-B457-43AA-977B-629357364F65}"/>
              </a:ext>
            </a:extLst>
          </p:cNvPr>
          <p:cNvPicPr>
            <a:picLocks noChangeAspect="1"/>
          </p:cNvPicPr>
          <p:nvPr/>
        </p:nvPicPr>
        <p:blipFill>
          <a:blip r:embed="rId2"/>
          <a:stretch>
            <a:fillRect/>
          </a:stretch>
        </p:blipFill>
        <p:spPr>
          <a:xfrm>
            <a:off x="457200" y="0"/>
            <a:ext cx="11277600" cy="6865935"/>
          </a:xfrm>
          <a:prstGeom prst="rect">
            <a:avLst/>
          </a:prstGeom>
        </p:spPr>
      </p:pic>
    </p:spTree>
    <p:extLst>
      <p:ext uri="{BB962C8B-B14F-4D97-AF65-F5344CB8AC3E}">
        <p14:creationId xmlns:p14="http://schemas.microsoft.com/office/powerpoint/2010/main" val="6828571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8F586D7-A658-4227-8D7C-285A6F816DD3}"/>
              </a:ext>
            </a:extLst>
          </p:cNvPr>
          <p:cNvPicPr>
            <a:picLocks noChangeAspect="1"/>
          </p:cNvPicPr>
          <p:nvPr/>
        </p:nvPicPr>
        <p:blipFill rotWithShape="1">
          <a:blip r:embed="rId2"/>
          <a:srcRect t="6093" b="8030"/>
          <a:stretch/>
        </p:blipFill>
        <p:spPr>
          <a:xfrm>
            <a:off x="20" y="10"/>
            <a:ext cx="12191980" cy="6857990"/>
          </a:xfrm>
          <a:prstGeom prst="rect">
            <a:avLst/>
          </a:prstGeom>
          <a:noFill/>
        </p:spPr>
      </p:pic>
      <p:sp>
        <p:nvSpPr>
          <p:cNvPr id="8" name="Footer Placeholder 6">
            <a:extLst>
              <a:ext uri="{FF2B5EF4-FFF2-40B4-BE49-F238E27FC236}">
                <a16:creationId xmlns:a16="http://schemas.microsoft.com/office/drawing/2014/main" id="{099EF095-D4F1-4229-9EF0-8EB38E2200A4}"/>
              </a:ext>
            </a:extLst>
          </p:cNvPr>
          <p:cNvSpPr>
            <a:spLocks noGrp="1"/>
          </p:cNvSpPr>
          <p:nvPr>
            <p:ph type="ftr" sz="quarter" idx="11"/>
          </p:nvPr>
        </p:nvSpPr>
        <p:spPr>
          <a:xfrm rot="5400000">
            <a:off x="-1131161" y="1592957"/>
            <a:ext cx="2973522" cy="365125"/>
          </a:xfrm>
        </p:spPr>
        <p:txBody>
          <a:bodyPr/>
          <a:lstStyle/>
          <a:p>
            <a:pPr>
              <a:spcAft>
                <a:spcPts val="600"/>
              </a:spcAft>
            </a:pPr>
            <a:r>
              <a:rPr lang="en-US">
                <a:solidFill>
                  <a:srgbClr val="FFFFFF"/>
                </a:solidFill>
                <a:effectLst>
                  <a:outerShdw blurRad="38100" dist="38100" dir="2700000" algn="tl">
                    <a:srgbClr val="000000">
                      <a:alpha val="43137"/>
                    </a:srgbClr>
                  </a:outerShdw>
                </a:effectLst>
              </a:rPr>
              <a:t>Sample Footer Text</a:t>
            </a:r>
          </a:p>
        </p:txBody>
      </p:sp>
      <p:sp>
        <p:nvSpPr>
          <p:cNvPr id="10" name="Date Placeholder 5">
            <a:extLst>
              <a:ext uri="{FF2B5EF4-FFF2-40B4-BE49-F238E27FC236}">
                <a16:creationId xmlns:a16="http://schemas.microsoft.com/office/drawing/2014/main" id="{07F61E84-B585-4EC3-A33B-EE78E126A60A}"/>
              </a:ext>
            </a:extLst>
          </p:cNvPr>
          <p:cNvSpPr>
            <a:spLocks noGrp="1"/>
          </p:cNvSpPr>
          <p:nvPr>
            <p:ph type="dt" sz="half" idx="10"/>
          </p:nvPr>
        </p:nvSpPr>
        <p:spPr>
          <a:xfrm rot="5400000">
            <a:off x="10425981" y="4687095"/>
            <a:ext cx="2706690" cy="365125"/>
          </a:xfrm>
        </p:spPr>
        <p:txBody>
          <a:bodyPr/>
          <a:lstStyle/>
          <a:p>
            <a:pPr>
              <a:spcAft>
                <a:spcPts val="600"/>
              </a:spcAft>
            </a:pPr>
            <a:fld id="{FF0AE815-174A-4EB7-BABF-0B0197B0E6C1}" type="datetime1">
              <a:rPr lang="en-US" smtClean="0">
                <a:solidFill>
                  <a:srgbClr val="FFFFFF"/>
                </a:solidFill>
                <a:effectLst>
                  <a:outerShdw blurRad="38100" dist="38100" dir="2700000" algn="tl">
                    <a:srgbClr val="000000">
                      <a:alpha val="43137"/>
                    </a:srgbClr>
                  </a:outerShdw>
                </a:effectLst>
              </a:rPr>
              <a:pPr>
                <a:spcAft>
                  <a:spcPts val="600"/>
                </a:spcAft>
              </a:pPr>
              <a:t>2/15/2023</a:t>
            </a:fld>
            <a:endParaRPr lang="en-US">
              <a:solidFill>
                <a:srgbClr val="FFFFFF"/>
              </a:solidFill>
              <a:effectLst>
                <a:outerShdw blurRad="38100" dist="38100" dir="2700000" algn="tl">
                  <a:srgbClr val="000000">
                    <a:alpha val="43137"/>
                  </a:srgbClr>
                </a:outerShdw>
              </a:effectLst>
            </a:endParaRPr>
          </a:p>
        </p:txBody>
      </p:sp>
      <p:sp>
        <p:nvSpPr>
          <p:cNvPr id="12" name="Slide Number Placeholder 7">
            <a:extLst>
              <a:ext uri="{FF2B5EF4-FFF2-40B4-BE49-F238E27FC236}">
                <a16:creationId xmlns:a16="http://schemas.microsoft.com/office/drawing/2014/main" id="{BE8DB8D2-1690-4175-A7A8-A5BE0D251FFA}"/>
              </a:ext>
            </a:extLst>
          </p:cNvPr>
          <p:cNvSpPr>
            <a:spLocks noGrp="1"/>
          </p:cNvSpPr>
          <p:nvPr>
            <p:ph type="sldNum" sz="quarter" idx="12"/>
          </p:nvPr>
        </p:nvSpPr>
        <p:spPr>
          <a:xfrm>
            <a:off x="11512296" y="6356350"/>
            <a:ext cx="574620" cy="365125"/>
          </a:xfrm>
        </p:spPr>
        <p:txBody>
          <a:bodyPr/>
          <a:lstStyle/>
          <a:p>
            <a:pPr>
              <a:spcAft>
                <a:spcPts val="600"/>
              </a:spcAft>
            </a:pPr>
            <a:fld id="{3E131995-E962-4131-8504-6B962D7140A6}" type="slidenum">
              <a:rPr lang="en-US" smtClean="0">
                <a:solidFill>
                  <a:srgbClr val="FFFFFF"/>
                </a:solidFill>
                <a:effectLst>
                  <a:outerShdw blurRad="38100" dist="38100" dir="2700000" algn="tl">
                    <a:srgbClr val="000000">
                      <a:alpha val="43137"/>
                    </a:srgbClr>
                  </a:outerShdw>
                </a:effectLst>
              </a:rPr>
              <a:pPr>
                <a:spcAft>
                  <a:spcPts val="600"/>
                </a:spcAft>
              </a:pPr>
              <a:t>13</a:t>
            </a:fld>
            <a:endParaRPr lang="en-US">
              <a:solidFill>
                <a:srgbClr val="FFFFFF"/>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2707503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group of people in an office&#10;&#10;Description automatically generated with medium confidence">
            <a:extLst>
              <a:ext uri="{FF2B5EF4-FFF2-40B4-BE49-F238E27FC236}">
                <a16:creationId xmlns:a16="http://schemas.microsoft.com/office/drawing/2014/main" id="{BF8382CB-3848-44E4-9BF9-C75F65D1D592}"/>
              </a:ext>
            </a:extLst>
          </p:cNvPr>
          <p:cNvPicPr>
            <a:picLocks noChangeAspect="1"/>
          </p:cNvPicPr>
          <p:nvPr/>
        </p:nvPicPr>
        <p:blipFill rotWithShape="1">
          <a:blip r:embed="rId2"/>
          <a:srcRect b="3017"/>
          <a:stretch/>
        </p:blipFill>
        <p:spPr>
          <a:xfrm>
            <a:off x="20" y="10"/>
            <a:ext cx="12191980" cy="6857990"/>
          </a:xfrm>
          <a:prstGeom prst="rect">
            <a:avLst/>
          </a:prstGeom>
          <a:noFill/>
        </p:spPr>
      </p:pic>
      <p:sp>
        <p:nvSpPr>
          <p:cNvPr id="12" name="Slide Number Placeholder 7">
            <a:extLst>
              <a:ext uri="{FF2B5EF4-FFF2-40B4-BE49-F238E27FC236}">
                <a16:creationId xmlns:a16="http://schemas.microsoft.com/office/drawing/2014/main" id="{BE8DB8D2-1690-4175-A7A8-A5BE0D251FFA}"/>
              </a:ext>
            </a:extLst>
          </p:cNvPr>
          <p:cNvSpPr>
            <a:spLocks noGrp="1"/>
          </p:cNvSpPr>
          <p:nvPr>
            <p:ph type="sldNum" sz="quarter" idx="12"/>
          </p:nvPr>
        </p:nvSpPr>
        <p:spPr>
          <a:xfrm>
            <a:off x="11512296" y="6356350"/>
            <a:ext cx="574620" cy="365125"/>
          </a:xfrm>
        </p:spPr>
        <p:txBody>
          <a:bodyPr/>
          <a:lstStyle/>
          <a:p>
            <a:pPr>
              <a:spcAft>
                <a:spcPts val="600"/>
              </a:spcAft>
            </a:pPr>
            <a:fld id="{3E131995-E962-4131-8504-6B962D7140A6}" type="slidenum">
              <a:rPr lang="en-US" smtClean="0">
                <a:solidFill>
                  <a:srgbClr val="FFFFFF"/>
                </a:solidFill>
                <a:effectLst>
                  <a:outerShdw blurRad="38100" dist="38100" dir="2700000" algn="tl">
                    <a:srgbClr val="000000">
                      <a:alpha val="43137"/>
                    </a:srgbClr>
                  </a:outerShdw>
                </a:effectLst>
              </a:rPr>
              <a:pPr>
                <a:spcAft>
                  <a:spcPts val="600"/>
                </a:spcAft>
              </a:pPr>
              <a:t>14</a:t>
            </a:fld>
            <a:endParaRPr lang="en-US">
              <a:solidFill>
                <a:srgbClr val="FFFFFF"/>
              </a:solidFill>
              <a:effectLst>
                <a:outerShdw blurRad="38100" dist="38100" dir="2700000" algn="tl">
                  <a:srgbClr val="000000">
                    <a:alpha val="43137"/>
                  </a:srgbClr>
                </a:outerShdw>
              </a:effectLst>
            </a:endParaRPr>
          </a:p>
        </p:txBody>
      </p:sp>
      <p:sp>
        <p:nvSpPr>
          <p:cNvPr id="7" name="TextBox 6">
            <a:extLst>
              <a:ext uri="{FF2B5EF4-FFF2-40B4-BE49-F238E27FC236}">
                <a16:creationId xmlns:a16="http://schemas.microsoft.com/office/drawing/2014/main" id="{B97F9AAF-DCCF-4F2E-BA38-6CA56D1D6372}"/>
              </a:ext>
            </a:extLst>
          </p:cNvPr>
          <p:cNvSpPr txBox="1"/>
          <p:nvPr/>
        </p:nvSpPr>
        <p:spPr>
          <a:xfrm>
            <a:off x="475328" y="1012954"/>
            <a:ext cx="11036968" cy="4832092"/>
          </a:xfrm>
          <a:prstGeom prst="rect">
            <a:avLst/>
          </a:prstGeom>
          <a:solidFill>
            <a:schemeClr val="bg1">
              <a:alpha val="65000"/>
            </a:schemeClr>
          </a:solidFill>
          <a:effectLst>
            <a:softEdge rad="63500"/>
          </a:effectLst>
        </p:spPr>
        <p:txBody>
          <a:bodyPr wrap="square" rtlCol="0">
            <a:spAutoFit/>
          </a:bodyPr>
          <a:lstStyle/>
          <a:p>
            <a:r>
              <a:rPr lang="en-US" sz="2000" b="1" dirty="0">
                <a:latin typeface="Calibri" panose="020F0502020204030204" pitchFamily="34" charset="0"/>
                <a:cs typeface="Calibri" panose="020F0502020204030204" pitchFamily="34" charset="0"/>
              </a:rPr>
              <a:t>An </a:t>
            </a:r>
            <a:r>
              <a:rPr lang="en-US" sz="2800" b="1" dirty="0">
                <a:latin typeface="Calibri" panose="020F0502020204030204" pitchFamily="34" charset="0"/>
                <a:cs typeface="Calibri" panose="020F0502020204030204" pitchFamily="34" charset="0"/>
              </a:rPr>
              <a:t>Independent System Operator (ISO) </a:t>
            </a:r>
            <a:r>
              <a:rPr lang="en-US" sz="2000" b="1" dirty="0">
                <a:latin typeface="Calibri" panose="020F0502020204030204" pitchFamily="34" charset="0"/>
                <a:cs typeface="Calibri" panose="020F0502020204030204" pitchFamily="34" charset="0"/>
              </a:rPr>
              <a:t>is an independent grid operator that handles electric grid operations, market facilitation, and bulk electric system planning (for instance coordinating facility outages to maintain the integrity of the bulk electric system). </a:t>
            </a:r>
            <a:br>
              <a:rPr lang="en-US" sz="2000" b="1" dirty="0">
                <a:latin typeface="Calibri" panose="020F0502020204030204" pitchFamily="34" charset="0"/>
                <a:cs typeface="Calibri" panose="020F0502020204030204" pitchFamily="34" charset="0"/>
              </a:rPr>
            </a:br>
            <a:br>
              <a:rPr lang="en-US" sz="2000" b="1" dirty="0">
                <a:latin typeface="Calibri" panose="020F0502020204030204" pitchFamily="34" charset="0"/>
                <a:cs typeface="Calibri" panose="020F0502020204030204" pitchFamily="34" charset="0"/>
              </a:rPr>
            </a:br>
            <a:r>
              <a:rPr lang="en-US" sz="2000" b="1" dirty="0">
                <a:latin typeface="Calibri" panose="020F0502020204030204" pitchFamily="34" charset="0"/>
                <a:cs typeface="Calibri" panose="020F0502020204030204" pitchFamily="34" charset="0"/>
              </a:rPr>
              <a:t>ISOs work to create a fair “playing field” for the various market participants. Some market participants own their own transmission, some both generate power and serve load (customers), others generate power and operate as wholesalers in the market. To avoid conflicts a ISO does not own, but manages, core assets in the electric system such as transmission lines. The ISOs handle all the system operation functions of scheduling generation, transmission, and reserves; acquiring ancillary services; managing the system in real-time and system planning. For example, if a generating entity wants to take a facility offline for an outage it seeks approval from the managing ISO. </a:t>
            </a:r>
            <a:br>
              <a:rPr lang="en-US" sz="2000" b="1" dirty="0">
                <a:latin typeface="Calibri" panose="020F0502020204030204" pitchFamily="34" charset="0"/>
                <a:cs typeface="Calibri" panose="020F0502020204030204" pitchFamily="34" charset="0"/>
              </a:rPr>
            </a:br>
            <a:br>
              <a:rPr lang="en-US" sz="2000" b="1" dirty="0">
                <a:latin typeface="Calibri" panose="020F0502020204030204" pitchFamily="34" charset="0"/>
                <a:cs typeface="Calibri" panose="020F0502020204030204" pitchFamily="34" charset="0"/>
              </a:rPr>
            </a:br>
            <a:r>
              <a:rPr lang="en-US" sz="2000" b="1" dirty="0">
                <a:latin typeface="Calibri" panose="020F0502020204030204" pitchFamily="34" charset="0"/>
                <a:cs typeface="Calibri" panose="020F0502020204030204" pitchFamily="34" charset="0"/>
              </a:rPr>
              <a:t>ISOs in the United States are managed by an independent board of directors and are subject to Federal </a:t>
            </a:r>
            <a:r>
              <a:rPr lang="en-US" sz="2000" b="1">
                <a:latin typeface="Calibri" panose="020F0502020204030204" pitchFamily="34" charset="0"/>
                <a:cs typeface="Calibri" panose="020F0502020204030204" pitchFamily="34" charset="0"/>
              </a:rPr>
              <a:t>Energy Regulatory </a:t>
            </a:r>
            <a:r>
              <a:rPr lang="en-US" sz="2000" b="1" dirty="0">
                <a:latin typeface="Calibri" panose="020F0502020204030204" pitchFamily="34" charset="0"/>
                <a:cs typeface="Calibri" panose="020F0502020204030204" pitchFamily="34" charset="0"/>
              </a:rPr>
              <a:t>Commission (FERC) regulations, with the notable exception of ERCOT which is solely within Texas.</a:t>
            </a:r>
          </a:p>
        </p:txBody>
      </p:sp>
    </p:spTree>
    <p:extLst>
      <p:ext uri="{BB962C8B-B14F-4D97-AF65-F5344CB8AC3E}">
        <p14:creationId xmlns:p14="http://schemas.microsoft.com/office/powerpoint/2010/main" val="27499727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BB3F72B-40F5-465E-B3C2-E3985463C47E}"/>
              </a:ext>
            </a:extLst>
          </p:cNvPr>
          <p:cNvPicPr>
            <a:picLocks noChangeAspect="1"/>
          </p:cNvPicPr>
          <p:nvPr/>
        </p:nvPicPr>
        <p:blipFill>
          <a:blip r:embed="rId2"/>
          <a:stretch>
            <a:fillRect/>
          </a:stretch>
        </p:blipFill>
        <p:spPr>
          <a:xfrm>
            <a:off x="4064919" y="132347"/>
            <a:ext cx="7947606" cy="6593305"/>
          </a:xfrm>
          <a:prstGeom prst="rect">
            <a:avLst/>
          </a:prstGeom>
          <a:effectLst>
            <a:softEdge rad="63500"/>
          </a:effectLst>
        </p:spPr>
      </p:pic>
      <p:sp>
        <p:nvSpPr>
          <p:cNvPr id="6" name="TextBox 5">
            <a:extLst>
              <a:ext uri="{FF2B5EF4-FFF2-40B4-BE49-F238E27FC236}">
                <a16:creationId xmlns:a16="http://schemas.microsoft.com/office/drawing/2014/main" id="{273D83ED-788A-44D9-87DF-650A72135479}"/>
              </a:ext>
            </a:extLst>
          </p:cNvPr>
          <p:cNvSpPr txBox="1"/>
          <p:nvPr/>
        </p:nvSpPr>
        <p:spPr>
          <a:xfrm>
            <a:off x="75323" y="132347"/>
            <a:ext cx="3914274" cy="6555641"/>
          </a:xfrm>
          <a:prstGeom prst="rect">
            <a:avLst/>
          </a:prstGeom>
          <a:noFill/>
        </p:spPr>
        <p:txBody>
          <a:bodyPr wrap="square" rtlCol="0">
            <a:spAutoFit/>
          </a:bodyPr>
          <a:lstStyle/>
          <a:p>
            <a:r>
              <a:rPr lang="en-US" sz="2000" b="1" dirty="0">
                <a:latin typeface="Calibri" panose="020F0502020204030204" pitchFamily="34" charset="0"/>
                <a:cs typeface="Calibri" panose="020F0502020204030204" pitchFamily="34" charset="0"/>
              </a:rPr>
              <a:t>Independent System Operators (ISOs) in the United States, Canada, and Mexico.</a:t>
            </a:r>
            <a:br>
              <a:rPr lang="en-US" sz="2000" b="1" dirty="0">
                <a:latin typeface="Calibri" panose="020F0502020204030204" pitchFamily="34" charset="0"/>
                <a:cs typeface="Calibri" panose="020F0502020204030204" pitchFamily="34" charset="0"/>
              </a:rPr>
            </a:br>
            <a:br>
              <a:rPr lang="en-US" sz="2000" b="1" dirty="0">
                <a:latin typeface="Calibri" panose="020F0502020204030204" pitchFamily="34" charset="0"/>
                <a:cs typeface="Calibri" panose="020F0502020204030204" pitchFamily="34" charset="0"/>
              </a:rPr>
            </a:br>
            <a:r>
              <a:rPr lang="en-US" sz="2000" b="1" dirty="0">
                <a:latin typeface="Calibri" panose="020F0502020204030204" pitchFamily="34" charset="0"/>
                <a:cs typeface="Calibri" panose="020F0502020204030204" pitchFamily="34" charset="0"/>
              </a:rPr>
              <a:t>The Western EIM is a relatively new ISO that is managed by CAISO but is separate from CAISO. It includes most major market participants in the Pacific Northwest, other than power companies that solely serve load (example would be many of the smaller electric cooperatives and PUCs in the Pacific Northwest).</a:t>
            </a:r>
            <a:br>
              <a:rPr lang="en-US" sz="2000" b="1" dirty="0">
                <a:latin typeface="Calibri" panose="020F0502020204030204" pitchFamily="34" charset="0"/>
                <a:cs typeface="Calibri" panose="020F0502020204030204" pitchFamily="34" charset="0"/>
              </a:rPr>
            </a:br>
            <a:br>
              <a:rPr lang="en-US" sz="2000" b="1" dirty="0">
                <a:latin typeface="Calibri" panose="020F0502020204030204" pitchFamily="34" charset="0"/>
                <a:cs typeface="Calibri" panose="020F0502020204030204" pitchFamily="34" charset="0"/>
              </a:rPr>
            </a:br>
            <a:r>
              <a:rPr lang="en-US" sz="2000" b="1" dirty="0">
                <a:latin typeface="Calibri" panose="020F0502020204030204" pitchFamily="34" charset="0"/>
                <a:cs typeface="Calibri" panose="020F0502020204030204" pitchFamily="34" charset="0"/>
              </a:rPr>
              <a:t>ERCOT is the only ISO that is under state regulatory jurisdiction rather than FERC jurisdiction. This unique arrangement has contributed to recent cases of system instability within ERCOT (Feb 2021).</a:t>
            </a:r>
          </a:p>
        </p:txBody>
      </p:sp>
    </p:spTree>
    <p:extLst>
      <p:ext uri="{BB962C8B-B14F-4D97-AF65-F5344CB8AC3E}">
        <p14:creationId xmlns:p14="http://schemas.microsoft.com/office/powerpoint/2010/main" val="14267470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group of wind turbines&#10;&#10;Description automatically generated with low confidence">
            <a:extLst>
              <a:ext uri="{FF2B5EF4-FFF2-40B4-BE49-F238E27FC236}">
                <a16:creationId xmlns:a16="http://schemas.microsoft.com/office/drawing/2014/main" id="{7E63B528-D8B7-41C0-B407-9216C1749140}"/>
              </a:ext>
            </a:extLst>
          </p:cNvPr>
          <p:cNvPicPr>
            <a:picLocks noChangeAspect="1"/>
          </p:cNvPicPr>
          <p:nvPr/>
        </p:nvPicPr>
        <p:blipFill rotWithShape="1">
          <a:blip r:embed="rId2"/>
          <a:srcRect t="15730"/>
          <a:stretch/>
        </p:blipFill>
        <p:spPr>
          <a:xfrm>
            <a:off x="20" y="10"/>
            <a:ext cx="12191980" cy="6857990"/>
          </a:xfrm>
          <a:prstGeom prst="rect">
            <a:avLst/>
          </a:prstGeom>
          <a:noFill/>
        </p:spPr>
      </p:pic>
      <p:sp>
        <p:nvSpPr>
          <p:cNvPr id="4" name="TextBox 3">
            <a:extLst>
              <a:ext uri="{FF2B5EF4-FFF2-40B4-BE49-F238E27FC236}">
                <a16:creationId xmlns:a16="http://schemas.microsoft.com/office/drawing/2014/main" id="{3CCE1159-1498-47D3-9D6F-60D46ACDFEEF}"/>
              </a:ext>
            </a:extLst>
          </p:cNvPr>
          <p:cNvSpPr txBox="1"/>
          <p:nvPr/>
        </p:nvSpPr>
        <p:spPr>
          <a:xfrm>
            <a:off x="288757" y="6368716"/>
            <a:ext cx="4395537" cy="369332"/>
          </a:xfrm>
          <a:prstGeom prst="rect">
            <a:avLst/>
          </a:prstGeom>
          <a:noFill/>
        </p:spPr>
        <p:txBody>
          <a:bodyPr wrap="square" rtlCol="0">
            <a:spAutoFit/>
          </a:bodyPr>
          <a:lstStyle/>
          <a:p>
            <a:r>
              <a:rPr lang="en-US" dirty="0">
                <a:solidFill>
                  <a:schemeClr val="bg1"/>
                </a:solidFill>
              </a:rPr>
              <a:t>Leaning Juniper Wind Park (Arlington, OR)</a:t>
            </a:r>
          </a:p>
        </p:txBody>
      </p:sp>
      <p:sp>
        <p:nvSpPr>
          <p:cNvPr id="3" name="TextBox 2">
            <a:extLst>
              <a:ext uri="{FF2B5EF4-FFF2-40B4-BE49-F238E27FC236}">
                <a16:creationId xmlns:a16="http://schemas.microsoft.com/office/drawing/2014/main" id="{60EEE539-4AC3-4871-BAD7-8745ACB72BB1}"/>
              </a:ext>
            </a:extLst>
          </p:cNvPr>
          <p:cNvSpPr txBox="1"/>
          <p:nvPr/>
        </p:nvSpPr>
        <p:spPr>
          <a:xfrm>
            <a:off x="3474720" y="1463040"/>
            <a:ext cx="5345723" cy="2554545"/>
          </a:xfrm>
          <a:prstGeom prst="rect">
            <a:avLst/>
          </a:prstGeom>
          <a:noFill/>
        </p:spPr>
        <p:txBody>
          <a:bodyPr wrap="square" rtlCol="0">
            <a:spAutoFit/>
          </a:bodyPr>
          <a:lstStyle/>
          <a:p>
            <a:pPr algn="ctr"/>
            <a:r>
              <a:rPr lang="en-US" sz="4000" b="1" dirty="0">
                <a:latin typeface="Calibri" panose="020F0502020204030204" pitchFamily="34" charset="0"/>
                <a:cs typeface="Calibri" panose="020F0502020204030204" pitchFamily="34" charset="0"/>
              </a:rPr>
              <a:t>The End</a:t>
            </a:r>
            <a:br>
              <a:rPr lang="en-US" sz="4000" b="1" dirty="0">
                <a:latin typeface="Calibri" panose="020F0502020204030204" pitchFamily="34" charset="0"/>
                <a:cs typeface="Calibri" panose="020F0502020204030204" pitchFamily="34" charset="0"/>
              </a:rPr>
            </a:br>
            <a:br>
              <a:rPr lang="en-US" sz="4000" b="1" dirty="0">
                <a:latin typeface="Calibri" panose="020F0502020204030204" pitchFamily="34" charset="0"/>
                <a:cs typeface="Calibri" panose="020F0502020204030204" pitchFamily="34" charset="0"/>
              </a:rPr>
            </a:br>
            <a:br>
              <a:rPr lang="en-US" sz="4000" b="1" dirty="0">
                <a:latin typeface="Calibri" panose="020F0502020204030204" pitchFamily="34" charset="0"/>
                <a:cs typeface="Calibri" panose="020F0502020204030204" pitchFamily="34" charset="0"/>
              </a:rPr>
            </a:br>
            <a:r>
              <a:rPr lang="en-US" sz="4000" b="1" dirty="0">
                <a:latin typeface="Calibri" panose="020F0502020204030204" pitchFamily="34" charset="0"/>
                <a:cs typeface="Calibri" panose="020F0502020204030204" pitchFamily="34" charset="0"/>
              </a:rPr>
              <a:t>Questions?</a:t>
            </a:r>
          </a:p>
        </p:txBody>
      </p:sp>
    </p:spTree>
    <p:extLst>
      <p:ext uri="{BB962C8B-B14F-4D97-AF65-F5344CB8AC3E}">
        <p14:creationId xmlns:p14="http://schemas.microsoft.com/office/powerpoint/2010/main" val="276590"/>
      </p:ext>
    </p:extLst>
  </p:cSld>
  <p:clrMapOvr>
    <a:masterClrMapping/>
  </p:clrMapOvr>
</p:sld>
</file>

<file path=ppt/theme/theme1.xml><?xml version="1.0" encoding="utf-8"?>
<a:theme xmlns:a="http://schemas.openxmlformats.org/drawingml/2006/main" name="ArchwayVTI">
  <a:themeElements>
    <a:clrScheme name="AnalogousFromLightSeedLeftStep">
      <a:dk1>
        <a:srgbClr val="000000"/>
      </a:dk1>
      <a:lt1>
        <a:srgbClr val="FFFFFF"/>
      </a:lt1>
      <a:dk2>
        <a:srgbClr val="243241"/>
      </a:dk2>
      <a:lt2>
        <a:srgbClr val="E2E5E8"/>
      </a:lt2>
      <a:accent1>
        <a:srgbClr val="BA9C80"/>
      </a:accent1>
      <a:accent2>
        <a:srgbClr val="BA827F"/>
      </a:accent2>
      <a:accent3>
        <a:srgbClr val="C594A6"/>
      </a:accent3>
      <a:accent4>
        <a:srgbClr val="BA7FAD"/>
      </a:accent4>
      <a:accent5>
        <a:srgbClr val="BC94C5"/>
      </a:accent5>
      <a:accent6>
        <a:srgbClr val="967FBA"/>
      </a:accent6>
      <a:hlink>
        <a:srgbClr val="5E85A8"/>
      </a:hlink>
      <a:folHlink>
        <a:srgbClr val="7F7F7F"/>
      </a:folHlink>
    </a:clrScheme>
    <a:fontScheme name="Archway">
      <a:majorFont>
        <a:latin typeface="Felix Titling"/>
        <a:ea typeface=""/>
        <a:cs typeface=""/>
      </a:majorFont>
      <a:minorFont>
        <a:latin typeface="Goudy Old Styl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rchwayVTI" id="{309F1D27-9968-4F93-BA7C-3666A757FD2E}" vid="{76D8E8FD-8787-4E56-A14A-C28BF58ABEEE}"/>
    </a:ext>
  </a:extLst>
</a:theme>
</file>

<file path=docProps/app.xml><?xml version="1.0" encoding="utf-8"?>
<Properties xmlns="http://schemas.openxmlformats.org/officeDocument/2006/extended-properties" xmlns:vt="http://schemas.openxmlformats.org/officeDocument/2006/docPropsVTypes">
  <TotalTime>708</TotalTime>
  <Words>1424</Words>
  <Application>Microsoft Office PowerPoint</Application>
  <PresentationFormat>Widescreen</PresentationFormat>
  <Paragraphs>61</Paragraphs>
  <Slides>16</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Arial</vt:lpstr>
      <vt:lpstr>Calibri</vt:lpstr>
      <vt:lpstr>Felix Titling</vt:lpstr>
      <vt:lpstr>Goudy Old Style</vt:lpstr>
      <vt:lpstr>ArchwayVTI</vt:lpstr>
      <vt:lpstr>Wind Power 101</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Wind Power 101</dc:title>
  <dc:creator>Callais, Chris</dc:creator>
  <cp:lastModifiedBy>Callais, Chris</cp:lastModifiedBy>
  <cp:revision>35</cp:revision>
  <dcterms:created xsi:type="dcterms:W3CDTF">2023-02-15T07:50:23Z</dcterms:created>
  <dcterms:modified xsi:type="dcterms:W3CDTF">2023-02-15T19:48:47Z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624b1752-a977-4927-b9e6-e48a43684aee_Enabled">
    <vt:lpwstr>true</vt:lpwstr>
  </property>
  <property fmtid="{D5CDD505-2E9C-101B-9397-08002B2CF9AE}" pid="3" name="MSIP_Label_624b1752-a977-4927-b9e6-e48a43684aee_SetDate">
    <vt:lpwstr>2023-02-15T08:24:57Z</vt:lpwstr>
  </property>
  <property fmtid="{D5CDD505-2E9C-101B-9397-08002B2CF9AE}" pid="4" name="MSIP_Label_624b1752-a977-4927-b9e6-e48a43684aee_Method">
    <vt:lpwstr>Privileged</vt:lpwstr>
  </property>
  <property fmtid="{D5CDD505-2E9C-101B-9397-08002B2CF9AE}" pid="5" name="MSIP_Label_624b1752-a977-4927-b9e6-e48a43684aee_Name">
    <vt:lpwstr>Public</vt:lpwstr>
  </property>
  <property fmtid="{D5CDD505-2E9C-101B-9397-08002B2CF9AE}" pid="6" name="MSIP_Label_624b1752-a977-4927-b9e6-e48a43684aee_SiteId">
    <vt:lpwstr>031a09bc-a2bf-44df-888e-4e09355b7a24</vt:lpwstr>
  </property>
  <property fmtid="{D5CDD505-2E9C-101B-9397-08002B2CF9AE}" pid="7" name="MSIP_Label_624b1752-a977-4927-b9e6-e48a43684aee_ActionId">
    <vt:lpwstr>a3417b11-49e8-4912-8794-4727dac629ae</vt:lpwstr>
  </property>
  <property fmtid="{D5CDD505-2E9C-101B-9397-08002B2CF9AE}" pid="8" name="MSIP_Label_624b1752-a977-4927-b9e6-e48a43684aee_ContentBits">
    <vt:lpwstr>0</vt:lpwstr>
  </property>
</Properties>
</file>