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8FC93-E34F-4029-85B4-D08236ECFE99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CEFAB-5620-4931-A217-D1CC93347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94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8D4F5-5B32-4B17-933F-AAAA58D32A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9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89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0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2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5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17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3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2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0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5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3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_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1AD62ED-6DB7-49A3-85CA-29B8AAAD1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6949" y="1432169"/>
            <a:ext cx="6683020" cy="3759199"/>
          </a:xfrm>
          <a:prstGeom prst="roundRect">
            <a:avLst>
              <a:gd name="adj" fmla="val 456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8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01/11/2023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8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F9913A-21B5-EA86-BD27-BE908FF05A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6" r="-1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C4CA19-4077-8992-DB12-0A921E72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2"/>
            <a:ext cx="5768463" cy="3442845"/>
          </a:xfrm>
        </p:spPr>
        <p:txBody>
          <a:bodyPr anchor="b">
            <a:normAutofit/>
          </a:bodyPr>
          <a:lstStyle/>
          <a:p>
            <a:r>
              <a:rPr lang="en-US" sz="3700" b="1" dirty="0"/>
              <a:t>SMOKE MANAGEMENT FIELD COORDINATOR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D46FB-BE99-BF66-EF3D-0EA0AB5FF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 dirty="0"/>
              <a:t>CHRISTINA CLEMONS</a:t>
            </a:r>
          </a:p>
          <a:p>
            <a:r>
              <a:rPr lang="en-US" sz="2000" dirty="0"/>
              <a:t>OREGON DEPT. OF FORESTRY, SALEM, OR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text, ceramic ware&#10;&#10;Description automatically generated">
            <a:extLst>
              <a:ext uri="{FF2B5EF4-FFF2-40B4-BE49-F238E27FC236}">
                <a16:creationId xmlns:a16="http://schemas.microsoft.com/office/drawing/2014/main" id="{59236EB4-ABF4-1185-EAA1-FE4E67F74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74" y="127618"/>
            <a:ext cx="4104496" cy="330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3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6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495FE-9DF8-A531-3582-B20794374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834888"/>
            <a:ext cx="4314645" cy="12689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/>
              <a:t>FIELD OPERATIONS</a:t>
            </a:r>
            <a:br>
              <a:rPr lang="en-US" sz="3200" b="1" dirty="0"/>
            </a:br>
            <a:endParaRPr lang="en-US" sz="3200" b="1" dirty="0"/>
          </a:p>
        </p:txBody>
      </p:sp>
      <p:pic>
        <p:nvPicPr>
          <p:cNvPr id="5" name="Picture 4" descr="A picture containing sunset, outdoor, nature, setting&#10;&#10;Description automatically generated">
            <a:extLst>
              <a:ext uri="{FF2B5EF4-FFF2-40B4-BE49-F238E27FC236}">
                <a16:creationId xmlns:a16="http://schemas.microsoft.com/office/drawing/2014/main" id="{BC46940C-E955-7E0E-FF16-6C8EA34AD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0"/>
          <a:stretch/>
        </p:blipFill>
        <p:spPr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54" name="Rectangle 48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572" y="2240371"/>
            <a:ext cx="42062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045B1B-5CE6-29F4-707A-2FBAC333782C}"/>
              </a:ext>
            </a:extLst>
          </p:cNvPr>
          <p:cNvSpPr txBox="1">
            <a:spLocks/>
          </p:cNvSpPr>
          <p:nvPr/>
        </p:nvSpPr>
        <p:spPr>
          <a:xfrm>
            <a:off x="7255563" y="2395185"/>
            <a:ext cx="4314645" cy="41194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" indent="-3429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+mn-lt"/>
                <a:ea typeface="+mn-ea"/>
                <a:cs typeface="+mn-cs"/>
              </a:rPr>
              <a:t>On-site ground truth of burns as well as technical application of SMP.</a:t>
            </a:r>
          </a:p>
          <a:p>
            <a:pPr marL="114300" indent="-3429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+mn-lt"/>
                <a:ea typeface="+mn-ea"/>
                <a:cs typeface="+mn-cs"/>
              </a:rPr>
              <a:t>Monitoring and audit of prescribed fires.</a:t>
            </a:r>
          </a:p>
          <a:p>
            <a:pPr marL="114300" indent="-3429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+mn-lt"/>
                <a:ea typeface="+mn-ea"/>
                <a:cs typeface="+mn-cs"/>
              </a:rPr>
              <a:t>Fire season harbingers; share intel of trends and anomalies.</a:t>
            </a:r>
          </a:p>
          <a:p>
            <a:pPr marL="114300" indent="-3429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+mn-lt"/>
                <a:ea typeface="+mn-ea"/>
                <a:cs typeface="+mn-cs"/>
              </a:rPr>
              <a:t>Liaison between burners and ODF forecasters/Smoke Management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35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53888-9163-1ECE-5693-D336BF6B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 b="1" dirty="0"/>
              <a:t>ESCAPED RX!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6017F8-8174-B10C-A88E-3273DB9FA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r>
              <a:rPr lang="en-US" sz="2000" dirty="0"/>
              <a:t>Fuel Load Estimation Low – large, complex unit with various aspects.</a:t>
            </a:r>
          </a:p>
          <a:p>
            <a:r>
              <a:rPr lang="en-US" sz="2000" dirty="0"/>
              <a:t>Long drought – more fuel consumption than anticipated.</a:t>
            </a:r>
          </a:p>
          <a:p>
            <a:r>
              <a:rPr lang="en-US" sz="2000" dirty="0"/>
              <a:t>Fire Season Harbinger – more large fires in the area that summer.</a:t>
            </a:r>
          </a:p>
          <a:p>
            <a:r>
              <a:rPr lang="en-US" sz="2000" dirty="0"/>
              <a:t>Smoke Intrusion Thresholds exceeded.</a:t>
            </a:r>
          </a:p>
        </p:txBody>
      </p:sp>
      <p:pic>
        <p:nvPicPr>
          <p:cNvPr id="5" name="Content Placeholder 4" descr="A picture containing tree, outdoor, smoke, sky&#10;&#10;Description automatically generated">
            <a:extLst>
              <a:ext uri="{FF2B5EF4-FFF2-40B4-BE49-F238E27FC236}">
                <a16:creationId xmlns:a16="http://schemas.microsoft.com/office/drawing/2014/main" id="{4BCFD7D9-8178-6BA9-5325-3A1B44166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5" r="-2" b="1567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044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77FAFB-FCCA-BCCD-A4D4-172839B5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013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9" name="Picture 8" descr="A hot air balloon in the air&#10;&#10;Description automatically generated with low confidence">
            <a:extLst>
              <a:ext uri="{FF2B5EF4-FFF2-40B4-BE49-F238E27FC236}">
                <a16:creationId xmlns:a16="http://schemas.microsoft.com/office/drawing/2014/main" id="{6CE7533E-1700-D45A-480F-E2BAC86FC1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39" r="2" b="7527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Content Placeholder 4" descr="A picture containing outdoor, grass, person, tree&#10;&#10;Description automatically generated">
            <a:extLst>
              <a:ext uri="{FF2B5EF4-FFF2-40B4-BE49-F238E27FC236}">
                <a16:creationId xmlns:a16="http://schemas.microsoft.com/office/drawing/2014/main" id="{DB294A06-2F43-60DC-1932-98A2800410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5" r="-2" b="26199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C16A2-20BB-058D-3B99-1B97E4B1A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404141"/>
          </a:xfrm>
        </p:spPr>
        <p:txBody>
          <a:bodyPr>
            <a:normAutofit/>
          </a:bodyPr>
          <a:lstStyle/>
          <a:p>
            <a:r>
              <a:rPr lang="en-US" sz="2800" b="1" dirty="0"/>
              <a:t>On-site </a:t>
            </a:r>
            <a:br>
              <a:rPr lang="en-US" sz="2800" b="1" dirty="0"/>
            </a:br>
            <a:r>
              <a:rPr lang="en-US" sz="2800" b="1" dirty="0">
                <a:effectLst>
                  <a:glow rad="127000">
                    <a:srgbClr val="FF0000">
                      <a:alpha val="40000"/>
                    </a:srgbClr>
                  </a:glow>
                </a:effectLst>
              </a:rPr>
              <a:t>GROUND TRUTH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F9473114-3C5C-8466-94DA-3231EDA5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en-US" sz="1700" dirty="0"/>
              <a:t>Partner with EPA, OSU, Missoula Fire Labs, NRCS, etc.</a:t>
            </a:r>
          </a:p>
          <a:p>
            <a:r>
              <a:rPr lang="en-US" sz="1700" dirty="0"/>
              <a:t>Collecting data with high tech equipment like the “flyer” equipment to practical ground application for the burners in the field.</a:t>
            </a:r>
          </a:p>
        </p:txBody>
      </p:sp>
    </p:spTree>
    <p:extLst>
      <p:ext uri="{BB962C8B-B14F-4D97-AF65-F5344CB8AC3E}">
        <p14:creationId xmlns:p14="http://schemas.microsoft.com/office/powerpoint/2010/main" val="127844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person, outdoor, sky, people&#10;&#10;Description automatically generated">
            <a:extLst>
              <a:ext uri="{FF2B5EF4-FFF2-40B4-BE49-F238E27FC236}">
                <a16:creationId xmlns:a16="http://schemas.microsoft.com/office/drawing/2014/main" id="{2B77FAFB-FCCA-BCCD-A4D4-172839B5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7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8" name="Content Placeholder 7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0081EA57-413E-5C2B-ABF5-6A1551AE82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913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3" name="Picture 12" descr="A picture containing grass, outdoor, tree, forest&#10;&#10;Description automatically generated">
            <a:extLst>
              <a:ext uri="{FF2B5EF4-FFF2-40B4-BE49-F238E27FC236}">
                <a16:creationId xmlns:a16="http://schemas.microsoft.com/office/drawing/2014/main" id="{AB2644FD-285B-2374-812E-7BC849C664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92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C16A2-20BB-058D-3B99-1B97E4B1A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en-US" sz="2800" b="1" dirty="0"/>
              <a:t>PUBLIC EDUCATION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2F73443-9A14-F069-A267-4A336E40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/>
              <a:t>Weather Patterns</a:t>
            </a:r>
          </a:p>
          <a:p>
            <a:pPr marL="0" indent="0">
              <a:buNone/>
            </a:pPr>
            <a:r>
              <a:rPr lang="en-US" sz="1700" dirty="0"/>
              <a:t>Fuel Loading</a:t>
            </a:r>
          </a:p>
          <a:p>
            <a:pPr marL="0" indent="0">
              <a:buNone/>
            </a:pPr>
            <a:r>
              <a:rPr lang="en-US" sz="1700" dirty="0"/>
              <a:t>Air Quality</a:t>
            </a:r>
          </a:p>
          <a:p>
            <a:pPr marL="0" indent="0">
              <a:buNone/>
            </a:pPr>
            <a:r>
              <a:rPr lang="en-US" sz="1700" dirty="0"/>
              <a:t>Smoke Regulations</a:t>
            </a:r>
          </a:p>
          <a:p>
            <a:pPr marL="0" indent="0">
              <a:buNone/>
            </a:pPr>
            <a:r>
              <a:rPr lang="en-US" sz="1700" dirty="0"/>
              <a:t>Social Licensing</a:t>
            </a:r>
          </a:p>
          <a:p>
            <a:pPr marL="0" indent="0">
              <a:buNone/>
            </a:pPr>
            <a:r>
              <a:rPr lang="en-US" sz="1700" dirty="0"/>
              <a:t>Alternatives to Burning</a:t>
            </a:r>
          </a:p>
          <a:p>
            <a:pPr marL="0" indent="0">
              <a:buNone/>
            </a:pPr>
            <a:r>
              <a:rPr lang="en-US" sz="1700" dirty="0"/>
              <a:t>Polyethylene Usage</a:t>
            </a:r>
          </a:p>
          <a:p>
            <a:pPr marL="0" indent="0">
              <a:buNone/>
            </a:pPr>
            <a:r>
              <a:rPr lang="en-US" sz="1700" dirty="0"/>
              <a:t>Maximizing Burning Opportunities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71695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8A81AE0-4946-4D18-898D-2504ABC6D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57BBF-6246-EDAE-C587-321D76109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4727173"/>
            <a:ext cx="7985759" cy="868823"/>
          </a:xfrm>
          <a:effectLst>
            <a:glow rad="1270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FUEL LOADING ESTIMATION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9" name="Picture 8" descr="A picture containing tree, outdoor, person, plant&#10;&#10;Description automatically generated">
            <a:extLst>
              <a:ext uri="{FF2B5EF4-FFF2-40B4-BE49-F238E27FC236}">
                <a16:creationId xmlns:a16="http://schemas.microsoft.com/office/drawing/2014/main" id="{0BA685C2-716F-7E39-13DC-E5CBC5557C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" r="-3" b="14576"/>
          <a:stretch/>
        </p:blipFill>
        <p:spPr>
          <a:xfrm>
            <a:off x="320752" y="299258"/>
            <a:ext cx="3703320" cy="4094573"/>
          </a:xfrm>
          <a:prstGeom prst="rect">
            <a:avLst/>
          </a:prstGeom>
        </p:spPr>
      </p:pic>
      <p:pic>
        <p:nvPicPr>
          <p:cNvPr id="5" name="Content Placeholder 4" descr="A picture containing outdoor, wood, old&#10;&#10;Description automatically generated">
            <a:extLst>
              <a:ext uri="{FF2B5EF4-FFF2-40B4-BE49-F238E27FC236}">
                <a16:creationId xmlns:a16="http://schemas.microsoft.com/office/drawing/2014/main" id="{F1C0D006-C31B-FE24-A3A3-620B263A3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r="10500" b="3"/>
          <a:stretch/>
        </p:blipFill>
        <p:spPr>
          <a:xfrm rot="5400000">
            <a:off x="4048713" y="494884"/>
            <a:ext cx="4094573" cy="3703320"/>
          </a:xfrm>
          <a:prstGeom prst="rect">
            <a:avLst/>
          </a:prstGeom>
        </p:spPr>
      </p:pic>
      <p:pic>
        <p:nvPicPr>
          <p:cNvPr id="7" name="Picture 6" descr="A picture containing grass, outdoor, plant, tree&#10;&#10;Description automatically generated">
            <a:extLst>
              <a:ext uri="{FF2B5EF4-FFF2-40B4-BE49-F238E27FC236}">
                <a16:creationId xmlns:a16="http://schemas.microsoft.com/office/drawing/2014/main" id="{64EAB31A-0BF4-A4E6-14DB-456A56FACF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" r="-3" b="16823"/>
          <a:stretch/>
        </p:blipFill>
        <p:spPr>
          <a:xfrm>
            <a:off x="8167928" y="299258"/>
            <a:ext cx="3703320" cy="409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9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FD8B4688-712B-72AE-78BA-395C5CE7C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99" t="27957" r="22627"/>
          <a:stretch/>
        </p:blipFill>
        <p:spPr>
          <a:xfrm>
            <a:off x="2786230" y="-150072"/>
            <a:ext cx="6013525" cy="4014535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3" name="Picture 12" descr="A picture containing tree, outdoor, smoke, weapon&#10;&#10;Description automatically generated">
            <a:extLst>
              <a:ext uri="{FF2B5EF4-FFF2-40B4-BE49-F238E27FC236}">
                <a16:creationId xmlns:a16="http://schemas.microsoft.com/office/drawing/2014/main" id="{2E62AC83-6C82-FAFE-89CC-93A8F6BDBD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2" b="2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1" name="Content Placeholder 10" descr="Table&#10;&#10;Description automatically generated with low confidence">
            <a:extLst>
              <a:ext uri="{FF2B5EF4-FFF2-40B4-BE49-F238E27FC236}">
                <a16:creationId xmlns:a16="http://schemas.microsoft.com/office/drawing/2014/main" id="{20FFD255-6DE3-0DCB-C91A-339DFE040E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6" b="28847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53292-9373-C5C4-7D2B-FF873CDF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en-US" sz="2800" b="1" dirty="0"/>
              <a:t>SMOKE AUDIT PROGRAM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5B80AC8-982C-E3A8-33A2-4A48292F7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en-US" sz="1800" dirty="0"/>
              <a:t>Researched and created best SOP’s for the state.</a:t>
            </a:r>
          </a:p>
          <a:p>
            <a:r>
              <a:rPr lang="en-US" sz="1800" dirty="0"/>
              <a:t>Developed a fuel-loading calculator to estimate tonnage</a:t>
            </a:r>
          </a:p>
          <a:p>
            <a:r>
              <a:rPr lang="en-US" sz="1800" dirty="0"/>
              <a:t>Monitor smoke to ensure burners are doing due diligence in keeping Oregon air quality good.</a:t>
            </a:r>
          </a:p>
        </p:txBody>
      </p:sp>
      <p:pic>
        <p:nvPicPr>
          <p:cNvPr id="15" name="Picture 14" descr="A picture containing tree, outdoor, nature, sunset&#10;&#10;Description automatically generated">
            <a:extLst>
              <a:ext uri="{FF2B5EF4-FFF2-40B4-BE49-F238E27FC236}">
                <a16:creationId xmlns:a16="http://schemas.microsoft.com/office/drawing/2014/main" id="{6810B880-3E17-FF86-C369-33F6074CE5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2" r="2" b="23802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893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8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outdoor, tree, grass, plant&#10;&#10;Description automatically generated">
            <a:extLst>
              <a:ext uri="{FF2B5EF4-FFF2-40B4-BE49-F238E27FC236}">
                <a16:creationId xmlns:a16="http://schemas.microsoft.com/office/drawing/2014/main" id="{49B5F4F0-48F9-3626-4DC6-2A6DF8355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"/>
            <a:ext cx="8788400" cy="8788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237104-4ABF-0908-E6CB-414CA650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32874"/>
            <a:ext cx="6272784" cy="1646318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Autofit/>
          </a:bodyPr>
          <a:lstStyle/>
          <a:p>
            <a:r>
              <a:rPr lang="en-US" sz="3600" b="1" dirty="0"/>
              <a:t>LIASON BETWEEN THE GROUND AND ODF SMOKE</a:t>
            </a:r>
          </a:p>
        </p:txBody>
      </p:sp>
      <p:sp>
        <p:nvSpPr>
          <p:cNvPr id="38" name="Rectangle 30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text, person, computer, computer&#10;&#10;Description automatically generated">
            <a:extLst>
              <a:ext uri="{FF2B5EF4-FFF2-40B4-BE49-F238E27FC236}">
                <a16:creationId xmlns:a16="http://schemas.microsoft.com/office/drawing/2014/main" id="{D9A67372-941C-1B11-7BB5-DB1E35C222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39"/>
          <a:stretch/>
        </p:blipFill>
        <p:spPr>
          <a:xfrm>
            <a:off x="7684008" y="1"/>
            <a:ext cx="4507992" cy="2240280"/>
          </a:xfrm>
          <a:prstGeom prst="rect">
            <a:avLst/>
          </a:prstGeom>
        </p:spPr>
      </p:pic>
      <p:sp>
        <p:nvSpPr>
          <p:cNvPr id="39" name="Rectangle 32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E4CC78E-F20E-DA2D-C980-E5D85F895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US" sz="2400" b="1" dirty="0"/>
              <a:t>Help to build the bridge in communication.</a:t>
            </a:r>
          </a:p>
          <a:p>
            <a:r>
              <a:rPr lang="en-US" sz="2400" b="1" dirty="0"/>
              <a:t>Be a voice for the field</a:t>
            </a:r>
          </a:p>
          <a:p>
            <a:r>
              <a:rPr lang="en-US" sz="2400" b="1" dirty="0"/>
              <a:t>Feedback from the forecasters</a:t>
            </a:r>
          </a:p>
          <a:p>
            <a:r>
              <a:rPr lang="en-US" sz="2400" b="1" dirty="0"/>
              <a:t>Ensure that SMP is practical and beneficial from both air quality and prescribed fire perspectives.</a:t>
            </a:r>
          </a:p>
        </p:txBody>
      </p:sp>
      <p:pic>
        <p:nvPicPr>
          <p:cNvPr id="9" name="Picture 8" descr="A picture containing tree, outdoor, person, ground&#10;&#10;Description automatically generated">
            <a:extLst>
              <a:ext uri="{FF2B5EF4-FFF2-40B4-BE49-F238E27FC236}">
                <a16:creationId xmlns:a16="http://schemas.microsoft.com/office/drawing/2014/main" id="{61535BC6-E7A7-14D7-FAFC-021F2A037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7" b="7858"/>
          <a:stretch/>
        </p:blipFill>
        <p:spPr>
          <a:xfrm>
            <a:off x="7684008" y="2308860"/>
            <a:ext cx="4507992" cy="2240280"/>
          </a:xfrm>
          <a:prstGeom prst="rect">
            <a:avLst/>
          </a:prstGeom>
        </p:spPr>
      </p:pic>
      <p:pic>
        <p:nvPicPr>
          <p:cNvPr id="5" name="Content Placeholder 4" descr="A picture containing text, indoor, working, office&#10;&#10;Description automatically generated">
            <a:extLst>
              <a:ext uri="{FF2B5EF4-FFF2-40B4-BE49-F238E27FC236}">
                <a16:creationId xmlns:a16="http://schemas.microsoft.com/office/drawing/2014/main" id="{DF1A58CA-BD63-E5D3-A166-8948BDCB73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5" b="22314"/>
          <a:stretch/>
        </p:blipFill>
        <p:spPr>
          <a:xfrm>
            <a:off x="7684008" y="4617720"/>
            <a:ext cx="4507992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3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person wearing a costume&#10;&#10;Description automatically generated">
            <a:extLst>
              <a:ext uri="{FF2B5EF4-FFF2-40B4-BE49-F238E27FC236}">
                <a16:creationId xmlns:a16="http://schemas.microsoft.com/office/drawing/2014/main" id="{DC62875C-D1A5-4EDD-BE93-41A975AB3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4FB127-D153-489E-A51E-28C5FC6F4CC0}"/>
              </a:ext>
            </a:extLst>
          </p:cNvPr>
          <p:cNvSpPr/>
          <p:nvPr/>
        </p:nvSpPr>
        <p:spPr>
          <a:xfrm rot="5400000">
            <a:off x="2666999" y="-2667001"/>
            <a:ext cx="6858000" cy="12192001"/>
          </a:xfrm>
          <a:prstGeom prst="roundRect">
            <a:avLst>
              <a:gd name="adj" fmla="val 0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40000"/>
                  <a:lumOff val="60000"/>
                  <a:alpha val="7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8A55B5-52A8-4E73-8292-87405D917A8D}"/>
              </a:ext>
            </a:extLst>
          </p:cNvPr>
          <p:cNvSpPr txBox="1"/>
          <p:nvPr/>
        </p:nvSpPr>
        <p:spPr>
          <a:xfrm>
            <a:off x="658271" y="423757"/>
            <a:ext cx="4311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if…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D763F-3041-4FF3-8E74-1BA2E26FBECC}"/>
              </a:ext>
            </a:extLst>
          </p:cNvPr>
          <p:cNvSpPr txBox="1"/>
          <p:nvPr/>
        </p:nvSpPr>
        <p:spPr>
          <a:xfrm>
            <a:off x="658272" y="1550200"/>
            <a:ext cx="4186445" cy="485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solidFill>
                  <a:srgbClr val="0E2D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could apply best management practices  to every acre</a:t>
            </a:r>
            <a:r>
              <a:rPr lang="en-US" sz="2667" b="1" dirty="0">
                <a:solidFill>
                  <a:srgbClr val="0E2D45"/>
                </a:solidFill>
                <a:latin typeface="Segoe Script" panose="030B0504020000000003" pitchFamily="66" charset="0"/>
              </a:rPr>
              <a:t>…</a:t>
            </a:r>
          </a:p>
          <a:p>
            <a:endParaRPr lang="en-US" sz="2667" b="1" dirty="0">
              <a:solidFill>
                <a:srgbClr val="0E2D45"/>
              </a:solidFill>
              <a:latin typeface="Segoe Script" panose="030B0504020000000003" pitchFamily="66" charset="0"/>
            </a:endParaRPr>
          </a:p>
          <a:p>
            <a:r>
              <a:rPr lang="en-US" sz="2667" b="1" dirty="0">
                <a:solidFill>
                  <a:srgbClr val="0E2D45"/>
                </a:solidFill>
                <a:latin typeface="Segoe Script" panose="030B0504020000000003" pitchFamily="66" charset="0"/>
              </a:rPr>
              <a:t>What if the solution is just waiting to be seen by you?</a:t>
            </a:r>
          </a:p>
          <a:p>
            <a:endParaRPr lang="en-US" sz="2933" b="1" dirty="0">
              <a:latin typeface="Segoe Script" panose="030B0504020000000003" pitchFamily="66" charset="0"/>
            </a:endParaRPr>
          </a:p>
          <a:p>
            <a:r>
              <a:rPr lang="en-US" sz="3334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Would you rise to the occasion?</a:t>
            </a:r>
          </a:p>
        </p:txBody>
      </p:sp>
      <p:pic>
        <p:nvPicPr>
          <p:cNvPr id="7" name="Picture Placeholder 6" descr="A person wearing a costume&#10;&#10;Description automatically generated">
            <a:extLst>
              <a:ext uri="{FF2B5EF4-FFF2-40B4-BE49-F238E27FC236}">
                <a16:creationId xmlns:a16="http://schemas.microsoft.com/office/drawing/2014/main" id="{76A20FB4-7BFE-45DD-B945-D9702FA5A9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3"/>
          <a:stretch>
            <a:fillRect/>
          </a:stretch>
        </p:blipFill>
        <p:spPr>
          <a:xfrm>
            <a:off x="4946651" y="1408642"/>
            <a:ext cx="6683375" cy="3759200"/>
          </a:xfrm>
          <a:ln w="38100">
            <a:solidFill>
              <a:schemeClr val="accent2"/>
            </a:solidFill>
          </a:ln>
          <a:effectLst>
            <a:outerShdw blurRad="317500" dist="3048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CAD1BB7-B42D-413B-B737-6FBB94AE8C00}"/>
              </a:ext>
            </a:extLst>
          </p:cNvPr>
          <p:cNvGrpSpPr/>
          <p:nvPr/>
        </p:nvGrpSpPr>
        <p:grpSpPr>
          <a:xfrm>
            <a:off x="5148105" y="5527526"/>
            <a:ext cx="401107" cy="625202"/>
            <a:chOff x="4579940" y="7943854"/>
            <a:chExt cx="1068388" cy="1665289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04328DBF-B95B-4B15-A49E-1E80954D3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940" y="8604255"/>
              <a:ext cx="1068388" cy="1004888"/>
            </a:xfrm>
            <a:custGeom>
              <a:avLst/>
              <a:gdLst>
                <a:gd name="T0" fmla="*/ 0 w 673"/>
                <a:gd name="T1" fmla="*/ 2 h 633"/>
                <a:gd name="T2" fmla="*/ 0 w 673"/>
                <a:gd name="T3" fmla="*/ 303 h 633"/>
                <a:gd name="T4" fmla="*/ 333 w 673"/>
                <a:gd name="T5" fmla="*/ 633 h 633"/>
                <a:gd name="T6" fmla="*/ 673 w 673"/>
                <a:gd name="T7" fmla="*/ 303 h 633"/>
                <a:gd name="T8" fmla="*/ 673 w 673"/>
                <a:gd name="T9" fmla="*/ 0 h 633"/>
                <a:gd name="T10" fmla="*/ 332 w 673"/>
                <a:gd name="T11" fmla="*/ 337 h 633"/>
                <a:gd name="T12" fmla="*/ 0 w 673"/>
                <a:gd name="T13" fmla="*/ 2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633">
                  <a:moveTo>
                    <a:pt x="0" y="2"/>
                  </a:moveTo>
                  <a:lnTo>
                    <a:pt x="0" y="303"/>
                  </a:lnTo>
                  <a:lnTo>
                    <a:pt x="333" y="633"/>
                  </a:lnTo>
                  <a:lnTo>
                    <a:pt x="673" y="303"/>
                  </a:lnTo>
                  <a:lnTo>
                    <a:pt x="673" y="0"/>
                  </a:lnTo>
                  <a:lnTo>
                    <a:pt x="332" y="33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E9618AD-5EF8-4B89-AD6F-4247197BE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940" y="7943854"/>
              <a:ext cx="1068388" cy="1004888"/>
            </a:xfrm>
            <a:custGeom>
              <a:avLst/>
              <a:gdLst>
                <a:gd name="T0" fmla="*/ 0 w 673"/>
                <a:gd name="T1" fmla="*/ 2 h 633"/>
                <a:gd name="T2" fmla="*/ 0 w 673"/>
                <a:gd name="T3" fmla="*/ 303 h 633"/>
                <a:gd name="T4" fmla="*/ 333 w 673"/>
                <a:gd name="T5" fmla="*/ 633 h 633"/>
                <a:gd name="T6" fmla="*/ 673 w 673"/>
                <a:gd name="T7" fmla="*/ 303 h 633"/>
                <a:gd name="T8" fmla="*/ 673 w 673"/>
                <a:gd name="T9" fmla="*/ 0 h 633"/>
                <a:gd name="T10" fmla="*/ 332 w 673"/>
                <a:gd name="T11" fmla="*/ 337 h 633"/>
                <a:gd name="T12" fmla="*/ 0 w 673"/>
                <a:gd name="T13" fmla="*/ 2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633">
                  <a:moveTo>
                    <a:pt x="0" y="2"/>
                  </a:moveTo>
                  <a:lnTo>
                    <a:pt x="0" y="303"/>
                  </a:lnTo>
                  <a:lnTo>
                    <a:pt x="333" y="633"/>
                  </a:lnTo>
                  <a:lnTo>
                    <a:pt x="673" y="303"/>
                  </a:lnTo>
                  <a:lnTo>
                    <a:pt x="673" y="0"/>
                  </a:lnTo>
                  <a:lnTo>
                    <a:pt x="332" y="33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F6A516B-BACD-24B8-B654-7AC48AAF1AED}"/>
              </a:ext>
            </a:extLst>
          </p:cNvPr>
          <p:cNvSpPr/>
          <p:nvPr/>
        </p:nvSpPr>
        <p:spPr>
          <a:xfrm>
            <a:off x="4500961" y="374532"/>
            <a:ext cx="7285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CHRISTINA CLEMONS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3D70E6-868B-F182-F021-D41E1B734C40}"/>
              </a:ext>
            </a:extLst>
          </p:cNvPr>
          <p:cNvSpPr/>
          <p:nvPr/>
        </p:nvSpPr>
        <p:spPr>
          <a:xfrm>
            <a:off x="6193042" y="5604154"/>
            <a:ext cx="4650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</a:rPr>
              <a:t>971-707-0866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782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AccentBoxVTI">
  <a:themeElements>
    <a:clrScheme name="AnalogousFromRegularSeedRightStep">
      <a:dk1>
        <a:srgbClr val="000000"/>
      </a:dk1>
      <a:lt1>
        <a:srgbClr val="FFFFFF"/>
      </a:lt1>
      <a:dk2>
        <a:srgbClr val="1C2831"/>
      </a:dk2>
      <a:lt2>
        <a:srgbClr val="F0F1F3"/>
      </a:lt2>
      <a:accent1>
        <a:srgbClr val="ADA244"/>
      </a:accent1>
      <a:accent2>
        <a:srgbClr val="87AB39"/>
      </a:accent2>
      <a:accent3>
        <a:srgbClr val="64B447"/>
      </a:accent3>
      <a:accent4>
        <a:srgbClr val="3BB14C"/>
      </a:accent4>
      <a:accent5>
        <a:srgbClr val="46B384"/>
      </a:accent5>
      <a:accent6>
        <a:srgbClr val="3BB1AF"/>
      </a:accent6>
      <a:hlink>
        <a:srgbClr val="5B66C8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278</Words>
  <Application>Microsoft Office PowerPoint</Application>
  <PresentationFormat>Widescreen</PresentationFormat>
  <Paragraphs>44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 Next LT Pro</vt:lpstr>
      <vt:lpstr>Calibri</vt:lpstr>
      <vt:lpstr>Poppins</vt:lpstr>
      <vt:lpstr>Segoe Script</vt:lpstr>
      <vt:lpstr>Wingdings</vt:lpstr>
      <vt:lpstr>AccentBoxVTI</vt:lpstr>
      <vt:lpstr>SMOKE MANAGEMENT FIELD COORDINATOR</vt:lpstr>
      <vt:lpstr>FIELD OPERATIONS </vt:lpstr>
      <vt:lpstr>ESCAPED RX!</vt:lpstr>
      <vt:lpstr>On-site  GROUND TRUTH</vt:lpstr>
      <vt:lpstr>PUBLIC EDUCATION</vt:lpstr>
      <vt:lpstr>FUEL LOADING ESTIMATION</vt:lpstr>
      <vt:lpstr>SMOKE AUDIT PROGRAM</vt:lpstr>
      <vt:lpstr>LIASON BETWEEN THE GROUND AND ODF SMOKE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SMOKE MANAGEMENT FIELD COORDINATOR</dc:title>
  <dc:creator>CLEMONS Christina T * ODF</dc:creator>
  <cp:lastModifiedBy>CLEMONS Christina T * ODF</cp:lastModifiedBy>
  <cp:revision>11</cp:revision>
  <dcterms:created xsi:type="dcterms:W3CDTF">2023-01-09T18:38:20Z</dcterms:created>
  <dcterms:modified xsi:type="dcterms:W3CDTF">2023-01-11T22:04:04Z</dcterms:modified>
</cp:coreProperties>
</file>