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6" r:id="rId3"/>
    <p:sldId id="263" r:id="rId4"/>
    <p:sldId id="257" r:id="rId5"/>
    <p:sldId id="265" r:id="rId6"/>
    <p:sldId id="260" r:id="rId7"/>
    <p:sldId id="264"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7F6000"/>
    <a:srgbClr val="003366"/>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5" autoAdjust="0"/>
    <p:restoredTop sz="94644" autoAdjust="0"/>
  </p:normalViewPr>
  <p:slideViewPr>
    <p:cSldViewPr snapToGrid="0">
      <p:cViewPr varScale="1">
        <p:scale>
          <a:sx n="154" d="100"/>
          <a:sy n="154" d="100"/>
        </p:scale>
        <p:origin x="642"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83916-48A3-5E6E-1FEC-17745A74401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00EE90-9BD7-6B19-D925-CFB94C4BA1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CF34CC8-C849-C10B-58EA-93AA134E766D}"/>
              </a:ext>
            </a:extLst>
          </p:cNvPr>
          <p:cNvSpPr>
            <a:spLocks noGrp="1"/>
          </p:cNvSpPr>
          <p:nvPr>
            <p:ph type="dt" sz="half" idx="10"/>
          </p:nvPr>
        </p:nvSpPr>
        <p:spPr/>
        <p:txBody>
          <a:bodyPr/>
          <a:lstStyle/>
          <a:p>
            <a:fld id="{0B1A049F-998C-4D46-B6F4-1F94AC055A93}" type="datetimeFigureOut">
              <a:rPr lang="en-US" smtClean="0"/>
              <a:t>01/12/2023</a:t>
            </a:fld>
            <a:endParaRPr lang="en-US"/>
          </a:p>
        </p:txBody>
      </p:sp>
      <p:sp>
        <p:nvSpPr>
          <p:cNvPr id="5" name="Footer Placeholder 4">
            <a:extLst>
              <a:ext uri="{FF2B5EF4-FFF2-40B4-BE49-F238E27FC236}">
                <a16:creationId xmlns:a16="http://schemas.microsoft.com/office/drawing/2014/main" id="{5FE0A116-B788-836C-F3AE-4714ABA6C0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446FED-ED77-E96B-914C-DF4F52E08B8C}"/>
              </a:ext>
            </a:extLst>
          </p:cNvPr>
          <p:cNvSpPr>
            <a:spLocks noGrp="1"/>
          </p:cNvSpPr>
          <p:nvPr>
            <p:ph type="sldNum" sz="quarter" idx="12"/>
          </p:nvPr>
        </p:nvSpPr>
        <p:spPr/>
        <p:txBody>
          <a:bodyPr/>
          <a:lstStyle/>
          <a:p>
            <a:fld id="{67B2E6B4-4832-409F-A95B-D470CC802B5B}" type="slidenum">
              <a:rPr lang="en-US" smtClean="0"/>
              <a:t>‹#›</a:t>
            </a:fld>
            <a:endParaRPr lang="en-US"/>
          </a:p>
        </p:txBody>
      </p:sp>
    </p:spTree>
    <p:extLst>
      <p:ext uri="{BB962C8B-B14F-4D97-AF65-F5344CB8AC3E}">
        <p14:creationId xmlns:p14="http://schemas.microsoft.com/office/powerpoint/2010/main" val="1840249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439DA-C9AC-E6F6-CF30-BB8256B94E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888AC4-7F4C-E759-1D8C-9D8D71B078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608B1E-474F-8F0B-3032-EB755EDF446F}"/>
              </a:ext>
            </a:extLst>
          </p:cNvPr>
          <p:cNvSpPr>
            <a:spLocks noGrp="1"/>
          </p:cNvSpPr>
          <p:nvPr>
            <p:ph type="dt" sz="half" idx="10"/>
          </p:nvPr>
        </p:nvSpPr>
        <p:spPr/>
        <p:txBody>
          <a:bodyPr/>
          <a:lstStyle/>
          <a:p>
            <a:fld id="{0B1A049F-998C-4D46-B6F4-1F94AC055A93}" type="datetimeFigureOut">
              <a:rPr lang="en-US" smtClean="0"/>
              <a:t>01/12/2023</a:t>
            </a:fld>
            <a:endParaRPr lang="en-US"/>
          </a:p>
        </p:txBody>
      </p:sp>
      <p:sp>
        <p:nvSpPr>
          <p:cNvPr id="5" name="Footer Placeholder 4">
            <a:extLst>
              <a:ext uri="{FF2B5EF4-FFF2-40B4-BE49-F238E27FC236}">
                <a16:creationId xmlns:a16="http://schemas.microsoft.com/office/drawing/2014/main" id="{2F6DF1FA-10CB-93EC-0CB2-E35618262D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968293-4DF2-7D00-3444-8309CD46FF6E}"/>
              </a:ext>
            </a:extLst>
          </p:cNvPr>
          <p:cNvSpPr>
            <a:spLocks noGrp="1"/>
          </p:cNvSpPr>
          <p:nvPr>
            <p:ph type="sldNum" sz="quarter" idx="12"/>
          </p:nvPr>
        </p:nvSpPr>
        <p:spPr/>
        <p:txBody>
          <a:bodyPr/>
          <a:lstStyle/>
          <a:p>
            <a:fld id="{67B2E6B4-4832-409F-A95B-D470CC802B5B}" type="slidenum">
              <a:rPr lang="en-US" smtClean="0"/>
              <a:t>‹#›</a:t>
            </a:fld>
            <a:endParaRPr lang="en-US"/>
          </a:p>
        </p:txBody>
      </p:sp>
    </p:spTree>
    <p:extLst>
      <p:ext uri="{BB962C8B-B14F-4D97-AF65-F5344CB8AC3E}">
        <p14:creationId xmlns:p14="http://schemas.microsoft.com/office/powerpoint/2010/main" val="4064184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2EA05-07D7-73A3-3767-C6307D8C90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0FC2F1-03AA-1C32-4477-9726E1E981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6FB083-04BA-7452-BE99-C979BABDB577}"/>
              </a:ext>
            </a:extLst>
          </p:cNvPr>
          <p:cNvSpPr>
            <a:spLocks noGrp="1"/>
          </p:cNvSpPr>
          <p:nvPr>
            <p:ph type="dt" sz="half" idx="10"/>
          </p:nvPr>
        </p:nvSpPr>
        <p:spPr/>
        <p:txBody>
          <a:bodyPr/>
          <a:lstStyle/>
          <a:p>
            <a:fld id="{0B1A049F-998C-4D46-B6F4-1F94AC055A93}" type="datetimeFigureOut">
              <a:rPr lang="en-US" smtClean="0"/>
              <a:t>01/12/2023</a:t>
            </a:fld>
            <a:endParaRPr lang="en-US"/>
          </a:p>
        </p:txBody>
      </p:sp>
      <p:sp>
        <p:nvSpPr>
          <p:cNvPr id="5" name="Footer Placeholder 4">
            <a:extLst>
              <a:ext uri="{FF2B5EF4-FFF2-40B4-BE49-F238E27FC236}">
                <a16:creationId xmlns:a16="http://schemas.microsoft.com/office/drawing/2014/main" id="{0F499653-A94C-8E26-1E92-DF1FCDED0B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8DF5EA-6F0F-E648-C8DB-916E429BCA75}"/>
              </a:ext>
            </a:extLst>
          </p:cNvPr>
          <p:cNvSpPr>
            <a:spLocks noGrp="1"/>
          </p:cNvSpPr>
          <p:nvPr>
            <p:ph type="sldNum" sz="quarter" idx="12"/>
          </p:nvPr>
        </p:nvSpPr>
        <p:spPr/>
        <p:txBody>
          <a:bodyPr/>
          <a:lstStyle/>
          <a:p>
            <a:fld id="{67B2E6B4-4832-409F-A95B-D470CC802B5B}" type="slidenum">
              <a:rPr lang="en-US" smtClean="0"/>
              <a:t>‹#›</a:t>
            </a:fld>
            <a:endParaRPr lang="en-US"/>
          </a:p>
        </p:txBody>
      </p:sp>
    </p:spTree>
    <p:extLst>
      <p:ext uri="{BB962C8B-B14F-4D97-AF65-F5344CB8AC3E}">
        <p14:creationId xmlns:p14="http://schemas.microsoft.com/office/powerpoint/2010/main" val="2922382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F719E-D5E4-EDE2-0140-81E0FB5723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3B3BA2-E66B-B73A-BFE7-3A3CF6027D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467A072-2BBE-81A3-BFEA-FEB1C7CBDA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D6411C-BA9D-80CC-2067-6B419A302409}"/>
              </a:ext>
            </a:extLst>
          </p:cNvPr>
          <p:cNvSpPr>
            <a:spLocks noGrp="1"/>
          </p:cNvSpPr>
          <p:nvPr>
            <p:ph type="dt" sz="half" idx="10"/>
          </p:nvPr>
        </p:nvSpPr>
        <p:spPr/>
        <p:txBody>
          <a:bodyPr/>
          <a:lstStyle/>
          <a:p>
            <a:fld id="{0B1A049F-998C-4D46-B6F4-1F94AC055A93}" type="datetimeFigureOut">
              <a:rPr lang="en-US" smtClean="0"/>
              <a:t>01/12/2023</a:t>
            </a:fld>
            <a:endParaRPr lang="en-US"/>
          </a:p>
        </p:txBody>
      </p:sp>
      <p:sp>
        <p:nvSpPr>
          <p:cNvPr id="6" name="Footer Placeholder 5">
            <a:extLst>
              <a:ext uri="{FF2B5EF4-FFF2-40B4-BE49-F238E27FC236}">
                <a16:creationId xmlns:a16="http://schemas.microsoft.com/office/drawing/2014/main" id="{FF6839FC-4F72-FBB6-0A28-220B853DB4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E6B275-D6B5-5A69-EE6D-96A1DEC20786}"/>
              </a:ext>
            </a:extLst>
          </p:cNvPr>
          <p:cNvSpPr>
            <a:spLocks noGrp="1"/>
          </p:cNvSpPr>
          <p:nvPr>
            <p:ph type="sldNum" sz="quarter" idx="12"/>
          </p:nvPr>
        </p:nvSpPr>
        <p:spPr/>
        <p:txBody>
          <a:bodyPr/>
          <a:lstStyle/>
          <a:p>
            <a:fld id="{67B2E6B4-4832-409F-A95B-D470CC802B5B}" type="slidenum">
              <a:rPr lang="en-US" smtClean="0"/>
              <a:t>‹#›</a:t>
            </a:fld>
            <a:endParaRPr lang="en-US"/>
          </a:p>
        </p:txBody>
      </p:sp>
    </p:spTree>
    <p:extLst>
      <p:ext uri="{BB962C8B-B14F-4D97-AF65-F5344CB8AC3E}">
        <p14:creationId xmlns:p14="http://schemas.microsoft.com/office/powerpoint/2010/main" val="2861402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CE0C4-4076-FEE1-4742-F22E5682933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3A0EE2-EB1B-953A-61CF-09B8D5DC3B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21B3A3-D536-D130-46EC-B826CB8167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B202C6-2E38-FE86-9730-CE32C5FC30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214F3A-8677-563F-76AE-5367D7454A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0C9D4D-783B-600A-FDD7-63E17BB219BB}"/>
              </a:ext>
            </a:extLst>
          </p:cNvPr>
          <p:cNvSpPr>
            <a:spLocks noGrp="1"/>
          </p:cNvSpPr>
          <p:nvPr>
            <p:ph type="dt" sz="half" idx="10"/>
          </p:nvPr>
        </p:nvSpPr>
        <p:spPr/>
        <p:txBody>
          <a:bodyPr/>
          <a:lstStyle/>
          <a:p>
            <a:fld id="{0B1A049F-998C-4D46-B6F4-1F94AC055A93}" type="datetimeFigureOut">
              <a:rPr lang="en-US" smtClean="0"/>
              <a:t>01/12/2023</a:t>
            </a:fld>
            <a:endParaRPr lang="en-US"/>
          </a:p>
        </p:txBody>
      </p:sp>
      <p:sp>
        <p:nvSpPr>
          <p:cNvPr id="8" name="Footer Placeholder 7">
            <a:extLst>
              <a:ext uri="{FF2B5EF4-FFF2-40B4-BE49-F238E27FC236}">
                <a16:creationId xmlns:a16="http://schemas.microsoft.com/office/drawing/2014/main" id="{4AB7A87C-B554-F841-A0D4-BE883791530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96B449-7923-1AE2-96F7-296311515328}"/>
              </a:ext>
            </a:extLst>
          </p:cNvPr>
          <p:cNvSpPr>
            <a:spLocks noGrp="1"/>
          </p:cNvSpPr>
          <p:nvPr>
            <p:ph type="sldNum" sz="quarter" idx="12"/>
          </p:nvPr>
        </p:nvSpPr>
        <p:spPr/>
        <p:txBody>
          <a:bodyPr/>
          <a:lstStyle/>
          <a:p>
            <a:fld id="{67B2E6B4-4832-409F-A95B-D470CC802B5B}" type="slidenum">
              <a:rPr lang="en-US" smtClean="0"/>
              <a:t>‹#›</a:t>
            </a:fld>
            <a:endParaRPr lang="en-US"/>
          </a:p>
        </p:txBody>
      </p:sp>
    </p:spTree>
    <p:extLst>
      <p:ext uri="{BB962C8B-B14F-4D97-AF65-F5344CB8AC3E}">
        <p14:creationId xmlns:p14="http://schemas.microsoft.com/office/powerpoint/2010/main" val="4116961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57FBA-846F-4E7B-70CB-EA6A02F3E5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3A99D8-5E68-C7B2-7519-5C5A43DBD6EC}"/>
              </a:ext>
            </a:extLst>
          </p:cNvPr>
          <p:cNvSpPr>
            <a:spLocks noGrp="1"/>
          </p:cNvSpPr>
          <p:nvPr>
            <p:ph type="dt" sz="half" idx="10"/>
          </p:nvPr>
        </p:nvSpPr>
        <p:spPr/>
        <p:txBody>
          <a:bodyPr/>
          <a:lstStyle/>
          <a:p>
            <a:fld id="{0B1A049F-998C-4D46-B6F4-1F94AC055A93}" type="datetimeFigureOut">
              <a:rPr lang="en-US" smtClean="0"/>
              <a:t>01/12/2023</a:t>
            </a:fld>
            <a:endParaRPr lang="en-US"/>
          </a:p>
        </p:txBody>
      </p:sp>
      <p:sp>
        <p:nvSpPr>
          <p:cNvPr id="4" name="Footer Placeholder 3">
            <a:extLst>
              <a:ext uri="{FF2B5EF4-FFF2-40B4-BE49-F238E27FC236}">
                <a16:creationId xmlns:a16="http://schemas.microsoft.com/office/drawing/2014/main" id="{ABFCE878-0920-F76D-D2E8-D3BACE00F7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7644FB-7CF3-04FE-E967-06E065A3C3C9}"/>
              </a:ext>
            </a:extLst>
          </p:cNvPr>
          <p:cNvSpPr>
            <a:spLocks noGrp="1"/>
          </p:cNvSpPr>
          <p:nvPr>
            <p:ph type="sldNum" sz="quarter" idx="12"/>
          </p:nvPr>
        </p:nvSpPr>
        <p:spPr/>
        <p:txBody>
          <a:bodyPr/>
          <a:lstStyle/>
          <a:p>
            <a:fld id="{67B2E6B4-4832-409F-A95B-D470CC802B5B}" type="slidenum">
              <a:rPr lang="en-US" smtClean="0"/>
              <a:t>‹#›</a:t>
            </a:fld>
            <a:endParaRPr lang="en-US"/>
          </a:p>
        </p:txBody>
      </p:sp>
    </p:spTree>
    <p:extLst>
      <p:ext uri="{BB962C8B-B14F-4D97-AF65-F5344CB8AC3E}">
        <p14:creationId xmlns:p14="http://schemas.microsoft.com/office/powerpoint/2010/main" val="949049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F14523-BC1B-7334-24EB-65065A45EB36}"/>
              </a:ext>
            </a:extLst>
          </p:cNvPr>
          <p:cNvSpPr>
            <a:spLocks noGrp="1"/>
          </p:cNvSpPr>
          <p:nvPr>
            <p:ph type="dt" sz="half" idx="10"/>
          </p:nvPr>
        </p:nvSpPr>
        <p:spPr/>
        <p:txBody>
          <a:bodyPr/>
          <a:lstStyle/>
          <a:p>
            <a:fld id="{0B1A049F-998C-4D46-B6F4-1F94AC055A93}" type="datetimeFigureOut">
              <a:rPr lang="en-US" smtClean="0"/>
              <a:t>01/12/2023</a:t>
            </a:fld>
            <a:endParaRPr lang="en-US"/>
          </a:p>
        </p:txBody>
      </p:sp>
      <p:sp>
        <p:nvSpPr>
          <p:cNvPr id="3" name="Footer Placeholder 2">
            <a:extLst>
              <a:ext uri="{FF2B5EF4-FFF2-40B4-BE49-F238E27FC236}">
                <a16:creationId xmlns:a16="http://schemas.microsoft.com/office/drawing/2014/main" id="{18A923EB-FD93-EF92-900E-37C0BDAFCD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1B2219-125D-41DE-823C-84039018A627}"/>
              </a:ext>
            </a:extLst>
          </p:cNvPr>
          <p:cNvSpPr>
            <a:spLocks noGrp="1"/>
          </p:cNvSpPr>
          <p:nvPr>
            <p:ph type="sldNum" sz="quarter" idx="12"/>
          </p:nvPr>
        </p:nvSpPr>
        <p:spPr/>
        <p:txBody>
          <a:bodyPr/>
          <a:lstStyle/>
          <a:p>
            <a:fld id="{67B2E6B4-4832-409F-A95B-D470CC802B5B}" type="slidenum">
              <a:rPr lang="en-US" smtClean="0"/>
              <a:t>‹#›</a:t>
            </a:fld>
            <a:endParaRPr lang="en-US"/>
          </a:p>
        </p:txBody>
      </p:sp>
    </p:spTree>
    <p:extLst>
      <p:ext uri="{BB962C8B-B14F-4D97-AF65-F5344CB8AC3E}">
        <p14:creationId xmlns:p14="http://schemas.microsoft.com/office/powerpoint/2010/main" val="4039844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8B3DC-AA81-E46F-349A-D9EC01F8CA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8A8095-FEA0-456B-99E7-75360DB57B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42130B-257A-388D-E3B0-0269EEFF53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0A9FFF-0D28-3B2F-4AC5-18CEC83213A9}"/>
              </a:ext>
            </a:extLst>
          </p:cNvPr>
          <p:cNvSpPr>
            <a:spLocks noGrp="1"/>
          </p:cNvSpPr>
          <p:nvPr>
            <p:ph type="dt" sz="half" idx="10"/>
          </p:nvPr>
        </p:nvSpPr>
        <p:spPr/>
        <p:txBody>
          <a:bodyPr/>
          <a:lstStyle/>
          <a:p>
            <a:fld id="{0B1A049F-998C-4D46-B6F4-1F94AC055A93}" type="datetimeFigureOut">
              <a:rPr lang="en-US" smtClean="0"/>
              <a:t>01/12/2023</a:t>
            </a:fld>
            <a:endParaRPr lang="en-US"/>
          </a:p>
        </p:txBody>
      </p:sp>
      <p:sp>
        <p:nvSpPr>
          <p:cNvPr id="6" name="Footer Placeholder 5">
            <a:extLst>
              <a:ext uri="{FF2B5EF4-FFF2-40B4-BE49-F238E27FC236}">
                <a16:creationId xmlns:a16="http://schemas.microsoft.com/office/drawing/2014/main" id="{43681199-EB8F-7EA2-0845-A29D45BFCE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783060-6D53-1715-3D92-E482CAC0D525}"/>
              </a:ext>
            </a:extLst>
          </p:cNvPr>
          <p:cNvSpPr>
            <a:spLocks noGrp="1"/>
          </p:cNvSpPr>
          <p:nvPr>
            <p:ph type="sldNum" sz="quarter" idx="12"/>
          </p:nvPr>
        </p:nvSpPr>
        <p:spPr/>
        <p:txBody>
          <a:bodyPr/>
          <a:lstStyle/>
          <a:p>
            <a:fld id="{67B2E6B4-4832-409F-A95B-D470CC802B5B}" type="slidenum">
              <a:rPr lang="en-US" smtClean="0"/>
              <a:t>‹#›</a:t>
            </a:fld>
            <a:endParaRPr lang="en-US"/>
          </a:p>
        </p:txBody>
      </p:sp>
    </p:spTree>
    <p:extLst>
      <p:ext uri="{BB962C8B-B14F-4D97-AF65-F5344CB8AC3E}">
        <p14:creationId xmlns:p14="http://schemas.microsoft.com/office/powerpoint/2010/main" val="3279582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D4CC9-2EA2-6108-192C-9B0A1A14B2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BF37448-0E1A-DF55-7CE3-C6FBC29E0F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1C9B92E-8F20-BE13-2073-8C36E94B7A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629AD8-6813-FF1B-5B08-37ED226B0B4B}"/>
              </a:ext>
            </a:extLst>
          </p:cNvPr>
          <p:cNvSpPr>
            <a:spLocks noGrp="1"/>
          </p:cNvSpPr>
          <p:nvPr>
            <p:ph type="dt" sz="half" idx="10"/>
          </p:nvPr>
        </p:nvSpPr>
        <p:spPr/>
        <p:txBody>
          <a:bodyPr/>
          <a:lstStyle/>
          <a:p>
            <a:fld id="{0B1A049F-998C-4D46-B6F4-1F94AC055A93}" type="datetimeFigureOut">
              <a:rPr lang="en-US" smtClean="0"/>
              <a:t>01/12/2023</a:t>
            </a:fld>
            <a:endParaRPr lang="en-US"/>
          </a:p>
        </p:txBody>
      </p:sp>
      <p:sp>
        <p:nvSpPr>
          <p:cNvPr id="6" name="Footer Placeholder 5">
            <a:extLst>
              <a:ext uri="{FF2B5EF4-FFF2-40B4-BE49-F238E27FC236}">
                <a16:creationId xmlns:a16="http://schemas.microsoft.com/office/drawing/2014/main" id="{101F26D2-0EE3-BEB4-769B-4A5C814640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F730F5-3719-ED2B-D74D-8B43D81BDFDA}"/>
              </a:ext>
            </a:extLst>
          </p:cNvPr>
          <p:cNvSpPr>
            <a:spLocks noGrp="1"/>
          </p:cNvSpPr>
          <p:nvPr>
            <p:ph type="sldNum" sz="quarter" idx="12"/>
          </p:nvPr>
        </p:nvSpPr>
        <p:spPr/>
        <p:txBody>
          <a:bodyPr/>
          <a:lstStyle/>
          <a:p>
            <a:fld id="{67B2E6B4-4832-409F-A95B-D470CC802B5B}" type="slidenum">
              <a:rPr lang="en-US" smtClean="0"/>
              <a:t>‹#›</a:t>
            </a:fld>
            <a:endParaRPr lang="en-US"/>
          </a:p>
        </p:txBody>
      </p:sp>
    </p:spTree>
    <p:extLst>
      <p:ext uri="{BB962C8B-B14F-4D97-AF65-F5344CB8AC3E}">
        <p14:creationId xmlns:p14="http://schemas.microsoft.com/office/powerpoint/2010/main" val="2449703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76B88-9E3F-C426-5597-993033DADF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B576EC-2FDB-2298-D6FF-94C814EB15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F048A9-368E-0333-E390-380EC5F2880D}"/>
              </a:ext>
            </a:extLst>
          </p:cNvPr>
          <p:cNvSpPr>
            <a:spLocks noGrp="1"/>
          </p:cNvSpPr>
          <p:nvPr>
            <p:ph type="dt" sz="half" idx="10"/>
          </p:nvPr>
        </p:nvSpPr>
        <p:spPr/>
        <p:txBody>
          <a:bodyPr/>
          <a:lstStyle/>
          <a:p>
            <a:fld id="{0B1A049F-998C-4D46-B6F4-1F94AC055A93}" type="datetimeFigureOut">
              <a:rPr lang="en-US" smtClean="0"/>
              <a:t>01/12/2023</a:t>
            </a:fld>
            <a:endParaRPr lang="en-US"/>
          </a:p>
        </p:txBody>
      </p:sp>
      <p:sp>
        <p:nvSpPr>
          <p:cNvPr id="5" name="Footer Placeholder 4">
            <a:extLst>
              <a:ext uri="{FF2B5EF4-FFF2-40B4-BE49-F238E27FC236}">
                <a16:creationId xmlns:a16="http://schemas.microsoft.com/office/drawing/2014/main" id="{49C326DB-633D-763A-E75F-ECFB582FC2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1C30CF-4514-E0FD-C746-3526C9297F4C}"/>
              </a:ext>
            </a:extLst>
          </p:cNvPr>
          <p:cNvSpPr>
            <a:spLocks noGrp="1"/>
          </p:cNvSpPr>
          <p:nvPr>
            <p:ph type="sldNum" sz="quarter" idx="12"/>
          </p:nvPr>
        </p:nvSpPr>
        <p:spPr/>
        <p:txBody>
          <a:bodyPr/>
          <a:lstStyle/>
          <a:p>
            <a:fld id="{67B2E6B4-4832-409F-A95B-D470CC802B5B}" type="slidenum">
              <a:rPr lang="en-US" smtClean="0"/>
              <a:t>‹#›</a:t>
            </a:fld>
            <a:endParaRPr lang="en-US"/>
          </a:p>
        </p:txBody>
      </p:sp>
    </p:spTree>
    <p:extLst>
      <p:ext uri="{BB962C8B-B14F-4D97-AF65-F5344CB8AC3E}">
        <p14:creationId xmlns:p14="http://schemas.microsoft.com/office/powerpoint/2010/main" val="110615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9EF2A6-8E1F-07FF-656C-7EA4264B7A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82FC5E7-D4F3-075E-5991-31F9CB3286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335322-516E-E81E-7A86-76B04E285431}"/>
              </a:ext>
            </a:extLst>
          </p:cNvPr>
          <p:cNvSpPr>
            <a:spLocks noGrp="1"/>
          </p:cNvSpPr>
          <p:nvPr>
            <p:ph type="dt" sz="half" idx="10"/>
          </p:nvPr>
        </p:nvSpPr>
        <p:spPr/>
        <p:txBody>
          <a:bodyPr/>
          <a:lstStyle/>
          <a:p>
            <a:fld id="{0B1A049F-998C-4D46-B6F4-1F94AC055A93}" type="datetimeFigureOut">
              <a:rPr lang="en-US" smtClean="0"/>
              <a:t>01/12/2023</a:t>
            </a:fld>
            <a:endParaRPr lang="en-US"/>
          </a:p>
        </p:txBody>
      </p:sp>
      <p:sp>
        <p:nvSpPr>
          <p:cNvPr id="5" name="Footer Placeholder 4">
            <a:extLst>
              <a:ext uri="{FF2B5EF4-FFF2-40B4-BE49-F238E27FC236}">
                <a16:creationId xmlns:a16="http://schemas.microsoft.com/office/drawing/2014/main" id="{E6F69F06-2D14-6D47-2DD8-229319F908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D9347E-8B7A-984A-7A06-05FCEB470CB5}"/>
              </a:ext>
            </a:extLst>
          </p:cNvPr>
          <p:cNvSpPr>
            <a:spLocks noGrp="1"/>
          </p:cNvSpPr>
          <p:nvPr>
            <p:ph type="sldNum" sz="quarter" idx="12"/>
          </p:nvPr>
        </p:nvSpPr>
        <p:spPr/>
        <p:txBody>
          <a:bodyPr/>
          <a:lstStyle/>
          <a:p>
            <a:fld id="{67B2E6B4-4832-409F-A95B-D470CC802B5B}" type="slidenum">
              <a:rPr lang="en-US" smtClean="0"/>
              <a:t>‹#›</a:t>
            </a:fld>
            <a:endParaRPr lang="en-US"/>
          </a:p>
        </p:txBody>
      </p:sp>
    </p:spTree>
    <p:extLst>
      <p:ext uri="{BB962C8B-B14F-4D97-AF65-F5344CB8AC3E}">
        <p14:creationId xmlns:p14="http://schemas.microsoft.com/office/powerpoint/2010/main" val="940627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BF18DD-F6BD-A278-AFE0-6A85B21FF9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9FBDFC-AFA5-089D-3E82-700F27C3A8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6F034-3A54-1A40-388F-354DEA9711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1A049F-998C-4D46-B6F4-1F94AC055A93}" type="datetimeFigureOut">
              <a:rPr lang="en-US" smtClean="0"/>
              <a:t>01/12/2023</a:t>
            </a:fld>
            <a:endParaRPr lang="en-US"/>
          </a:p>
        </p:txBody>
      </p:sp>
      <p:sp>
        <p:nvSpPr>
          <p:cNvPr id="5" name="Footer Placeholder 4">
            <a:extLst>
              <a:ext uri="{FF2B5EF4-FFF2-40B4-BE49-F238E27FC236}">
                <a16:creationId xmlns:a16="http://schemas.microsoft.com/office/drawing/2014/main" id="{08278159-6D17-7C3D-3AFE-BF8187EF64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80A8617-E72B-96F4-13B9-47A2A20B48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B2E6B4-4832-409F-A95B-D470CC802B5B}" type="slidenum">
              <a:rPr lang="en-US" smtClean="0"/>
              <a:t>‹#›</a:t>
            </a:fld>
            <a:endParaRPr lang="en-US"/>
          </a:p>
        </p:txBody>
      </p:sp>
    </p:spTree>
    <p:extLst>
      <p:ext uri="{BB962C8B-B14F-4D97-AF65-F5344CB8AC3E}">
        <p14:creationId xmlns:p14="http://schemas.microsoft.com/office/powerpoint/2010/main" val="26084307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gary.s.votaw@odf.oregon.gov"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tceq.texas.gov/airquality/monops/forecast_today.html"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8" name="Rectangle 15">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wooden dock over a body of water with trees and a cloudy sky&#10;&#10;Description automatically generated with low confidence">
            <a:extLst>
              <a:ext uri="{FF2B5EF4-FFF2-40B4-BE49-F238E27FC236}">
                <a16:creationId xmlns:a16="http://schemas.microsoft.com/office/drawing/2014/main" id="{B36F4DBA-2F09-D158-83C7-AAA33AC99ABE}"/>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25249"/>
          <a:stretch/>
        </p:blipFill>
        <p:spPr>
          <a:xfrm>
            <a:off x="0" y="-1"/>
            <a:ext cx="12191980" cy="6857999"/>
          </a:xfrm>
          <a:prstGeom prst="rect">
            <a:avLst/>
          </a:prstGeom>
        </p:spPr>
      </p:pic>
      <p:sp>
        <p:nvSpPr>
          <p:cNvPr id="2" name="Title 1">
            <a:extLst>
              <a:ext uri="{FF2B5EF4-FFF2-40B4-BE49-F238E27FC236}">
                <a16:creationId xmlns:a16="http://schemas.microsoft.com/office/drawing/2014/main" id="{97D015C3-74B2-13AA-A194-DE6BF7B26C34}"/>
              </a:ext>
            </a:extLst>
          </p:cNvPr>
          <p:cNvSpPr>
            <a:spLocks noGrp="1"/>
          </p:cNvSpPr>
          <p:nvPr>
            <p:ph type="ctrTitle"/>
          </p:nvPr>
        </p:nvSpPr>
        <p:spPr>
          <a:xfrm>
            <a:off x="380999" y="1490662"/>
            <a:ext cx="6105526" cy="1260630"/>
          </a:xfrm>
        </p:spPr>
        <p:txBody>
          <a:bodyPr>
            <a:normAutofit fontScale="90000"/>
          </a:bodyPr>
          <a:lstStyle/>
          <a:p>
            <a:r>
              <a:rPr lang="en-US" sz="4400" b="1" dirty="0">
                <a:solidFill>
                  <a:srgbClr val="FFFF00"/>
                </a:solidFill>
              </a:rPr>
              <a:t>Smoke Management</a:t>
            </a:r>
            <a:br>
              <a:rPr lang="en-US" sz="4400" b="1" dirty="0">
                <a:solidFill>
                  <a:srgbClr val="FFFF00"/>
                </a:solidFill>
              </a:rPr>
            </a:br>
            <a:r>
              <a:rPr lang="en-US" sz="4400" b="1" dirty="0">
                <a:solidFill>
                  <a:srgbClr val="FFFF00"/>
                </a:solidFill>
              </a:rPr>
              <a:t>ODF’s Unique Approach</a:t>
            </a:r>
          </a:p>
        </p:txBody>
      </p:sp>
      <p:sp>
        <p:nvSpPr>
          <p:cNvPr id="3" name="Subtitle 2">
            <a:extLst>
              <a:ext uri="{FF2B5EF4-FFF2-40B4-BE49-F238E27FC236}">
                <a16:creationId xmlns:a16="http://schemas.microsoft.com/office/drawing/2014/main" id="{48C351C3-DD6B-B04A-9EA0-CC9FE3123062}"/>
              </a:ext>
            </a:extLst>
          </p:cNvPr>
          <p:cNvSpPr>
            <a:spLocks noGrp="1"/>
          </p:cNvSpPr>
          <p:nvPr>
            <p:ph type="subTitle" idx="1"/>
          </p:nvPr>
        </p:nvSpPr>
        <p:spPr>
          <a:xfrm>
            <a:off x="316707" y="5281938"/>
            <a:ext cx="4962525" cy="1356987"/>
          </a:xfrm>
        </p:spPr>
        <p:txBody>
          <a:bodyPr>
            <a:normAutofit fontScale="85000" lnSpcReduction="20000"/>
          </a:bodyPr>
          <a:lstStyle/>
          <a:p>
            <a:pPr>
              <a:lnSpc>
                <a:spcPct val="120000"/>
              </a:lnSpc>
              <a:spcBef>
                <a:spcPts val="0"/>
              </a:spcBef>
            </a:pPr>
            <a:r>
              <a:rPr lang="en-US" sz="1300" dirty="0">
                <a:solidFill>
                  <a:srgbClr val="FFFFFF"/>
                </a:solidFill>
              </a:rPr>
              <a:t>Gary S. Votaw, Ed.D.</a:t>
            </a:r>
          </a:p>
          <a:p>
            <a:pPr>
              <a:lnSpc>
                <a:spcPct val="120000"/>
              </a:lnSpc>
              <a:spcBef>
                <a:spcPts val="0"/>
              </a:spcBef>
            </a:pPr>
            <a:r>
              <a:rPr lang="en-US" sz="1300" dirty="0">
                <a:hlinkClick r:id="rId3">
                  <a:extLst>
                    <a:ext uri="{A12FA001-AC4F-418D-AE19-62706E023703}">
                      <ahyp:hlinkClr xmlns:ahyp="http://schemas.microsoft.com/office/drawing/2018/hyperlinkcolor" val="tx"/>
                    </a:ext>
                  </a:extLst>
                </a:hlinkClick>
              </a:rPr>
              <a:t>gary.s.votaw@odf.oregon.gov</a:t>
            </a:r>
            <a:endParaRPr lang="en-US" sz="1300" dirty="0"/>
          </a:p>
          <a:p>
            <a:pPr>
              <a:lnSpc>
                <a:spcPct val="120000"/>
              </a:lnSpc>
              <a:spcBef>
                <a:spcPts val="0"/>
              </a:spcBef>
            </a:pPr>
            <a:endParaRPr lang="en-US" sz="1300" dirty="0">
              <a:solidFill>
                <a:srgbClr val="FFFFFF"/>
              </a:solidFill>
            </a:endParaRPr>
          </a:p>
          <a:p>
            <a:pPr>
              <a:lnSpc>
                <a:spcPct val="120000"/>
              </a:lnSpc>
              <a:spcBef>
                <a:spcPts val="0"/>
              </a:spcBef>
            </a:pPr>
            <a:r>
              <a:rPr lang="en-US" sz="1300" dirty="0">
                <a:solidFill>
                  <a:srgbClr val="FFFFFF"/>
                </a:solidFill>
              </a:rPr>
              <a:t>ODF Meteorologist, U.S. Navy, NWS (retired)</a:t>
            </a:r>
          </a:p>
          <a:p>
            <a:r>
              <a:rPr lang="en-US" sz="1300" dirty="0">
                <a:solidFill>
                  <a:srgbClr val="FFFFFF"/>
                </a:solidFill>
              </a:rPr>
              <a:t>Lakehurst, NJ – Keflavik, Iceland – Pensacola, FL – Monterey, CA – New Orleans, LA – Cheyenne, WY – Columbia, MO – Alpena, MI – Washington, D.C. – Missoula, MT – Eureka, CA – Grand Forks, ND – Jackson, KY – San Juan, PR – Salem, OR</a:t>
            </a:r>
          </a:p>
        </p:txBody>
      </p:sp>
      <p:sp>
        <p:nvSpPr>
          <p:cNvPr id="21" name="TextBox 20">
            <a:extLst>
              <a:ext uri="{FF2B5EF4-FFF2-40B4-BE49-F238E27FC236}">
                <a16:creationId xmlns:a16="http://schemas.microsoft.com/office/drawing/2014/main" id="{4CBE1385-371F-E800-CAA3-36EE8AFFDBD6}"/>
              </a:ext>
            </a:extLst>
          </p:cNvPr>
          <p:cNvSpPr txBox="1"/>
          <p:nvPr/>
        </p:nvSpPr>
        <p:spPr>
          <a:xfrm>
            <a:off x="9981406" y="6177259"/>
            <a:ext cx="2096294" cy="461665"/>
          </a:xfrm>
          <a:prstGeom prst="rect">
            <a:avLst/>
          </a:prstGeom>
          <a:noFill/>
        </p:spPr>
        <p:txBody>
          <a:bodyPr wrap="square">
            <a:spAutoFit/>
          </a:bodyPr>
          <a:lstStyle/>
          <a:p>
            <a:r>
              <a:rPr lang="en-US" sz="1200" dirty="0"/>
              <a:t>Cedar Creek Fire</a:t>
            </a:r>
          </a:p>
          <a:p>
            <a:r>
              <a:rPr lang="en-US" sz="1200" i="1" dirty="0"/>
              <a:t>https://www.oregonlive.com/</a:t>
            </a:r>
          </a:p>
        </p:txBody>
      </p:sp>
    </p:spTree>
    <p:extLst>
      <p:ext uri="{BB962C8B-B14F-4D97-AF65-F5344CB8AC3E}">
        <p14:creationId xmlns:p14="http://schemas.microsoft.com/office/powerpoint/2010/main" val="12718319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28939-D018-A35C-08DF-72A86D1F583F}"/>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FE72C09-E901-E3F2-3608-F01C37E2252D}"/>
              </a:ext>
            </a:extLst>
          </p:cNvPr>
          <p:cNvSpPr>
            <a:spLocks noGrp="1"/>
          </p:cNvSpPr>
          <p:nvPr>
            <p:ph type="subTitle" idx="1"/>
          </p:nvPr>
        </p:nvSpPr>
        <p:spPr/>
        <p:txBody>
          <a:bodyPr/>
          <a:lstStyle/>
          <a:p>
            <a:endParaRPr lang="en-US"/>
          </a:p>
        </p:txBody>
      </p:sp>
      <p:pic>
        <p:nvPicPr>
          <p:cNvPr id="4" name="Picture 3" descr="A picture containing outdoor, sky, water, sunset&#10;&#10;Description automatically generated">
            <a:extLst>
              <a:ext uri="{FF2B5EF4-FFF2-40B4-BE49-F238E27FC236}">
                <a16:creationId xmlns:a16="http://schemas.microsoft.com/office/drawing/2014/main" id="{38EBB268-0063-354B-DF05-AA44765BB22A}"/>
              </a:ext>
            </a:extLst>
          </p:cNvPr>
          <p:cNvPicPr>
            <a:picLocks noChangeAspect="1"/>
          </p:cNvPicPr>
          <p:nvPr/>
        </p:nvPicPr>
        <p:blipFill rotWithShape="1">
          <a:blip r:embed="rId2">
            <a:extLst>
              <a:ext uri="{28A0092B-C50C-407E-A947-70E740481C1C}">
                <a14:useLocalDpi xmlns:a14="http://schemas.microsoft.com/office/drawing/2010/main" val="0"/>
              </a:ext>
            </a:extLst>
          </a:blip>
          <a:srcRect l="17276" r="2724"/>
          <a:stretch/>
        </p:blipFill>
        <p:spPr>
          <a:xfrm>
            <a:off x="0" y="0"/>
            <a:ext cx="12192000" cy="6858000"/>
          </a:xfrm>
          <a:prstGeom prst="rect">
            <a:avLst/>
          </a:prstGeom>
        </p:spPr>
      </p:pic>
      <p:sp>
        <p:nvSpPr>
          <p:cNvPr id="5" name="Title 1">
            <a:extLst>
              <a:ext uri="{FF2B5EF4-FFF2-40B4-BE49-F238E27FC236}">
                <a16:creationId xmlns:a16="http://schemas.microsoft.com/office/drawing/2014/main" id="{C488A902-7716-7120-2C2B-60D295BBDF52}"/>
              </a:ext>
            </a:extLst>
          </p:cNvPr>
          <p:cNvSpPr txBox="1">
            <a:spLocks/>
          </p:cNvSpPr>
          <p:nvPr/>
        </p:nvSpPr>
        <p:spPr>
          <a:xfrm>
            <a:off x="3796031" y="320040"/>
            <a:ext cx="7999729" cy="2743200"/>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t>All states, except Oregon, rely on the National Weather Service to provide data, discussions, and forecasts of smoke especially pertaining to prescribed burning and wildfire.</a:t>
            </a:r>
          </a:p>
        </p:txBody>
      </p:sp>
      <p:sp>
        <p:nvSpPr>
          <p:cNvPr id="7" name="TextBox 6">
            <a:extLst>
              <a:ext uri="{FF2B5EF4-FFF2-40B4-BE49-F238E27FC236}">
                <a16:creationId xmlns:a16="http://schemas.microsoft.com/office/drawing/2014/main" id="{32EBA7CB-11B0-DE8C-5002-12D8236698B5}"/>
              </a:ext>
            </a:extLst>
          </p:cNvPr>
          <p:cNvSpPr txBox="1"/>
          <p:nvPr/>
        </p:nvSpPr>
        <p:spPr>
          <a:xfrm>
            <a:off x="10698480" y="6126480"/>
            <a:ext cx="1097280" cy="457200"/>
          </a:xfrm>
          <a:prstGeom prst="rect">
            <a:avLst/>
          </a:prstGeom>
          <a:noFill/>
        </p:spPr>
        <p:txBody>
          <a:bodyPr wrap="none" rtlCol="0">
            <a:spAutoFit/>
          </a:bodyPr>
          <a:lstStyle/>
          <a:p>
            <a:r>
              <a:rPr lang="en-US" sz="1400" i="1" dirty="0">
                <a:solidFill>
                  <a:schemeClr val="bg1"/>
                </a:solidFill>
              </a:rPr>
              <a:t>Newport, OR</a:t>
            </a:r>
          </a:p>
          <a:p>
            <a:r>
              <a:rPr lang="en-US" sz="1400" i="1" dirty="0">
                <a:solidFill>
                  <a:schemeClr val="bg1"/>
                </a:solidFill>
              </a:rPr>
              <a:t>Sept. 9, 2022</a:t>
            </a:r>
          </a:p>
        </p:txBody>
      </p:sp>
    </p:spTree>
    <p:extLst>
      <p:ext uri="{BB962C8B-B14F-4D97-AF65-F5344CB8AC3E}">
        <p14:creationId xmlns:p14="http://schemas.microsoft.com/office/powerpoint/2010/main" val="2760746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28939-D018-A35C-08DF-72A86D1F583F}"/>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FE72C09-E901-E3F2-3608-F01C37E2252D}"/>
              </a:ext>
            </a:extLst>
          </p:cNvPr>
          <p:cNvSpPr>
            <a:spLocks noGrp="1"/>
          </p:cNvSpPr>
          <p:nvPr>
            <p:ph type="subTitle" idx="1"/>
          </p:nvPr>
        </p:nvSpPr>
        <p:spPr/>
        <p:txBody>
          <a:bodyPr/>
          <a:lstStyle/>
          <a:p>
            <a:endParaRPr lang="en-US"/>
          </a:p>
        </p:txBody>
      </p:sp>
      <p:pic>
        <p:nvPicPr>
          <p:cNvPr id="4" name="Picture 3" descr="A picture containing outdoor, sky, water, sunset&#10;&#10;Description automatically generated">
            <a:extLst>
              <a:ext uri="{FF2B5EF4-FFF2-40B4-BE49-F238E27FC236}">
                <a16:creationId xmlns:a16="http://schemas.microsoft.com/office/drawing/2014/main" id="{38EBB268-0063-354B-DF05-AA44765BB22A}"/>
              </a:ext>
            </a:extLst>
          </p:cNvPr>
          <p:cNvPicPr>
            <a:picLocks noChangeAspect="1"/>
          </p:cNvPicPr>
          <p:nvPr/>
        </p:nvPicPr>
        <p:blipFill rotWithShape="1">
          <a:blip r:embed="rId2">
            <a:extLst>
              <a:ext uri="{28A0092B-C50C-407E-A947-70E740481C1C}">
                <a14:useLocalDpi xmlns:a14="http://schemas.microsoft.com/office/drawing/2010/main" val="0"/>
              </a:ext>
            </a:extLst>
          </a:blip>
          <a:srcRect l="17276" r="2724"/>
          <a:stretch/>
        </p:blipFill>
        <p:spPr>
          <a:xfrm>
            <a:off x="0" y="0"/>
            <a:ext cx="12192000" cy="6858000"/>
          </a:xfrm>
          <a:prstGeom prst="rect">
            <a:avLst/>
          </a:prstGeom>
        </p:spPr>
      </p:pic>
      <p:sp>
        <p:nvSpPr>
          <p:cNvPr id="5" name="Title 1">
            <a:extLst>
              <a:ext uri="{FF2B5EF4-FFF2-40B4-BE49-F238E27FC236}">
                <a16:creationId xmlns:a16="http://schemas.microsoft.com/office/drawing/2014/main" id="{C488A902-7716-7120-2C2B-60D295BBDF52}"/>
              </a:ext>
            </a:extLst>
          </p:cNvPr>
          <p:cNvSpPr txBox="1">
            <a:spLocks/>
          </p:cNvSpPr>
          <p:nvPr/>
        </p:nvSpPr>
        <p:spPr>
          <a:xfrm>
            <a:off x="3794760" y="320040"/>
            <a:ext cx="7999729" cy="2742540"/>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t>All states, except Oregon, rely on the National Weather Service to provide data, discussions, and forecasts of smoke especially pertaining to prescribed burning and wildfire.</a:t>
            </a:r>
          </a:p>
        </p:txBody>
      </p:sp>
      <p:sp>
        <p:nvSpPr>
          <p:cNvPr id="7" name="TextBox 6">
            <a:extLst>
              <a:ext uri="{FF2B5EF4-FFF2-40B4-BE49-F238E27FC236}">
                <a16:creationId xmlns:a16="http://schemas.microsoft.com/office/drawing/2014/main" id="{B6993A8B-95BD-CF60-E966-B4761F72EC30}"/>
              </a:ext>
            </a:extLst>
          </p:cNvPr>
          <p:cNvSpPr txBox="1"/>
          <p:nvPr/>
        </p:nvSpPr>
        <p:spPr>
          <a:xfrm>
            <a:off x="274604" y="4334212"/>
            <a:ext cx="10531419" cy="1754326"/>
          </a:xfrm>
          <a:prstGeom prst="rect">
            <a:avLst/>
          </a:prstGeom>
          <a:noFill/>
        </p:spPr>
        <p:txBody>
          <a:bodyPr wrap="square">
            <a:spAutoFit/>
          </a:bodyPr>
          <a:lstStyle/>
          <a:p>
            <a:r>
              <a:rPr lang="en-US" dirty="0">
                <a:solidFill>
                  <a:schemeClr val="accent4">
                    <a:lumMod val="60000"/>
                    <a:lumOff val="40000"/>
                  </a:schemeClr>
                </a:solidFill>
              </a:rPr>
              <a:t>These websites provide supplemental discussions and/or forecasts of air quality (AQI) to those offered by NWS</a:t>
            </a:r>
          </a:p>
          <a:p>
            <a:endParaRPr lang="en-US" dirty="0">
              <a:solidFill>
                <a:schemeClr val="accent4">
                  <a:lumMod val="60000"/>
                  <a:lumOff val="40000"/>
                </a:schemeClr>
              </a:solidFill>
            </a:endParaRPr>
          </a:p>
          <a:p>
            <a:r>
              <a:rPr lang="en-US" i="1" u="sng" dirty="0">
                <a:solidFill>
                  <a:schemeClr val="accent4">
                    <a:lumMod val="60000"/>
                    <a:lumOff val="40000"/>
                  </a:schemeClr>
                </a:solidFill>
              </a:rPr>
              <a:t>https://ssl.arb.ca.gov/pfirs/cb3/cb3.php?</a:t>
            </a:r>
            <a:r>
              <a:rPr lang="en-US" i="1" dirty="0">
                <a:solidFill>
                  <a:schemeClr val="accent4">
                    <a:lumMod val="60000"/>
                    <a:lumOff val="40000"/>
                  </a:schemeClr>
                </a:solidFill>
              </a:rPr>
              <a:t> </a:t>
            </a:r>
            <a:r>
              <a:rPr lang="en-US" dirty="0">
                <a:solidFill>
                  <a:srgbClr val="FFFFFF"/>
                </a:solidFill>
              </a:rPr>
              <a:t>(CA, forecast)</a:t>
            </a:r>
          </a:p>
          <a:p>
            <a:r>
              <a:rPr lang="en-US" i="1" u="sng" dirty="0">
                <a:solidFill>
                  <a:schemeClr val="accent4">
                    <a:lumMod val="60000"/>
                    <a:lumOff val="40000"/>
                  </a:schemeClr>
                </a:solidFill>
              </a:rPr>
              <a:t>https://www.airnow.gov </a:t>
            </a:r>
            <a:r>
              <a:rPr lang="en-US" dirty="0">
                <a:solidFill>
                  <a:srgbClr val="FFFFFF"/>
                </a:solidFill>
              </a:rPr>
              <a:t>(national, EPA product)</a:t>
            </a:r>
          </a:p>
          <a:p>
            <a:r>
              <a:rPr lang="en-US" i="1" u="sng" dirty="0">
                <a:solidFill>
                  <a:schemeClr val="accent4">
                    <a:lumMod val="60000"/>
                    <a:lumOff val="40000"/>
                  </a:schemeClr>
                </a:solidFill>
              </a:rPr>
              <a:t>https://mi.airshedgroup.org </a:t>
            </a:r>
            <a:r>
              <a:rPr lang="en-US" dirty="0">
                <a:solidFill>
                  <a:srgbClr val="FFFFFF"/>
                </a:solidFill>
              </a:rPr>
              <a:t>(ID &amp; MT, forecast &amp; discussion)</a:t>
            </a:r>
          </a:p>
          <a:p>
            <a:r>
              <a:rPr lang="en-US" i="1" dirty="0">
                <a:solidFill>
                  <a:schemeClr val="accent4">
                    <a:lumMod val="60000"/>
                    <a:lumOff val="40000"/>
                  </a:schemeClr>
                </a:solidFill>
                <a:hlinkClick r:id="rId3">
                  <a:extLst>
                    <a:ext uri="{A12FA001-AC4F-418D-AE19-62706E023703}">
                      <ahyp:hlinkClr xmlns:ahyp="http://schemas.microsoft.com/office/drawing/2018/hyperlinkcolor" val="tx"/>
                    </a:ext>
                  </a:extLst>
                </a:hlinkClick>
              </a:rPr>
              <a:t>https://www.tceq.texas.gov/airquality/monops/forecast_today.html</a:t>
            </a:r>
            <a:r>
              <a:rPr lang="en-US" i="1" dirty="0">
                <a:solidFill>
                  <a:schemeClr val="accent4">
                    <a:lumMod val="60000"/>
                    <a:lumOff val="40000"/>
                  </a:schemeClr>
                </a:solidFill>
              </a:rPr>
              <a:t> </a:t>
            </a:r>
            <a:r>
              <a:rPr lang="en-US" dirty="0">
                <a:solidFill>
                  <a:srgbClr val="FFFFFF"/>
                </a:solidFill>
              </a:rPr>
              <a:t>(TX, forecast &amp; discussion)</a:t>
            </a:r>
          </a:p>
        </p:txBody>
      </p:sp>
      <p:sp>
        <p:nvSpPr>
          <p:cNvPr id="8" name="TextBox 7">
            <a:extLst>
              <a:ext uri="{FF2B5EF4-FFF2-40B4-BE49-F238E27FC236}">
                <a16:creationId xmlns:a16="http://schemas.microsoft.com/office/drawing/2014/main" id="{B701C299-93A9-C13C-4671-295F71161482}"/>
              </a:ext>
            </a:extLst>
          </p:cNvPr>
          <p:cNvSpPr txBox="1"/>
          <p:nvPr/>
        </p:nvSpPr>
        <p:spPr>
          <a:xfrm>
            <a:off x="10698480" y="6126480"/>
            <a:ext cx="1097280" cy="457200"/>
          </a:xfrm>
          <a:prstGeom prst="rect">
            <a:avLst/>
          </a:prstGeom>
          <a:noFill/>
        </p:spPr>
        <p:txBody>
          <a:bodyPr wrap="none" rtlCol="0">
            <a:spAutoFit/>
          </a:bodyPr>
          <a:lstStyle/>
          <a:p>
            <a:r>
              <a:rPr lang="en-US" sz="1400" i="1" dirty="0">
                <a:solidFill>
                  <a:schemeClr val="bg1"/>
                </a:solidFill>
              </a:rPr>
              <a:t>Newport, OR</a:t>
            </a:r>
          </a:p>
          <a:p>
            <a:r>
              <a:rPr lang="en-US" sz="1400" i="1" dirty="0">
                <a:solidFill>
                  <a:schemeClr val="bg1"/>
                </a:solidFill>
              </a:rPr>
              <a:t>Sept. 9, 2022</a:t>
            </a:r>
          </a:p>
        </p:txBody>
      </p:sp>
    </p:spTree>
    <p:extLst>
      <p:ext uri="{BB962C8B-B14F-4D97-AF65-F5344CB8AC3E}">
        <p14:creationId xmlns:p14="http://schemas.microsoft.com/office/powerpoint/2010/main" val="3782434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pic>
        <p:nvPicPr>
          <p:cNvPr id="10" name="Picture 9" descr="A picture containing outdoor, nature, sky, sunset&#10;&#10;Description automatically generated">
            <a:extLst>
              <a:ext uri="{FF2B5EF4-FFF2-40B4-BE49-F238E27FC236}">
                <a16:creationId xmlns:a16="http://schemas.microsoft.com/office/drawing/2014/main" id="{DA0C1CE1-58D4-095D-EA15-C6115B5231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041" y="498764"/>
            <a:ext cx="5065347" cy="2451607"/>
          </a:xfrm>
          <a:prstGeom prst="rect">
            <a:avLst/>
          </a:prstGeom>
        </p:spPr>
      </p:pic>
      <p:sp>
        <p:nvSpPr>
          <p:cNvPr id="3" name="Subtitle 2">
            <a:extLst>
              <a:ext uri="{FF2B5EF4-FFF2-40B4-BE49-F238E27FC236}">
                <a16:creationId xmlns:a16="http://schemas.microsoft.com/office/drawing/2014/main" id="{B05E8C72-3271-A525-FDD2-06A646F2B598}"/>
              </a:ext>
            </a:extLst>
          </p:cNvPr>
          <p:cNvSpPr>
            <a:spLocks noGrp="1"/>
          </p:cNvSpPr>
          <p:nvPr>
            <p:ph type="subTitle" idx="1"/>
          </p:nvPr>
        </p:nvSpPr>
        <p:spPr>
          <a:xfrm>
            <a:off x="362197" y="4352306"/>
            <a:ext cx="11649693" cy="2006930"/>
          </a:xfrm>
          <a:effectLst>
            <a:outerShdw blurRad="50800" dist="38100" dir="2700000" algn="tl" rotWithShape="0">
              <a:prstClr val="black">
                <a:alpha val="40000"/>
              </a:prstClr>
            </a:outerShdw>
          </a:effectLst>
        </p:spPr>
        <p:txBody>
          <a:bodyPr>
            <a:normAutofit/>
          </a:bodyPr>
          <a:lstStyle/>
          <a:p>
            <a:endParaRPr lang="en-US" dirty="0">
              <a:solidFill>
                <a:srgbClr val="FFFFFF"/>
              </a:solidFill>
            </a:endParaRPr>
          </a:p>
          <a:p>
            <a:endParaRPr lang="en-US" dirty="0">
              <a:solidFill>
                <a:srgbClr val="FFFFFF"/>
              </a:solidFill>
            </a:endParaRPr>
          </a:p>
          <a:p>
            <a:endParaRPr lang="en-US" dirty="0">
              <a:solidFill>
                <a:srgbClr val="FFFFFF"/>
              </a:solidFill>
            </a:endParaRPr>
          </a:p>
          <a:p>
            <a:endParaRPr lang="en-US" dirty="0">
              <a:solidFill>
                <a:srgbClr val="FFFFFF"/>
              </a:solidFill>
            </a:endParaRPr>
          </a:p>
        </p:txBody>
      </p:sp>
      <p:pic>
        <p:nvPicPr>
          <p:cNvPr id="4" name="Picture 3" descr="Map&#10;&#10;Description automatically generated">
            <a:extLst>
              <a:ext uri="{FF2B5EF4-FFF2-40B4-BE49-F238E27FC236}">
                <a16:creationId xmlns:a16="http://schemas.microsoft.com/office/drawing/2014/main" id="{43A8E4B4-4469-D303-C72A-95C405A24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65" y="3037667"/>
            <a:ext cx="12220398" cy="3892965"/>
          </a:xfrm>
          <a:prstGeom prst="rect">
            <a:avLst/>
          </a:prstGeom>
        </p:spPr>
      </p:pic>
      <p:sp>
        <p:nvSpPr>
          <p:cNvPr id="6" name="TextBox 5">
            <a:extLst>
              <a:ext uri="{FF2B5EF4-FFF2-40B4-BE49-F238E27FC236}">
                <a16:creationId xmlns:a16="http://schemas.microsoft.com/office/drawing/2014/main" id="{7C92AA89-541B-5544-C377-0D2B8CDA4D9D}"/>
              </a:ext>
            </a:extLst>
          </p:cNvPr>
          <p:cNvSpPr txBox="1"/>
          <p:nvPr/>
        </p:nvSpPr>
        <p:spPr>
          <a:xfrm>
            <a:off x="9439275" y="6524170"/>
            <a:ext cx="2924175" cy="276999"/>
          </a:xfrm>
          <a:prstGeom prst="rect">
            <a:avLst/>
          </a:prstGeom>
          <a:noFill/>
        </p:spPr>
        <p:txBody>
          <a:bodyPr wrap="square">
            <a:spAutoFit/>
          </a:bodyPr>
          <a:lstStyle/>
          <a:p>
            <a:r>
              <a:rPr lang="en-US" sz="1200" i="1" dirty="0"/>
              <a:t>https://products.climate.ncsu.edu/fwip/</a:t>
            </a:r>
            <a:endParaRPr lang="en-US" dirty="0"/>
          </a:p>
        </p:txBody>
      </p:sp>
      <p:sp>
        <p:nvSpPr>
          <p:cNvPr id="2" name="Title 1">
            <a:extLst>
              <a:ext uri="{FF2B5EF4-FFF2-40B4-BE49-F238E27FC236}">
                <a16:creationId xmlns:a16="http://schemas.microsoft.com/office/drawing/2014/main" id="{1776E9A2-D9E6-1B36-9FEB-00FC3EC45A53}"/>
              </a:ext>
            </a:extLst>
          </p:cNvPr>
          <p:cNvSpPr>
            <a:spLocks noGrp="1"/>
          </p:cNvSpPr>
          <p:nvPr>
            <p:ph type="ctrTitle"/>
          </p:nvPr>
        </p:nvSpPr>
        <p:spPr>
          <a:xfrm>
            <a:off x="8794750" y="3974947"/>
            <a:ext cx="3079750" cy="2384289"/>
          </a:xfrm>
          <a:effectLst>
            <a:outerShdw blurRad="50800" dist="38100" dir="2700000" algn="tl" rotWithShape="0">
              <a:prstClr val="black">
                <a:alpha val="40000"/>
              </a:prstClr>
            </a:outerShdw>
          </a:effectLst>
        </p:spPr>
        <p:txBody>
          <a:bodyPr>
            <a:normAutofit/>
          </a:bodyPr>
          <a:lstStyle/>
          <a:p>
            <a:r>
              <a:rPr lang="en-US" sz="2400" b="1" dirty="0"/>
              <a:t>Fire Weather Intelligence Portal</a:t>
            </a:r>
            <a:br>
              <a:rPr lang="en-US" sz="2400" dirty="0"/>
            </a:br>
            <a:br>
              <a:rPr lang="en-US" sz="1800" dirty="0"/>
            </a:br>
            <a:r>
              <a:rPr lang="en-US" sz="1800" dirty="0"/>
              <a:t>A collaborative effort between the Climate Office of North Carolina, North Carolina State Univ. and the National Weather Service</a:t>
            </a:r>
          </a:p>
        </p:txBody>
      </p:sp>
      <p:sp>
        <p:nvSpPr>
          <p:cNvPr id="8" name="Title 1">
            <a:extLst>
              <a:ext uri="{FF2B5EF4-FFF2-40B4-BE49-F238E27FC236}">
                <a16:creationId xmlns:a16="http://schemas.microsoft.com/office/drawing/2014/main" id="{F4C88C2F-1B04-37F3-E5FC-3895F28FEF7E}"/>
              </a:ext>
            </a:extLst>
          </p:cNvPr>
          <p:cNvSpPr txBox="1">
            <a:spLocks/>
          </p:cNvSpPr>
          <p:nvPr/>
        </p:nvSpPr>
        <p:spPr>
          <a:xfrm>
            <a:off x="135612" y="713471"/>
            <a:ext cx="6821017" cy="1752800"/>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dirty="0">
                <a:solidFill>
                  <a:srgbClr val="FFFF00"/>
                </a:solidFill>
              </a:rPr>
              <a:t>All states other than Oregon rely on spot forecasts from the National Weather Service as the most site-specific forecast for a prescribed burn, providing the final piece supporting a burn/no burn decision.</a:t>
            </a:r>
          </a:p>
        </p:txBody>
      </p:sp>
      <p:sp>
        <p:nvSpPr>
          <p:cNvPr id="5" name="TextBox 4">
            <a:extLst>
              <a:ext uri="{FF2B5EF4-FFF2-40B4-BE49-F238E27FC236}">
                <a16:creationId xmlns:a16="http://schemas.microsoft.com/office/drawing/2014/main" id="{A23E414D-6471-4617-B95D-8B4F15951E17}"/>
              </a:ext>
            </a:extLst>
          </p:cNvPr>
          <p:cNvSpPr txBox="1"/>
          <p:nvPr/>
        </p:nvSpPr>
        <p:spPr>
          <a:xfrm>
            <a:off x="10515600" y="5943600"/>
            <a:ext cx="1401794" cy="646331"/>
          </a:xfrm>
          <a:prstGeom prst="rect">
            <a:avLst/>
          </a:prstGeom>
          <a:noFill/>
        </p:spPr>
        <p:txBody>
          <a:bodyPr wrap="none" rtlCol="0">
            <a:spAutoFit/>
          </a:bodyPr>
          <a:lstStyle/>
          <a:p>
            <a:r>
              <a:rPr lang="en-US" i="1" dirty="0">
                <a:solidFill>
                  <a:schemeClr val="bg1"/>
                </a:solidFill>
              </a:rPr>
              <a:t>Newport, OR</a:t>
            </a:r>
          </a:p>
          <a:p>
            <a:r>
              <a:rPr lang="en-US" i="1" dirty="0">
                <a:solidFill>
                  <a:schemeClr val="bg1"/>
                </a:solidFill>
              </a:rPr>
              <a:t>Sept. 9, 2022</a:t>
            </a:r>
          </a:p>
        </p:txBody>
      </p:sp>
      <p:sp>
        <p:nvSpPr>
          <p:cNvPr id="11" name="TextBox 10">
            <a:extLst>
              <a:ext uri="{FF2B5EF4-FFF2-40B4-BE49-F238E27FC236}">
                <a16:creationId xmlns:a16="http://schemas.microsoft.com/office/drawing/2014/main" id="{6D7AE753-DE6D-C493-6470-BB21A8D633FC}"/>
              </a:ext>
            </a:extLst>
          </p:cNvPr>
          <p:cNvSpPr txBox="1"/>
          <p:nvPr/>
        </p:nvSpPr>
        <p:spPr>
          <a:xfrm>
            <a:off x="11094720" y="2536819"/>
            <a:ext cx="1097280" cy="457200"/>
          </a:xfrm>
          <a:prstGeom prst="rect">
            <a:avLst/>
          </a:prstGeom>
          <a:noFill/>
        </p:spPr>
        <p:txBody>
          <a:bodyPr wrap="square" rtlCol="0">
            <a:spAutoFit/>
          </a:bodyPr>
          <a:lstStyle/>
          <a:p>
            <a:r>
              <a:rPr lang="en-US" sz="1200" i="1" dirty="0">
                <a:solidFill>
                  <a:schemeClr val="bg1"/>
                </a:solidFill>
              </a:rPr>
              <a:t>Newport, OR</a:t>
            </a:r>
            <a:br>
              <a:rPr lang="en-US" sz="1200" i="1" dirty="0">
                <a:solidFill>
                  <a:schemeClr val="bg1"/>
                </a:solidFill>
              </a:rPr>
            </a:br>
            <a:r>
              <a:rPr lang="en-US" sz="1200" i="1" dirty="0">
                <a:solidFill>
                  <a:schemeClr val="bg1"/>
                </a:solidFill>
              </a:rPr>
              <a:t>Sept. 9, 202</a:t>
            </a:r>
            <a:r>
              <a:rPr lang="en-US" sz="1200" dirty="0">
                <a:solidFill>
                  <a:schemeClr val="bg1"/>
                </a:solidFill>
              </a:rPr>
              <a:t>2</a:t>
            </a:r>
          </a:p>
        </p:txBody>
      </p:sp>
    </p:spTree>
    <p:extLst>
      <p:ext uri="{BB962C8B-B14F-4D97-AF65-F5344CB8AC3E}">
        <p14:creationId xmlns:p14="http://schemas.microsoft.com/office/powerpoint/2010/main" val="3844496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F6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61BD7-74F9-FBB5-1E58-1FEE44F0B744}"/>
              </a:ext>
            </a:extLst>
          </p:cNvPr>
          <p:cNvSpPr>
            <a:spLocks noGrp="1"/>
          </p:cNvSpPr>
          <p:nvPr>
            <p:ph type="title"/>
          </p:nvPr>
        </p:nvSpPr>
        <p:spPr>
          <a:xfrm>
            <a:off x="461108" y="428386"/>
            <a:ext cx="11269784" cy="1538437"/>
          </a:xfrm>
        </p:spPr>
        <p:txBody>
          <a:bodyPr>
            <a:normAutofit fontScale="90000"/>
          </a:bodyPr>
          <a:lstStyle/>
          <a:p>
            <a:pPr>
              <a:lnSpc>
                <a:spcPct val="100000"/>
              </a:lnSpc>
              <a:spcBef>
                <a:spcPts val="1200"/>
              </a:spcBef>
              <a:spcAft>
                <a:spcPts val="600"/>
              </a:spcAft>
            </a:pPr>
            <a:r>
              <a:rPr lang="en-US" sz="2700" dirty="0" err="1">
                <a:solidFill>
                  <a:srgbClr val="FFFF00"/>
                </a:solidFill>
              </a:rPr>
              <a:t>Airnow</a:t>
            </a:r>
            <a:r>
              <a:rPr lang="en-US" sz="2700" dirty="0">
                <a:solidFill>
                  <a:srgbClr val="FFFF00"/>
                </a:solidFill>
              </a:rPr>
              <a:t> defines AQI to include ground-level ozone, particulate matter (PM2.5 and PM10), carbon monoxide, sulfur dioxide, and nitrogen dioxide (</a:t>
            </a:r>
            <a:r>
              <a:rPr lang="en-US" sz="2700" i="1" dirty="0">
                <a:solidFill>
                  <a:srgbClr val="FFFF00"/>
                </a:solidFill>
              </a:rPr>
              <a:t>https://www.airnow.gov/</a:t>
            </a:r>
            <a:r>
              <a:rPr lang="en-US" sz="2700" dirty="0">
                <a:solidFill>
                  <a:srgbClr val="FFFF00"/>
                </a:solidFill>
              </a:rPr>
              <a:t>).</a:t>
            </a:r>
            <a:br>
              <a:rPr lang="en-US" sz="2700" dirty="0">
                <a:solidFill>
                  <a:srgbClr val="FFFF00"/>
                </a:solidFill>
              </a:rPr>
            </a:br>
            <a:r>
              <a:rPr lang="en-US" sz="2700" dirty="0">
                <a:solidFill>
                  <a:srgbClr val="FFFF00"/>
                </a:solidFill>
              </a:rPr>
              <a:t>LRAPA defines AQI to include ozone and PM2.5                                      (</a:t>
            </a:r>
            <a:r>
              <a:rPr lang="en-US" sz="2700" i="1" dirty="0">
                <a:solidFill>
                  <a:srgbClr val="FFFF00"/>
                </a:solidFill>
              </a:rPr>
              <a:t>https://www.lrapa.org/air-quality-protection/current-aqi/</a:t>
            </a:r>
            <a:r>
              <a:rPr lang="en-US" sz="2700" dirty="0">
                <a:solidFill>
                  <a:srgbClr val="FFFF00"/>
                </a:solidFill>
              </a:rPr>
              <a:t>)</a:t>
            </a:r>
            <a:endParaRPr lang="en-US" dirty="0"/>
          </a:p>
        </p:txBody>
      </p:sp>
      <p:pic>
        <p:nvPicPr>
          <p:cNvPr id="5" name="Content Placeholder 4" descr="Graphical user interface, map&#10;&#10;Description automatically generated">
            <a:extLst>
              <a:ext uri="{FF2B5EF4-FFF2-40B4-BE49-F238E27FC236}">
                <a16:creationId xmlns:a16="http://schemas.microsoft.com/office/drawing/2014/main" id="{41F9F77D-11E7-0679-5AB4-0351494B21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1108" y="2449931"/>
            <a:ext cx="8530913" cy="4071728"/>
          </a:xfrm>
        </p:spPr>
      </p:pic>
      <p:sp>
        <p:nvSpPr>
          <p:cNvPr id="6" name="TextBox 5">
            <a:extLst>
              <a:ext uri="{FF2B5EF4-FFF2-40B4-BE49-F238E27FC236}">
                <a16:creationId xmlns:a16="http://schemas.microsoft.com/office/drawing/2014/main" id="{0E7731A1-677E-F833-6A32-6F9B46F5E425}"/>
              </a:ext>
            </a:extLst>
          </p:cNvPr>
          <p:cNvSpPr txBox="1"/>
          <p:nvPr/>
        </p:nvSpPr>
        <p:spPr>
          <a:xfrm>
            <a:off x="9280849" y="2449931"/>
            <a:ext cx="2500604" cy="3354765"/>
          </a:xfrm>
          <a:prstGeom prst="rect">
            <a:avLst/>
          </a:prstGeom>
          <a:noFill/>
        </p:spPr>
        <p:txBody>
          <a:bodyPr wrap="square" rtlCol="0">
            <a:spAutoFit/>
          </a:bodyPr>
          <a:lstStyle/>
          <a:p>
            <a:r>
              <a:rPr lang="en-US" sz="2800" dirty="0">
                <a:solidFill>
                  <a:srgbClr val="FFFF00"/>
                </a:solidFill>
              </a:rPr>
              <a:t>ODF uses PM2.5 only to monitor smoke from prescribed burns</a:t>
            </a:r>
          </a:p>
          <a:p>
            <a:endParaRPr lang="en-US" dirty="0">
              <a:solidFill>
                <a:srgbClr val="FFFF00"/>
              </a:solidFill>
            </a:endParaRPr>
          </a:p>
          <a:p>
            <a:r>
              <a:rPr lang="en-US" dirty="0">
                <a:solidFill>
                  <a:srgbClr val="FFFF00"/>
                </a:solidFill>
              </a:rPr>
              <a:t>70 nephelometers across Oregon monitor conditions</a:t>
            </a:r>
          </a:p>
        </p:txBody>
      </p:sp>
      <p:sp>
        <p:nvSpPr>
          <p:cNvPr id="3" name="Arrow: Left 2">
            <a:extLst>
              <a:ext uri="{FF2B5EF4-FFF2-40B4-BE49-F238E27FC236}">
                <a16:creationId xmlns:a16="http://schemas.microsoft.com/office/drawing/2014/main" id="{D12110C0-BA3E-7843-5C1F-06F345664E95}"/>
              </a:ext>
            </a:extLst>
          </p:cNvPr>
          <p:cNvSpPr/>
          <p:nvPr/>
        </p:nvSpPr>
        <p:spPr>
          <a:xfrm>
            <a:off x="1480457" y="4136572"/>
            <a:ext cx="516294" cy="34212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917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unset over a beach&#10;&#10;Description automatically generated with low confidence">
            <a:extLst>
              <a:ext uri="{FF2B5EF4-FFF2-40B4-BE49-F238E27FC236}">
                <a16:creationId xmlns:a16="http://schemas.microsoft.com/office/drawing/2014/main" id="{B4F25021-9A7E-8C61-5D54-E698093421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474"/>
            <a:ext cx="12192001" cy="6858000"/>
          </a:xfrm>
          <a:prstGeom prst="rect">
            <a:avLst/>
          </a:prstGeom>
        </p:spPr>
      </p:pic>
      <p:sp>
        <p:nvSpPr>
          <p:cNvPr id="2" name="Title 1">
            <a:extLst>
              <a:ext uri="{FF2B5EF4-FFF2-40B4-BE49-F238E27FC236}">
                <a16:creationId xmlns:a16="http://schemas.microsoft.com/office/drawing/2014/main" id="{8E33C299-5771-396E-E99D-64F79726E543}"/>
              </a:ext>
            </a:extLst>
          </p:cNvPr>
          <p:cNvSpPr>
            <a:spLocks noGrp="1"/>
          </p:cNvSpPr>
          <p:nvPr>
            <p:ph type="ctrTitle"/>
          </p:nvPr>
        </p:nvSpPr>
        <p:spPr>
          <a:xfrm>
            <a:off x="412750" y="1381125"/>
            <a:ext cx="10153650" cy="4997450"/>
          </a:xfrm>
        </p:spPr>
        <p:txBody>
          <a:bodyPr>
            <a:normAutofit fontScale="90000"/>
          </a:bodyPr>
          <a:lstStyle/>
          <a:p>
            <a:pPr marL="0" marR="0" lvl="0" indent="0" algn="l" defTabSz="914400" rtl="0" eaLnBrk="0" fontAlgn="base" latinLnBrk="0" hangingPunct="0">
              <a:lnSpc>
                <a:spcPct val="100000"/>
              </a:lnSpc>
              <a:spcBef>
                <a:spcPct val="0"/>
              </a:spcBef>
              <a:spcAft>
                <a:spcPct val="0"/>
              </a:spcAft>
              <a:tabLst/>
            </a:pP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THURSDAY</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 </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Zone 601-612 and 639 (North Coast Range and Cascades):</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 </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MORNING</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Mixing height 3500 - 4500 ft.</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Transport wind SSE to SSW at 15 - 25 mph.</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Surface wind SE to SSW at 8 - 12 mph.</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 </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AFTERNOON</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Mixing height 3500 - 4500 ft.</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Transport wind similar to morning.</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Surface wind similar to morning.</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 </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EVENING</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Mixing height 3500 - 4500 ft.</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Transport wind SSE to SSW at 10 - 22 mph.</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Surface wind SE to S at 5 - 9 mph.</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 </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Zone 615-623 (South Coast Range and Cascades):</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 </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MORNING</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Mixing height 2500 - 3500 ft.</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Transport wind SSE to SSW at 12 - 22 mph.</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Surface wind SE to S at 8 - 12 mph.</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 </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AFTERNOON</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Mixing height 2500 - 3500 ft.</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Transport wind similar to morning.</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Surface wind similar to morning.</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 </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EVENING</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Mixing height 2500 - 3500 ft.</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Transport wind SE to S at 10 - 22 mph.</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Surface wind ESE to SSE at 6 - 10 mph.</a:t>
            </a:r>
            <a:br>
              <a:rPr kumimoji="0" lang="en-US" altLang="en-US" sz="900" i="0" u="none" strike="noStrike" cap="none" normalizeH="0" baseline="0" dirty="0">
                <a:ln>
                  <a:noFill/>
                </a:ln>
                <a:solidFill>
                  <a:srgbClr val="FFFF00"/>
                </a:solidFill>
                <a:effectLst/>
              </a:rPr>
            </a:b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OUTLOOK:</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 </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FRIDAY</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Mixing height 3600 to 4600 ft throughout the day.  Transport wind SSW to SW at 18 - 30 mph.  Surface wind SSW to SW at 10 - 18 mph.</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 </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SATURDAY</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Mixing height 1500 to 2500 ft during the morning rising to 4000 to 5000 ft during the afternoon.  Transport wind NNW to NNE at 5 - 9 mph.  Surface wind light and variable during the morning becoming NW to N at 4 - 8 mph during the afternoon.</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 </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SUNDAY</a:t>
            </a:r>
            <a:br>
              <a:rPr kumimoji="0" lang="en-US" altLang="en-US" sz="900" i="0" u="none" strike="noStrike" cap="none" normalizeH="0" baseline="0" dirty="0">
                <a:ln>
                  <a:noFill/>
                </a:ln>
                <a:solidFill>
                  <a:srgbClr val="FFFF00"/>
                </a:solidFill>
                <a:effectLst/>
              </a:rPr>
            </a:br>
            <a:r>
              <a:rPr kumimoji="0" lang="en-US" altLang="en-US" sz="900" i="0" u="none" strike="noStrike" cap="none" normalizeH="0" baseline="0" dirty="0">
                <a:ln>
                  <a:noFill/>
                </a:ln>
                <a:solidFill>
                  <a:srgbClr val="FFFF00"/>
                </a:solidFill>
                <a:effectLst/>
                <a:latin typeface="Courier New" panose="02070309020205020404" pitchFamily="49" charset="0"/>
                <a:cs typeface="Courier New" panose="02070309020205020404" pitchFamily="49" charset="0"/>
              </a:rPr>
              <a:t>Mixing height below 1000 ft early rising to 1500 to 2500 ft by late morning rising to 3500 to 4500 ft during the afternoon.  Transport wind light and variable.  Surface wind light and variable.</a:t>
            </a:r>
            <a:endParaRPr lang="en-US" sz="900" dirty="0">
              <a:solidFill>
                <a:srgbClr val="FFFF00"/>
              </a:solidFill>
            </a:endParaRPr>
          </a:p>
        </p:txBody>
      </p:sp>
      <p:sp>
        <p:nvSpPr>
          <p:cNvPr id="3" name="TextBox 2">
            <a:extLst>
              <a:ext uri="{FF2B5EF4-FFF2-40B4-BE49-F238E27FC236}">
                <a16:creationId xmlns:a16="http://schemas.microsoft.com/office/drawing/2014/main" id="{939A70BB-1852-2103-82E2-FE2DCCAC3736}"/>
              </a:ext>
            </a:extLst>
          </p:cNvPr>
          <p:cNvSpPr txBox="1"/>
          <p:nvPr/>
        </p:nvSpPr>
        <p:spPr>
          <a:xfrm>
            <a:off x="10698480" y="6126480"/>
            <a:ext cx="1097280" cy="457200"/>
          </a:xfrm>
          <a:prstGeom prst="rect">
            <a:avLst/>
          </a:prstGeom>
          <a:noFill/>
        </p:spPr>
        <p:txBody>
          <a:bodyPr wrap="none" rtlCol="0">
            <a:spAutoFit/>
          </a:bodyPr>
          <a:lstStyle/>
          <a:p>
            <a:r>
              <a:rPr lang="en-US" sz="1400" i="1" dirty="0">
                <a:solidFill>
                  <a:schemeClr val="bg1"/>
                </a:solidFill>
              </a:rPr>
              <a:t>Newport, OR</a:t>
            </a:r>
          </a:p>
          <a:p>
            <a:r>
              <a:rPr lang="en-US" sz="1400" i="1" dirty="0">
                <a:solidFill>
                  <a:schemeClr val="bg1"/>
                </a:solidFill>
              </a:rPr>
              <a:t>Sept. 9, 2022</a:t>
            </a:r>
          </a:p>
        </p:txBody>
      </p:sp>
      <p:pic>
        <p:nvPicPr>
          <p:cNvPr id="6" name="Picture 5" descr="Map&#10;&#10;Description automatically generated">
            <a:extLst>
              <a:ext uri="{FF2B5EF4-FFF2-40B4-BE49-F238E27FC236}">
                <a16:creationId xmlns:a16="http://schemas.microsoft.com/office/drawing/2014/main" id="{B712B388-F936-B2A5-83D6-8807BE655D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6431" y="346503"/>
            <a:ext cx="8048866" cy="4458410"/>
          </a:xfrm>
          <a:prstGeom prst="rect">
            <a:avLst/>
          </a:prstGeom>
        </p:spPr>
      </p:pic>
    </p:spTree>
    <p:extLst>
      <p:ext uri="{BB962C8B-B14F-4D97-AF65-F5344CB8AC3E}">
        <p14:creationId xmlns:p14="http://schemas.microsoft.com/office/powerpoint/2010/main" val="1722728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unset over a beach&#10;&#10;Description automatically generated with low confidence">
            <a:extLst>
              <a:ext uri="{FF2B5EF4-FFF2-40B4-BE49-F238E27FC236}">
                <a16:creationId xmlns:a16="http://schemas.microsoft.com/office/drawing/2014/main" id="{4AB1B63B-E2B3-27ED-986D-C9C7ED1455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1" cy="6858000"/>
          </a:xfrm>
          <a:prstGeom prst="rect">
            <a:avLst/>
          </a:prstGeom>
        </p:spPr>
      </p:pic>
      <p:sp>
        <p:nvSpPr>
          <p:cNvPr id="4" name="Rectangle 2">
            <a:extLst>
              <a:ext uri="{FF2B5EF4-FFF2-40B4-BE49-F238E27FC236}">
                <a16:creationId xmlns:a16="http://schemas.microsoft.com/office/drawing/2014/main" id="{881636B7-50FC-1237-1DA3-D6B1058AD95E}"/>
              </a:ext>
            </a:extLst>
          </p:cNvPr>
          <p:cNvSpPr txBox="1">
            <a:spLocks noChangeArrowheads="1"/>
          </p:cNvSpPr>
          <p:nvPr/>
        </p:nvSpPr>
        <p:spPr bwMode="auto">
          <a:xfrm>
            <a:off x="308823" y="312259"/>
            <a:ext cx="10947400" cy="6047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FontTx/>
              <a:buNone/>
            </a:pPr>
            <a:r>
              <a:rPr lang="en-US" altLang="en-US" sz="900" b="1" dirty="0">
                <a:solidFill>
                  <a:srgbClr val="FFFF00"/>
                </a:solidFill>
                <a:latin typeface="Courier New" panose="02070309020205020404" pitchFamily="49" charset="0"/>
                <a:cs typeface="Courier New" panose="02070309020205020404" pitchFamily="49" charset="0"/>
              </a:rPr>
              <a:t>BURNING INSTRUCTIONS FOR ALL ZONES IN THE WESTERN OREGON AREA</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b="1" dirty="0">
                <a:solidFill>
                  <a:srgbClr val="FFFF00"/>
                </a:solidFill>
                <a:latin typeface="Courier New" panose="02070309020205020404" pitchFamily="49" charset="0"/>
                <a:cs typeface="Courier New" panose="02070309020205020404" pitchFamily="49" charset="0"/>
              </a:rPr>
              <a:t>    - Valid for burning done Thursday, December 29, 2022.</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 </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Coast Range</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 </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Zone 601</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Units should be 1500 tons or less, spaced 6 miles apart, and 8 miles from downwind SSRAs.  North of Tillamook, use standard guidance matrix - see section 5 below.</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 </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Zone 602 and 603</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Units should be 600 tons or less, spaced 6 miles apart, and 8 miles from downwind SSRAs.  North of T3N in Zone 602, use standard guidance matrix - see section 5 below.  Units may be 900 tons or less, spaced 6 miles apart, south of the Siuslaw River in Zone 603.</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 </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Zone 612, 615, 616 west of R8W, 618, 619, and 620</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Use standard guidance matrix - see section 5 below.  Avoid burning directly upwind of coastal SSRAs.  Higher tonnage is possible south of T29S in Zone 616 - call the forecaster.</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 </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Zone 616 east of R9W</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Units should be 900 tons or less, spaced 8 miles apart, and 10 miles from downwind SSRAs.  Higher tonnage is possible south of T29S - call the forecaster.</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 </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 </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Cascades</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 </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Zone 605 and 606</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Units should be 1000 tons or less, spaced 6 miles apart, and 8 miles from downwind SSRAs.</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 </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Zone 607, 608, 639, 610, 617, and 623</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Use standard guidance matrix - see section 5 below.  Ensure adequate distance from downwind SSRAs for smoke to dissipate.</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 </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Zone 611</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Units should be 1500 tons or less, spaced 6 miles apart, and 8 miles from downwind SSRAs.</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 </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Zone 616</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Units should be 1000 tons or less, spaced 8 miles apart, and 10 miles from downwind SSRAs.  Avoid ignitions north of T24S.  South of T29S higher tonnage is possible - call the forecaster.</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 </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Zone 620 and 622</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Units should be 1200 tons or less, spaced 8 miles apart, and 10 miles from downwind SSRAs.</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 </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 </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err="1">
                <a:solidFill>
                  <a:srgbClr val="FFFF00"/>
                </a:solidFill>
                <a:latin typeface="Courier New" panose="02070309020205020404" pitchFamily="49" charset="0"/>
                <a:cs typeface="Courier New" panose="02070309020205020404" pitchFamily="49" charset="0"/>
              </a:rPr>
              <a:t>Siskiyous</a:t>
            </a:r>
            <a:endParaRPr lang="en-US" altLang="en-US" sz="900" dirty="0">
              <a:solidFill>
                <a:srgbClr val="FFFF00"/>
              </a:solidFill>
            </a:endParaRPr>
          </a:p>
          <a:p>
            <a:pPr marL="0" indent="0" eaLnBrk="0" fontAlgn="base" hangingPunct="0">
              <a:lnSpc>
                <a:spcPct val="100000"/>
              </a:lnSpc>
              <a:spcBef>
                <a:spcPct val="0"/>
              </a:spcBef>
              <a:spcAft>
                <a:spcPct val="0"/>
              </a:spcAft>
              <a:buFontTx/>
              <a:buNone/>
            </a:pPr>
            <a:r>
              <a:rPr lang="en-US" altLang="en-US" sz="900" dirty="0">
                <a:solidFill>
                  <a:srgbClr val="FFFF00"/>
                </a:solidFill>
                <a:latin typeface="Courier New" panose="02070309020205020404" pitchFamily="49" charset="0"/>
                <a:cs typeface="Courier New" panose="02070309020205020404" pitchFamily="49" charset="0"/>
              </a:rPr>
              <a:t>Units should be 900 tons or less, spaced 8 miles apart, and 10 miles from downwind </a:t>
            </a:r>
            <a:r>
              <a:rPr lang="en-US" altLang="en-US" sz="900" dirty="0" err="1">
                <a:solidFill>
                  <a:srgbClr val="FFFF00"/>
                </a:solidFill>
                <a:latin typeface="Courier New" panose="02070309020205020404" pitchFamily="49" charset="0"/>
                <a:cs typeface="Courier New" panose="02070309020205020404" pitchFamily="49" charset="0"/>
              </a:rPr>
              <a:t>SSRAs.n</a:t>
            </a:r>
            <a:r>
              <a:rPr lang="en-US" altLang="en-US" sz="900" dirty="0" err="1">
                <a:latin typeface="Courier New" panose="02070309020205020404" pitchFamily="49" charset="0"/>
                <a:cs typeface="Courier New" panose="02070309020205020404" pitchFamily="49" charset="0"/>
              </a:rPr>
              <a:t>d</a:t>
            </a:r>
            <a:r>
              <a:rPr lang="en-US" altLang="en-US" sz="900" dirty="0">
                <a:latin typeface="Courier New" panose="02070309020205020404" pitchFamily="49" charset="0"/>
                <a:cs typeface="Courier New" panose="02070309020205020404" pitchFamily="49" charset="0"/>
              </a:rPr>
              <a:t> </a:t>
            </a:r>
            <a:r>
              <a:rPr lang="en-US" altLang="en-US" sz="800" dirty="0">
                <a:latin typeface="Courier New" panose="02070309020205020404" pitchFamily="49" charset="0"/>
                <a:cs typeface="Courier New" panose="02070309020205020404" pitchFamily="49" charset="0"/>
              </a:rPr>
              <a:t>SSRAs.</a:t>
            </a:r>
            <a:endParaRPr lang="en-US" altLang="en-US" sz="800" dirty="0">
              <a:latin typeface="Arial" panose="020B0604020202020204" pitchFamily="34" charset="0"/>
            </a:endParaRPr>
          </a:p>
        </p:txBody>
      </p:sp>
      <p:sp>
        <p:nvSpPr>
          <p:cNvPr id="2" name="TextBox 1">
            <a:extLst>
              <a:ext uri="{FF2B5EF4-FFF2-40B4-BE49-F238E27FC236}">
                <a16:creationId xmlns:a16="http://schemas.microsoft.com/office/drawing/2014/main" id="{C5A61F4F-97FE-EBD0-57F8-CD7820606FE5}"/>
              </a:ext>
            </a:extLst>
          </p:cNvPr>
          <p:cNvSpPr txBox="1"/>
          <p:nvPr/>
        </p:nvSpPr>
        <p:spPr>
          <a:xfrm>
            <a:off x="10698480" y="6126480"/>
            <a:ext cx="1097280" cy="457200"/>
          </a:xfrm>
          <a:prstGeom prst="rect">
            <a:avLst/>
          </a:prstGeom>
          <a:noFill/>
        </p:spPr>
        <p:txBody>
          <a:bodyPr wrap="none" rtlCol="0">
            <a:spAutoFit/>
          </a:bodyPr>
          <a:lstStyle/>
          <a:p>
            <a:r>
              <a:rPr lang="en-US" sz="1400" i="1" dirty="0">
                <a:solidFill>
                  <a:schemeClr val="bg1"/>
                </a:solidFill>
              </a:rPr>
              <a:t>Newport, OR</a:t>
            </a:r>
          </a:p>
          <a:p>
            <a:r>
              <a:rPr lang="en-US" sz="1400" i="1" dirty="0">
                <a:solidFill>
                  <a:schemeClr val="bg1"/>
                </a:solidFill>
              </a:rPr>
              <a:t>Sept. 9, 2022</a:t>
            </a:r>
          </a:p>
        </p:txBody>
      </p:sp>
    </p:spTree>
    <p:extLst>
      <p:ext uri="{BB962C8B-B14F-4D97-AF65-F5344CB8AC3E}">
        <p14:creationId xmlns:p14="http://schemas.microsoft.com/office/powerpoint/2010/main" val="999067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52F80-6151-1115-6ED7-51E33BDB73BC}"/>
              </a:ext>
            </a:extLst>
          </p:cNvPr>
          <p:cNvSpPr>
            <a:spLocks noGrp="1"/>
          </p:cNvSpPr>
          <p:nvPr>
            <p:ph type="title"/>
          </p:nvPr>
        </p:nvSpPr>
        <p:spPr/>
        <p:txBody>
          <a:bodyPr/>
          <a:lstStyle/>
          <a:p>
            <a:endParaRPr lang="en-US"/>
          </a:p>
        </p:txBody>
      </p:sp>
      <p:pic>
        <p:nvPicPr>
          <p:cNvPr id="5" name="Content Placeholder 4" descr="Waves crashing against rocks&#10;&#10;Description automatically generated with low confidence">
            <a:extLst>
              <a:ext uri="{FF2B5EF4-FFF2-40B4-BE49-F238E27FC236}">
                <a16:creationId xmlns:a16="http://schemas.microsoft.com/office/drawing/2014/main" id="{65B87ED8-4105-D196-1854-27F2005DC5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85193"/>
            <a:ext cx="12196929" cy="6858000"/>
          </a:xfrm>
        </p:spPr>
      </p:pic>
      <p:sp>
        <p:nvSpPr>
          <p:cNvPr id="6" name="TextBox 5">
            <a:extLst>
              <a:ext uri="{FF2B5EF4-FFF2-40B4-BE49-F238E27FC236}">
                <a16:creationId xmlns:a16="http://schemas.microsoft.com/office/drawing/2014/main" id="{47E297CA-F4E8-AA56-9375-ECCC313D1DD5}"/>
              </a:ext>
            </a:extLst>
          </p:cNvPr>
          <p:cNvSpPr txBox="1"/>
          <p:nvPr/>
        </p:nvSpPr>
        <p:spPr>
          <a:xfrm>
            <a:off x="8557404" y="838200"/>
            <a:ext cx="2866246" cy="1446550"/>
          </a:xfrm>
          <a:prstGeom prst="rect">
            <a:avLst/>
          </a:prstGeom>
          <a:noFill/>
        </p:spPr>
        <p:txBody>
          <a:bodyPr wrap="square" rtlCol="0">
            <a:spAutoFit/>
          </a:bodyPr>
          <a:lstStyle/>
          <a:p>
            <a:r>
              <a:rPr lang="en-US" sz="4400" dirty="0"/>
              <a:t>Questions/ Discussion?</a:t>
            </a:r>
          </a:p>
        </p:txBody>
      </p:sp>
      <p:sp>
        <p:nvSpPr>
          <p:cNvPr id="3" name="TextBox 2">
            <a:extLst>
              <a:ext uri="{FF2B5EF4-FFF2-40B4-BE49-F238E27FC236}">
                <a16:creationId xmlns:a16="http://schemas.microsoft.com/office/drawing/2014/main" id="{C2737408-8BF2-10E4-5705-1BF5444D168A}"/>
              </a:ext>
            </a:extLst>
          </p:cNvPr>
          <p:cNvSpPr txBox="1"/>
          <p:nvPr/>
        </p:nvSpPr>
        <p:spPr>
          <a:xfrm>
            <a:off x="10505377" y="6120800"/>
            <a:ext cx="1561646" cy="523220"/>
          </a:xfrm>
          <a:prstGeom prst="rect">
            <a:avLst/>
          </a:prstGeom>
          <a:noFill/>
        </p:spPr>
        <p:txBody>
          <a:bodyPr wrap="none" rtlCol="0">
            <a:spAutoFit/>
          </a:bodyPr>
          <a:lstStyle/>
          <a:p>
            <a:r>
              <a:rPr lang="en-US" sz="1400" b="1" i="1" dirty="0"/>
              <a:t>Spouting Horn, OR</a:t>
            </a:r>
          </a:p>
          <a:p>
            <a:r>
              <a:rPr lang="en-US" sz="1400" b="1" i="1" dirty="0"/>
              <a:t>March 21, 2021</a:t>
            </a:r>
          </a:p>
        </p:txBody>
      </p:sp>
    </p:spTree>
    <p:extLst>
      <p:ext uri="{BB962C8B-B14F-4D97-AF65-F5344CB8AC3E}">
        <p14:creationId xmlns:p14="http://schemas.microsoft.com/office/powerpoint/2010/main" val="18729747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1508</TotalTime>
  <Words>1236</Words>
  <Application>Microsoft Office PowerPoint</Application>
  <PresentationFormat>Widescreen</PresentationFormat>
  <Paragraphs>79</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Courier New</vt:lpstr>
      <vt:lpstr>Office Theme</vt:lpstr>
      <vt:lpstr>Smoke Management ODF’s Unique Approach</vt:lpstr>
      <vt:lpstr>PowerPoint Presentation</vt:lpstr>
      <vt:lpstr>PowerPoint Presentation</vt:lpstr>
      <vt:lpstr>Fire Weather Intelligence Portal  A collaborative effort between the Climate Office of North Carolina, North Carolina State Univ. and the National Weather Service</vt:lpstr>
      <vt:lpstr>Airnow defines AQI to include ground-level ozone, particulate matter (PM2.5 and PM10), carbon monoxide, sulfur dioxide, and nitrogen dioxide (https://www.airnow.gov/). LRAPA defines AQI to include ozone and PM2.5                                      (https://www.lrapa.org/air-quality-protection/current-aqi/)</vt:lpstr>
      <vt:lpstr>THURSDAY   Zone 601-612 and 639 (North Coast Range and Cascades):   MORNING Mixing height 3500 - 4500 ft. Transport wind SSE to SSW at 15 - 25 mph. Surface wind SE to SSW at 8 - 12 mph.   AFTERNOON Mixing height 3500 - 4500 ft. Transport wind similar to morning. Surface wind similar to morning.   EVENING Mixing height 3500 - 4500 ft. Transport wind SSE to SSW at 10 - 22 mph. Surface wind SE to S at 5 - 9 mph.   Zone 615-623 (South Coast Range and Cascades):   MORNING Mixing height 2500 - 3500 ft. Transport wind SSE to SSW at 12 - 22 mph. Surface wind SE to S at 8 - 12 mph.   AFTERNOON Mixing height 2500 - 3500 ft. Transport wind similar to morning. Surface wind similar to morning.   EVENING Mixing height 2500 - 3500 ft. Transport wind SE to S at 10 - 22 mph. Surface wind ESE to SSE at 6 - 10 mph.  OUTLOOK:   FRIDAY Mixing height 3600 to 4600 ft throughout the day.  Transport wind SSW to SW at 18 - 30 mph.  Surface wind SSW to SW at 10 - 18 mph.   SATURDAY Mixing height 1500 to 2500 ft during the morning rising to 4000 to 5000 ft during the afternoon.  Transport wind NNW to NNE at 5 - 9 mph.  Surface wind light and variable during the morning becoming NW to N at 4 - 8 mph during the afternoon.   SUNDAY Mixing height below 1000 ft early rising to 1500 to 2500 ft by late morning rising to 3500 to 4500 ft during the afternoon.  Transport wind light and variable.  Surface wind light and variable.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Smoke Management ODF’s Unique Approach</dc:title>
  <dc:creator>VOTAW Gary S * ODF</dc:creator>
  <cp:lastModifiedBy>VOTAW Gary S * ODF</cp:lastModifiedBy>
  <cp:revision>29</cp:revision>
  <dcterms:created xsi:type="dcterms:W3CDTF">2022-12-28T22:13:07Z</dcterms:created>
  <dcterms:modified xsi:type="dcterms:W3CDTF">2023-01-12T22:57:58Z</dcterms:modified>
</cp:coreProperties>
</file>