
<file path=[Content_Types].xml><?xml version="1.0" encoding="utf-8"?>
<Types xmlns="http://schemas.openxmlformats.org/package/2006/content-types">
  <Default Extension="fntdata" ContentType="application/x-fontdata"/>
  <Default Extension="gif" ContentType="image/gif"/>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embeddedFontLst>
    <p:embeddedFont>
      <p:font typeface="Roboto" panose="02000000000000000000" pitchFamily="2"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204" y="9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16de359c8b0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16de359c8b0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16de359c8b0_1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16de359c8b0_1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16de359c8b0_1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16de359c8b0_1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16de359c8b0_1_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16de359c8b0_1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16de359c8b0_1_2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16de359c8b0_1_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EQC = Environmental Quality Commission</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16de359c8b0_1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16de359c8b0_1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12b67022d4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12b67022d4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16de359c8b0_1_2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16de359c8b0_1_2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16de359c8b0_1_2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16de359c8b0_1_2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Fall, after equinox, shortening days, Oct-Nov</a:t>
            </a:r>
            <a:endParaRPr/>
          </a:p>
          <a:p>
            <a:pPr marL="0" lvl="0" indent="0" algn="l" rtl="0">
              <a:spcBef>
                <a:spcPts val="0"/>
              </a:spcBef>
              <a:spcAft>
                <a:spcPts val="0"/>
              </a:spcAft>
              <a:buNone/>
            </a:pPr>
            <a:r>
              <a:rPr lang="en"/>
              <a:t>Spring, after equinox, longer days, Apr-May</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1761eb6de5f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1761eb6de5f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https://www.oregon.gov/oda/programs/MarketAccess/SmokeBurning/Pages/FieldBurning.aspx</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761eb6de5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1761eb6de5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17b8271ca5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17b8271ca5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16de359c8b0_1_2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16de359c8b0_1_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192747b2fbf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192747b2fbf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12b67022d41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12b67022d41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17baf8aaa77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17baf8aaa77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17baf8aaa77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17baf8aaa77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16de359c8b0_1_2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16de359c8b0_1_2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16de359c8b0_1_1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16de359c8b0_1_1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16de359c8b0_1_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16de359c8b0_1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p2"/>
          <p:cNvSpPr/>
          <p:nvPr/>
        </p:nvSpPr>
        <p:spPr>
          <a:xfrm flipH="1">
            <a:off x="8246400" y="4245925"/>
            <a:ext cx="897600" cy="897600"/>
          </a:xfrm>
          <a:prstGeom prst="rtTriangl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flipH="1">
            <a:off x="8246400" y="4245875"/>
            <a:ext cx="897600" cy="897600"/>
          </a:xfrm>
          <a:prstGeom prst="round1Rect">
            <a:avLst>
              <a:gd name="adj" fmla="val 16667"/>
            </a:avLst>
          </a:prstGeom>
          <a:solidFill>
            <a:schemeClr val="lt1">
              <a:alpha val="680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txBox="1">
            <a:spLocks noGrp="1"/>
          </p:cNvSpPr>
          <p:nvPr>
            <p:ph type="ctrTitle"/>
          </p:nvPr>
        </p:nvSpPr>
        <p:spPr>
          <a:xfrm>
            <a:off x="390525" y="1819275"/>
            <a:ext cx="8222100" cy="933600"/>
          </a:xfrm>
          <a:prstGeom prst="rect">
            <a:avLst/>
          </a:prstGeom>
        </p:spPr>
        <p:txBody>
          <a:bodyPr spcFirstLastPara="1" wrap="square" lIns="91425" tIns="91425" rIns="91425" bIns="91425" anchor="b"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4" name="Google Shape;14;p2"/>
          <p:cNvSpPr txBox="1">
            <a:spLocks noGrp="1"/>
          </p:cNvSpPr>
          <p:nvPr>
            <p:ph type="subTitle" idx="1"/>
          </p:nvPr>
        </p:nvSpPr>
        <p:spPr>
          <a:xfrm>
            <a:off x="390525" y="2789130"/>
            <a:ext cx="8222100" cy="4329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5" name="Google Shape;15;p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460950" y="2065350"/>
            <a:ext cx="8222100" cy="1012800"/>
          </a:xfrm>
          <a:prstGeom prst="rect">
            <a:avLst/>
          </a:prstGeom>
        </p:spPr>
        <p:txBody>
          <a:bodyPr spcFirstLastPara="1" wrap="square" lIns="91425" tIns="91425" rIns="91425" bIns="91425" anchor="ctr" anchorCtr="0">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8" name="Google Shape;18;p3"/>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4"/>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3" name="Google Shape;23;p4"/>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4" name="Google Shape;24;p4"/>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sp>
        <p:nvSpPr>
          <p:cNvPr id="26" name="Google Shape;26;p5"/>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5"/>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9" name="Google Shape;29;p5"/>
          <p:cNvSpPr txBox="1">
            <a:spLocks noGrp="1"/>
          </p:cNvSpPr>
          <p:nvPr>
            <p:ph type="body" idx="1"/>
          </p:nvPr>
        </p:nvSpPr>
        <p:spPr>
          <a:xfrm>
            <a:off x="471900" y="1919075"/>
            <a:ext cx="3999900" cy="2710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5"/>
          <p:cNvSpPr txBox="1">
            <a:spLocks noGrp="1"/>
          </p:cNvSpPr>
          <p:nvPr>
            <p:ph type="body" idx="2"/>
          </p:nvPr>
        </p:nvSpPr>
        <p:spPr>
          <a:xfrm>
            <a:off x="4694250" y="1919075"/>
            <a:ext cx="3999900" cy="2710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5"/>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p6"/>
          <p:cNvSpPr/>
          <p:nvPr/>
        </p:nvSpPr>
        <p:spPr>
          <a:xfrm rot="10800000" flipH="1">
            <a:off x="0" y="656400"/>
            <a:ext cx="9144000" cy="448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6"/>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rm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36" name="Google Shape;36;p6"/>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7"/>
        <p:cNvGrpSpPr/>
        <p:nvPr/>
      </p:nvGrpSpPr>
      <p:grpSpPr>
        <a:xfrm>
          <a:off x="0" y="0"/>
          <a:ext cx="0" cy="0"/>
          <a:chOff x="0" y="0"/>
          <a:chExt cx="0" cy="0"/>
        </a:xfrm>
      </p:grpSpPr>
      <p:sp>
        <p:nvSpPr>
          <p:cNvPr id="38" name="Google Shape;38;p7"/>
          <p:cNvSpPr txBox="1"/>
          <p:nvPr/>
        </p:nvSpPr>
        <p:spPr>
          <a:xfrm rot="10800000" flipH="1">
            <a:off x="3276600" y="25"/>
            <a:ext cx="58674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7"/>
          <p:cNvSpPr txBox="1">
            <a:spLocks noGrp="1"/>
          </p:cNvSpPr>
          <p:nvPr>
            <p:ph type="title"/>
          </p:nvPr>
        </p:nvSpPr>
        <p:spPr>
          <a:xfrm>
            <a:off x="226078" y="357800"/>
            <a:ext cx="2808000" cy="9534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1" name="Google Shape;41;p7"/>
          <p:cNvSpPr txBox="1">
            <a:spLocks noGrp="1"/>
          </p:cNvSpPr>
          <p:nvPr>
            <p:ph type="body" idx="1"/>
          </p:nvPr>
        </p:nvSpPr>
        <p:spPr>
          <a:xfrm>
            <a:off x="226075" y="1465800"/>
            <a:ext cx="2808000" cy="31635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Clr>
                <a:schemeClr val="lt1"/>
              </a:buClr>
              <a:buSzPts val="1200"/>
              <a:buChar char="●"/>
              <a:defRPr sz="1200">
                <a:solidFill>
                  <a:schemeClr val="lt1"/>
                </a:solidFill>
              </a:defRPr>
            </a:lvl1pPr>
            <a:lvl2pPr marL="914400" lvl="1" indent="-304800">
              <a:spcBef>
                <a:spcPts val="0"/>
              </a:spcBef>
              <a:spcAft>
                <a:spcPts val="0"/>
              </a:spcAft>
              <a:buClr>
                <a:schemeClr val="lt1"/>
              </a:buClr>
              <a:buSzPts val="1200"/>
              <a:buChar char="○"/>
              <a:defRPr sz="1200">
                <a:solidFill>
                  <a:schemeClr val="lt1"/>
                </a:solidFill>
              </a:defRPr>
            </a:lvl2pPr>
            <a:lvl3pPr marL="1371600" lvl="2" indent="-304800">
              <a:spcBef>
                <a:spcPts val="0"/>
              </a:spcBef>
              <a:spcAft>
                <a:spcPts val="0"/>
              </a:spcAft>
              <a:buClr>
                <a:schemeClr val="lt1"/>
              </a:buClr>
              <a:buSzPts val="1200"/>
              <a:buChar char="■"/>
              <a:defRPr sz="1200">
                <a:solidFill>
                  <a:schemeClr val="lt1"/>
                </a:solidFill>
              </a:defRPr>
            </a:lvl3pPr>
            <a:lvl4pPr marL="1828800" lvl="3" indent="-304800">
              <a:spcBef>
                <a:spcPts val="0"/>
              </a:spcBef>
              <a:spcAft>
                <a:spcPts val="0"/>
              </a:spcAft>
              <a:buClr>
                <a:schemeClr val="lt1"/>
              </a:buClr>
              <a:buSzPts val="1200"/>
              <a:buChar char="●"/>
              <a:defRPr sz="1200">
                <a:solidFill>
                  <a:schemeClr val="lt1"/>
                </a:solidFill>
              </a:defRPr>
            </a:lvl4pPr>
            <a:lvl5pPr marL="2286000" lvl="4" indent="-304800">
              <a:spcBef>
                <a:spcPts val="0"/>
              </a:spcBef>
              <a:spcAft>
                <a:spcPts val="0"/>
              </a:spcAft>
              <a:buClr>
                <a:schemeClr val="lt1"/>
              </a:buClr>
              <a:buSzPts val="1200"/>
              <a:buChar char="○"/>
              <a:defRPr sz="1200">
                <a:solidFill>
                  <a:schemeClr val="lt1"/>
                </a:solidFill>
              </a:defRPr>
            </a:lvl5pPr>
            <a:lvl6pPr marL="2743200" lvl="5" indent="-304800">
              <a:spcBef>
                <a:spcPts val="0"/>
              </a:spcBef>
              <a:spcAft>
                <a:spcPts val="0"/>
              </a:spcAft>
              <a:buClr>
                <a:schemeClr val="lt1"/>
              </a:buClr>
              <a:buSzPts val="1200"/>
              <a:buChar char="■"/>
              <a:defRPr sz="1200">
                <a:solidFill>
                  <a:schemeClr val="lt1"/>
                </a:solidFill>
              </a:defRPr>
            </a:lvl6pPr>
            <a:lvl7pPr marL="3200400" lvl="6" indent="-304800">
              <a:spcBef>
                <a:spcPts val="0"/>
              </a:spcBef>
              <a:spcAft>
                <a:spcPts val="0"/>
              </a:spcAft>
              <a:buClr>
                <a:schemeClr val="lt1"/>
              </a:buClr>
              <a:buSzPts val="1200"/>
              <a:buChar char="●"/>
              <a:defRPr sz="1200">
                <a:solidFill>
                  <a:schemeClr val="lt1"/>
                </a:solidFill>
              </a:defRPr>
            </a:lvl7pPr>
            <a:lvl8pPr marL="3657600" lvl="7" indent="-304800">
              <a:spcBef>
                <a:spcPts val="0"/>
              </a:spcBef>
              <a:spcAft>
                <a:spcPts val="0"/>
              </a:spcAft>
              <a:buClr>
                <a:schemeClr val="lt1"/>
              </a:buClr>
              <a:buSzPts val="1200"/>
              <a:buChar char="○"/>
              <a:defRPr sz="1200">
                <a:solidFill>
                  <a:schemeClr val="lt1"/>
                </a:solidFill>
              </a:defRPr>
            </a:lvl8pPr>
            <a:lvl9pPr marL="4114800" lvl="8" indent="-304800">
              <a:spcBef>
                <a:spcPts val="0"/>
              </a:spcBef>
              <a:spcAft>
                <a:spcPts val="0"/>
              </a:spcAft>
              <a:buClr>
                <a:schemeClr val="lt1"/>
              </a:buClr>
              <a:buSzPts val="1200"/>
              <a:buChar char="■"/>
              <a:defRPr sz="1200">
                <a:solidFill>
                  <a:schemeClr val="lt1"/>
                </a:solidFill>
              </a:defRPr>
            </a:lvl9pPr>
          </a:lstStyle>
          <a:p>
            <a:endParaRPr/>
          </a:p>
        </p:txBody>
      </p:sp>
      <p:sp>
        <p:nvSpPr>
          <p:cNvPr id="42" name="Google Shape;42;p7"/>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3"/>
        <p:cNvGrpSpPr/>
        <p:nvPr/>
      </p:nvGrpSpPr>
      <p:grpSpPr>
        <a:xfrm>
          <a:off x="0" y="0"/>
          <a:ext cx="0" cy="0"/>
          <a:chOff x="0" y="0"/>
          <a:chExt cx="0" cy="0"/>
        </a:xfrm>
      </p:grpSpPr>
      <p:sp>
        <p:nvSpPr>
          <p:cNvPr id="44" name="Google Shape;44;p8"/>
          <p:cNvSpPr txBox="1">
            <a:spLocks noGrp="1"/>
          </p:cNvSpPr>
          <p:nvPr>
            <p:ph type="title"/>
          </p:nvPr>
        </p:nvSpPr>
        <p:spPr>
          <a:xfrm>
            <a:off x="490250" y="488250"/>
            <a:ext cx="62271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sp>
        <p:nvSpPr>
          <p:cNvPr id="45" name="Google Shape;45;p8"/>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6"/>
        <p:cNvGrpSpPr/>
        <p:nvPr/>
      </p:nvGrpSpPr>
      <p:grpSpPr>
        <a:xfrm>
          <a:off x="0" y="0"/>
          <a:ext cx="0" cy="0"/>
          <a:chOff x="0" y="0"/>
          <a:chExt cx="0" cy="0"/>
        </a:xfrm>
      </p:grpSpPr>
      <p:sp>
        <p:nvSpPr>
          <p:cNvPr id="47" name="Google Shape;47;p9"/>
          <p:cNvSpPr/>
          <p:nvPr/>
        </p:nvSpPr>
        <p:spPr>
          <a:xfrm flipH="1">
            <a:off x="0" y="0"/>
            <a:ext cx="4572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a:endParaRPr/>
          </a:p>
        </p:txBody>
      </p:sp>
      <p:sp>
        <p:nvSpPr>
          <p:cNvPr id="50" name="Google Shape;50;p9"/>
          <p:cNvSpPr txBox="1">
            <a:spLocks noGrp="1"/>
          </p:cNvSpPr>
          <p:nvPr>
            <p:ph type="subTitle" idx="1"/>
          </p:nvPr>
        </p:nvSpPr>
        <p:spPr>
          <a:xfrm>
            <a:off x="265500" y="2779467"/>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1" name="Google Shape;51;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52" name="Google Shape;52;p9"/>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3"/>
        <p:cNvGrpSpPr/>
        <p:nvPr/>
      </p:nvGrpSpPr>
      <p:grpSpPr>
        <a:xfrm>
          <a:off x="0" y="0"/>
          <a:ext cx="0" cy="0"/>
          <a:chOff x="0" y="0"/>
          <a:chExt cx="0" cy="0"/>
        </a:xfrm>
      </p:grpSpPr>
      <p:sp>
        <p:nvSpPr>
          <p:cNvPr id="54" name="Google Shape;54;p10"/>
          <p:cNvSpPr txBox="1"/>
          <p:nvPr/>
        </p:nvSpPr>
        <p:spPr>
          <a:xfrm rot="10800000" flipH="1">
            <a:off x="0" y="0"/>
            <a:ext cx="9144000" cy="4695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0"/>
          <p:cNvSpPr/>
          <p:nvPr/>
        </p:nvSpPr>
        <p:spPr>
          <a:xfrm rot="10800000" flipH="1">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0"/>
          <p:cNvSpPr txBox="1">
            <a:spLocks noGrp="1"/>
          </p:cNvSpPr>
          <p:nvPr>
            <p:ph type="body" idx="1"/>
          </p:nvPr>
        </p:nvSpPr>
        <p:spPr>
          <a:xfrm>
            <a:off x="57150" y="4696825"/>
            <a:ext cx="8382000" cy="4467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lt1"/>
              </a:buClr>
              <a:buSzPts val="1200"/>
              <a:buNone/>
              <a:defRPr sz="1200">
                <a:solidFill>
                  <a:schemeClr val="lt1"/>
                </a:solidFill>
              </a:defRPr>
            </a:lvl1pPr>
          </a:lstStyle>
          <a:p>
            <a:endParaRPr/>
          </a:p>
        </p:txBody>
      </p:sp>
      <p:sp>
        <p:nvSpPr>
          <p:cNvPr id="57" name="Google Shape;57;p10"/>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4"/>
        </a:solidFill>
        <a:effectLst/>
      </p:bgPr>
    </p:bg>
    <p:spTree>
      <p:nvGrpSpPr>
        <p:cNvPr id="1" name="Shape 62"/>
        <p:cNvGrpSpPr/>
        <p:nvPr/>
      </p:nvGrpSpPr>
      <p:grpSpPr>
        <a:xfrm>
          <a:off x="0" y="0"/>
          <a:ext cx="0" cy="0"/>
          <a:chOff x="0" y="0"/>
          <a:chExt cx="0" cy="0"/>
        </a:xfrm>
      </p:grpSpPr>
      <p:sp>
        <p:nvSpPr>
          <p:cNvPr id="63" name="Google Shape;63;p1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gi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terial">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71900" y="738725"/>
            <a:ext cx="8222100" cy="767700"/>
          </a:xfrm>
          <a:prstGeom prst="rect">
            <a:avLst/>
          </a:prstGeom>
          <a:noFill/>
          <a:ln>
            <a:noFill/>
          </a:ln>
        </p:spPr>
        <p:txBody>
          <a:bodyPr spcFirstLastPara="1" wrap="square" lIns="91425" tIns="91425" rIns="91425" bIns="91425" anchor="b" anchorCtr="0">
            <a:normAutofit/>
          </a:bodyPr>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471900" y="1919075"/>
            <a:ext cx="8222100" cy="2710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marL="914400" lvl="1"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2pPr>
            <a:lvl3pPr marL="1371600" lvl="2"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3pPr>
            <a:lvl4pPr marL="1828800" lvl="3"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4pPr>
            <a:lvl5pPr marL="2286000" lvl="4"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5pPr>
            <a:lvl6pPr marL="2743200" lvl="5"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6pPr>
            <a:lvl7pPr marL="3200400" lvl="6"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7pPr>
            <a:lvl8pPr marL="3657600" lvl="7"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8pPr>
            <a:lvl9pPr marL="4114800" lvl="8"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523541" y="4695623"/>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pic>
        <p:nvPicPr>
          <p:cNvPr id="9" name="Google Shape;9;p1"/>
          <p:cNvPicPr preferRelativeResize="0"/>
          <p:nvPr/>
        </p:nvPicPr>
        <p:blipFill>
          <a:blip r:embed="rId12">
            <a:alphaModFix/>
          </a:blip>
          <a:stretch>
            <a:fillRect/>
          </a:stretch>
        </p:blipFill>
        <p:spPr>
          <a:xfrm>
            <a:off x="8214050" y="76200"/>
            <a:ext cx="853750" cy="85375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8"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gif"/></Relationships>
</file>

<file path=ppt/slides/_rels/slide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gif"/><Relationship Id="rId5" Type="http://schemas.openxmlformats.org/officeDocument/2006/relationships/image" Target="../media/image8.jp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1.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gi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3"/>
          <p:cNvSpPr txBox="1">
            <a:spLocks noGrp="1"/>
          </p:cNvSpPr>
          <p:nvPr>
            <p:ph type="ctrTitle" idx="4294967295"/>
          </p:nvPr>
        </p:nvSpPr>
        <p:spPr>
          <a:xfrm>
            <a:off x="390525" y="1298225"/>
            <a:ext cx="8222100" cy="14547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b" anchorCtr="0">
            <a:noAutofit/>
          </a:bodyPr>
          <a:lstStyle/>
          <a:p>
            <a:pPr marL="0" lvl="0" indent="0" algn="l" rtl="0">
              <a:spcBef>
                <a:spcPts val="0"/>
              </a:spcBef>
              <a:spcAft>
                <a:spcPts val="0"/>
              </a:spcAft>
              <a:buSzPts val="990"/>
              <a:buNone/>
            </a:pPr>
            <a:r>
              <a:rPr lang="en" sz="4520"/>
              <a:t>Smoke Management and</a:t>
            </a:r>
            <a:endParaRPr sz="4520"/>
          </a:p>
          <a:p>
            <a:pPr marL="0" lvl="0" indent="0" algn="l" rtl="0">
              <a:spcBef>
                <a:spcPts val="0"/>
              </a:spcBef>
              <a:spcAft>
                <a:spcPts val="0"/>
              </a:spcAft>
              <a:buSzPts val="990"/>
              <a:buNone/>
            </a:pPr>
            <a:r>
              <a:rPr lang="en" sz="4520"/>
              <a:t>Forecasting in Oregon</a:t>
            </a:r>
            <a:endParaRPr sz="3080"/>
          </a:p>
        </p:txBody>
      </p:sp>
      <p:sp>
        <p:nvSpPr>
          <p:cNvPr id="69" name="Google Shape;69;p13"/>
          <p:cNvSpPr txBox="1">
            <a:spLocks noGrp="1"/>
          </p:cNvSpPr>
          <p:nvPr>
            <p:ph type="subTitle" idx="4294967295"/>
          </p:nvPr>
        </p:nvSpPr>
        <p:spPr>
          <a:xfrm>
            <a:off x="390525" y="3192075"/>
            <a:ext cx="8222100" cy="13779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p>
            <a:pPr marL="0" lvl="0" indent="0" algn="l" rtl="0">
              <a:lnSpc>
                <a:spcPct val="115000"/>
              </a:lnSpc>
              <a:spcBef>
                <a:spcPts val="0"/>
              </a:spcBef>
              <a:spcAft>
                <a:spcPts val="0"/>
              </a:spcAft>
              <a:buNone/>
            </a:pPr>
            <a:r>
              <a:rPr lang="en" sz="2000" dirty="0">
                <a:solidFill>
                  <a:schemeClr val="lt1"/>
                </a:solidFill>
              </a:rPr>
              <a:t>Sherri Pugh • 1-19-2023 American Meteorological Society, OR</a:t>
            </a:r>
            <a:endParaRPr sz="2000" dirty="0">
              <a:solidFill>
                <a:schemeClr val="lt1"/>
              </a:solidFill>
            </a:endParaRPr>
          </a:p>
          <a:p>
            <a:pPr marL="0" lvl="0" indent="0" algn="l" rtl="0">
              <a:lnSpc>
                <a:spcPct val="115000"/>
              </a:lnSpc>
              <a:spcBef>
                <a:spcPts val="0"/>
              </a:spcBef>
              <a:spcAft>
                <a:spcPts val="0"/>
              </a:spcAft>
              <a:buNone/>
            </a:pPr>
            <a:r>
              <a:rPr lang="en" sz="2000" dirty="0">
                <a:solidFill>
                  <a:schemeClr val="lt1"/>
                </a:solidFill>
              </a:rPr>
              <a:t>Meteorologist, Smoke Management</a:t>
            </a:r>
            <a:endParaRPr sz="2000" dirty="0">
              <a:solidFill>
                <a:schemeClr val="lt1"/>
              </a:solidFill>
            </a:endParaRPr>
          </a:p>
          <a:p>
            <a:pPr marL="0" lvl="0" indent="0" algn="l" rtl="0">
              <a:lnSpc>
                <a:spcPct val="115000"/>
              </a:lnSpc>
              <a:spcBef>
                <a:spcPts val="0"/>
              </a:spcBef>
              <a:spcAft>
                <a:spcPts val="0"/>
              </a:spcAft>
              <a:buNone/>
            </a:pPr>
            <a:r>
              <a:rPr lang="en" sz="2000" dirty="0">
                <a:solidFill>
                  <a:schemeClr val="lt1"/>
                </a:solidFill>
              </a:rPr>
              <a:t>Oregon Department of Forestry Mitigation Program</a:t>
            </a:r>
            <a:endParaRPr sz="2000" dirty="0">
              <a:solidFill>
                <a:schemeClr val="lt1"/>
              </a:solidFill>
            </a:endParaRPr>
          </a:p>
        </p:txBody>
      </p:sp>
      <p:sp>
        <p:nvSpPr>
          <p:cNvPr id="70" name="Google Shape;70;p13"/>
          <p:cNvSpPr txBox="1">
            <a:spLocks noGrp="1"/>
          </p:cNvSpPr>
          <p:nvPr>
            <p:ph type="sldNum" idx="12"/>
          </p:nvPr>
        </p:nvSpPr>
        <p:spPr>
          <a:xfrm>
            <a:off x="9143991" y="4645723"/>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r>
              <a:rPr lang="en"/>
              <a:t>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4"/>
          <p:cNvSpPr txBox="1">
            <a:spLocks noGrp="1"/>
          </p:cNvSpPr>
          <p:nvPr>
            <p:ph type="title"/>
          </p:nvPr>
        </p:nvSpPr>
        <p:spPr>
          <a:xfrm>
            <a:off x="917225" y="1249350"/>
            <a:ext cx="7424700" cy="35637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rmAutofit fontScale="90000"/>
          </a:bodyPr>
          <a:lstStyle/>
          <a:p>
            <a:pPr marL="0" lvl="0" indent="0" algn="l" rtl="0">
              <a:lnSpc>
                <a:spcPct val="115000"/>
              </a:lnSpc>
              <a:spcBef>
                <a:spcPts val="0"/>
              </a:spcBef>
              <a:spcAft>
                <a:spcPts val="0"/>
              </a:spcAft>
              <a:buNone/>
            </a:pPr>
            <a:r>
              <a:rPr lang="en" sz="2300" dirty="0">
                <a:solidFill>
                  <a:schemeClr val="accent6"/>
                </a:solidFill>
              </a:rPr>
              <a:t>Tim Holschbach,</a:t>
            </a:r>
            <a:r>
              <a:rPr lang="en" sz="2300" dirty="0"/>
              <a:t> Deputy Chief Policy &amp; Planning</a:t>
            </a:r>
            <a:endParaRPr sz="2300" dirty="0"/>
          </a:p>
          <a:p>
            <a:pPr marL="0" lvl="0" indent="0" algn="l" rtl="0">
              <a:lnSpc>
                <a:spcPct val="115000"/>
              </a:lnSpc>
              <a:spcBef>
                <a:spcPts val="0"/>
              </a:spcBef>
              <a:spcAft>
                <a:spcPts val="0"/>
              </a:spcAft>
              <a:buNone/>
            </a:pPr>
            <a:r>
              <a:rPr lang="en" sz="2300" dirty="0">
                <a:solidFill>
                  <a:schemeClr val="accent6"/>
                </a:solidFill>
              </a:rPr>
              <a:t>Stacy McCarter,</a:t>
            </a:r>
            <a:r>
              <a:rPr lang="en" sz="2300" dirty="0"/>
              <a:t> Mitigation Program Manager</a:t>
            </a:r>
            <a:endParaRPr sz="2300" dirty="0"/>
          </a:p>
          <a:p>
            <a:pPr marL="0" lvl="0" indent="0" algn="l" rtl="0">
              <a:lnSpc>
                <a:spcPct val="115000"/>
              </a:lnSpc>
              <a:spcBef>
                <a:spcPts val="0"/>
              </a:spcBef>
              <a:spcAft>
                <a:spcPts val="0"/>
              </a:spcAft>
              <a:buNone/>
            </a:pPr>
            <a:r>
              <a:rPr lang="en" sz="2300" dirty="0">
                <a:solidFill>
                  <a:schemeClr val="accent6"/>
                </a:solidFill>
              </a:rPr>
              <a:t>Pete Parsons,</a:t>
            </a:r>
            <a:r>
              <a:rPr lang="en" sz="2300" dirty="0"/>
              <a:t> Lead Meteorologist</a:t>
            </a:r>
            <a:endParaRPr sz="2300" dirty="0"/>
          </a:p>
          <a:p>
            <a:pPr marL="0" lvl="0" indent="0" algn="l" rtl="0">
              <a:lnSpc>
                <a:spcPct val="115000"/>
              </a:lnSpc>
              <a:spcBef>
                <a:spcPts val="0"/>
              </a:spcBef>
              <a:spcAft>
                <a:spcPts val="0"/>
              </a:spcAft>
              <a:buNone/>
            </a:pPr>
            <a:r>
              <a:rPr lang="en" sz="2300" dirty="0">
                <a:solidFill>
                  <a:schemeClr val="accent6"/>
                </a:solidFill>
              </a:rPr>
              <a:t>Gary Votaw,</a:t>
            </a:r>
            <a:r>
              <a:rPr lang="en" sz="2300" dirty="0"/>
              <a:t> Meteorologist</a:t>
            </a:r>
            <a:endParaRPr sz="2300" dirty="0"/>
          </a:p>
          <a:p>
            <a:pPr marL="0" lvl="0" indent="0" algn="l" rtl="0">
              <a:lnSpc>
                <a:spcPct val="115000"/>
              </a:lnSpc>
              <a:spcBef>
                <a:spcPts val="0"/>
              </a:spcBef>
              <a:spcAft>
                <a:spcPts val="0"/>
              </a:spcAft>
              <a:buNone/>
            </a:pPr>
            <a:r>
              <a:rPr lang="en" sz="2300" dirty="0">
                <a:solidFill>
                  <a:schemeClr val="accent6"/>
                </a:solidFill>
              </a:rPr>
              <a:t>Christina Clemons,</a:t>
            </a:r>
            <a:r>
              <a:rPr lang="en" sz="2300" dirty="0"/>
              <a:t> Smoke Management Field Coordinator</a:t>
            </a:r>
            <a:endParaRPr sz="2300" dirty="0"/>
          </a:p>
          <a:p>
            <a:pPr marL="0" lvl="0" indent="0" algn="l" rtl="0">
              <a:lnSpc>
                <a:spcPct val="115000"/>
              </a:lnSpc>
              <a:spcBef>
                <a:spcPts val="0"/>
              </a:spcBef>
              <a:spcAft>
                <a:spcPts val="0"/>
              </a:spcAft>
              <a:buNone/>
            </a:pPr>
            <a:r>
              <a:rPr lang="en" sz="2300" dirty="0">
                <a:solidFill>
                  <a:schemeClr val="accent6"/>
                </a:solidFill>
              </a:rPr>
              <a:t>Amanda Rau,</a:t>
            </a:r>
            <a:r>
              <a:rPr lang="en" sz="2300" dirty="0"/>
              <a:t> Prescribed Burn Coordinator</a:t>
            </a:r>
            <a:endParaRPr sz="2300" dirty="0"/>
          </a:p>
          <a:p>
            <a:pPr marL="0" lvl="0" indent="0" algn="l" rtl="0">
              <a:lnSpc>
                <a:spcPct val="115000"/>
              </a:lnSpc>
              <a:spcBef>
                <a:spcPts val="0"/>
              </a:spcBef>
              <a:spcAft>
                <a:spcPts val="0"/>
              </a:spcAft>
              <a:buNone/>
            </a:pPr>
            <a:r>
              <a:rPr lang="en" sz="2300" dirty="0">
                <a:solidFill>
                  <a:schemeClr val="accent6"/>
                </a:solidFill>
              </a:rPr>
              <a:t>Christie Shaw,</a:t>
            </a:r>
            <a:r>
              <a:rPr lang="en" sz="2300" dirty="0"/>
              <a:t> National Fire Plan Coordinator</a:t>
            </a:r>
            <a:endParaRPr sz="2300" dirty="0"/>
          </a:p>
          <a:p>
            <a:pPr marL="0" lvl="0" indent="0" algn="l" rtl="0">
              <a:lnSpc>
                <a:spcPct val="115000"/>
              </a:lnSpc>
              <a:spcBef>
                <a:spcPts val="0"/>
              </a:spcBef>
              <a:spcAft>
                <a:spcPts val="0"/>
              </a:spcAft>
              <a:buNone/>
            </a:pPr>
            <a:r>
              <a:rPr lang="en" sz="2300" dirty="0">
                <a:solidFill>
                  <a:schemeClr val="accent6"/>
                </a:solidFill>
              </a:rPr>
              <a:t>Nick Yonker,</a:t>
            </a:r>
            <a:r>
              <a:rPr lang="en" sz="2300" dirty="0"/>
              <a:t> retired program manager (31 years)</a:t>
            </a:r>
            <a:endParaRPr sz="2300" dirty="0"/>
          </a:p>
        </p:txBody>
      </p:sp>
      <p:sp>
        <p:nvSpPr>
          <p:cNvPr id="76" name="Google Shape;76;p14"/>
          <p:cNvSpPr txBox="1">
            <a:spLocks noGrp="1"/>
          </p:cNvSpPr>
          <p:nvPr>
            <p:ph type="title"/>
          </p:nvPr>
        </p:nvSpPr>
        <p:spPr>
          <a:xfrm>
            <a:off x="460950" y="465150"/>
            <a:ext cx="8222100" cy="10128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rmAutofit/>
          </a:bodyPr>
          <a:lstStyle/>
          <a:p>
            <a:pPr marL="0" lvl="0" indent="0" algn="l" rtl="0">
              <a:spcBef>
                <a:spcPts val="0"/>
              </a:spcBef>
              <a:spcAft>
                <a:spcPts val="0"/>
              </a:spcAft>
              <a:buNone/>
            </a:pPr>
            <a:r>
              <a:rPr lang="en" sz="3000"/>
              <a:t>Acknowledgements</a:t>
            </a:r>
            <a:endParaRPr sz="3000"/>
          </a:p>
        </p:txBody>
      </p:sp>
      <p:sp>
        <p:nvSpPr>
          <p:cNvPr id="77" name="Google Shape;77;p14"/>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5"/>
          <p:cNvSpPr txBox="1">
            <a:spLocks noGrp="1"/>
          </p:cNvSpPr>
          <p:nvPr>
            <p:ph type="title"/>
          </p:nvPr>
        </p:nvSpPr>
        <p:spPr>
          <a:xfrm>
            <a:off x="471900" y="738725"/>
            <a:ext cx="8222100" cy="7677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b" anchorCtr="0">
            <a:normAutofit/>
          </a:bodyPr>
          <a:lstStyle/>
          <a:p>
            <a:pPr marL="0" lvl="0" indent="0" algn="l" rtl="0">
              <a:spcBef>
                <a:spcPts val="0"/>
              </a:spcBef>
              <a:spcAft>
                <a:spcPts val="0"/>
              </a:spcAft>
              <a:buNone/>
            </a:pPr>
            <a:r>
              <a:rPr lang="en"/>
              <a:t>Our History</a:t>
            </a:r>
            <a:endParaRPr/>
          </a:p>
        </p:txBody>
      </p:sp>
      <p:sp>
        <p:nvSpPr>
          <p:cNvPr id="83" name="Google Shape;83;p15"/>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normAutofit/>
          </a:bodyPr>
          <a:lstStyle/>
          <a:p>
            <a:pPr marL="0" lvl="0" indent="0" algn="l" rtl="0">
              <a:lnSpc>
                <a:spcPct val="150000"/>
              </a:lnSpc>
              <a:spcBef>
                <a:spcPts val="0"/>
              </a:spcBef>
              <a:spcAft>
                <a:spcPts val="0"/>
              </a:spcAft>
              <a:buNone/>
            </a:pPr>
            <a:r>
              <a:rPr lang="en" sz="1600">
                <a:solidFill>
                  <a:schemeClr val="dk2"/>
                </a:solidFill>
              </a:rPr>
              <a:t>Oregon Smoke Management Plan (</a:t>
            </a:r>
            <a:r>
              <a:rPr lang="en" sz="1600" b="1">
                <a:solidFill>
                  <a:schemeClr val="dk1"/>
                </a:solidFill>
              </a:rPr>
              <a:t>SMP</a:t>
            </a:r>
            <a:r>
              <a:rPr lang="en" sz="1600">
                <a:solidFill>
                  <a:schemeClr val="dk2"/>
                </a:solidFill>
              </a:rPr>
              <a:t>), nation’s first state smoke management program.</a:t>
            </a:r>
            <a:endParaRPr sz="1600">
              <a:solidFill>
                <a:schemeClr val="dk2"/>
              </a:solidFill>
            </a:endParaRPr>
          </a:p>
          <a:p>
            <a:pPr marL="0" lvl="0" indent="0" algn="l" rtl="0">
              <a:lnSpc>
                <a:spcPct val="150000"/>
              </a:lnSpc>
              <a:spcBef>
                <a:spcPts val="1200"/>
              </a:spcBef>
              <a:spcAft>
                <a:spcPts val="0"/>
              </a:spcAft>
              <a:buNone/>
            </a:pPr>
            <a:r>
              <a:rPr lang="en" sz="1600">
                <a:solidFill>
                  <a:schemeClr val="dk2"/>
                </a:solidFill>
              </a:rPr>
              <a:t>Began as voluntary program in 1969.</a:t>
            </a:r>
            <a:endParaRPr sz="1600">
              <a:solidFill>
                <a:schemeClr val="dk2"/>
              </a:solidFill>
            </a:endParaRPr>
          </a:p>
          <a:p>
            <a:pPr marL="0" lvl="0" indent="0" algn="l" rtl="0">
              <a:lnSpc>
                <a:spcPct val="150000"/>
              </a:lnSpc>
              <a:spcBef>
                <a:spcPts val="1200"/>
              </a:spcBef>
              <a:spcAft>
                <a:spcPts val="0"/>
              </a:spcAft>
              <a:buNone/>
            </a:pPr>
            <a:r>
              <a:rPr lang="en" sz="1600">
                <a:solidFill>
                  <a:schemeClr val="dk2"/>
                </a:solidFill>
              </a:rPr>
              <a:t>Expanded statewide with mandatory instructions in 1985.</a:t>
            </a:r>
            <a:endParaRPr sz="1600">
              <a:solidFill>
                <a:schemeClr val="dk2"/>
              </a:solidFill>
            </a:endParaRPr>
          </a:p>
          <a:p>
            <a:pPr marL="0" lvl="0" indent="0" algn="l" rtl="0">
              <a:lnSpc>
                <a:spcPct val="150000"/>
              </a:lnSpc>
              <a:spcBef>
                <a:spcPts val="1200"/>
              </a:spcBef>
              <a:spcAft>
                <a:spcPts val="1200"/>
              </a:spcAft>
              <a:buNone/>
            </a:pPr>
            <a:r>
              <a:rPr lang="en" sz="1600" b="1">
                <a:solidFill>
                  <a:schemeClr val="dk1"/>
                </a:solidFill>
              </a:rPr>
              <a:t>SMP</a:t>
            </a:r>
            <a:r>
              <a:rPr lang="en" sz="1600">
                <a:solidFill>
                  <a:schemeClr val="dk2"/>
                </a:solidFill>
              </a:rPr>
              <a:t> regulated to forestland protection boundaries (or 1/8th mile beyond).</a:t>
            </a:r>
            <a:endParaRPr sz="1600">
              <a:solidFill>
                <a:schemeClr val="dk2"/>
              </a:solidFill>
            </a:endParaRPr>
          </a:p>
        </p:txBody>
      </p:sp>
      <p:sp>
        <p:nvSpPr>
          <p:cNvPr id="84" name="Google Shape;84;p15"/>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6" descr="Background pointer shape in timeline graphic"/>
          <p:cNvSpPr/>
          <p:nvPr/>
        </p:nvSpPr>
        <p:spPr>
          <a:xfrm>
            <a:off x="340934" y="2199000"/>
            <a:ext cx="1872300" cy="745500"/>
          </a:xfrm>
          <a:prstGeom prst="homePlate">
            <a:avLst>
              <a:gd name="adj" fmla="val 50000"/>
            </a:avLst>
          </a:prstGeom>
          <a:solidFill>
            <a:schemeClr val="dk1"/>
          </a:solidFill>
          <a:ln w="9525" cap="flat" cmpd="sng">
            <a:solidFill>
              <a:schemeClr val="lt1"/>
            </a:solidFill>
            <a:prstDash val="solid"/>
            <a:round/>
            <a:headEnd type="none" w="sm" len="sm"/>
            <a:tailEnd type="none" w="sm" len="sm"/>
          </a:ln>
        </p:spPr>
        <p:txBody>
          <a:bodyPr spcFirstLastPara="1" wrap="square" lIns="121875" tIns="121875" rIns="121875" bIns="121875" anchor="ctr" anchorCtr="0">
            <a:noAutofit/>
          </a:bodyPr>
          <a:lstStyle/>
          <a:p>
            <a:pPr marL="0" lvl="0" indent="0" algn="l" rtl="0">
              <a:spcBef>
                <a:spcPts val="0"/>
              </a:spcBef>
              <a:spcAft>
                <a:spcPts val="0"/>
              </a:spcAft>
              <a:buNone/>
            </a:pPr>
            <a:endParaRPr/>
          </a:p>
        </p:txBody>
      </p:sp>
      <p:sp>
        <p:nvSpPr>
          <p:cNvPr id="90" name="Google Shape;90;p16"/>
          <p:cNvSpPr txBox="1">
            <a:spLocks noGrp="1"/>
          </p:cNvSpPr>
          <p:nvPr>
            <p:ph type="body" idx="4294967295"/>
          </p:nvPr>
        </p:nvSpPr>
        <p:spPr>
          <a:xfrm>
            <a:off x="340923" y="2336550"/>
            <a:ext cx="1455600" cy="470400"/>
          </a:xfrm>
          <a:prstGeom prst="rect">
            <a:avLst/>
          </a:prstGeom>
        </p:spPr>
        <p:txBody>
          <a:bodyPr spcFirstLastPara="1" wrap="square" lIns="91425" tIns="91425" rIns="91425" bIns="91425" anchor="ctr" anchorCtr="0">
            <a:normAutofit/>
          </a:bodyPr>
          <a:lstStyle/>
          <a:p>
            <a:pPr marL="0" lvl="0" indent="0" algn="ctr" rtl="0">
              <a:lnSpc>
                <a:spcPct val="100000"/>
              </a:lnSpc>
              <a:spcBef>
                <a:spcPts val="0"/>
              </a:spcBef>
              <a:spcAft>
                <a:spcPts val="0"/>
              </a:spcAft>
              <a:buNone/>
            </a:pPr>
            <a:r>
              <a:rPr lang="en" sz="1600" b="1">
                <a:solidFill>
                  <a:schemeClr val="lt1"/>
                </a:solidFill>
              </a:rPr>
              <a:t>1969 - 1972</a:t>
            </a:r>
            <a:endParaRPr sz="1600" b="1">
              <a:solidFill>
                <a:schemeClr val="lt1"/>
              </a:solidFill>
            </a:endParaRPr>
          </a:p>
        </p:txBody>
      </p:sp>
      <p:grpSp>
        <p:nvGrpSpPr>
          <p:cNvPr id="91" name="Google Shape;91;p16"/>
          <p:cNvGrpSpPr/>
          <p:nvPr/>
        </p:nvGrpSpPr>
        <p:grpSpPr>
          <a:xfrm>
            <a:off x="969270" y="1610215"/>
            <a:ext cx="198900" cy="593656"/>
            <a:chOff x="777447" y="1610215"/>
            <a:chExt cx="198900" cy="593656"/>
          </a:xfrm>
        </p:grpSpPr>
        <p:cxnSp>
          <p:nvCxnSpPr>
            <p:cNvPr id="92" name="Google Shape;92;p16"/>
            <p:cNvCxnSpPr/>
            <p:nvPr/>
          </p:nvCxnSpPr>
          <p:spPr>
            <a:xfrm>
              <a:off x="876909" y="1649171"/>
              <a:ext cx="0" cy="554700"/>
            </a:xfrm>
            <a:prstGeom prst="straightConnector1">
              <a:avLst/>
            </a:prstGeom>
            <a:noFill/>
            <a:ln w="9525" cap="flat" cmpd="sng">
              <a:solidFill>
                <a:schemeClr val="dk2"/>
              </a:solidFill>
              <a:prstDash val="solid"/>
              <a:round/>
              <a:headEnd type="none" w="sm" len="sm"/>
              <a:tailEnd type="none" w="sm" len="sm"/>
            </a:ln>
          </p:spPr>
        </p:cxnSp>
        <p:sp>
          <p:nvSpPr>
            <p:cNvPr id="93" name="Google Shape;93;p16"/>
            <p:cNvSpPr/>
            <p:nvPr/>
          </p:nvSpPr>
          <p:spPr>
            <a:xfrm>
              <a:off x="777447" y="1610215"/>
              <a:ext cx="198900" cy="198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4" name="Google Shape;94;p16"/>
          <p:cNvSpPr txBox="1">
            <a:spLocks noGrp="1"/>
          </p:cNvSpPr>
          <p:nvPr>
            <p:ph type="body" idx="4294967295"/>
          </p:nvPr>
        </p:nvSpPr>
        <p:spPr>
          <a:xfrm>
            <a:off x="318375" y="766667"/>
            <a:ext cx="2242800" cy="9063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1200"/>
              </a:spcAft>
              <a:buNone/>
            </a:pPr>
            <a:r>
              <a:rPr lang="en" sz="1600">
                <a:solidFill>
                  <a:schemeClr val="dk2"/>
                </a:solidFill>
              </a:rPr>
              <a:t>Voluntary program began - then became regulatory</a:t>
            </a:r>
            <a:endParaRPr sz="1600">
              <a:solidFill>
                <a:schemeClr val="dk2"/>
              </a:solidFill>
            </a:endParaRPr>
          </a:p>
        </p:txBody>
      </p:sp>
      <p:sp>
        <p:nvSpPr>
          <p:cNvPr id="95" name="Google Shape;95;p16" descr="Background pointer shape in timeline graphic"/>
          <p:cNvSpPr/>
          <p:nvPr/>
        </p:nvSpPr>
        <p:spPr>
          <a:xfrm>
            <a:off x="1817054" y="2199000"/>
            <a:ext cx="2051100" cy="745500"/>
          </a:xfrm>
          <a:prstGeom prst="chevron">
            <a:avLst>
              <a:gd name="adj" fmla="val 50000"/>
            </a:avLst>
          </a:prstGeom>
          <a:solidFill>
            <a:schemeClr val="dk1"/>
          </a:solidFill>
          <a:ln w="9525" cap="flat" cmpd="sng">
            <a:solidFill>
              <a:schemeClr val="lt1"/>
            </a:solidFill>
            <a:prstDash val="solid"/>
            <a:round/>
            <a:headEnd type="none" w="sm" len="sm"/>
            <a:tailEnd type="none" w="sm" len="sm"/>
          </a:ln>
        </p:spPr>
        <p:txBody>
          <a:bodyPr spcFirstLastPara="1" wrap="square" lIns="121875" tIns="121875" rIns="121875" bIns="121875" anchor="ctr" anchorCtr="0">
            <a:noAutofit/>
          </a:bodyPr>
          <a:lstStyle/>
          <a:p>
            <a:pPr marL="0" lvl="0" indent="0" algn="l" rtl="0">
              <a:spcBef>
                <a:spcPts val="0"/>
              </a:spcBef>
              <a:spcAft>
                <a:spcPts val="0"/>
              </a:spcAft>
              <a:buNone/>
            </a:pPr>
            <a:endParaRPr/>
          </a:p>
        </p:txBody>
      </p:sp>
      <p:sp>
        <p:nvSpPr>
          <p:cNvPr id="96" name="Google Shape;96;p16"/>
          <p:cNvSpPr txBox="1">
            <a:spLocks noGrp="1"/>
          </p:cNvSpPr>
          <p:nvPr>
            <p:ph type="body" idx="4294967295"/>
          </p:nvPr>
        </p:nvSpPr>
        <p:spPr>
          <a:xfrm>
            <a:off x="2126317" y="2336550"/>
            <a:ext cx="1315500" cy="470400"/>
          </a:xfrm>
          <a:prstGeom prst="rect">
            <a:avLst/>
          </a:prstGeom>
        </p:spPr>
        <p:txBody>
          <a:bodyPr spcFirstLastPara="1" wrap="square" lIns="91425" tIns="91425" rIns="91425" bIns="91425" anchor="ctr" anchorCtr="0">
            <a:normAutofit/>
          </a:bodyPr>
          <a:lstStyle/>
          <a:p>
            <a:pPr marL="0" lvl="0" indent="0" algn="ctr" rtl="0">
              <a:lnSpc>
                <a:spcPct val="100000"/>
              </a:lnSpc>
              <a:spcBef>
                <a:spcPts val="0"/>
              </a:spcBef>
              <a:spcAft>
                <a:spcPts val="0"/>
              </a:spcAft>
              <a:buNone/>
            </a:pPr>
            <a:r>
              <a:rPr lang="en" sz="1600" b="1">
                <a:solidFill>
                  <a:schemeClr val="lt1"/>
                </a:solidFill>
              </a:rPr>
              <a:t>1975</a:t>
            </a:r>
            <a:endParaRPr sz="1600" b="1">
              <a:solidFill>
                <a:schemeClr val="lt1"/>
              </a:solidFill>
            </a:endParaRPr>
          </a:p>
        </p:txBody>
      </p:sp>
      <p:grpSp>
        <p:nvGrpSpPr>
          <p:cNvPr id="97" name="Google Shape;97;p16"/>
          <p:cNvGrpSpPr/>
          <p:nvPr/>
        </p:nvGrpSpPr>
        <p:grpSpPr>
          <a:xfrm>
            <a:off x="2684632" y="2938958"/>
            <a:ext cx="198900" cy="593656"/>
            <a:chOff x="2223534" y="2938958"/>
            <a:chExt cx="198900" cy="593656"/>
          </a:xfrm>
        </p:grpSpPr>
        <p:cxnSp>
          <p:nvCxnSpPr>
            <p:cNvPr id="98" name="Google Shape;98;p16"/>
            <p:cNvCxnSpPr/>
            <p:nvPr/>
          </p:nvCxnSpPr>
          <p:spPr>
            <a:xfrm rot="10800000">
              <a:off x="2322997" y="2938958"/>
              <a:ext cx="0" cy="554700"/>
            </a:xfrm>
            <a:prstGeom prst="straightConnector1">
              <a:avLst/>
            </a:prstGeom>
            <a:noFill/>
            <a:ln w="9525" cap="flat" cmpd="sng">
              <a:solidFill>
                <a:schemeClr val="dk2"/>
              </a:solidFill>
              <a:prstDash val="solid"/>
              <a:round/>
              <a:headEnd type="none" w="sm" len="sm"/>
              <a:tailEnd type="none" w="sm" len="sm"/>
            </a:ln>
          </p:spPr>
        </p:cxnSp>
        <p:sp>
          <p:nvSpPr>
            <p:cNvPr id="99" name="Google Shape;99;p16"/>
            <p:cNvSpPr/>
            <p:nvPr/>
          </p:nvSpPr>
          <p:spPr>
            <a:xfrm rot="10800000" flipH="1">
              <a:off x="2223534" y="3333714"/>
              <a:ext cx="198900" cy="198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 name="Google Shape;100;p16"/>
          <p:cNvSpPr txBox="1">
            <a:spLocks noGrp="1"/>
          </p:cNvSpPr>
          <p:nvPr>
            <p:ph type="body" idx="4294967295"/>
          </p:nvPr>
        </p:nvSpPr>
        <p:spPr>
          <a:xfrm>
            <a:off x="1625325" y="3529125"/>
            <a:ext cx="2349600" cy="1109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sz="1600">
                <a:solidFill>
                  <a:schemeClr val="dk2"/>
                </a:solidFill>
              </a:rPr>
              <a:t>Computerized smoke management system to house data</a:t>
            </a:r>
            <a:endParaRPr sz="1600">
              <a:solidFill>
                <a:schemeClr val="dk2"/>
              </a:solidFill>
            </a:endParaRPr>
          </a:p>
        </p:txBody>
      </p:sp>
      <p:sp>
        <p:nvSpPr>
          <p:cNvPr id="101" name="Google Shape;101;p16" descr="Background pointer shape in timeline graphic"/>
          <p:cNvSpPr/>
          <p:nvPr/>
        </p:nvSpPr>
        <p:spPr>
          <a:xfrm>
            <a:off x="3471973" y="2199000"/>
            <a:ext cx="2051100" cy="745500"/>
          </a:xfrm>
          <a:prstGeom prst="chevron">
            <a:avLst>
              <a:gd name="adj" fmla="val 50000"/>
            </a:avLst>
          </a:prstGeom>
          <a:solidFill>
            <a:schemeClr val="dk1"/>
          </a:solidFill>
          <a:ln w="9525" cap="flat" cmpd="sng">
            <a:solidFill>
              <a:schemeClr val="lt1"/>
            </a:solidFill>
            <a:prstDash val="solid"/>
            <a:round/>
            <a:headEnd type="none" w="sm" len="sm"/>
            <a:tailEnd type="none" w="sm" len="sm"/>
          </a:ln>
        </p:spPr>
        <p:txBody>
          <a:bodyPr spcFirstLastPara="1" wrap="square" lIns="121875" tIns="121875" rIns="121875" bIns="121875" anchor="ctr" anchorCtr="0">
            <a:noAutofit/>
          </a:bodyPr>
          <a:lstStyle/>
          <a:p>
            <a:pPr marL="0" lvl="0" indent="0" algn="l" rtl="0">
              <a:spcBef>
                <a:spcPts val="0"/>
              </a:spcBef>
              <a:spcAft>
                <a:spcPts val="0"/>
              </a:spcAft>
              <a:buNone/>
            </a:pPr>
            <a:endParaRPr/>
          </a:p>
        </p:txBody>
      </p:sp>
      <p:sp>
        <p:nvSpPr>
          <p:cNvPr id="102" name="Google Shape;102;p16"/>
          <p:cNvSpPr txBox="1">
            <a:spLocks noGrp="1"/>
          </p:cNvSpPr>
          <p:nvPr>
            <p:ph type="body" idx="4294967295"/>
          </p:nvPr>
        </p:nvSpPr>
        <p:spPr>
          <a:xfrm>
            <a:off x="3767755" y="2336550"/>
            <a:ext cx="1315500" cy="470400"/>
          </a:xfrm>
          <a:prstGeom prst="rect">
            <a:avLst/>
          </a:prstGeom>
        </p:spPr>
        <p:txBody>
          <a:bodyPr spcFirstLastPara="1" wrap="square" lIns="91425" tIns="91425" rIns="91425" bIns="91425" anchor="ctr" anchorCtr="0">
            <a:normAutofit/>
          </a:bodyPr>
          <a:lstStyle/>
          <a:p>
            <a:pPr marL="0" lvl="0" indent="0" algn="ctr" rtl="0">
              <a:lnSpc>
                <a:spcPct val="100000"/>
              </a:lnSpc>
              <a:spcBef>
                <a:spcPts val="0"/>
              </a:spcBef>
              <a:spcAft>
                <a:spcPts val="0"/>
              </a:spcAft>
              <a:buNone/>
            </a:pPr>
            <a:r>
              <a:rPr lang="en" sz="1600" b="1">
                <a:solidFill>
                  <a:schemeClr val="lt1"/>
                </a:solidFill>
              </a:rPr>
              <a:t>1985</a:t>
            </a:r>
            <a:endParaRPr sz="1600" b="1">
              <a:solidFill>
                <a:schemeClr val="lt1"/>
              </a:solidFill>
            </a:endParaRPr>
          </a:p>
        </p:txBody>
      </p:sp>
      <p:grpSp>
        <p:nvGrpSpPr>
          <p:cNvPr id="103" name="Google Shape;103;p16"/>
          <p:cNvGrpSpPr/>
          <p:nvPr/>
        </p:nvGrpSpPr>
        <p:grpSpPr>
          <a:xfrm>
            <a:off x="4319545" y="1610215"/>
            <a:ext cx="198900" cy="593656"/>
            <a:chOff x="3918084" y="1610215"/>
            <a:chExt cx="198900" cy="593656"/>
          </a:xfrm>
        </p:grpSpPr>
        <p:cxnSp>
          <p:nvCxnSpPr>
            <p:cNvPr id="104" name="Google Shape;104;p16"/>
            <p:cNvCxnSpPr/>
            <p:nvPr/>
          </p:nvCxnSpPr>
          <p:spPr>
            <a:xfrm>
              <a:off x="4017546" y="1649171"/>
              <a:ext cx="0" cy="554700"/>
            </a:xfrm>
            <a:prstGeom prst="straightConnector1">
              <a:avLst/>
            </a:prstGeom>
            <a:noFill/>
            <a:ln w="9525" cap="flat" cmpd="sng">
              <a:solidFill>
                <a:schemeClr val="dk2"/>
              </a:solidFill>
              <a:prstDash val="solid"/>
              <a:round/>
              <a:headEnd type="none" w="sm" len="sm"/>
              <a:tailEnd type="none" w="sm" len="sm"/>
            </a:ln>
          </p:spPr>
        </p:cxnSp>
        <p:sp>
          <p:nvSpPr>
            <p:cNvPr id="105" name="Google Shape;105;p16"/>
            <p:cNvSpPr/>
            <p:nvPr/>
          </p:nvSpPr>
          <p:spPr>
            <a:xfrm>
              <a:off x="3918084" y="1610215"/>
              <a:ext cx="198900" cy="198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6" name="Google Shape;106;p16"/>
          <p:cNvSpPr txBox="1">
            <a:spLocks noGrp="1"/>
          </p:cNvSpPr>
          <p:nvPr>
            <p:ph type="body" idx="4294967295"/>
          </p:nvPr>
        </p:nvSpPr>
        <p:spPr>
          <a:xfrm>
            <a:off x="3334475" y="642150"/>
            <a:ext cx="2349600" cy="10620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sz="1600">
                <a:solidFill>
                  <a:schemeClr val="dk2"/>
                </a:solidFill>
              </a:rPr>
              <a:t>Mandatory compliance to instructions instead of advisories</a:t>
            </a:r>
            <a:endParaRPr sz="1600">
              <a:solidFill>
                <a:schemeClr val="dk2"/>
              </a:solidFill>
            </a:endParaRPr>
          </a:p>
        </p:txBody>
      </p:sp>
      <p:sp>
        <p:nvSpPr>
          <p:cNvPr id="107" name="Google Shape;107;p16" descr="Background pointer shape in timeline graphic"/>
          <p:cNvSpPr/>
          <p:nvPr/>
        </p:nvSpPr>
        <p:spPr>
          <a:xfrm>
            <a:off x="5126893" y="2199000"/>
            <a:ext cx="2051100" cy="745500"/>
          </a:xfrm>
          <a:prstGeom prst="chevron">
            <a:avLst>
              <a:gd name="adj" fmla="val 50000"/>
            </a:avLst>
          </a:prstGeom>
          <a:solidFill>
            <a:schemeClr val="dk1"/>
          </a:solidFill>
          <a:ln w="9525" cap="flat" cmpd="sng">
            <a:solidFill>
              <a:schemeClr val="lt1"/>
            </a:solidFill>
            <a:prstDash val="solid"/>
            <a:round/>
            <a:headEnd type="none" w="sm" len="sm"/>
            <a:tailEnd type="none" w="sm" len="sm"/>
          </a:ln>
        </p:spPr>
        <p:txBody>
          <a:bodyPr spcFirstLastPara="1" wrap="square" lIns="121875" tIns="121875" rIns="121875" bIns="121875" anchor="ctr" anchorCtr="0">
            <a:noAutofit/>
          </a:bodyPr>
          <a:lstStyle/>
          <a:p>
            <a:pPr marL="0" lvl="0" indent="0" algn="l" rtl="0">
              <a:spcBef>
                <a:spcPts val="0"/>
              </a:spcBef>
              <a:spcAft>
                <a:spcPts val="0"/>
              </a:spcAft>
              <a:buNone/>
            </a:pPr>
            <a:endParaRPr/>
          </a:p>
        </p:txBody>
      </p:sp>
      <p:sp>
        <p:nvSpPr>
          <p:cNvPr id="108" name="Google Shape;108;p16"/>
          <p:cNvSpPr txBox="1">
            <a:spLocks noGrp="1"/>
          </p:cNvSpPr>
          <p:nvPr>
            <p:ph type="body" idx="4294967295"/>
          </p:nvPr>
        </p:nvSpPr>
        <p:spPr>
          <a:xfrm>
            <a:off x="5416699" y="2336550"/>
            <a:ext cx="1315500" cy="470400"/>
          </a:xfrm>
          <a:prstGeom prst="rect">
            <a:avLst/>
          </a:prstGeom>
        </p:spPr>
        <p:txBody>
          <a:bodyPr spcFirstLastPara="1" wrap="square" lIns="91425" tIns="91425" rIns="91425" bIns="91425" anchor="ctr" anchorCtr="0">
            <a:normAutofit/>
          </a:bodyPr>
          <a:lstStyle/>
          <a:p>
            <a:pPr marL="0" lvl="0" indent="0" algn="ctr" rtl="0">
              <a:lnSpc>
                <a:spcPct val="100000"/>
              </a:lnSpc>
              <a:spcBef>
                <a:spcPts val="0"/>
              </a:spcBef>
              <a:spcAft>
                <a:spcPts val="0"/>
              </a:spcAft>
              <a:buNone/>
            </a:pPr>
            <a:r>
              <a:rPr lang="en" sz="1600" b="1">
                <a:solidFill>
                  <a:schemeClr val="lt1"/>
                </a:solidFill>
              </a:rPr>
              <a:t>1989</a:t>
            </a:r>
            <a:endParaRPr sz="1600" b="1">
              <a:solidFill>
                <a:schemeClr val="lt1"/>
              </a:solidFill>
            </a:endParaRPr>
          </a:p>
        </p:txBody>
      </p:sp>
      <p:grpSp>
        <p:nvGrpSpPr>
          <p:cNvPr id="109" name="Google Shape;109;p16"/>
          <p:cNvGrpSpPr/>
          <p:nvPr/>
        </p:nvGrpSpPr>
        <p:grpSpPr>
          <a:xfrm>
            <a:off x="5973070" y="2938958"/>
            <a:ext cx="198900" cy="593656"/>
            <a:chOff x="5958946" y="2938958"/>
            <a:chExt cx="198900" cy="593656"/>
          </a:xfrm>
        </p:grpSpPr>
        <p:cxnSp>
          <p:nvCxnSpPr>
            <p:cNvPr id="110" name="Google Shape;110;p16"/>
            <p:cNvCxnSpPr/>
            <p:nvPr/>
          </p:nvCxnSpPr>
          <p:spPr>
            <a:xfrm rot="10800000">
              <a:off x="6058409" y="2938958"/>
              <a:ext cx="0" cy="554700"/>
            </a:xfrm>
            <a:prstGeom prst="straightConnector1">
              <a:avLst/>
            </a:prstGeom>
            <a:noFill/>
            <a:ln w="9525" cap="flat" cmpd="sng">
              <a:solidFill>
                <a:schemeClr val="dk2"/>
              </a:solidFill>
              <a:prstDash val="solid"/>
              <a:round/>
              <a:headEnd type="none" w="sm" len="sm"/>
              <a:tailEnd type="none" w="sm" len="sm"/>
            </a:ln>
          </p:spPr>
        </p:cxnSp>
        <p:sp>
          <p:nvSpPr>
            <p:cNvPr id="111" name="Google Shape;111;p16"/>
            <p:cNvSpPr/>
            <p:nvPr/>
          </p:nvSpPr>
          <p:spPr>
            <a:xfrm rot="10800000" flipH="1">
              <a:off x="5958946" y="3333714"/>
              <a:ext cx="198900" cy="198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2" name="Google Shape;112;p16"/>
          <p:cNvSpPr txBox="1">
            <a:spLocks noGrp="1"/>
          </p:cNvSpPr>
          <p:nvPr>
            <p:ph type="body" idx="4294967295"/>
          </p:nvPr>
        </p:nvSpPr>
        <p:spPr>
          <a:xfrm>
            <a:off x="4974500" y="3529125"/>
            <a:ext cx="2542800" cy="11367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1200"/>
              </a:spcAft>
              <a:buNone/>
            </a:pPr>
            <a:r>
              <a:rPr lang="en" sz="1600">
                <a:solidFill>
                  <a:schemeClr val="dk2"/>
                </a:solidFill>
              </a:rPr>
              <a:t>Smoke Management Advisory Committee established by OR legislature</a:t>
            </a:r>
            <a:endParaRPr sz="1600">
              <a:solidFill>
                <a:schemeClr val="dk2"/>
              </a:solidFill>
            </a:endParaRPr>
          </a:p>
        </p:txBody>
      </p:sp>
      <p:sp>
        <p:nvSpPr>
          <p:cNvPr id="113" name="Google Shape;113;p16" descr="Background pointer shape in timeline graphic"/>
          <p:cNvSpPr/>
          <p:nvPr/>
        </p:nvSpPr>
        <p:spPr>
          <a:xfrm>
            <a:off x="6781813" y="2199000"/>
            <a:ext cx="2051100" cy="745500"/>
          </a:xfrm>
          <a:prstGeom prst="chevron">
            <a:avLst>
              <a:gd name="adj" fmla="val 50000"/>
            </a:avLst>
          </a:prstGeom>
          <a:solidFill>
            <a:schemeClr val="dk1"/>
          </a:solidFill>
          <a:ln w="9525" cap="flat" cmpd="sng">
            <a:solidFill>
              <a:schemeClr val="lt1"/>
            </a:solidFill>
            <a:prstDash val="solid"/>
            <a:round/>
            <a:headEnd type="none" w="sm" len="sm"/>
            <a:tailEnd type="none" w="sm" len="sm"/>
          </a:ln>
        </p:spPr>
        <p:txBody>
          <a:bodyPr spcFirstLastPara="1" wrap="square" lIns="121875" tIns="121875" rIns="121875" bIns="121875" anchor="ctr" anchorCtr="0">
            <a:noAutofit/>
          </a:bodyPr>
          <a:lstStyle/>
          <a:p>
            <a:pPr marL="0" lvl="0" indent="0" algn="l" rtl="0">
              <a:spcBef>
                <a:spcPts val="0"/>
              </a:spcBef>
              <a:spcAft>
                <a:spcPts val="0"/>
              </a:spcAft>
              <a:buNone/>
            </a:pPr>
            <a:endParaRPr/>
          </a:p>
        </p:txBody>
      </p:sp>
      <p:sp>
        <p:nvSpPr>
          <p:cNvPr id="114" name="Google Shape;114;p16"/>
          <p:cNvSpPr txBox="1">
            <a:spLocks noGrp="1"/>
          </p:cNvSpPr>
          <p:nvPr>
            <p:ph type="body" idx="4294967295"/>
          </p:nvPr>
        </p:nvSpPr>
        <p:spPr>
          <a:xfrm>
            <a:off x="7111512" y="2336550"/>
            <a:ext cx="1315500" cy="470400"/>
          </a:xfrm>
          <a:prstGeom prst="rect">
            <a:avLst/>
          </a:prstGeom>
        </p:spPr>
        <p:txBody>
          <a:bodyPr spcFirstLastPara="1" wrap="square" lIns="91425" tIns="91425" rIns="91425" bIns="91425" anchor="ctr" anchorCtr="0">
            <a:normAutofit/>
          </a:bodyPr>
          <a:lstStyle/>
          <a:p>
            <a:pPr marL="0" lvl="0" indent="0" algn="ctr" rtl="0">
              <a:lnSpc>
                <a:spcPct val="100000"/>
              </a:lnSpc>
              <a:spcBef>
                <a:spcPts val="0"/>
              </a:spcBef>
              <a:spcAft>
                <a:spcPts val="0"/>
              </a:spcAft>
              <a:buNone/>
            </a:pPr>
            <a:r>
              <a:rPr lang="en" sz="1600" b="1">
                <a:solidFill>
                  <a:schemeClr val="lt1"/>
                </a:solidFill>
              </a:rPr>
              <a:t>1990-1991</a:t>
            </a:r>
            <a:endParaRPr sz="1600" b="1">
              <a:solidFill>
                <a:schemeClr val="lt1"/>
              </a:solidFill>
            </a:endParaRPr>
          </a:p>
        </p:txBody>
      </p:sp>
      <p:grpSp>
        <p:nvGrpSpPr>
          <p:cNvPr id="115" name="Google Shape;115;p16"/>
          <p:cNvGrpSpPr/>
          <p:nvPr/>
        </p:nvGrpSpPr>
        <p:grpSpPr>
          <a:xfrm>
            <a:off x="7669807" y="1610215"/>
            <a:ext cx="198900" cy="593656"/>
            <a:chOff x="3918084" y="1610215"/>
            <a:chExt cx="198900" cy="593656"/>
          </a:xfrm>
        </p:grpSpPr>
        <p:cxnSp>
          <p:nvCxnSpPr>
            <p:cNvPr id="116" name="Google Shape;116;p16"/>
            <p:cNvCxnSpPr/>
            <p:nvPr/>
          </p:nvCxnSpPr>
          <p:spPr>
            <a:xfrm>
              <a:off x="4017546" y="1649171"/>
              <a:ext cx="0" cy="554700"/>
            </a:xfrm>
            <a:prstGeom prst="straightConnector1">
              <a:avLst/>
            </a:prstGeom>
            <a:noFill/>
            <a:ln w="9525" cap="flat" cmpd="sng">
              <a:solidFill>
                <a:schemeClr val="dk2"/>
              </a:solidFill>
              <a:prstDash val="solid"/>
              <a:round/>
              <a:headEnd type="none" w="sm" len="sm"/>
              <a:tailEnd type="none" w="sm" len="sm"/>
            </a:ln>
          </p:spPr>
        </p:cxnSp>
        <p:sp>
          <p:nvSpPr>
            <p:cNvPr id="117" name="Google Shape;117;p16"/>
            <p:cNvSpPr/>
            <p:nvPr/>
          </p:nvSpPr>
          <p:spPr>
            <a:xfrm>
              <a:off x="3918084" y="1610215"/>
              <a:ext cx="198900" cy="198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8" name="Google Shape;118;p16"/>
          <p:cNvSpPr txBox="1">
            <a:spLocks noGrp="1"/>
          </p:cNvSpPr>
          <p:nvPr>
            <p:ph type="body" idx="4294967295"/>
          </p:nvPr>
        </p:nvSpPr>
        <p:spPr>
          <a:xfrm>
            <a:off x="6457379" y="842867"/>
            <a:ext cx="2242800" cy="9063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sz="1600">
                <a:solidFill>
                  <a:schemeClr val="dk2"/>
                </a:solidFill>
              </a:rPr>
              <a:t>Voluntary program for South Central OR</a:t>
            </a:r>
            <a:endParaRPr sz="1600">
              <a:solidFill>
                <a:schemeClr val="dk2"/>
              </a:solidFill>
            </a:endParaRPr>
          </a:p>
        </p:txBody>
      </p:sp>
      <p:sp>
        <p:nvSpPr>
          <p:cNvPr id="119" name="Google Shape;119;p16"/>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descr="Background pointer shape in timeline graphic"/>
          <p:cNvSpPr/>
          <p:nvPr/>
        </p:nvSpPr>
        <p:spPr>
          <a:xfrm>
            <a:off x="340934" y="2199000"/>
            <a:ext cx="1872300" cy="745500"/>
          </a:xfrm>
          <a:prstGeom prst="homePlate">
            <a:avLst>
              <a:gd name="adj" fmla="val 50000"/>
            </a:avLst>
          </a:prstGeom>
          <a:solidFill>
            <a:schemeClr val="dk1"/>
          </a:solidFill>
          <a:ln w="9525" cap="flat" cmpd="sng">
            <a:solidFill>
              <a:schemeClr val="lt1"/>
            </a:solidFill>
            <a:prstDash val="solid"/>
            <a:round/>
            <a:headEnd type="none" w="sm" len="sm"/>
            <a:tailEnd type="none" w="sm" len="sm"/>
          </a:ln>
        </p:spPr>
        <p:txBody>
          <a:bodyPr spcFirstLastPara="1" wrap="square" lIns="121875" tIns="121875" rIns="121875" bIns="121875" anchor="ctr" anchorCtr="0">
            <a:noAutofit/>
          </a:bodyPr>
          <a:lstStyle/>
          <a:p>
            <a:pPr marL="0" lvl="0" indent="0" algn="l" rtl="0">
              <a:spcBef>
                <a:spcPts val="0"/>
              </a:spcBef>
              <a:spcAft>
                <a:spcPts val="0"/>
              </a:spcAft>
              <a:buNone/>
            </a:pPr>
            <a:endParaRPr/>
          </a:p>
        </p:txBody>
      </p:sp>
      <p:sp>
        <p:nvSpPr>
          <p:cNvPr id="125" name="Google Shape;125;p17"/>
          <p:cNvSpPr txBox="1">
            <a:spLocks noGrp="1"/>
          </p:cNvSpPr>
          <p:nvPr>
            <p:ph type="body" idx="4294967295"/>
          </p:nvPr>
        </p:nvSpPr>
        <p:spPr>
          <a:xfrm>
            <a:off x="340923" y="2336550"/>
            <a:ext cx="1455600" cy="470400"/>
          </a:xfrm>
          <a:prstGeom prst="rect">
            <a:avLst/>
          </a:prstGeom>
        </p:spPr>
        <p:txBody>
          <a:bodyPr spcFirstLastPara="1" wrap="square" lIns="91425" tIns="91425" rIns="91425" bIns="91425" anchor="ctr" anchorCtr="0">
            <a:normAutofit/>
          </a:bodyPr>
          <a:lstStyle/>
          <a:p>
            <a:pPr marL="0" lvl="0" indent="0" algn="ctr" rtl="0">
              <a:lnSpc>
                <a:spcPct val="100000"/>
              </a:lnSpc>
              <a:spcBef>
                <a:spcPts val="0"/>
              </a:spcBef>
              <a:spcAft>
                <a:spcPts val="0"/>
              </a:spcAft>
              <a:buNone/>
            </a:pPr>
            <a:r>
              <a:rPr lang="en" sz="1600" b="1">
                <a:solidFill>
                  <a:schemeClr val="lt1"/>
                </a:solidFill>
              </a:rPr>
              <a:t>1994</a:t>
            </a:r>
            <a:endParaRPr sz="1600" b="1">
              <a:solidFill>
                <a:schemeClr val="lt1"/>
              </a:solidFill>
            </a:endParaRPr>
          </a:p>
        </p:txBody>
      </p:sp>
      <p:grpSp>
        <p:nvGrpSpPr>
          <p:cNvPr id="126" name="Google Shape;126;p17"/>
          <p:cNvGrpSpPr/>
          <p:nvPr/>
        </p:nvGrpSpPr>
        <p:grpSpPr>
          <a:xfrm>
            <a:off x="969270" y="1610215"/>
            <a:ext cx="198900" cy="593656"/>
            <a:chOff x="777447" y="1610215"/>
            <a:chExt cx="198900" cy="593656"/>
          </a:xfrm>
        </p:grpSpPr>
        <p:cxnSp>
          <p:nvCxnSpPr>
            <p:cNvPr id="127" name="Google Shape;127;p17"/>
            <p:cNvCxnSpPr/>
            <p:nvPr/>
          </p:nvCxnSpPr>
          <p:spPr>
            <a:xfrm>
              <a:off x="876909" y="1649171"/>
              <a:ext cx="0" cy="554700"/>
            </a:xfrm>
            <a:prstGeom prst="straightConnector1">
              <a:avLst/>
            </a:prstGeom>
            <a:noFill/>
            <a:ln w="9525" cap="flat" cmpd="sng">
              <a:solidFill>
                <a:schemeClr val="dk2"/>
              </a:solidFill>
              <a:prstDash val="solid"/>
              <a:round/>
              <a:headEnd type="none" w="sm" len="sm"/>
              <a:tailEnd type="none" w="sm" len="sm"/>
            </a:ln>
          </p:spPr>
        </p:cxnSp>
        <p:sp>
          <p:nvSpPr>
            <p:cNvPr id="128" name="Google Shape;128;p17"/>
            <p:cNvSpPr/>
            <p:nvPr/>
          </p:nvSpPr>
          <p:spPr>
            <a:xfrm>
              <a:off x="777447" y="1610215"/>
              <a:ext cx="198900" cy="198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9" name="Google Shape;129;p17"/>
          <p:cNvSpPr txBox="1">
            <a:spLocks noGrp="1"/>
          </p:cNvSpPr>
          <p:nvPr>
            <p:ph type="body" idx="4294967295"/>
          </p:nvPr>
        </p:nvSpPr>
        <p:spPr>
          <a:xfrm>
            <a:off x="318375" y="877000"/>
            <a:ext cx="2462100" cy="860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sz="1600">
                <a:solidFill>
                  <a:schemeClr val="dk2"/>
                </a:solidFill>
              </a:rPr>
              <a:t>Voluntary program for Northeast OR</a:t>
            </a:r>
            <a:endParaRPr sz="1600">
              <a:solidFill>
                <a:schemeClr val="dk2"/>
              </a:solidFill>
            </a:endParaRPr>
          </a:p>
        </p:txBody>
      </p:sp>
      <p:sp>
        <p:nvSpPr>
          <p:cNvPr id="130" name="Google Shape;130;p17" descr="Background pointer shape in timeline graphic"/>
          <p:cNvSpPr/>
          <p:nvPr/>
        </p:nvSpPr>
        <p:spPr>
          <a:xfrm>
            <a:off x="1817054" y="2199000"/>
            <a:ext cx="2051100" cy="745500"/>
          </a:xfrm>
          <a:prstGeom prst="chevron">
            <a:avLst>
              <a:gd name="adj" fmla="val 50000"/>
            </a:avLst>
          </a:prstGeom>
          <a:solidFill>
            <a:schemeClr val="dk1"/>
          </a:solidFill>
          <a:ln w="9525" cap="flat" cmpd="sng">
            <a:solidFill>
              <a:schemeClr val="lt1"/>
            </a:solidFill>
            <a:prstDash val="solid"/>
            <a:round/>
            <a:headEnd type="none" w="sm" len="sm"/>
            <a:tailEnd type="none" w="sm" len="sm"/>
          </a:ln>
        </p:spPr>
        <p:txBody>
          <a:bodyPr spcFirstLastPara="1" wrap="square" lIns="121875" tIns="121875" rIns="121875" bIns="121875" anchor="ctr" anchorCtr="0">
            <a:noAutofit/>
          </a:bodyPr>
          <a:lstStyle/>
          <a:p>
            <a:pPr marL="0" lvl="0" indent="0" algn="l" rtl="0">
              <a:spcBef>
                <a:spcPts val="0"/>
              </a:spcBef>
              <a:spcAft>
                <a:spcPts val="0"/>
              </a:spcAft>
              <a:buNone/>
            </a:pPr>
            <a:endParaRPr/>
          </a:p>
        </p:txBody>
      </p:sp>
      <p:sp>
        <p:nvSpPr>
          <p:cNvPr id="131" name="Google Shape;131;p17"/>
          <p:cNvSpPr txBox="1">
            <a:spLocks noGrp="1"/>
          </p:cNvSpPr>
          <p:nvPr>
            <p:ph type="body" idx="4294967295"/>
          </p:nvPr>
        </p:nvSpPr>
        <p:spPr>
          <a:xfrm>
            <a:off x="2126317" y="2336550"/>
            <a:ext cx="1315500" cy="470400"/>
          </a:xfrm>
          <a:prstGeom prst="rect">
            <a:avLst/>
          </a:prstGeom>
        </p:spPr>
        <p:txBody>
          <a:bodyPr spcFirstLastPara="1" wrap="square" lIns="91425" tIns="91425" rIns="91425" bIns="91425" anchor="ctr" anchorCtr="0">
            <a:normAutofit/>
          </a:bodyPr>
          <a:lstStyle/>
          <a:p>
            <a:pPr marL="0" lvl="0" indent="0" algn="ctr" rtl="0">
              <a:lnSpc>
                <a:spcPct val="100000"/>
              </a:lnSpc>
              <a:spcBef>
                <a:spcPts val="0"/>
              </a:spcBef>
              <a:spcAft>
                <a:spcPts val="0"/>
              </a:spcAft>
              <a:buNone/>
            </a:pPr>
            <a:r>
              <a:rPr lang="en" sz="1600" b="1">
                <a:solidFill>
                  <a:schemeClr val="lt1"/>
                </a:solidFill>
              </a:rPr>
              <a:t>2002-2005</a:t>
            </a:r>
            <a:endParaRPr sz="1600" b="1">
              <a:solidFill>
                <a:schemeClr val="lt1"/>
              </a:solidFill>
            </a:endParaRPr>
          </a:p>
        </p:txBody>
      </p:sp>
      <p:grpSp>
        <p:nvGrpSpPr>
          <p:cNvPr id="132" name="Google Shape;132;p17"/>
          <p:cNvGrpSpPr/>
          <p:nvPr/>
        </p:nvGrpSpPr>
        <p:grpSpPr>
          <a:xfrm>
            <a:off x="2684632" y="2938958"/>
            <a:ext cx="198900" cy="593656"/>
            <a:chOff x="2223534" y="2938958"/>
            <a:chExt cx="198900" cy="593656"/>
          </a:xfrm>
        </p:grpSpPr>
        <p:cxnSp>
          <p:nvCxnSpPr>
            <p:cNvPr id="133" name="Google Shape;133;p17"/>
            <p:cNvCxnSpPr/>
            <p:nvPr/>
          </p:nvCxnSpPr>
          <p:spPr>
            <a:xfrm rot="10800000">
              <a:off x="2322997" y="2938958"/>
              <a:ext cx="0" cy="554700"/>
            </a:xfrm>
            <a:prstGeom prst="straightConnector1">
              <a:avLst/>
            </a:prstGeom>
            <a:noFill/>
            <a:ln w="9525" cap="flat" cmpd="sng">
              <a:solidFill>
                <a:schemeClr val="dk2"/>
              </a:solidFill>
              <a:prstDash val="solid"/>
              <a:round/>
              <a:headEnd type="none" w="sm" len="sm"/>
              <a:tailEnd type="none" w="sm" len="sm"/>
            </a:ln>
          </p:spPr>
        </p:cxnSp>
        <p:sp>
          <p:nvSpPr>
            <p:cNvPr id="134" name="Google Shape;134;p17"/>
            <p:cNvSpPr/>
            <p:nvPr/>
          </p:nvSpPr>
          <p:spPr>
            <a:xfrm rot="10800000" flipH="1">
              <a:off x="2223534" y="3333714"/>
              <a:ext cx="198900" cy="198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5" name="Google Shape;135;p17"/>
          <p:cNvSpPr txBox="1">
            <a:spLocks noGrp="1"/>
          </p:cNvSpPr>
          <p:nvPr>
            <p:ph type="body" idx="4294967295"/>
          </p:nvPr>
        </p:nvSpPr>
        <p:spPr>
          <a:xfrm>
            <a:off x="1701537" y="3529125"/>
            <a:ext cx="2242800" cy="9063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1200"/>
              </a:spcAft>
              <a:buNone/>
            </a:pPr>
            <a:r>
              <a:rPr lang="en" sz="1600">
                <a:solidFill>
                  <a:schemeClr val="dk2"/>
                </a:solidFill>
              </a:rPr>
              <a:t>Nearly all forestland regulated under </a:t>
            </a:r>
            <a:r>
              <a:rPr lang="en" sz="1600" b="1">
                <a:solidFill>
                  <a:schemeClr val="dk1"/>
                </a:solidFill>
              </a:rPr>
              <a:t>SMP</a:t>
            </a:r>
            <a:r>
              <a:rPr lang="en" sz="1600">
                <a:solidFill>
                  <a:schemeClr val="dk2"/>
                </a:solidFill>
              </a:rPr>
              <a:t>; pile covers used</a:t>
            </a:r>
            <a:endParaRPr sz="1600" b="1">
              <a:solidFill>
                <a:schemeClr val="dk1"/>
              </a:solidFill>
            </a:endParaRPr>
          </a:p>
        </p:txBody>
      </p:sp>
      <p:sp>
        <p:nvSpPr>
          <p:cNvPr id="136" name="Google Shape;136;p17" descr="Background pointer shape in timeline graphic"/>
          <p:cNvSpPr/>
          <p:nvPr/>
        </p:nvSpPr>
        <p:spPr>
          <a:xfrm>
            <a:off x="3471973" y="2199000"/>
            <a:ext cx="2051100" cy="745500"/>
          </a:xfrm>
          <a:prstGeom prst="chevron">
            <a:avLst>
              <a:gd name="adj" fmla="val 50000"/>
            </a:avLst>
          </a:prstGeom>
          <a:solidFill>
            <a:schemeClr val="dk1"/>
          </a:solidFill>
          <a:ln w="9525" cap="flat" cmpd="sng">
            <a:solidFill>
              <a:schemeClr val="lt1"/>
            </a:solidFill>
            <a:prstDash val="solid"/>
            <a:round/>
            <a:headEnd type="none" w="sm" len="sm"/>
            <a:tailEnd type="none" w="sm" len="sm"/>
          </a:ln>
        </p:spPr>
        <p:txBody>
          <a:bodyPr spcFirstLastPara="1" wrap="square" lIns="121875" tIns="121875" rIns="121875" bIns="121875" anchor="ctr" anchorCtr="0">
            <a:noAutofit/>
          </a:bodyPr>
          <a:lstStyle/>
          <a:p>
            <a:pPr marL="0" lvl="0" indent="0" algn="l" rtl="0">
              <a:spcBef>
                <a:spcPts val="0"/>
              </a:spcBef>
              <a:spcAft>
                <a:spcPts val="0"/>
              </a:spcAft>
              <a:buNone/>
            </a:pPr>
            <a:endParaRPr/>
          </a:p>
        </p:txBody>
      </p:sp>
      <p:sp>
        <p:nvSpPr>
          <p:cNvPr id="137" name="Google Shape;137;p17"/>
          <p:cNvSpPr txBox="1">
            <a:spLocks noGrp="1"/>
          </p:cNvSpPr>
          <p:nvPr>
            <p:ph type="body" idx="4294967295"/>
          </p:nvPr>
        </p:nvSpPr>
        <p:spPr>
          <a:xfrm>
            <a:off x="3767755" y="2336550"/>
            <a:ext cx="1315500" cy="470400"/>
          </a:xfrm>
          <a:prstGeom prst="rect">
            <a:avLst/>
          </a:prstGeom>
        </p:spPr>
        <p:txBody>
          <a:bodyPr spcFirstLastPara="1" wrap="square" lIns="91425" tIns="91425" rIns="91425" bIns="91425" anchor="ctr" anchorCtr="0">
            <a:normAutofit/>
          </a:bodyPr>
          <a:lstStyle/>
          <a:p>
            <a:pPr marL="0" lvl="0" indent="0" algn="ctr" rtl="0">
              <a:lnSpc>
                <a:spcPct val="100000"/>
              </a:lnSpc>
              <a:spcBef>
                <a:spcPts val="0"/>
              </a:spcBef>
              <a:spcAft>
                <a:spcPts val="0"/>
              </a:spcAft>
              <a:buNone/>
            </a:pPr>
            <a:r>
              <a:rPr lang="en" sz="1600" b="1">
                <a:solidFill>
                  <a:schemeClr val="lt1"/>
                </a:solidFill>
              </a:rPr>
              <a:t>2010</a:t>
            </a:r>
            <a:endParaRPr sz="1600" b="1">
              <a:solidFill>
                <a:schemeClr val="lt1"/>
              </a:solidFill>
            </a:endParaRPr>
          </a:p>
        </p:txBody>
      </p:sp>
      <p:grpSp>
        <p:nvGrpSpPr>
          <p:cNvPr id="138" name="Google Shape;138;p17"/>
          <p:cNvGrpSpPr/>
          <p:nvPr/>
        </p:nvGrpSpPr>
        <p:grpSpPr>
          <a:xfrm>
            <a:off x="4319545" y="1610215"/>
            <a:ext cx="198900" cy="593656"/>
            <a:chOff x="3918084" y="1610215"/>
            <a:chExt cx="198900" cy="593656"/>
          </a:xfrm>
        </p:grpSpPr>
        <p:cxnSp>
          <p:nvCxnSpPr>
            <p:cNvPr id="139" name="Google Shape;139;p17"/>
            <p:cNvCxnSpPr/>
            <p:nvPr/>
          </p:nvCxnSpPr>
          <p:spPr>
            <a:xfrm>
              <a:off x="4017546" y="1649171"/>
              <a:ext cx="0" cy="554700"/>
            </a:xfrm>
            <a:prstGeom prst="straightConnector1">
              <a:avLst/>
            </a:prstGeom>
            <a:noFill/>
            <a:ln w="9525" cap="flat" cmpd="sng">
              <a:solidFill>
                <a:schemeClr val="dk2"/>
              </a:solidFill>
              <a:prstDash val="solid"/>
              <a:round/>
              <a:headEnd type="none" w="sm" len="sm"/>
              <a:tailEnd type="none" w="sm" len="sm"/>
            </a:ln>
          </p:spPr>
        </p:cxnSp>
        <p:sp>
          <p:nvSpPr>
            <p:cNvPr id="140" name="Google Shape;140;p17"/>
            <p:cNvSpPr/>
            <p:nvPr/>
          </p:nvSpPr>
          <p:spPr>
            <a:xfrm>
              <a:off x="3918084" y="1610215"/>
              <a:ext cx="198900" cy="198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1" name="Google Shape;141;p17"/>
          <p:cNvSpPr txBox="1">
            <a:spLocks noGrp="1"/>
          </p:cNvSpPr>
          <p:nvPr>
            <p:ph type="body" idx="4294967295"/>
          </p:nvPr>
        </p:nvSpPr>
        <p:spPr>
          <a:xfrm>
            <a:off x="3304100" y="690475"/>
            <a:ext cx="2325300" cy="9063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1200"/>
              </a:spcAft>
              <a:buNone/>
            </a:pPr>
            <a:r>
              <a:rPr lang="en" sz="1600">
                <a:solidFill>
                  <a:schemeClr val="dk2"/>
                </a:solidFill>
              </a:rPr>
              <a:t>Field burning forecasts for Oregon Department of Agriculture</a:t>
            </a:r>
            <a:endParaRPr sz="1600">
              <a:solidFill>
                <a:schemeClr val="dk2"/>
              </a:solidFill>
            </a:endParaRPr>
          </a:p>
        </p:txBody>
      </p:sp>
      <p:sp>
        <p:nvSpPr>
          <p:cNvPr id="142" name="Google Shape;142;p17" descr="Background pointer shape in timeline graphic"/>
          <p:cNvSpPr/>
          <p:nvPr/>
        </p:nvSpPr>
        <p:spPr>
          <a:xfrm>
            <a:off x="5126893" y="2199000"/>
            <a:ext cx="2051100" cy="745500"/>
          </a:xfrm>
          <a:prstGeom prst="chevron">
            <a:avLst>
              <a:gd name="adj" fmla="val 50000"/>
            </a:avLst>
          </a:prstGeom>
          <a:solidFill>
            <a:schemeClr val="dk1"/>
          </a:solidFill>
          <a:ln w="9525" cap="flat" cmpd="sng">
            <a:solidFill>
              <a:schemeClr val="lt1"/>
            </a:solidFill>
            <a:prstDash val="solid"/>
            <a:round/>
            <a:headEnd type="none" w="sm" len="sm"/>
            <a:tailEnd type="none" w="sm" len="sm"/>
          </a:ln>
        </p:spPr>
        <p:txBody>
          <a:bodyPr spcFirstLastPara="1" wrap="square" lIns="121875" tIns="121875" rIns="121875" bIns="121875" anchor="ctr" anchorCtr="0">
            <a:noAutofit/>
          </a:bodyPr>
          <a:lstStyle/>
          <a:p>
            <a:pPr marL="0" lvl="0" indent="0" algn="l" rtl="0">
              <a:spcBef>
                <a:spcPts val="0"/>
              </a:spcBef>
              <a:spcAft>
                <a:spcPts val="0"/>
              </a:spcAft>
              <a:buNone/>
            </a:pPr>
            <a:endParaRPr/>
          </a:p>
        </p:txBody>
      </p:sp>
      <p:sp>
        <p:nvSpPr>
          <p:cNvPr id="143" name="Google Shape;143;p17"/>
          <p:cNvSpPr txBox="1">
            <a:spLocks noGrp="1"/>
          </p:cNvSpPr>
          <p:nvPr>
            <p:ph type="body" idx="4294967295"/>
          </p:nvPr>
        </p:nvSpPr>
        <p:spPr>
          <a:xfrm>
            <a:off x="5416699" y="2336550"/>
            <a:ext cx="1315500" cy="470400"/>
          </a:xfrm>
          <a:prstGeom prst="rect">
            <a:avLst/>
          </a:prstGeom>
        </p:spPr>
        <p:txBody>
          <a:bodyPr spcFirstLastPara="1" wrap="square" lIns="91425" tIns="91425" rIns="91425" bIns="91425" anchor="ctr" anchorCtr="0">
            <a:normAutofit/>
          </a:bodyPr>
          <a:lstStyle/>
          <a:p>
            <a:pPr marL="0" lvl="0" indent="0" algn="ctr" rtl="0">
              <a:lnSpc>
                <a:spcPct val="100000"/>
              </a:lnSpc>
              <a:spcBef>
                <a:spcPts val="0"/>
              </a:spcBef>
              <a:spcAft>
                <a:spcPts val="0"/>
              </a:spcAft>
              <a:buNone/>
            </a:pPr>
            <a:r>
              <a:rPr lang="en" sz="1600" b="1">
                <a:solidFill>
                  <a:schemeClr val="lt1"/>
                </a:solidFill>
              </a:rPr>
              <a:t>2019</a:t>
            </a:r>
            <a:endParaRPr sz="1600" b="1">
              <a:solidFill>
                <a:schemeClr val="lt1"/>
              </a:solidFill>
            </a:endParaRPr>
          </a:p>
        </p:txBody>
      </p:sp>
      <p:grpSp>
        <p:nvGrpSpPr>
          <p:cNvPr id="144" name="Google Shape;144;p17"/>
          <p:cNvGrpSpPr/>
          <p:nvPr/>
        </p:nvGrpSpPr>
        <p:grpSpPr>
          <a:xfrm>
            <a:off x="5973070" y="2938958"/>
            <a:ext cx="198900" cy="593656"/>
            <a:chOff x="5958946" y="2938958"/>
            <a:chExt cx="198900" cy="593656"/>
          </a:xfrm>
        </p:grpSpPr>
        <p:cxnSp>
          <p:nvCxnSpPr>
            <p:cNvPr id="145" name="Google Shape;145;p17"/>
            <p:cNvCxnSpPr/>
            <p:nvPr/>
          </p:nvCxnSpPr>
          <p:spPr>
            <a:xfrm rot="10800000">
              <a:off x="6058409" y="2938958"/>
              <a:ext cx="0" cy="554700"/>
            </a:xfrm>
            <a:prstGeom prst="straightConnector1">
              <a:avLst/>
            </a:prstGeom>
            <a:noFill/>
            <a:ln w="9525" cap="flat" cmpd="sng">
              <a:solidFill>
                <a:schemeClr val="dk2"/>
              </a:solidFill>
              <a:prstDash val="solid"/>
              <a:round/>
              <a:headEnd type="none" w="sm" len="sm"/>
              <a:tailEnd type="none" w="sm" len="sm"/>
            </a:ln>
          </p:spPr>
        </p:cxnSp>
        <p:sp>
          <p:nvSpPr>
            <p:cNvPr id="146" name="Google Shape;146;p17"/>
            <p:cNvSpPr/>
            <p:nvPr/>
          </p:nvSpPr>
          <p:spPr>
            <a:xfrm rot="10800000" flipH="1">
              <a:off x="5958946" y="3333714"/>
              <a:ext cx="198900" cy="198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7" name="Google Shape;147;p17"/>
          <p:cNvSpPr txBox="1">
            <a:spLocks noGrp="1"/>
          </p:cNvSpPr>
          <p:nvPr>
            <p:ph type="body" idx="4294967295"/>
          </p:nvPr>
        </p:nvSpPr>
        <p:spPr>
          <a:xfrm>
            <a:off x="5203100" y="3529125"/>
            <a:ext cx="2325300" cy="10248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sz="1600">
                <a:solidFill>
                  <a:schemeClr val="dk2"/>
                </a:solidFill>
              </a:rPr>
              <a:t>Change to small amount of smoke into protected communities</a:t>
            </a:r>
            <a:endParaRPr sz="1600">
              <a:solidFill>
                <a:schemeClr val="dk2"/>
              </a:solidFill>
            </a:endParaRPr>
          </a:p>
        </p:txBody>
      </p:sp>
      <p:sp>
        <p:nvSpPr>
          <p:cNvPr id="148" name="Google Shape;148;p17" descr="Background pointer shape in timeline graphic"/>
          <p:cNvSpPr/>
          <p:nvPr/>
        </p:nvSpPr>
        <p:spPr>
          <a:xfrm>
            <a:off x="6781813" y="2199000"/>
            <a:ext cx="2051100" cy="745500"/>
          </a:xfrm>
          <a:prstGeom prst="chevron">
            <a:avLst>
              <a:gd name="adj" fmla="val 50000"/>
            </a:avLst>
          </a:prstGeom>
          <a:solidFill>
            <a:schemeClr val="dk1"/>
          </a:solidFill>
          <a:ln w="9525" cap="flat" cmpd="sng">
            <a:solidFill>
              <a:schemeClr val="lt1"/>
            </a:solidFill>
            <a:prstDash val="solid"/>
            <a:round/>
            <a:headEnd type="none" w="sm" len="sm"/>
            <a:tailEnd type="none" w="sm" len="sm"/>
          </a:ln>
        </p:spPr>
        <p:txBody>
          <a:bodyPr spcFirstLastPara="1" wrap="square" lIns="121875" tIns="121875" rIns="121875" bIns="121875" anchor="ctr" anchorCtr="0">
            <a:noAutofit/>
          </a:bodyPr>
          <a:lstStyle/>
          <a:p>
            <a:pPr marL="0" lvl="0" indent="0" algn="l" rtl="0">
              <a:spcBef>
                <a:spcPts val="0"/>
              </a:spcBef>
              <a:spcAft>
                <a:spcPts val="0"/>
              </a:spcAft>
              <a:buNone/>
            </a:pPr>
            <a:endParaRPr/>
          </a:p>
        </p:txBody>
      </p:sp>
      <p:sp>
        <p:nvSpPr>
          <p:cNvPr id="149" name="Google Shape;149;p17"/>
          <p:cNvSpPr txBox="1">
            <a:spLocks noGrp="1"/>
          </p:cNvSpPr>
          <p:nvPr>
            <p:ph type="body" idx="4294967295"/>
          </p:nvPr>
        </p:nvSpPr>
        <p:spPr>
          <a:xfrm>
            <a:off x="7111512" y="2336550"/>
            <a:ext cx="1315500" cy="470400"/>
          </a:xfrm>
          <a:prstGeom prst="rect">
            <a:avLst/>
          </a:prstGeom>
        </p:spPr>
        <p:txBody>
          <a:bodyPr spcFirstLastPara="1" wrap="square" lIns="91425" tIns="91425" rIns="91425" bIns="91425" anchor="ctr" anchorCtr="0">
            <a:normAutofit/>
          </a:bodyPr>
          <a:lstStyle/>
          <a:p>
            <a:pPr marL="0" lvl="0" indent="0" algn="ctr" rtl="0">
              <a:lnSpc>
                <a:spcPct val="100000"/>
              </a:lnSpc>
              <a:spcBef>
                <a:spcPts val="0"/>
              </a:spcBef>
              <a:spcAft>
                <a:spcPts val="0"/>
              </a:spcAft>
              <a:buNone/>
            </a:pPr>
            <a:r>
              <a:rPr lang="en" sz="1600" b="1">
                <a:solidFill>
                  <a:schemeClr val="lt1"/>
                </a:solidFill>
              </a:rPr>
              <a:t>2023</a:t>
            </a:r>
            <a:endParaRPr sz="1600" b="1">
              <a:solidFill>
                <a:schemeClr val="lt1"/>
              </a:solidFill>
            </a:endParaRPr>
          </a:p>
        </p:txBody>
      </p:sp>
      <p:grpSp>
        <p:nvGrpSpPr>
          <p:cNvPr id="150" name="Google Shape;150;p17"/>
          <p:cNvGrpSpPr/>
          <p:nvPr/>
        </p:nvGrpSpPr>
        <p:grpSpPr>
          <a:xfrm>
            <a:off x="7669807" y="1610215"/>
            <a:ext cx="198900" cy="593656"/>
            <a:chOff x="3918084" y="1610215"/>
            <a:chExt cx="198900" cy="593656"/>
          </a:xfrm>
        </p:grpSpPr>
        <p:cxnSp>
          <p:nvCxnSpPr>
            <p:cNvPr id="151" name="Google Shape;151;p17"/>
            <p:cNvCxnSpPr/>
            <p:nvPr/>
          </p:nvCxnSpPr>
          <p:spPr>
            <a:xfrm>
              <a:off x="4017546" y="1649171"/>
              <a:ext cx="0" cy="554700"/>
            </a:xfrm>
            <a:prstGeom prst="straightConnector1">
              <a:avLst/>
            </a:prstGeom>
            <a:noFill/>
            <a:ln w="9525" cap="flat" cmpd="sng">
              <a:solidFill>
                <a:schemeClr val="dk2"/>
              </a:solidFill>
              <a:prstDash val="solid"/>
              <a:round/>
              <a:headEnd type="none" w="sm" len="sm"/>
              <a:tailEnd type="none" w="sm" len="sm"/>
            </a:ln>
          </p:spPr>
        </p:cxnSp>
        <p:sp>
          <p:nvSpPr>
            <p:cNvPr id="152" name="Google Shape;152;p17"/>
            <p:cNvSpPr/>
            <p:nvPr/>
          </p:nvSpPr>
          <p:spPr>
            <a:xfrm>
              <a:off x="3918084" y="1610215"/>
              <a:ext cx="198900" cy="198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3" name="Google Shape;153;p17"/>
          <p:cNvSpPr txBox="1">
            <a:spLocks noGrp="1"/>
          </p:cNvSpPr>
          <p:nvPr>
            <p:ph type="body" idx="4294967295"/>
          </p:nvPr>
        </p:nvSpPr>
        <p:spPr>
          <a:xfrm>
            <a:off x="6609779" y="842867"/>
            <a:ext cx="2242800" cy="9063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sz="1600">
                <a:solidFill>
                  <a:schemeClr val="dk2"/>
                </a:solidFill>
              </a:rPr>
              <a:t>Conference presentation for AMS</a:t>
            </a:r>
            <a:endParaRPr sz="1600">
              <a:solidFill>
                <a:schemeClr val="dk2"/>
              </a:solidFill>
            </a:endParaRPr>
          </a:p>
        </p:txBody>
      </p:sp>
      <p:sp>
        <p:nvSpPr>
          <p:cNvPr id="154" name="Google Shape;154;p17"/>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8"/>
          <p:cNvSpPr txBox="1">
            <a:spLocks noGrp="1"/>
          </p:cNvSpPr>
          <p:nvPr>
            <p:ph type="title"/>
          </p:nvPr>
        </p:nvSpPr>
        <p:spPr>
          <a:xfrm>
            <a:off x="226075" y="357800"/>
            <a:ext cx="2808000" cy="564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 sz="3000"/>
              <a:t>Who we support</a:t>
            </a:r>
            <a:endParaRPr sz="3000"/>
          </a:p>
        </p:txBody>
      </p:sp>
      <p:sp>
        <p:nvSpPr>
          <p:cNvPr id="160" name="Google Shape;160;p18"/>
          <p:cNvSpPr txBox="1">
            <a:spLocks noGrp="1"/>
          </p:cNvSpPr>
          <p:nvPr>
            <p:ph type="body" idx="1"/>
          </p:nvPr>
        </p:nvSpPr>
        <p:spPr>
          <a:xfrm>
            <a:off x="226075" y="1028700"/>
            <a:ext cx="2808000" cy="3600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p>
            <a:pPr marL="0" lvl="0" indent="0" algn="l" rtl="0">
              <a:spcBef>
                <a:spcPts val="0"/>
              </a:spcBef>
              <a:spcAft>
                <a:spcPts val="0"/>
              </a:spcAft>
              <a:buNone/>
            </a:pPr>
            <a:r>
              <a:rPr lang="en" sz="1400"/>
              <a:t>Smoke Management Advisory Committee: committee of five various statewide stakeholders (SMAC, 1989)</a:t>
            </a:r>
            <a:endParaRPr sz="1400"/>
          </a:p>
          <a:p>
            <a:pPr marL="0" lvl="0" indent="0" algn="l" rtl="0">
              <a:spcBef>
                <a:spcPts val="1200"/>
              </a:spcBef>
              <a:spcAft>
                <a:spcPts val="0"/>
              </a:spcAft>
              <a:buNone/>
            </a:pPr>
            <a:endParaRPr sz="200"/>
          </a:p>
          <a:p>
            <a:pPr marL="0" lvl="0" indent="0" algn="l" rtl="0">
              <a:spcBef>
                <a:spcPts val="1200"/>
              </a:spcBef>
              <a:spcAft>
                <a:spcPts val="0"/>
              </a:spcAft>
              <a:buNone/>
            </a:pPr>
            <a:r>
              <a:rPr lang="en" sz="1400"/>
              <a:t>Meteorological support for</a:t>
            </a:r>
            <a:endParaRPr sz="1400"/>
          </a:p>
          <a:p>
            <a:pPr marL="457200" lvl="0" indent="-317500" algn="l" rtl="0">
              <a:spcBef>
                <a:spcPts val="1200"/>
              </a:spcBef>
              <a:spcAft>
                <a:spcPts val="0"/>
              </a:spcAft>
              <a:buSzPts val="1400"/>
              <a:buChar char="●"/>
            </a:pPr>
            <a:r>
              <a:rPr lang="en" sz="1400"/>
              <a:t>Oregon Smoke Management Plan (</a:t>
            </a:r>
            <a:r>
              <a:rPr lang="en" sz="1400" b="1">
                <a:solidFill>
                  <a:schemeClr val="accent6"/>
                </a:solidFill>
              </a:rPr>
              <a:t>SMP</a:t>
            </a:r>
            <a:r>
              <a:rPr lang="en" sz="1400"/>
              <a:t>)</a:t>
            </a:r>
            <a:endParaRPr sz="1400"/>
          </a:p>
          <a:p>
            <a:pPr marL="457200" lvl="0" indent="-317500" algn="l" rtl="0">
              <a:spcBef>
                <a:spcPts val="0"/>
              </a:spcBef>
              <a:spcAft>
                <a:spcPts val="0"/>
              </a:spcAft>
              <a:buSzPts val="1400"/>
              <a:buChar char="●"/>
            </a:pPr>
            <a:r>
              <a:rPr lang="en" sz="1400"/>
              <a:t>Oregon Department of Environmental Quality</a:t>
            </a:r>
            <a:endParaRPr sz="1400"/>
          </a:p>
          <a:p>
            <a:pPr marL="457200" lvl="0" indent="-317500" algn="l" rtl="0">
              <a:spcBef>
                <a:spcPts val="0"/>
              </a:spcBef>
              <a:spcAft>
                <a:spcPts val="0"/>
              </a:spcAft>
              <a:buSzPts val="1400"/>
              <a:buChar char="●"/>
            </a:pPr>
            <a:r>
              <a:rPr lang="en" sz="1400"/>
              <a:t>Oregon Department of Agriculture</a:t>
            </a:r>
            <a:endParaRPr sz="1400"/>
          </a:p>
        </p:txBody>
      </p:sp>
      <p:pic>
        <p:nvPicPr>
          <p:cNvPr id="161" name="Google Shape;161;p18"/>
          <p:cNvPicPr preferRelativeResize="0"/>
          <p:nvPr/>
        </p:nvPicPr>
        <p:blipFill rotWithShape="1">
          <a:blip r:embed="rId3">
            <a:alphaModFix/>
          </a:blip>
          <a:srcRect l="7206" r="7206"/>
          <a:stretch/>
        </p:blipFill>
        <p:spPr>
          <a:xfrm>
            <a:off x="3274676" y="0"/>
            <a:ext cx="5869322" cy="5143503"/>
          </a:xfrm>
          <a:prstGeom prst="rect">
            <a:avLst/>
          </a:prstGeom>
          <a:noFill/>
          <a:ln>
            <a:noFill/>
          </a:ln>
        </p:spPr>
      </p:pic>
      <p:pic>
        <p:nvPicPr>
          <p:cNvPr id="162" name="Google Shape;162;p18"/>
          <p:cNvPicPr preferRelativeResize="0"/>
          <p:nvPr/>
        </p:nvPicPr>
        <p:blipFill>
          <a:blip r:embed="rId4">
            <a:alphaModFix/>
          </a:blip>
          <a:stretch>
            <a:fillRect/>
          </a:stretch>
        </p:blipFill>
        <p:spPr>
          <a:xfrm>
            <a:off x="8214050" y="76200"/>
            <a:ext cx="853750" cy="853750"/>
          </a:xfrm>
          <a:prstGeom prst="rect">
            <a:avLst/>
          </a:prstGeom>
          <a:noFill/>
          <a:ln>
            <a:noFill/>
          </a:ln>
        </p:spPr>
      </p:pic>
      <p:sp>
        <p:nvSpPr>
          <p:cNvPr id="163" name="Google Shape;163;p18"/>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solidFill>
                  <a:schemeClr val="lt1"/>
                </a:solidFill>
              </a:rPr>
              <a:t>6</a:t>
            </a:fld>
            <a:endParaRPr>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19"/>
          <p:cNvSpPr txBox="1">
            <a:spLocks noGrp="1"/>
          </p:cNvSpPr>
          <p:nvPr>
            <p:ph type="title"/>
          </p:nvPr>
        </p:nvSpPr>
        <p:spPr>
          <a:xfrm>
            <a:off x="226075" y="357800"/>
            <a:ext cx="2808000" cy="17121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b" anchorCtr="0">
            <a:normAutofit/>
          </a:bodyPr>
          <a:lstStyle/>
          <a:p>
            <a:pPr marL="0" lvl="0" indent="0" algn="l" rtl="0">
              <a:spcBef>
                <a:spcPts val="0"/>
              </a:spcBef>
              <a:spcAft>
                <a:spcPts val="0"/>
              </a:spcAft>
              <a:buNone/>
            </a:pPr>
            <a:r>
              <a:rPr lang="en" sz="3000"/>
              <a:t>ODF Map</a:t>
            </a:r>
            <a:endParaRPr sz="3000"/>
          </a:p>
        </p:txBody>
      </p:sp>
      <p:sp>
        <p:nvSpPr>
          <p:cNvPr id="169" name="Google Shape;169;p19"/>
          <p:cNvSpPr txBox="1">
            <a:spLocks noGrp="1"/>
          </p:cNvSpPr>
          <p:nvPr>
            <p:ph type="body" idx="1"/>
          </p:nvPr>
        </p:nvSpPr>
        <p:spPr>
          <a:xfrm>
            <a:off x="226075" y="4414050"/>
            <a:ext cx="1924800" cy="2154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1200"/>
              </a:spcAft>
              <a:buNone/>
            </a:pPr>
            <a:r>
              <a:rPr lang="en"/>
              <a:t> </a:t>
            </a:r>
            <a:endParaRPr/>
          </a:p>
        </p:txBody>
      </p:sp>
      <p:pic>
        <p:nvPicPr>
          <p:cNvPr id="170" name="Google Shape;170;p19"/>
          <p:cNvPicPr preferRelativeResize="0"/>
          <p:nvPr/>
        </p:nvPicPr>
        <p:blipFill>
          <a:blip r:embed="rId3">
            <a:alphaModFix/>
          </a:blip>
          <a:stretch>
            <a:fillRect/>
          </a:stretch>
        </p:blipFill>
        <p:spPr>
          <a:xfrm>
            <a:off x="8214050" y="76200"/>
            <a:ext cx="853750" cy="853750"/>
          </a:xfrm>
          <a:prstGeom prst="rect">
            <a:avLst/>
          </a:prstGeom>
          <a:noFill/>
          <a:ln>
            <a:noFill/>
          </a:ln>
        </p:spPr>
      </p:pic>
      <p:pic>
        <p:nvPicPr>
          <p:cNvPr id="171" name="Google Shape;171;p19"/>
          <p:cNvPicPr preferRelativeResize="0"/>
          <p:nvPr/>
        </p:nvPicPr>
        <p:blipFill rotWithShape="1">
          <a:blip r:embed="rId4">
            <a:alphaModFix/>
          </a:blip>
          <a:srcRect l="845" t="1565" r="855"/>
          <a:stretch/>
        </p:blipFill>
        <p:spPr>
          <a:xfrm>
            <a:off x="2479950" y="517475"/>
            <a:ext cx="5657900" cy="4249200"/>
          </a:xfrm>
          <a:prstGeom prst="rect">
            <a:avLst/>
          </a:prstGeom>
          <a:noFill/>
          <a:ln>
            <a:noFill/>
          </a:ln>
          <a:effectLst>
            <a:outerShdw blurRad="57150" dist="19050" dir="5400000" algn="bl" rotWithShape="0">
              <a:srgbClr val="000000">
                <a:alpha val="50000"/>
              </a:srgbClr>
            </a:outerShdw>
          </a:effectLst>
        </p:spPr>
      </p:pic>
      <p:sp>
        <p:nvSpPr>
          <p:cNvPr id="172" name="Google Shape;172;p19"/>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0"/>
          <p:cNvSpPr txBox="1">
            <a:spLocks noGrp="1"/>
          </p:cNvSpPr>
          <p:nvPr>
            <p:ph type="title"/>
          </p:nvPr>
        </p:nvSpPr>
        <p:spPr>
          <a:xfrm>
            <a:off x="265500" y="852175"/>
            <a:ext cx="4045200" cy="14823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Our Mission</a:t>
            </a:r>
            <a:endParaRPr/>
          </a:p>
        </p:txBody>
      </p:sp>
      <p:sp>
        <p:nvSpPr>
          <p:cNvPr id="178" name="Google Shape;178;p20"/>
          <p:cNvSpPr txBox="1">
            <a:spLocks noGrp="1"/>
          </p:cNvSpPr>
          <p:nvPr>
            <p:ph type="subTitle" idx="1"/>
          </p:nvPr>
        </p:nvSpPr>
        <p:spPr>
          <a:xfrm>
            <a:off x="265500" y="2398467"/>
            <a:ext cx="4045200" cy="1235100"/>
          </a:xfrm>
          <a:prstGeom prst="rect">
            <a:avLst/>
          </a:prstGeom>
        </p:spPr>
        <p:txBody>
          <a:bodyPr spcFirstLastPara="1" wrap="square" lIns="91425" tIns="91425" rIns="91425" bIns="91425" anchor="t" anchorCtr="0">
            <a:normAutofit lnSpcReduction="20000"/>
          </a:bodyPr>
          <a:lstStyle/>
          <a:p>
            <a:pPr marL="0" lvl="0" indent="0" algn="ctr" rtl="0">
              <a:spcBef>
                <a:spcPts val="0"/>
              </a:spcBef>
              <a:spcAft>
                <a:spcPts val="0"/>
              </a:spcAft>
              <a:buNone/>
            </a:pPr>
            <a:r>
              <a:rPr lang="en">
                <a:solidFill>
                  <a:schemeClr val="dk2"/>
                </a:solidFill>
              </a:rPr>
              <a:t>Maximize essential forestland burning while minimizing smoke emissions and smoke impacts to public health.</a:t>
            </a:r>
            <a:endParaRPr>
              <a:solidFill>
                <a:schemeClr val="dk2"/>
              </a:solidFill>
            </a:endParaRPr>
          </a:p>
        </p:txBody>
      </p:sp>
      <p:pic>
        <p:nvPicPr>
          <p:cNvPr id="179" name="Google Shape;179;p20"/>
          <p:cNvPicPr preferRelativeResize="0"/>
          <p:nvPr/>
        </p:nvPicPr>
        <p:blipFill rotWithShape="1">
          <a:blip r:embed="rId3">
            <a:alphaModFix/>
          </a:blip>
          <a:srcRect l="12502" r="12495"/>
          <a:stretch/>
        </p:blipFill>
        <p:spPr>
          <a:xfrm>
            <a:off x="5355300" y="1069050"/>
            <a:ext cx="3005394" cy="3005399"/>
          </a:xfrm>
          <a:prstGeom prst="rect">
            <a:avLst/>
          </a:prstGeom>
          <a:noFill/>
          <a:ln>
            <a:noFill/>
          </a:ln>
        </p:spPr>
      </p:pic>
      <p:sp>
        <p:nvSpPr>
          <p:cNvPr id="180" name="Google Shape;180;p20"/>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1"/>
          <p:cNvSpPr txBox="1">
            <a:spLocks noGrp="1"/>
          </p:cNvSpPr>
          <p:nvPr>
            <p:ph type="title"/>
          </p:nvPr>
        </p:nvSpPr>
        <p:spPr>
          <a:xfrm>
            <a:off x="471900" y="738725"/>
            <a:ext cx="8222100" cy="7677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b" anchorCtr="0">
            <a:normAutofit/>
          </a:bodyPr>
          <a:lstStyle/>
          <a:p>
            <a:pPr marL="0" lvl="0" indent="0" algn="l" rtl="0">
              <a:spcBef>
                <a:spcPts val="0"/>
              </a:spcBef>
              <a:spcAft>
                <a:spcPts val="0"/>
              </a:spcAft>
              <a:buNone/>
            </a:pPr>
            <a:r>
              <a:rPr lang="en"/>
              <a:t>In a Year</a:t>
            </a:r>
            <a:endParaRPr/>
          </a:p>
        </p:txBody>
      </p:sp>
      <p:sp>
        <p:nvSpPr>
          <p:cNvPr id="186" name="Google Shape;186;p21"/>
          <p:cNvSpPr txBox="1">
            <a:spLocks noGrp="1"/>
          </p:cNvSpPr>
          <p:nvPr>
            <p:ph type="body" idx="1"/>
          </p:nvPr>
        </p:nvSpPr>
        <p:spPr>
          <a:xfrm>
            <a:off x="1037175" y="1919075"/>
            <a:ext cx="3450000" cy="27102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sz="2100" b="1">
                <a:solidFill>
                  <a:schemeClr val="dk1"/>
                </a:solidFill>
              </a:rPr>
              <a:t>Spring</a:t>
            </a:r>
            <a:endParaRPr sz="2100" b="1">
              <a:solidFill>
                <a:schemeClr val="dk1"/>
              </a:solidFill>
            </a:endParaRPr>
          </a:p>
          <a:p>
            <a:pPr marL="0" lvl="0" indent="0" algn="l" rtl="0">
              <a:spcBef>
                <a:spcPts val="0"/>
              </a:spcBef>
              <a:spcAft>
                <a:spcPts val="0"/>
              </a:spcAft>
              <a:buNone/>
            </a:pPr>
            <a:r>
              <a:rPr lang="en" sz="1600">
                <a:solidFill>
                  <a:schemeClr val="dk2"/>
                </a:solidFill>
              </a:rPr>
              <a:t>Prescribed burning</a:t>
            </a:r>
            <a:endParaRPr sz="1600">
              <a:solidFill>
                <a:schemeClr val="dk2"/>
              </a:solidFill>
            </a:endParaRPr>
          </a:p>
          <a:p>
            <a:pPr marL="0" lvl="0" indent="0" algn="l" rtl="0">
              <a:spcBef>
                <a:spcPts val="1200"/>
              </a:spcBef>
              <a:spcAft>
                <a:spcPts val="0"/>
              </a:spcAft>
              <a:buNone/>
            </a:pPr>
            <a:endParaRPr sz="2100" b="1">
              <a:solidFill>
                <a:schemeClr val="dk1"/>
              </a:solidFill>
            </a:endParaRPr>
          </a:p>
          <a:p>
            <a:pPr marL="0" lvl="0" indent="0" algn="l" rtl="0">
              <a:spcBef>
                <a:spcPts val="0"/>
              </a:spcBef>
              <a:spcAft>
                <a:spcPts val="0"/>
              </a:spcAft>
              <a:buNone/>
            </a:pPr>
            <a:r>
              <a:rPr lang="en" sz="2100" b="1">
                <a:solidFill>
                  <a:schemeClr val="dk1"/>
                </a:solidFill>
              </a:rPr>
              <a:t>July - September</a:t>
            </a:r>
            <a:endParaRPr sz="2100" b="1">
              <a:solidFill>
                <a:schemeClr val="dk1"/>
              </a:solidFill>
            </a:endParaRPr>
          </a:p>
          <a:p>
            <a:pPr marL="0" lvl="0" indent="0" algn="l" rtl="0">
              <a:spcBef>
                <a:spcPts val="0"/>
              </a:spcBef>
              <a:spcAft>
                <a:spcPts val="0"/>
              </a:spcAft>
              <a:buNone/>
            </a:pPr>
            <a:r>
              <a:rPr lang="en" sz="1600">
                <a:solidFill>
                  <a:schemeClr val="dk2"/>
                </a:solidFill>
              </a:rPr>
              <a:t>Agriculture field burning</a:t>
            </a:r>
            <a:endParaRPr sz="1600">
              <a:solidFill>
                <a:schemeClr val="dk2"/>
              </a:solidFill>
            </a:endParaRPr>
          </a:p>
          <a:p>
            <a:pPr marL="0" lvl="0" indent="0" algn="l" rtl="0">
              <a:spcBef>
                <a:spcPts val="1200"/>
              </a:spcBef>
              <a:spcAft>
                <a:spcPts val="0"/>
              </a:spcAft>
              <a:buNone/>
            </a:pPr>
            <a:endParaRPr sz="2100" b="1">
              <a:solidFill>
                <a:schemeClr val="dk1"/>
              </a:solidFill>
            </a:endParaRPr>
          </a:p>
          <a:p>
            <a:pPr marL="0" lvl="0" indent="0" algn="l" rtl="0">
              <a:spcBef>
                <a:spcPts val="0"/>
              </a:spcBef>
              <a:spcAft>
                <a:spcPts val="0"/>
              </a:spcAft>
              <a:buNone/>
            </a:pPr>
            <a:r>
              <a:rPr lang="en" sz="2100" b="1">
                <a:solidFill>
                  <a:schemeClr val="dk1"/>
                </a:solidFill>
              </a:rPr>
              <a:t>Fall, Early Winter</a:t>
            </a:r>
            <a:endParaRPr sz="2100" b="1">
              <a:solidFill>
                <a:schemeClr val="dk1"/>
              </a:solidFill>
            </a:endParaRPr>
          </a:p>
          <a:p>
            <a:pPr marL="0" lvl="0" indent="0" algn="l" rtl="0">
              <a:spcBef>
                <a:spcPts val="0"/>
              </a:spcBef>
              <a:spcAft>
                <a:spcPts val="1200"/>
              </a:spcAft>
              <a:buNone/>
            </a:pPr>
            <a:r>
              <a:rPr lang="en" sz="1600">
                <a:solidFill>
                  <a:schemeClr val="dk2"/>
                </a:solidFill>
              </a:rPr>
              <a:t>Prescribed burning</a:t>
            </a:r>
            <a:endParaRPr sz="2400">
              <a:solidFill>
                <a:schemeClr val="dk2"/>
              </a:solidFill>
            </a:endParaRPr>
          </a:p>
        </p:txBody>
      </p:sp>
      <p:sp>
        <p:nvSpPr>
          <p:cNvPr id="188" name="Google Shape;188;p21"/>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9</a:t>
            </a:fld>
            <a:endParaRPr/>
          </a:p>
        </p:txBody>
      </p:sp>
      <p:pic>
        <p:nvPicPr>
          <p:cNvPr id="2" name="Monday_beach_02">
            <a:hlinkClick r:id="" action="ppaction://media"/>
            <a:extLst>
              <a:ext uri="{FF2B5EF4-FFF2-40B4-BE49-F238E27FC236}">
                <a16:creationId xmlns:a16="http://schemas.microsoft.com/office/drawing/2014/main" id="{5D311B5F-9E73-8F2A-299C-9649CA7007C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820374" y="1902575"/>
            <a:ext cx="4873625" cy="27414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5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Shape 192"/>
        <p:cNvGrpSpPr/>
        <p:nvPr/>
      </p:nvGrpSpPr>
      <p:grpSpPr>
        <a:xfrm>
          <a:off x="0" y="0"/>
          <a:ext cx="0" cy="0"/>
          <a:chOff x="0" y="0"/>
          <a:chExt cx="0" cy="0"/>
        </a:xfrm>
      </p:grpSpPr>
      <p:pic>
        <p:nvPicPr>
          <p:cNvPr id="193" name="Google Shape;193;p22"/>
          <p:cNvPicPr preferRelativeResize="0"/>
          <p:nvPr/>
        </p:nvPicPr>
        <p:blipFill>
          <a:blip r:embed="rId3">
            <a:alphaModFix/>
          </a:blip>
          <a:stretch>
            <a:fillRect/>
          </a:stretch>
        </p:blipFill>
        <p:spPr>
          <a:xfrm>
            <a:off x="6573250" y="2314200"/>
            <a:ext cx="2210351" cy="2705802"/>
          </a:xfrm>
          <a:prstGeom prst="rect">
            <a:avLst/>
          </a:prstGeom>
          <a:noFill/>
          <a:ln>
            <a:noFill/>
          </a:ln>
        </p:spPr>
      </p:pic>
      <p:sp>
        <p:nvSpPr>
          <p:cNvPr id="194" name="Google Shape;194;p22"/>
          <p:cNvSpPr txBox="1">
            <a:spLocks noGrp="1"/>
          </p:cNvSpPr>
          <p:nvPr>
            <p:ph type="title"/>
          </p:nvPr>
        </p:nvSpPr>
        <p:spPr>
          <a:xfrm>
            <a:off x="226075" y="357800"/>
            <a:ext cx="2808000" cy="7641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b" anchorCtr="0">
            <a:normAutofit/>
          </a:bodyPr>
          <a:lstStyle/>
          <a:p>
            <a:pPr marL="0" lvl="0" indent="0" algn="l" rtl="0">
              <a:spcBef>
                <a:spcPts val="0"/>
              </a:spcBef>
              <a:spcAft>
                <a:spcPts val="0"/>
              </a:spcAft>
              <a:buNone/>
            </a:pPr>
            <a:r>
              <a:rPr lang="en" sz="2800"/>
              <a:t>Field burning</a:t>
            </a:r>
            <a:endParaRPr sz="2800"/>
          </a:p>
        </p:txBody>
      </p:sp>
      <p:sp>
        <p:nvSpPr>
          <p:cNvPr id="195" name="Google Shape;195;p22"/>
          <p:cNvSpPr txBox="1">
            <a:spLocks noGrp="1"/>
          </p:cNvSpPr>
          <p:nvPr>
            <p:ph type="body" idx="1"/>
          </p:nvPr>
        </p:nvSpPr>
        <p:spPr>
          <a:xfrm>
            <a:off x="226075" y="1375825"/>
            <a:ext cx="2747100" cy="32535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1500"/>
              <a:t>Wheat and grass seed burning</a:t>
            </a:r>
            <a:endParaRPr sz="1500"/>
          </a:p>
          <a:p>
            <a:pPr marL="0" lvl="0" indent="0" algn="l" rtl="0">
              <a:lnSpc>
                <a:spcPct val="100000"/>
              </a:lnSpc>
              <a:spcBef>
                <a:spcPts val="1200"/>
              </a:spcBef>
              <a:spcAft>
                <a:spcPts val="0"/>
              </a:spcAft>
              <a:buNone/>
            </a:pPr>
            <a:r>
              <a:rPr lang="en" sz="1600"/>
              <a:t>Benefits:</a:t>
            </a:r>
            <a:endParaRPr sz="1600"/>
          </a:p>
          <a:p>
            <a:pPr marL="457200" lvl="0" indent="-330200" algn="l" rtl="0">
              <a:spcBef>
                <a:spcPts val="1200"/>
              </a:spcBef>
              <a:spcAft>
                <a:spcPts val="0"/>
              </a:spcAft>
              <a:buSzPts val="1600"/>
              <a:buChar char="●"/>
            </a:pPr>
            <a:r>
              <a:rPr lang="en" sz="1600"/>
              <a:t>Reduction of pests, weeds, and diseases</a:t>
            </a:r>
            <a:endParaRPr sz="1600"/>
          </a:p>
          <a:p>
            <a:pPr marL="457200" lvl="0" indent="-330200" algn="l" rtl="0">
              <a:spcBef>
                <a:spcPts val="0"/>
              </a:spcBef>
              <a:spcAft>
                <a:spcPts val="0"/>
              </a:spcAft>
              <a:buSzPts val="1600"/>
              <a:buChar char="●"/>
            </a:pPr>
            <a:r>
              <a:rPr lang="en" sz="1600"/>
              <a:t>Increase in seed yields</a:t>
            </a:r>
            <a:endParaRPr sz="1600"/>
          </a:p>
          <a:p>
            <a:pPr marL="457200" lvl="0" indent="-330200" algn="l" rtl="0">
              <a:spcBef>
                <a:spcPts val="0"/>
              </a:spcBef>
              <a:spcAft>
                <a:spcPts val="0"/>
              </a:spcAft>
              <a:buSzPts val="1600"/>
              <a:buChar char="●"/>
            </a:pPr>
            <a:r>
              <a:rPr lang="en" sz="1600"/>
              <a:t>Increase in stand life</a:t>
            </a:r>
            <a:endParaRPr sz="1600"/>
          </a:p>
          <a:p>
            <a:pPr marL="457200" lvl="0" indent="-330200" algn="l" rtl="0">
              <a:spcBef>
                <a:spcPts val="0"/>
              </a:spcBef>
              <a:spcAft>
                <a:spcPts val="0"/>
              </a:spcAft>
              <a:buSzPts val="1600"/>
              <a:buChar char="●"/>
            </a:pPr>
            <a:r>
              <a:rPr lang="en" sz="1600"/>
              <a:t>Minimizes the need for tillage and controls erosion</a:t>
            </a:r>
            <a:endParaRPr sz="1300"/>
          </a:p>
        </p:txBody>
      </p:sp>
      <p:pic>
        <p:nvPicPr>
          <p:cNvPr id="196" name="Google Shape;196;p22"/>
          <p:cNvPicPr preferRelativeResize="0"/>
          <p:nvPr/>
        </p:nvPicPr>
        <p:blipFill>
          <a:blip r:embed="rId4">
            <a:alphaModFix/>
          </a:blip>
          <a:stretch>
            <a:fillRect/>
          </a:stretch>
        </p:blipFill>
        <p:spPr>
          <a:xfrm>
            <a:off x="2973225" y="1880675"/>
            <a:ext cx="3814200" cy="2860650"/>
          </a:xfrm>
          <a:prstGeom prst="rect">
            <a:avLst/>
          </a:prstGeom>
          <a:noFill/>
          <a:ln>
            <a:noFill/>
          </a:ln>
        </p:spPr>
      </p:pic>
      <p:pic>
        <p:nvPicPr>
          <p:cNvPr id="197" name="Google Shape;197;p22"/>
          <p:cNvPicPr preferRelativeResize="0"/>
          <p:nvPr/>
        </p:nvPicPr>
        <p:blipFill>
          <a:blip r:embed="rId5">
            <a:alphaModFix/>
          </a:blip>
          <a:stretch>
            <a:fillRect/>
          </a:stretch>
        </p:blipFill>
        <p:spPr>
          <a:xfrm>
            <a:off x="5269276" y="503525"/>
            <a:ext cx="3735025" cy="2801276"/>
          </a:xfrm>
          <a:prstGeom prst="rect">
            <a:avLst/>
          </a:prstGeom>
          <a:noFill/>
          <a:ln>
            <a:noFill/>
          </a:ln>
        </p:spPr>
      </p:pic>
      <p:pic>
        <p:nvPicPr>
          <p:cNvPr id="198" name="Google Shape;198;p22"/>
          <p:cNvPicPr preferRelativeResize="0"/>
          <p:nvPr/>
        </p:nvPicPr>
        <p:blipFill>
          <a:blip r:embed="rId6">
            <a:alphaModFix/>
          </a:blip>
          <a:stretch>
            <a:fillRect/>
          </a:stretch>
        </p:blipFill>
        <p:spPr>
          <a:xfrm>
            <a:off x="8214050" y="76200"/>
            <a:ext cx="853750" cy="853750"/>
          </a:xfrm>
          <a:prstGeom prst="rect">
            <a:avLst/>
          </a:prstGeom>
          <a:noFill/>
          <a:ln>
            <a:noFill/>
          </a:ln>
        </p:spPr>
      </p:pic>
      <p:pic>
        <p:nvPicPr>
          <p:cNvPr id="199" name="Google Shape;199;p22"/>
          <p:cNvPicPr preferRelativeResize="0"/>
          <p:nvPr/>
        </p:nvPicPr>
        <p:blipFill>
          <a:blip r:embed="rId7">
            <a:alphaModFix/>
          </a:blip>
          <a:stretch>
            <a:fillRect/>
          </a:stretch>
        </p:blipFill>
        <p:spPr>
          <a:xfrm>
            <a:off x="3189075" y="114750"/>
            <a:ext cx="2354565" cy="1765924"/>
          </a:xfrm>
          <a:prstGeom prst="rect">
            <a:avLst/>
          </a:prstGeom>
          <a:noFill/>
          <a:ln>
            <a:noFill/>
          </a:ln>
        </p:spPr>
      </p:pic>
      <p:sp>
        <p:nvSpPr>
          <p:cNvPr id="200" name="Google Shape;200;p2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3"/>
          <p:cNvSpPr txBox="1">
            <a:spLocks noGrp="1"/>
          </p:cNvSpPr>
          <p:nvPr>
            <p:ph type="title"/>
          </p:nvPr>
        </p:nvSpPr>
        <p:spPr>
          <a:xfrm>
            <a:off x="265500" y="255625"/>
            <a:ext cx="4045200" cy="5175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b" anchorCtr="0">
            <a:normAutofit fontScale="90000"/>
          </a:bodyPr>
          <a:lstStyle/>
          <a:p>
            <a:pPr marL="0" lvl="0" indent="0" algn="ctr" rtl="0">
              <a:spcBef>
                <a:spcPts val="0"/>
              </a:spcBef>
              <a:spcAft>
                <a:spcPts val="0"/>
              </a:spcAft>
              <a:buSzPct val="30182"/>
              <a:buNone/>
            </a:pPr>
            <a:r>
              <a:rPr lang="en" sz="3280" dirty="0"/>
              <a:t>Prescribed fire</a:t>
            </a:r>
            <a:endParaRPr sz="3280" dirty="0"/>
          </a:p>
        </p:txBody>
      </p:sp>
      <p:sp>
        <p:nvSpPr>
          <p:cNvPr id="206" name="Google Shape;206;p23"/>
          <p:cNvSpPr txBox="1">
            <a:spLocks noGrp="1"/>
          </p:cNvSpPr>
          <p:nvPr>
            <p:ph type="subTitle" idx="1"/>
          </p:nvPr>
        </p:nvSpPr>
        <p:spPr>
          <a:xfrm>
            <a:off x="265500" y="891550"/>
            <a:ext cx="4045200" cy="3884100"/>
          </a:xfrm>
          <a:prstGeom prst="rect">
            <a:avLst/>
          </a:prstGeom>
        </p:spPr>
        <p:txBody>
          <a:bodyPr spcFirstLastPara="1" wrap="square" lIns="91425" tIns="91425" rIns="91425" bIns="91425" anchor="t" anchorCtr="0">
            <a:normAutofit fontScale="62500" lnSpcReduction="20000"/>
          </a:bodyPr>
          <a:lstStyle/>
          <a:p>
            <a:pPr marL="457200" lvl="0" indent="-311943" algn="l" rtl="0">
              <a:lnSpc>
                <a:spcPct val="150000"/>
              </a:lnSpc>
              <a:spcBef>
                <a:spcPts val="0"/>
              </a:spcBef>
              <a:spcAft>
                <a:spcPts val="0"/>
              </a:spcAft>
              <a:buClr>
                <a:schemeClr val="dk2"/>
              </a:buClr>
              <a:buSzPct val="100000"/>
              <a:buChar char="●"/>
            </a:pPr>
            <a:r>
              <a:rPr lang="en" dirty="0">
                <a:solidFill>
                  <a:schemeClr val="dk2"/>
                </a:solidFill>
              </a:rPr>
              <a:t>Reduces hazardous forest fuels</a:t>
            </a:r>
            <a:endParaRPr dirty="0">
              <a:solidFill>
                <a:schemeClr val="dk2"/>
              </a:solidFill>
            </a:endParaRPr>
          </a:p>
          <a:p>
            <a:pPr marL="457200" lvl="0" indent="-311943" algn="l" rtl="0">
              <a:lnSpc>
                <a:spcPct val="150000"/>
              </a:lnSpc>
              <a:spcBef>
                <a:spcPts val="0"/>
              </a:spcBef>
              <a:spcAft>
                <a:spcPts val="0"/>
              </a:spcAft>
              <a:buClr>
                <a:schemeClr val="dk2"/>
              </a:buClr>
              <a:buSzPct val="100000"/>
              <a:buChar char="●"/>
            </a:pPr>
            <a:r>
              <a:rPr lang="en" dirty="0">
                <a:solidFill>
                  <a:schemeClr val="dk2"/>
                </a:solidFill>
              </a:rPr>
              <a:t>Reduces the potential for high-intensity wildfires and the huge volume of smoke produced by them</a:t>
            </a:r>
            <a:endParaRPr dirty="0">
              <a:solidFill>
                <a:schemeClr val="dk2"/>
              </a:solidFill>
            </a:endParaRPr>
          </a:p>
          <a:p>
            <a:pPr marL="457200" lvl="0" indent="-311943" algn="l" rtl="0">
              <a:lnSpc>
                <a:spcPct val="150000"/>
              </a:lnSpc>
              <a:spcBef>
                <a:spcPts val="0"/>
              </a:spcBef>
              <a:spcAft>
                <a:spcPts val="0"/>
              </a:spcAft>
              <a:buClr>
                <a:schemeClr val="dk2"/>
              </a:buClr>
              <a:buSzPct val="100000"/>
              <a:buChar char="●"/>
            </a:pPr>
            <a:r>
              <a:rPr lang="en" dirty="0">
                <a:solidFill>
                  <a:schemeClr val="dk2"/>
                </a:solidFill>
              </a:rPr>
              <a:t>Provides for safer fire suppression where controlled burns have occurred</a:t>
            </a:r>
            <a:endParaRPr dirty="0">
              <a:solidFill>
                <a:schemeClr val="dk2"/>
              </a:solidFill>
            </a:endParaRPr>
          </a:p>
          <a:p>
            <a:pPr marL="457200" lvl="0" indent="-311943" algn="l" rtl="0">
              <a:lnSpc>
                <a:spcPct val="150000"/>
              </a:lnSpc>
              <a:spcBef>
                <a:spcPts val="0"/>
              </a:spcBef>
              <a:spcAft>
                <a:spcPts val="0"/>
              </a:spcAft>
              <a:buClr>
                <a:schemeClr val="dk2"/>
              </a:buClr>
              <a:buSzPct val="100000"/>
              <a:buChar char="●"/>
            </a:pPr>
            <a:r>
              <a:rPr lang="en" dirty="0">
                <a:solidFill>
                  <a:schemeClr val="dk2"/>
                </a:solidFill>
              </a:rPr>
              <a:t>Prepares logged sites for replanting, recycling nutrients back into the soil and reducing pests and disease</a:t>
            </a:r>
            <a:endParaRPr dirty="0">
              <a:solidFill>
                <a:schemeClr val="dk2"/>
              </a:solidFill>
            </a:endParaRPr>
          </a:p>
          <a:p>
            <a:pPr marL="457200" lvl="0" indent="-311943" algn="l" rtl="0">
              <a:lnSpc>
                <a:spcPct val="150000"/>
              </a:lnSpc>
              <a:spcBef>
                <a:spcPts val="0"/>
              </a:spcBef>
              <a:spcAft>
                <a:spcPts val="0"/>
              </a:spcAft>
              <a:buClr>
                <a:schemeClr val="dk2"/>
              </a:buClr>
              <a:buSzPct val="100000"/>
              <a:buChar char="●"/>
            </a:pPr>
            <a:r>
              <a:rPr lang="en" dirty="0">
                <a:solidFill>
                  <a:schemeClr val="dk2"/>
                </a:solidFill>
              </a:rPr>
              <a:t>Lit when fire danger is low and weather conditions are favorable for protecting smoke sensitive receptor area (SSRA) communities from smoke</a:t>
            </a:r>
            <a:endParaRPr dirty="0">
              <a:solidFill>
                <a:schemeClr val="dk2"/>
              </a:solidFill>
            </a:endParaRPr>
          </a:p>
        </p:txBody>
      </p:sp>
      <p:pic>
        <p:nvPicPr>
          <p:cNvPr id="207" name="Google Shape;207;p23"/>
          <p:cNvPicPr preferRelativeResize="0"/>
          <p:nvPr/>
        </p:nvPicPr>
        <p:blipFill rotWithShape="1">
          <a:blip r:embed="rId3">
            <a:alphaModFix/>
          </a:blip>
          <a:srcRect t="12502" b="12495"/>
          <a:stretch/>
        </p:blipFill>
        <p:spPr>
          <a:xfrm>
            <a:off x="5355300" y="1069050"/>
            <a:ext cx="3005395" cy="3005399"/>
          </a:xfrm>
          <a:prstGeom prst="rect">
            <a:avLst/>
          </a:prstGeom>
          <a:noFill/>
          <a:ln>
            <a:noFill/>
          </a:ln>
        </p:spPr>
      </p:pic>
      <p:sp>
        <p:nvSpPr>
          <p:cNvPr id="208" name="Google Shape;208;p23"/>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3" name="Rectangle 2">
            <a:extLst>
              <a:ext uri="{FF2B5EF4-FFF2-40B4-BE49-F238E27FC236}">
                <a16:creationId xmlns:a16="http://schemas.microsoft.com/office/drawing/2014/main" id="{4492768B-27DE-26AB-C63D-AC87B91380BA}"/>
              </a:ext>
            </a:extLst>
          </p:cNvPr>
          <p:cNvSpPr/>
          <p:nvPr/>
        </p:nvSpPr>
        <p:spPr>
          <a:xfrm>
            <a:off x="1818229" y="662490"/>
            <a:ext cx="5486400" cy="41147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3" name="Google Shape;213;p24"/>
          <p:cNvSpPr txBox="1">
            <a:spLocks noGrp="1"/>
          </p:cNvSpPr>
          <p:nvPr>
            <p:ph type="title" idx="4294967295"/>
          </p:nvPr>
        </p:nvSpPr>
        <p:spPr>
          <a:xfrm>
            <a:off x="773700" y="-12950"/>
            <a:ext cx="7596600" cy="7617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rmAutofit/>
          </a:bodyPr>
          <a:lstStyle/>
          <a:p>
            <a:pPr marL="0" lvl="0" indent="0" algn="ctr" rtl="0">
              <a:spcBef>
                <a:spcPts val="0"/>
              </a:spcBef>
              <a:spcAft>
                <a:spcPts val="0"/>
              </a:spcAft>
              <a:buNone/>
            </a:pPr>
            <a:r>
              <a:rPr lang="en" sz="2800">
                <a:solidFill>
                  <a:schemeClr val="dk2"/>
                </a:solidFill>
              </a:rPr>
              <a:t>Pile Burning</a:t>
            </a:r>
            <a:endParaRPr sz="2800">
              <a:solidFill>
                <a:schemeClr val="dk2"/>
              </a:solidFill>
            </a:endParaRPr>
          </a:p>
        </p:txBody>
      </p:sp>
      <p:cxnSp>
        <p:nvCxnSpPr>
          <p:cNvPr id="214" name="Google Shape;214;p24"/>
          <p:cNvCxnSpPr/>
          <p:nvPr/>
        </p:nvCxnSpPr>
        <p:spPr>
          <a:xfrm>
            <a:off x="4295550" y="4903200"/>
            <a:ext cx="552900" cy="0"/>
          </a:xfrm>
          <a:prstGeom prst="straightConnector1">
            <a:avLst/>
          </a:prstGeom>
          <a:noFill/>
          <a:ln w="28575" cap="flat" cmpd="sng">
            <a:solidFill>
              <a:schemeClr val="dk1"/>
            </a:solidFill>
            <a:prstDash val="solid"/>
            <a:round/>
            <a:headEnd type="none" w="sm" len="sm"/>
            <a:tailEnd type="none" w="sm" len="sm"/>
          </a:ln>
        </p:spPr>
      </p:cxnSp>
      <p:sp>
        <p:nvSpPr>
          <p:cNvPr id="216" name="Google Shape;216;p24"/>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12</a:t>
            </a:fld>
            <a:endParaRPr/>
          </a:p>
        </p:txBody>
      </p:sp>
      <p:pic>
        <p:nvPicPr>
          <p:cNvPr id="2" name="Thursday_pile_comparison">
            <a:hlinkClick r:id="" action="ppaction://media"/>
            <a:extLst>
              <a:ext uri="{FF2B5EF4-FFF2-40B4-BE49-F238E27FC236}">
                <a16:creationId xmlns:a16="http://schemas.microsoft.com/office/drawing/2014/main" id="{9ABEFAF6-EB21-C52D-5F76-6C96DA21286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477601" y="662491"/>
            <a:ext cx="2315210" cy="411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mute="1">
                <p:cTn id="7" fill="hold" display="0">
                  <p:stCondLst>
                    <p:cond delay="indefinite"/>
                  </p:stCondLst>
                </p:cTn>
                <p:tgtEl>
                  <p:spTgt spid="2"/>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25"/>
          <p:cNvSpPr txBox="1">
            <a:spLocks noGrp="1"/>
          </p:cNvSpPr>
          <p:nvPr>
            <p:ph type="title"/>
          </p:nvPr>
        </p:nvSpPr>
        <p:spPr>
          <a:xfrm>
            <a:off x="471900" y="738725"/>
            <a:ext cx="8222100" cy="7677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b" anchorCtr="0">
            <a:normAutofit/>
          </a:bodyPr>
          <a:lstStyle/>
          <a:p>
            <a:pPr marL="0" lvl="0" indent="0" algn="l" rtl="0">
              <a:spcBef>
                <a:spcPts val="0"/>
              </a:spcBef>
              <a:spcAft>
                <a:spcPts val="0"/>
              </a:spcAft>
              <a:buNone/>
            </a:pPr>
            <a:r>
              <a:rPr lang="en"/>
              <a:t>Prescribed burning forecast</a:t>
            </a:r>
            <a:endParaRPr/>
          </a:p>
        </p:txBody>
      </p:sp>
      <p:sp>
        <p:nvSpPr>
          <p:cNvPr id="222" name="Google Shape;222;p25"/>
          <p:cNvSpPr txBox="1">
            <a:spLocks noGrp="1"/>
          </p:cNvSpPr>
          <p:nvPr>
            <p:ph type="body" idx="1"/>
          </p:nvPr>
        </p:nvSpPr>
        <p:spPr>
          <a:xfrm>
            <a:off x="471900" y="1919075"/>
            <a:ext cx="3904800" cy="3017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100" b="1">
                <a:solidFill>
                  <a:schemeClr val="dk1"/>
                </a:solidFill>
              </a:rPr>
              <a:t>Mixing heights</a:t>
            </a:r>
            <a:endParaRPr sz="2100" b="1">
              <a:solidFill>
                <a:schemeClr val="dk1"/>
              </a:solidFill>
            </a:endParaRPr>
          </a:p>
          <a:p>
            <a:pPr marL="0" lvl="0" indent="0" algn="l" rtl="0">
              <a:spcBef>
                <a:spcPts val="0"/>
              </a:spcBef>
              <a:spcAft>
                <a:spcPts val="0"/>
              </a:spcAft>
              <a:buNone/>
            </a:pPr>
            <a:r>
              <a:rPr lang="en" sz="1600">
                <a:solidFill>
                  <a:schemeClr val="dk2"/>
                </a:solidFill>
              </a:rPr>
              <a:t>Sounding forecast and actual, model analysis</a:t>
            </a:r>
            <a:endParaRPr sz="1600">
              <a:solidFill>
                <a:schemeClr val="dk2"/>
              </a:solidFill>
            </a:endParaRPr>
          </a:p>
          <a:p>
            <a:pPr marL="0" lvl="0" indent="0" algn="l" rtl="0">
              <a:spcBef>
                <a:spcPts val="1200"/>
              </a:spcBef>
              <a:spcAft>
                <a:spcPts val="0"/>
              </a:spcAft>
              <a:buNone/>
            </a:pPr>
            <a:endParaRPr sz="1100">
              <a:solidFill>
                <a:schemeClr val="dk2"/>
              </a:solidFill>
            </a:endParaRPr>
          </a:p>
          <a:p>
            <a:pPr marL="0" lvl="0" indent="0" algn="l" rtl="0">
              <a:spcBef>
                <a:spcPts val="1200"/>
              </a:spcBef>
              <a:spcAft>
                <a:spcPts val="0"/>
              </a:spcAft>
              <a:buNone/>
            </a:pPr>
            <a:r>
              <a:rPr lang="en" sz="2100" b="1">
                <a:solidFill>
                  <a:schemeClr val="dk1"/>
                </a:solidFill>
              </a:rPr>
              <a:t>Transport wind direction &amp; speed</a:t>
            </a:r>
            <a:endParaRPr sz="2100" b="1">
              <a:solidFill>
                <a:schemeClr val="dk1"/>
              </a:solidFill>
            </a:endParaRPr>
          </a:p>
          <a:p>
            <a:pPr marL="0" lvl="0" indent="0" algn="l" rtl="0">
              <a:spcBef>
                <a:spcPts val="0"/>
              </a:spcBef>
              <a:spcAft>
                <a:spcPts val="1200"/>
              </a:spcAft>
              <a:buNone/>
            </a:pPr>
            <a:r>
              <a:rPr lang="en" sz="1600">
                <a:solidFill>
                  <a:schemeClr val="dk2"/>
                </a:solidFill>
              </a:rPr>
              <a:t>Surface to mixing height wind</a:t>
            </a:r>
            <a:endParaRPr sz="2400"/>
          </a:p>
        </p:txBody>
      </p:sp>
      <p:sp>
        <p:nvSpPr>
          <p:cNvPr id="223" name="Google Shape;223;p25"/>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13</a:t>
            </a:fld>
            <a:endParaRPr/>
          </a:p>
        </p:txBody>
      </p:sp>
      <p:sp>
        <p:nvSpPr>
          <p:cNvPr id="224" name="Google Shape;224;p25"/>
          <p:cNvSpPr txBox="1">
            <a:spLocks noGrp="1"/>
          </p:cNvSpPr>
          <p:nvPr>
            <p:ph type="body" idx="1"/>
          </p:nvPr>
        </p:nvSpPr>
        <p:spPr>
          <a:xfrm>
            <a:off x="4662900" y="1919075"/>
            <a:ext cx="3904800" cy="3017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100" b="1">
                <a:solidFill>
                  <a:schemeClr val="dk1"/>
                </a:solidFill>
              </a:rPr>
              <a:t>Distance to SSRA</a:t>
            </a:r>
            <a:endParaRPr sz="2100" b="1">
              <a:solidFill>
                <a:schemeClr val="dk1"/>
              </a:solidFill>
            </a:endParaRPr>
          </a:p>
          <a:p>
            <a:pPr marL="0" lvl="0" indent="0" algn="l" rtl="0">
              <a:spcBef>
                <a:spcPts val="0"/>
              </a:spcBef>
              <a:spcAft>
                <a:spcPts val="0"/>
              </a:spcAft>
              <a:buNone/>
            </a:pPr>
            <a:r>
              <a:rPr lang="en" sz="1600">
                <a:solidFill>
                  <a:schemeClr val="dk2"/>
                </a:solidFill>
              </a:rPr>
              <a:t>Highest level of protection; calculate plume length</a:t>
            </a:r>
            <a:endParaRPr sz="1600">
              <a:solidFill>
                <a:schemeClr val="dk2"/>
              </a:solidFill>
            </a:endParaRPr>
          </a:p>
          <a:p>
            <a:pPr marL="0" lvl="0" indent="0" algn="l" rtl="0">
              <a:spcBef>
                <a:spcPts val="1200"/>
              </a:spcBef>
              <a:spcAft>
                <a:spcPts val="0"/>
              </a:spcAft>
              <a:buNone/>
            </a:pPr>
            <a:endParaRPr sz="1100">
              <a:solidFill>
                <a:schemeClr val="dk2"/>
              </a:solidFill>
            </a:endParaRPr>
          </a:p>
          <a:p>
            <a:pPr marL="0" lvl="0" indent="0" algn="l" rtl="0">
              <a:lnSpc>
                <a:spcPct val="100000"/>
              </a:lnSpc>
              <a:spcBef>
                <a:spcPts val="1200"/>
              </a:spcBef>
              <a:spcAft>
                <a:spcPts val="0"/>
              </a:spcAft>
              <a:buNone/>
            </a:pPr>
            <a:r>
              <a:rPr lang="en" sz="2100" b="1">
                <a:solidFill>
                  <a:schemeClr val="dk1"/>
                </a:solidFill>
                <a:latin typeface="Arial"/>
                <a:ea typeface="Arial"/>
                <a:cs typeface="Arial"/>
                <a:sym typeface="Arial"/>
              </a:rPr>
              <a:t>Drainage flows &amp; other effects</a:t>
            </a:r>
            <a:endParaRPr sz="2100" b="1">
              <a:solidFill>
                <a:schemeClr val="dk1"/>
              </a:solidFill>
              <a:latin typeface="Arial"/>
              <a:ea typeface="Arial"/>
              <a:cs typeface="Arial"/>
              <a:sym typeface="Arial"/>
            </a:endParaRPr>
          </a:p>
          <a:p>
            <a:pPr marL="0" lvl="0" indent="0" algn="l" rtl="0">
              <a:spcBef>
                <a:spcPts val="0"/>
              </a:spcBef>
              <a:spcAft>
                <a:spcPts val="1200"/>
              </a:spcAft>
              <a:buNone/>
            </a:pPr>
            <a:r>
              <a:rPr lang="en" sz="1600">
                <a:solidFill>
                  <a:schemeClr val="dk2"/>
                </a:solidFill>
              </a:rPr>
              <a:t>Reduce burning to avoid excessive/funneling smoke</a:t>
            </a:r>
            <a:endParaRPr sz="2400"/>
          </a:p>
        </p:txBody>
      </p:sp>
      <p:cxnSp>
        <p:nvCxnSpPr>
          <p:cNvPr id="225" name="Google Shape;225;p25"/>
          <p:cNvCxnSpPr/>
          <p:nvPr/>
        </p:nvCxnSpPr>
        <p:spPr>
          <a:xfrm flipH="1">
            <a:off x="4339200" y="2645550"/>
            <a:ext cx="4200" cy="1216800"/>
          </a:xfrm>
          <a:prstGeom prst="straightConnector1">
            <a:avLst/>
          </a:prstGeom>
          <a:noFill/>
          <a:ln w="28575" cap="flat" cmpd="sng">
            <a:solidFill>
              <a:schemeClr val="dk1"/>
            </a:solidFill>
            <a:prstDash val="solid"/>
            <a:round/>
            <a:headEnd type="none" w="sm" len="sm"/>
            <a:tailEnd type="none" w="sm" len="sm"/>
          </a:ln>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26"/>
          <p:cNvSpPr txBox="1">
            <a:spLocks noGrp="1"/>
          </p:cNvSpPr>
          <p:nvPr>
            <p:ph type="body" idx="2"/>
          </p:nvPr>
        </p:nvSpPr>
        <p:spPr>
          <a:xfrm>
            <a:off x="4939500" y="724200"/>
            <a:ext cx="3837000" cy="36951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rmAutofit/>
          </a:bodyPr>
          <a:lstStyle/>
          <a:p>
            <a:pPr marL="0" lvl="0" indent="0" algn="l" rtl="0">
              <a:spcBef>
                <a:spcPts val="0"/>
              </a:spcBef>
              <a:spcAft>
                <a:spcPts val="0"/>
              </a:spcAft>
              <a:buNone/>
            </a:pPr>
            <a:r>
              <a:rPr lang="en" b="1"/>
              <a:t>Mixing Height</a:t>
            </a:r>
            <a:endParaRPr b="1"/>
          </a:p>
          <a:p>
            <a:pPr marL="0" lvl="0" indent="0" algn="l" rtl="0">
              <a:spcBef>
                <a:spcPts val="0"/>
              </a:spcBef>
              <a:spcAft>
                <a:spcPts val="0"/>
              </a:spcAft>
              <a:buNone/>
            </a:pPr>
            <a:r>
              <a:rPr lang="en" sz="1500"/>
              <a:t>5000+ feet best, 2-3000 feet minimum</a:t>
            </a:r>
            <a:endParaRPr sz="1500"/>
          </a:p>
          <a:p>
            <a:pPr marL="0" lvl="0" indent="0" algn="l" rtl="0">
              <a:spcBef>
                <a:spcPts val="1200"/>
              </a:spcBef>
              <a:spcAft>
                <a:spcPts val="0"/>
              </a:spcAft>
              <a:buNone/>
            </a:pPr>
            <a:endParaRPr sz="1500"/>
          </a:p>
          <a:p>
            <a:pPr marL="0" lvl="0" indent="0" algn="l" rtl="0">
              <a:spcBef>
                <a:spcPts val="1200"/>
              </a:spcBef>
              <a:spcAft>
                <a:spcPts val="0"/>
              </a:spcAft>
              <a:buNone/>
            </a:pPr>
            <a:r>
              <a:rPr lang="en" b="1"/>
              <a:t>Transport/Surface Wind</a:t>
            </a:r>
            <a:endParaRPr b="1"/>
          </a:p>
          <a:p>
            <a:pPr marL="0" lvl="0" indent="0" algn="l" rtl="0">
              <a:spcBef>
                <a:spcPts val="0"/>
              </a:spcBef>
              <a:spcAft>
                <a:spcPts val="0"/>
              </a:spcAft>
              <a:buNone/>
            </a:pPr>
            <a:r>
              <a:rPr lang="en" sz="1500"/>
              <a:t>Depends on location, onshore vs offshore</a:t>
            </a:r>
            <a:endParaRPr sz="1500"/>
          </a:p>
          <a:p>
            <a:pPr marL="0" lvl="0" indent="0" algn="l" rtl="0">
              <a:spcBef>
                <a:spcPts val="1200"/>
              </a:spcBef>
              <a:spcAft>
                <a:spcPts val="0"/>
              </a:spcAft>
              <a:buNone/>
            </a:pPr>
            <a:endParaRPr sz="1500"/>
          </a:p>
          <a:p>
            <a:pPr marL="0" lvl="0" indent="0" algn="l" rtl="0">
              <a:spcBef>
                <a:spcPts val="1200"/>
              </a:spcBef>
              <a:spcAft>
                <a:spcPts val="0"/>
              </a:spcAft>
              <a:buNone/>
            </a:pPr>
            <a:r>
              <a:rPr lang="en" b="1"/>
              <a:t>Other factors</a:t>
            </a:r>
            <a:endParaRPr b="1"/>
          </a:p>
          <a:p>
            <a:pPr marL="457200" lvl="0" indent="-323850" algn="l" rtl="0">
              <a:spcBef>
                <a:spcPts val="0"/>
              </a:spcBef>
              <a:spcAft>
                <a:spcPts val="0"/>
              </a:spcAft>
              <a:buSzPts val="1500"/>
              <a:buChar char="●"/>
            </a:pPr>
            <a:r>
              <a:rPr lang="en" sz="1500"/>
              <a:t>Inversions</a:t>
            </a:r>
            <a:endParaRPr sz="1500"/>
          </a:p>
          <a:p>
            <a:pPr marL="457200" lvl="0" indent="-323850" algn="l" rtl="0">
              <a:spcBef>
                <a:spcPts val="0"/>
              </a:spcBef>
              <a:spcAft>
                <a:spcPts val="0"/>
              </a:spcAft>
              <a:buSzPts val="1500"/>
              <a:buChar char="●"/>
            </a:pPr>
            <a:r>
              <a:rPr lang="en" sz="1500"/>
              <a:t>Ventilation/Dispersion</a:t>
            </a:r>
            <a:endParaRPr sz="1500"/>
          </a:p>
        </p:txBody>
      </p:sp>
      <p:pic>
        <p:nvPicPr>
          <p:cNvPr id="231" name="Google Shape;231;p26"/>
          <p:cNvPicPr preferRelativeResize="0"/>
          <p:nvPr/>
        </p:nvPicPr>
        <p:blipFill rotWithShape="1">
          <a:blip r:embed="rId3">
            <a:alphaModFix/>
          </a:blip>
          <a:srcRect r="7235"/>
          <a:stretch/>
        </p:blipFill>
        <p:spPr>
          <a:xfrm>
            <a:off x="152400" y="457200"/>
            <a:ext cx="4299075" cy="4119724"/>
          </a:xfrm>
          <a:prstGeom prst="rect">
            <a:avLst/>
          </a:prstGeom>
          <a:noFill/>
          <a:ln>
            <a:noFill/>
          </a:ln>
          <a:effectLst>
            <a:outerShdw blurRad="57150" dist="19050" dir="5400000" algn="bl" rotWithShape="0">
              <a:srgbClr val="000000">
                <a:alpha val="50000"/>
              </a:srgbClr>
            </a:outerShdw>
          </a:effectLst>
        </p:spPr>
      </p:pic>
      <p:sp>
        <p:nvSpPr>
          <p:cNvPr id="232" name="Google Shape;232;p26"/>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27"/>
          <p:cNvSpPr txBox="1">
            <a:spLocks noGrp="1"/>
          </p:cNvSpPr>
          <p:nvPr>
            <p:ph type="title"/>
          </p:nvPr>
        </p:nvSpPr>
        <p:spPr>
          <a:xfrm>
            <a:off x="226075" y="961500"/>
            <a:ext cx="2808000" cy="11115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b" anchorCtr="0">
            <a:normAutofit/>
          </a:bodyPr>
          <a:lstStyle/>
          <a:p>
            <a:pPr marL="0" lvl="0" indent="0" algn="l" rtl="0">
              <a:spcBef>
                <a:spcPts val="0"/>
              </a:spcBef>
              <a:spcAft>
                <a:spcPts val="0"/>
              </a:spcAft>
              <a:buNone/>
            </a:pPr>
            <a:r>
              <a:rPr lang="en" sz="3000"/>
              <a:t>Smoke Plume Distance</a:t>
            </a:r>
            <a:endParaRPr sz="3000"/>
          </a:p>
        </p:txBody>
      </p:sp>
      <p:sp>
        <p:nvSpPr>
          <p:cNvPr id="238" name="Google Shape;238;p27"/>
          <p:cNvSpPr txBox="1">
            <a:spLocks noGrp="1"/>
          </p:cNvSpPr>
          <p:nvPr>
            <p:ph type="body" idx="1"/>
          </p:nvPr>
        </p:nvSpPr>
        <p:spPr>
          <a:xfrm>
            <a:off x="226075" y="2511775"/>
            <a:ext cx="2808000" cy="21174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p>
            <a:pPr marL="0" lvl="0" indent="0" algn="l" rtl="0">
              <a:spcBef>
                <a:spcPts val="0"/>
              </a:spcBef>
              <a:spcAft>
                <a:spcPts val="0"/>
              </a:spcAft>
              <a:buNone/>
            </a:pPr>
            <a:r>
              <a:rPr lang="en" sz="2000"/>
              <a:t>Lower mixing height = </a:t>
            </a:r>
            <a:endParaRPr sz="2000"/>
          </a:p>
          <a:p>
            <a:pPr marL="0" lvl="0" indent="0" algn="l" rtl="0">
              <a:spcBef>
                <a:spcPts val="0"/>
              </a:spcBef>
              <a:spcAft>
                <a:spcPts val="0"/>
              </a:spcAft>
              <a:buNone/>
            </a:pPr>
            <a:r>
              <a:rPr lang="en" sz="2000"/>
              <a:t>farther plume travel</a:t>
            </a:r>
            <a:endParaRPr sz="2000"/>
          </a:p>
          <a:p>
            <a:pPr marL="0" lvl="0" indent="0" algn="l" rtl="0">
              <a:spcBef>
                <a:spcPts val="0"/>
              </a:spcBef>
              <a:spcAft>
                <a:spcPts val="0"/>
              </a:spcAft>
              <a:buNone/>
            </a:pPr>
            <a:endParaRPr sz="1400"/>
          </a:p>
          <a:p>
            <a:pPr marL="0" lvl="0" indent="0" algn="l" rtl="0">
              <a:spcBef>
                <a:spcPts val="0"/>
              </a:spcBef>
              <a:spcAft>
                <a:spcPts val="0"/>
              </a:spcAft>
              <a:buNone/>
            </a:pPr>
            <a:r>
              <a:rPr lang="en" sz="1400"/>
              <a:t> </a:t>
            </a:r>
            <a:endParaRPr sz="1400"/>
          </a:p>
        </p:txBody>
      </p:sp>
      <p:sp>
        <p:nvSpPr>
          <p:cNvPr id="239" name="Google Shape;239;p27"/>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15</a:t>
            </a:fld>
            <a:endParaRPr/>
          </a:p>
        </p:txBody>
      </p:sp>
      <p:pic>
        <p:nvPicPr>
          <p:cNvPr id="240" name="Google Shape;240;p27"/>
          <p:cNvPicPr preferRelativeResize="0"/>
          <p:nvPr/>
        </p:nvPicPr>
        <p:blipFill rotWithShape="1">
          <a:blip r:embed="rId3">
            <a:alphaModFix/>
          </a:blip>
          <a:srcRect l="6811" r="6193"/>
          <a:stretch/>
        </p:blipFill>
        <p:spPr>
          <a:xfrm>
            <a:off x="3046600" y="209550"/>
            <a:ext cx="5869325" cy="4572000"/>
          </a:xfrm>
          <a:prstGeom prst="rect">
            <a:avLst/>
          </a:prstGeom>
          <a:noFill/>
          <a:ln>
            <a:noFill/>
          </a:ln>
          <a:effectLst>
            <a:outerShdw blurRad="57150" dist="19050" dir="5400000" algn="bl" rotWithShape="0">
              <a:srgbClr val="000000">
                <a:alpha val="50000"/>
              </a:srgbClr>
            </a:outerShdw>
          </a:effectLst>
        </p:spPr>
      </p:pic>
      <p:pic>
        <p:nvPicPr>
          <p:cNvPr id="241" name="Google Shape;241;p27"/>
          <p:cNvPicPr preferRelativeResize="0"/>
          <p:nvPr/>
        </p:nvPicPr>
        <p:blipFill>
          <a:blip r:embed="rId4">
            <a:alphaModFix/>
          </a:blip>
          <a:stretch>
            <a:fillRect/>
          </a:stretch>
        </p:blipFill>
        <p:spPr>
          <a:xfrm>
            <a:off x="8214050" y="76200"/>
            <a:ext cx="853750" cy="8537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28"/>
          <p:cNvSpPr txBox="1">
            <a:spLocks noGrp="1"/>
          </p:cNvSpPr>
          <p:nvPr>
            <p:ph type="title"/>
          </p:nvPr>
        </p:nvSpPr>
        <p:spPr>
          <a:xfrm>
            <a:off x="471900" y="738725"/>
            <a:ext cx="8222100" cy="7677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b" anchorCtr="0">
            <a:normAutofit/>
          </a:bodyPr>
          <a:lstStyle/>
          <a:p>
            <a:pPr marL="0" lvl="0" indent="0" algn="l" rtl="0">
              <a:spcBef>
                <a:spcPts val="0"/>
              </a:spcBef>
              <a:spcAft>
                <a:spcPts val="0"/>
              </a:spcAft>
              <a:buNone/>
            </a:pPr>
            <a:r>
              <a:rPr lang="en"/>
              <a:t>Forecast Preparation</a:t>
            </a:r>
            <a:endParaRPr/>
          </a:p>
        </p:txBody>
      </p:sp>
      <p:sp>
        <p:nvSpPr>
          <p:cNvPr id="247" name="Google Shape;247;p28"/>
          <p:cNvSpPr txBox="1"/>
          <p:nvPr/>
        </p:nvSpPr>
        <p:spPr>
          <a:xfrm>
            <a:off x="471900" y="1751900"/>
            <a:ext cx="1826700" cy="4155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500" b="1">
                <a:solidFill>
                  <a:schemeClr val="dk1"/>
                </a:solidFill>
                <a:latin typeface="Roboto"/>
                <a:ea typeface="Roboto"/>
                <a:cs typeface="Roboto"/>
                <a:sym typeface="Roboto"/>
              </a:rPr>
              <a:t>Surface Data</a:t>
            </a:r>
            <a:endParaRPr sz="800">
              <a:latin typeface="Roboto"/>
              <a:ea typeface="Roboto"/>
              <a:cs typeface="Roboto"/>
              <a:sym typeface="Roboto"/>
            </a:endParaRPr>
          </a:p>
        </p:txBody>
      </p:sp>
      <p:sp>
        <p:nvSpPr>
          <p:cNvPr id="248" name="Google Shape;248;p28"/>
          <p:cNvSpPr txBox="1"/>
          <p:nvPr/>
        </p:nvSpPr>
        <p:spPr>
          <a:xfrm>
            <a:off x="2757900" y="1751900"/>
            <a:ext cx="1826700" cy="4155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500" b="1">
                <a:solidFill>
                  <a:schemeClr val="dk1"/>
                </a:solidFill>
                <a:latin typeface="Roboto"/>
                <a:ea typeface="Roboto"/>
                <a:cs typeface="Roboto"/>
                <a:sym typeface="Roboto"/>
              </a:rPr>
              <a:t>Vertical Sounding</a:t>
            </a:r>
            <a:endParaRPr sz="800">
              <a:latin typeface="Roboto"/>
              <a:ea typeface="Roboto"/>
              <a:cs typeface="Roboto"/>
              <a:sym typeface="Roboto"/>
            </a:endParaRPr>
          </a:p>
        </p:txBody>
      </p:sp>
      <p:sp>
        <p:nvSpPr>
          <p:cNvPr id="249" name="Google Shape;249;p28"/>
          <p:cNvSpPr txBox="1"/>
          <p:nvPr/>
        </p:nvSpPr>
        <p:spPr>
          <a:xfrm>
            <a:off x="4891500" y="1751900"/>
            <a:ext cx="1826700" cy="4155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500" b="1">
                <a:solidFill>
                  <a:schemeClr val="dk1"/>
                </a:solidFill>
                <a:latin typeface="Roboto"/>
                <a:ea typeface="Roboto"/>
                <a:cs typeface="Roboto"/>
                <a:sym typeface="Roboto"/>
              </a:rPr>
              <a:t>Upper Air</a:t>
            </a:r>
            <a:endParaRPr sz="800">
              <a:latin typeface="Roboto"/>
              <a:ea typeface="Roboto"/>
              <a:cs typeface="Roboto"/>
              <a:sym typeface="Roboto"/>
            </a:endParaRPr>
          </a:p>
        </p:txBody>
      </p:sp>
      <p:sp>
        <p:nvSpPr>
          <p:cNvPr id="250" name="Google Shape;250;p28"/>
          <p:cNvSpPr txBox="1"/>
          <p:nvPr/>
        </p:nvSpPr>
        <p:spPr>
          <a:xfrm>
            <a:off x="6796500" y="1751900"/>
            <a:ext cx="1826700" cy="4155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500" b="1">
                <a:solidFill>
                  <a:schemeClr val="dk1"/>
                </a:solidFill>
                <a:latin typeface="Roboto"/>
                <a:ea typeface="Roboto"/>
                <a:cs typeface="Roboto"/>
                <a:sym typeface="Roboto"/>
              </a:rPr>
              <a:t>Weather Models</a:t>
            </a:r>
            <a:endParaRPr sz="800">
              <a:latin typeface="Roboto"/>
              <a:ea typeface="Roboto"/>
              <a:cs typeface="Roboto"/>
              <a:sym typeface="Roboto"/>
            </a:endParaRPr>
          </a:p>
        </p:txBody>
      </p:sp>
      <p:sp>
        <p:nvSpPr>
          <p:cNvPr id="251" name="Google Shape;251;p28"/>
          <p:cNvSpPr txBox="1"/>
          <p:nvPr/>
        </p:nvSpPr>
        <p:spPr>
          <a:xfrm>
            <a:off x="478150" y="1979125"/>
            <a:ext cx="1826700" cy="785100"/>
          </a:xfrm>
          <a:prstGeom prst="rect">
            <a:avLst/>
          </a:prstGeom>
          <a:noFill/>
          <a:ln>
            <a:noFill/>
          </a:ln>
        </p:spPr>
        <p:txBody>
          <a:bodyPr spcFirstLastPara="1" wrap="square" lIns="91425" tIns="91425" rIns="91425" bIns="91425" anchor="t" anchorCtr="0">
            <a:spAutoFit/>
          </a:bodyPr>
          <a:lstStyle/>
          <a:p>
            <a:pPr marL="0" lvl="0" indent="0" algn="ctr" rtl="0">
              <a:lnSpc>
                <a:spcPct val="100000"/>
              </a:lnSpc>
              <a:spcBef>
                <a:spcPts val="0"/>
              </a:spcBef>
              <a:spcAft>
                <a:spcPts val="0"/>
              </a:spcAft>
              <a:buNone/>
            </a:pPr>
            <a:r>
              <a:rPr lang="en" sz="1300">
                <a:solidFill>
                  <a:schemeClr val="dk2"/>
                </a:solidFill>
                <a:latin typeface="Roboto"/>
                <a:ea typeface="Roboto"/>
                <a:cs typeface="Roboto"/>
                <a:sym typeface="Roboto"/>
              </a:rPr>
              <a:t>Pressure pattern</a:t>
            </a:r>
            <a:endParaRPr sz="1300">
              <a:solidFill>
                <a:schemeClr val="dk2"/>
              </a:solidFill>
              <a:latin typeface="Roboto"/>
              <a:ea typeface="Roboto"/>
              <a:cs typeface="Roboto"/>
              <a:sym typeface="Roboto"/>
            </a:endParaRPr>
          </a:p>
          <a:p>
            <a:pPr marL="0" lvl="0" indent="0" algn="ctr" rtl="0">
              <a:lnSpc>
                <a:spcPct val="100000"/>
              </a:lnSpc>
              <a:spcBef>
                <a:spcPts val="0"/>
              </a:spcBef>
              <a:spcAft>
                <a:spcPts val="0"/>
              </a:spcAft>
              <a:buNone/>
            </a:pPr>
            <a:r>
              <a:rPr lang="en" sz="1300">
                <a:solidFill>
                  <a:schemeClr val="dk2"/>
                </a:solidFill>
                <a:latin typeface="Roboto"/>
                <a:ea typeface="Roboto"/>
                <a:cs typeface="Roboto"/>
                <a:sym typeface="Roboto"/>
              </a:rPr>
              <a:t>Thermal trough</a:t>
            </a:r>
            <a:endParaRPr sz="1300">
              <a:solidFill>
                <a:schemeClr val="dk2"/>
              </a:solidFill>
              <a:latin typeface="Roboto"/>
              <a:ea typeface="Roboto"/>
              <a:cs typeface="Roboto"/>
              <a:sym typeface="Roboto"/>
            </a:endParaRPr>
          </a:p>
          <a:p>
            <a:pPr marL="0" lvl="0" indent="0" algn="ctr" rtl="0">
              <a:lnSpc>
                <a:spcPct val="100000"/>
              </a:lnSpc>
              <a:spcBef>
                <a:spcPts val="0"/>
              </a:spcBef>
              <a:spcAft>
                <a:spcPts val="0"/>
              </a:spcAft>
              <a:buNone/>
            </a:pPr>
            <a:r>
              <a:rPr lang="en" sz="1300">
                <a:solidFill>
                  <a:schemeClr val="dk2"/>
                </a:solidFill>
                <a:latin typeface="Roboto"/>
                <a:ea typeface="Roboto"/>
                <a:cs typeface="Roboto"/>
                <a:sym typeface="Roboto"/>
              </a:rPr>
              <a:t>Fronts</a:t>
            </a:r>
            <a:endParaRPr sz="1300">
              <a:solidFill>
                <a:schemeClr val="dk2"/>
              </a:solidFill>
              <a:latin typeface="Roboto"/>
              <a:ea typeface="Roboto"/>
              <a:cs typeface="Roboto"/>
              <a:sym typeface="Roboto"/>
            </a:endParaRPr>
          </a:p>
        </p:txBody>
      </p:sp>
      <p:sp>
        <p:nvSpPr>
          <p:cNvPr id="252" name="Google Shape;252;p28"/>
          <p:cNvSpPr txBox="1"/>
          <p:nvPr/>
        </p:nvSpPr>
        <p:spPr>
          <a:xfrm>
            <a:off x="2764150" y="1979125"/>
            <a:ext cx="1826700" cy="785100"/>
          </a:xfrm>
          <a:prstGeom prst="rect">
            <a:avLst/>
          </a:prstGeom>
          <a:noFill/>
          <a:ln>
            <a:noFill/>
          </a:ln>
        </p:spPr>
        <p:txBody>
          <a:bodyPr spcFirstLastPara="1" wrap="square" lIns="91425" tIns="91425" rIns="91425" bIns="91425" anchor="t" anchorCtr="0">
            <a:spAutoFit/>
          </a:bodyPr>
          <a:lstStyle/>
          <a:p>
            <a:pPr marL="0" lvl="0" indent="0" algn="ctr" rtl="0">
              <a:lnSpc>
                <a:spcPct val="100000"/>
              </a:lnSpc>
              <a:spcBef>
                <a:spcPts val="0"/>
              </a:spcBef>
              <a:spcAft>
                <a:spcPts val="0"/>
              </a:spcAft>
              <a:buNone/>
            </a:pPr>
            <a:r>
              <a:rPr lang="en" sz="1300">
                <a:solidFill>
                  <a:schemeClr val="dk2"/>
                </a:solidFill>
                <a:latin typeface="Roboto"/>
                <a:ea typeface="Roboto"/>
                <a:cs typeface="Roboto"/>
                <a:sym typeface="Roboto"/>
              </a:rPr>
              <a:t>Moisture</a:t>
            </a:r>
            <a:endParaRPr sz="1300">
              <a:solidFill>
                <a:schemeClr val="dk2"/>
              </a:solidFill>
              <a:latin typeface="Roboto"/>
              <a:ea typeface="Roboto"/>
              <a:cs typeface="Roboto"/>
              <a:sym typeface="Roboto"/>
            </a:endParaRPr>
          </a:p>
          <a:p>
            <a:pPr marL="0" lvl="0" indent="0" algn="ctr" rtl="0">
              <a:lnSpc>
                <a:spcPct val="100000"/>
              </a:lnSpc>
              <a:spcBef>
                <a:spcPts val="0"/>
              </a:spcBef>
              <a:spcAft>
                <a:spcPts val="0"/>
              </a:spcAft>
              <a:buNone/>
            </a:pPr>
            <a:r>
              <a:rPr lang="en" sz="1300">
                <a:solidFill>
                  <a:schemeClr val="dk2"/>
                </a:solidFill>
                <a:latin typeface="Roboto"/>
                <a:ea typeface="Roboto"/>
                <a:cs typeface="Roboto"/>
                <a:sym typeface="Roboto"/>
              </a:rPr>
              <a:t>Stability</a:t>
            </a:r>
            <a:endParaRPr sz="1300">
              <a:solidFill>
                <a:schemeClr val="dk2"/>
              </a:solidFill>
              <a:latin typeface="Roboto"/>
              <a:ea typeface="Roboto"/>
              <a:cs typeface="Roboto"/>
              <a:sym typeface="Roboto"/>
            </a:endParaRPr>
          </a:p>
          <a:p>
            <a:pPr marL="0" lvl="0" indent="0" algn="ctr" rtl="0">
              <a:lnSpc>
                <a:spcPct val="100000"/>
              </a:lnSpc>
              <a:spcBef>
                <a:spcPts val="0"/>
              </a:spcBef>
              <a:spcAft>
                <a:spcPts val="0"/>
              </a:spcAft>
              <a:buNone/>
            </a:pPr>
            <a:r>
              <a:rPr lang="en" sz="1300">
                <a:solidFill>
                  <a:schemeClr val="dk2"/>
                </a:solidFill>
                <a:latin typeface="Roboto"/>
                <a:ea typeface="Roboto"/>
                <a:cs typeface="Roboto"/>
                <a:sym typeface="Roboto"/>
              </a:rPr>
              <a:t>Wind shear</a:t>
            </a:r>
            <a:endParaRPr sz="1300">
              <a:solidFill>
                <a:schemeClr val="dk2"/>
              </a:solidFill>
              <a:latin typeface="Roboto"/>
              <a:ea typeface="Roboto"/>
              <a:cs typeface="Roboto"/>
              <a:sym typeface="Roboto"/>
            </a:endParaRPr>
          </a:p>
        </p:txBody>
      </p:sp>
      <p:sp>
        <p:nvSpPr>
          <p:cNvPr id="253" name="Google Shape;253;p28"/>
          <p:cNvSpPr txBox="1"/>
          <p:nvPr/>
        </p:nvSpPr>
        <p:spPr>
          <a:xfrm>
            <a:off x="4897750" y="1979125"/>
            <a:ext cx="1826700" cy="785100"/>
          </a:xfrm>
          <a:prstGeom prst="rect">
            <a:avLst/>
          </a:prstGeom>
          <a:noFill/>
          <a:ln>
            <a:noFill/>
          </a:ln>
        </p:spPr>
        <p:txBody>
          <a:bodyPr spcFirstLastPara="1" wrap="square" lIns="91425" tIns="91425" rIns="91425" bIns="91425" anchor="t" anchorCtr="0">
            <a:spAutoFit/>
          </a:bodyPr>
          <a:lstStyle/>
          <a:p>
            <a:pPr marL="0" lvl="0" indent="0" algn="ctr" rtl="0">
              <a:lnSpc>
                <a:spcPct val="100000"/>
              </a:lnSpc>
              <a:spcBef>
                <a:spcPts val="0"/>
              </a:spcBef>
              <a:spcAft>
                <a:spcPts val="0"/>
              </a:spcAft>
              <a:buNone/>
            </a:pPr>
            <a:r>
              <a:rPr lang="en" sz="1300">
                <a:solidFill>
                  <a:schemeClr val="dk2"/>
                </a:solidFill>
                <a:latin typeface="Roboto"/>
                <a:ea typeface="Roboto"/>
                <a:cs typeface="Roboto"/>
                <a:sym typeface="Roboto"/>
              </a:rPr>
              <a:t>Trough/Ridge</a:t>
            </a:r>
            <a:endParaRPr sz="1300">
              <a:solidFill>
                <a:schemeClr val="dk2"/>
              </a:solidFill>
              <a:latin typeface="Roboto"/>
              <a:ea typeface="Roboto"/>
              <a:cs typeface="Roboto"/>
              <a:sym typeface="Roboto"/>
            </a:endParaRPr>
          </a:p>
          <a:p>
            <a:pPr marL="0" lvl="0" indent="0" algn="ctr" rtl="0">
              <a:lnSpc>
                <a:spcPct val="100000"/>
              </a:lnSpc>
              <a:spcBef>
                <a:spcPts val="0"/>
              </a:spcBef>
              <a:spcAft>
                <a:spcPts val="0"/>
              </a:spcAft>
              <a:buNone/>
            </a:pPr>
            <a:r>
              <a:rPr lang="en" sz="1300">
                <a:solidFill>
                  <a:schemeClr val="dk2"/>
                </a:solidFill>
                <a:latin typeface="Roboto"/>
                <a:ea typeface="Roboto"/>
                <a:cs typeface="Roboto"/>
                <a:sym typeface="Roboto"/>
              </a:rPr>
              <a:t>Short waves</a:t>
            </a:r>
            <a:endParaRPr sz="1300">
              <a:solidFill>
                <a:schemeClr val="dk2"/>
              </a:solidFill>
              <a:latin typeface="Roboto"/>
              <a:ea typeface="Roboto"/>
              <a:cs typeface="Roboto"/>
              <a:sym typeface="Roboto"/>
            </a:endParaRPr>
          </a:p>
          <a:p>
            <a:pPr marL="0" lvl="0" indent="0" algn="ctr" rtl="0">
              <a:lnSpc>
                <a:spcPct val="100000"/>
              </a:lnSpc>
              <a:spcBef>
                <a:spcPts val="0"/>
              </a:spcBef>
              <a:spcAft>
                <a:spcPts val="0"/>
              </a:spcAft>
              <a:buNone/>
            </a:pPr>
            <a:r>
              <a:rPr lang="en" sz="1300">
                <a:solidFill>
                  <a:schemeClr val="dk2"/>
                </a:solidFill>
                <a:latin typeface="Roboto"/>
                <a:ea typeface="Roboto"/>
                <a:cs typeface="Roboto"/>
                <a:sym typeface="Roboto"/>
              </a:rPr>
              <a:t>Atmospheric River</a:t>
            </a:r>
            <a:endParaRPr sz="1300">
              <a:solidFill>
                <a:schemeClr val="dk2"/>
              </a:solidFill>
              <a:latin typeface="Roboto"/>
              <a:ea typeface="Roboto"/>
              <a:cs typeface="Roboto"/>
              <a:sym typeface="Roboto"/>
            </a:endParaRPr>
          </a:p>
        </p:txBody>
      </p:sp>
      <p:sp>
        <p:nvSpPr>
          <p:cNvPr id="254" name="Google Shape;254;p28"/>
          <p:cNvSpPr txBox="1"/>
          <p:nvPr/>
        </p:nvSpPr>
        <p:spPr>
          <a:xfrm>
            <a:off x="6802750" y="1979125"/>
            <a:ext cx="1826700" cy="785100"/>
          </a:xfrm>
          <a:prstGeom prst="rect">
            <a:avLst/>
          </a:prstGeom>
          <a:noFill/>
          <a:ln>
            <a:noFill/>
          </a:ln>
        </p:spPr>
        <p:txBody>
          <a:bodyPr spcFirstLastPara="1" wrap="square" lIns="91425" tIns="91425" rIns="91425" bIns="91425" anchor="t" anchorCtr="0">
            <a:spAutoFit/>
          </a:bodyPr>
          <a:lstStyle/>
          <a:p>
            <a:pPr marL="0" lvl="0" indent="0" algn="ctr" rtl="0">
              <a:lnSpc>
                <a:spcPct val="100000"/>
              </a:lnSpc>
              <a:spcBef>
                <a:spcPts val="0"/>
              </a:spcBef>
              <a:spcAft>
                <a:spcPts val="0"/>
              </a:spcAft>
              <a:buNone/>
            </a:pPr>
            <a:r>
              <a:rPr lang="en" sz="1300">
                <a:solidFill>
                  <a:schemeClr val="dk2"/>
                </a:solidFill>
                <a:latin typeface="Roboto"/>
                <a:ea typeface="Roboto"/>
                <a:cs typeface="Roboto"/>
                <a:sym typeface="Roboto"/>
              </a:rPr>
              <a:t>Sounding</a:t>
            </a:r>
            <a:endParaRPr sz="1300">
              <a:solidFill>
                <a:schemeClr val="dk2"/>
              </a:solidFill>
              <a:latin typeface="Roboto"/>
              <a:ea typeface="Roboto"/>
              <a:cs typeface="Roboto"/>
              <a:sym typeface="Roboto"/>
            </a:endParaRPr>
          </a:p>
          <a:p>
            <a:pPr marL="0" lvl="0" indent="0" algn="ctr" rtl="0">
              <a:lnSpc>
                <a:spcPct val="100000"/>
              </a:lnSpc>
              <a:spcBef>
                <a:spcPts val="0"/>
              </a:spcBef>
              <a:spcAft>
                <a:spcPts val="0"/>
              </a:spcAft>
              <a:buNone/>
            </a:pPr>
            <a:r>
              <a:rPr lang="en" sz="1300">
                <a:solidFill>
                  <a:schemeClr val="dk2"/>
                </a:solidFill>
                <a:latin typeface="Roboto"/>
                <a:ea typeface="Roboto"/>
                <a:cs typeface="Roboto"/>
                <a:sym typeface="Roboto"/>
              </a:rPr>
              <a:t>Vertical motion</a:t>
            </a:r>
            <a:endParaRPr sz="1300">
              <a:solidFill>
                <a:schemeClr val="dk2"/>
              </a:solidFill>
              <a:latin typeface="Roboto"/>
              <a:ea typeface="Roboto"/>
              <a:cs typeface="Roboto"/>
              <a:sym typeface="Roboto"/>
            </a:endParaRPr>
          </a:p>
          <a:p>
            <a:pPr marL="0" lvl="0" indent="0" algn="ctr" rtl="0">
              <a:lnSpc>
                <a:spcPct val="100000"/>
              </a:lnSpc>
              <a:spcBef>
                <a:spcPts val="0"/>
              </a:spcBef>
              <a:spcAft>
                <a:spcPts val="0"/>
              </a:spcAft>
              <a:buNone/>
            </a:pPr>
            <a:r>
              <a:rPr lang="en" sz="1300">
                <a:solidFill>
                  <a:schemeClr val="dk2"/>
                </a:solidFill>
                <a:latin typeface="Roboto"/>
                <a:ea typeface="Roboto"/>
                <a:cs typeface="Roboto"/>
                <a:sym typeface="Roboto"/>
              </a:rPr>
              <a:t>Moisture</a:t>
            </a:r>
            <a:endParaRPr sz="1300">
              <a:solidFill>
                <a:schemeClr val="dk2"/>
              </a:solidFill>
              <a:latin typeface="Roboto"/>
              <a:ea typeface="Roboto"/>
              <a:cs typeface="Roboto"/>
              <a:sym typeface="Roboto"/>
            </a:endParaRPr>
          </a:p>
        </p:txBody>
      </p:sp>
      <p:grpSp>
        <p:nvGrpSpPr>
          <p:cNvPr id="255" name="Google Shape;255;p28"/>
          <p:cNvGrpSpPr/>
          <p:nvPr/>
        </p:nvGrpSpPr>
        <p:grpSpPr>
          <a:xfrm>
            <a:off x="2309850" y="3319550"/>
            <a:ext cx="4524300" cy="1221300"/>
            <a:chOff x="2157150" y="3167150"/>
            <a:chExt cx="4524300" cy="1221300"/>
          </a:xfrm>
        </p:grpSpPr>
        <p:sp>
          <p:nvSpPr>
            <p:cNvPr id="256" name="Google Shape;256;p28"/>
            <p:cNvSpPr/>
            <p:nvPr/>
          </p:nvSpPr>
          <p:spPr>
            <a:xfrm>
              <a:off x="2157150" y="3167150"/>
              <a:ext cx="4524300" cy="1221300"/>
            </a:xfrm>
            <a:prstGeom prst="rect">
              <a:avLst/>
            </a:prstGeom>
            <a:solidFill>
              <a:schemeClr val="lt1"/>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8"/>
            <p:cNvSpPr txBox="1"/>
            <p:nvPr/>
          </p:nvSpPr>
          <p:spPr>
            <a:xfrm>
              <a:off x="2157150" y="3319550"/>
              <a:ext cx="4485000" cy="879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2100" b="1">
                  <a:solidFill>
                    <a:schemeClr val="dk1"/>
                  </a:solidFill>
                  <a:latin typeface="Roboto"/>
                  <a:ea typeface="Roboto"/>
                  <a:cs typeface="Roboto"/>
                  <a:sym typeface="Roboto"/>
                </a:rPr>
                <a:t>Dispersion Forecast</a:t>
              </a:r>
              <a:endParaRPr sz="2100" b="1">
                <a:solidFill>
                  <a:schemeClr val="dk1"/>
                </a:solidFill>
                <a:latin typeface="Roboto"/>
                <a:ea typeface="Roboto"/>
                <a:cs typeface="Roboto"/>
                <a:sym typeface="Roboto"/>
              </a:endParaRPr>
            </a:p>
            <a:p>
              <a:pPr marL="0" lvl="0" indent="0" algn="ctr" rtl="0">
                <a:lnSpc>
                  <a:spcPct val="115000"/>
                </a:lnSpc>
                <a:spcBef>
                  <a:spcPts val="0"/>
                </a:spcBef>
                <a:spcAft>
                  <a:spcPts val="0"/>
                </a:spcAft>
                <a:buNone/>
              </a:pPr>
              <a:r>
                <a:rPr lang="en" sz="2100" b="1">
                  <a:solidFill>
                    <a:schemeClr val="dk1"/>
                  </a:solidFill>
                  <a:latin typeface="Roboto"/>
                  <a:ea typeface="Roboto"/>
                  <a:cs typeface="Roboto"/>
                  <a:sym typeface="Roboto"/>
                </a:rPr>
                <a:t>(Mixing Heights &amp; Transport Winds)</a:t>
              </a:r>
              <a:endParaRPr sz="2100" b="1">
                <a:solidFill>
                  <a:schemeClr val="dk1"/>
                </a:solidFill>
                <a:latin typeface="Roboto"/>
                <a:ea typeface="Roboto"/>
                <a:cs typeface="Roboto"/>
                <a:sym typeface="Roboto"/>
              </a:endParaRPr>
            </a:p>
          </p:txBody>
        </p:sp>
      </p:grpSp>
      <p:sp>
        <p:nvSpPr>
          <p:cNvPr id="258" name="Google Shape;258;p28"/>
          <p:cNvSpPr/>
          <p:nvPr/>
        </p:nvSpPr>
        <p:spPr>
          <a:xfrm rot="2432723">
            <a:off x="1736574" y="2822787"/>
            <a:ext cx="800246" cy="338576"/>
          </a:xfrm>
          <a:prstGeom prst="rightArrow">
            <a:avLst>
              <a:gd name="adj1" fmla="val 2917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259" name="Google Shape;259;p28"/>
          <p:cNvSpPr/>
          <p:nvPr/>
        </p:nvSpPr>
        <p:spPr>
          <a:xfrm rot="4664852">
            <a:off x="3459070" y="2792986"/>
            <a:ext cx="593724" cy="338478"/>
          </a:xfrm>
          <a:prstGeom prst="rightArrow">
            <a:avLst>
              <a:gd name="adj1" fmla="val 2917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260" name="Google Shape;260;p28"/>
          <p:cNvSpPr/>
          <p:nvPr/>
        </p:nvSpPr>
        <p:spPr>
          <a:xfrm rot="6251133">
            <a:off x="5417760" y="2822239"/>
            <a:ext cx="586380" cy="338628"/>
          </a:xfrm>
          <a:prstGeom prst="rightArrow">
            <a:avLst>
              <a:gd name="adj1" fmla="val 2917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261" name="Google Shape;261;p28"/>
          <p:cNvSpPr/>
          <p:nvPr/>
        </p:nvSpPr>
        <p:spPr>
          <a:xfrm rot="8106378">
            <a:off x="6727458" y="2822783"/>
            <a:ext cx="800376" cy="338563"/>
          </a:xfrm>
          <a:prstGeom prst="rightArrow">
            <a:avLst>
              <a:gd name="adj1" fmla="val 2917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262" name="Google Shape;262;p28"/>
          <p:cNvSpPr txBox="1"/>
          <p:nvPr/>
        </p:nvSpPr>
        <p:spPr>
          <a:xfrm>
            <a:off x="3527625" y="4473950"/>
            <a:ext cx="1826700" cy="384900"/>
          </a:xfrm>
          <a:prstGeom prst="rect">
            <a:avLst/>
          </a:prstGeom>
          <a:noFill/>
          <a:ln>
            <a:noFill/>
          </a:ln>
        </p:spPr>
        <p:txBody>
          <a:bodyPr spcFirstLastPara="1" wrap="square" lIns="91425" tIns="91425" rIns="91425" bIns="91425" anchor="t" anchorCtr="0">
            <a:spAutoFit/>
          </a:bodyPr>
          <a:lstStyle/>
          <a:p>
            <a:pPr marL="0" lvl="0" indent="0" algn="ctr" rtl="0">
              <a:lnSpc>
                <a:spcPct val="100000"/>
              </a:lnSpc>
              <a:spcBef>
                <a:spcPts val="0"/>
              </a:spcBef>
              <a:spcAft>
                <a:spcPts val="0"/>
              </a:spcAft>
              <a:buNone/>
            </a:pPr>
            <a:r>
              <a:rPr lang="en" sz="1300">
                <a:solidFill>
                  <a:schemeClr val="dk2"/>
                </a:solidFill>
                <a:latin typeface="Roboto"/>
                <a:ea typeface="Roboto"/>
                <a:cs typeface="Roboto"/>
                <a:sym typeface="Roboto"/>
              </a:rPr>
              <a:t>continued…</a:t>
            </a:r>
            <a:endParaRPr sz="1300">
              <a:solidFill>
                <a:schemeClr val="dk2"/>
              </a:solidFill>
              <a:latin typeface="Roboto"/>
              <a:ea typeface="Roboto"/>
              <a:cs typeface="Roboto"/>
              <a:sym typeface="Roboto"/>
            </a:endParaRPr>
          </a:p>
        </p:txBody>
      </p:sp>
      <p:sp>
        <p:nvSpPr>
          <p:cNvPr id="263" name="Google Shape;263;p28"/>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29"/>
          <p:cNvSpPr txBox="1">
            <a:spLocks noGrp="1"/>
          </p:cNvSpPr>
          <p:nvPr>
            <p:ph type="title"/>
          </p:nvPr>
        </p:nvSpPr>
        <p:spPr>
          <a:xfrm>
            <a:off x="471900" y="738725"/>
            <a:ext cx="8222100" cy="7677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b" anchorCtr="0">
            <a:normAutofit/>
          </a:bodyPr>
          <a:lstStyle/>
          <a:p>
            <a:pPr marL="0" lvl="0" indent="0" algn="l" rtl="0">
              <a:spcBef>
                <a:spcPts val="0"/>
              </a:spcBef>
              <a:spcAft>
                <a:spcPts val="0"/>
              </a:spcAft>
              <a:buNone/>
            </a:pPr>
            <a:r>
              <a:rPr lang="en"/>
              <a:t>Instruction Preparation</a:t>
            </a:r>
            <a:endParaRPr/>
          </a:p>
        </p:txBody>
      </p:sp>
      <p:sp>
        <p:nvSpPr>
          <p:cNvPr id="269" name="Google Shape;269;p29"/>
          <p:cNvSpPr txBox="1"/>
          <p:nvPr/>
        </p:nvSpPr>
        <p:spPr>
          <a:xfrm>
            <a:off x="1667500" y="2127025"/>
            <a:ext cx="1826700" cy="492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2000" b="1">
                <a:solidFill>
                  <a:schemeClr val="dk1"/>
                </a:solidFill>
                <a:latin typeface="Roboto"/>
                <a:ea typeface="Roboto"/>
                <a:cs typeface="Roboto"/>
                <a:sym typeface="Roboto"/>
              </a:rPr>
              <a:t>Coast Range</a:t>
            </a:r>
            <a:endParaRPr sz="1300">
              <a:latin typeface="Roboto"/>
              <a:ea typeface="Roboto"/>
              <a:cs typeface="Roboto"/>
              <a:sym typeface="Roboto"/>
            </a:endParaRPr>
          </a:p>
        </p:txBody>
      </p:sp>
      <p:sp>
        <p:nvSpPr>
          <p:cNvPr id="270" name="Google Shape;270;p29"/>
          <p:cNvSpPr txBox="1"/>
          <p:nvPr/>
        </p:nvSpPr>
        <p:spPr>
          <a:xfrm>
            <a:off x="1087750" y="2436325"/>
            <a:ext cx="2986200" cy="384900"/>
          </a:xfrm>
          <a:prstGeom prst="rect">
            <a:avLst/>
          </a:prstGeom>
          <a:noFill/>
          <a:ln>
            <a:noFill/>
          </a:ln>
        </p:spPr>
        <p:txBody>
          <a:bodyPr spcFirstLastPara="1" wrap="square" lIns="91425" tIns="91425" rIns="91425" bIns="91425" anchor="t" anchorCtr="0">
            <a:spAutoFit/>
          </a:bodyPr>
          <a:lstStyle/>
          <a:p>
            <a:pPr marL="0" lvl="0" indent="0" algn="ctr" rtl="0">
              <a:lnSpc>
                <a:spcPct val="100000"/>
              </a:lnSpc>
              <a:spcBef>
                <a:spcPts val="0"/>
              </a:spcBef>
              <a:spcAft>
                <a:spcPts val="0"/>
              </a:spcAft>
              <a:buNone/>
            </a:pPr>
            <a:r>
              <a:rPr lang="en" sz="1300">
                <a:solidFill>
                  <a:schemeClr val="dk2"/>
                </a:solidFill>
                <a:latin typeface="Roboto"/>
                <a:ea typeface="Roboto"/>
                <a:cs typeface="Roboto"/>
                <a:sym typeface="Roboto"/>
              </a:rPr>
              <a:t>SSRAs  -  Corridors  -  Elevation</a:t>
            </a:r>
            <a:endParaRPr sz="1300">
              <a:solidFill>
                <a:schemeClr val="dk2"/>
              </a:solidFill>
              <a:latin typeface="Roboto"/>
              <a:ea typeface="Roboto"/>
              <a:cs typeface="Roboto"/>
              <a:sym typeface="Roboto"/>
            </a:endParaRPr>
          </a:p>
        </p:txBody>
      </p:sp>
      <p:sp>
        <p:nvSpPr>
          <p:cNvPr id="271" name="Google Shape;271;p29"/>
          <p:cNvSpPr txBox="1"/>
          <p:nvPr/>
        </p:nvSpPr>
        <p:spPr>
          <a:xfrm>
            <a:off x="530600" y="4002025"/>
            <a:ext cx="1984200" cy="585000"/>
          </a:xfrm>
          <a:prstGeom prst="rect">
            <a:avLst/>
          </a:prstGeom>
          <a:noFill/>
          <a:ln>
            <a:noFill/>
          </a:ln>
        </p:spPr>
        <p:txBody>
          <a:bodyPr spcFirstLastPara="1" wrap="square" lIns="91425" tIns="91425" rIns="91425" bIns="91425" anchor="t" anchorCtr="0">
            <a:spAutoFit/>
          </a:bodyPr>
          <a:lstStyle/>
          <a:p>
            <a:pPr marL="0" lvl="0" indent="0" algn="ctr" rtl="0">
              <a:lnSpc>
                <a:spcPct val="100000"/>
              </a:lnSpc>
              <a:spcBef>
                <a:spcPts val="0"/>
              </a:spcBef>
              <a:spcAft>
                <a:spcPts val="0"/>
              </a:spcAft>
              <a:buNone/>
            </a:pPr>
            <a:r>
              <a:rPr lang="en" sz="1300">
                <a:solidFill>
                  <a:schemeClr val="dk2"/>
                </a:solidFill>
                <a:latin typeface="Roboto"/>
                <a:ea typeface="Roboto"/>
                <a:cs typeface="Roboto"/>
                <a:sym typeface="Roboto"/>
              </a:rPr>
              <a:t>Existing air quality</a:t>
            </a:r>
            <a:endParaRPr sz="1300">
              <a:solidFill>
                <a:schemeClr val="dk2"/>
              </a:solidFill>
              <a:latin typeface="Roboto"/>
              <a:ea typeface="Roboto"/>
              <a:cs typeface="Roboto"/>
              <a:sym typeface="Roboto"/>
            </a:endParaRPr>
          </a:p>
          <a:p>
            <a:pPr marL="0" lvl="0" indent="0" algn="ctr" rtl="0">
              <a:lnSpc>
                <a:spcPct val="100000"/>
              </a:lnSpc>
              <a:spcBef>
                <a:spcPts val="0"/>
              </a:spcBef>
              <a:spcAft>
                <a:spcPts val="0"/>
              </a:spcAft>
              <a:buNone/>
            </a:pPr>
            <a:r>
              <a:rPr lang="en" sz="1300">
                <a:solidFill>
                  <a:schemeClr val="dk2"/>
                </a:solidFill>
                <a:latin typeface="Roboto"/>
                <a:ea typeface="Roboto"/>
                <a:cs typeface="Roboto"/>
                <a:sym typeface="Roboto"/>
              </a:rPr>
              <a:t>Special considerations</a:t>
            </a:r>
            <a:endParaRPr sz="1300">
              <a:solidFill>
                <a:schemeClr val="dk2"/>
              </a:solidFill>
              <a:latin typeface="Roboto"/>
              <a:ea typeface="Roboto"/>
              <a:cs typeface="Roboto"/>
              <a:sym typeface="Roboto"/>
            </a:endParaRPr>
          </a:p>
        </p:txBody>
      </p:sp>
      <p:grpSp>
        <p:nvGrpSpPr>
          <p:cNvPr id="272" name="Google Shape;272;p29"/>
          <p:cNvGrpSpPr/>
          <p:nvPr/>
        </p:nvGrpSpPr>
        <p:grpSpPr>
          <a:xfrm>
            <a:off x="2329500" y="3471893"/>
            <a:ext cx="4485000" cy="853078"/>
            <a:chOff x="2157150" y="3167150"/>
            <a:chExt cx="4485000" cy="1221300"/>
          </a:xfrm>
        </p:grpSpPr>
        <p:sp>
          <p:nvSpPr>
            <p:cNvPr id="273" name="Google Shape;273;p29"/>
            <p:cNvSpPr/>
            <p:nvPr/>
          </p:nvSpPr>
          <p:spPr>
            <a:xfrm>
              <a:off x="2507250" y="3167150"/>
              <a:ext cx="3725400" cy="1221300"/>
            </a:xfrm>
            <a:prstGeom prst="rect">
              <a:avLst/>
            </a:prstGeom>
            <a:solidFill>
              <a:schemeClr val="dk1"/>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9"/>
            <p:cNvSpPr txBox="1"/>
            <p:nvPr/>
          </p:nvSpPr>
          <p:spPr>
            <a:xfrm>
              <a:off x="2157150" y="3428649"/>
              <a:ext cx="4485000" cy="7272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2100" b="1">
                  <a:solidFill>
                    <a:schemeClr val="lt1"/>
                  </a:solidFill>
                  <a:latin typeface="Roboto"/>
                  <a:ea typeface="Roboto"/>
                  <a:cs typeface="Roboto"/>
                  <a:sym typeface="Roboto"/>
                </a:rPr>
                <a:t>Zone by Zone Instructions</a:t>
              </a:r>
              <a:endParaRPr sz="2100" b="1">
                <a:solidFill>
                  <a:schemeClr val="lt1"/>
                </a:solidFill>
                <a:latin typeface="Roboto"/>
                <a:ea typeface="Roboto"/>
                <a:cs typeface="Roboto"/>
                <a:sym typeface="Roboto"/>
              </a:endParaRPr>
            </a:p>
          </p:txBody>
        </p:sp>
      </p:grpSp>
      <p:sp>
        <p:nvSpPr>
          <p:cNvPr id="275" name="Google Shape;275;p29"/>
          <p:cNvSpPr/>
          <p:nvPr/>
        </p:nvSpPr>
        <p:spPr>
          <a:xfrm rot="2431662">
            <a:off x="3232681" y="2929137"/>
            <a:ext cx="810691" cy="338576"/>
          </a:xfrm>
          <a:prstGeom prst="rightArrow">
            <a:avLst>
              <a:gd name="adj1" fmla="val 2917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276" name="Google Shape;276;p29"/>
          <p:cNvSpPr txBox="1"/>
          <p:nvPr/>
        </p:nvSpPr>
        <p:spPr>
          <a:xfrm>
            <a:off x="5212075" y="2127025"/>
            <a:ext cx="2574900" cy="492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2000" b="1">
                <a:solidFill>
                  <a:schemeClr val="dk1"/>
                </a:solidFill>
                <a:latin typeface="Roboto"/>
                <a:ea typeface="Roboto"/>
                <a:cs typeface="Roboto"/>
                <a:sym typeface="Roboto"/>
              </a:rPr>
              <a:t>Cascades </a:t>
            </a:r>
            <a:r>
              <a:rPr lang="en" sz="1800" b="1">
                <a:solidFill>
                  <a:schemeClr val="dk1"/>
                </a:solidFill>
                <a:latin typeface="Roboto"/>
                <a:ea typeface="Roboto"/>
                <a:cs typeface="Roboto"/>
                <a:sym typeface="Roboto"/>
              </a:rPr>
              <a:t>&amp; Eastward</a:t>
            </a:r>
            <a:endParaRPr sz="1100">
              <a:latin typeface="Roboto"/>
              <a:ea typeface="Roboto"/>
              <a:cs typeface="Roboto"/>
              <a:sym typeface="Roboto"/>
            </a:endParaRPr>
          </a:p>
        </p:txBody>
      </p:sp>
      <p:sp>
        <p:nvSpPr>
          <p:cNvPr id="277" name="Google Shape;277;p29"/>
          <p:cNvSpPr txBox="1"/>
          <p:nvPr/>
        </p:nvSpPr>
        <p:spPr>
          <a:xfrm>
            <a:off x="4508500" y="2436325"/>
            <a:ext cx="3979500" cy="384900"/>
          </a:xfrm>
          <a:prstGeom prst="rect">
            <a:avLst/>
          </a:prstGeom>
          <a:noFill/>
          <a:ln>
            <a:noFill/>
          </a:ln>
        </p:spPr>
        <p:txBody>
          <a:bodyPr spcFirstLastPara="1" wrap="square" lIns="91425" tIns="91425" rIns="91425" bIns="91425" anchor="t" anchorCtr="0">
            <a:spAutoFit/>
          </a:bodyPr>
          <a:lstStyle/>
          <a:p>
            <a:pPr marL="0" lvl="0" indent="0" algn="ctr" rtl="0">
              <a:lnSpc>
                <a:spcPct val="100000"/>
              </a:lnSpc>
              <a:spcBef>
                <a:spcPts val="0"/>
              </a:spcBef>
              <a:spcAft>
                <a:spcPts val="0"/>
              </a:spcAft>
              <a:buNone/>
            </a:pPr>
            <a:r>
              <a:rPr lang="en" sz="1300">
                <a:solidFill>
                  <a:schemeClr val="dk2"/>
                </a:solidFill>
                <a:latin typeface="Roboto"/>
                <a:ea typeface="Roboto"/>
                <a:cs typeface="Roboto"/>
                <a:sym typeface="Roboto"/>
              </a:rPr>
              <a:t>SSRAs  -  Drainages  -  Elevation  -  Wilderness</a:t>
            </a:r>
            <a:endParaRPr sz="1300">
              <a:solidFill>
                <a:schemeClr val="dk2"/>
              </a:solidFill>
              <a:latin typeface="Roboto"/>
              <a:ea typeface="Roboto"/>
              <a:cs typeface="Roboto"/>
              <a:sym typeface="Roboto"/>
            </a:endParaRPr>
          </a:p>
        </p:txBody>
      </p:sp>
      <p:sp>
        <p:nvSpPr>
          <p:cNvPr id="278" name="Google Shape;278;p29"/>
          <p:cNvSpPr/>
          <p:nvPr/>
        </p:nvSpPr>
        <p:spPr>
          <a:xfrm rot="8106132">
            <a:off x="4750443" y="2931067"/>
            <a:ext cx="713613" cy="338563"/>
          </a:xfrm>
          <a:prstGeom prst="rightArrow">
            <a:avLst>
              <a:gd name="adj1" fmla="val 2917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279" name="Google Shape;279;p29"/>
          <p:cNvSpPr/>
          <p:nvPr/>
        </p:nvSpPr>
        <p:spPr>
          <a:xfrm rot="-537979">
            <a:off x="1756673" y="3750991"/>
            <a:ext cx="848873" cy="338487"/>
          </a:xfrm>
          <a:prstGeom prst="rightArrow">
            <a:avLst>
              <a:gd name="adj1" fmla="val 2917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280" name="Google Shape;280;p29"/>
          <p:cNvSpPr/>
          <p:nvPr/>
        </p:nvSpPr>
        <p:spPr>
          <a:xfrm rot="2042286">
            <a:off x="4452073" y="1878380"/>
            <a:ext cx="835560" cy="338481"/>
          </a:xfrm>
          <a:prstGeom prst="rightArrow">
            <a:avLst>
              <a:gd name="adj1" fmla="val 2917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281" name="Google Shape;281;p29"/>
          <p:cNvSpPr/>
          <p:nvPr/>
        </p:nvSpPr>
        <p:spPr>
          <a:xfrm rot="8590522">
            <a:off x="3385382" y="1878311"/>
            <a:ext cx="835380" cy="338520"/>
          </a:xfrm>
          <a:prstGeom prst="rightArrow">
            <a:avLst>
              <a:gd name="adj1" fmla="val 2917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282" name="Google Shape;282;p29"/>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30"/>
          <p:cNvSpPr txBox="1"/>
          <p:nvPr/>
        </p:nvSpPr>
        <p:spPr>
          <a:xfrm>
            <a:off x="3668875" y="365150"/>
            <a:ext cx="2681100" cy="36942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600">
                <a:latin typeface="Courier New"/>
                <a:ea typeface="Courier New"/>
                <a:cs typeface="Courier New"/>
                <a:sym typeface="Courier New"/>
              </a:rPr>
              <a:t>SMOKE MANAGEMENT FORECAST AND INSTRUCTIONS</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SALEM FORESTRY WEATHER CENTER</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OREGON DEPARTMENT OF FORESTRY</a:t>
            </a:r>
            <a:endParaRPr sz="600">
              <a:latin typeface="Courier New"/>
              <a:ea typeface="Courier New"/>
              <a:cs typeface="Courier New"/>
              <a:sym typeface="Courier New"/>
            </a:endParaRPr>
          </a:p>
          <a:p>
            <a:pPr marL="0" lvl="0" indent="0" algn="l" rtl="0">
              <a:spcBef>
                <a:spcPts val="0"/>
              </a:spcBef>
              <a:spcAft>
                <a:spcPts val="0"/>
              </a:spcAft>
              <a:buNone/>
            </a:pP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ISSUED: Sunday, November 6, 2022       2:30 PM      Pete Parsons</a:t>
            </a:r>
            <a:endParaRPr sz="600">
              <a:latin typeface="Courier New"/>
              <a:ea typeface="Courier New"/>
              <a:cs typeface="Courier New"/>
              <a:sym typeface="Courier New"/>
            </a:endParaRPr>
          </a:p>
          <a:p>
            <a:pPr marL="0" lvl="0" indent="0" algn="l" rtl="0">
              <a:spcBef>
                <a:spcPts val="0"/>
              </a:spcBef>
              <a:spcAft>
                <a:spcPts val="0"/>
              </a:spcAft>
              <a:buNone/>
            </a:pP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1.  DISCUSSION AND FORECAST FOR THE </a:t>
            </a:r>
            <a:r>
              <a:rPr lang="en" sz="600" b="1">
                <a:latin typeface="Courier New"/>
                <a:ea typeface="Courier New"/>
                <a:cs typeface="Courier New"/>
                <a:sym typeface="Courier New"/>
              </a:rPr>
              <a:t>WESTERN OREGON AREA FORECAST ZONES 601-623 and 639</a:t>
            </a:r>
            <a:endParaRPr sz="600" b="1">
              <a:latin typeface="Courier New"/>
              <a:ea typeface="Courier New"/>
              <a:cs typeface="Courier New"/>
              <a:sym typeface="Courier New"/>
            </a:endParaRPr>
          </a:p>
          <a:p>
            <a:pPr marL="0" lvl="0" indent="0" algn="l" rtl="0">
              <a:spcBef>
                <a:spcPts val="0"/>
              </a:spcBef>
              <a:spcAft>
                <a:spcPts val="0"/>
              </a:spcAft>
              <a:buNone/>
            </a:pP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SHORT-TERM DISCUSSION</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A strong cold front will progress SE across the region this evening.  Steady rain and mountain snow will turn showery overnight with a chance of thundershowers.  Snow levels will drop to near 2000 feet and locally lower under heavier showers.  Precipitation totals from .25” to .75” can be expected at lower elevations with several inches of new snow at higher elevations.</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A strong upper-level trough will maintain considerable shower activity on Monday with snow levels remaining near 2-3000 feet. Precipitation totals from .10” to .25” will be common.  Cold air aloft will promote good mixing with SE-SW transport winds. </a:t>
            </a:r>
            <a:endParaRPr sz="600">
              <a:latin typeface="Courier New"/>
              <a:ea typeface="Courier New"/>
              <a:cs typeface="Courier New"/>
              <a:sym typeface="Courier New"/>
            </a:endParaRPr>
          </a:p>
          <a:p>
            <a:pPr marL="0" lvl="0" indent="0" algn="l" rtl="0">
              <a:spcBef>
                <a:spcPts val="0"/>
              </a:spcBef>
              <a:spcAft>
                <a:spcPts val="0"/>
              </a:spcAft>
              <a:buNone/>
            </a:pP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EXTENDED DISCUSSION</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The upper-level trough will slowly weaken and drop southward on Tuesday with showers tapering off from the north.  A significant change will be a switch to offshore transport winds, which will dry the low levels of the atmosphere.  The air aloft will remain unseasonably cold, with little change in snow levels.  That should continue to support good daytime mixing.</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A drier northerly flow aloft takes over on Wednesday.  After a frosty start, surface temperatures will struggle into the mid-to-upper 40s, even with partial afternoon clearing.  Upper-level ridging will also suppress daytime mixing.  Offshore flow will weaken and may reverse to lightly onshore in the afternoon.</a:t>
            </a:r>
            <a:endParaRPr sz="600">
              <a:latin typeface="Roboto"/>
              <a:ea typeface="Roboto"/>
              <a:cs typeface="Roboto"/>
              <a:sym typeface="Roboto"/>
            </a:endParaRPr>
          </a:p>
        </p:txBody>
      </p:sp>
      <p:sp>
        <p:nvSpPr>
          <p:cNvPr id="288" name="Google Shape;288;p30"/>
          <p:cNvSpPr txBox="1">
            <a:spLocks noGrp="1"/>
          </p:cNvSpPr>
          <p:nvPr>
            <p:ph type="title"/>
          </p:nvPr>
        </p:nvSpPr>
        <p:spPr>
          <a:xfrm>
            <a:off x="226075" y="274325"/>
            <a:ext cx="2808000" cy="10368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b" anchorCtr="0">
            <a:normAutofit/>
          </a:bodyPr>
          <a:lstStyle/>
          <a:p>
            <a:pPr marL="0" lvl="0" indent="0" algn="l" rtl="0">
              <a:spcBef>
                <a:spcPts val="0"/>
              </a:spcBef>
              <a:spcAft>
                <a:spcPts val="0"/>
              </a:spcAft>
              <a:buNone/>
            </a:pPr>
            <a:r>
              <a:rPr lang="en"/>
              <a:t>Prescribed Burning Instructions</a:t>
            </a:r>
            <a:endParaRPr/>
          </a:p>
        </p:txBody>
      </p:sp>
      <p:sp>
        <p:nvSpPr>
          <p:cNvPr id="289" name="Google Shape;289;p30"/>
          <p:cNvSpPr txBox="1">
            <a:spLocks noGrp="1"/>
          </p:cNvSpPr>
          <p:nvPr>
            <p:ph type="body" idx="1"/>
          </p:nvPr>
        </p:nvSpPr>
        <p:spPr>
          <a:xfrm>
            <a:off x="226075" y="1465800"/>
            <a:ext cx="2808000" cy="35718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p>
            <a:pPr marL="0" lvl="0" indent="0" algn="l" rtl="0">
              <a:spcBef>
                <a:spcPts val="0"/>
              </a:spcBef>
              <a:spcAft>
                <a:spcPts val="0"/>
              </a:spcAft>
              <a:buNone/>
            </a:pPr>
            <a:r>
              <a:rPr lang="en"/>
              <a:t>Three regions of Oregon</a:t>
            </a:r>
            <a:endParaRPr/>
          </a:p>
          <a:p>
            <a:pPr marL="0" lvl="0" indent="0" algn="l" rtl="0">
              <a:spcBef>
                <a:spcPts val="1200"/>
              </a:spcBef>
              <a:spcAft>
                <a:spcPts val="0"/>
              </a:spcAft>
              <a:buNone/>
            </a:pPr>
            <a:r>
              <a:rPr lang="en"/>
              <a:t>General forecast discussion </a:t>
            </a:r>
            <a:r>
              <a:rPr lang="en" b="1"/>
              <a:t>(1)</a:t>
            </a:r>
            <a:endParaRPr b="1"/>
          </a:p>
          <a:p>
            <a:pPr marL="0" lvl="0" indent="0" algn="l" rtl="0">
              <a:spcBef>
                <a:spcPts val="1200"/>
              </a:spcBef>
              <a:spcAft>
                <a:spcPts val="0"/>
              </a:spcAft>
              <a:buNone/>
            </a:pPr>
            <a:r>
              <a:rPr lang="en"/>
              <a:t>Dispersion details </a:t>
            </a:r>
            <a:r>
              <a:rPr lang="en" b="1"/>
              <a:t>(2)</a:t>
            </a:r>
            <a:endParaRPr/>
          </a:p>
          <a:p>
            <a:pPr marL="0" lvl="0" indent="0" algn="l" rtl="0">
              <a:spcBef>
                <a:spcPts val="1200"/>
              </a:spcBef>
              <a:spcAft>
                <a:spcPts val="0"/>
              </a:spcAft>
              <a:buNone/>
            </a:pPr>
            <a:endParaRPr/>
          </a:p>
          <a:p>
            <a:pPr marL="0" lvl="0" indent="0" algn="l" rtl="0">
              <a:spcBef>
                <a:spcPts val="1200"/>
              </a:spcBef>
              <a:spcAft>
                <a:spcPts val="0"/>
              </a:spcAft>
              <a:buNone/>
            </a:pPr>
            <a:r>
              <a:rPr lang="en"/>
              <a:t>Where/how much may be burned </a:t>
            </a:r>
            <a:r>
              <a:rPr lang="en" b="1"/>
              <a:t>(3)</a:t>
            </a:r>
            <a:endParaRPr b="1"/>
          </a:p>
          <a:p>
            <a:pPr marL="457200" lvl="0" indent="0" algn="l" rtl="0">
              <a:spcBef>
                <a:spcPts val="1200"/>
              </a:spcBef>
              <a:spcAft>
                <a:spcPts val="0"/>
              </a:spcAft>
              <a:buNone/>
            </a:pPr>
            <a:r>
              <a:rPr lang="en"/>
              <a:t>Maximum consumable tons</a:t>
            </a:r>
            <a:endParaRPr/>
          </a:p>
          <a:p>
            <a:pPr marL="0" lvl="0" indent="457200" algn="l" rtl="0">
              <a:spcBef>
                <a:spcPts val="1200"/>
              </a:spcBef>
              <a:spcAft>
                <a:spcPts val="0"/>
              </a:spcAft>
              <a:buNone/>
            </a:pPr>
            <a:r>
              <a:rPr lang="en"/>
              <a:t>Distance from SSRAs</a:t>
            </a:r>
            <a:endParaRPr/>
          </a:p>
          <a:p>
            <a:pPr marL="0" lvl="0" indent="457200" algn="l" rtl="0">
              <a:spcBef>
                <a:spcPts val="1200"/>
              </a:spcBef>
              <a:spcAft>
                <a:spcPts val="0"/>
              </a:spcAft>
              <a:buNone/>
            </a:pPr>
            <a:r>
              <a:rPr lang="en"/>
              <a:t>Based on fire weather zones</a:t>
            </a:r>
            <a:endParaRPr/>
          </a:p>
          <a:p>
            <a:pPr marL="0" lvl="0" indent="0" algn="l" rtl="0">
              <a:spcBef>
                <a:spcPts val="1200"/>
              </a:spcBef>
              <a:spcAft>
                <a:spcPts val="1200"/>
              </a:spcAft>
              <a:buNone/>
            </a:pPr>
            <a:r>
              <a:rPr lang="en"/>
              <a:t>Extra rules, advisories</a:t>
            </a:r>
            <a:endParaRPr/>
          </a:p>
        </p:txBody>
      </p:sp>
      <p:pic>
        <p:nvPicPr>
          <p:cNvPr id="290" name="Google Shape;290;p30"/>
          <p:cNvPicPr preferRelativeResize="0"/>
          <p:nvPr/>
        </p:nvPicPr>
        <p:blipFill>
          <a:blip r:embed="rId3">
            <a:alphaModFix/>
          </a:blip>
          <a:stretch>
            <a:fillRect/>
          </a:stretch>
        </p:blipFill>
        <p:spPr>
          <a:xfrm>
            <a:off x="8214050" y="76200"/>
            <a:ext cx="853750" cy="853750"/>
          </a:xfrm>
          <a:prstGeom prst="rect">
            <a:avLst/>
          </a:prstGeom>
          <a:noFill/>
          <a:ln>
            <a:noFill/>
          </a:ln>
        </p:spPr>
      </p:pic>
      <p:cxnSp>
        <p:nvCxnSpPr>
          <p:cNvPr id="291" name="Google Shape;291;p30"/>
          <p:cNvCxnSpPr/>
          <p:nvPr/>
        </p:nvCxnSpPr>
        <p:spPr>
          <a:xfrm>
            <a:off x="1209450" y="2727250"/>
            <a:ext cx="552900" cy="0"/>
          </a:xfrm>
          <a:prstGeom prst="straightConnector1">
            <a:avLst/>
          </a:prstGeom>
          <a:noFill/>
          <a:ln w="28575" cap="flat" cmpd="sng">
            <a:solidFill>
              <a:schemeClr val="lt1"/>
            </a:solidFill>
            <a:prstDash val="solid"/>
            <a:round/>
            <a:headEnd type="none" w="sm" len="sm"/>
            <a:tailEnd type="none" w="sm" len="sm"/>
          </a:ln>
        </p:spPr>
      </p:cxnSp>
      <p:sp>
        <p:nvSpPr>
          <p:cNvPr id="292" name="Google Shape;292;p30"/>
          <p:cNvSpPr txBox="1"/>
          <p:nvPr/>
        </p:nvSpPr>
        <p:spPr>
          <a:xfrm>
            <a:off x="4790725" y="740524"/>
            <a:ext cx="2681100" cy="37866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600">
                <a:latin typeface="Courier New"/>
                <a:ea typeface="Courier New"/>
                <a:cs typeface="Courier New"/>
                <a:sym typeface="Courier New"/>
              </a:rPr>
              <a:t>2.  DISPERSION</a:t>
            </a:r>
            <a:endParaRPr sz="600">
              <a:latin typeface="Courier New"/>
              <a:ea typeface="Courier New"/>
              <a:cs typeface="Courier New"/>
              <a:sym typeface="Courier New"/>
            </a:endParaRPr>
          </a:p>
          <a:p>
            <a:pPr marL="0" lvl="0" indent="0" algn="l" rtl="0">
              <a:spcBef>
                <a:spcPts val="0"/>
              </a:spcBef>
              <a:spcAft>
                <a:spcPts val="0"/>
              </a:spcAft>
              <a:buNone/>
            </a:pP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MONDAY</a:t>
            </a:r>
            <a:endParaRPr sz="600">
              <a:latin typeface="Courier New"/>
              <a:ea typeface="Courier New"/>
              <a:cs typeface="Courier New"/>
              <a:sym typeface="Courier New"/>
            </a:endParaRPr>
          </a:p>
          <a:p>
            <a:pPr marL="0" lvl="0" indent="0" algn="l" rtl="0">
              <a:spcBef>
                <a:spcPts val="0"/>
              </a:spcBef>
              <a:spcAft>
                <a:spcPts val="0"/>
              </a:spcAft>
              <a:buNone/>
            </a:pP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Zone 601-612 and 639 (North Coast Range and Cascades):</a:t>
            </a:r>
            <a:endParaRPr sz="600">
              <a:latin typeface="Courier New"/>
              <a:ea typeface="Courier New"/>
              <a:cs typeface="Courier New"/>
              <a:sym typeface="Courier New"/>
            </a:endParaRPr>
          </a:p>
          <a:p>
            <a:pPr marL="0" lvl="0" indent="0" algn="l" rtl="0">
              <a:spcBef>
                <a:spcPts val="0"/>
              </a:spcBef>
              <a:spcAft>
                <a:spcPts val="0"/>
              </a:spcAft>
              <a:buNone/>
            </a:pP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MORNING</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Mixing height 3000 - 4000 ft.</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Transport wind SSE to SSW at 12 - 22 mph.</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Surface wind SE to SSW at 8 - 12 mph.</a:t>
            </a:r>
            <a:endParaRPr sz="600">
              <a:latin typeface="Courier New"/>
              <a:ea typeface="Courier New"/>
              <a:cs typeface="Courier New"/>
              <a:sym typeface="Courier New"/>
            </a:endParaRPr>
          </a:p>
          <a:p>
            <a:pPr marL="0" lvl="0" indent="0" algn="l" rtl="0">
              <a:spcBef>
                <a:spcPts val="0"/>
              </a:spcBef>
              <a:spcAft>
                <a:spcPts val="0"/>
              </a:spcAft>
              <a:buNone/>
            </a:pP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AFTERNOON</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Mixing height rising above 5000 ft.</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Transport wind SSE to SSW at 15 - 29 mph.</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Surface wind similar to morning.</a:t>
            </a:r>
            <a:endParaRPr sz="600">
              <a:latin typeface="Courier New"/>
              <a:ea typeface="Courier New"/>
              <a:cs typeface="Courier New"/>
              <a:sym typeface="Courier New"/>
            </a:endParaRPr>
          </a:p>
          <a:p>
            <a:pPr marL="0" lvl="0" indent="0" algn="l" rtl="0">
              <a:spcBef>
                <a:spcPts val="0"/>
              </a:spcBef>
              <a:spcAft>
                <a:spcPts val="0"/>
              </a:spcAft>
              <a:buNone/>
            </a:pP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EVENING</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Mixing height 2000 - 3000 ft.</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Transport wind decreases to SSE to SSW at 8 - 12 mph.</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Surface wind decreases to ESE to S at 4 - 8 mph.</a:t>
            </a:r>
            <a:endParaRPr sz="600">
              <a:latin typeface="Courier New"/>
              <a:ea typeface="Courier New"/>
              <a:cs typeface="Courier New"/>
              <a:sym typeface="Courier New"/>
            </a:endParaRPr>
          </a:p>
          <a:p>
            <a:pPr marL="0" lvl="0" indent="0" algn="l" rtl="0">
              <a:spcBef>
                <a:spcPts val="0"/>
              </a:spcBef>
              <a:spcAft>
                <a:spcPts val="0"/>
              </a:spcAft>
              <a:buNone/>
            </a:pP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Zone 615-620 (South Coast Range):</a:t>
            </a:r>
            <a:endParaRPr sz="600">
              <a:latin typeface="Courier New"/>
              <a:ea typeface="Courier New"/>
              <a:cs typeface="Courier New"/>
              <a:sym typeface="Courier New"/>
            </a:endParaRPr>
          </a:p>
          <a:p>
            <a:pPr marL="0" lvl="0" indent="0" algn="l" rtl="0">
              <a:spcBef>
                <a:spcPts val="0"/>
              </a:spcBef>
              <a:spcAft>
                <a:spcPts val="0"/>
              </a:spcAft>
              <a:buNone/>
            </a:pP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MORNING</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Mixing height 3000 - 4000 ft.</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Transport wind SSE to SSW at 10 - 16 mph.</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Surface wind SSE to SSW at 8 - 12 mph.</a:t>
            </a:r>
            <a:endParaRPr sz="600">
              <a:latin typeface="Courier New"/>
              <a:ea typeface="Courier New"/>
              <a:cs typeface="Courier New"/>
              <a:sym typeface="Courier New"/>
            </a:endParaRPr>
          </a:p>
          <a:p>
            <a:pPr marL="0" lvl="0" indent="0" algn="l" rtl="0">
              <a:spcBef>
                <a:spcPts val="0"/>
              </a:spcBef>
              <a:spcAft>
                <a:spcPts val="0"/>
              </a:spcAft>
              <a:buNone/>
            </a:pP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AFTERNOON</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Mixing height rising above 5000 ft.</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Transport wind similar to morning.</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Surface wind similar to morning.</a:t>
            </a:r>
            <a:endParaRPr sz="600">
              <a:latin typeface="Courier New"/>
              <a:ea typeface="Courier New"/>
              <a:cs typeface="Courier New"/>
              <a:sym typeface="Courier New"/>
            </a:endParaRPr>
          </a:p>
          <a:p>
            <a:pPr marL="0" lvl="0" indent="0" algn="l" rtl="0">
              <a:spcBef>
                <a:spcPts val="0"/>
              </a:spcBef>
              <a:spcAft>
                <a:spcPts val="0"/>
              </a:spcAft>
              <a:buNone/>
            </a:pP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EVENING</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Mixing height 2000 - 3000 ft.</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Transport wind decreases to SSE to SSW at 6 - 10 mph.</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Surface wind SE to SSW at 4 - 8 mph.</a:t>
            </a:r>
            <a:endParaRPr sz="600">
              <a:latin typeface="Courier New"/>
              <a:ea typeface="Courier New"/>
              <a:cs typeface="Courier New"/>
              <a:sym typeface="Courier New"/>
            </a:endParaRPr>
          </a:p>
          <a:p>
            <a:pPr marL="0" lvl="0" indent="0" algn="l" rtl="0">
              <a:spcBef>
                <a:spcPts val="0"/>
              </a:spcBef>
              <a:spcAft>
                <a:spcPts val="0"/>
              </a:spcAft>
              <a:buNone/>
            </a:pPr>
            <a:endParaRPr sz="600">
              <a:latin typeface="Courier New"/>
              <a:ea typeface="Courier New"/>
              <a:cs typeface="Courier New"/>
              <a:sym typeface="Courier New"/>
            </a:endParaRPr>
          </a:p>
          <a:p>
            <a:pPr marL="0" lvl="0" indent="0" algn="l" rtl="0">
              <a:spcBef>
                <a:spcPts val="0"/>
              </a:spcBef>
              <a:spcAft>
                <a:spcPts val="0"/>
              </a:spcAft>
              <a:buNone/>
            </a:pPr>
            <a:endParaRPr sz="600">
              <a:latin typeface="Roboto"/>
              <a:ea typeface="Roboto"/>
              <a:cs typeface="Roboto"/>
              <a:sym typeface="Roboto"/>
            </a:endParaRPr>
          </a:p>
        </p:txBody>
      </p:sp>
      <p:sp>
        <p:nvSpPr>
          <p:cNvPr id="293" name="Google Shape;293;p30"/>
          <p:cNvSpPr txBox="1"/>
          <p:nvPr/>
        </p:nvSpPr>
        <p:spPr>
          <a:xfrm>
            <a:off x="5930900" y="1311124"/>
            <a:ext cx="2681100" cy="34170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600">
                <a:latin typeface="Courier New"/>
                <a:ea typeface="Courier New"/>
                <a:cs typeface="Courier New"/>
                <a:sym typeface="Courier New"/>
              </a:rPr>
              <a:t>3.  </a:t>
            </a:r>
            <a:r>
              <a:rPr lang="en" sz="600" b="1">
                <a:latin typeface="Courier New"/>
                <a:ea typeface="Courier New"/>
                <a:cs typeface="Courier New"/>
                <a:sym typeface="Courier New"/>
              </a:rPr>
              <a:t>BURNING INSTRUCTIONS FOR ALL ZONES IN THE WESTERN OREGON AREA</a:t>
            </a:r>
            <a:endParaRPr sz="600" b="1">
              <a:latin typeface="Courier New"/>
              <a:ea typeface="Courier New"/>
              <a:cs typeface="Courier New"/>
              <a:sym typeface="Courier New"/>
            </a:endParaRPr>
          </a:p>
          <a:p>
            <a:pPr marL="0" lvl="0" indent="0" algn="l" rtl="0">
              <a:spcBef>
                <a:spcPts val="0"/>
              </a:spcBef>
              <a:spcAft>
                <a:spcPts val="0"/>
              </a:spcAft>
              <a:buNone/>
            </a:pPr>
            <a:r>
              <a:rPr lang="en" sz="600" b="1">
                <a:latin typeface="Courier New"/>
                <a:ea typeface="Courier New"/>
                <a:cs typeface="Courier New"/>
                <a:sym typeface="Courier New"/>
              </a:rPr>
              <a:t>    - Valid for burning done Monday, November 7, 2022.</a:t>
            </a:r>
            <a:endParaRPr sz="600" b="1">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a:t>
            </a:r>
            <a:endParaRPr sz="600">
              <a:latin typeface="Courier New"/>
              <a:ea typeface="Courier New"/>
              <a:cs typeface="Courier New"/>
              <a:sym typeface="Courier New"/>
            </a:endParaRPr>
          </a:p>
          <a:p>
            <a:pPr marL="0" lvl="0" indent="0" algn="l" rtl="0">
              <a:spcBef>
                <a:spcPts val="0"/>
              </a:spcBef>
              <a:spcAft>
                <a:spcPts val="0"/>
              </a:spcAft>
              <a:buNone/>
            </a:pP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Coast Range</a:t>
            </a:r>
            <a:endParaRPr sz="600">
              <a:latin typeface="Courier New"/>
              <a:ea typeface="Courier New"/>
              <a:cs typeface="Courier New"/>
              <a:sym typeface="Courier New"/>
            </a:endParaRPr>
          </a:p>
          <a:p>
            <a:pPr marL="0" lvl="0" indent="0" algn="l" rtl="0">
              <a:spcBef>
                <a:spcPts val="0"/>
              </a:spcBef>
              <a:spcAft>
                <a:spcPts val="0"/>
              </a:spcAft>
              <a:buNone/>
            </a:pP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All Zones</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Use standard guidance matrix - see section 5 below.  Ensure adequate distance from downwind SSRAs for smoke to dissipate.</a:t>
            </a:r>
            <a:endParaRPr sz="600">
              <a:latin typeface="Courier New"/>
              <a:ea typeface="Courier New"/>
              <a:cs typeface="Courier New"/>
              <a:sym typeface="Courier New"/>
            </a:endParaRPr>
          </a:p>
          <a:p>
            <a:pPr marL="0" lvl="0" indent="0" algn="l" rtl="0">
              <a:spcBef>
                <a:spcPts val="0"/>
              </a:spcBef>
              <a:spcAft>
                <a:spcPts val="0"/>
              </a:spcAft>
              <a:buNone/>
            </a:pPr>
            <a:endParaRPr sz="600">
              <a:latin typeface="Courier New"/>
              <a:ea typeface="Courier New"/>
              <a:cs typeface="Courier New"/>
              <a:sym typeface="Courier New"/>
            </a:endParaRPr>
          </a:p>
          <a:p>
            <a:pPr marL="0" lvl="0" indent="0" algn="l" rtl="0">
              <a:spcBef>
                <a:spcPts val="0"/>
              </a:spcBef>
              <a:spcAft>
                <a:spcPts val="0"/>
              </a:spcAft>
              <a:buNone/>
            </a:pP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Cascades</a:t>
            </a:r>
            <a:endParaRPr sz="600">
              <a:latin typeface="Courier New"/>
              <a:ea typeface="Courier New"/>
              <a:cs typeface="Courier New"/>
              <a:sym typeface="Courier New"/>
            </a:endParaRPr>
          </a:p>
          <a:p>
            <a:pPr marL="0" lvl="0" indent="0" algn="l" rtl="0">
              <a:spcBef>
                <a:spcPts val="0"/>
              </a:spcBef>
              <a:spcAft>
                <a:spcPts val="0"/>
              </a:spcAft>
              <a:buNone/>
            </a:pP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Zone 605, 606, 607, 608, 639, 610, 617, 620, 622, and 623</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Use standard guidance matrix - see section 5 below.  Ensure adequate distance from downwind SSRAs for smoke to dissipate.  Verify transport winds away from SSRA if burning within 10 miles of the SSRA in Zone 605 and 606.</a:t>
            </a:r>
            <a:endParaRPr sz="600">
              <a:latin typeface="Courier New"/>
              <a:ea typeface="Courier New"/>
              <a:cs typeface="Courier New"/>
              <a:sym typeface="Courier New"/>
            </a:endParaRPr>
          </a:p>
          <a:p>
            <a:pPr marL="0" lvl="0" indent="0" algn="l" rtl="0">
              <a:spcBef>
                <a:spcPts val="0"/>
              </a:spcBef>
              <a:spcAft>
                <a:spcPts val="0"/>
              </a:spcAft>
              <a:buNone/>
            </a:pP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Zone 611 and 616</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Units should be 1500 tons or less, spaced 3 miles apart, and 5 miles from downwind SSRAs.  In zone 616 avoid ignitions north of T24S.  South of T29S higher tonnage is possible - call the forecaster.</a:t>
            </a:r>
            <a:endParaRPr sz="600">
              <a:latin typeface="Courier New"/>
              <a:ea typeface="Courier New"/>
              <a:cs typeface="Courier New"/>
              <a:sym typeface="Courier New"/>
            </a:endParaRPr>
          </a:p>
          <a:p>
            <a:pPr marL="0" lvl="0" indent="0" algn="l" rtl="0">
              <a:spcBef>
                <a:spcPts val="0"/>
              </a:spcBef>
              <a:spcAft>
                <a:spcPts val="0"/>
              </a:spcAft>
              <a:buNone/>
            </a:pPr>
            <a:endParaRPr sz="600">
              <a:latin typeface="Courier New"/>
              <a:ea typeface="Courier New"/>
              <a:cs typeface="Courier New"/>
              <a:sym typeface="Courier New"/>
            </a:endParaRPr>
          </a:p>
          <a:p>
            <a:pPr marL="0" lvl="0" indent="0" algn="l" rtl="0">
              <a:spcBef>
                <a:spcPts val="0"/>
              </a:spcBef>
              <a:spcAft>
                <a:spcPts val="0"/>
              </a:spcAft>
              <a:buNone/>
            </a:pP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Siskiyous</a:t>
            </a: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Units should be 1500 tons or less, spaced 3 miles apart, and 5 miles from downwind SSRAs.</a:t>
            </a:r>
            <a:endParaRPr sz="600">
              <a:latin typeface="Courier New"/>
              <a:ea typeface="Courier New"/>
              <a:cs typeface="Courier New"/>
              <a:sym typeface="Courier New"/>
            </a:endParaRPr>
          </a:p>
          <a:p>
            <a:pPr marL="0" lvl="0" indent="0" algn="l" rtl="0">
              <a:spcBef>
                <a:spcPts val="0"/>
              </a:spcBef>
              <a:spcAft>
                <a:spcPts val="0"/>
              </a:spcAft>
              <a:buNone/>
            </a:pPr>
            <a:endParaRPr sz="600">
              <a:latin typeface="Courier New"/>
              <a:ea typeface="Courier New"/>
              <a:cs typeface="Courier New"/>
              <a:sym typeface="Courier New"/>
            </a:endParaRPr>
          </a:p>
          <a:p>
            <a:pPr marL="0" lvl="0" indent="0" algn="l" rtl="0">
              <a:spcBef>
                <a:spcPts val="0"/>
              </a:spcBef>
              <a:spcAft>
                <a:spcPts val="0"/>
              </a:spcAft>
              <a:buNone/>
            </a:pPr>
            <a:r>
              <a:rPr lang="en" sz="600">
                <a:latin typeface="Courier New"/>
                <a:ea typeface="Courier New"/>
                <a:cs typeface="Courier New"/>
                <a:sym typeface="Courier New"/>
              </a:rPr>
              <a:t>======================================================</a:t>
            </a:r>
            <a:endParaRPr sz="600">
              <a:latin typeface="Roboto"/>
              <a:ea typeface="Roboto"/>
              <a:cs typeface="Roboto"/>
              <a:sym typeface="Roboto"/>
            </a:endParaRPr>
          </a:p>
        </p:txBody>
      </p:sp>
      <p:sp>
        <p:nvSpPr>
          <p:cNvPr id="294" name="Google Shape;294;p30"/>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18</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31"/>
          <p:cNvSpPr txBox="1">
            <a:spLocks noGrp="1"/>
          </p:cNvSpPr>
          <p:nvPr>
            <p:ph type="title"/>
          </p:nvPr>
        </p:nvSpPr>
        <p:spPr>
          <a:xfrm>
            <a:off x="462850" y="388050"/>
            <a:ext cx="7881300" cy="4317900"/>
          </a:xfrm>
          <a:prstGeom prst="rect">
            <a:avLst/>
          </a:prstGeom>
          <a:ln w="9525" cap="flat" cmpd="sng">
            <a:solidFill>
              <a:schemeClr val="accent6"/>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1400"/>
              <a:t>5.  STANDARD GUIDANCE MATRIX:</a:t>
            </a:r>
            <a:endParaRPr sz="1400"/>
          </a:p>
          <a:p>
            <a:pPr marL="0" lvl="0" indent="0" algn="l" rtl="0">
              <a:spcBef>
                <a:spcPts val="0"/>
              </a:spcBef>
              <a:spcAft>
                <a:spcPts val="0"/>
              </a:spcAft>
              <a:buSzPts val="990"/>
              <a:buNone/>
            </a:pPr>
            <a:endParaRPr sz="1400"/>
          </a:p>
          <a:p>
            <a:pPr marL="457200" lvl="0" indent="-317500" algn="l" rtl="0">
              <a:spcBef>
                <a:spcPts val="0"/>
              </a:spcBef>
              <a:spcAft>
                <a:spcPts val="0"/>
              </a:spcAft>
              <a:buSzPts val="1400"/>
              <a:buChar char="➔"/>
            </a:pPr>
            <a:r>
              <a:rPr lang="en" sz="1400"/>
              <a:t>Greater than 5000 ft mixing height: </a:t>
            </a:r>
            <a:r>
              <a:rPr lang="en" sz="1400">
                <a:solidFill>
                  <a:schemeClr val="accent6"/>
                </a:solidFill>
              </a:rPr>
              <a:t>Limit to 150 tons per mile from downwind SSRAs</a:t>
            </a:r>
            <a:r>
              <a:rPr lang="en" sz="1400"/>
              <a:t>. </a:t>
            </a:r>
            <a:endParaRPr sz="1400"/>
          </a:p>
          <a:p>
            <a:pPr marL="457200" lvl="0" indent="457200" algn="l" rtl="0">
              <a:spcBef>
                <a:spcPts val="0"/>
              </a:spcBef>
              <a:spcAft>
                <a:spcPts val="0"/>
              </a:spcAft>
              <a:buSzPts val="990"/>
              <a:buNone/>
            </a:pPr>
            <a:r>
              <a:rPr lang="en" sz="1100" i="1"/>
              <a:t>Example: 75 tons allowed if burned a half mile from a downwind SSRA.</a:t>
            </a:r>
            <a:endParaRPr sz="1100" i="1"/>
          </a:p>
          <a:p>
            <a:pPr marL="0" lvl="0" indent="0" algn="l" rtl="0">
              <a:spcBef>
                <a:spcPts val="0"/>
              </a:spcBef>
              <a:spcAft>
                <a:spcPts val="0"/>
              </a:spcAft>
              <a:buSzPts val="990"/>
              <a:buNone/>
            </a:pPr>
            <a:endParaRPr sz="1400"/>
          </a:p>
          <a:p>
            <a:pPr marL="457200" lvl="0" indent="-317500" algn="l" rtl="0">
              <a:spcBef>
                <a:spcPts val="0"/>
              </a:spcBef>
              <a:spcAft>
                <a:spcPts val="0"/>
              </a:spcAft>
              <a:buSzPts val="1400"/>
              <a:buChar char="➔"/>
            </a:pPr>
            <a:r>
              <a:rPr lang="en" sz="1400"/>
              <a:t>3000 - 5000 ft mixing height:</a:t>
            </a:r>
            <a:r>
              <a:rPr lang="en" sz="1400">
                <a:solidFill>
                  <a:schemeClr val="accent6"/>
                </a:solidFill>
              </a:rPr>
              <a:t> Limit to 50 tons per mile </a:t>
            </a:r>
            <a:r>
              <a:rPr lang="en" sz="1400"/>
              <a:t>if burning within 5 miles of downwind SSRAs.</a:t>
            </a:r>
            <a:r>
              <a:rPr lang="en" sz="1400">
                <a:solidFill>
                  <a:schemeClr val="accent6"/>
                </a:solidFill>
              </a:rPr>
              <a:t> Limit to 100 tons per mile </a:t>
            </a:r>
            <a:r>
              <a:rPr lang="en" sz="1400"/>
              <a:t>if burning 5 miles or beyond downwind SSRAs.</a:t>
            </a:r>
            <a:endParaRPr sz="1400"/>
          </a:p>
          <a:p>
            <a:pPr marL="457200" lvl="0" indent="457200" algn="l" rtl="0">
              <a:spcBef>
                <a:spcPts val="0"/>
              </a:spcBef>
              <a:spcAft>
                <a:spcPts val="0"/>
              </a:spcAft>
              <a:buSzPts val="990"/>
              <a:buNone/>
            </a:pPr>
            <a:r>
              <a:rPr lang="en" sz="1100" i="1"/>
              <a:t>Example #1: 200 tons allowed if burned 4 miles from a downwind SSRA.</a:t>
            </a:r>
            <a:endParaRPr sz="1100" i="1"/>
          </a:p>
          <a:p>
            <a:pPr marL="457200" lvl="0" indent="457200" algn="l" rtl="0">
              <a:spcBef>
                <a:spcPts val="0"/>
              </a:spcBef>
              <a:spcAft>
                <a:spcPts val="0"/>
              </a:spcAft>
              <a:buSzPts val="990"/>
              <a:buNone/>
            </a:pPr>
            <a:r>
              <a:rPr lang="en" sz="1100" i="1"/>
              <a:t>Example #2: 500 tons allowed if burned 5 miles from a downwind SSRA.</a:t>
            </a:r>
            <a:endParaRPr sz="1100" i="1"/>
          </a:p>
          <a:p>
            <a:pPr marL="0" lvl="0" indent="0" algn="l" rtl="0">
              <a:spcBef>
                <a:spcPts val="0"/>
              </a:spcBef>
              <a:spcAft>
                <a:spcPts val="0"/>
              </a:spcAft>
              <a:buSzPts val="990"/>
              <a:buNone/>
            </a:pPr>
            <a:endParaRPr sz="1400"/>
          </a:p>
          <a:p>
            <a:pPr marL="457200" lvl="0" indent="-317500" algn="l" rtl="0">
              <a:spcBef>
                <a:spcPts val="0"/>
              </a:spcBef>
              <a:spcAft>
                <a:spcPts val="0"/>
              </a:spcAft>
              <a:buSzPts val="1400"/>
              <a:buChar char="➔"/>
            </a:pPr>
            <a:r>
              <a:rPr lang="en" sz="1400"/>
              <a:t>Less than 3000 ft mixing height: No burning within 5 miles of downwind SSRAs. </a:t>
            </a:r>
            <a:r>
              <a:rPr lang="en" sz="1400">
                <a:solidFill>
                  <a:schemeClr val="accent6"/>
                </a:solidFill>
              </a:rPr>
              <a:t>Limit to 60 tons per mile</a:t>
            </a:r>
            <a:r>
              <a:rPr lang="en" sz="1400"/>
              <a:t> from downwind SSRAs. </a:t>
            </a:r>
            <a:endParaRPr sz="1400"/>
          </a:p>
          <a:p>
            <a:pPr marL="457200" lvl="0" indent="457200" algn="l" rtl="0">
              <a:spcBef>
                <a:spcPts val="0"/>
              </a:spcBef>
              <a:spcAft>
                <a:spcPts val="0"/>
              </a:spcAft>
              <a:buSzPts val="990"/>
              <a:buNone/>
            </a:pPr>
            <a:r>
              <a:rPr lang="en" sz="1100" i="1"/>
              <a:t>Example: 300 tons allowed if burned 5 miles from a downwind SSRA.</a:t>
            </a:r>
            <a:endParaRPr sz="1100" i="1"/>
          </a:p>
          <a:p>
            <a:pPr marL="0" lvl="0" indent="0" algn="l" rtl="0">
              <a:spcBef>
                <a:spcPts val="0"/>
              </a:spcBef>
              <a:spcAft>
                <a:spcPts val="0"/>
              </a:spcAft>
              <a:buSzPts val="990"/>
              <a:buNone/>
            </a:pPr>
            <a:endParaRPr sz="1400"/>
          </a:p>
          <a:p>
            <a:pPr marL="457200" lvl="0" indent="-317500" algn="l" rtl="0">
              <a:spcBef>
                <a:spcPts val="0"/>
              </a:spcBef>
              <a:spcAft>
                <a:spcPts val="0"/>
              </a:spcAft>
              <a:buSzPts val="1400"/>
              <a:buChar char="●"/>
            </a:pPr>
            <a:r>
              <a:rPr lang="en" sz="1400"/>
              <a:t>Ensure adequate spacing between units when burning near downwind SSRAs.</a:t>
            </a:r>
            <a:endParaRPr sz="1400"/>
          </a:p>
          <a:p>
            <a:pPr marL="0" lvl="0" indent="0" algn="l" rtl="0">
              <a:spcBef>
                <a:spcPts val="0"/>
              </a:spcBef>
              <a:spcAft>
                <a:spcPts val="0"/>
              </a:spcAft>
              <a:buSzPts val="990"/>
              <a:buNone/>
            </a:pPr>
            <a:endParaRPr sz="1400"/>
          </a:p>
          <a:p>
            <a:pPr marL="457200" lvl="0" indent="-317500" algn="l" rtl="0">
              <a:spcBef>
                <a:spcPts val="0"/>
              </a:spcBef>
              <a:spcAft>
                <a:spcPts val="0"/>
              </a:spcAft>
              <a:buSzPts val="1400"/>
              <a:buChar char="●"/>
            </a:pPr>
            <a:r>
              <a:rPr lang="en" sz="1400"/>
              <a:t>Use of polyethylene (PE) sheeting on greater than 75 percent of piles in a unit with 60 percent coverage per pile will allow a 50 percent increase in tonnage over the existing instruction tonnage for that zone.</a:t>
            </a:r>
            <a:endParaRPr sz="1400"/>
          </a:p>
          <a:p>
            <a:pPr marL="0" lvl="0" indent="0" algn="l" rtl="0">
              <a:spcBef>
                <a:spcPts val="0"/>
              </a:spcBef>
              <a:spcAft>
                <a:spcPts val="0"/>
              </a:spcAft>
              <a:buSzPts val="990"/>
              <a:buNone/>
            </a:pPr>
            <a:endParaRPr sz="1400"/>
          </a:p>
          <a:p>
            <a:pPr marL="457200" lvl="0" indent="-317500" algn="l" rtl="0">
              <a:spcBef>
                <a:spcPts val="0"/>
              </a:spcBef>
              <a:spcAft>
                <a:spcPts val="0"/>
              </a:spcAft>
              <a:buSzPts val="1400"/>
              <a:buChar char="●"/>
            </a:pPr>
            <a:r>
              <a:rPr lang="en" sz="1400"/>
              <a:t>All exceptions must be coordinated with the duty forecaster prior to ignition.</a:t>
            </a:r>
            <a:endParaRPr sz="1400"/>
          </a:p>
        </p:txBody>
      </p:sp>
      <p:sp>
        <p:nvSpPr>
          <p:cNvPr id="300" name="Google Shape;300;p31"/>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32"/>
          <p:cNvSpPr txBox="1">
            <a:spLocks noGrp="1"/>
          </p:cNvSpPr>
          <p:nvPr>
            <p:ph type="title"/>
          </p:nvPr>
        </p:nvSpPr>
        <p:spPr>
          <a:xfrm>
            <a:off x="460950" y="541350"/>
            <a:ext cx="8222100" cy="10128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rmAutofit/>
          </a:bodyPr>
          <a:lstStyle/>
          <a:p>
            <a:pPr marL="0" lvl="0" indent="0" algn="l" rtl="0">
              <a:spcBef>
                <a:spcPts val="0"/>
              </a:spcBef>
              <a:spcAft>
                <a:spcPts val="0"/>
              </a:spcAft>
              <a:buNone/>
            </a:pPr>
            <a:r>
              <a:rPr lang="en"/>
              <a:t>Sherri Pugh</a:t>
            </a:r>
            <a:endParaRPr/>
          </a:p>
        </p:txBody>
      </p:sp>
      <p:sp>
        <p:nvSpPr>
          <p:cNvPr id="306" name="Google Shape;306;p32"/>
          <p:cNvSpPr txBox="1">
            <a:spLocks noGrp="1"/>
          </p:cNvSpPr>
          <p:nvPr>
            <p:ph type="title"/>
          </p:nvPr>
        </p:nvSpPr>
        <p:spPr>
          <a:xfrm>
            <a:off x="490250" y="1761600"/>
            <a:ext cx="7742700" cy="19794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rmAutofit/>
          </a:bodyPr>
          <a:lstStyle/>
          <a:p>
            <a:pPr marL="0" lvl="0" indent="0" algn="l" rtl="0">
              <a:spcBef>
                <a:spcPts val="0"/>
              </a:spcBef>
              <a:spcAft>
                <a:spcPts val="0"/>
              </a:spcAft>
              <a:buNone/>
            </a:pPr>
            <a:r>
              <a:rPr lang="en" sz="2300"/>
              <a:t>Oregon Department of Forestry</a:t>
            </a:r>
            <a:endParaRPr sz="2300"/>
          </a:p>
          <a:p>
            <a:pPr marL="0" lvl="0" indent="0" algn="l" rtl="0">
              <a:spcBef>
                <a:spcPts val="0"/>
              </a:spcBef>
              <a:spcAft>
                <a:spcPts val="0"/>
              </a:spcAft>
              <a:buNone/>
            </a:pPr>
            <a:endParaRPr sz="2300"/>
          </a:p>
          <a:p>
            <a:pPr marL="0" lvl="0" indent="0" algn="l" rtl="0">
              <a:spcBef>
                <a:spcPts val="0"/>
              </a:spcBef>
              <a:spcAft>
                <a:spcPts val="0"/>
              </a:spcAft>
              <a:buNone/>
            </a:pPr>
            <a:r>
              <a:rPr lang="en" sz="2300"/>
              <a:t>sherri.pugh@odf.oregon.gov</a:t>
            </a:r>
            <a:endParaRPr sz="2300"/>
          </a:p>
          <a:p>
            <a:pPr marL="0" lvl="0" indent="0" algn="l" rtl="0">
              <a:spcBef>
                <a:spcPts val="0"/>
              </a:spcBef>
              <a:spcAft>
                <a:spcPts val="0"/>
              </a:spcAft>
              <a:buNone/>
            </a:pPr>
            <a:endParaRPr sz="2300"/>
          </a:p>
          <a:p>
            <a:pPr marL="0" lvl="0" indent="0" algn="l" rtl="0">
              <a:spcBef>
                <a:spcPts val="0"/>
              </a:spcBef>
              <a:spcAft>
                <a:spcPts val="0"/>
              </a:spcAft>
              <a:buNone/>
            </a:pPr>
            <a:r>
              <a:rPr lang="en" sz="2300"/>
              <a:t>social: wxsherri</a:t>
            </a:r>
            <a:endParaRPr sz="2300"/>
          </a:p>
        </p:txBody>
      </p:sp>
      <p:sp>
        <p:nvSpPr>
          <p:cNvPr id="307" name="Google Shape;307;p32"/>
          <p:cNvSpPr txBox="1">
            <a:spLocks noGrp="1"/>
          </p:cNvSpPr>
          <p:nvPr>
            <p:ph type="sldNum" idx="12"/>
          </p:nvPr>
        </p:nvSpPr>
        <p:spPr>
          <a:xfrm>
            <a:off x="9143991" y="4695623"/>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20</a:t>
            </a:fld>
            <a:endParaRPr/>
          </a:p>
        </p:txBody>
      </p:sp>
    </p:spTree>
  </p:cSld>
  <p:clrMapOvr>
    <a:masterClrMapping/>
  </p:clrMapOvr>
</p:sld>
</file>

<file path=ppt/theme/theme1.xml><?xml version="1.0" encoding="utf-8"?>
<a:theme xmlns:a="http://schemas.openxmlformats.org/drawingml/2006/main" name="Material">
  <a:themeElements>
    <a:clrScheme name="Material">
      <a:dk1>
        <a:srgbClr val="38761D"/>
      </a:dk1>
      <a:lt1>
        <a:srgbClr val="FFFFFF"/>
      </a:lt1>
      <a:dk2>
        <a:srgbClr val="424242"/>
      </a:dk2>
      <a:lt2>
        <a:srgbClr val="737373"/>
      </a:lt2>
      <a:accent1>
        <a:srgbClr val="0277BD"/>
      </a:accent1>
      <a:accent2>
        <a:srgbClr val="0F9D58"/>
      </a:accent2>
      <a:accent3>
        <a:srgbClr val="DB4437"/>
      </a:accent3>
      <a:accent4>
        <a:srgbClr val="FAFAFA"/>
      </a:accent4>
      <a:accent5>
        <a:srgbClr val="1A237E"/>
      </a:accent5>
      <a:accent6>
        <a:srgbClr val="F4B400"/>
      </a:accent6>
      <a:hlink>
        <a:srgbClr val="1A237E"/>
      </a:hlink>
      <a:folHlink>
        <a:srgbClr val="1A23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1534</Words>
  <Application>Microsoft Office PowerPoint</Application>
  <PresentationFormat>On-screen Show (16:9)</PresentationFormat>
  <Paragraphs>267</Paragraphs>
  <Slides>20</Slides>
  <Notes>20</Notes>
  <HiddenSlides>1</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Courier New</vt:lpstr>
      <vt:lpstr>Roboto</vt:lpstr>
      <vt:lpstr>Arial</vt:lpstr>
      <vt:lpstr>Material</vt:lpstr>
      <vt:lpstr>Smoke Management and Forecasting in Oregon</vt:lpstr>
      <vt:lpstr>Tim Holschbach, Deputy Chief Policy &amp; Planning Stacy McCarter, Mitigation Program Manager Pete Parsons, Lead Meteorologist Gary Votaw, Meteorologist Christina Clemons, Smoke Management Field Coordinator Amanda Rau, Prescribed Burn Coordinator Christie Shaw, National Fire Plan Coordinator Nick Yonker, retired program manager (31 years)</vt:lpstr>
      <vt:lpstr>Our History</vt:lpstr>
      <vt:lpstr>PowerPoint Presentation</vt:lpstr>
      <vt:lpstr>PowerPoint Presentation</vt:lpstr>
      <vt:lpstr>Who we support</vt:lpstr>
      <vt:lpstr>ODF Map</vt:lpstr>
      <vt:lpstr>Our Mission</vt:lpstr>
      <vt:lpstr>In a Year</vt:lpstr>
      <vt:lpstr>Field burning</vt:lpstr>
      <vt:lpstr>Prescribed fire</vt:lpstr>
      <vt:lpstr>Pile Burning</vt:lpstr>
      <vt:lpstr>Prescribed burning forecast</vt:lpstr>
      <vt:lpstr>PowerPoint Presentation</vt:lpstr>
      <vt:lpstr>Smoke Plume Distance</vt:lpstr>
      <vt:lpstr>Forecast Preparation</vt:lpstr>
      <vt:lpstr>Instruction Preparation</vt:lpstr>
      <vt:lpstr>Prescribed Burning Instructions</vt:lpstr>
      <vt:lpstr>5.  STANDARD GUIDANCE MATRIX:  Greater than 5000 ft mixing height: Limit to 150 tons per mile from downwind SSRAs.  Example: 75 tons allowed if burned a half mile from a downwind SSRA.  3000 - 5000 ft mixing height: Limit to 50 tons per mile if burning within 5 miles of downwind SSRAs. Limit to 100 tons per mile if burning 5 miles or beyond downwind SSRAs. Example #1: 200 tons allowed if burned 4 miles from a downwind SSRA. Example #2: 500 tons allowed if burned 5 miles from a downwind SSRA.  Less than 3000 ft mixing height: No burning within 5 miles of downwind SSRAs. Limit to 60 tons per mile from downwind SSRAs.  Example: 300 tons allowed if burned 5 miles from a downwind SSRA.  Ensure adequate spacing between units when burning near downwind SSRAs.  Use of polyethylene (PE) sheeting on greater than 75 percent of piles in a unit with 60 percent coverage per pile will allow a 50 percent increase in tonnage over the existing instruction tonnage for that zone.  All exceptions must be coordinated with the duty forecaster prior to ignition.</vt:lpstr>
      <vt:lpstr>Sherri Pugh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Smoke Management and Forecasting in Oregon</dc:title>
  <cp:lastModifiedBy>Sherri Pugh</cp:lastModifiedBy>
  <cp:revision>6</cp:revision>
  <dcterms:modified xsi:type="dcterms:W3CDTF">2023-01-19T15:44:08Z</dcterms:modified>
</cp:coreProperties>
</file>