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262834ea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262834ea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9262834ea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9262834ea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9262834ea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9262834ea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9262834ea9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9262834ea9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9262834ea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9262834ea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9262834ea9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9262834ea9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9262834ea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9262834ea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9262834ea9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9262834ea9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9262834ea9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9262834ea9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8e1ea0c28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8e1ea0c28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9262834ea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9262834ea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9262834ea9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9262834ea9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9262834ea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9262834ea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8f3f10bce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8f3f10bc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911e239ea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911e239ea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911e239ea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911e239e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8f3f10bce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8f3f10bce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8f3f10bce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8f3f10bce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8f3f10bce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8f3f10bce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8f3f10bcea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8f3f10bce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8f3f10bcea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8f3f10bcea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8f3f10bcea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8f3f10bcea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8f3f10bcea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8f3f10bcea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8f3f10bcea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8f3f10bcea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8f3f10bcea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8f3f10bcea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8f3f10bcea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18f3f10bcea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8f3f10bcea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8f3f10bcea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8f3f10bcea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8f3f10bcea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8f3f10bcea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8f3f10bcea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8f3f10bcea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8f3f10bcea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8f3f10bcea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18f3f10bcea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8f3f10bcea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8f3f10bcea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8f3f10bcea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8f3f10bcea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8f3f10bcea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18f3f10bcea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A4C2F4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hyperlink" Target="https://www.shutterstock.com/image-photo/portland-oregon-united-states-january-11-161094702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hyperlink" Target="https://s.w-x.co//util/image/w/columbia-gorge-explain.jpg?crop=16:9&amp;width=480&amp;format=pjpg&amp;auto=webp&amp;quality=60" TargetMode="External"/><Relationship Id="rId5" Type="http://schemas.openxmlformats.org/officeDocument/2006/relationships/image" Target="../media/image6.png"/><Relationship Id="rId6" Type="http://schemas.openxmlformats.org/officeDocument/2006/relationships/hyperlink" Target="https://s.w-x.co/arcticblastthrusday2.p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hyperlink" Target="https://www.ametsoc.org/chapters/oregon_archive/Minutes/2009/2009_3_12_Minutes_Winter_Review_2008-09.pd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hyperlink" Target="https://www.forensicdjs.com/wp-content/uploads/2016/11/black-ice.jp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hyperlink" Target="https://www.kptv.com/2022/02/02/another-snow-free-january-portland-are-snowier-februarys-becoming-more-common/" TargetMode="External"/><Relationship Id="rId5" Type="http://schemas.openxmlformats.org/officeDocument/2006/relationships/image" Target="../media/image17.png"/><Relationship Id="rId6" Type="http://schemas.openxmlformats.org/officeDocument/2006/relationships/hyperlink" Target="https://assets.gorgefriends.org/images/events/DSCN74261542236187-31804.jpg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hyperlink" Target="https://media.makeameme.org/created/timing-is-everything-e077d16529.jpg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hyperlink" Target="https://i.imgflip.com/2t6p09.jp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hyperlink" Target="https://i.pinimg.com/736x/2b/ea/1a/2bea1aa5f112afba667eaaf04d875a64.jpg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hyperlink" Target="https://www.oregonlive.com/news/2022/10/after-a-warm-start-to-october-weather-forecasters-predict-a-chilling-winter.html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hyperlink" Target="https://www.oregonlive.com/news/erry-2018/12/0e131ca88d8678/10-years-later-the-2008-blizza.html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weather.gov/wrh/climate?wfo=pqr" TargetMode="External"/><Relationship Id="rId4" Type="http://schemas.openxmlformats.org/officeDocument/2006/relationships/image" Target="../media/image40.png"/><Relationship Id="rId5" Type="http://schemas.openxmlformats.org/officeDocument/2006/relationships/image" Target="../media/image24.png"/><Relationship Id="rId6" Type="http://schemas.openxmlformats.org/officeDocument/2006/relationships/image" Target="../media/image3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weather.gov/wrh/climate?wfo=pqr" TargetMode="External"/><Relationship Id="rId4" Type="http://schemas.openxmlformats.org/officeDocument/2006/relationships/hyperlink" Target="https://www.koin.com/weather/2021icestorm/february-snow-and-ice-the-past-present-and-future/" TargetMode="External"/><Relationship Id="rId5" Type="http://schemas.openxmlformats.org/officeDocument/2006/relationships/image" Target="../media/image30.png"/><Relationship Id="rId6" Type="http://schemas.openxmlformats.org/officeDocument/2006/relationships/hyperlink" Target="https://www.oregonlive.com/galleries/MSHJ3SBYLRC7RKTL654MZN3LL4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weather.gov/wrh/climate?wfo=pqr" TargetMode="External"/><Relationship Id="rId4" Type="http://schemas.openxmlformats.org/officeDocument/2006/relationships/hyperlink" Target="https://fox12weather.wordpress.com/2017/01/11/biggest-snow-storm-since-2008-in-portland/" TargetMode="External"/><Relationship Id="rId5" Type="http://schemas.openxmlformats.org/officeDocument/2006/relationships/hyperlink" Target="http://media.oregonlive.com/oregonian/photo/2017/01/12/-9680df41baa823f3.JPG" TargetMode="External"/><Relationship Id="rId6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weather.gov/wrh/climate?wfo=pqr" TargetMode="External"/><Relationship Id="rId4" Type="http://schemas.openxmlformats.org/officeDocument/2006/relationships/hyperlink" Target="http://media.oregonlive.com/oregonian/photo/2017/01/12/-9680df41baa823f3.JPG" TargetMode="External"/><Relationship Id="rId5" Type="http://schemas.openxmlformats.org/officeDocument/2006/relationships/image" Target="../media/image3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5.png"/><Relationship Id="rId4" Type="http://schemas.openxmlformats.org/officeDocument/2006/relationships/image" Target="../media/image5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6.png"/><Relationship Id="rId4" Type="http://schemas.openxmlformats.org/officeDocument/2006/relationships/hyperlink" Target="https://katu.com/news/local/snow-on-valley-floor-possible-wednesday-morning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80"/>
              <a:t>The Perfect Recipe For Portland Snow; What Conditions Are Needed For a Portland Snow Day.</a:t>
            </a:r>
            <a:endParaRPr sz="418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April Vogt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Key “Ingredients” for snow accumulation in the Portland metropolitan area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is snow so hard to forecast for Portland, 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“Close Call” Days VS Confident Snow Days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Notable Portland snow events since 2000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Wrap-Up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Questions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5950" y="1284762"/>
            <a:ext cx="3151824" cy="315182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5304575" y="4436575"/>
            <a:ext cx="305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Portland, Oregon / United States - January 11, 2017 Image credit: hellophotopdx; </a:t>
            </a:r>
            <a:r>
              <a:rPr lang="en" sz="600" u="sng">
                <a:solidFill>
                  <a:schemeClr val="hlink"/>
                </a:solidFill>
                <a:hlinkClick r:id="rId4"/>
              </a:rPr>
              <a:t>https://www.shutterstock.com/image-photo/portland-oregon-united-states-january-11-1610947024</a:t>
            </a:r>
            <a:r>
              <a:rPr lang="en" sz="600"/>
              <a:t> </a:t>
            </a:r>
            <a:endParaRPr sz="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“Ingredients” for Snow Accumulation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431750"/>
            <a:ext cx="4260300" cy="25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Cold Air Source:</a:t>
            </a:r>
            <a:br>
              <a:rPr lang="en"/>
            </a:b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Easterlies funneling cold air from the </a:t>
            </a:r>
            <a:r>
              <a:rPr lang="en"/>
              <a:t>continental</a:t>
            </a:r>
            <a:r>
              <a:rPr lang="en"/>
              <a:t> U.S. through the Gorge and into the Willamette Valley.</a:t>
            </a:r>
            <a:br>
              <a:rPr lang="en"/>
            </a:b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Upper-trough over the Pacific Northwest that brings cold arctic air south into the lower </a:t>
            </a:r>
            <a:r>
              <a:rPr lang="en"/>
              <a:t>latitudes.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3073" y="1017725"/>
            <a:ext cx="3049229" cy="1728413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5783050" y="2746149"/>
            <a:ext cx="3049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/>
              <a:t>The Weather Channel: </a:t>
            </a:r>
            <a:r>
              <a:rPr lang="en" sz="500" u="sng">
                <a:solidFill>
                  <a:schemeClr val="hlink"/>
                </a:solidFill>
                <a:hlinkClick r:id="rId4"/>
              </a:rPr>
              <a:t>https://s.w-x.co//util/image/w/columbia-gorge-explain.jpg?crop=16:9&amp;width=480&amp;format=pjpg&amp;auto=webp&amp;quality=60</a:t>
            </a:r>
            <a:r>
              <a:rPr lang="en" sz="500"/>
              <a:t> </a:t>
            </a:r>
            <a:endParaRPr sz="500"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3037" y="2972358"/>
            <a:ext cx="3049224" cy="1715192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5783050" y="4700774"/>
            <a:ext cx="3049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/>
              <a:t>Image</a:t>
            </a:r>
            <a:r>
              <a:rPr lang="en" sz="500"/>
              <a:t> </a:t>
            </a:r>
            <a:r>
              <a:rPr lang="en" sz="500"/>
              <a:t>Credit: </a:t>
            </a:r>
            <a:r>
              <a:rPr lang="en" sz="500" u="sng">
                <a:solidFill>
                  <a:schemeClr val="hlink"/>
                </a:solidFill>
                <a:hlinkClick r:id="rId6"/>
              </a:rPr>
              <a:t>://s.w-x.co/arcticblastthrusday2.png</a:t>
            </a:r>
            <a:r>
              <a:rPr lang="en" sz="500"/>
              <a:t> </a:t>
            </a:r>
            <a:endParaRPr sz="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581450"/>
            <a:ext cx="4260300" cy="16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	Moisture:</a:t>
            </a:r>
            <a:endParaRPr/>
          </a:p>
          <a:p>
            <a:pPr indent="-317500" lvl="1" marL="914400" rtl="0" algn="l">
              <a:spcBef>
                <a:spcPts val="120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Pacific Moisture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en"/>
              <a:t>Low pressure system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en"/>
              <a:t>Upper level Disturbance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en"/>
              <a:t>Fronts</a:t>
            </a:r>
            <a:endParaRPr/>
          </a:p>
        </p:txBody>
      </p:sp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“Ingredients” for Snow Accumulation</a:t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3">
            <a:alphaModFix/>
          </a:blip>
          <a:srcRect b="0" l="0" r="1922" t="1960"/>
          <a:stretch/>
        </p:blipFill>
        <p:spPr>
          <a:xfrm>
            <a:off x="4572000" y="1257800"/>
            <a:ext cx="4184999" cy="325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5047350" y="4432225"/>
            <a:ext cx="3234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/>
              <a:t>Winter 200 2009 Minutes AMSOC- </a:t>
            </a:r>
            <a:r>
              <a:rPr lang="en" sz="500" u="sng">
                <a:solidFill>
                  <a:schemeClr val="hlink"/>
                </a:solidFill>
                <a:hlinkClick r:id="rId4"/>
              </a:rPr>
              <a:t>https://www.ametsoc.org/chapters/oregon_archive/Minutes/2009/2009_3_12_Minutes_Winter_Review_2008-09.pdf</a:t>
            </a:r>
            <a:r>
              <a:rPr lang="en" sz="500"/>
              <a:t> </a:t>
            </a:r>
            <a:endParaRPr sz="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“Ingredients” for Snow Accumulation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862925"/>
            <a:ext cx="4809300" cy="16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r>
              <a:rPr lang="en"/>
              <a:t>. 	Cold Enough Surface for Accumulation:</a:t>
            </a:r>
            <a:endParaRPr/>
          </a:p>
          <a:p>
            <a:pPr indent="-317500" lvl="1" marL="914400" rtl="0" algn="l">
              <a:spcBef>
                <a:spcPts val="120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The Surface must be at or below freezing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en"/>
              <a:t>Dry surfaces drop to </a:t>
            </a:r>
            <a:r>
              <a:rPr lang="en"/>
              <a:t>freezing faster than wet surfaces.</a:t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400" y="1862925"/>
            <a:ext cx="3718200" cy="209148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5627550" y="3954425"/>
            <a:ext cx="29799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Image Credit: </a:t>
            </a:r>
            <a:r>
              <a:rPr lang="en" sz="600" u="sng">
                <a:solidFill>
                  <a:schemeClr val="hlink"/>
                </a:solidFill>
                <a:hlinkClick r:id="rId4"/>
              </a:rPr>
              <a:t>https://www.forensicdjs.com/wp-content/uploads/2016/11/black-ice.jpg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snow so hard to forecast for Portland, OR</a:t>
            </a:r>
            <a:endParaRPr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Geography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Location: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Eastside vs Westside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Elevation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PDX (~25’-30’)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Downtown (~50’)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Powell Butte (614′)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Mt. Tabor (636′)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West Hills (Council Crest: 1,073’)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Marine Influences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Regional: Pacific Ocean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Local: Columbia River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Local: Willamette River</a:t>
            </a: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338" y="1152475"/>
            <a:ext cx="3151974" cy="17729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5690050" y="2912400"/>
            <a:ext cx="314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Snow Level Forecast Fox 12 Oregon- </a:t>
            </a:r>
            <a:r>
              <a:rPr lang="en" sz="600" u="sng">
                <a:solidFill>
                  <a:schemeClr val="hlink"/>
                </a:solidFill>
                <a:hlinkClick r:id="rId4"/>
              </a:rPr>
              <a:t>https://www.kptv.com/2022/02/02/another-snow-free-january-portland-are-snowier-februarys-becoming-more-common/</a:t>
            </a:r>
            <a:r>
              <a:rPr lang="en" sz="600"/>
              <a:t> </a:t>
            </a:r>
            <a:endParaRPr sz="600"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0412" y="3454577"/>
            <a:ext cx="3411825" cy="12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5690050" y="4719950"/>
            <a:ext cx="314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Image Credit</a:t>
            </a:r>
            <a:r>
              <a:rPr lang="en" sz="600"/>
              <a:t>- </a:t>
            </a:r>
            <a:r>
              <a:rPr lang="en" sz="600" u="sng">
                <a:solidFill>
                  <a:schemeClr val="hlink"/>
                </a:solidFill>
                <a:hlinkClick r:id="rId6"/>
              </a:rPr>
              <a:t>https://assets.gorgefriends.org/images/events/DSCN74261542236187-31804.jpg</a:t>
            </a:r>
            <a:r>
              <a:rPr lang="en" sz="600"/>
              <a:t> </a:t>
            </a:r>
            <a:endParaRPr sz="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snow so hard to forecast for Portland, OR</a:t>
            </a:r>
            <a:endParaRPr/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311700" y="1654650"/>
            <a:ext cx="4075500" cy="290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Timing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Cold air arrival vs when our moisture source arrives.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Who is at freezing and who is not.</a:t>
            </a:r>
            <a:endParaRPr/>
          </a:p>
          <a:p>
            <a:pPr indent="-310832" lvl="3" marL="18288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Is the surface cold enough for snow to stick?</a:t>
            </a:r>
            <a:endParaRPr/>
          </a:p>
          <a:p>
            <a:pPr indent="-310832" lvl="3" marL="18288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Will winds at the surface shift bringing temperatures above freezing before the arrival of moisture?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Who sees moisture vs who does not.</a:t>
            </a:r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654650"/>
            <a:ext cx="4267200" cy="290880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4686800" y="4589475"/>
            <a:ext cx="3878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Image Credit: </a:t>
            </a:r>
            <a:r>
              <a:rPr lang="en" sz="600" u="sng">
                <a:solidFill>
                  <a:schemeClr val="hlink"/>
                </a:solidFill>
                <a:hlinkClick r:id="rId4"/>
              </a:rPr>
              <a:t>https://media.makeameme.org/created/timing-is-everything-e077d16529.jpg</a:t>
            </a:r>
            <a:r>
              <a:rPr lang="en" sz="600"/>
              <a:t> </a:t>
            </a:r>
            <a:endParaRPr sz="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“Close Call” Days VS Confident Snow Days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Close Call Days (AKA a hair-pulling day for all local meteorologists) :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850 mb </a:t>
            </a:r>
            <a:r>
              <a:rPr lang="en"/>
              <a:t>temperatures</a:t>
            </a:r>
            <a:r>
              <a:rPr lang="en"/>
              <a:t> are right around 0</a:t>
            </a:r>
            <a:r>
              <a:rPr lang="en"/>
              <a:t>°C.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Freezing levels are between 500’-1000’ while our moisture source is likely to produce locally stronger (</a:t>
            </a:r>
            <a:r>
              <a:rPr lang="en"/>
              <a:t>convective</a:t>
            </a:r>
            <a:r>
              <a:rPr lang="en"/>
              <a:t>) cells:</a:t>
            </a:r>
            <a:endParaRPr/>
          </a:p>
          <a:p>
            <a:pPr indent="-297497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Stronger Cells can result in evaporative cooling dropping the snow-level lower locally resulting in local accumulations.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When the timing of a system and cold air arriving are fairly close:</a:t>
            </a:r>
            <a:endParaRPr/>
          </a:p>
          <a:p>
            <a:pPr indent="-297497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Especially when a system has limited moisture</a:t>
            </a:r>
            <a:endParaRPr/>
          </a:p>
          <a:p>
            <a:pPr indent="-297497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Any shift in this could result in cold rain or simply icy roads.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When easterlies (or northerlies) are expected to shift southerly at some point while a moisture system is pushing through.</a:t>
            </a:r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3325" y="1440536"/>
            <a:ext cx="3563600" cy="25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5360600" y="4003913"/>
            <a:ext cx="3414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Image Credit: </a:t>
            </a:r>
            <a:r>
              <a:rPr lang="en" sz="600" u="sng">
                <a:solidFill>
                  <a:schemeClr val="hlink"/>
                </a:solidFill>
                <a:hlinkClick r:id="rId4"/>
              </a:rPr>
              <a:t>https://i.imgflip.com/2t6p09.jpg</a:t>
            </a:r>
            <a:r>
              <a:rPr lang="en" sz="600"/>
              <a:t> </a:t>
            </a:r>
            <a:endParaRPr sz="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“Close Call” Days VS Confident Snow Days</a:t>
            </a:r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Confident Snow Days</a:t>
            </a:r>
            <a:r>
              <a:rPr lang="en"/>
              <a:t>: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Freezing levels are near or at sea-level:</a:t>
            </a:r>
            <a:endParaRPr/>
          </a:p>
          <a:p>
            <a:pPr indent="-290830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850 mb temps are below 0</a:t>
            </a:r>
            <a:r>
              <a:rPr lang="en"/>
              <a:t>°C.</a:t>
            </a:r>
            <a:endParaRPr/>
          </a:p>
          <a:p>
            <a:pPr indent="-290830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A parked upper-level trough ushering cold arctic air south into the Willamette Valley.</a:t>
            </a:r>
            <a:endParaRPr/>
          </a:p>
          <a:p>
            <a:pPr indent="-290830" lvl="3" marL="18288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Sudden Stratospheric Warming Event.</a:t>
            </a:r>
            <a:endParaRPr/>
          </a:p>
          <a:p>
            <a:pPr indent="-290830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Strong easterlies ushering cold, freezing air from eastern Oregon into the Willamette Valley.</a:t>
            </a:r>
            <a:endParaRPr/>
          </a:p>
          <a:p>
            <a:pPr indent="-290830" lvl="3" marL="18288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These ideally extend into the western valley (or dare I say, the coast).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Decent Moisture Source:</a:t>
            </a:r>
            <a:endParaRPr/>
          </a:p>
          <a:p>
            <a:pPr indent="-290830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Primarily an upper-level low from the Gulf of Alaska or NE Pacific.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Surface is at freezing:</a:t>
            </a:r>
            <a:endParaRPr/>
          </a:p>
          <a:p>
            <a:pPr indent="-290830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Dry surface with freezing </a:t>
            </a:r>
            <a:r>
              <a:rPr lang="en"/>
              <a:t>temperatures</a:t>
            </a:r>
            <a:r>
              <a:rPr lang="en"/>
              <a:t> prior to the arrival of moisture.</a:t>
            </a:r>
            <a:endParaRPr/>
          </a:p>
          <a:p>
            <a:pPr indent="-290830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Wet Surface with freezing levels near or at sea-level for an extended period of time.</a:t>
            </a:r>
            <a:endParaRPr/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400" y="1437585"/>
            <a:ext cx="4107899" cy="284617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4784125" y="4304975"/>
            <a:ext cx="4057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Image Credit- </a:t>
            </a:r>
            <a:r>
              <a:rPr lang="en" sz="600" u="sng">
                <a:solidFill>
                  <a:schemeClr val="hlink"/>
                </a:solidFill>
                <a:hlinkClick r:id="rId4"/>
              </a:rPr>
              <a:t>https://i.pinimg.com/736x/2b/ea/1a/2bea1aa5f112afba667eaaf04d875a64.jpg</a:t>
            </a:r>
            <a:r>
              <a:rPr lang="en" sz="600"/>
              <a:t> </a:t>
            </a:r>
            <a:endParaRPr sz="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idx="1" type="body"/>
          </p:nvPr>
        </p:nvSpPr>
        <p:spPr>
          <a:xfrm>
            <a:off x="311700" y="1615550"/>
            <a:ext cx="4260300" cy="27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Snow around the “Portland Area” </a:t>
            </a:r>
            <a:br>
              <a:rPr lang="en"/>
            </a:br>
            <a:r>
              <a:rPr lang="en"/>
              <a:t>November 6, 2022 but none in Portland.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Upper-level trough drawing cold air from Canada south into the Pacific Northwest.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Upper-level low deriving from the Gulf of Alaska.</a:t>
            </a:r>
            <a:endParaRPr/>
          </a:p>
        </p:txBody>
      </p:sp>
      <p:sp>
        <p:nvSpPr>
          <p:cNvPr id="129" name="Google Shape;12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</a:t>
            </a:r>
            <a:r>
              <a:rPr lang="en"/>
              <a:t>“Close Call” Day of the Season </a:t>
            </a:r>
            <a:endParaRPr/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9400" y="1393925"/>
            <a:ext cx="2354124" cy="321042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5871200" y="4630800"/>
            <a:ext cx="210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iPhone weather app/OregonLive- November 1, 2022- </a:t>
            </a:r>
            <a:r>
              <a:rPr lang="en" sz="600" u="sng">
                <a:solidFill>
                  <a:schemeClr val="hlink"/>
                </a:solidFill>
                <a:hlinkClick r:id="rId4"/>
              </a:rPr>
              <a:t>https://www.oregonlive.com/news/2022/10/after-a-warm-start-to-october-weather-forecasters-predict-a-chilling-winter.html</a:t>
            </a:r>
            <a:r>
              <a:rPr lang="en" sz="600"/>
              <a:t> </a:t>
            </a:r>
            <a:endParaRPr sz="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First “Close Call” Day of the Season </a:t>
            </a:r>
            <a:endParaRPr/>
          </a:p>
        </p:txBody>
      </p:sp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81717"/>
            <a:ext cx="4260300" cy="3195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8885" y="1592826"/>
            <a:ext cx="4230690" cy="317305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>
            <p:ph idx="1" type="body"/>
          </p:nvPr>
        </p:nvSpPr>
        <p:spPr>
          <a:xfrm>
            <a:off x="311700" y="101772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November 6, 2022</a:t>
            </a:r>
            <a:r>
              <a:rPr b="1" lang="en"/>
              <a:t> at 4:00 PM (00Z) 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First “Close Call” Day of the Season </a:t>
            </a:r>
            <a:endParaRPr/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050" y="1459451"/>
            <a:ext cx="2684639" cy="273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3375" y="1469850"/>
            <a:ext cx="2182475" cy="2732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1300" y="1469850"/>
            <a:ext cx="2182476" cy="2711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First “Close Call” Day of the Season </a:t>
            </a:r>
            <a:endParaRPr/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402350"/>
            <a:ext cx="2894775" cy="28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550" y="1402350"/>
            <a:ext cx="2010893" cy="28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7319" y="1402350"/>
            <a:ext cx="3261756" cy="2953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161" name="Google Shape;161;p26"/>
          <p:cNvSpPr txBox="1"/>
          <p:nvPr>
            <p:ph idx="1" type="body"/>
          </p:nvPr>
        </p:nvSpPr>
        <p:spPr>
          <a:xfrm>
            <a:off x="311700" y="1588650"/>
            <a:ext cx="3558300" cy="19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Since 2000 (PDX totals):</a:t>
            </a:r>
            <a:endParaRPr b="1" sz="20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April 11, 2022: 1.6”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February</a:t>
            </a:r>
            <a:r>
              <a:rPr lang="en"/>
              <a:t> 11-14, 2021: 10.1”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January 10-11, 2017: 8.0”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December 18-25, 2008: 18.0”</a:t>
            </a:r>
            <a:endParaRPr/>
          </a:p>
        </p:txBody>
      </p:sp>
      <p:pic>
        <p:nvPicPr>
          <p:cNvPr id="162" name="Google Shape;16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54425"/>
            <a:ext cx="4267200" cy="283464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6"/>
          <p:cNvSpPr txBox="1"/>
          <p:nvPr/>
        </p:nvSpPr>
        <p:spPr>
          <a:xfrm>
            <a:off x="4945025" y="4051950"/>
            <a:ext cx="3489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December 2008- Stephanie Yao/The Oregonian- </a:t>
            </a:r>
            <a:r>
              <a:rPr lang="en" sz="900" u="sng">
                <a:solidFill>
                  <a:schemeClr val="hlink"/>
                </a:solidFill>
                <a:hlinkClick r:id="rId4"/>
              </a:rPr>
              <a:t>https://www.oregonlive.com/news/erry-2018/12/0e131ca88d8678/10-years-later-the-2008-blizza.html</a:t>
            </a:r>
            <a:r>
              <a:rPr lang="en" sz="900"/>
              <a:t> </a:t>
            </a:r>
            <a:endParaRPr sz="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169" name="Google Shape;169;p27"/>
          <p:cNvSpPr txBox="1"/>
          <p:nvPr>
            <p:ph idx="1" type="body"/>
          </p:nvPr>
        </p:nvSpPr>
        <p:spPr>
          <a:xfrm>
            <a:off x="311700" y="1152475"/>
            <a:ext cx="4008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April 11, 2022</a:t>
            </a:r>
            <a:r>
              <a:rPr b="1" lang="en"/>
              <a:t>: 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PDX accumulated a total of 1.6” on April 11, 2022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April 11, 2021- 1.6”*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Portland NWS Tweeted: “</a:t>
            </a:r>
            <a:r>
              <a:rPr i="1" lang="en"/>
              <a:t>In 82 years of record keeping, (Portland International Airport) had never recorded more than a trace of snow in April, that ended today.</a:t>
            </a:r>
            <a:r>
              <a:rPr lang="en"/>
              <a:t>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30"/>
              <a:t>*Data is from NWS: </a:t>
            </a:r>
            <a:r>
              <a:rPr lang="en" sz="930" u="sng">
                <a:solidFill>
                  <a:schemeClr val="hlink"/>
                </a:solidFill>
                <a:hlinkClick r:id="rId3"/>
              </a:rPr>
              <a:t>https://www.weather.gov/wrh/climate?wfo=pqr</a:t>
            </a:r>
            <a:r>
              <a:rPr lang="en" sz="930"/>
              <a:t> </a:t>
            </a:r>
            <a:br>
              <a:rPr lang="en" sz="930"/>
            </a:br>
            <a:endParaRPr sz="930"/>
          </a:p>
        </p:txBody>
      </p:sp>
      <p:pic>
        <p:nvPicPr>
          <p:cNvPr id="170" name="Google Shape;17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3600" y="1152475"/>
            <a:ext cx="2954348" cy="196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7"/>
          <p:cNvPicPr preferRelativeResize="0"/>
          <p:nvPr/>
        </p:nvPicPr>
        <p:blipFill rotWithShape="1">
          <a:blip r:embed="rId5">
            <a:alphaModFix/>
          </a:blip>
          <a:srcRect b="0" l="0" r="0" t="31773"/>
          <a:stretch/>
        </p:blipFill>
        <p:spPr>
          <a:xfrm>
            <a:off x="5338213" y="3190225"/>
            <a:ext cx="1930902" cy="175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46714" y="3190225"/>
            <a:ext cx="1076624" cy="1756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178" name="Google Shape;178;p28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April</a:t>
            </a:r>
            <a:r>
              <a:rPr b="1" lang="en"/>
              <a:t> 11, 2022 at 4:00 PM (00Z)</a:t>
            </a:r>
            <a:endParaRPr b="1"/>
          </a:p>
        </p:txBody>
      </p:sp>
      <p:pic>
        <p:nvPicPr>
          <p:cNvPr id="179" name="Google Shape;1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4541" y="1640900"/>
            <a:ext cx="4262134" cy="31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250" y="1639688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186" name="Google Shape;186;p29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February 11-14, 2021:</a:t>
            </a:r>
            <a:endParaRPr b="1"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PDX accumulated a total of 10.1” between February 11-14, 2021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February 11, 2021- 0.1”*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February 12, 2021- 6.1”*</a:t>
            </a:r>
            <a:endParaRPr b="1"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February 13, 2021- 3.8”*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February 14, 2021- 0.1”*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Ice event Saturday, February 13, 2021 through Sunday, February 14, 2021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PDX: 0.50” of ice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Downtown: 0.70” of ice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Oregon City: 1.50” of ice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Sherwood: 1.25” of ice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Salem: 0.80” of ice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30"/>
              <a:t>*Data is from NWS: </a:t>
            </a:r>
            <a:r>
              <a:rPr lang="en" sz="930" u="sng">
                <a:solidFill>
                  <a:schemeClr val="hlink"/>
                </a:solidFill>
                <a:hlinkClick r:id="rId3"/>
              </a:rPr>
              <a:t>https://www.weather.gov/wrh/climate?wfo=pqr</a:t>
            </a:r>
            <a:r>
              <a:rPr lang="en" sz="930"/>
              <a:t> </a:t>
            </a:r>
            <a:br>
              <a:rPr lang="en" sz="930"/>
            </a:br>
            <a:r>
              <a:rPr lang="en" sz="930"/>
              <a:t>**Ice data is from KOIN 6: </a:t>
            </a:r>
            <a:r>
              <a:rPr lang="en" sz="930" u="sng">
                <a:solidFill>
                  <a:schemeClr val="hlink"/>
                </a:solidFill>
                <a:hlinkClick r:id="rId4"/>
              </a:rPr>
              <a:t>https://www.koin.com/weather/2021icestorm/february-snow-and-ice-the-past-present-and-future/</a:t>
            </a:r>
            <a:r>
              <a:rPr lang="en" sz="930"/>
              <a:t> </a:t>
            </a:r>
            <a:endParaRPr sz="930"/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352925"/>
            <a:ext cx="4267200" cy="243763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9"/>
          <p:cNvSpPr txBox="1"/>
          <p:nvPr/>
        </p:nvSpPr>
        <p:spPr>
          <a:xfrm>
            <a:off x="4731725" y="3833300"/>
            <a:ext cx="405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44444"/>
                </a:solidFill>
                <a:highlight>
                  <a:srgbClr val="FFFFFF"/>
                </a:highlight>
              </a:rPr>
              <a:t>Brooke Herbert/The Oregonian- Portland Oregon 2/12/21- </a:t>
            </a:r>
            <a:r>
              <a:rPr lang="en" sz="700" u="sng">
                <a:solidFill>
                  <a:schemeClr val="hlink"/>
                </a:solidFill>
                <a:highlight>
                  <a:srgbClr val="FFFFFF"/>
                </a:highlight>
                <a:hlinkClick r:id="rId6"/>
              </a:rPr>
              <a:t>https://www.oregonlive.com/galleries/MSHJ3SBYLRC7RKTL654MZN3LL4/</a:t>
            </a:r>
            <a:r>
              <a:rPr lang="en" sz="700">
                <a:solidFill>
                  <a:srgbClr val="444444"/>
                </a:solidFill>
                <a:highlight>
                  <a:srgbClr val="FFFFFF"/>
                </a:highlight>
              </a:rPr>
              <a:t> </a:t>
            </a:r>
            <a:endParaRPr sz="1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194" name="Google Shape;194;p30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February</a:t>
            </a:r>
            <a:r>
              <a:rPr b="1" lang="en"/>
              <a:t> 11, 2021 at 4:00 PM (00Z)</a:t>
            </a:r>
            <a:endParaRPr b="1"/>
          </a:p>
        </p:txBody>
      </p:sp>
      <p:pic>
        <p:nvPicPr>
          <p:cNvPr id="195" name="Google Shape;1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1991" y="1640888"/>
            <a:ext cx="4262134" cy="31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639688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02" name="Google Shape;202;p31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February 12, 2021 </a:t>
            </a:r>
            <a:r>
              <a:rPr b="1" lang="en"/>
              <a:t>at 4:00 PM (00Z)</a:t>
            </a:r>
            <a:r>
              <a:rPr b="1" lang="en"/>
              <a:t> </a:t>
            </a:r>
            <a:endParaRPr b="1"/>
          </a:p>
        </p:txBody>
      </p:sp>
      <p:pic>
        <p:nvPicPr>
          <p:cNvPr id="203" name="Google Shape;20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7341" y="1639675"/>
            <a:ext cx="4265366" cy="319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639675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10" name="Google Shape;210;p32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February 13, 2021 </a:t>
            </a:r>
            <a:r>
              <a:rPr b="1" lang="en"/>
              <a:t>at 4:00 PM (00Z)</a:t>
            </a:r>
            <a:r>
              <a:rPr b="1" lang="en"/>
              <a:t> </a:t>
            </a:r>
            <a:endParaRPr b="1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39675"/>
            <a:ext cx="4265366" cy="319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991" y="1640888"/>
            <a:ext cx="4262134" cy="319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18" name="Google Shape;218;p33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February 14, 2021 </a:t>
            </a:r>
            <a:r>
              <a:rPr b="1" lang="en"/>
              <a:t>at 4:00 PM (00Z)</a:t>
            </a:r>
            <a:r>
              <a:rPr b="1" lang="en"/>
              <a:t> </a:t>
            </a:r>
            <a:endParaRPr b="1"/>
          </a:p>
        </p:txBody>
      </p:sp>
      <p:pic>
        <p:nvPicPr>
          <p:cNvPr id="219" name="Google Shape;21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39688"/>
            <a:ext cx="4265366" cy="319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9466" y="1640900"/>
            <a:ext cx="4262134" cy="319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26" name="Google Shape;226;p34"/>
          <p:cNvSpPr txBox="1"/>
          <p:nvPr>
            <p:ph idx="1" type="body"/>
          </p:nvPr>
        </p:nvSpPr>
        <p:spPr>
          <a:xfrm>
            <a:off x="311700" y="1152475"/>
            <a:ext cx="4260300" cy="36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January 10-11, 2017 (AKA </a:t>
            </a:r>
            <a:r>
              <a:rPr b="1" lang="en"/>
              <a:t>Snowpocalypse</a:t>
            </a:r>
            <a:r>
              <a:rPr b="1" lang="en"/>
              <a:t>):</a:t>
            </a:r>
            <a:endParaRPr b="1"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PDX accumulated a total of 8.0” between January 10-11, 2017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/>
              <a:t>January 10, 2017: 6.5”*</a:t>
            </a:r>
            <a:endParaRPr b="1"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January 11, 2017: 1.5”*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Overnight convective showers were </a:t>
            </a:r>
            <a:r>
              <a:rPr lang="en"/>
              <a:t>responsible</a:t>
            </a:r>
            <a:r>
              <a:rPr lang="en"/>
              <a:t> for center of the metro area seeing some impressive accumulations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Downtown Portland: 13”**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Vancouver: 12”**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Lake Oswego: 10”**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West Hills: 15”**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30"/>
              <a:t>*PDX data is from NWS: </a:t>
            </a:r>
            <a:r>
              <a:rPr lang="en" sz="930" u="sng">
                <a:solidFill>
                  <a:schemeClr val="hlink"/>
                </a:solidFill>
                <a:hlinkClick r:id="rId3"/>
              </a:rPr>
              <a:t>https://www.weather.gov/wrh/climate?wfo=pqr</a:t>
            </a:r>
            <a:r>
              <a:rPr lang="en" sz="930"/>
              <a:t> </a:t>
            </a:r>
            <a:br>
              <a:rPr lang="en" sz="930"/>
            </a:br>
            <a:r>
              <a:rPr lang="en" sz="930"/>
              <a:t>**Other location data is from Mark’s Weather Blog: </a:t>
            </a:r>
            <a:r>
              <a:rPr lang="en" sz="930" u="sng">
                <a:solidFill>
                  <a:schemeClr val="hlink"/>
                </a:solidFill>
                <a:hlinkClick r:id="rId4"/>
              </a:rPr>
              <a:t>https://fox12weather.wordpress.com/2017/01/11/biggest-snow-storm-since-2008-in-portland/</a:t>
            </a:r>
            <a:r>
              <a:rPr lang="en" sz="930"/>
              <a:t> </a:t>
            </a:r>
            <a:endParaRPr sz="930"/>
          </a:p>
        </p:txBody>
      </p:sp>
      <p:sp>
        <p:nvSpPr>
          <p:cNvPr id="227" name="Google Shape;227;p34"/>
          <p:cNvSpPr txBox="1"/>
          <p:nvPr/>
        </p:nvSpPr>
        <p:spPr>
          <a:xfrm>
            <a:off x="4731725" y="3833300"/>
            <a:ext cx="405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44444"/>
                </a:solidFill>
                <a:highlight>
                  <a:srgbClr val="FFFFFF"/>
                </a:highlight>
              </a:rPr>
              <a:t>Stephanie Yao Long/Staff-</a:t>
            </a:r>
            <a:r>
              <a:rPr lang="en" sz="700">
                <a:solidFill>
                  <a:srgbClr val="444444"/>
                </a:solidFill>
                <a:highlight>
                  <a:srgbClr val="FFFFFF"/>
                </a:highlight>
              </a:rPr>
              <a:t>The Oregonian- Portland Oregon 1/12/17- </a:t>
            </a:r>
            <a:r>
              <a:rPr lang="en" sz="700" u="sng">
                <a:solidFill>
                  <a:schemeClr val="hlink"/>
                </a:solidFill>
                <a:highlight>
                  <a:srgbClr val="FFFFFF"/>
                </a:highlight>
                <a:hlinkClick r:id="rId5"/>
              </a:rPr>
              <a:t>http://media.oregonlive.com/oregonian/photo/2017/01/12/-9680df41baa823f3.JPG</a:t>
            </a:r>
            <a:r>
              <a:rPr lang="en" sz="700">
                <a:solidFill>
                  <a:srgbClr val="444444"/>
                </a:solidFill>
                <a:highlight>
                  <a:srgbClr val="FFFFFF"/>
                </a:highlight>
              </a:rPr>
              <a:t> </a:t>
            </a:r>
            <a:endParaRPr sz="1200"/>
          </a:p>
        </p:txBody>
      </p:sp>
      <p:pic>
        <p:nvPicPr>
          <p:cNvPr id="228" name="Google Shape;22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77538" y="1316363"/>
            <a:ext cx="3766164" cy="251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34" name="Google Shape;234;p35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January 10, 2017</a:t>
            </a:r>
            <a:r>
              <a:rPr b="1" lang="en"/>
              <a:t> at 4:00 PM (00Z)</a:t>
            </a:r>
            <a:endParaRPr b="1"/>
          </a:p>
        </p:txBody>
      </p:sp>
      <p:pic>
        <p:nvPicPr>
          <p:cNvPr id="235" name="Google Shape;23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466" y="1640900"/>
            <a:ext cx="4262134" cy="31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639688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42" name="Google Shape;242;p36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January 11, 2017 at 4:00 PM (00Z)</a:t>
            </a:r>
            <a:endParaRPr b="1"/>
          </a:p>
        </p:txBody>
      </p:sp>
      <p:pic>
        <p:nvPicPr>
          <p:cNvPr id="243" name="Google Shape;24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9275" y="1609725"/>
            <a:ext cx="4265366" cy="319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609713"/>
            <a:ext cx="4265376" cy="3199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50" name="Google Shape;250;p37"/>
          <p:cNvSpPr txBox="1"/>
          <p:nvPr>
            <p:ph idx="1" type="body"/>
          </p:nvPr>
        </p:nvSpPr>
        <p:spPr>
          <a:xfrm>
            <a:off x="311700" y="1152475"/>
            <a:ext cx="4260300" cy="36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December 18-25</a:t>
            </a:r>
            <a:r>
              <a:rPr b="1" lang="en"/>
              <a:t>, 2008:</a:t>
            </a:r>
            <a:endParaRPr b="1"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PDX accumulated a total of 18” between December 18-25, 2008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December 18, 2008: 1.0”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December 19, 2008: 0.5”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December 20, 2008: 7.0”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December 21, 2008: 2.0”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December 22, 2008: 3.4”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December 23, 2008: 0.1”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December 24, 2008: 3.1”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December 25, 2008: 0.9”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28571"/>
              <a:buChar char="●"/>
            </a:pPr>
            <a:r>
              <a:rPr lang="en" sz="1400"/>
              <a:t>December 17, 2008 and December 26,2008 we saw a trace of snow at PDX</a:t>
            </a:r>
            <a:endParaRPr sz="1400"/>
          </a:p>
          <a:p>
            <a:pPr indent="-30416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400"/>
              <a:t>We saw a total of 19” of snow at PDX during December 2008 (1.0” occurred on December 14, 2008).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30"/>
              <a:t>*PDX data is from NWS: </a:t>
            </a:r>
            <a:r>
              <a:rPr lang="en" sz="930" u="sng">
                <a:solidFill>
                  <a:schemeClr val="hlink"/>
                </a:solidFill>
                <a:hlinkClick r:id="rId3"/>
              </a:rPr>
              <a:t>https://www.weather.gov/wrh/climate?wfo=pqr</a:t>
            </a:r>
            <a:r>
              <a:rPr lang="en" sz="930"/>
              <a:t> </a:t>
            </a:r>
            <a:br>
              <a:rPr lang="en" sz="930"/>
            </a:br>
            <a:endParaRPr sz="930"/>
          </a:p>
        </p:txBody>
      </p:sp>
      <p:sp>
        <p:nvSpPr>
          <p:cNvPr id="251" name="Google Shape;251;p37"/>
          <p:cNvSpPr txBox="1"/>
          <p:nvPr/>
        </p:nvSpPr>
        <p:spPr>
          <a:xfrm>
            <a:off x="4731725" y="3833300"/>
            <a:ext cx="405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44444"/>
                </a:solidFill>
                <a:highlight>
                  <a:srgbClr val="FFFFFF"/>
                </a:highlight>
              </a:rPr>
              <a:t>Stephanie Yao Long/Staff-The Oregonian- Portland Oregon 1/12/17- </a:t>
            </a:r>
            <a:r>
              <a:rPr lang="en" sz="700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http://media.oregonlive.com/oregonian/photo/2017/01/12/-9680df41baa823f3.JPG</a:t>
            </a:r>
            <a:r>
              <a:rPr lang="en" sz="700">
                <a:solidFill>
                  <a:srgbClr val="444444"/>
                </a:solidFill>
                <a:highlight>
                  <a:srgbClr val="FFFFFF"/>
                </a:highlight>
              </a:rPr>
              <a:t> </a:t>
            </a:r>
            <a:endParaRPr sz="1200"/>
          </a:p>
        </p:txBody>
      </p:sp>
      <p:pic>
        <p:nvPicPr>
          <p:cNvPr id="252" name="Google Shape;25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7538" y="1316363"/>
            <a:ext cx="3766164" cy="251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58" name="Google Shape;258;p38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December 18, 2008 at 4:00 PM (00Z)</a:t>
            </a:r>
            <a:endParaRPr b="1"/>
          </a:p>
        </p:txBody>
      </p:sp>
      <p:pic>
        <p:nvPicPr>
          <p:cNvPr id="259" name="Google Shape;25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466" y="1733388"/>
            <a:ext cx="4262134" cy="31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732187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66" name="Google Shape;266;p39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December 19</a:t>
            </a:r>
            <a:r>
              <a:rPr b="1" lang="en"/>
              <a:t>, 2008 at 4:00 PM (00Z)</a:t>
            </a:r>
            <a:endParaRPr b="1"/>
          </a:p>
        </p:txBody>
      </p:sp>
      <p:pic>
        <p:nvPicPr>
          <p:cNvPr id="267" name="Google Shape;26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466" y="1733388"/>
            <a:ext cx="4262134" cy="31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732187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74" name="Google Shape;274;p40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December 20, 2008 at 4:00 PM (00Z)</a:t>
            </a:r>
            <a:endParaRPr b="1"/>
          </a:p>
        </p:txBody>
      </p:sp>
      <p:pic>
        <p:nvPicPr>
          <p:cNvPr id="275" name="Google Shape;27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1991" y="1733400"/>
            <a:ext cx="4262134" cy="31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225" y="1732187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82" name="Google Shape;282;p41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December 21, 2008 at 4:00 PM (00Z)</a:t>
            </a:r>
            <a:endParaRPr b="1"/>
          </a:p>
        </p:txBody>
      </p:sp>
      <p:pic>
        <p:nvPicPr>
          <p:cNvPr id="283" name="Google Shape;28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7491" y="1732187"/>
            <a:ext cx="4265366" cy="319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732187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90" name="Google Shape;290;p42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December 22, 2008 at 4:00 PM (00Z)</a:t>
            </a:r>
            <a:endParaRPr b="1"/>
          </a:p>
        </p:txBody>
      </p:sp>
      <p:pic>
        <p:nvPicPr>
          <p:cNvPr id="291" name="Google Shape;29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466" y="1733400"/>
            <a:ext cx="4262134" cy="31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732187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298" name="Google Shape;298;p43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December 23, 2008 at 4:00 PM (00Z)</a:t>
            </a:r>
            <a:endParaRPr b="1"/>
          </a:p>
        </p:txBody>
      </p:sp>
      <p:pic>
        <p:nvPicPr>
          <p:cNvPr id="299" name="Google Shape;29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466" y="1733400"/>
            <a:ext cx="4262134" cy="31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732187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306" name="Google Shape;306;p44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December 24, 2008 at 4:00 PM (00Z)</a:t>
            </a:r>
            <a:endParaRPr b="1"/>
          </a:p>
        </p:txBody>
      </p:sp>
      <p:pic>
        <p:nvPicPr>
          <p:cNvPr id="307" name="Google Shape;30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6966" y="1733400"/>
            <a:ext cx="4262134" cy="31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732187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Portland Snow Events Since 2000</a:t>
            </a:r>
            <a:endParaRPr/>
          </a:p>
        </p:txBody>
      </p:sp>
      <p:sp>
        <p:nvSpPr>
          <p:cNvPr id="314" name="Google Shape;314;p45"/>
          <p:cNvSpPr txBox="1"/>
          <p:nvPr>
            <p:ph idx="1" type="body"/>
          </p:nvPr>
        </p:nvSpPr>
        <p:spPr>
          <a:xfrm>
            <a:off x="311700" y="1152475"/>
            <a:ext cx="8520600" cy="4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December 25, 2008 at 4:00 PM (00Z)</a:t>
            </a:r>
            <a:endParaRPr b="1"/>
          </a:p>
        </p:txBody>
      </p:sp>
      <p:pic>
        <p:nvPicPr>
          <p:cNvPr id="315" name="Google Shape;31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466" y="1733400"/>
            <a:ext cx="4262134" cy="31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732187"/>
            <a:ext cx="4265366" cy="31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Wrap-Up</a:t>
            </a:r>
            <a:endParaRPr/>
          </a:p>
        </p:txBody>
      </p:sp>
      <p:sp>
        <p:nvSpPr>
          <p:cNvPr id="322" name="Google Shape;322;p46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Forecasting snow accurately is challenging in Portland due to: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 The geography of the region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Location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Elevation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Marine Influence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Timing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Cold air and moisture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Shifting winds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Easterlies (or northerlies) shifting southerly</a:t>
            </a:r>
            <a:endParaRPr/>
          </a:p>
        </p:txBody>
      </p:sp>
      <p:pic>
        <p:nvPicPr>
          <p:cNvPr id="323" name="Google Shape;32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6925" y="1152475"/>
            <a:ext cx="4267197" cy="3200398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6"/>
          <p:cNvSpPr txBox="1"/>
          <p:nvPr/>
        </p:nvSpPr>
        <p:spPr>
          <a:xfrm>
            <a:off x="4761675" y="4357375"/>
            <a:ext cx="4170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KATU 4/12/22- </a:t>
            </a:r>
            <a:r>
              <a:rPr lang="en" sz="600" u="sng">
                <a:solidFill>
                  <a:schemeClr val="hlink"/>
                </a:solidFill>
                <a:hlinkClick r:id="rId4"/>
              </a:rPr>
              <a:t>https://katu.com/news/local/snow-on-valley-floor-possible-wednesday-morning</a:t>
            </a:r>
            <a:r>
              <a:rPr lang="en" sz="600"/>
              <a:t> </a:t>
            </a:r>
            <a:endParaRPr sz="6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7"/>
          <p:cNvSpPr txBox="1"/>
          <p:nvPr>
            <p:ph type="title"/>
          </p:nvPr>
        </p:nvSpPr>
        <p:spPr>
          <a:xfrm>
            <a:off x="311700" y="1957375"/>
            <a:ext cx="8520600" cy="8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for your time =)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