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3" r:id="rId1"/>
  </p:sldMasterIdLst>
  <p:notesMasterIdLst>
    <p:notesMasterId r:id="rId23"/>
  </p:notesMasterIdLst>
  <p:sldIdLst>
    <p:sldId id="256" r:id="rId2"/>
    <p:sldId id="257" r:id="rId3"/>
    <p:sldId id="268" r:id="rId4"/>
    <p:sldId id="269" r:id="rId5"/>
    <p:sldId id="273" r:id="rId6"/>
    <p:sldId id="274" r:id="rId7"/>
    <p:sldId id="275" r:id="rId8"/>
    <p:sldId id="276" r:id="rId9"/>
    <p:sldId id="278" r:id="rId10"/>
    <p:sldId id="280" r:id="rId11"/>
    <p:sldId id="281" r:id="rId12"/>
    <p:sldId id="282" r:id="rId13"/>
    <p:sldId id="283" r:id="rId14"/>
    <p:sldId id="284" r:id="rId15"/>
    <p:sldId id="288" r:id="rId16"/>
    <p:sldId id="290" r:id="rId17"/>
    <p:sldId id="291" r:id="rId18"/>
    <p:sldId id="293" r:id="rId19"/>
    <p:sldId id="302" r:id="rId20"/>
    <p:sldId id="313" r:id="rId21"/>
    <p:sldId id="314" r:id="rId22"/>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Encode Sans Condensed" panose="020B0604020202020204" charset="0"/>
      <p:regular r:id="rId28"/>
      <p:bold r:id="rId29"/>
    </p:embeddedFont>
    <p:embeddedFont>
      <p:font typeface="Lato" panose="020F0502020204030203" pitchFamily="34" charset="0"/>
      <p:regular r:id="rId30"/>
      <p:bold r:id="rId31"/>
      <p:italic r:id="rId32"/>
      <p:boldItalic r:id="rId33"/>
    </p:embeddedFont>
    <p:embeddedFont>
      <p:font typeface="Libre Franklin" pitchFamily="2" charset="0"/>
      <p:regular r:id="rId34"/>
      <p:bold r:id="rId35"/>
      <p:italic r:id="rId36"/>
      <p:boldItalic r:id="rId37"/>
    </p:embeddedFont>
    <p:embeddedFont>
      <p:font typeface="Roboto" panose="02000000000000000000" pitchFamily="2" charset="0"/>
      <p:regular r:id="rId38"/>
      <p:bold r:id="rId39"/>
      <p:italic r:id="rId40"/>
      <p:boldItalic r:id="rId41"/>
    </p:embeddedFont>
    <p:embeddedFont>
      <p:font typeface="Source Sans Pro" panose="020B0503030403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C24E4F2-2FF0-4309-B130-A7C39B902EF2}">
  <a:tblStyle styleId="{6C24E4F2-2FF0-4309-B130-A7C39B902EF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5036647-111A-4144-8332-AB966DA3BDC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7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pc.ncep.noaa.gov/products/analysis_monitoring/enso_advisory/strengths/index.php"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sl.noaa.gov/data/usclimdiv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sl.noaa.gov/data/usclimdiv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ei.noaa.gov/access/monitoring/monthly-report/global/202208/supplemental/page-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sl.noaa.gov/data/usclimdiv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sl.noaa.gov/data/usclimdiv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sl.noaa.gov/data/usclimdiv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SLIDES_API176091476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SLIDES_API176091476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SLIDES_API1760914769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SLIDES_API1760914769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67002a7303_0_2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67002a7303_0_2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67002a7303_0_2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167002a7303_0_2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222222"/>
                </a:solidFill>
                <a:highlight>
                  <a:srgbClr val="C5E5F5"/>
                </a:highlight>
              </a:rPr>
              <a:t>ENSO is one of the most important climate phenomena on Earth due to its ability to change the global atmospheric circulation, which in turn, influences temperature and precipitation across the globe. We also focus on ENSO because we can often predict its arrival many seasons in advance of its strongest impacts on weather and climate.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67002a7303_0_2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67002a7303_0_2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For this winter DJF, models forecast a range from -1.9 degC to + o.9 deg C anomalies, but cluster around -1.0 and -0.5 deg C. With La Nina expecting to weaken in January and February, the odds lean towards WEAK La NINA conditions for the winter season, but could be moderate strength at the beginning of the winter season (December).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If someone asks why numbers in chart do not add up to 100%, it is because CPC does not allow for 0 or 100 % probabilities. An outcome is never guaranteed.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probabilities are found </a:t>
            </a:r>
            <a:r>
              <a:rPr lang="en-US" u="sng">
                <a:solidFill>
                  <a:schemeClr val="hlink"/>
                </a:solidFill>
                <a:hlinkClick r:id="rId3"/>
              </a:rPr>
              <a:t>https://www.cpc.ncep.noaa.gov/products/analysis_monitoring/enso_advisory/strengths/index.php</a:t>
            </a:r>
            <a:r>
              <a:rPr lang="en-US">
                <a:solidFill>
                  <a:schemeClr val="dk1"/>
                </a:solidFill>
              </a:rPr>
              <a:t> and are updated the 2nd Thu of every month.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167002a7303_0_2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167002a7303_0_2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The Pacific NW tends to have wetter than normal conditions during La Nina winters with less of a signal in temperatures.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67002a7303_0_2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67002a7303_0_2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All Weak La Nina winters since 1950. There isn’t a clear precip bias; 4 of the weak La Nina winters leaned towards wetter than normal, 4 leaned towards drier than normal, 1 had near normal precipitation, and one winter was variable with drier than normal conditions in WA and wetter than normal in OR.  </a:t>
            </a:r>
            <a:r>
              <a:rPr lang="en-US" b="1">
                <a:solidFill>
                  <a:schemeClr val="dk1"/>
                </a:solidFill>
              </a:rPr>
              <a:t>Historically, we have not seen a strong bias towards wetter than normal winters for weak La Nina years.</a:t>
            </a: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u="sng">
                <a:solidFill>
                  <a:schemeClr val="hlink"/>
                </a:solidFill>
                <a:hlinkClick r:id="rId3"/>
              </a:rPr>
              <a:t>https://psl.noaa.gov/data/usclimdivs/</a:t>
            </a:r>
            <a:r>
              <a:rPr lang="en-US">
                <a:solidFill>
                  <a:schemeClr val="dk1"/>
                </a:solidFill>
              </a:rPr>
              <a:t>  </a:t>
            </a: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Precipitation,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(compared to 1991-2020 30-yr average)</a:t>
            </a:r>
            <a:r>
              <a:rPr lang="en-US" sz="1200" b="1">
                <a:solidFill>
                  <a:srgbClr val="41474D"/>
                </a:solidFill>
                <a:highlight>
                  <a:schemeClr val="lt1"/>
                </a:highlight>
                <a:latin typeface="Roboto"/>
                <a:ea typeface="Roboto"/>
                <a:cs typeface="Roboto"/>
                <a:sym typeface="Roboto"/>
              </a:rPr>
              <a:t>,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2 -22 22,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167002a7303_0_2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167002a7303_0_2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All Weak La Nina winters since 1950. There is more of a  bias with temperatures than what we saw with precipitation for weak La Nina winters;  than there is a wet bias; 5of the weak La Nina winters leaned towards near normal average temperatures, 4 leaned towards cooler than normal winters, and 1 winter was variable with had near normal temperatures for OR and cooler than normal conditions on WA. </a:t>
            </a:r>
            <a:r>
              <a:rPr lang="en-US" b="1">
                <a:solidFill>
                  <a:schemeClr val="dk1"/>
                </a:solidFill>
              </a:rPr>
              <a:t> There are no weak La Nina winters that have had warmer than normal temperatures.</a:t>
            </a:r>
            <a:r>
              <a:rPr lang="en-US">
                <a:solidFill>
                  <a:schemeClr val="dk1"/>
                </a:solidFill>
              </a:rPr>
              <a:t> It doesn’t mean that it can’t happen, we just have not seen it yet.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u="sng">
                <a:solidFill>
                  <a:schemeClr val="hlink"/>
                </a:solidFill>
                <a:hlinkClick r:id="rId3"/>
              </a:rPr>
              <a:t>https://psl.noaa.gov/data/usclimdivs/</a:t>
            </a:r>
            <a:r>
              <a:rPr lang="en-US">
                <a:solidFill>
                  <a:schemeClr val="dk1"/>
                </a:solidFill>
              </a:rPr>
              <a:t>  </a:t>
            </a: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Temperature,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1 -10 10,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167002a7303_0_2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167002a7303_0_2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Government Camp Winter Average Snowfall is higher for La Nina years than El Nino ones, and higher than the 30 year average. Strong La Nina winters have produced more snow than the other categories, with weak La nina years having the 2nd highest.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67002a7303_0_29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67002a7303_0_2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Snow bias is un clear when comparing La Nia and El Nino years to the 30 year average for Portland. THere is slightly more seasonal snow for the ENSO phases for Salem and Eugene, but it is for a n in ch of snow at most.  </a:t>
            </a:r>
            <a:endParaRPr/>
          </a:p>
          <a:p>
            <a:pPr marL="0" lvl="0" indent="0" algn="l" rtl="0">
              <a:spcBef>
                <a:spcPts val="0"/>
              </a:spcBef>
              <a:spcAft>
                <a:spcPts val="0"/>
              </a:spcAft>
              <a:buNone/>
            </a:pPr>
            <a:endParaRPr/>
          </a:p>
          <a:p>
            <a:pPr marL="0" lvl="0" indent="0" algn="l" rtl="0">
              <a:spcBef>
                <a:spcPts val="0"/>
              </a:spcBef>
              <a:spcAft>
                <a:spcPts val="0"/>
              </a:spcAft>
              <a:buNone/>
            </a:pPr>
            <a:r>
              <a:rPr lang="en-US"/>
              <a:t>When looking only at the La Nina phase, the most striking attribute to me is that strong La Nina years on average produce the least amount of winter snow for all three of the these Willamette Valley locations.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67002a7303_0_2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167002a7303_0_2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Three occurrences is generous; For the 1954-1957 La Nina’s, the SST anomaly warmed above -0.5 in October of 1956. SST anomaly was around -0.4 through winter of 1957.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Citing for graphic: </a:t>
            </a:r>
            <a:r>
              <a:rPr lang="en-US">
                <a:solidFill>
                  <a:srgbClr val="1C1D1F"/>
                </a:solidFill>
                <a:highlight>
                  <a:schemeClr val="lt1"/>
                </a:highlight>
                <a:latin typeface="Source Sans Pro"/>
                <a:ea typeface="Source Sans Pro"/>
                <a:cs typeface="Source Sans Pro"/>
                <a:sym typeface="Source Sans Pro"/>
              </a:rPr>
              <a:t>NOAA National Centers for Environmental Information, State of the Climate: Monthly Global Climate Report for August 2022, published online September 2022, retrieved on October 10, 2022 from </a:t>
            </a:r>
            <a:r>
              <a:rPr lang="en-US" u="sng">
                <a:solidFill>
                  <a:srgbClr val="0050D8"/>
                </a:solidFill>
                <a:highlight>
                  <a:schemeClr val="lt1"/>
                </a:highlight>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rPr>
              <a:t>https://www.ncei.noaa.gov/access/monitoring/monthly-report/global/202208/supplemental/page-4</a:t>
            </a:r>
            <a:r>
              <a:rPr lang="en-US" sz="1500">
                <a:solidFill>
                  <a:srgbClr val="1C1D1F"/>
                </a:solidFill>
                <a:highlight>
                  <a:schemeClr val="lt1"/>
                </a:highlight>
                <a:latin typeface="Source Sans Pro"/>
                <a:ea typeface="Source Sans Pro"/>
                <a:cs typeface="Source Sans Pro"/>
                <a:sym typeface="Source Sans Pro"/>
              </a:rPr>
              <a: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67002a7303_0_26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67002a7303_0_26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Sample size for triple dip La Nina’s is very low. Of the three examples, we had one with a very wet 3rd year winter, one with a very dry one, and the third (which is technically not considered a La Nina event, had near normal conditions. No clear precip bias for third year winters of triple dip La Ninas.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u="sng">
                <a:solidFill>
                  <a:schemeClr val="hlink"/>
                </a:solidFill>
                <a:hlinkClick r:id="rId3"/>
              </a:rPr>
              <a:t>https://psl.noaa.gov/data/usclimdivs/</a:t>
            </a:r>
            <a:r>
              <a:rPr lang="en-US">
                <a:solidFill>
                  <a:schemeClr val="dk1"/>
                </a:solidFill>
              </a:rPr>
              <a:t>  </a:t>
            </a: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Precipitation,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(compared to 1991-2020 30-yr average)</a:t>
            </a:r>
            <a:r>
              <a:rPr lang="en-US" sz="1200" b="1">
                <a:solidFill>
                  <a:srgbClr val="41474D"/>
                </a:solidFill>
                <a:highlight>
                  <a:schemeClr val="lt1"/>
                </a:highlight>
                <a:latin typeface="Roboto"/>
                <a:ea typeface="Roboto"/>
                <a:cs typeface="Roboto"/>
                <a:sym typeface="Roboto"/>
              </a:rPr>
              <a:t>,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2 -22 22,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67002a7303_0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167002a7303_0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Looking at temperatures of the triple dip La Ninass, there may be a pattern in a temperatures. As there is very little change in the winter temperatures from the three consecutive years. However, the sample size for triple dip La Nina’s is low, and difficult to tell if this is a legitimate pattern.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u="sng">
                <a:solidFill>
                  <a:schemeClr val="hlink"/>
                </a:solidFill>
                <a:hlinkClick r:id="rId3"/>
              </a:rPr>
              <a:t>https://psl.noaa.gov/data/usclimdivs/</a:t>
            </a:r>
            <a:r>
              <a:rPr lang="en-US">
                <a:solidFill>
                  <a:schemeClr val="dk1"/>
                </a:solidFill>
              </a:rPr>
              <a:t>  </a:t>
            </a: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Temperature,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1 -10 10,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167002a7303_0_27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167002a7303_0_27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Let’s looking at the Triple dip La Nina that is in progress. THe first winter (2020/21) was a moderate La nina that ended wetter than normal, and with near normal temperatures. The 2nd year winter ended near normal in precipitation and temperatures. What can we expectied year?  Purely looking at patterns within other triple dip events, the sample size is too small to provide any skill for a prediction, especially with precipitation.  If we glean that there is a trend in the temperature profiles of triple dip La Ninas, then we may predict that 2022/23 winter will end near normal.  Lets look to see what the NWS Climate Prediction Center is forecasting for the winter.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u="sng">
                <a:solidFill>
                  <a:schemeClr val="hlink"/>
                </a:solidFill>
                <a:hlinkClick r:id="rId3"/>
              </a:rPr>
              <a:t>https://psl.noaa.gov/data/usclimdivs/</a:t>
            </a:r>
            <a:r>
              <a:rPr lang="en-US">
                <a:solidFill>
                  <a:schemeClr val="dk1"/>
                </a:solidFill>
              </a:rPr>
              <a:t>   </a:t>
            </a:r>
            <a:endParaRPr>
              <a:solidFill>
                <a:schemeClr val="dk1"/>
              </a:solidFill>
            </a:endParaRPr>
          </a:p>
          <a:p>
            <a:pPr marL="0" lvl="0" indent="0" algn="l" rtl="0">
              <a:spcBef>
                <a:spcPts val="0"/>
              </a:spcBef>
              <a:spcAft>
                <a:spcPts val="0"/>
              </a:spcAft>
              <a:buNone/>
            </a:pP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Precipitation,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(compared to 1991-2020 30-yr average)</a:t>
            </a:r>
            <a:r>
              <a:rPr lang="en-US" sz="1200" b="1">
                <a:solidFill>
                  <a:srgbClr val="41474D"/>
                </a:solidFill>
                <a:highlight>
                  <a:schemeClr val="lt1"/>
                </a:highlight>
                <a:latin typeface="Roboto"/>
                <a:ea typeface="Roboto"/>
                <a:cs typeface="Roboto"/>
                <a:sym typeface="Roboto"/>
              </a:rPr>
              <a:t>,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2 -22 22,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sz="1200" b="1">
              <a:solidFill>
                <a:srgbClr val="41474D"/>
              </a:solidFill>
              <a:highlight>
                <a:schemeClr val="lt1"/>
              </a:highlight>
              <a:latin typeface="Roboto"/>
              <a:ea typeface="Roboto"/>
              <a:cs typeface="Roboto"/>
              <a:sym typeface="Roboto"/>
            </a:endParaRPr>
          </a:p>
          <a:p>
            <a:pPr marL="0" lvl="0" indent="0" algn="l" rtl="0">
              <a:spcBef>
                <a:spcPts val="0"/>
              </a:spcBef>
              <a:spcAft>
                <a:spcPts val="0"/>
              </a:spcAft>
              <a:buNone/>
            </a:pPr>
            <a:r>
              <a:rPr lang="en-US">
                <a:solidFill>
                  <a:schemeClr val="dk1"/>
                </a:solidFill>
              </a:rPr>
              <a:t> </a:t>
            </a:r>
            <a:r>
              <a:rPr lang="en-US" sz="1200">
                <a:solidFill>
                  <a:srgbClr val="41474D"/>
                </a:solidFill>
                <a:highlight>
                  <a:schemeClr val="lt1"/>
                </a:highlight>
                <a:latin typeface="Roboto"/>
                <a:ea typeface="Roboto"/>
                <a:cs typeface="Roboto"/>
                <a:sym typeface="Roboto"/>
              </a:rPr>
              <a:t>Variable: </a:t>
            </a:r>
            <a:r>
              <a:rPr lang="en-US" sz="1200" b="1">
                <a:solidFill>
                  <a:srgbClr val="41474D"/>
                </a:solidFill>
                <a:highlight>
                  <a:schemeClr val="lt1"/>
                </a:highlight>
                <a:latin typeface="Roboto"/>
                <a:ea typeface="Roboto"/>
                <a:cs typeface="Roboto"/>
                <a:sym typeface="Roboto"/>
              </a:rPr>
              <a:t>Temperature, </a:t>
            </a:r>
            <a:r>
              <a:rPr lang="en-US" sz="1200">
                <a:solidFill>
                  <a:srgbClr val="41474D"/>
                </a:solidFill>
                <a:highlight>
                  <a:schemeClr val="lt1"/>
                </a:highlight>
                <a:latin typeface="Roboto"/>
                <a:ea typeface="Roboto"/>
                <a:cs typeface="Roboto"/>
                <a:sym typeface="Roboto"/>
              </a:rPr>
              <a:t>Type: </a:t>
            </a:r>
            <a:r>
              <a:rPr lang="en-US" sz="1200" b="1">
                <a:solidFill>
                  <a:srgbClr val="41474D"/>
                </a:solidFill>
                <a:highlight>
                  <a:schemeClr val="lt1"/>
                </a:highlight>
                <a:latin typeface="Roboto"/>
                <a:ea typeface="Roboto"/>
                <a:cs typeface="Roboto"/>
                <a:sym typeface="Roboto"/>
              </a:rPr>
              <a:t>Average Anomaly, </a:t>
            </a:r>
            <a:r>
              <a:rPr lang="en-US" sz="1200">
                <a:solidFill>
                  <a:srgbClr val="41474D"/>
                </a:solidFill>
                <a:highlight>
                  <a:schemeClr val="lt1"/>
                </a:highlight>
                <a:latin typeface="Roboto"/>
                <a:ea typeface="Roboto"/>
                <a:cs typeface="Roboto"/>
                <a:sym typeface="Roboto"/>
              </a:rPr>
              <a:t>Season: </a:t>
            </a:r>
            <a:r>
              <a:rPr lang="en-US" sz="1200" b="1">
                <a:solidFill>
                  <a:srgbClr val="41474D"/>
                </a:solidFill>
                <a:highlight>
                  <a:schemeClr val="lt1"/>
                </a:highlight>
                <a:latin typeface="Roboto"/>
                <a:ea typeface="Roboto"/>
                <a:cs typeface="Roboto"/>
                <a:sym typeface="Roboto"/>
              </a:rPr>
              <a:t>Dec</a:t>
            </a:r>
            <a:r>
              <a:rPr lang="en-US" sz="1200">
                <a:solidFill>
                  <a:srgbClr val="41474D"/>
                </a:solidFill>
                <a:highlight>
                  <a:schemeClr val="lt1"/>
                </a:highlight>
                <a:latin typeface="Roboto"/>
                <a:ea typeface="Roboto"/>
                <a:cs typeface="Roboto"/>
                <a:sym typeface="Roboto"/>
              </a:rPr>
              <a:t> to </a:t>
            </a:r>
            <a:r>
              <a:rPr lang="en-US" sz="1200" b="1">
                <a:solidFill>
                  <a:srgbClr val="41474D"/>
                </a:solidFill>
                <a:highlight>
                  <a:schemeClr val="lt1"/>
                </a:highlight>
                <a:latin typeface="Roboto"/>
                <a:ea typeface="Roboto"/>
                <a:cs typeface="Roboto"/>
                <a:sym typeface="Roboto"/>
              </a:rPr>
              <a:t>Feb, </a:t>
            </a:r>
            <a:r>
              <a:rPr lang="en-US" sz="1200">
                <a:solidFill>
                  <a:srgbClr val="41474D"/>
                </a:solidFill>
                <a:highlight>
                  <a:schemeClr val="lt1"/>
                </a:highlight>
                <a:latin typeface="Roboto"/>
                <a:ea typeface="Roboto"/>
                <a:cs typeface="Roboto"/>
                <a:sym typeface="Roboto"/>
              </a:rPr>
              <a:t>Contour Interval: </a:t>
            </a:r>
            <a:r>
              <a:rPr lang="en-US" sz="1200" b="1">
                <a:solidFill>
                  <a:srgbClr val="41474D"/>
                </a:solidFill>
                <a:highlight>
                  <a:schemeClr val="lt1"/>
                </a:highlight>
                <a:latin typeface="Roboto"/>
                <a:ea typeface="Roboto"/>
                <a:cs typeface="Roboto"/>
                <a:sym typeface="Roboto"/>
              </a:rPr>
              <a:t>1 -10 10, </a:t>
            </a:r>
            <a:r>
              <a:rPr lang="en-US" sz="1200">
                <a:solidFill>
                  <a:srgbClr val="41474D"/>
                </a:solidFill>
                <a:highlight>
                  <a:schemeClr val="lt1"/>
                </a:highlight>
                <a:latin typeface="Roboto"/>
                <a:ea typeface="Roboto"/>
                <a:cs typeface="Roboto"/>
                <a:sym typeface="Roboto"/>
              </a:rPr>
              <a:t>White for central values: </a:t>
            </a:r>
            <a:r>
              <a:rPr lang="en-US" sz="1200" b="1">
                <a:solidFill>
                  <a:srgbClr val="41474D"/>
                </a:solidFill>
                <a:highlight>
                  <a:schemeClr val="lt1"/>
                </a:highlight>
                <a:latin typeface="Roboto"/>
                <a:ea typeface="Roboto"/>
                <a:cs typeface="Roboto"/>
                <a:sym typeface="Roboto"/>
              </a:rPr>
              <a:t>yes</a:t>
            </a:r>
            <a:endParaRPr>
              <a:solidFill>
                <a:schemeClr val="dk1"/>
              </a:solidFill>
            </a:endParaRPr>
          </a:p>
          <a:p>
            <a:pPr marL="0" lvl="0" indent="0" algn="l" rtl="0">
              <a:spcBef>
                <a:spcPts val="0"/>
              </a:spcBef>
              <a:spcAft>
                <a:spcPts val="0"/>
              </a:spcAft>
              <a:buNone/>
            </a:pPr>
            <a:endParaRPr sz="1200" b="1">
              <a:solidFill>
                <a:srgbClr val="41474D"/>
              </a:solidFill>
              <a:highlight>
                <a:schemeClr val="lt1"/>
              </a:highlight>
              <a:latin typeface="Roboto"/>
              <a:ea typeface="Roboto"/>
              <a:cs typeface="Roboto"/>
              <a:sym typeface="Roboto"/>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167002a7303_0_2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167002a7303_0_2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Updated on the 3rd Thursday of every month (Nov 20)</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167002a7303_0_25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167002a7303_0_25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167002a7303_0_25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9" name="Google Shape;749;g167002a7303_0_2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167002a7303_0_2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167002a7303_0_2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167002a7303_0_25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167002a7303_0_2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1716463258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1716463258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SLIDES_API1760914769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7" name="Google Shape;997;SLIDES_API1760914769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type="twoColTx">
  <p:cSld name="TITLE_AND_TWO_COLUMNS">
    <p:spTree>
      <p:nvGrpSpPr>
        <p:cNvPr id="1" name="Shape 8"/>
        <p:cNvGrpSpPr/>
        <p:nvPr/>
      </p:nvGrpSpPr>
      <p:grpSpPr>
        <a:xfrm>
          <a:off x="0" y="0"/>
          <a:ext cx="0" cy="0"/>
          <a:chOff x="0" y="0"/>
          <a:chExt cx="0" cy="0"/>
        </a:xfrm>
      </p:grpSpPr>
      <p:sp>
        <p:nvSpPr>
          <p:cNvPr id="9" name="Google Shape;9;p2"/>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10" name="Google Shape;10;p2"/>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11" name="Google Shape;11;p2"/>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12" name="Google Shape;12;p2"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13" name="Google Shape;13;p2"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Encode Sans Condensed"/>
                <a:ea typeface="Encode Sans Condensed"/>
                <a:cs typeface="Encode Sans Condensed"/>
                <a:sym typeface="Encode Sans Condensed"/>
              </a:rPr>
              <a:t>Portland, OR</a:t>
            </a:r>
            <a:endParaRPr sz="2200">
              <a:solidFill>
                <a:srgbClr val="FFFFFF"/>
              </a:solidFill>
              <a:latin typeface="Encode Sans Condensed"/>
              <a:ea typeface="Encode Sans Condensed"/>
              <a:cs typeface="Encode Sans Condensed"/>
              <a:sym typeface="Encode Sans Condensed"/>
            </a:endParaRPr>
          </a:p>
        </p:txBody>
      </p:sp>
      <p:sp>
        <p:nvSpPr>
          <p:cNvPr id="14" name="Google Shape;14;p2"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15" name="Google Shape;15;p2"/>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a:spcBef>
                <a:spcPts val="0"/>
              </a:spcBef>
              <a:spcAft>
                <a:spcPts val="0"/>
              </a:spcAft>
              <a:buSzPts val="1400"/>
              <a:buNone/>
              <a:defRPr>
                <a:latin typeface="Lato"/>
                <a:ea typeface="Lato"/>
                <a:cs typeface="Lato"/>
                <a:sym typeface="Lato"/>
              </a:defRPr>
            </a:lvl2pPr>
            <a:lvl3pPr lvl="2">
              <a:spcBef>
                <a:spcPts val="0"/>
              </a:spcBef>
              <a:spcAft>
                <a:spcPts val="0"/>
              </a:spcAft>
              <a:buSzPts val="1400"/>
              <a:buNone/>
              <a:defRPr>
                <a:latin typeface="Lato"/>
                <a:ea typeface="Lato"/>
                <a:cs typeface="Lato"/>
                <a:sym typeface="Lato"/>
              </a:defRPr>
            </a:lvl3pPr>
            <a:lvl4pPr lvl="3">
              <a:spcBef>
                <a:spcPts val="0"/>
              </a:spcBef>
              <a:spcAft>
                <a:spcPts val="0"/>
              </a:spcAft>
              <a:buSzPts val="1400"/>
              <a:buNone/>
              <a:defRPr>
                <a:latin typeface="Lato"/>
                <a:ea typeface="Lato"/>
                <a:cs typeface="Lato"/>
                <a:sym typeface="Lato"/>
              </a:defRPr>
            </a:lvl4pPr>
            <a:lvl5pPr lvl="4">
              <a:spcBef>
                <a:spcPts val="0"/>
              </a:spcBef>
              <a:spcAft>
                <a:spcPts val="0"/>
              </a:spcAft>
              <a:buSzPts val="1400"/>
              <a:buNone/>
              <a:defRPr>
                <a:latin typeface="Lato"/>
                <a:ea typeface="Lato"/>
                <a:cs typeface="Lato"/>
                <a:sym typeface="Lato"/>
              </a:defRPr>
            </a:lvl5pPr>
            <a:lvl6pPr lvl="5">
              <a:spcBef>
                <a:spcPts val="0"/>
              </a:spcBef>
              <a:spcAft>
                <a:spcPts val="0"/>
              </a:spcAft>
              <a:buSzPts val="1400"/>
              <a:buNone/>
              <a:defRPr>
                <a:latin typeface="Lato"/>
                <a:ea typeface="Lato"/>
                <a:cs typeface="Lato"/>
                <a:sym typeface="Lato"/>
              </a:defRPr>
            </a:lvl6pPr>
            <a:lvl7pPr lvl="6">
              <a:spcBef>
                <a:spcPts val="0"/>
              </a:spcBef>
              <a:spcAft>
                <a:spcPts val="0"/>
              </a:spcAft>
              <a:buSzPts val="1400"/>
              <a:buNone/>
              <a:defRPr>
                <a:latin typeface="Lato"/>
                <a:ea typeface="Lato"/>
                <a:cs typeface="Lato"/>
                <a:sym typeface="Lato"/>
              </a:defRPr>
            </a:lvl7pPr>
            <a:lvl8pPr lvl="7">
              <a:spcBef>
                <a:spcPts val="0"/>
              </a:spcBef>
              <a:spcAft>
                <a:spcPts val="0"/>
              </a:spcAft>
              <a:buSzPts val="1400"/>
              <a:buNone/>
              <a:defRPr>
                <a:latin typeface="Lato"/>
                <a:ea typeface="Lato"/>
                <a:cs typeface="Lato"/>
                <a:sym typeface="Lato"/>
              </a:defRPr>
            </a:lvl8pPr>
            <a:lvl9pPr lvl="8">
              <a:spcBef>
                <a:spcPts val="0"/>
              </a:spcBef>
              <a:spcAft>
                <a:spcPts val="0"/>
              </a:spcAft>
              <a:buSzPts val="1400"/>
              <a:buNone/>
              <a:defRPr>
                <a:latin typeface="Lato"/>
                <a:ea typeface="Lato"/>
                <a:cs typeface="Lato"/>
                <a:sym typeface="Lato"/>
              </a:defRPr>
            </a:lvl9pPr>
          </a:lstStyle>
          <a:p>
            <a:endParaRPr/>
          </a:p>
        </p:txBody>
      </p:sp>
      <p:sp>
        <p:nvSpPr>
          <p:cNvPr id="16" name="Google Shape;16;p2"/>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plate -  Introduction">
  <p:cSld name="TITLE_1">
    <p:spTree>
      <p:nvGrpSpPr>
        <p:cNvPr id="1" name="Shape 17"/>
        <p:cNvGrpSpPr/>
        <p:nvPr/>
      </p:nvGrpSpPr>
      <p:grpSpPr>
        <a:xfrm>
          <a:off x="0" y="0"/>
          <a:ext cx="0" cy="0"/>
          <a:chOff x="0" y="0"/>
          <a:chExt cx="0" cy="0"/>
        </a:xfrm>
      </p:grpSpPr>
      <p:sp>
        <p:nvSpPr>
          <p:cNvPr id="18" name="Google Shape;18;p3"/>
          <p:cNvSpPr/>
          <p:nvPr/>
        </p:nvSpPr>
        <p:spPr>
          <a:xfrm>
            <a:off x="0" y="1798320"/>
            <a:ext cx="18288000" cy="591300"/>
          </a:xfrm>
          <a:prstGeom prst="rect">
            <a:avLst/>
          </a:prstGeom>
          <a:solidFill>
            <a:srgbClr val="B4BCCA">
              <a:alpha val="77650"/>
            </a:srgbClr>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0" y="0"/>
            <a:ext cx="18288000" cy="1828800"/>
          </a:xfrm>
          <a:prstGeom prst="rect">
            <a:avLst/>
          </a:prstGeom>
          <a:solidFill>
            <a:srgbClr val="164397">
              <a:alpha val="77650"/>
            </a:srgbClr>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descr="#officeTypeDescTextBox"/>
          <p:cNvSpPr txBox="1"/>
          <p:nvPr/>
        </p:nvSpPr>
        <p:spPr>
          <a:xfrm>
            <a:off x="13716000" y="156972"/>
            <a:ext cx="4572000" cy="365700"/>
          </a:xfrm>
          <a:prstGeom prst="rect">
            <a:avLst/>
          </a:prstGeom>
          <a:noFill/>
          <a:ln>
            <a:noFill/>
          </a:ln>
          <a:effectLst>
            <a:outerShdw blurRad="57150" dist="19050" dir="5400000" algn="bl" rotWithShape="0">
              <a:srgbClr val="000000">
                <a:alpha val="50000"/>
              </a:srgbClr>
            </a:outerShdw>
          </a:effectLst>
        </p:spPr>
        <p:txBody>
          <a:bodyPr spcFirstLastPara="1" wrap="square" lIns="182850" tIns="0" rIns="91425" bIns="0" anchor="ctr" anchorCtr="0">
            <a:noAutofit/>
          </a:bodyPr>
          <a:lstStyle/>
          <a:p>
            <a:pPr marL="0" lvl="0" indent="0" algn="r" rtl="0">
              <a:spcBef>
                <a:spcPts val="0"/>
              </a:spcBef>
              <a:spcAft>
                <a:spcPts val="0"/>
              </a:spcAft>
              <a:buNone/>
            </a:pPr>
            <a:r>
              <a:rPr lang="en-US" sz="2700">
                <a:solidFill>
                  <a:srgbClr val="FFFFFF"/>
                </a:solidFill>
                <a:latin typeface="Calibri"/>
                <a:ea typeface="Calibri"/>
                <a:cs typeface="Calibri"/>
                <a:sym typeface="Calibri"/>
              </a:rPr>
              <a:t>Weather Forecast Office</a:t>
            </a:r>
            <a:endParaRPr sz="2700">
              <a:solidFill>
                <a:srgbClr val="FFFFFF"/>
              </a:solidFill>
              <a:latin typeface="Calibri"/>
              <a:ea typeface="Calibri"/>
              <a:cs typeface="Calibri"/>
              <a:sym typeface="Calibri"/>
            </a:endParaRPr>
          </a:p>
        </p:txBody>
      </p:sp>
      <p:sp>
        <p:nvSpPr>
          <p:cNvPr id="21" name="Google Shape;21;p3" descr="#officeNameTextBox"/>
          <p:cNvSpPr txBox="1"/>
          <p:nvPr/>
        </p:nvSpPr>
        <p:spPr>
          <a:xfrm>
            <a:off x="13716000" y="722376"/>
            <a:ext cx="4572000" cy="365700"/>
          </a:xfrm>
          <a:prstGeom prst="rect">
            <a:avLst/>
          </a:prstGeom>
          <a:noFill/>
          <a:ln>
            <a:noFill/>
          </a:ln>
          <a:effectLst>
            <a:outerShdw blurRad="57150" dist="19050" dir="5400000" algn="bl" rotWithShape="0">
              <a:srgbClr val="000000">
                <a:alpha val="50000"/>
              </a:srgbClr>
            </a:outerShdw>
          </a:effectLst>
        </p:spPr>
        <p:txBody>
          <a:bodyPr spcFirstLastPara="1" wrap="square" lIns="182850" tIns="0" rIns="91425" bIns="0" anchor="ctr" anchorCtr="0">
            <a:noAutofit/>
          </a:bodyPr>
          <a:lstStyle/>
          <a:p>
            <a:pPr marL="0" lvl="0" indent="0" algn="r" rtl="0">
              <a:spcBef>
                <a:spcPts val="0"/>
              </a:spcBef>
              <a:spcAft>
                <a:spcPts val="0"/>
              </a:spcAft>
              <a:buNone/>
            </a:pPr>
            <a:r>
              <a:rPr lang="en-US" sz="2700">
                <a:solidFill>
                  <a:srgbClr val="FFFFFF"/>
                </a:solidFill>
                <a:latin typeface="Calibri"/>
                <a:ea typeface="Calibri"/>
                <a:cs typeface="Calibri"/>
                <a:sym typeface="Calibri"/>
              </a:rPr>
              <a:t>Portland, OR</a:t>
            </a:r>
            <a:endParaRPr sz="2700">
              <a:solidFill>
                <a:srgbClr val="FFFFFF"/>
              </a:solidFill>
              <a:latin typeface="Calibri"/>
              <a:ea typeface="Calibri"/>
              <a:cs typeface="Calibri"/>
              <a:sym typeface="Calibri"/>
            </a:endParaRPr>
          </a:p>
        </p:txBody>
      </p:sp>
      <p:pic>
        <p:nvPicPr>
          <p:cNvPr id="22" name="Google Shape;22;p3"/>
          <p:cNvPicPr preferRelativeResize="0"/>
          <p:nvPr/>
        </p:nvPicPr>
        <p:blipFill>
          <a:blip r:embed="rId2">
            <a:alphaModFix/>
          </a:blip>
          <a:stretch>
            <a:fillRect/>
          </a:stretch>
        </p:blipFill>
        <p:spPr>
          <a:xfrm>
            <a:off x="70400" y="29731"/>
            <a:ext cx="2286001" cy="2286001"/>
          </a:xfrm>
          <a:prstGeom prst="rect">
            <a:avLst/>
          </a:prstGeom>
          <a:noFill/>
          <a:ln>
            <a:noFill/>
          </a:ln>
          <a:effectLst>
            <a:outerShdw blurRad="342900" dist="19050" dir="5400000" algn="bl" rotWithShape="0">
              <a:srgbClr val="000000">
                <a:alpha val="50000"/>
              </a:srgbClr>
            </a:outerShdw>
          </a:effectLst>
        </p:spPr>
      </p:pic>
      <p:pic>
        <p:nvPicPr>
          <p:cNvPr id="23" name="Google Shape;23;p3"/>
          <p:cNvPicPr preferRelativeResize="0"/>
          <p:nvPr/>
        </p:nvPicPr>
        <p:blipFill>
          <a:blip r:embed="rId3">
            <a:alphaModFix/>
          </a:blip>
          <a:stretch>
            <a:fillRect/>
          </a:stretch>
        </p:blipFill>
        <p:spPr>
          <a:xfrm>
            <a:off x="2415650" y="32311"/>
            <a:ext cx="2286000" cy="2286000"/>
          </a:xfrm>
          <a:prstGeom prst="rect">
            <a:avLst/>
          </a:prstGeom>
          <a:noFill/>
          <a:ln>
            <a:noFill/>
          </a:ln>
          <a:effectLst>
            <a:outerShdw blurRad="357188" dist="19050" dir="5400000" algn="bl" rotWithShape="0">
              <a:srgbClr val="000000">
                <a:alpha val="50000"/>
              </a:srgbClr>
            </a:outerShdw>
          </a:effectLst>
        </p:spPr>
      </p:pic>
      <p:sp>
        <p:nvSpPr>
          <p:cNvPr id="24" name="Google Shape;24;p3" descr="#nowDateTextBox"/>
          <p:cNvSpPr txBox="1"/>
          <p:nvPr/>
        </p:nvSpPr>
        <p:spPr>
          <a:xfrm>
            <a:off x="13716000" y="1287780"/>
            <a:ext cx="4572000" cy="365700"/>
          </a:xfrm>
          <a:prstGeom prst="rect">
            <a:avLst/>
          </a:prstGeom>
          <a:noFill/>
          <a:ln>
            <a:noFill/>
          </a:ln>
          <a:effectLst>
            <a:outerShdw blurRad="57150" dist="19050" dir="5400000" algn="bl" rotWithShape="0">
              <a:srgbClr val="000000">
                <a:alpha val="50000"/>
              </a:srgbClr>
            </a:outerShdw>
          </a:effectLst>
        </p:spPr>
        <p:txBody>
          <a:bodyPr spcFirstLastPara="1" wrap="square" lIns="182850" tIns="0" rIns="91425" bIns="0" anchor="ctr" anchorCtr="0">
            <a:noAutofit/>
          </a:bodyPr>
          <a:lstStyle/>
          <a:p>
            <a:pPr marL="0" lvl="0" indent="0" algn="r" rtl="0">
              <a:spcBef>
                <a:spcPts val="0"/>
              </a:spcBef>
              <a:spcAft>
                <a:spcPts val="0"/>
              </a:spcAft>
              <a:buNone/>
            </a:pPr>
            <a:r>
              <a:rPr lang="en-US" sz="2700">
                <a:solidFill>
                  <a:srgbClr val="FFFFFF"/>
                </a:solidFill>
                <a:latin typeface="Calibri"/>
                <a:ea typeface="Calibri"/>
                <a:cs typeface="Calibri"/>
                <a:sym typeface="Calibri"/>
              </a:rPr>
              <a:t>Saturday, October 22</a:t>
            </a:r>
            <a:endParaRPr sz="2700">
              <a:solidFill>
                <a:srgbClr val="FFFFFF"/>
              </a:solidFill>
              <a:latin typeface="Calibri"/>
              <a:ea typeface="Calibri"/>
              <a:cs typeface="Calibri"/>
              <a:sym typeface="Calibri"/>
            </a:endParaRPr>
          </a:p>
        </p:txBody>
      </p:sp>
      <p:sp>
        <p:nvSpPr>
          <p:cNvPr id="25" name="Google Shape;25;p3" descr="TESTS"/>
          <p:cNvSpPr txBox="1">
            <a:spLocks noGrp="1"/>
          </p:cNvSpPr>
          <p:nvPr>
            <p:ph type="subTitle" idx="1"/>
          </p:nvPr>
        </p:nvSpPr>
        <p:spPr>
          <a:xfrm>
            <a:off x="4572000" y="1121663"/>
            <a:ext cx="10297500" cy="591300"/>
          </a:xfrm>
          <a:prstGeom prst="rect">
            <a:avLst/>
          </a:prstGeom>
          <a:effectLst>
            <a:outerShdw blurRad="57150" dist="19050" dir="5400000" algn="bl" rotWithShape="0">
              <a:srgbClr val="000000">
                <a:alpha val="50000"/>
              </a:srgbClr>
            </a:outerShdw>
          </a:effectLst>
        </p:spPr>
        <p:txBody>
          <a:bodyPr spcFirstLastPara="1" wrap="square" lIns="457200" tIns="0" rIns="91425" bIns="0" anchor="t" anchorCtr="0">
            <a:normAutofit/>
          </a:bodyPr>
          <a:lstStyle>
            <a:lvl1pPr lvl="0">
              <a:spcBef>
                <a:spcPts val="0"/>
              </a:spcBef>
              <a:spcAft>
                <a:spcPts val="0"/>
              </a:spcAft>
              <a:buClr>
                <a:srgbClr val="FFFFFF"/>
              </a:buClr>
              <a:buSzPts val="3700"/>
              <a:buNone/>
              <a:defRPr sz="3700">
                <a:solidFill>
                  <a:srgbClr val="FFFFFF"/>
                </a:solidFill>
              </a:defRPr>
            </a:lvl1pPr>
            <a:lvl2pPr lvl="1">
              <a:spcBef>
                <a:spcPts val="0"/>
              </a:spcBef>
              <a:spcAft>
                <a:spcPts val="0"/>
              </a:spcAft>
              <a:buSzPts val="4500"/>
              <a:buNone/>
              <a:defRPr/>
            </a:lvl2pPr>
            <a:lvl3pPr lvl="2">
              <a:spcBef>
                <a:spcPts val="0"/>
              </a:spcBef>
              <a:spcAft>
                <a:spcPts val="0"/>
              </a:spcAft>
              <a:buSzPts val="35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3"/>
          <p:cNvSpPr txBox="1">
            <a:spLocks noGrp="1"/>
          </p:cNvSpPr>
          <p:nvPr>
            <p:ph type="title"/>
          </p:nvPr>
        </p:nvSpPr>
        <p:spPr>
          <a:xfrm>
            <a:off x="4572000" y="121925"/>
            <a:ext cx="10297500" cy="914400"/>
          </a:xfrm>
          <a:prstGeom prst="rect">
            <a:avLst/>
          </a:prstGeom>
          <a:noFill/>
          <a:ln>
            <a:noFill/>
          </a:ln>
          <a:effectLst>
            <a:outerShdw blurRad="57150" dist="19050" dir="5400000" algn="bl" rotWithShape="0">
              <a:srgbClr val="000000">
                <a:alpha val="50000"/>
              </a:srgbClr>
            </a:outerShdw>
          </a:effectLst>
        </p:spPr>
        <p:txBody>
          <a:bodyPr spcFirstLastPara="1" wrap="square" lIns="182875" tIns="0" rIns="91425" bIns="0" anchor="t" anchorCtr="0">
            <a:normAutofit/>
          </a:bodyPr>
          <a:lstStyle>
            <a:lvl1pPr lvl="0" rtl="0">
              <a:spcBef>
                <a:spcPts val="0"/>
              </a:spcBef>
              <a:spcAft>
                <a:spcPts val="0"/>
              </a:spcAft>
              <a:buClr>
                <a:srgbClr val="FFFFFF"/>
              </a:buClr>
              <a:buSzPts val="6000"/>
              <a:buFont typeface="Calibri"/>
              <a:buNone/>
              <a:defRPr sz="6000" b="1">
                <a:solidFill>
                  <a:srgbClr val="FFFFFF"/>
                </a:solidFill>
                <a:latin typeface="Calibri"/>
                <a:ea typeface="Calibri"/>
                <a:cs typeface="Calibri"/>
                <a:sym typeface="Calibri"/>
              </a:defRPr>
            </a:lvl1pPr>
            <a:lvl2pPr lvl="1" rtl="0">
              <a:spcBef>
                <a:spcPts val="0"/>
              </a:spcBef>
              <a:spcAft>
                <a:spcPts val="0"/>
              </a:spcAft>
              <a:buSzPts val="1400"/>
              <a:buNone/>
              <a:defRPr>
                <a:latin typeface="Lato"/>
                <a:ea typeface="Lato"/>
                <a:cs typeface="Lato"/>
                <a:sym typeface="Lato"/>
              </a:defRPr>
            </a:lvl2pPr>
            <a:lvl3pPr lvl="2" rtl="0">
              <a:spcBef>
                <a:spcPts val="0"/>
              </a:spcBef>
              <a:spcAft>
                <a:spcPts val="0"/>
              </a:spcAft>
              <a:buSzPts val="1400"/>
              <a:buNone/>
              <a:defRPr>
                <a:latin typeface="Lato"/>
                <a:ea typeface="Lato"/>
                <a:cs typeface="Lato"/>
                <a:sym typeface="Lato"/>
              </a:defRPr>
            </a:lvl3pPr>
            <a:lvl4pPr lvl="3" rtl="0">
              <a:spcBef>
                <a:spcPts val="0"/>
              </a:spcBef>
              <a:spcAft>
                <a:spcPts val="0"/>
              </a:spcAft>
              <a:buSzPts val="1400"/>
              <a:buNone/>
              <a:defRPr>
                <a:latin typeface="Lato"/>
                <a:ea typeface="Lato"/>
                <a:cs typeface="Lato"/>
                <a:sym typeface="Lato"/>
              </a:defRPr>
            </a:lvl4pPr>
            <a:lvl5pPr lvl="4" rtl="0">
              <a:spcBef>
                <a:spcPts val="0"/>
              </a:spcBef>
              <a:spcAft>
                <a:spcPts val="0"/>
              </a:spcAft>
              <a:buSzPts val="1400"/>
              <a:buNone/>
              <a:defRPr>
                <a:latin typeface="Lato"/>
                <a:ea typeface="Lato"/>
                <a:cs typeface="Lato"/>
                <a:sym typeface="Lato"/>
              </a:defRPr>
            </a:lvl5pPr>
            <a:lvl6pPr lvl="5" rtl="0">
              <a:spcBef>
                <a:spcPts val="0"/>
              </a:spcBef>
              <a:spcAft>
                <a:spcPts val="0"/>
              </a:spcAft>
              <a:buSzPts val="1400"/>
              <a:buNone/>
              <a:defRPr>
                <a:latin typeface="Lato"/>
                <a:ea typeface="Lato"/>
                <a:cs typeface="Lato"/>
                <a:sym typeface="Lato"/>
              </a:defRPr>
            </a:lvl6pPr>
            <a:lvl7pPr lvl="6" rtl="0">
              <a:spcBef>
                <a:spcPts val="0"/>
              </a:spcBef>
              <a:spcAft>
                <a:spcPts val="0"/>
              </a:spcAft>
              <a:buSzPts val="1400"/>
              <a:buNone/>
              <a:defRPr>
                <a:latin typeface="Lato"/>
                <a:ea typeface="Lato"/>
                <a:cs typeface="Lato"/>
                <a:sym typeface="Lato"/>
              </a:defRPr>
            </a:lvl7pPr>
            <a:lvl8pPr lvl="7" rtl="0">
              <a:spcBef>
                <a:spcPts val="0"/>
              </a:spcBef>
              <a:spcAft>
                <a:spcPts val="0"/>
              </a:spcAft>
              <a:buSzPts val="1400"/>
              <a:buNone/>
              <a:defRPr>
                <a:latin typeface="Lato"/>
                <a:ea typeface="Lato"/>
                <a:cs typeface="Lato"/>
                <a:sym typeface="Lato"/>
              </a:defRPr>
            </a:lvl8pPr>
            <a:lvl9pPr lvl="8" rtl="0">
              <a:spcBef>
                <a:spcPts val="0"/>
              </a:spcBef>
              <a:spcAft>
                <a:spcPts val="0"/>
              </a:spcAft>
              <a:buSzPts val="1400"/>
              <a:buNone/>
              <a:defRPr>
                <a:latin typeface="Lato"/>
                <a:ea typeface="Lato"/>
                <a:cs typeface="Lato"/>
                <a:sym typeface="Lato"/>
              </a:defRPr>
            </a:lvl9pPr>
          </a:lstStyle>
          <a:p>
            <a:endParaRPr/>
          </a:p>
        </p:txBody>
      </p:sp>
      <p:sp>
        <p:nvSpPr>
          <p:cNvPr id="27" name="Google Shape;27;p3" descr="#presentersTextBox" title="TEST"/>
          <p:cNvSpPr txBox="1">
            <a:spLocks noGrp="1"/>
          </p:cNvSpPr>
          <p:nvPr>
            <p:ph type="subTitle" idx="2"/>
          </p:nvPr>
        </p:nvSpPr>
        <p:spPr>
          <a:xfrm>
            <a:off x="4572000" y="1920240"/>
            <a:ext cx="9525000" cy="411600"/>
          </a:xfrm>
          <a:prstGeom prst="rect">
            <a:avLst/>
          </a:prstGeom>
          <a:effectLst>
            <a:outerShdw blurRad="57150" dist="19050" dir="5400000" algn="bl" rotWithShape="0">
              <a:srgbClr val="000000">
                <a:alpha val="50000"/>
              </a:srgbClr>
            </a:outerShdw>
          </a:effectLst>
        </p:spPr>
        <p:txBody>
          <a:bodyPr spcFirstLastPara="1" wrap="square" lIns="91425" tIns="0" rIns="91425" bIns="0" anchor="ctr" anchorCtr="0">
            <a:normAutofit/>
          </a:bodyPr>
          <a:lstStyle>
            <a:lvl1pPr lvl="0">
              <a:spcBef>
                <a:spcPts val="0"/>
              </a:spcBef>
              <a:spcAft>
                <a:spcPts val="0"/>
              </a:spcAft>
              <a:buClr>
                <a:srgbClr val="FFFFFF"/>
              </a:buClr>
              <a:buSzPts val="3000"/>
              <a:buNone/>
              <a:defRPr sz="3000">
                <a:solidFill>
                  <a:srgbClr val="FFFFFF"/>
                </a:solidFill>
              </a:defRPr>
            </a:lvl1pPr>
            <a:lvl2pPr lvl="1">
              <a:spcBef>
                <a:spcPts val="0"/>
              </a:spcBef>
              <a:spcAft>
                <a:spcPts val="0"/>
              </a:spcAft>
              <a:buSzPts val="4500"/>
              <a:buNone/>
              <a:defRPr/>
            </a:lvl2pPr>
            <a:lvl3pPr lvl="2">
              <a:spcBef>
                <a:spcPts val="0"/>
              </a:spcBef>
              <a:spcAft>
                <a:spcPts val="0"/>
              </a:spcAft>
              <a:buSzPts val="35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3" descr="#officeConferenceTextBox"/>
          <p:cNvSpPr txBox="1">
            <a:spLocks noGrp="1"/>
          </p:cNvSpPr>
          <p:nvPr>
            <p:ph type="subTitle" idx="3"/>
          </p:nvPr>
        </p:nvSpPr>
        <p:spPr>
          <a:xfrm>
            <a:off x="14077950" y="1920240"/>
            <a:ext cx="4191000" cy="411600"/>
          </a:xfrm>
          <a:prstGeom prst="rect">
            <a:avLst/>
          </a:prstGeom>
          <a:effectLst>
            <a:outerShdw blurRad="57150" dist="19050" dir="5400000" algn="bl" rotWithShape="0">
              <a:srgbClr val="000000">
                <a:alpha val="50000"/>
              </a:srgbClr>
            </a:outerShdw>
          </a:effectLst>
        </p:spPr>
        <p:txBody>
          <a:bodyPr spcFirstLastPara="1" wrap="square" lIns="91425" tIns="0" rIns="91425" bIns="0" anchor="ctr" anchorCtr="0">
            <a:normAutofit/>
          </a:bodyPr>
          <a:lstStyle>
            <a:lvl1pPr lvl="0" algn="r">
              <a:spcBef>
                <a:spcPts val="0"/>
              </a:spcBef>
              <a:spcAft>
                <a:spcPts val="0"/>
              </a:spcAft>
              <a:buClr>
                <a:srgbClr val="FFFFFF"/>
              </a:buClr>
              <a:buSzPts val="3000"/>
              <a:buNone/>
              <a:defRPr sz="3000">
                <a:solidFill>
                  <a:srgbClr val="FFFFFF"/>
                </a:solidFill>
              </a:defRPr>
            </a:lvl1pPr>
            <a:lvl2pPr lvl="1">
              <a:spcBef>
                <a:spcPts val="0"/>
              </a:spcBef>
              <a:spcAft>
                <a:spcPts val="0"/>
              </a:spcAft>
              <a:buSzPts val="4500"/>
              <a:buNone/>
              <a:defRPr/>
            </a:lvl2pPr>
            <a:lvl3pPr lvl="2">
              <a:spcBef>
                <a:spcPts val="0"/>
              </a:spcBef>
              <a:spcAft>
                <a:spcPts val="0"/>
              </a:spcAft>
              <a:buSzPts val="35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 Bullets">
  <p:cSld name="TITLE_ONLY_1_2">
    <p:spTree>
      <p:nvGrpSpPr>
        <p:cNvPr id="1" name="Shape 29"/>
        <p:cNvGrpSpPr/>
        <p:nvPr/>
      </p:nvGrpSpPr>
      <p:grpSpPr>
        <a:xfrm>
          <a:off x="0" y="0"/>
          <a:ext cx="0" cy="0"/>
          <a:chOff x="0" y="0"/>
          <a:chExt cx="0" cy="0"/>
        </a:xfrm>
      </p:grpSpPr>
      <p:sp>
        <p:nvSpPr>
          <p:cNvPr id="30" name="Google Shape;30;p4"/>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sp>
        <p:nvSpPr>
          <p:cNvPr id="31" name="Google Shape;31;p4"/>
          <p:cNvSpPr txBox="1">
            <a:spLocks noGrp="1"/>
          </p:cNvSpPr>
          <p:nvPr>
            <p:ph type="body" idx="1"/>
          </p:nvPr>
        </p:nvSpPr>
        <p:spPr>
          <a:xfrm>
            <a:off x="9432600" y="1312775"/>
            <a:ext cx="8699700" cy="8732400"/>
          </a:xfrm>
          <a:prstGeom prst="rect">
            <a:avLst/>
          </a:prstGeom>
          <a:noFill/>
          <a:ln>
            <a:noFill/>
          </a:ln>
        </p:spPr>
        <p:txBody>
          <a:bodyPr spcFirstLastPara="1" wrap="square" lIns="365750" tIns="91425" rIns="91425" bIns="91425" anchor="ctr" anchorCtr="0">
            <a:normAutofit/>
          </a:bodyPr>
          <a:lstStyle>
            <a:lvl1pPr marL="457200" lvl="0" indent="-577850" rtl="0">
              <a:spcBef>
                <a:spcPts val="0"/>
              </a:spcBef>
              <a:spcAft>
                <a:spcPts val="0"/>
              </a:spcAft>
              <a:buClr>
                <a:srgbClr val="434343"/>
              </a:buClr>
              <a:buSzPts val="5500"/>
              <a:buChar char="●"/>
              <a:defRPr sz="5500">
                <a:solidFill>
                  <a:srgbClr val="434343"/>
                </a:solidFill>
              </a:defRPr>
            </a:lvl1pPr>
            <a:lvl2pPr marL="914400" lvl="1" indent="-514350" rtl="0">
              <a:spcBef>
                <a:spcPts val="0"/>
              </a:spcBef>
              <a:spcAft>
                <a:spcPts val="0"/>
              </a:spcAft>
              <a:buClr>
                <a:srgbClr val="434343"/>
              </a:buClr>
              <a:buSzPts val="4500"/>
              <a:buChar char="○"/>
              <a:defRPr sz="4500">
                <a:solidFill>
                  <a:srgbClr val="434343"/>
                </a:solidFill>
              </a:defRPr>
            </a:lvl2pPr>
            <a:lvl3pPr marL="1371600" lvl="2" indent="-450850" rtl="0">
              <a:spcBef>
                <a:spcPts val="0"/>
              </a:spcBef>
              <a:spcAft>
                <a:spcPts val="0"/>
              </a:spcAft>
              <a:buClr>
                <a:srgbClr val="434343"/>
              </a:buClr>
              <a:buSzPts val="3500"/>
              <a:buChar char="■"/>
              <a:defRPr sz="3500">
                <a:solidFill>
                  <a:srgbClr val="434343"/>
                </a:solidFill>
              </a:defRPr>
            </a:lvl3pPr>
            <a:lvl4pPr marL="1828800" lvl="3" indent="-419100" rtl="0">
              <a:spcBef>
                <a:spcPts val="0"/>
              </a:spcBef>
              <a:spcAft>
                <a:spcPts val="0"/>
              </a:spcAft>
              <a:buClr>
                <a:srgbClr val="434343"/>
              </a:buClr>
              <a:buSzPts val="3000"/>
              <a:buChar char="●"/>
              <a:defRPr sz="3000">
                <a:solidFill>
                  <a:srgbClr val="434343"/>
                </a:solidFill>
              </a:defRPr>
            </a:lvl4pPr>
            <a:lvl5pPr marL="2286000" lvl="4" indent="-419100" rtl="0">
              <a:spcBef>
                <a:spcPts val="0"/>
              </a:spcBef>
              <a:spcAft>
                <a:spcPts val="0"/>
              </a:spcAft>
              <a:buClr>
                <a:srgbClr val="434343"/>
              </a:buClr>
              <a:buSzPts val="3000"/>
              <a:buChar char="○"/>
              <a:defRPr sz="3000">
                <a:solidFill>
                  <a:srgbClr val="434343"/>
                </a:solidFill>
              </a:defRPr>
            </a:lvl5pPr>
            <a:lvl6pPr marL="2743200" lvl="5" indent="-419100" rtl="0">
              <a:spcBef>
                <a:spcPts val="0"/>
              </a:spcBef>
              <a:spcAft>
                <a:spcPts val="0"/>
              </a:spcAft>
              <a:buClr>
                <a:srgbClr val="434343"/>
              </a:buClr>
              <a:buSzPts val="3000"/>
              <a:buChar char="■"/>
              <a:defRPr sz="3000">
                <a:solidFill>
                  <a:srgbClr val="434343"/>
                </a:solidFill>
              </a:defRPr>
            </a:lvl6pPr>
            <a:lvl7pPr marL="3200400" lvl="6" indent="-419100" rtl="0">
              <a:spcBef>
                <a:spcPts val="0"/>
              </a:spcBef>
              <a:spcAft>
                <a:spcPts val="0"/>
              </a:spcAft>
              <a:buClr>
                <a:srgbClr val="434343"/>
              </a:buClr>
              <a:buSzPts val="3000"/>
              <a:buChar char="●"/>
              <a:defRPr sz="3000">
                <a:solidFill>
                  <a:srgbClr val="434343"/>
                </a:solidFill>
              </a:defRPr>
            </a:lvl7pPr>
            <a:lvl8pPr marL="3657600" lvl="7" indent="-419100" rtl="0">
              <a:spcBef>
                <a:spcPts val="0"/>
              </a:spcBef>
              <a:spcAft>
                <a:spcPts val="0"/>
              </a:spcAft>
              <a:buClr>
                <a:srgbClr val="434343"/>
              </a:buClr>
              <a:buSzPts val="3000"/>
              <a:buChar char="○"/>
              <a:defRPr sz="3000">
                <a:solidFill>
                  <a:srgbClr val="434343"/>
                </a:solidFill>
              </a:defRPr>
            </a:lvl8pPr>
            <a:lvl9pPr marL="4114800" lvl="8" indent="-419100" rtl="0">
              <a:spcBef>
                <a:spcPts val="0"/>
              </a:spcBef>
              <a:spcAft>
                <a:spcPts val="0"/>
              </a:spcAft>
              <a:buClr>
                <a:srgbClr val="434343"/>
              </a:buClr>
              <a:buSzPts val="3000"/>
              <a:buChar char="■"/>
              <a:defRPr sz="3000">
                <a:solidFill>
                  <a:srgbClr val="434343"/>
                </a:solidFill>
              </a:defRPr>
            </a:lvl9pPr>
          </a:lstStyle>
          <a:p>
            <a:endParaRPr/>
          </a:p>
        </p:txBody>
      </p:sp>
      <p:pic>
        <p:nvPicPr>
          <p:cNvPr id="32" name="Google Shape;32;p4"/>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33" name="Google Shape;33;p4"/>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34" name="Google Shape;34;p4"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35" name="Google Shape;35;p4"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36" name="Google Shape;36;p4"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37" name="Google Shape;37;p4"/>
          <p:cNvSpPr txBox="1">
            <a:spLocks noGrp="1"/>
          </p:cNvSpPr>
          <p:nvPr>
            <p:ph type="title"/>
          </p:nvPr>
        </p:nvSpPr>
        <p:spPr>
          <a:xfrm>
            <a:off x="2304215" y="90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t" anchorCtr="0">
            <a:normAutofit/>
          </a:bodyPr>
          <a:lstStyle>
            <a:lvl1pPr lvl="0" rt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rtl="0">
              <a:spcBef>
                <a:spcPts val="0"/>
              </a:spcBef>
              <a:spcAft>
                <a:spcPts val="0"/>
              </a:spcAft>
              <a:buClr>
                <a:schemeClr val="dk1"/>
              </a:buClr>
              <a:buSzPts val="4700"/>
              <a:buNone/>
              <a:defRPr sz="4700">
                <a:solidFill>
                  <a:schemeClr val="dk1"/>
                </a:solidFill>
              </a:defRPr>
            </a:lvl2pPr>
            <a:lvl3pPr lvl="2" rtl="0">
              <a:spcBef>
                <a:spcPts val="0"/>
              </a:spcBef>
              <a:spcAft>
                <a:spcPts val="0"/>
              </a:spcAft>
              <a:buClr>
                <a:schemeClr val="dk1"/>
              </a:buClr>
              <a:buSzPts val="4700"/>
              <a:buNone/>
              <a:defRPr sz="4700">
                <a:solidFill>
                  <a:schemeClr val="dk1"/>
                </a:solidFill>
              </a:defRPr>
            </a:lvl3pPr>
            <a:lvl4pPr lvl="3" rtl="0">
              <a:spcBef>
                <a:spcPts val="0"/>
              </a:spcBef>
              <a:spcAft>
                <a:spcPts val="0"/>
              </a:spcAft>
              <a:buClr>
                <a:schemeClr val="dk1"/>
              </a:buClr>
              <a:buSzPts val="4700"/>
              <a:buNone/>
              <a:defRPr sz="4700">
                <a:solidFill>
                  <a:schemeClr val="dk1"/>
                </a:solidFill>
              </a:defRPr>
            </a:lvl4pPr>
            <a:lvl5pPr lvl="4" rtl="0">
              <a:spcBef>
                <a:spcPts val="0"/>
              </a:spcBef>
              <a:spcAft>
                <a:spcPts val="0"/>
              </a:spcAft>
              <a:buClr>
                <a:schemeClr val="dk1"/>
              </a:buClr>
              <a:buSzPts val="4700"/>
              <a:buNone/>
              <a:defRPr sz="4700">
                <a:solidFill>
                  <a:schemeClr val="dk1"/>
                </a:solidFill>
              </a:defRPr>
            </a:lvl5pPr>
            <a:lvl6pPr lvl="5" rtl="0">
              <a:spcBef>
                <a:spcPts val="0"/>
              </a:spcBef>
              <a:spcAft>
                <a:spcPts val="0"/>
              </a:spcAft>
              <a:buClr>
                <a:schemeClr val="dk1"/>
              </a:buClr>
              <a:buSzPts val="4700"/>
              <a:buNone/>
              <a:defRPr sz="4700">
                <a:solidFill>
                  <a:schemeClr val="dk1"/>
                </a:solidFill>
              </a:defRPr>
            </a:lvl6pPr>
            <a:lvl7pPr lvl="6" rtl="0">
              <a:spcBef>
                <a:spcPts val="0"/>
              </a:spcBef>
              <a:spcAft>
                <a:spcPts val="0"/>
              </a:spcAft>
              <a:buClr>
                <a:schemeClr val="dk1"/>
              </a:buClr>
              <a:buSzPts val="4700"/>
              <a:buNone/>
              <a:defRPr sz="4700">
                <a:solidFill>
                  <a:schemeClr val="dk1"/>
                </a:solidFill>
              </a:defRPr>
            </a:lvl7pPr>
            <a:lvl8pPr lvl="7" rtl="0">
              <a:spcBef>
                <a:spcPts val="0"/>
              </a:spcBef>
              <a:spcAft>
                <a:spcPts val="0"/>
              </a:spcAft>
              <a:buClr>
                <a:schemeClr val="dk1"/>
              </a:buClr>
              <a:buSzPts val="4700"/>
              <a:buNone/>
              <a:defRPr sz="4700">
                <a:solidFill>
                  <a:schemeClr val="dk1"/>
                </a:solidFill>
              </a:defRPr>
            </a:lvl8pPr>
            <a:lvl9pPr lvl="8" rtl="0">
              <a:spcBef>
                <a:spcPts val="0"/>
              </a:spcBef>
              <a:spcAft>
                <a:spcPts val="0"/>
              </a:spcAft>
              <a:buClr>
                <a:schemeClr val="dk1"/>
              </a:buClr>
              <a:buSzPts val="4700"/>
              <a:buNone/>
              <a:defRPr sz="4700">
                <a:solidFill>
                  <a:schemeClr val="dk1"/>
                </a:solidFill>
              </a:defRPr>
            </a:lvl9pPr>
          </a:lstStyle>
          <a:p>
            <a:endParaRPr/>
          </a:p>
        </p:txBody>
      </p:sp>
      <p:sp>
        <p:nvSpPr>
          <p:cNvPr id="38" name="Google Shape;38;p4"/>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Key Points" type="titleOnly">
  <p:cSld name="TITLE_ONLY">
    <p:spTree>
      <p:nvGrpSpPr>
        <p:cNvPr id="1" name="Shape 39"/>
        <p:cNvGrpSpPr/>
        <p:nvPr/>
      </p:nvGrpSpPr>
      <p:grpSpPr>
        <a:xfrm>
          <a:off x="0" y="0"/>
          <a:ext cx="0" cy="0"/>
          <a:chOff x="0" y="0"/>
          <a:chExt cx="0" cy="0"/>
        </a:xfrm>
      </p:grpSpPr>
      <p:sp>
        <p:nvSpPr>
          <p:cNvPr id="40" name="Google Shape;40;p5"/>
          <p:cNvSpPr txBox="1">
            <a:spLocks noGrp="1"/>
          </p:cNvSpPr>
          <p:nvPr>
            <p:ph type="body" idx="1"/>
          </p:nvPr>
        </p:nvSpPr>
        <p:spPr>
          <a:xfrm>
            <a:off x="256032" y="1312786"/>
            <a:ext cx="17876400" cy="8732400"/>
          </a:xfrm>
          <a:prstGeom prst="rect">
            <a:avLst/>
          </a:prstGeom>
          <a:ln>
            <a:noFill/>
          </a:ln>
        </p:spPr>
        <p:txBody>
          <a:bodyPr spcFirstLastPara="1" wrap="square" lIns="365750" tIns="91425" rIns="91425" bIns="91425" anchor="ctr" anchorCtr="0">
            <a:normAutofit/>
          </a:bodyPr>
          <a:lstStyle>
            <a:lvl1pPr marL="457200" lvl="0" indent="-577850">
              <a:spcBef>
                <a:spcPts val="0"/>
              </a:spcBef>
              <a:spcAft>
                <a:spcPts val="0"/>
              </a:spcAft>
              <a:buClr>
                <a:srgbClr val="434343"/>
              </a:buClr>
              <a:buSzPts val="5500"/>
              <a:buChar char="●"/>
              <a:defRPr sz="5500">
                <a:solidFill>
                  <a:srgbClr val="434343"/>
                </a:solidFill>
              </a:defRPr>
            </a:lvl1pPr>
            <a:lvl2pPr marL="914400" lvl="1" indent="-514350">
              <a:spcBef>
                <a:spcPts val="0"/>
              </a:spcBef>
              <a:spcAft>
                <a:spcPts val="0"/>
              </a:spcAft>
              <a:buClr>
                <a:srgbClr val="434343"/>
              </a:buClr>
              <a:buSzPts val="4500"/>
              <a:buChar char="○"/>
              <a:defRPr sz="4500">
                <a:solidFill>
                  <a:srgbClr val="434343"/>
                </a:solidFill>
              </a:defRPr>
            </a:lvl2pPr>
            <a:lvl3pPr marL="1371600" lvl="2" indent="-450850">
              <a:spcBef>
                <a:spcPts val="0"/>
              </a:spcBef>
              <a:spcAft>
                <a:spcPts val="0"/>
              </a:spcAft>
              <a:buClr>
                <a:srgbClr val="434343"/>
              </a:buClr>
              <a:buSzPts val="3500"/>
              <a:buChar char="■"/>
              <a:defRPr sz="3500">
                <a:solidFill>
                  <a:srgbClr val="434343"/>
                </a:solidFill>
              </a:defRPr>
            </a:lvl3pPr>
            <a:lvl4pPr marL="1828800" lvl="3" indent="-419100">
              <a:spcBef>
                <a:spcPts val="0"/>
              </a:spcBef>
              <a:spcAft>
                <a:spcPts val="0"/>
              </a:spcAft>
              <a:buClr>
                <a:srgbClr val="434343"/>
              </a:buClr>
              <a:buSzPts val="3000"/>
              <a:buChar char="●"/>
              <a:defRPr sz="3000">
                <a:solidFill>
                  <a:srgbClr val="434343"/>
                </a:solidFill>
              </a:defRPr>
            </a:lvl4pPr>
            <a:lvl5pPr marL="2286000" lvl="4" indent="-419100">
              <a:spcBef>
                <a:spcPts val="0"/>
              </a:spcBef>
              <a:spcAft>
                <a:spcPts val="0"/>
              </a:spcAft>
              <a:buClr>
                <a:srgbClr val="434343"/>
              </a:buClr>
              <a:buSzPts val="3000"/>
              <a:buChar char="○"/>
              <a:defRPr sz="3000">
                <a:solidFill>
                  <a:srgbClr val="434343"/>
                </a:solidFill>
              </a:defRPr>
            </a:lvl5pPr>
            <a:lvl6pPr marL="2743200" lvl="5" indent="-419100">
              <a:spcBef>
                <a:spcPts val="0"/>
              </a:spcBef>
              <a:spcAft>
                <a:spcPts val="0"/>
              </a:spcAft>
              <a:buClr>
                <a:srgbClr val="434343"/>
              </a:buClr>
              <a:buSzPts val="3000"/>
              <a:buChar char="■"/>
              <a:defRPr sz="3000">
                <a:solidFill>
                  <a:srgbClr val="434343"/>
                </a:solidFill>
              </a:defRPr>
            </a:lvl6pPr>
            <a:lvl7pPr marL="3200400" lvl="6" indent="-419100">
              <a:spcBef>
                <a:spcPts val="0"/>
              </a:spcBef>
              <a:spcAft>
                <a:spcPts val="0"/>
              </a:spcAft>
              <a:buClr>
                <a:srgbClr val="434343"/>
              </a:buClr>
              <a:buSzPts val="3000"/>
              <a:buChar char="●"/>
              <a:defRPr sz="3000">
                <a:solidFill>
                  <a:srgbClr val="434343"/>
                </a:solidFill>
              </a:defRPr>
            </a:lvl7pPr>
            <a:lvl8pPr marL="3657600" lvl="7" indent="-419100">
              <a:spcBef>
                <a:spcPts val="0"/>
              </a:spcBef>
              <a:spcAft>
                <a:spcPts val="0"/>
              </a:spcAft>
              <a:buClr>
                <a:srgbClr val="434343"/>
              </a:buClr>
              <a:buSzPts val="3000"/>
              <a:buChar char="○"/>
              <a:defRPr sz="3000">
                <a:solidFill>
                  <a:srgbClr val="434343"/>
                </a:solidFill>
              </a:defRPr>
            </a:lvl8pPr>
            <a:lvl9pPr marL="4114800" lvl="8" indent="-419100">
              <a:spcBef>
                <a:spcPts val="0"/>
              </a:spcBef>
              <a:spcAft>
                <a:spcPts val="0"/>
              </a:spcAft>
              <a:buClr>
                <a:srgbClr val="434343"/>
              </a:buClr>
              <a:buSzPts val="3000"/>
              <a:buChar char="■"/>
              <a:defRPr sz="3000">
                <a:solidFill>
                  <a:srgbClr val="434343"/>
                </a:solidFill>
              </a:defRPr>
            </a:lvl9pPr>
          </a:lstStyle>
          <a:p>
            <a:endParaRPr/>
          </a:p>
        </p:txBody>
      </p:sp>
      <p:sp>
        <p:nvSpPr>
          <p:cNvPr id="41" name="Google Shape;41;p5"/>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42" name="Google Shape;42;p5"/>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43" name="Google Shape;43;p5"/>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44" name="Google Shape;44;p5"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45" name="Google Shape;45;p5"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46" name="Google Shape;46;p5"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47" name="Google Shape;47;p5"/>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a:spcBef>
                <a:spcPts val="0"/>
              </a:spcBef>
              <a:spcAft>
                <a:spcPts val="0"/>
              </a:spcAft>
              <a:buSzPts val="1400"/>
              <a:buNone/>
              <a:defRPr>
                <a:latin typeface="Lato"/>
                <a:ea typeface="Lato"/>
                <a:cs typeface="Lato"/>
                <a:sym typeface="Lato"/>
              </a:defRPr>
            </a:lvl2pPr>
            <a:lvl3pPr lvl="2">
              <a:spcBef>
                <a:spcPts val="0"/>
              </a:spcBef>
              <a:spcAft>
                <a:spcPts val="0"/>
              </a:spcAft>
              <a:buSzPts val="1400"/>
              <a:buNone/>
              <a:defRPr>
                <a:latin typeface="Lato"/>
                <a:ea typeface="Lato"/>
                <a:cs typeface="Lato"/>
                <a:sym typeface="Lato"/>
              </a:defRPr>
            </a:lvl3pPr>
            <a:lvl4pPr lvl="3">
              <a:spcBef>
                <a:spcPts val="0"/>
              </a:spcBef>
              <a:spcAft>
                <a:spcPts val="0"/>
              </a:spcAft>
              <a:buSzPts val="1400"/>
              <a:buNone/>
              <a:defRPr>
                <a:latin typeface="Lato"/>
                <a:ea typeface="Lato"/>
                <a:cs typeface="Lato"/>
                <a:sym typeface="Lato"/>
              </a:defRPr>
            </a:lvl4pPr>
            <a:lvl5pPr lvl="4">
              <a:spcBef>
                <a:spcPts val="0"/>
              </a:spcBef>
              <a:spcAft>
                <a:spcPts val="0"/>
              </a:spcAft>
              <a:buSzPts val="1400"/>
              <a:buNone/>
              <a:defRPr>
                <a:latin typeface="Lato"/>
                <a:ea typeface="Lato"/>
                <a:cs typeface="Lato"/>
                <a:sym typeface="Lato"/>
              </a:defRPr>
            </a:lvl5pPr>
            <a:lvl6pPr lvl="5">
              <a:spcBef>
                <a:spcPts val="0"/>
              </a:spcBef>
              <a:spcAft>
                <a:spcPts val="0"/>
              </a:spcAft>
              <a:buSzPts val="1400"/>
              <a:buNone/>
              <a:defRPr>
                <a:latin typeface="Lato"/>
                <a:ea typeface="Lato"/>
                <a:cs typeface="Lato"/>
                <a:sym typeface="Lato"/>
              </a:defRPr>
            </a:lvl6pPr>
            <a:lvl7pPr lvl="6">
              <a:spcBef>
                <a:spcPts val="0"/>
              </a:spcBef>
              <a:spcAft>
                <a:spcPts val="0"/>
              </a:spcAft>
              <a:buSzPts val="1400"/>
              <a:buNone/>
              <a:defRPr>
                <a:latin typeface="Lato"/>
                <a:ea typeface="Lato"/>
                <a:cs typeface="Lato"/>
                <a:sym typeface="Lato"/>
              </a:defRPr>
            </a:lvl7pPr>
            <a:lvl8pPr lvl="7">
              <a:spcBef>
                <a:spcPts val="0"/>
              </a:spcBef>
              <a:spcAft>
                <a:spcPts val="0"/>
              </a:spcAft>
              <a:buSzPts val="1400"/>
              <a:buNone/>
              <a:defRPr>
                <a:latin typeface="Lato"/>
                <a:ea typeface="Lato"/>
                <a:cs typeface="Lato"/>
                <a:sym typeface="Lato"/>
              </a:defRPr>
            </a:lvl8pPr>
            <a:lvl9pPr lvl="8">
              <a:spcBef>
                <a:spcPts val="0"/>
              </a:spcBef>
              <a:spcAft>
                <a:spcPts val="0"/>
              </a:spcAft>
              <a:buSzPts val="1400"/>
              <a:buNone/>
              <a:defRPr>
                <a:latin typeface="Lato"/>
                <a:ea typeface="Lato"/>
                <a:cs typeface="Lato"/>
                <a:sym typeface="Lato"/>
              </a:defRPr>
            </a:lvl9pPr>
          </a:lstStyle>
          <a:p>
            <a:endParaRPr/>
          </a:p>
        </p:txBody>
      </p:sp>
      <p:sp>
        <p:nvSpPr>
          <p:cNvPr id="48" name="Google Shape;48;p5"/>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mplate - Summary">
  <p:cSld name="TITLE_ONLY_1_1">
    <p:spTree>
      <p:nvGrpSpPr>
        <p:cNvPr id="1" name="Shape 49"/>
        <p:cNvGrpSpPr/>
        <p:nvPr/>
      </p:nvGrpSpPr>
      <p:grpSpPr>
        <a:xfrm>
          <a:off x="0" y="0"/>
          <a:ext cx="0" cy="0"/>
          <a:chOff x="0" y="0"/>
          <a:chExt cx="0" cy="0"/>
        </a:xfrm>
      </p:grpSpPr>
      <p:sp>
        <p:nvSpPr>
          <p:cNvPr id="50" name="Google Shape;50;p6"/>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51" name="Google Shape;51;p6"/>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52" name="Google Shape;52;p6"/>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53" name="Google Shape;53;p6"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54" name="Google Shape;54;p6"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55" name="Google Shape;55;p6"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56" name="Google Shape;56;p6"/>
          <p:cNvSpPr txBox="1">
            <a:spLocks noGrp="1"/>
          </p:cNvSpPr>
          <p:nvPr>
            <p:ph type="body" idx="1"/>
          </p:nvPr>
        </p:nvSpPr>
        <p:spPr>
          <a:xfrm>
            <a:off x="256025" y="1312778"/>
            <a:ext cx="17876400" cy="7543800"/>
          </a:xfrm>
          <a:prstGeom prst="rect">
            <a:avLst/>
          </a:prstGeom>
          <a:ln>
            <a:noFill/>
          </a:ln>
        </p:spPr>
        <p:txBody>
          <a:bodyPr spcFirstLastPara="1" wrap="square" lIns="365750" tIns="91425" rIns="91425" bIns="91425" anchor="ctr" anchorCtr="0">
            <a:normAutofit/>
          </a:bodyPr>
          <a:lstStyle>
            <a:lvl1pPr marL="457200" lvl="0" indent="-546100" rtl="0">
              <a:spcBef>
                <a:spcPts val="0"/>
              </a:spcBef>
              <a:spcAft>
                <a:spcPts val="0"/>
              </a:spcAft>
              <a:buSzPts val="5000"/>
              <a:buFont typeface="Calibri"/>
              <a:buChar char="●"/>
              <a:defRPr sz="5000">
                <a:latin typeface="Calibri"/>
                <a:ea typeface="Calibri"/>
                <a:cs typeface="Calibri"/>
                <a:sym typeface="Calibri"/>
              </a:defRPr>
            </a:lvl1pPr>
            <a:lvl2pPr marL="914400" lvl="1" indent="-482600" rtl="0">
              <a:spcBef>
                <a:spcPts val="0"/>
              </a:spcBef>
              <a:spcAft>
                <a:spcPts val="0"/>
              </a:spcAft>
              <a:buSzPts val="4000"/>
              <a:buFont typeface="Calibri"/>
              <a:buChar char="○"/>
              <a:defRPr sz="4000">
                <a:latin typeface="Calibri"/>
                <a:ea typeface="Calibri"/>
                <a:cs typeface="Calibri"/>
                <a:sym typeface="Calibri"/>
              </a:defRPr>
            </a:lvl2pPr>
            <a:lvl3pPr marL="1371600" lvl="2" indent="-419100" rtl="0">
              <a:spcBef>
                <a:spcPts val="0"/>
              </a:spcBef>
              <a:spcAft>
                <a:spcPts val="0"/>
              </a:spcAft>
              <a:buSzPts val="3000"/>
              <a:buFont typeface="Calibri"/>
              <a:buChar char="■"/>
              <a:defRPr sz="3000">
                <a:latin typeface="Calibri"/>
                <a:ea typeface="Calibri"/>
                <a:cs typeface="Calibri"/>
                <a:sym typeface="Calibri"/>
              </a:defRPr>
            </a:lvl3pPr>
            <a:lvl4pPr marL="1828800" lvl="3" indent="-387350" rtl="0">
              <a:spcBef>
                <a:spcPts val="0"/>
              </a:spcBef>
              <a:spcAft>
                <a:spcPts val="0"/>
              </a:spcAft>
              <a:buSzPts val="2500"/>
              <a:buFont typeface="Calibri"/>
              <a:buChar char="●"/>
              <a:defRPr sz="2500">
                <a:latin typeface="Calibri"/>
                <a:ea typeface="Calibri"/>
                <a:cs typeface="Calibri"/>
                <a:sym typeface="Calibri"/>
              </a:defRPr>
            </a:lvl4pPr>
            <a:lvl5pPr marL="2286000" lvl="4" indent="-387350" rtl="0">
              <a:spcBef>
                <a:spcPts val="0"/>
              </a:spcBef>
              <a:spcAft>
                <a:spcPts val="0"/>
              </a:spcAft>
              <a:buSzPts val="2500"/>
              <a:buFont typeface="Calibri"/>
              <a:buChar char="○"/>
              <a:defRPr sz="2500">
                <a:latin typeface="Calibri"/>
                <a:ea typeface="Calibri"/>
                <a:cs typeface="Calibri"/>
                <a:sym typeface="Calibri"/>
              </a:defRPr>
            </a:lvl5pPr>
            <a:lvl6pPr marL="2743200" lvl="5" indent="-387350" rtl="0">
              <a:spcBef>
                <a:spcPts val="0"/>
              </a:spcBef>
              <a:spcAft>
                <a:spcPts val="0"/>
              </a:spcAft>
              <a:buSzPts val="2500"/>
              <a:buFont typeface="Calibri"/>
              <a:buChar char="■"/>
              <a:defRPr sz="2500">
                <a:latin typeface="Calibri"/>
                <a:ea typeface="Calibri"/>
                <a:cs typeface="Calibri"/>
                <a:sym typeface="Calibri"/>
              </a:defRPr>
            </a:lvl6pPr>
            <a:lvl7pPr marL="3200400" lvl="6" indent="-387350" rtl="0">
              <a:spcBef>
                <a:spcPts val="0"/>
              </a:spcBef>
              <a:spcAft>
                <a:spcPts val="0"/>
              </a:spcAft>
              <a:buSzPts val="2500"/>
              <a:buFont typeface="Calibri"/>
              <a:buChar char="●"/>
              <a:defRPr sz="2500">
                <a:latin typeface="Calibri"/>
                <a:ea typeface="Calibri"/>
                <a:cs typeface="Calibri"/>
                <a:sym typeface="Calibri"/>
              </a:defRPr>
            </a:lvl7pPr>
            <a:lvl8pPr marL="3657600" lvl="7" indent="-387350" rtl="0">
              <a:spcBef>
                <a:spcPts val="0"/>
              </a:spcBef>
              <a:spcAft>
                <a:spcPts val="0"/>
              </a:spcAft>
              <a:buSzPts val="2500"/>
              <a:buFont typeface="Calibri"/>
              <a:buChar char="○"/>
              <a:defRPr sz="2500">
                <a:latin typeface="Calibri"/>
                <a:ea typeface="Calibri"/>
                <a:cs typeface="Calibri"/>
                <a:sym typeface="Calibri"/>
              </a:defRPr>
            </a:lvl8pPr>
            <a:lvl9pPr marL="4114800" lvl="8" indent="-387350" rtl="0">
              <a:spcBef>
                <a:spcPts val="0"/>
              </a:spcBef>
              <a:spcAft>
                <a:spcPts val="0"/>
              </a:spcAft>
              <a:buSzPts val="2500"/>
              <a:buFont typeface="Calibri"/>
              <a:buChar char="■"/>
              <a:defRPr sz="2500">
                <a:latin typeface="Calibri"/>
                <a:ea typeface="Calibri"/>
                <a:cs typeface="Calibri"/>
                <a:sym typeface="Calibri"/>
              </a:defRPr>
            </a:lvl9pPr>
          </a:lstStyle>
          <a:p>
            <a:endParaRPr/>
          </a:p>
        </p:txBody>
      </p:sp>
      <p:sp>
        <p:nvSpPr>
          <p:cNvPr id="57" name="Google Shape;57;p6"/>
          <p:cNvSpPr/>
          <p:nvPr/>
        </p:nvSpPr>
        <p:spPr>
          <a:xfrm>
            <a:off x="-9144" y="9158135"/>
            <a:ext cx="18306662" cy="1141277"/>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58" name="Google Shape;58;p6"/>
          <p:cNvPicPr preferRelativeResize="0"/>
          <p:nvPr/>
        </p:nvPicPr>
        <p:blipFill>
          <a:blip r:embed="rId4">
            <a:alphaModFix/>
          </a:blip>
          <a:stretch>
            <a:fillRect/>
          </a:stretch>
        </p:blipFill>
        <p:spPr>
          <a:xfrm>
            <a:off x="11050345" y="9423453"/>
            <a:ext cx="547580" cy="607405"/>
          </a:xfrm>
          <a:prstGeom prst="rect">
            <a:avLst/>
          </a:prstGeom>
          <a:noFill/>
          <a:ln>
            <a:noFill/>
          </a:ln>
        </p:spPr>
      </p:pic>
      <p:sp>
        <p:nvSpPr>
          <p:cNvPr id="59" name="Google Shape;59;p6" descr="#officeWebsiteTextBox"/>
          <p:cNvSpPr txBox="1"/>
          <p:nvPr/>
        </p:nvSpPr>
        <p:spPr>
          <a:xfrm>
            <a:off x="11666370" y="9422613"/>
            <a:ext cx="3734698" cy="61039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300" b="1">
                <a:solidFill>
                  <a:srgbClr val="FFFFFF"/>
                </a:solidFill>
                <a:latin typeface="Calibri"/>
                <a:ea typeface="Calibri"/>
                <a:cs typeface="Calibri"/>
                <a:sym typeface="Calibri"/>
              </a:rPr>
              <a:t>weather.gov/portland</a:t>
            </a:r>
            <a:endParaRPr sz="2300" b="1">
              <a:solidFill>
                <a:srgbClr val="FFFFFF"/>
              </a:solidFill>
              <a:latin typeface="Calibri"/>
              <a:ea typeface="Calibri"/>
              <a:cs typeface="Calibri"/>
              <a:sym typeface="Calibri"/>
            </a:endParaRPr>
          </a:p>
        </p:txBody>
      </p:sp>
      <p:sp>
        <p:nvSpPr>
          <p:cNvPr id="60" name="Google Shape;60;p6" descr="#officeEmailTextBox"/>
          <p:cNvSpPr txBox="1"/>
          <p:nvPr/>
        </p:nvSpPr>
        <p:spPr>
          <a:xfrm>
            <a:off x="1454560" y="9421970"/>
            <a:ext cx="4663526" cy="61039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300" b="1">
                <a:solidFill>
                  <a:srgbClr val="FFFFFF"/>
                </a:solidFill>
                <a:latin typeface="Calibri"/>
                <a:ea typeface="Calibri"/>
                <a:cs typeface="Calibri"/>
                <a:sym typeface="Calibri"/>
              </a:rPr>
              <a:t>nws.portland@noaa.gov</a:t>
            </a:r>
            <a:endParaRPr sz="2300" b="1">
              <a:solidFill>
                <a:srgbClr val="FFFFFF"/>
              </a:solidFill>
              <a:latin typeface="Calibri"/>
              <a:ea typeface="Calibri"/>
              <a:cs typeface="Calibri"/>
              <a:sym typeface="Calibri"/>
            </a:endParaRPr>
          </a:p>
        </p:txBody>
      </p:sp>
      <p:pic>
        <p:nvPicPr>
          <p:cNvPr id="61" name="Google Shape;61;p6"/>
          <p:cNvPicPr preferRelativeResize="0"/>
          <p:nvPr/>
        </p:nvPicPr>
        <p:blipFill>
          <a:blip r:embed="rId5">
            <a:alphaModFix/>
          </a:blip>
          <a:stretch>
            <a:fillRect/>
          </a:stretch>
        </p:blipFill>
        <p:spPr>
          <a:xfrm>
            <a:off x="712848" y="9423453"/>
            <a:ext cx="608625" cy="607405"/>
          </a:xfrm>
          <a:prstGeom prst="rect">
            <a:avLst/>
          </a:prstGeom>
          <a:noFill/>
          <a:ln>
            <a:noFill/>
          </a:ln>
        </p:spPr>
      </p:pic>
      <p:grpSp>
        <p:nvGrpSpPr>
          <p:cNvPr id="62" name="Google Shape;62;p6"/>
          <p:cNvGrpSpPr/>
          <p:nvPr/>
        </p:nvGrpSpPr>
        <p:grpSpPr>
          <a:xfrm>
            <a:off x="15819629" y="9423453"/>
            <a:ext cx="1884570" cy="546665"/>
            <a:chOff x="15830140" y="9419163"/>
            <a:chExt cx="1887590" cy="548640"/>
          </a:xfrm>
        </p:grpSpPr>
        <p:pic>
          <p:nvPicPr>
            <p:cNvPr id="63" name="Google Shape;63;p6"/>
            <p:cNvPicPr preferRelativeResize="0"/>
            <p:nvPr/>
          </p:nvPicPr>
          <p:blipFill>
            <a:blip r:embed="rId6">
              <a:alphaModFix/>
            </a:blip>
            <a:stretch>
              <a:fillRect/>
            </a:stretch>
          </p:blipFill>
          <p:spPr>
            <a:xfrm>
              <a:off x="15830140" y="9419163"/>
              <a:ext cx="548640" cy="548640"/>
            </a:xfrm>
            <a:prstGeom prst="rect">
              <a:avLst/>
            </a:prstGeom>
            <a:noFill/>
            <a:ln>
              <a:noFill/>
            </a:ln>
          </p:spPr>
        </p:pic>
        <p:pic>
          <p:nvPicPr>
            <p:cNvPr id="64" name="Google Shape;64;p6"/>
            <p:cNvPicPr preferRelativeResize="0"/>
            <p:nvPr/>
          </p:nvPicPr>
          <p:blipFill>
            <a:blip r:embed="rId7">
              <a:alphaModFix/>
            </a:blip>
            <a:stretch>
              <a:fillRect/>
            </a:stretch>
          </p:blipFill>
          <p:spPr>
            <a:xfrm>
              <a:off x="16446840" y="9419163"/>
              <a:ext cx="548640" cy="548640"/>
            </a:xfrm>
            <a:prstGeom prst="rect">
              <a:avLst/>
            </a:prstGeom>
            <a:noFill/>
            <a:ln>
              <a:noFill/>
            </a:ln>
          </p:spPr>
        </p:pic>
        <p:pic>
          <p:nvPicPr>
            <p:cNvPr id="65" name="Google Shape;65;p6"/>
            <p:cNvPicPr preferRelativeResize="0"/>
            <p:nvPr/>
          </p:nvPicPr>
          <p:blipFill rotWithShape="1">
            <a:blip r:embed="rId8">
              <a:alphaModFix/>
            </a:blip>
            <a:srcRect t="-17390" b="17390"/>
            <a:stretch/>
          </p:blipFill>
          <p:spPr>
            <a:xfrm>
              <a:off x="17169090" y="9419163"/>
              <a:ext cx="548640" cy="548640"/>
            </a:xfrm>
            <a:prstGeom prst="rect">
              <a:avLst/>
            </a:prstGeom>
            <a:noFill/>
            <a:ln>
              <a:noFill/>
            </a:ln>
          </p:spPr>
        </p:pic>
      </p:grpSp>
      <p:pic>
        <p:nvPicPr>
          <p:cNvPr id="66" name="Google Shape;66;p6"/>
          <p:cNvPicPr preferRelativeResize="0"/>
          <p:nvPr/>
        </p:nvPicPr>
        <p:blipFill>
          <a:blip r:embed="rId9">
            <a:alphaModFix/>
          </a:blip>
          <a:stretch>
            <a:fillRect/>
          </a:stretch>
        </p:blipFill>
        <p:spPr>
          <a:xfrm>
            <a:off x="6409569" y="9423453"/>
            <a:ext cx="608625" cy="607405"/>
          </a:xfrm>
          <a:prstGeom prst="rect">
            <a:avLst/>
          </a:prstGeom>
          <a:noFill/>
          <a:ln>
            <a:noFill/>
          </a:ln>
        </p:spPr>
      </p:pic>
      <p:sp>
        <p:nvSpPr>
          <p:cNvPr id="67" name="Google Shape;67;p6" descr="#officePhoneTextBox"/>
          <p:cNvSpPr txBox="1"/>
          <p:nvPr/>
        </p:nvSpPr>
        <p:spPr>
          <a:xfrm>
            <a:off x="7101660" y="9423465"/>
            <a:ext cx="3482819" cy="60740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2300" b="1">
                <a:solidFill>
                  <a:srgbClr val="FFFFFF"/>
                </a:solidFill>
                <a:latin typeface="Calibri"/>
                <a:ea typeface="Calibri"/>
                <a:cs typeface="Calibri"/>
                <a:sym typeface="Calibri"/>
              </a:rPr>
              <a:t>(503) 326-2340</a:t>
            </a:r>
            <a:endParaRPr sz="2300" b="1">
              <a:solidFill>
                <a:srgbClr val="FFFFFF"/>
              </a:solidFill>
              <a:latin typeface="Calibri"/>
              <a:ea typeface="Calibri"/>
              <a:cs typeface="Calibri"/>
              <a:sym typeface="Calibri"/>
            </a:endParaRPr>
          </a:p>
        </p:txBody>
      </p:sp>
      <p:sp>
        <p:nvSpPr>
          <p:cNvPr id="68" name="Google Shape;68;p6"/>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a:spcBef>
                <a:spcPts val="0"/>
              </a:spcBef>
              <a:spcAft>
                <a:spcPts val="0"/>
              </a:spcAft>
              <a:buSzPts val="1400"/>
              <a:buNone/>
              <a:defRPr>
                <a:latin typeface="Lato"/>
                <a:ea typeface="Lato"/>
                <a:cs typeface="Lato"/>
                <a:sym typeface="Lato"/>
              </a:defRPr>
            </a:lvl2pPr>
            <a:lvl3pPr lvl="2">
              <a:spcBef>
                <a:spcPts val="0"/>
              </a:spcBef>
              <a:spcAft>
                <a:spcPts val="0"/>
              </a:spcAft>
              <a:buSzPts val="1400"/>
              <a:buNone/>
              <a:defRPr>
                <a:latin typeface="Lato"/>
                <a:ea typeface="Lato"/>
                <a:cs typeface="Lato"/>
                <a:sym typeface="Lato"/>
              </a:defRPr>
            </a:lvl3pPr>
            <a:lvl4pPr lvl="3">
              <a:spcBef>
                <a:spcPts val="0"/>
              </a:spcBef>
              <a:spcAft>
                <a:spcPts val="0"/>
              </a:spcAft>
              <a:buSzPts val="1400"/>
              <a:buNone/>
              <a:defRPr>
                <a:latin typeface="Lato"/>
                <a:ea typeface="Lato"/>
                <a:cs typeface="Lato"/>
                <a:sym typeface="Lato"/>
              </a:defRPr>
            </a:lvl4pPr>
            <a:lvl5pPr lvl="4">
              <a:spcBef>
                <a:spcPts val="0"/>
              </a:spcBef>
              <a:spcAft>
                <a:spcPts val="0"/>
              </a:spcAft>
              <a:buSzPts val="1400"/>
              <a:buNone/>
              <a:defRPr>
                <a:latin typeface="Lato"/>
                <a:ea typeface="Lato"/>
                <a:cs typeface="Lato"/>
                <a:sym typeface="Lato"/>
              </a:defRPr>
            </a:lvl5pPr>
            <a:lvl6pPr lvl="5">
              <a:spcBef>
                <a:spcPts val="0"/>
              </a:spcBef>
              <a:spcAft>
                <a:spcPts val="0"/>
              </a:spcAft>
              <a:buSzPts val="1400"/>
              <a:buNone/>
              <a:defRPr>
                <a:latin typeface="Lato"/>
                <a:ea typeface="Lato"/>
                <a:cs typeface="Lato"/>
                <a:sym typeface="Lato"/>
              </a:defRPr>
            </a:lvl6pPr>
            <a:lvl7pPr lvl="6">
              <a:spcBef>
                <a:spcPts val="0"/>
              </a:spcBef>
              <a:spcAft>
                <a:spcPts val="0"/>
              </a:spcAft>
              <a:buSzPts val="1400"/>
              <a:buNone/>
              <a:defRPr>
                <a:latin typeface="Lato"/>
                <a:ea typeface="Lato"/>
                <a:cs typeface="Lato"/>
                <a:sym typeface="Lato"/>
              </a:defRPr>
            </a:lvl7pPr>
            <a:lvl8pPr lvl="7">
              <a:spcBef>
                <a:spcPts val="0"/>
              </a:spcBef>
              <a:spcAft>
                <a:spcPts val="0"/>
              </a:spcAft>
              <a:buSzPts val="1400"/>
              <a:buNone/>
              <a:defRPr>
                <a:latin typeface="Lato"/>
                <a:ea typeface="Lato"/>
                <a:cs typeface="Lato"/>
                <a:sym typeface="Lato"/>
              </a:defRPr>
            </a:lvl8pPr>
            <a:lvl9pPr lvl="8">
              <a:spcBef>
                <a:spcPts val="0"/>
              </a:spcBef>
              <a:spcAft>
                <a:spcPts val="0"/>
              </a:spcAft>
              <a:buSzPts val="1400"/>
              <a:buNone/>
              <a:defRPr>
                <a:latin typeface="Lato"/>
                <a:ea typeface="Lato"/>
                <a:cs typeface="Lato"/>
                <a:sym typeface="Lato"/>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mplate - Wx &amp; Impacts Outlook">
  <p:cSld name="TITLE_AND_TWO_COLUMNS_1_1">
    <p:spTree>
      <p:nvGrpSpPr>
        <p:cNvPr id="1" name="Shape 69"/>
        <p:cNvGrpSpPr/>
        <p:nvPr/>
      </p:nvGrpSpPr>
      <p:grpSpPr>
        <a:xfrm>
          <a:off x="0" y="0"/>
          <a:ext cx="0" cy="0"/>
          <a:chOff x="0" y="0"/>
          <a:chExt cx="0" cy="0"/>
        </a:xfrm>
      </p:grpSpPr>
      <p:sp>
        <p:nvSpPr>
          <p:cNvPr id="70" name="Google Shape;70;p7"/>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graphicFrame>
        <p:nvGraphicFramePr>
          <p:cNvPr id="71" name="Google Shape;71;p7"/>
          <p:cNvGraphicFramePr/>
          <p:nvPr/>
        </p:nvGraphicFramePr>
        <p:xfrm>
          <a:off x="101875" y="11587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2160575">
                  <a:extLst>
                    <a:ext uri="{9D8B030D-6E8A-4147-A177-3AD203B41FA5}">
                      <a16:colId xmlns:a16="http://schemas.microsoft.com/office/drawing/2014/main" val="20001"/>
                    </a:ext>
                  </a:extLst>
                </a:gridCol>
                <a:gridCol w="2160575">
                  <a:extLst>
                    <a:ext uri="{9D8B030D-6E8A-4147-A177-3AD203B41FA5}">
                      <a16:colId xmlns:a16="http://schemas.microsoft.com/office/drawing/2014/main" val="20002"/>
                    </a:ext>
                  </a:extLst>
                </a:gridCol>
                <a:gridCol w="2160575">
                  <a:extLst>
                    <a:ext uri="{9D8B030D-6E8A-4147-A177-3AD203B41FA5}">
                      <a16:colId xmlns:a16="http://schemas.microsoft.com/office/drawing/2014/main" val="20003"/>
                    </a:ext>
                  </a:extLst>
                </a:gridCol>
                <a:gridCol w="2160575">
                  <a:extLst>
                    <a:ext uri="{9D8B030D-6E8A-4147-A177-3AD203B41FA5}">
                      <a16:colId xmlns:a16="http://schemas.microsoft.com/office/drawing/2014/main" val="20004"/>
                    </a:ext>
                  </a:extLst>
                </a:gridCol>
                <a:gridCol w="2160575">
                  <a:extLst>
                    <a:ext uri="{9D8B030D-6E8A-4147-A177-3AD203B41FA5}">
                      <a16:colId xmlns:a16="http://schemas.microsoft.com/office/drawing/2014/main" val="20005"/>
                    </a:ext>
                  </a:extLst>
                </a:gridCol>
                <a:gridCol w="2160575">
                  <a:extLst>
                    <a:ext uri="{9D8B030D-6E8A-4147-A177-3AD203B41FA5}">
                      <a16:colId xmlns:a16="http://schemas.microsoft.com/office/drawing/2014/main" val="20006"/>
                    </a:ext>
                  </a:extLst>
                </a:gridCol>
                <a:gridCol w="2160575">
                  <a:extLst>
                    <a:ext uri="{9D8B030D-6E8A-4147-A177-3AD203B41FA5}">
                      <a16:colId xmlns:a16="http://schemas.microsoft.com/office/drawing/2014/main" val="20007"/>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r>
                        <a:rPr lang="en-US" sz="1700" b="1">
                          <a:latin typeface="Calibri"/>
                          <a:ea typeface="Calibri"/>
                          <a:cs typeface="Calibri"/>
                          <a:sym typeface="Calibri"/>
                        </a:rPr>
                        <a:t>  </a:t>
                      </a: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pic>
        <p:nvPicPr>
          <p:cNvPr id="72" name="Google Shape;72;p7"/>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73" name="Google Shape;73;p7"/>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74" name="Google Shape;74;p7"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75" name="Google Shape;75;p7"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76" name="Google Shape;76;p7"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graphicFrame>
        <p:nvGraphicFramePr>
          <p:cNvPr id="77" name="Google Shape;77;p7"/>
          <p:cNvGraphicFramePr/>
          <p:nvPr/>
        </p:nvGraphicFramePr>
        <p:xfrm>
          <a:off x="101875" y="25303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2520650">
                  <a:extLst>
                    <a:ext uri="{9D8B030D-6E8A-4147-A177-3AD203B41FA5}">
                      <a16:colId xmlns:a16="http://schemas.microsoft.com/office/drawing/2014/main" val="20001"/>
                    </a:ext>
                  </a:extLst>
                </a:gridCol>
                <a:gridCol w="2520650">
                  <a:extLst>
                    <a:ext uri="{9D8B030D-6E8A-4147-A177-3AD203B41FA5}">
                      <a16:colId xmlns:a16="http://schemas.microsoft.com/office/drawing/2014/main" val="20002"/>
                    </a:ext>
                  </a:extLst>
                </a:gridCol>
                <a:gridCol w="2520650">
                  <a:extLst>
                    <a:ext uri="{9D8B030D-6E8A-4147-A177-3AD203B41FA5}">
                      <a16:colId xmlns:a16="http://schemas.microsoft.com/office/drawing/2014/main" val="20003"/>
                    </a:ext>
                  </a:extLst>
                </a:gridCol>
                <a:gridCol w="2520650">
                  <a:extLst>
                    <a:ext uri="{9D8B030D-6E8A-4147-A177-3AD203B41FA5}">
                      <a16:colId xmlns:a16="http://schemas.microsoft.com/office/drawing/2014/main" val="20004"/>
                    </a:ext>
                  </a:extLst>
                </a:gridCol>
                <a:gridCol w="2520650">
                  <a:extLst>
                    <a:ext uri="{9D8B030D-6E8A-4147-A177-3AD203B41FA5}">
                      <a16:colId xmlns:a16="http://schemas.microsoft.com/office/drawing/2014/main" val="20005"/>
                    </a:ext>
                  </a:extLst>
                </a:gridCol>
                <a:gridCol w="2520650">
                  <a:extLst>
                    <a:ext uri="{9D8B030D-6E8A-4147-A177-3AD203B41FA5}">
                      <a16:colId xmlns:a16="http://schemas.microsoft.com/office/drawing/2014/main" val="20006"/>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r>
                        <a:rPr lang="en-US" sz="1700" b="1">
                          <a:latin typeface="Calibri"/>
                          <a:ea typeface="Calibri"/>
                          <a:cs typeface="Calibri"/>
                          <a:sym typeface="Calibri"/>
                        </a:rPr>
                        <a:t>  </a:t>
                      </a: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graphicFrame>
        <p:nvGraphicFramePr>
          <p:cNvPr id="78" name="Google Shape;78;p7"/>
          <p:cNvGraphicFramePr/>
          <p:nvPr/>
        </p:nvGraphicFramePr>
        <p:xfrm>
          <a:off x="101875" y="39019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3024775">
                  <a:extLst>
                    <a:ext uri="{9D8B030D-6E8A-4147-A177-3AD203B41FA5}">
                      <a16:colId xmlns:a16="http://schemas.microsoft.com/office/drawing/2014/main" val="20001"/>
                    </a:ext>
                  </a:extLst>
                </a:gridCol>
                <a:gridCol w="3024775">
                  <a:extLst>
                    <a:ext uri="{9D8B030D-6E8A-4147-A177-3AD203B41FA5}">
                      <a16:colId xmlns:a16="http://schemas.microsoft.com/office/drawing/2014/main" val="20002"/>
                    </a:ext>
                  </a:extLst>
                </a:gridCol>
                <a:gridCol w="3024775">
                  <a:extLst>
                    <a:ext uri="{9D8B030D-6E8A-4147-A177-3AD203B41FA5}">
                      <a16:colId xmlns:a16="http://schemas.microsoft.com/office/drawing/2014/main" val="20003"/>
                    </a:ext>
                  </a:extLst>
                </a:gridCol>
                <a:gridCol w="3024775">
                  <a:extLst>
                    <a:ext uri="{9D8B030D-6E8A-4147-A177-3AD203B41FA5}">
                      <a16:colId xmlns:a16="http://schemas.microsoft.com/office/drawing/2014/main" val="20004"/>
                    </a:ext>
                  </a:extLst>
                </a:gridCol>
                <a:gridCol w="3024775">
                  <a:extLst>
                    <a:ext uri="{9D8B030D-6E8A-4147-A177-3AD203B41FA5}">
                      <a16:colId xmlns:a16="http://schemas.microsoft.com/office/drawing/2014/main" val="20005"/>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r>
                        <a:rPr lang="en-US" sz="1700" b="1">
                          <a:latin typeface="Calibri"/>
                          <a:ea typeface="Calibri"/>
                          <a:cs typeface="Calibri"/>
                          <a:sym typeface="Calibri"/>
                        </a:rPr>
                        <a:t>  </a:t>
                      </a: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graphicFrame>
        <p:nvGraphicFramePr>
          <p:cNvPr id="79" name="Google Shape;79;p7"/>
          <p:cNvGraphicFramePr/>
          <p:nvPr/>
        </p:nvGraphicFramePr>
        <p:xfrm>
          <a:off x="101875" y="52735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3780950">
                  <a:extLst>
                    <a:ext uri="{9D8B030D-6E8A-4147-A177-3AD203B41FA5}">
                      <a16:colId xmlns:a16="http://schemas.microsoft.com/office/drawing/2014/main" val="20001"/>
                    </a:ext>
                  </a:extLst>
                </a:gridCol>
                <a:gridCol w="3780950">
                  <a:extLst>
                    <a:ext uri="{9D8B030D-6E8A-4147-A177-3AD203B41FA5}">
                      <a16:colId xmlns:a16="http://schemas.microsoft.com/office/drawing/2014/main" val="20002"/>
                    </a:ext>
                  </a:extLst>
                </a:gridCol>
                <a:gridCol w="3780950">
                  <a:extLst>
                    <a:ext uri="{9D8B030D-6E8A-4147-A177-3AD203B41FA5}">
                      <a16:colId xmlns:a16="http://schemas.microsoft.com/office/drawing/2014/main" val="20003"/>
                    </a:ext>
                  </a:extLst>
                </a:gridCol>
                <a:gridCol w="3780950">
                  <a:extLst>
                    <a:ext uri="{9D8B030D-6E8A-4147-A177-3AD203B41FA5}">
                      <a16:colId xmlns:a16="http://schemas.microsoft.com/office/drawing/2014/main" val="20004"/>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graphicFrame>
        <p:nvGraphicFramePr>
          <p:cNvPr id="80" name="Google Shape;80;p7"/>
          <p:cNvGraphicFramePr/>
          <p:nvPr/>
        </p:nvGraphicFramePr>
        <p:xfrm>
          <a:off x="101875" y="66451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5041375">
                  <a:extLst>
                    <a:ext uri="{9D8B030D-6E8A-4147-A177-3AD203B41FA5}">
                      <a16:colId xmlns:a16="http://schemas.microsoft.com/office/drawing/2014/main" val="20001"/>
                    </a:ext>
                  </a:extLst>
                </a:gridCol>
                <a:gridCol w="5041375">
                  <a:extLst>
                    <a:ext uri="{9D8B030D-6E8A-4147-A177-3AD203B41FA5}">
                      <a16:colId xmlns:a16="http://schemas.microsoft.com/office/drawing/2014/main" val="20002"/>
                    </a:ext>
                  </a:extLst>
                </a:gridCol>
                <a:gridCol w="5041375">
                  <a:extLst>
                    <a:ext uri="{9D8B030D-6E8A-4147-A177-3AD203B41FA5}">
                      <a16:colId xmlns:a16="http://schemas.microsoft.com/office/drawing/2014/main" val="20003"/>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graphicFrame>
        <p:nvGraphicFramePr>
          <p:cNvPr id="81" name="Google Shape;81;p7"/>
          <p:cNvGraphicFramePr/>
          <p:nvPr/>
        </p:nvGraphicFramePr>
        <p:xfrm>
          <a:off x="101875" y="8016775"/>
          <a:ext cx="3000000" cy="3000000"/>
        </p:xfrm>
        <a:graphic>
          <a:graphicData uri="http://schemas.openxmlformats.org/drawingml/2006/table">
            <a:tbl>
              <a:tblPr>
                <a:noFill/>
                <a:tableStyleId>{6C24E4F2-2FF0-4309-B130-A7C39B902EF2}</a:tableStyleId>
              </a:tblPr>
              <a:tblGrid>
                <a:gridCol w="2960050">
                  <a:extLst>
                    <a:ext uri="{9D8B030D-6E8A-4147-A177-3AD203B41FA5}">
                      <a16:colId xmlns:a16="http://schemas.microsoft.com/office/drawing/2014/main" val="20000"/>
                    </a:ext>
                  </a:extLst>
                </a:gridCol>
                <a:gridCol w="7561900">
                  <a:extLst>
                    <a:ext uri="{9D8B030D-6E8A-4147-A177-3AD203B41FA5}">
                      <a16:colId xmlns:a16="http://schemas.microsoft.com/office/drawing/2014/main" val="20001"/>
                    </a:ext>
                  </a:extLst>
                </a:gridCol>
                <a:gridCol w="7561900">
                  <a:extLst>
                    <a:ext uri="{9D8B030D-6E8A-4147-A177-3AD203B41FA5}">
                      <a16:colId xmlns:a16="http://schemas.microsoft.com/office/drawing/2014/main" val="20002"/>
                    </a:ext>
                  </a:extLst>
                </a:gridCol>
              </a:tblGrid>
              <a:tr h="442250">
                <a:tc>
                  <a:txBody>
                    <a:bodyPr/>
                    <a:lstStyle/>
                    <a:p>
                      <a:pPr marL="0" lvl="0" indent="0" algn="l" rtl="0">
                        <a:spcBef>
                          <a:spcPts val="0"/>
                        </a:spcBef>
                        <a:spcAft>
                          <a:spcPts val="0"/>
                        </a:spcAft>
                        <a:buNone/>
                      </a:pPr>
                      <a:endParaRPr sz="2100">
                        <a:latin typeface="Calibri"/>
                        <a:ea typeface="Calibri"/>
                        <a:cs typeface="Calibri"/>
                        <a:sym typeface="Calibri"/>
                      </a:endParaRPr>
                    </a:p>
                  </a:txBody>
                  <a:tcPr marL="42875" marR="42875" marT="28575" marB="28575" anchor="ctr">
                    <a:lnL w="9525" cap="flat" cmpd="sng">
                      <a:solidFill>
                        <a:srgbClr val="000000">
                          <a:alpha val="0"/>
                        </a:srgbClr>
                      </a:solidFill>
                      <a:prstDash val="solid"/>
                      <a:round/>
                      <a:headEnd type="none" w="sm" len="sm"/>
                      <a:tailEnd type="none" w="sm" len="sm"/>
                    </a:lnL>
                    <a:lnR w="2857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100" b="1">
                          <a:latin typeface="Calibri"/>
                          <a:ea typeface="Calibri"/>
                          <a:cs typeface="Calibri"/>
                          <a:sym typeface="Calibri"/>
                        </a:rPr>
                        <a:t>Date</a:t>
                      </a:r>
                      <a:endParaRPr sz="21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0"/>
                  </a:ext>
                </a:extLst>
              </a:tr>
              <a:tr h="865425">
                <a:tc>
                  <a:txBody>
                    <a:bodyPr/>
                    <a:lstStyle/>
                    <a:p>
                      <a:pPr marL="0" lvl="0" indent="0" algn="ctr" rtl="0">
                        <a:lnSpc>
                          <a:spcPct val="115000"/>
                        </a:lnSpc>
                        <a:spcBef>
                          <a:spcPts val="0"/>
                        </a:spcBef>
                        <a:spcAft>
                          <a:spcPts val="0"/>
                        </a:spcAft>
                        <a:buNone/>
                      </a:pPr>
                      <a:r>
                        <a:rPr lang="en-US" sz="2300" b="1">
                          <a:latin typeface="Calibri"/>
                          <a:ea typeface="Calibri"/>
                          <a:cs typeface="Calibri"/>
                          <a:sym typeface="Calibri"/>
                        </a:rPr>
                        <a:t>Title</a:t>
                      </a:r>
                      <a:endParaRPr sz="2300" b="1">
                        <a:latin typeface="Calibri"/>
                        <a:ea typeface="Calibri"/>
                        <a:cs typeface="Calibri"/>
                        <a:sym typeface="Calibri"/>
                      </a:endParaRPr>
                    </a:p>
                    <a:p>
                      <a:pPr marL="0" lvl="0" indent="0" algn="ctr" rtl="0">
                        <a:lnSpc>
                          <a:spcPct val="115000"/>
                        </a:lnSpc>
                        <a:spcBef>
                          <a:spcPts val="0"/>
                        </a:spcBef>
                        <a:spcAft>
                          <a:spcPts val="0"/>
                        </a:spcAft>
                        <a:buNone/>
                      </a:pPr>
                      <a:r>
                        <a:rPr lang="en-US" sz="1600">
                          <a:latin typeface="Calibri"/>
                          <a:ea typeface="Calibri"/>
                          <a:cs typeface="Calibri"/>
                          <a:sym typeface="Calibri"/>
                        </a:rPr>
                        <a:t>Subtitle</a:t>
                      </a:r>
                      <a:endParaRPr sz="1600">
                        <a:latin typeface="Calibri"/>
                        <a:ea typeface="Calibri"/>
                        <a:cs typeface="Calibri"/>
                        <a:sym typeface="Calibri"/>
                      </a:endParaRPr>
                    </a:p>
                  </a:txBody>
                  <a:tcPr marL="0" marR="0"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spcBef>
                          <a:spcPts val="0"/>
                        </a:spcBef>
                        <a:spcAft>
                          <a:spcPts val="0"/>
                        </a:spcAft>
                        <a:buNone/>
                      </a:pPr>
                      <a:endParaRPr sz="17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extLst>
                  <a:ext uri="{0D108BD9-81ED-4DB2-BD59-A6C34878D82A}">
                    <a16:rowId xmlns:a16="http://schemas.microsoft.com/office/drawing/2014/main" val="10001"/>
                  </a:ext>
                </a:extLst>
              </a:tr>
            </a:tbl>
          </a:graphicData>
        </a:graphic>
      </p:graphicFrame>
      <p:graphicFrame>
        <p:nvGraphicFramePr>
          <p:cNvPr id="82" name="Google Shape;82;p7"/>
          <p:cNvGraphicFramePr/>
          <p:nvPr/>
        </p:nvGraphicFramePr>
        <p:xfrm>
          <a:off x="101900" y="9787880"/>
          <a:ext cx="3000000" cy="3000000"/>
        </p:xfrm>
        <a:graphic>
          <a:graphicData uri="http://schemas.openxmlformats.org/drawingml/2006/table">
            <a:tbl>
              <a:tblPr>
                <a:noFill/>
                <a:tableStyleId>{6C24E4F2-2FF0-4309-B130-A7C39B902EF2}</a:tableStyleId>
              </a:tblPr>
              <a:tblGrid>
                <a:gridCol w="2960025">
                  <a:extLst>
                    <a:ext uri="{9D8B030D-6E8A-4147-A177-3AD203B41FA5}">
                      <a16:colId xmlns:a16="http://schemas.microsoft.com/office/drawing/2014/main" val="20000"/>
                    </a:ext>
                  </a:extLst>
                </a:gridCol>
                <a:gridCol w="3024825">
                  <a:extLst>
                    <a:ext uri="{9D8B030D-6E8A-4147-A177-3AD203B41FA5}">
                      <a16:colId xmlns:a16="http://schemas.microsoft.com/office/drawing/2014/main" val="20001"/>
                    </a:ext>
                  </a:extLst>
                </a:gridCol>
                <a:gridCol w="3024825">
                  <a:extLst>
                    <a:ext uri="{9D8B030D-6E8A-4147-A177-3AD203B41FA5}">
                      <a16:colId xmlns:a16="http://schemas.microsoft.com/office/drawing/2014/main" val="20002"/>
                    </a:ext>
                  </a:extLst>
                </a:gridCol>
                <a:gridCol w="3024825">
                  <a:extLst>
                    <a:ext uri="{9D8B030D-6E8A-4147-A177-3AD203B41FA5}">
                      <a16:colId xmlns:a16="http://schemas.microsoft.com/office/drawing/2014/main" val="20003"/>
                    </a:ext>
                  </a:extLst>
                </a:gridCol>
                <a:gridCol w="3024825">
                  <a:extLst>
                    <a:ext uri="{9D8B030D-6E8A-4147-A177-3AD203B41FA5}">
                      <a16:colId xmlns:a16="http://schemas.microsoft.com/office/drawing/2014/main" val="20004"/>
                    </a:ext>
                  </a:extLst>
                </a:gridCol>
                <a:gridCol w="3024825">
                  <a:extLst>
                    <a:ext uri="{9D8B030D-6E8A-4147-A177-3AD203B41FA5}">
                      <a16:colId xmlns:a16="http://schemas.microsoft.com/office/drawing/2014/main" val="20005"/>
                    </a:ext>
                  </a:extLst>
                </a:gridCol>
              </a:tblGrid>
              <a:tr h="180600">
                <a:tc>
                  <a:txBody>
                    <a:bodyPr/>
                    <a:lstStyle/>
                    <a:p>
                      <a:pPr marL="0" lvl="0" indent="0" algn="ctr" rtl="0">
                        <a:lnSpc>
                          <a:spcPct val="115000"/>
                        </a:lnSpc>
                        <a:spcBef>
                          <a:spcPts val="0"/>
                        </a:spcBef>
                        <a:spcAft>
                          <a:spcPts val="0"/>
                        </a:spcAft>
                        <a:buNone/>
                      </a:pPr>
                      <a:r>
                        <a:rPr lang="en-US" sz="2000" b="1">
                          <a:latin typeface="Calibri"/>
                          <a:ea typeface="Calibri"/>
                          <a:cs typeface="Calibri"/>
                          <a:sym typeface="Calibri"/>
                        </a:rPr>
                        <a:t>Risk Levels</a:t>
                      </a:r>
                      <a:endParaRPr sz="20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3F3F3"/>
                    </a:solidFill>
                  </a:tcPr>
                </a:tc>
                <a:tc>
                  <a:txBody>
                    <a:bodyPr/>
                    <a:lstStyle/>
                    <a:p>
                      <a:pPr marL="0" lvl="0" indent="0" algn="ctr" rtl="0">
                        <a:lnSpc>
                          <a:spcPct val="115000"/>
                        </a:lnSpc>
                        <a:spcBef>
                          <a:spcPts val="0"/>
                        </a:spcBef>
                        <a:spcAft>
                          <a:spcPts val="0"/>
                        </a:spcAft>
                        <a:buNone/>
                      </a:pPr>
                      <a:r>
                        <a:rPr lang="en-US" sz="2000" b="1">
                          <a:latin typeface="Calibri"/>
                          <a:ea typeface="Calibri"/>
                          <a:cs typeface="Calibri"/>
                          <a:sym typeface="Calibri"/>
                        </a:rPr>
                        <a:t>Little to None</a:t>
                      </a:r>
                      <a:endParaRPr sz="20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9FF99"/>
                    </a:solidFill>
                  </a:tcPr>
                </a:tc>
                <a:tc>
                  <a:txBody>
                    <a:bodyPr/>
                    <a:lstStyle/>
                    <a:p>
                      <a:pPr marL="0" lvl="0" indent="0" algn="ctr" rtl="0">
                        <a:lnSpc>
                          <a:spcPct val="115000"/>
                        </a:lnSpc>
                        <a:spcBef>
                          <a:spcPts val="0"/>
                        </a:spcBef>
                        <a:spcAft>
                          <a:spcPts val="0"/>
                        </a:spcAft>
                        <a:buNone/>
                      </a:pPr>
                      <a:r>
                        <a:rPr lang="en-US" sz="2000" b="1">
                          <a:latin typeface="Calibri"/>
                          <a:ea typeface="Calibri"/>
                          <a:cs typeface="Calibri"/>
                          <a:sym typeface="Calibri"/>
                        </a:rPr>
                        <a:t>Minor</a:t>
                      </a:r>
                      <a:endParaRPr sz="2000" b="1">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1C86A"/>
                    </a:solidFill>
                  </a:tcPr>
                </a:tc>
                <a:tc>
                  <a:txBody>
                    <a:bodyPr/>
                    <a:lstStyle/>
                    <a:p>
                      <a:pPr marL="0" lvl="0" indent="0" algn="ctr" rtl="0">
                        <a:lnSpc>
                          <a:spcPct val="115000"/>
                        </a:lnSpc>
                        <a:spcBef>
                          <a:spcPts val="0"/>
                        </a:spcBef>
                        <a:spcAft>
                          <a:spcPts val="0"/>
                        </a:spcAft>
                        <a:buNone/>
                      </a:pPr>
                      <a:r>
                        <a:rPr lang="en-US" sz="2000" b="1">
                          <a:solidFill>
                            <a:srgbClr val="FFFFFF"/>
                          </a:solidFill>
                          <a:latin typeface="Calibri"/>
                          <a:ea typeface="Calibri"/>
                          <a:cs typeface="Calibri"/>
                          <a:sym typeface="Calibri"/>
                        </a:rPr>
                        <a:t>Moderate</a:t>
                      </a:r>
                      <a:endParaRPr sz="2000" b="1">
                        <a:solidFill>
                          <a:srgbClr val="FFFFFF"/>
                        </a:solidFill>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D7645"/>
                    </a:solidFill>
                  </a:tcPr>
                </a:tc>
                <a:tc>
                  <a:txBody>
                    <a:bodyPr/>
                    <a:lstStyle/>
                    <a:p>
                      <a:pPr marL="0" lvl="0" indent="0" algn="ctr" rtl="0">
                        <a:lnSpc>
                          <a:spcPct val="115000"/>
                        </a:lnSpc>
                        <a:spcBef>
                          <a:spcPts val="0"/>
                        </a:spcBef>
                        <a:spcAft>
                          <a:spcPts val="0"/>
                        </a:spcAft>
                        <a:buNone/>
                      </a:pPr>
                      <a:r>
                        <a:rPr lang="en-US" sz="2000" b="1">
                          <a:solidFill>
                            <a:srgbClr val="FFFFFF"/>
                          </a:solidFill>
                          <a:latin typeface="Calibri"/>
                          <a:ea typeface="Calibri"/>
                          <a:cs typeface="Calibri"/>
                          <a:sym typeface="Calibri"/>
                        </a:rPr>
                        <a:t>Major</a:t>
                      </a:r>
                      <a:endParaRPr sz="2000" b="1">
                        <a:solidFill>
                          <a:srgbClr val="FFFFFF"/>
                        </a:solidFill>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CE2754"/>
                    </a:solidFill>
                  </a:tcPr>
                </a:tc>
                <a:tc>
                  <a:txBody>
                    <a:bodyPr/>
                    <a:lstStyle/>
                    <a:p>
                      <a:pPr marL="0" lvl="0" indent="0" algn="ctr" rtl="0">
                        <a:lnSpc>
                          <a:spcPct val="115000"/>
                        </a:lnSpc>
                        <a:spcBef>
                          <a:spcPts val="0"/>
                        </a:spcBef>
                        <a:spcAft>
                          <a:spcPts val="0"/>
                        </a:spcAft>
                        <a:buNone/>
                      </a:pPr>
                      <a:r>
                        <a:rPr lang="en-US" sz="2000" b="1">
                          <a:solidFill>
                            <a:srgbClr val="FFFFFF"/>
                          </a:solidFill>
                          <a:latin typeface="Calibri"/>
                          <a:ea typeface="Calibri"/>
                          <a:cs typeface="Calibri"/>
                          <a:sym typeface="Calibri"/>
                        </a:rPr>
                        <a:t>Extreme</a:t>
                      </a:r>
                      <a:endParaRPr sz="2000" b="1">
                        <a:solidFill>
                          <a:srgbClr val="FFFFFF"/>
                        </a:solidFill>
                        <a:latin typeface="Calibri"/>
                        <a:ea typeface="Calibri"/>
                        <a:cs typeface="Calibri"/>
                        <a:sym typeface="Calibri"/>
                      </a:endParaRPr>
                    </a:p>
                  </a:txBody>
                  <a:tcPr marL="42875" marR="42875" marT="28575" marB="28575" anchor="ctr">
                    <a:lnL w="28575" cap="flat" cmpd="sng">
                      <a:solidFill>
                        <a:srgbClr val="FFFFFF"/>
                      </a:solidFill>
                      <a:prstDash val="solid"/>
                      <a:round/>
                      <a:headEnd type="none" w="sm" len="sm"/>
                      <a:tailEnd type="none" w="sm" len="sm"/>
                    </a:lnL>
                    <a:lnR w="28575"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00A6"/>
                    </a:solidFill>
                  </a:tcPr>
                </a:tc>
                <a:extLst>
                  <a:ext uri="{0D108BD9-81ED-4DB2-BD59-A6C34878D82A}">
                    <a16:rowId xmlns:a16="http://schemas.microsoft.com/office/drawing/2014/main" val="10000"/>
                  </a:ext>
                </a:extLst>
              </a:tr>
            </a:tbl>
          </a:graphicData>
        </a:graphic>
      </p:graphicFrame>
      <p:sp>
        <p:nvSpPr>
          <p:cNvPr id="83" name="Google Shape;83;p7"/>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a:spcBef>
                <a:spcPts val="0"/>
              </a:spcBef>
              <a:spcAft>
                <a:spcPts val="0"/>
              </a:spcAft>
              <a:buSzPts val="1400"/>
              <a:buNone/>
              <a:defRPr>
                <a:latin typeface="Lato"/>
                <a:ea typeface="Lato"/>
                <a:cs typeface="Lato"/>
                <a:sym typeface="Lato"/>
              </a:defRPr>
            </a:lvl2pPr>
            <a:lvl3pPr lvl="2">
              <a:spcBef>
                <a:spcPts val="0"/>
              </a:spcBef>
              <a:spcAft>
                <a:spcPts val="0"/>
              </a:spcAft>
              <a:buSzPts val="1400"/>
              <a:buNone/>
              <a:defRPr>
                <a:latin typeface="Lato"/>
                <a:ea typeface="Lato"/>
                <a:cs typeface="Lato"/>
                <a:sym typeface="Lato"/>
              </a:defRPr>
            </a:lvl3pPr>
            <a:lvl4pPr lvl="3">
              <a:spcBef>
                <a:spcPts val="0"/>
              </a:spcBef>
              <a:spcAft>
                <a:spcPts val="0"/>
              </a:spcAft>
              <a:buSzPts val="1400"/>
              <a:buNone/>
              <a:defRPr>
                <a:latin typeface="Lato"/>
                <a:ea typeface="Lato"/>
                <a:cs typeface="Lato"/>
                <a:sym typeface="Lato"/>
              </a:defRPr>
            </a:lvl4pPr>
            <a:lvl5pPr lvl="4">
              <a:spcBef>
                <a:spcPts val="0"/>
              </a:spcBef>
              <a:spcAft>
                <a:spcPts val="0"/>
              </a:spcAft>
              <a:buSzPts val="1400"/>
              <a:buNone/>
              <a:defRPr>
                <a:latin typeface="Lato"/>
                <a:ea typeface="Lato"/>
                <a:cs typeface="Lato"/>
                <a:sym typeface="Lato"/>
              </a:defRPr>
            </a:lvl5pPr>
            <a:lvl6pPr lvl="5">
              <a:spcBef>
                <a:spcPts val="0"/>
              </a:spcBef>
              <a:spcAft>
                <a:spcPts val="0"/>
              </a:spcAft>
              <a:buSzPts val="1400"/>
              <a:buNone/>
              <a:defRPr>
                <a:latin typeface="Lato"/>
                <a:ea typeface="Lato"/>
                <a:cs typeface="Lato"/>
                <a:sym typeface="Lato"/>
              </a:defRPr>
            </a:lvl6pPr>
            <a:lvl7pPr lvl="6">
              <a:spcBef>
                <a:spcPts val="0"/>
              </a:spcBef>
              <a:spcAft>
                <a:spcPts val="0"/>
              </a:spcAft>
              <a:buSzPts val="1400"/>
              <a:buNone/>
              <a:defRPr>
                <a:latin typeface="Lato"/>
                <a:ea typeface="Lato"/>
                <a:cs typeface="Lato"/>
                <a:sym typeface="Lato"/>
              </a:defRPr>
            </a:lvl7pPr>
            <a:lvl8pPr lvl="7">
              <a:spcBef>
                <a:spcPts val="0"/>
              </a:spcBef>
              <a:spcAft>
                <a:spcPts val="0"/>
              </a:spcAft>
              <a:buSzPts val="1400"/>
              <a:buNone/>
              <a:defRPr>
                <a:latin typeface="Lato"/>
                <a:ea typeface="Lato"/>
                <a:cs typeface="Lato"/>
                <a:sym typeface="Lato"/>
              </a:defRPr>
            </a:lvl8pPr>
            <a:lvl9pPr lvl="8">
              <a:spcBef>
                <a:spcPts val="0"/>
              </a:spcBef>
              <a:spcAft>
                <a:spcPts val="0"/>
              </a:spcAft>
              <a:buSzPts val="1400"/>
              <a:buNone/>
              <a:defRPr>
                <a:latin typeface="Lato"/>
                <a:ea typeface="Lato"/>
                <a:cs typeface="Lato"/>
                <a:sym typeface="Lato"/>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ey Points 1">
  <p:cSld name="TITLE_ONLY_1_3">
    <p:spTree>
      <p:nvGrpSpPr>
        <p:cNvPr id="1" name="Shape 84"/>
        <p:cNvGrpSpPr/>
        <p:nvPr/>
      </p:nvGrpSpPr>
      <p:grpSpPr>
        <a:xfrm>
          <a:off x="0" y="0"/>
          <a:ext cx="0" cy="0"/>
          <a:chOff x="0" y="0"/>
          <a:chExt cx="0" cy="0"/>
        </a:xfrm>
      </p:grpSpPr>
      <p:sp>
        <p:nvSpPr>
          <p:cNvPr id="85" name="Google Shape;85;p8"/>
          <p:cNvSpPr txBox="1">
            <a:spLocks noGrp="1"/>
          </p:cNvSpPr>
          <p:nvPr>
            <p:ph type="body" idx="1"/>
          </p:nvPr>
        </p:nvSpPr>
        <p:spPr>
          <a:xfrm>
            <a:off x="256032" y="1312786"/>
            <a:ext cx="17876400" cy="8732400"/>
          </a:xfrm>
          <a:prstGeom prst="rect">
            <a:avLst/>
          </a:prstGeom>
          <a:ln>
            <a:noFill/>
          </a:ln>
        </p:spPr>
        <p:txBody>
          <a:bodyPr spcFirstLastPara="1" wrap="square" lIns="365750" tIns="91425" rIns="91425" bIns="91425" anchor="ctr" anchorCtr="0">
            <a:normAutofit/>
          </a:bodyPr>
          <a:lstStyle>
            <a:lvl1pPr marL="457200" lvl="0" indent="-577850" rtl="0">
              <a:spcBef>
                <a:spcPts val="0"/>
              </a:spcBef>
              <a:spcAft>
                <a:spcPts val="0"/>
              </a:spcAft>
              <a:buClr>
                <a:srgbClr val="434343"/>
              </a:buClr>
              <a:buSzPts val="5500"/>
              <a:buChar char="●"/>
              <a:defRPr sz="5500">
                <a:solidFill>
                  <a:srgbClr val="434343"/>
                </a:solidFill>
              </a:defRPr>
            </a:lvl1pPr>
            <a:lvl2pPr marL="914400" lvl="1" indent="-514350" rtl="0">
              <a:spcBef>
                <a:spcPts val="0"/>
              </a:spcBef>
              <a:spcAft>
                <a:spcPts val="0"/>
              </a:spcAft>
              <a:buClr>
                <a:srgbClr val="434343"/>
              </a:buClr>
              <a:buSzPts val="4500"/>
              <a:buChar char="○"/>
              <a:defRPr sz="4500">
                <a:solidFill>
                  <a:srgbClr val="434343"/>
                </a:solidFill>
              </a:defRPr>
            </a:lvl2pPr>
            <a:lvl3pPr marL="1371600" lvl="2" indent="-450850" rtl="0">
              <a:spcBef>
                <a:spcPts val="0"/>
              </a:spcBef>
              <a:spcAft>
                <a:spcPts val="0"/>
              </a:spcAft>
              <a:buClr>
                <a:srgbClr val="434343"/>
              </a:buClr>
              <a:buSzPts val="3500"/>
              <a:buChar char="■"/>
              <a:defRPr sz="3500">
                <a:solidFill>
                  <a:srgbClr val="434343"/>
                </a:solidFill>
              </a:defRPr>
            </a:lvl3pPr>
            <a:lvl4pPr marL="1828800" lvl="3" indent="-419100" rtl="0">
              <a:spcBef>
                <a:spcPts val="0"/>
              </a:spcBef>
              <a:spcAft>
                <a:spcPts val="0"/>
              </a:spcAft>
              <a:buClr>
                <a:srgbClr val="434343"/>
              </a:buClr>
              <a:buSzPts val="3000"/>
              <a:buChar char="●"/>
              <a:defRPr sz="3000">
                <a:solidFill>
                  <a:srgbClr val="434343"/>
                </a:solidFill>
              </a:defRPr>
            </a:lvl4pPr>
            <a:lvl5pPr marL="2286000" lvl="4" indent="-419100" rtl="0">
              <a:spcBef>
                <a:spcPts val="0"/>
              </a:spcBef>
              <a:spcAft>
                <a:spcPts val="0"/>
              </a:spcAft>
              <a:buClr>
                <a:srgbClr val="434343"/>
              </a:buClr>
              <a:buSzPts val="3000"/>
              <a:buChar char="○"/>
              <a:defRPr sz="3000">
                <a:solidFill>
                  <a:srgbClr val="434343"/>
                </a:solidFill>
              </a:defRPr>
            </a:lvl5pPr>
            <a:lvl6pPr marL="2743200" lvl="5" indent="-419100" rtl="0">
              <a:spcBef>
                <a:spcPts val="0"/>
              </a:spcBef>
              <a:spcAft>
                <a:spcPts val="0"/>
              </a:spcAft>
              <a:buClr>
                <a:srgbClr val="434343"/>
              </a:buClr>
              <a:buSzPts val="3000"/>
              <a:buChar char="■"/>
              <a:defRPr sz="3000">
                <a:solidFill>
                  <a:srgbClr val="434343"/>
                </a:solidFill>
              </a:defRPr>
            </a:lvl6pPr>
            <a:lvl7pPr marL="3200400" lvl="6" indent="-419100" rtl="0">
              <a:spcBef>
                <a:spcPts val="0"/>
              </a:spcBef>
              <a:spcAft>
                <a:spcPts val="0"/>
              </a:spcAft>
              <a:buClr>
                <a:srgbClr val="434343"/>
              </a:buClr>
              <a:buSzPts val="3000"/>
              <a:buChar char="●"/>
              <a:defRPr sz="3000">
                <a:solidFill>
                  <a:srgbClr val="434343"/>
                </a:solidFill>
              </a:defRPr>
            </a:lvl7pPr>
            <a:lvl8pPr marL="3657600" lvl="7" indent="-419100" rtl="0">
              <a:spcBef>
                <a:spcPts val="0"/>
              </a:spcBef>
              <a:spcAft>
                <a:spcPts val="0"/>
              </a:spcAft>
              <a:buClr>
                <a:srgbClr val="434343"/>
              </a:buClr>
              <a:buSzPts val="3000"/>
              <a:buChar char="○"/>
              <a:defRPr sz="3000">
                <a:solidFill>
                  <a:srgbClr val="434343"/>
                </a:solidFill>
              </a:defRPr>
            </a:lvl8pPr>
            <a:lvl9pPr marL="4114800" lvl="8" indent="-419100" rtl="0">
              <a:spcBef>
                <a:spcPts val="0"/>
              </a:spcBef>
              <a:spcAft>
                <a:spcPts val="0"/>
              </a:spcAft>
              <a:buClr>
                <a:srgbClr val="434343"/>
              </a:buClr>
              <a:buSzPts val="3000"/>
              <a:buChar char="■"/>
              <a:defRPr sz="3000">
                <a:solidFill>
                  <a:srgbClr val="434343"/>
                </a:solidFill>
              </a:defRPr>
            </a:lvl9pPr>
          </a:lstStyle>
          <a:p>
            <a:endParaRPr/>
          </a:p>
        </p:txBody>
      </p:sp>
      <p:sp>
        <p:nvSpPr>
          <p:cNvPr id="86" name="Google Shape;86;p8"/>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87" name="Google Shape;87;p8"/>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88" name="Google Shape;88;p8"/>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89" name="Google Shape;89;p8"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90" name="Google Shape;90;p8"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91" name="Google Shape;91;p8"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92" name="Google Shape;92;p8"/>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rt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rtl="0">
              <a:spcBef>
                <a:spcPts val="0"/>
              </a:spcBef>
              <a:spcAft>
                <a:spcPts val="0"/>
              </a:spcAft>
              <a:buSzPts val="1400"/>
              <a:buNone/>
              <a:defRPr>
                <a:latin typeface="Lato"/>
                <a:ea typeface="Lato"/>
                <a:cs typeface="Lato"/>
                <a:sym typeface="Lato"/>
              </a:defRPr>
            </a:lvl2pPr>
            <a:lvl3pPr lvl="2" rtl="0">
              <a:spcBef>
                <a:spcPts val="0"/>
              </a:spcBef>
              <a:spcAft>
                <a:spcPts val="0"/>
              </a:spcAft>
              <a:buSzPts val="1400"/>
              <a:buNone/>
              <a:defRPr>
                <a:latin typeface="Lato"/>
                <a:ea typeface="Lato"/>
                <a:cs typeface="Lato"/>
                <a:sym typeface="Lato"/>
              </a:defRPr>
            </a:lvl3pPr>
            <a:lvl4pPr lvl="3" rtl="0">
              <a:spcBef>
                <a:spcPts val="0"/>
              </a:spcBef>
              <a:spcAft>
                <a:spcPts val="0"/>
              </a:spcAft>
              <a:buSzPts val="1400"/>
              <a:buNone/>
              <a:defRPr>
                <a:latin typeface="Lato"/>
                <a:ea typeface="Lato"/>
                <a:cs typeface="Lato"/>
                <a:sym typeface="Lato"/>
              </a:defRPr>
            </a:lvl4pPr>
            <a:lvl5pPr lvl="4" rtl="0">
              <a:spcBef>
                <a:spcPts val="0"/>
              </a:spcBef>
              <a:spcAft>
                <a:spcPts val="0"/>
              </a:spcAft>
              <a:buSzPts val="1400"/>
              <a:buNone/>
              <a:defRPr>
                <a:latin typeface="Lato"/>
                <a:ea typeface="Lato"/>
                <a:cs typeface="Lato"/>
                <a:sym typeface="Lato"/>
              </a:defRPr>
            </a:lvl5pPr>
            <a:lvl6pPr lvl="5" rtl="0">
              <a:spcBef>
                <a:spcPts val="0"/>
              </a:spcBef>
              <a:spcAft>
                <a:spcPts val="0"/>
              </a:spcAft>
              <a:buSzPts val="1400"/>
              <a:buNone/>
              <a:defRPr>
                <a:latin typeface="Lato"/>
                <a:ea typeface="Lato"/>
                <a:cs typeface="Lato"/>
                <a:sym typeface="Lato"/>
              </a:defRPr>
            </a:lvl6pPr>
            <a:lvl7pPr lvl="6" rtl="0">
              <a:spcBef>
                <a:spcPts val="0"/>
              </a:spcBef>
              <a:spcAft>
                <a:spcPts val="0"/>
              </a:spcAft>
              <a:buSzPts val="1400"/>
              <a:buNone/>
              <a:defRPr>
                <a:latin typeface="Lato"/>
                <a:ea typeface="Lato"/>
                <a:cs typeface="Lato"/>
                <a:sym typeface="Lato"/>
              </a:defRPr>
            </a:lvl7pPr>
            <a:lvl8pPr lvl="7" rtl="0">
              <a:spcBef>
                <a:spcPts val="0"/>
              </a:spcBef>
              <a:spcAft>
                <a:spcPts val="0"/>
              </a:spcAft>
              <a:buSzPts val="1400"/>
              <a:buNone/>
              <a:defRPr>
                <a:latin typeface="Lato"/>
                <a:ea typeface="Lato"/>
                <a:cs typeface="Lato"/>
                <a:sym typeface="Lato"/>
              </a:defRPr>
            </a:lvl8pPr>
            <a:lvl9pPr lvl="8" rtl="0">
              <a:spcBef>
                <a:spcPts val="0"/>
              </a:spcBef>
              <a:spcAft>
                <a:spcPts val="0"/>
              </a:spcAft>
              <a:buSzPts val="1400"/>
              <a:buNone/>
              <a:defRPr>
                <a:latin typeface="Lato"/>
                <a:ea typeface="Lato"/>
                <a:cs typeface="Lato"/>
                <a:sym typeface="Lato"/>
              </a:defRPr>
            </a:lvl9pPr>
          </a:lstStyle>
          <a:p>
            <a:endParaRPr/>
          </a:p>
        </p:txBody>
      </p:sp>
      <p:sp>
        <p:nvSpPr>
          <p:cNvPr id="93" name="Google Shape;93;p8"/>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ey Points 3">
  <p:cSld name="TITLE_ONLY_1_5">
    <p:spTree>
      <p:nvGrpSpPr>
        <p:cNvPr id="1" name="Shape 104"/>
        <p:cNvGrpSpPr/>
        <p:nvPr/>
      </p:nvGrpSpPr>
      <p:grpSpPr>
        <a:xfrm>
          <a:off x="0" y="0"/>
          <a:ext cx="0" cy="0"/>
          <a:chOff x="0" y="0"/>
          <a:chExt cx="0" cy="0"/>
        </a:xfrm>
      </p:grpSpPr>
      <p:sp>
        <p:nvSpPr>
          <p:cNvPr id="105" name="Google Shape;105;p10"/>
          <p:cNvSpPr txBox="1">
            <a:spLocks noGrp="1"/>
          </p:cNvSpPr>
          <p:nvPr>
            <p:ph type="body" idx="1"/>
          </p:nvPr>
        </p:nvSpPr>
        <p:spPr>
          <a:xfrm>
            <a:off x="256032" y="1312786"/>
            <a:ext cx="17876400" cy="8732400"/>
          </a:xfrm>
          <a:prstGeom prst="rect">
            <a:avLst/>
          </a:prstGeom>
          <a:ln>
            <a:noFill/>
          </a:ln>
        </p:spPr>
        <p:txBody>
          <a:bodyPr spcFirstLastPara="1" wrap="square" lIns="365750" tIns="91425" rIns="91425" bIns="91425" anchor="ctr" anchorCtr="0">
            <a:normAutofit/>
          </a:bodyPr>
          <a:lstStyle>
            <a:lvl1pPr marL="457200" lvl="0" indent="-577850" rtl="0">
              <a:spcBef>
                <a:spcPts val="0"/>
              </a:spcBef>
              <a:spcAft>
                <a:spcPts val="0"/>
              </a:spcAft>
              <a:buClr>
                <a:srgbClr val="434343"/>
              </a:buClr>
              <a:buSzPts val="5500"/>
              <a:buChar char="●"/>
              <a:defRPr sz="5500">
                <a:solidFill>
                  <a:srgbClr val="434343"/>
                </a:solidFill>
              </a:defRPr>
            </a:lvl1pPr>
            <a:lvl2pPr marL="914400" lvl="1" indent="-514350" rtl="0">
              <a:spcBef>
                <a:spcPts val="0"/>
              </a:spcBef>
              <a:spcAft>
                <a:spcPts val="0"/>
              </a:spcAft>
              <a:buClr>
                <a:srgbClr val="434343"/>
              </a:buClr>
              <a:buSzPts val="4500"/>
              <a:buChar char="○"/>
              <a:defRPr sz="4500">
                <a:solidFill>
                  <a:srgbClr val="434343"/>
                </a:solidFill>
              </a:defRPr>
            </a:lvl2pPr>
            <a:lvl3pPr marL="1371600" lvl="2" indent="-450850" rtl="0">
              <a:spcBef>
                <a:spcPts val="0"/>
              </a:spcBef>
              <a:spcAft>
                <a:spcPts val="0"/>
              </a:spcAft>
              <a:buClr>
                <a:srgbClr val="434343"/>
              </a:buClr>
              <a:buSzPts val="3500"/>
              <a:buChar char="■"/>
              <a:defRPr sz="3500">
                <a:solidFill>
                  <a:srgbClr val="434343"/>
                </a:solidFill>
              </a:defRPr>
            </a:lvl3pPr>
            <a:lvl4pPr marL="1828800" lvl="3" indent="-419100" rtl="0">
              <a:spcBef>
                <a:spcPts val="0"/>
              </a:spcBef>
              <a:spcAft>
                <a:spcPts val="0"/>
              </a:spcAft>
              <a:buClr>
                <a:srgbClr val="434343"/>
              </a:buClr>
              <a:buSzPts val="3000"/>
              <a:buChar char="●"/>
              <a:defRPr sz="3000">
                <a:solidFill>
                  <a:srgbClr val="434343"/>
                </a:solidFill>
              </a:defRPr>
            </a:lvl4pPr>
            <a:lvl5pPr marL="2286000" lvl="4" indent="-419100" rtl="0">
              <a:spcBef>
                <a:spcPts val="0"/>
              </a:spcBef>
              <a:spcAft>
                <a:spcPts val="0"/>
              </a:spcAft>
              <a:buClr>
                <a:srgbClr val="434343"/>
              </a:buClr>
              <a:buSzPts val="3000"/>
              <a:buChar char="○"/>
              <a:defRPr sz="3000">
                <a:solidFill>
                  <a:srgbClr val="434343"/>
                </a:solidFill>
              </a:defRPr>
            </a:lvl5pPr>
            <a:lvl6pPr marL="2743200" lvl="5" indent="-419100" rtl="0">
              <a:spcBef>
                <a:spcPts val="0"/>
              </a:spcBef>
              <a:spcAft>
                <a:spcPts val="0"/>
              </a:spcAft>
              <a:buClr>
                <a:srgbClr val="434343"/>
              </a:buClr>
              <a:buSzPts val="3000"/>
              <a:buChar char="■"/>
              <a:defRPr sz="3000">
                <a:solidFill>
                  <a:srgbClr val="434343"/>
                </a:solidFill>
              </a:defRPr>
            </a:lvl6pPr>
            <a:lvl7pPr marL="3200400" lvl="6" indent="-419100" rtl="0">
              <a:spcBef>
                <a:spcPts val="0"/>
              </a:spcBef>
              <a:spcAft>
                <a:spcPts val="0"/>
              </a:spcAft>
              <a:buClr>
                <a:srgbClr val="434343"/>
              </a:buClr>
              <a:buSzPts val="3000"/>
              <a:buChar char="●"/>
              <a:defRPr sz="3000">
                <a:solidFill>
                  <a:srgbClr val="434343"/>
                </a:solidFill>
              </a:defRPr>
            </a:lvl7pPr>
            <a:lvl8pPr marL="3657600" lvl="7" indent="-419100" rtl="0">
              <a:spcBef>
                <a:spcPts val="0"/>
              </a:spcBef>
              <a:spcAft>
                <a:spcPts val="0"/>
              </a:spcAft>
              <a:buClr>
                <a:srgbClr val="434343"/>
              </a:buClr>
              <a:buSzPts val="3000"/>
              <a:buChar char="○"/>
              <a:defRPr sz="3000">
                <a:solidFill>
                  <a:srgbClr val="434343"/>
                </a:solidFill>
              </a:defRPr>
            </a:lvl8pPr>
            <a:lvl9pPr marL="4114800" lvl="8" indent="-419100" rtl="0">
              <a:spcBef>
                <a:spcPts val="0"/>
              </a:spcBef>
              <a:spcAft>
                <a:spcPts val="0"/>
              </a:spcAft>
              <a:buClr>
                <a:srgbClr val="434343"/>
              </a:buClr>
              <a:buSzPts val="3000"/>
              <a:buChar char="■"/>
              <a:defRPr sz="3000">
                <a:solidFill>
                  <a:srgbClr val="434343"/>
                </a:solidFill>
              </a:defRPr>
            </a:lvl9pPr>
          </a:lstStyle>
          <a:p>
            <a:endParaRPr/>
          </a:p>
        </p:txBody>
      </p:sp>
      <p:sp>
        <p:nvSpPr>
          <p:cNvPr id="106" name="Google Shape;106;p10"/>
          <p:cNvSpPr/>
          <p:nvPr/>
        </p:nvSpPr>
        <p:spPr>
          <a:xfrm>
            <a:off x="-24000" y="-15958"/>
            <a:ext cx="18336000" cy="1145400"/>
          </a:xfrm>
          <a:prstGeom prst="rect">
            <a:avLst/>
          </a:prstGeom>
          <a:solidFill>
            <a:srgbClr val="164397"/>
          </a:solidFill>
          <a:ln w="9525" cap="flat" cmpd="sng">
            <a:solidFill>
              <a:schemeClr val="dk2"/>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2800"/>
          </a:p>
        </p:txBody>
      </p:sp>
      <p:pic>
        <p:nvPicPr>
          <p:cNvPr id="107" name="Google Shape;107;p10"/>
          <p:cNvPicPr preferRelativeResize="0"/>
          <p:nvPr/>
        </p:nvPicPr>
        <p:blipFill>
          <a:blip r:embed="rId2">
            <a:alphaModFix/>
          </a:blip>
          <a:stretch>
            <a:fillRect/>
          </a:stretch>
        </p:blipFill>
        <p:spPr>
          <a:xfrm>
            <a:off x="1196295" y="10169"/>
            <a:ext cx="1078398" cy="1078398"/>
          </a:xfrm>
          <a:prstGeom prst="rect">
            <a:avLst/>
          </a:prstGeom>
          <a:noFill/>
          <a:ln>
            <a:noFill/>
          </a:ln>
          <a:effectLst>
            <a:outerShdw blurRad="57150" dist="19050" dir="5400000" algn="bl" rotWithShape="0">
              <a:srgbClr val="000000">
                <a:alpha val="50000"/>
              </a:srgbClr>
            </a:outerShdw>
          </a:effectLst>
        </p:spPr>
      </p:pic>
      <p:pic>
        <p:nvPicPr>
          <p:cNvPr id="108" name="Google Shape;108;p10"/>
          <p:cNvPicPr preferRelativeResize="0"/>
          <p:nvPr/>
        </p:nvPicPr>
        <p:blipFill>
          <a:blip r:embed="rId3">
            <a:alphaModFix/>
          </a:blip>
          <a:stretch>
            <a:fillRect/>
          </a:stretch>
        </p:blipFill>
        <p:spPr>
          <a:xfrm>
            <a:off x="-201250" y="10169"/>
            <a:ext cx="1509801" cy="1078400"/>
          </a:xfrm>
          <a:prstGeom prst="rect">
            <a:avLst/>
          </a:prstGeom>
          <a:noFill/>
          <a:ln>
            <a:noFill/>
          </a:ln>
          <a:effectLst>
            <a:outerShdw blurRad="57150" dist="19050" dir="5400000" algn="bl" rotWithShape="0">
              <a:srgbClr val="000000">
                <a:alpha val="50000"/>
              </a:srgbClr>
            </a:outerShdw>
          </a:effectLst>
        </p:spPr>
      </p:pic>
      <p:sp>
        <p:nvSpPr>
          <p:cNvPr id="109" name="Google Shape;109;p10" descr="#officeTypeDescTextBox"/>
          <p:cNvSpPr txBox="1"/>
          <p:nvPr/>
        </p:nvSpPr>
        <p:spPr>
          <a:xfrm>
            <a:off x="13368528" y="10476"/>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Weather Forecast Office</a:t>
            </a:r>
            <a:endParaRPr sz="2200">
              <a:solidFill>
                <a:srgbClr val="FFFFFF"/>
              </a:solidFill>
              <a:latin typeface="Calibri"/>
              <a:ea typeface="Calibri"/>
              <a:cs typeface="Calibri"/>
              <a:sym typeface="Calibri"/>
            </a:endParaRPr>
          </a:p>
        </p:txBody>
      </p:sp>
      <p:sp>
        <p:nvSpPr>
          <p:cNvPr id="110" name="Google Shape;110;p10" descr="#officeNameTextBox"/>
          <p:cNvSpPr txBox="1"/>
          <p:nvPr/>
        </p:nvSpPr>
        <p:spPr>
          <a:xfrm>
            <a:off x="13368528" y="347472"/>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Portland, OR</a:t>
            </a:r>
            <a:endParaRPr sz="2200">
              <a:solidFill>
                <a:srgbClr val="FFFFFF"/>
              </a:solidFill>
              <a:latin typeface="Calibri"/>
              <a:ea typeface="Calibri"/>
              <a:cs typeface="Calibri"/>
              <a:sym typeface="Calibri"/>
            </a:endParaRPr>
          </a:p>
        </p:txBody>
      </p:sp>
      <p:sp>
        <p:nvSpPr>
          <p:cNvPr id="111" name="Google Shape;111;p10" descr="#nowDateTextBox"/>
          <p:cNvSpPr txBox="1"/>
          <p:nvPr/>
        </p:nvSpPr>
        <p:spPr>
          <a:xfrm>
            <a:off x="13368528" y="675348"/>
            <a:ext cx="4803600" cy="4572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ctr" anchorCtr="0">
            <a:noAutofit/>
          </a:bodyPr>
          <a:lstStyle/>
          <a:p>
            <a:pPr marL="0" lvl="0" indent="0" algn="r" rtl="0">
              <a:spcBef>
                <a:spcPts val="0"/>
              </a:spcBef>
              <a:spcAft>
                <a:spcPts val="0"/>
              </a:spcAft>
              <a:buNone/>
            </a:pPr>
            <a:r>
              <a:rPr lang="en-US" sz="2200">
                <a:solidFill>
                  <a:srgbClr val="FFFFFF"/>
                </a:solidFill>
                <a:latin typeface="Calibri"/>
                <a:ea typeface="Calibri"/>
                <a:cs typeface="Calibri"/>
                <a:sym typeface="Calibri"/>
              </a:rPr>
              <a:t>Saturday, October 22</a:t>
            </a:r>
            <a:endParaRPr sz="2200">
              <a:solidFill>
                <a:srgbClr val="FFFFFF"/>
              </a:solidFill>
              <a:latin typeface="Calibri"/>
              <a:ea typeface="Calibri"/>
              <a:cs typeface="Calibri"/>
              <a:sym typeface="Calibri"/>
            </a:endParaRPr>
          </a:p>
        </p:txBody>
      </p:sp>
      <p:sp>
        <p:nvSpPr>
          <p:cNvPr id="112" name="Google Shape;112;p10"/>
          <p:cNvSpPr txBox="1">
            <a:spLocks noGrp="1"/>
          </p:cNvSpPr>
          <p:nvPr>
            <p:ph type="title"/>
          </p:nvPr>
        </p:nvSpPr>
        <p:spPr>
          <a:xfrm>
            <a:off x="2304288" y="0"/>
            <a:ext cx="12381000" cy="1143000"/>
          </a:xfrm>
          <a:prstGeom prst="rect">
            <a:avLst/>
          </a:prstGeom>
          <a:noFill/>
          <a:ln>
            <a:noFill/>
          </a:ln>
          <a:effectLst>
            <a:outerShdw blurRad="57150" dist="19050" dir="5400000" algn="bl" rotWithShape="0">
              <a:srgbClr val="000000">
                <a:alpha val="50000"/>
              </a:srgbClr>
            </a:outerShdw>
          </a:effectLst>
        </p:spPr>
        <p:txBody>
          <a:bodyPr spcFirstLastPara="1" wrap="square" lIns="182875" tIns="182875" rIns="182875" bIns="182875" anchor="t" anchorCtr="0">
            <a:normAutofit/>
          </a:bodyPr>
          <a:lstStyle>
            <a:lvl1pPr lvl="0" rtl="0">
              <a:spcBef>
                <a:spcPts val="0"/>
              </a:spcBef>
              <a:spcAft>
                <a:spcPts val="0"/>
              </a:spcAft>
              <a:buClr>
                <a:srgbClr val="FFFFFF"/>
              </a:buClr>
              <a:buSzPts val="5000"/>
              <a:buFont typeface="Calibri"/>
              <a:buNone/>
              <a:defRPr sz="5000" b="1">
                <a:solidFill>
                  <a:srgbClr val="FFFFFF"/>
                </a:solidFill>
                <a:latin typeface="Calibri"/>
                <a:ea typeface="Calibri"/>
                <a:cs typeface="Calibri"/>
                <a:sym typeface="Calibri"/>
              </a:defRPr>
            </a:lvl1pPr>
            <a:lvl2pPr lvl="1" rtl="0">
              <a:spcBef>
                <a:spcPts val="0"/>
              </a:spcBef>
              <a:spcAft>
                <a:spcPts val="0"/>
              </a:spcAft>
              <a:buSzPts val="1400"/>
              <a:buNone/>
              <a:defRPr>
                <a:latin typeface="Lato"/>
                <a:ea typeface="Lato"/>
                <a:cs typeface="Lato"/>
                <a:sym typeface="Lato"/>
              </a:defRPr>
            </a:lvl2pPr>
            <a:lvl3pPr lvl="2" rtl="0">
              <a:spcBef>
                <a:spcPts val="0"/>
              </a:spcBef>
              <a:spcAft>
                <a:spcPts val="0"/>
              </a:spcAft>
              <a:buSzPts val="1400"/>
              <a:buNone/>
              <a:defRPr>
                <a:latin typeface="Lato"/>
                <a:ea typeface="Lato"/>
                <a:cs typeface="Lato"/>
                <a:sym typeface="Lato"/>
              </a:defRPr>
            </a:lvl3pPr>
            <a:lvl4pPr lvl="3" rtl="0">
              <a:spcBef>
                <a:spcPts val="0"/>
              </a:spcBef>
              <a:spcAft>
                <a:spcPts val="0"/>
              </a:spcAft>
              <a:buSzPts val="1400"/>
              <a:buNone/>
              <a:defRPr>
                <a:latin typeface="Lato"/>
                <a:ea typeface="Lato"/>
                <a:cs typeface="Lato"/>
                <a:sym typeface="Lato"/>
              </a:defRPr>
            </a:lvl4pPr>
            <a:lvl5pPr lvl="4" rtl="0">
              <a:spcBef>
                <a:spcPts val="0"/>
              </a:spcBef>
              <a:spcAft>
                <a:spcPts val="0"/>
              </a:spcAft>
              <a:buSzPts val="1400"/>
              <a:buNone/>
              <a:defRPr>
                <a:latin typeface="Lato"/>
                <a:ea typeface="Lato"/>
                <a:cs typeface="Lato"/>
                <a:sym typeface="Lato"/>
              </a:defRPr>
            </a:lvl5pPr>
            <a:lvl6pPr lvl="5" rtl="0">
              <a:spcBef>
                <a:spcPts val="0"/>
              </a:spcBef>
              <a:spcAft>
                <a:spcPts val="0"/>
              </a:spcAft>
              <a:buSzPts val="1400"/>
              <a:buNone/>
              <a:defRPr>
                <a:latin typeface="Lato"/>
                <a:ea typeface="Lato"/>
                <a:cs typeface="Lato"/>
                <a:sym typeface="Lato"/>
              </a:defRPr>
            </a:lvl6pPr>
            <a:lvl7pPr lvl="6" rtl="0">
              <a:spcBef>
                <a:spcPts val="0"/>
              </a:spcBef>
              <a:spcAft>
                <a:spcPts val="0"/>
              </a:spcAft>
              <a:buSzPts val="1400"/>
              <a:buNone/>
              <a:defRPr>
                <a:latin typeface="Lato"/>
                <a:ea typeface="Lato"/>
                <a:cs typeface="Lato"/>
                <a:sym typeface="Lato"/>
              </a:defRPr>
            </a:lvl7pPr>
            <a:lvl8pPr lvl="7" rtl="0">
              <a:spcBef>
                <a:spcPts val="0"/>
              </a:spcBef>
              <a:spcAft>
                <a:spcPts val="0"/>
              </a:spcAft>
              <a:buSzPts val="1400"/>
              <a:buNone/>
              <a:defRPr>
                <a:latin typeface="Lato"/>
                <a:ea typeface="Lato"/>
                <a:cs typeface="Lato"/>
                <a:sym typeface="Lato"/>
              </a:defRPr>
            </a:lvl8pPr>
            <a:lvl9pPr lvl="8" rtl="0">
              <a:spcBef>
                <a:spcPts val="0"/>
              </a:spcBef>
              <a:spcAft>
                <a:spcPts val="0"/>
              </a:spcAft>
              <a:buSzPts val="1400"/>
              <a:buNone/>
              <a:defRPr>
                <a:latin typeface="Lato"/>
                <a:ea typeface="Lato"/>
                <a:cs typeface="Lato"/>
                <a:sym typeface="Lato"/>
              </a:defRPr>
            </a:lvl9pPr>
          </a:lstStyle>
          <a:p>
            <a:endParaRPr/>
          </a:p>
        </p:txBody>
      </p:sp>
      <p:sp>
        <p:nvSpPr>
          <p:cNvPr id="113" name="Google Shape;113;p10"/>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B539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17647799" y="9646802"/>
            <a:ext cx="640200" cy="640200"/>
          </a:xfrm>
          <a:prstGeom prst="rect">
            <a:avLst/>
          </a:prstGeom>
          <a:noFill/>
          <a:ln>
            <a:noFill/>
          </a:ln>
        </p:spPr>
        <p:txBody>
          <a:bodyPr spcFirstLastPara="1" wrap="square" lIns="0" tIns="0" rIns="0" bIns="0" anchor="ctr" anchorCtr="0">
            <a:noAutofit/>
          </a:bodyPr>
          <a:lstStyle>
            <a:lvl1pPr lvl="0" algn="ctr" rtl="0">
              <a:buNone/>
              <a:defRPr sz="2000">
                <a:solidFill>
                  <a:schemeClr val="dk2"/>
                </a:solidFill>
                <a:latin typeface="Calibri"/>
                <a:ea typeface="Calibri"/>
                <a:cs typeface="Calibri"/>
                <a:sym typeface="Calibri"/>
              </a:defRPr>
            </a:lvl1pPr>
            <a:lvl2pPr lvl="1" algn="ctr" rtl="0">
              <a:buNone/>
              <a:defRPr sz="2000">
                <a:solidFill>
                  <a:schemeClr val="dk2"/>
                </a:solidFill>
                <a:latin typeface="Calibri"/>
                <a:ea typeface="Calibri"/>
                <a:cs typeface="Calibri"/>
                <a:sym typeface="Calibri"/>
              </a:defRPr>
            </a:lvl2pPr>
            <a:lvl3pPr lvl="2" algn="ctr" rtl="0">
              <a:buNone/>
              <a:defRPr sz="2000">
                <a:solidFill>
                  <a:schemeClr val="dk2"/>
                </a:solidFill>
                <a:latin typeface="Calibri"/>
                <a:ea typeface="Calibri"/>
                <a:cs typeface="Calibri"/>
                <a:sym typeface="Calibri"/>
              </a:defRPr>
            </a:lvl3pPr>
            <a:lvl4pPr lvl="3" algn="ctr" rtl="0">
              <a:buNone/>
              <a:defRPr sz="2000">
                <a:solidFill>
                  <a:schemeClr val="dk2"/>
                </a:solidFill>
                <a:latin typeface="Calibri"/>
                <a:ea typeface="Calibri"/>
                <a:cs typeface="Calibri"/>
                <a:sym typeface="Calibri"/>
              </a:defRPr>
            </a:lvl4pPr>
            <a:lvl5pPr lvl="4" algn="ctr" rtl="0">
              <a:buNone/>
              <a:defRPr sz="2000">
                <a:solidFill>
                  <a:schemeClr val="dk2"/>
                </a:solidFill>
                <a:latin typeface="Calibri"/>
                <a:ea typeface="Calibri"/>
                <a:cs typeface="Calibri"/>
                <a:sym typeface="Calibri"/>
              </a:defRPr>
            </a:lvl5pPr>
            <a:lvl6pPr lvl="5" algn="ctr" rtl="0">
              <a:buNone/>
              <a:defRPr sz="2000">
                <a:solidFill>
                  <a:schemeClr val="dk2"/>
                </a:solidFill>
                <a:latin typeface="Calibri"/>
                <a:ea typeface="Calibri"/>
                <a:cs typeface="Calibri"/>
                <a:sym typeface="Calibri"/>
              </a:defRPr>
            </a:lvl6pPr>
            <a:lvl7pPr lvl="6" algn="ctr" rtl="0">
              <a:buNone/>
              <a:defRPr sz="2000">
                <a:solidFill>
                  <a:schemeClr val="dk2"/>
                </a:solidFill>
                <a:latin typeface="Calibri"/>
                <a:ea typeface="Calibri"/>
                <a:cs typeface="Calibri"/>
                <a:sym typeface="Calibri"/>
              </a:defRPr>
            </a:lvl7pPr>
            <a:lvl8pPr lvl="7" algn="ctr" rtl="0">
              <a:buNone/>
              <a:defRPr sz="2000">
                <a:solidFill>
                  <a:schemeClr val="dk2"/>
                </a:solidFill>
                <a:latin typeface="Calibri"/>
                <a:ea typeface="Calibri"/>
                <a:cs typeface="Calibri"/>
                <a:sym typeface="Calibri"/>
              </a:defRPr>
            </a:lvl8pPr>
            <a:lvl9pPr lvl="8" algn="ctr" rtl="0">
              <a:buNone/>
              <a:defRPr sz="2000">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7" name="Google Shape;7;p1"/>
          <p:cNvSpPr txBox="1">
            <a:spLocks noGrp="1"/>
          </p:cNvSpPr>
          <p:nvPr>
            <p:ph type="body" idx="1"/>
          </p:nvPr>
        </p:nvSpPr>
        <p:spPr>
          <a:xfrm>
            <a:off x="12093077" y="95253"/>
            <a:ext cx="6125700" cy="6177900"/>
          </a:xfrm>
          <a:prstGeom prst="rect">
            <a:avLst/>
          </a:prstGeom>
          <a:noFill/>
          <a:ln>
            <a:noFill/>
          </a:ln>
        </p:spPr>
        <p:txBody>
          <a:bodyPr spcFirstLastPara="1" wrap="square" lIns="274300" tIns="91425" rIns="91425" bIns="91425" anchor="ctr" anchorCtr="0">
            <a:normAutofit/>
          </a:bodyPr>
          <a:lstStyle>
            <a:lvl1pPr marL="457200" lvl="0" indent="-577850" rtl="0">
              <a:spcBef>
                <a:spcPts val="0"/>
              </a:spcBef>
              <a:spcAft>
                <a:spcPts val="0"/>
              </a:spcAft>
              <a:buClr>
                <a:srgbClr val="434343"/>
              </a:buClr>
              <a:buSzPts val="5500"/>
              <a:buFont typeface="Calibri"/>
              <a:buChar char="●"/>
              <a:defRPr sz="5500" b="1">
                <a:solidFill>
                  <a:srgbClr val="434343"/>
                </a:solidFill>
                <a:latin typeface="Calibri"/>
                <a:ea typeface="Calibri"/>
                <a:cs typeface="Calibri"/>
                <a:sym typeface="Calibri"/>
              </a:defRPr>
            </a:lvl1pPr>
            <a:lvl2pPr marL="914400" lvl="1" indent="-514350" rtl="0">
              <a:spcBef>
                <a:spcPts val="0"/>
              </a:spcBef>
              <a:spcAft>
                <a:spcPts val="0"/>
              </a:spcAft>
              <a:buClr>
                <a:srgbClr val="434343"/>
              </a:buClr>
              <a:buSzPts val="4500"/>
              <a:buFont typeface="Calibri"/>
              <a:buChar char="○"/>
              <a:defRPr sz="4500" b="1">
                <a:solidFill>
                  <a:srgbClr val="434343"/>
                </a:solidFill>
                <a:latin typeface="Calibri"/>
                <a:ea typeface="Calibri"/>
                <a:cs typeface="Calibri"/>
                <a:sym typeface="Calibri"/>
              </a:defRPr>
            </a:lvl2pPr>
            <a:lvl3pPr marL="1371600" lvl="2" indent="-450850" rtl="0">
              <a:spcBef>
                <a:spcPts val="0"/>
              </a:spcBef>
              <a:spcAft>
                <a:spcPts val="0"/>
              </a:spcAft>
              <a:buClr>
                <a:srgbClr val="434343"/>
              </a:buClr>
              <a:buSzPts val="3500"/>
              <a:buFont typeface="Calibri"/>
              <a:buChar char="■"/>
              <a:defRPr sz="3500">
                <a:solidFill>
                  <a:srgbClr val="434343"/>
                </a:solidFill>
                <a:latin typeface="Calibri"/>
                <a:ea typeface="Calibri"/>
                <a:cs typeface="Calibri"/>
                <a:sym typeface="Calibri"/>
              </a:defRPr>
            </a:lvl3pPr>
            <a:lvl4pPr marL="1828800" lvl="3"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4pPr>
            <a:lvl5pPr marL="2286000" lvl="4"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5pPr>
            <a:lvl6pPr marL="2743200" lvl="5"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6pPr>
            <a:lvl7pPr marL="3200400" lvl="6"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7pPr>
            <a:lvl8pPr marL="3657600" lvl="7"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8pPr>
            <a:lvl9pPr marL="4114800" lvl="8" indent="-419100" rtl="0">
              <a:spcBef>
                <a:spcPts val="0"/>
              </a:spcBef>
              <a:spcAft>
                <a:spcPts val="0"/>
              </a:spcAft>
              <a:buClr>
                <a:srgbClr val="434343"/>
              </a:buClr>
              <a:buSzPts val="3000"/>
              <a:buFont typeface="Calibri"/>
              <a:buChar char="■"/>
              <a:defRPr sz="3000">
                <a:solidFill>
                  <a:srgbClr val="434343"/>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55.png"/><Relationship Id="rId5" Type="http://schemas.openxmlformats.org/officeDocument/2006/relationships/image" Target="../media/image51.png"/><Relationship Id="rId10" Type="http://schemas.openxmlformats.org/officeDocument/2006/relationships/image" Target="../media/image54.png"/><Relationship Id="rId4" Type="http://schemas.openxmlformats.org/officeDocument/2006/relationships/image" Target="../media/image23.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39.png"/><Relationship Id="rId5" Type="http://schemas.openxmlformats.org/officeDocument/2006/relationships/image" Target="../media/image59.png"/><Relationship Id="rId10" Type="http://schemas.openxmlformats.org/officeDocument/2006/relationships/image" Target="../media/image36.png"/><Relationship Id="rId4" Type="http://schemas.openxmlformats.org/officeDocument/2006/relationships/image" Target="../media/image58.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3.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gi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0.gif"/><Relationship Id="rId5" Type="http://schemas.openxmlformats.org/officeDocument/2006/relationships/image" Target="../media/image69.png"/><Relationship Id="rId4" Type="http://schemas.openxmlformats.org/officeDocument/2006/relationships/image" Target="../media/image68.pn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1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8"/>
          <p:cNvSpPr txBox="1">
            <a:spLocks noGrp="1"/>
          </p:cNvSpPr>
          <p:nvPr>
            <p:ph type="subTitle" idx="1"/>
          </p:nvPr>
        </p:nvSpPr>
        <p:spPr>
          <a:xfrm>
            <a:off x="4572000" y="1121663"/>
            <a:ext cx="10297500" cy="591300"/>
          </a:xfrm>
          <a:prstGeom prst="rect">
            <a:avLst/>
          </a:prstGeom>
        </p:spPr>
        <p:txBody>
          <a:bodyPr spcFirstLastPara="1" wrap="square" lIns="457200" tIns="0" rIns="91425" bIns="0" anchor="t" anchorCtr="0">
            <a:noAutofit/>
          </a:bodyPr>
          <a:lstStyle/>
          <a:p>
            <a:pPr marL="0" lvl="0" indent="0" algn="l" rtl="0">
              <a:lnSpc>
                <a:spcPct val="115000"/>
              </a:lnSpc>
              <a:spcBef>
                <a:spcPts val="0"/>
              </a:spcBef>
              <a:spcAft>
                <a:spcPts val="0"/>
              </a:spcAft>
              <a:buNone/>
            </a:pPr>
            <a:r>
              <a:rPr lang="en-US" b="0">
                <a:solidFill>
                  <a:schemeClr val="lt1"/>
                </a:solidFill>
                <a:latin typeface="Roboto"/>
                <a:ea typeface="Roboto"/>
                <a:cs typeface="Roboto"/>
                <a:sym typeface="Roboto"/>
              </a:rPr>
              <a:t>2022-2023</a:t>
            </a:r>
            <a:endParaRPr b="0">
              <a:solidFill>
                <a:schemeClr val="lt1"/>
              </a:solidFill>
              <a:latin typeface="Roboto"/>
              <a:ea typeface="Roboto"/>
              <a:cs typeface="Roboto"/>
              <a:sym typeface="Roboto"/>
            </a:endParaRPr>
          </a:p>
          <a:p>
            <a:pPr marL="0" lvl="0" indent="0" algn="l" rtl="0">
              <a:spcBef>
                <a:spcPts val="2400"/>
              </a:spcBef>
              <a:spcAft>
                <a:spcPts val="0"/>
              </a:spcAft>
              <a:buNone/>
            </a:pPr>
            <a:endParaRPr/>
          </a:p>
        </p:txBody>
      </p:sp>
      <p:sp>
        <p:nvSpPr>
          <p:cNvPr id="234" name="Google Shape;234;p28"/>
          <p:cNvSpPr txBox="1">
            <a:spLocks noGrp="1"/>
          </p:cNvSpPr>
          <p:nvPr>
            <p:ph type="title"/>
          </p:nvPr>
        </p:nvSpPr>
        <p:spPr>
          <a:xfrm>
            <a:off x="4572000" y="121925"/>
            <a:ext cx="10297500" cy="914400"/>
          </a:xfrm>
          <a:prstGeom prst="rect">
            <a:avLst/>
          </a:prstGeom>
        </p:spPr>
        <p:txBody>
          <a:bodyPr spcFirstLastPara="1" wrap="square" lIns="182875" tIns="0" rIns="91425" bIns="0" anchor="t" anchorCtr="0">
            <a:noAutofit/>
          </a:bodyPr>
          <a:lstStyle/>
          <a:p>
            <a:pPr marL="0" lvl="0" indent="0" algn="l" rtl="0">
              <a:spcBef>
                <a:spcPts val="0"/>
              </a:spcBef>
              <a:spcAft>
                <a:spcPts val="0"/>
              </a:spcAft>
              <a:buNone/>
            </a:pPr>
            <a:r>
              <a:rPr lang="en-US">
                <a:solidFill>
                  <a:schemeClr val="lt1"/>
                </a:solidFill>
              </a:rPr>
              <a:t>NWS Winter Seasonal Outlook </a:t>
            </a:r>
            <a:endParaRPr/>
          </a:p>
        </p:txBody>
      </p:sp>
      <p:sp>
        <p:nvSpPr>
          <p:cNvPr id="235" name="Google Shape;235;p28" descr="#presentersTextBox"/>
          <p:cNvSpPr txBox="1">
            <a:spLocks noGrp="1"/>
          </p:cNvSpPr>
          <p:nvPr>
            <p:ph type="subTitle" idx="2"/>
          </p:nvPr>
        </p:nvSpPr>
        <p:spPr>
          <a:xfrm>
            <a:off x="4572000" y="1920240"/>
            <a:ext cx="9525000" cy="411600"/>
          </a:xfrm>
          <a:prstGeom prst="rect">
            <a:avLst/>
          </a:prstGeom>
        </p:spPr>
        <p:txBody>
          <a:bodyPr spcFirstLastPara="1" wrap="square" lIns="91425" tIns="0" rIns="91425" bIns="0" anchor="ctr" anchorCtr="0">
            <a:noAutofit/>
          </a:bodyPr>
          <a:lstStyle/>
          <a:p>
            <a:pPr marL="0" lvl="0" indent="0" algn="l" rtl="0">
              <a:lnSpc>
                <a:spcPct val="115000"/>
              </a:lnSpc>
              <a:spcBef>
                <a:spcPts val="0"/>
              </a:spcBef>
              <a:spcAft>
                <a:spcPts val="2400"/>
              </a:spcAft>
              <a:buNone/>
            </a:pPr>
            <a:r>
              <a:rPr lang="en-US" b="0">
                <a:solidFill>
                  <a:schemeClr val="lt1"/>
                </a:solidFill>
                <a:latin typeface="Roboto"/>
                <a:ea typeface="Roboto"/>
                <a:cs typeface="Roboto"/>
                <a:sym typeface="Roboto"/>
              </a:rPr>
              <a:t>Rebecca Muessle - Meteorologist </a:t>
            </a:r>
            <a:endParaRPr/>
          </a:p>
        </p:txBody>
      </p:sp>
      <p:pic>
        <p:nvPicPr>
          <p:cNvPr id="236" name="Google Shape;236;p28"/>
          <p:cNvPicPr preferRelativeResize="0"/>
          <p:nvPr/>
        </p:nvPicPr>
        <p:blipFill rotWithShape="1">
          <a:blip r:embed="rId3">
            <a:alphaModFix/>
          </a:blip>
          <a:srcRect r="21110"/>
          <a:stretch/>
        </p:blipFill>
        <p:spPr>
          <a:xfrm>
            <a:off x="13687562" y="2539125"/>
            <a:ext cx="3890463" cy="3698650"/>
          </a:xfrm>
          <a:prstGeom prst="rect">
            <a:avLst/>
          </a:prstGeom>
          <a:noFill/>
          <a:ln>
            <a:noFill/>
          </a:ln>
        </p:spPr>
      </p:pic>
      <p:pic>
        <p:nvPicPr>
          <p:cNvPr id="237" name="Google Shape;237;p28"/>
          <p:cNvPicPr preferRelativeResize="0"/>
          <p:nvPr/>
        </p:nvPicPr>
        <p:blipFill>
          <a:blip r:embed="rId4">
            <a:alphaModFix/>
          </a:blip>
          <a:stretch>
            <a:fillRect/>
          </a:stretch>
        </p:blipFill>
        <p:spPr>
          <a:xfrm>
            <a:off x="5716575" y="3215725"/>
            <a:ext cx="7591383" cy="5693526"/>
          </a:xfrm>
          <a:prstGeom prst="rect">
            <a:avLst/>
          </a:prstGeom>
          <a:noFill/>
          <a:ln>
            <a:noFill/>
          </a:ln>
        </p:spPr>
      </p:pic>
      <p:pic>
        <p:nvPicPr>
          <p:cNvPr id="238" name="Google Shape;238;p28"/>
          <p:cNvPicPr preferRelativeResize="0"/>
          <p:nvPr/>
        </p:nvPicPr>
        <p:blipFill rotWithShape="1">
          <a:blip r:embed="rId5">
            <a:alphaModFix/>
          </a:blip>
          <a:srcRect r="19341"/>
          <a:stretch/>
        </p:blipFill>
        <p:spPr>
          <a:xfrm>
            <a:off x="616587" y="2746400"/>
            <a:ext cx="4427402" cy="3698662"/>
          </a:xfrm>
          <a:prstGeom prst="rect">
            <a:avLst/>
          </a:prstGeom>
          <a:noFill/>
          <a:ln>
            <a:noFill/>
          </a:ln>
        </p:spPr>
      </p:pic>
      <p:pic>
        <p:nvPicPr>
          <p:cNvPr id="239" name="Google Shape;239;p28"/>
          <p:cNvPicPr preferRelativeResize="0"/>
          <p:nvPr/>
        </p:nvPicPr>
        <p:blipFill rotWithShape="1">
          <a:blip r:embed="rId6">
            <a:alphaModFix/>
          </a:blip>
          <a:srcRect l="13059" r="10970"/>
          <a:stretch/>
        </p:blipFill>
        <p:spPr>
          <a:xfrm>
            <a:off x="616575" y="6706175"/>
            <a:ext cx="4427425" cy="3279025"/>
          </a:xfrm>
          <a:prstGeom prst="rect">
            <a:avLst/>
          </a:prstGeom>
          <a:noFill/>
          <a:ln>
            <a:noFill/>
          </a:ln>
        </p:spPr>
      </p:pic>
      <p:pic>
        <p:nvPicPr>
          <p:cNvPr id="240" name="Google Shape;240;p28"/>
          <p:cNvPicPr preferRelativeResize="0"/>
          <p:nvPr/>
        </p:nvPicPr>
        <p:blipFill rotWithShape="1">
          <a:blip r:embed="rId7">
            <a:alphaModFix/>
          </a:blip>
          <a:srcRect l="3305" r="16669"/>
          <a:stretch/>
        </p:blipFill>
        <p:spPr>
          <a:xfrm>
            <a:off x="13763750" y="6445050"/>
            <a:ext cx="3890475" cy="3463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9"/>
          <p:cNvSpPr txBox="1">
            <a:spLocks noGrp="1"/>
          </p:cNvSpPr>
          <p:nvPr>
            <p:ph type="body" idx="1"/>
          </p:nvPr>
        </p:nvSpPr>
        <p:spPr>
          <a:xfrm>
            <a:off x="256032" y="1312786"/>
            <a:ext cx="17876400" cy="8732400"/>
          </a:xfrm>
          <a:prstGeom prst="rect">
            <a:avLst/>
          </a:prstGeom>
        </p:spPr>
        <p:txBody>
          <a:bodyPr spcFirstLastPara="1" wrap="square" lIns="365750" tIns="91425" rIns="91425" bIns="91425" anchor="ctr" anchorCtr="0">
            <a:noAutofit/>
          </a:bodyPr>
          <a:lstStyle/>
          <a:p>
            <a:pPr marL="457200" lvl="0" indent="-488950" algn="l" rtl="0">
              <a:lnSpc>
                <a:spcPct val="115000"/>
              </a:lnSpc>
              <a:spcBef>
                <a:spcPts val="0"/>
              </a:spcBef>
              <a:spcAft>
                <a:spcPts val="0"/>
              </a:spcAft>
              <a:buClr>
                <a:schemeClr val="lt1"/>
              </a:buClr>
              <a:buSzPts val="4100"/>
              <a:buFont typeface="Arial"/>
              <a:buChar char="●"/>
            </a:pPr>
            <a:r>
              <a:rPr lang="en-US" sz="4100" b="0">
                <a:solidFill>
                  <a:schemeClr val="lt1"/>
                </a:solidFill>
                <a:latin typeface="Arial"/>
                <a:ea typeface="Arial"/>
                <a:cs typeface="Arial"/>
                <a:sym typeface="Arial"/>
              </a:rPr>
              <a:t>La Niña conditions now and 80-90% likely to continue through mid-winter</a:t>
            </a:r>
            <a:endParaRPr sz="4100" b="0">
              <a:solidFill>
                <a:schemeClr val="lt1"/>
              </a:solidFill>
              <a:latin typeface="Arial"/>
              <a:ea typeface="Arial"/>
              <a:cs typeface="Arial"/>
              <a:sym typeface="Arial"/>
            </a:endParaRPr>
          </a:p>
          <a:p>
            <a:pPr marL="457200" lvl="0" indent="0" algn="l" rtl="0">
              <a:lnSpc>
                <a:spcPct val="115000"/>
              </a:lnSpc>
              <a:spcBef>
                <a:spcPts val="0"/>
              </a:spcBef>
              <a:spcAft>
                <a:spcPts val="0"/>
              </a:spcAft>
              <a:buNone/>
            </a:pPr>
            <a:endParaRPr sz="4100" b="0">
              <a:solidFill>
                <a:schemeClr val="lt1"/>
              </a:solidFill>
              <a:latin typeface="Arial"/>
              <a:ea typeface="Arial"/>
              <a:cs typeface="Arial"/>
              <a:sym typeface="Arial"/>
            </a:endParaRPr>
          </a:p>
          <a:p>
            <a:pPr marL="457200" lvl="0" indent="-488950" algn="l" rtl="0">
              <a:lnSpc>
                <a:spcPct val="115000"/>
              </a:lnSpc>
              <a:spcBef>
                <a:spcPts val="0"/>
              </a:spcBef>
              <a:spcAft>
                <a:spcPts val="0"/>
              </a:spcAft>
              <a:buClr>
                <a:schemeClr val="lt1"/>
              </a:buClr>
              <a:buSzPts val="4100"/>
              <a:buFont typeface="Arial"/>
              <a:buChar char="●"/>
            </a:pPr>
            <a:r>
              <a:rPr lang="en-US" sz="4100" b="0">
                <a:solidFill>
                  <a:schemeClr val="lt1"/>
                </a:solidFill>
                <a:latin typeface="Arial"/>
                <a:ea typeface="Arial"/>
                <a:cs typeface="Arial"/>
                <a:sym typeface="Arial"/>
              </a:rPr>
              <a:t>Third winter of La Niña</a:t>
            </a:r>
            <a:endParaRPr sz="4100" b="0">
              <a:solidFill>
                <a:schemeClr val="lt1"/>
              </a:solidFill>
              <a:latin typeface="Arial"/>
              <a:ea typeface="Arial"/>
              <a:cs typeface="Arial"/>
              <a:sym typeface="Arial"/>
            </a:endParaRPr>
          </a:p>
          <a:p>
            <a:pPr marL="457200" lvl="0" indent="0" algn="l" rtl="0">
              <a:lnSpc>
                <a:spcPct val="115000"/>
              </a:lnSpc>
              <a:spcBef>
                <a:spcPts val="0"/>
              </a:spcBef>
              <a:spcAft>
                <a:spcPts val="0"/>
              </a:spcAft>
              <a:buNone/>
            </a:pPr>
            <a:endParaRPr sz="4100" b="0">
              <a:solidFill>
                <a:schemeClr val="lt1"/>
              </a:solidFill>
              <a:latin typeface="Arial"/>
              <a:ea typeface="Arial"/>
              <a:cs typeface="Arial"/>
              <a:sym typeface="Arial"/>
            </a:endParaRPr>
          </a:p>
          <a:p>
            <a:pPr marL="457200" lvl="0" indent="-488950" algn="l" rtl="0">
              <a:lnSpc>
                <a:spcPct val="115000"/>
              </a:lnSpc>
              <a:spcBef>
                <a:spcPts val="0"/>
              </a:spcBef>
              <a:spcAft>
                <a:spcPts val="0"/>
              </a:spcAft>
              <a:buClr>
                <a:schemeClr val="lt1"/>
              </a:buClr>
              <a:buSzPts val="4100"/>
              <a:buFont typeface="Arial"/>
              <a:buChar char="●"/>
            </a:pPr>
            <a:r>
              <a:rPr lang="en-US" sz="4100" b="0">
                <a:solidFill>
                  <a:schemeClr val="lt1"/>
                </a:solidFill>
                <a:latin typeface="Arial"/>
                <a:ea typeface="Arial"/>
                <a:cs typeface="Arial"/>
                <a:sym typeface="Arial"/>
              </a:rPr>
              <a:t>NWS Climate Prediction Center (CPC) outlooks:</a:t>
            </a:r>
            <a:endParaRPr sz="4100" b="0">
              <a:solidFill>
                <a:schemeClr val="lt1"/>
              </a:solidFill>
              <a:latin typeface="Arial"/>
              <a:ea typeface="Arial"/>
              <a:cs typeface="Arial"/>
              <a:sym typeface="Arial"/>
            </a:endParaRPr>
          </a:p>
          <a:p>
            <a:pPr marL="1371600" lvl="0" indent="457200" algn="l" rtl="0">
              <a:lnSpc>
                <a:spcPct val="115000"/>
              </a:lnSpc>
              <a:spcBef>
                <a:spcPts val="0"/>
              </a:spcBef>
              <a:spcAft>
                <a:spcPts val="0"/>
              </a:spcAft>
              <a:buNone/>
            </a:pPr>
            <a:r>
              <a:rPr lang="en-US" sz="4100" b="0">
                <a:solidFill>
                  <a:srgbClr val="CFD8DC"/>
                </a:solidFill>
                <a:latin typeface="Arial"/>
                <a:ea typeface="Arial"/>
                <a:cs typeface="Arial"/>
                <a:sym typeface="Arial"/>
              </a:rPr>
              <a:t>1) Wetter than Normal Fall 2022</a:t>
            </a:r>
            <a:endParaRPr sz="4100" b="0">
              <a:solidFill>
                <a:srgbClr val="CFD8DC"/>
              </a:solidFill>
              <a:latin typeface="Arial"/>
              <a:ea typeface="Arial"/>
              <a:cs typeface="Arial"/>
              <a:sym typeface="Arial"/>
            </a:endParaRPr>
          </a:p>
          <a:p>
            <a:pPr marL="1371600" lvl="0" indent="457200" algn="l" rtl="0">
              <a:lnSpc>
                <a:spcPct val="115000"/>
              </a:lnSpc>
              <a:spcBef>
                <a:spcPts val="0"/>
              </a:spcBef>
              <a:spcAft>
                <a:spcPts val="0"/>
              </a:spcAft>
              <a:buNone/>
            </a:pPr>
            <a:r>
              <a:rPr lang="en-US" sz="4100" b="0">
                <a:solidFill>
                  <a:srgbClr val="CFD8DC"/>
                </a:solidFill>
                <a:latin typeface="Arial"/>
                <a:ea typeface="Arial"/>
                <a:cs typeface="Arial"/>
                <a:sym typeface="Arial"/>
              </a:rPr>
              <a:t>2) Equal chances of wetter, drier or near normal precipitation DJF</a:t>
            </a:r>
            <a:endParaRPr sz="4100" b="0">
              <a:solidFill>
                <a:srgbClr val="CFD8DC"/>
              </a:solidFill>
              <a:latin typeface="Arial"/>
              <a:ea typeface="Arial"/>
              <a:cs typeface="Arial"/>
              <a:sym typeface="Arial"/>
            </a:endParaRPr>
          </a:p>
          <a:p>
            <a:pPr marL="1371600" lvl="0" indent="457200" algn="l" rtl="0">
              <a:lnSpc>
                <a:spcPct val="115000"/>
              </a:lnSpc>
              <a:spcBef>
                <a:spcPts val="0"/>
              </a:spcBef>
              <a:spcAft>
                <a:spcPts val="0"/>
              </a:spcAft>
              <a:buNone/>
            </a:pPr>
            <a:r>
              <a:rPr lang="en-US" sz="4100" b="0">
                <a:solidFill>
                  <a:srgbClr val="CFD8DC"/>
                </a:solidFill>
                <a:latin typeface="Arial"/>
                <a:ea typeface="Arial"/>
                <a:cs typeface="Arial"/>
                <a:sym typeface="Arial"/>
              </a:rPr>
              <a:t>3) Greater chance for slightly cooler than normal DJF</a:t>
            </a:r>
            <a:endParaRPr/>
          </a:p>
        </p:txBody>
      </p:sp>
      <p:sp>
        <p:nvSpPr>
          <p:cNvPr id="246" name="Google Shape;246;p29"/>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Autofit/>
          </a:bodyPr>
          <a:lstStyle/>
          <a:p>
            <a:pPr marL="0" lvl="0" indent="0" algn="l" rtl="0">
              <a:spcBef>
                <a:spcPts val="0"/>
              </a:spcBef>
              <a:spcAft>
                <a:spcPts val="0"/>
              </a:spcAft>
              <a:buNone/>
            </a:pPr>
            <a:r>
              <a:rPr lang="en-US"/>
              <a:t>Key Points</a:t>
            </a:r>
            <a:endParaRPr/>
          </a:p>
        </p:txBody>
      </p:sp>
      <p:sp>
        <p:nvSpPr>
          <p:cNvPr id="247" name="Google Shape;247;p29"/>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0"/>
          <p:cNvSpPr txBox="1">
            <a:spLocks noGrp="1"/>
          </p:cNvSpPr>
          <p:nvPr>
            <p:ph type="body" idx="1"/>
          </p:nvPr>
        </p:nvSpPr>
        <p:spPr>
          <a:xfrm>
            <a:off x="256032" y="1312786"/>
            <a:ext cx="17876400" cy="8732400"/>
          </a:xfrm>
          <a:prstGeom prst="rect">
            <a:avLst/>
          </a:prstGeom>
        </p:spPr>
        <p:txBody>
          <a:bodyPr spcFirstLastPara="1" wrap="square" lIns="365750" tIns="91425" rIns="91425" bIns="91425" anchor="ctr" anchorCtr="0">
            <a:normAutofit/>
          </a:bodyPr>
          <a:lstStyle/>
          <a:p>
            <a:pPr marL="0" lvl="0" indent="0" algn="ctr" rtl="0">
              <a:lnSpc>
                <a:spcPct val="115000"/>
              </a:lnSpc>
              <a:spcBef>
                <a:spcPts val="0"/>
              </a:spcBef>
              <a:spcAft>
                <a:spcPts val="2400"/>
              </a:spcAft>
              <a:buNone/>
            </a:pPr>
            <a:r>
              <a:rPr lang="en-US" sz="12400" b="0">
                <a:solidFill>
                  <a:schemeClr val="lt1"/>
                </a:solidFill>
                <a:latin typeface="Encode Sans Condensed"/>
                <a:ea typeface="Encode Sans Condensed"/>
                <a:cs typeface="Encode Sans Condensed"/>
                <a:sym typeface="Encode Sans Condensed"/>
              </a:rPr>
              <a:t>Winter Season Outlook 2022/2023</a:t>
            </a:r>
            <a:endParaRPr/>
          </a:p>
        </p:txBody>
      </p:sp>
      <p:sp>
        <p:nvSpPr>
          <p:cNvPr id="337" name="Google Shape;337;p40"/>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endParaRPr/>
          </a:p>
        </p:txBody>
      </p:sp>
      <p:sp>
        <p:nvSpPr>
          <p:cNvPr id="338" name="Google Shape;338;p40"/>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1"/>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El Niño-Southern Oscillation (ENSO)</a:t>
            </a:r>
            <a:endParaRPr>
              <a:solidFill>
                <a:schemeClr val="lt1"/>
              </a:solidFill>
            </a:endParaRPr>
          </a:p>
          <a:p>
            <a:pPr marL="0" lvl="0" indent="0" algn="l" rtl="0">
              <a:spcBef>
                <a:spcPts val="0"/>
              </a:spcBef>
              <a:spcAft>
                <a:spcPts val="0"/>
              </a:spcAft>
              <a:buNone/>
            </a:pPr>
            <a:endParaRPr/>
          </a:p>
        </p:txBody>
      </p:sp>
      <p:sp>
        <p:nvSpPr>
          <p:cNvPr id="344" name="Google Shape;344;p41"/>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4</a:t>
            </a:fld>
            <a:endParaRPr/>
          </a:p>
        </p:txBody>
      </p:sp>
      <p:sp>
        <p:nvSpPr>
          <p:cNvPr id="345" name="Google Shape;345;p41"/>
          <p:cNvSpPr txBox="1">
            <a:spLocks noGrp="1"/>
          </p:cNvSpPr>
          <p:nvPr>
            <p:ph type="body" idx="1"/>
          </p:nvPr>
        </p:nvSpPr>
        <p:spPr>
          <a:xfrm>
            <a:off x="103625" y="1156150"/>
            <a:ext cx="9539700" cy="6045900"/>
          </a:xfrm>
          <a:prstGeom prst="rect">
            <a:avLst/>
          </a:prstGeom>
          <a:effectLst>
            <a:outerShdw blurRad="57150" dist="19050" dir="5400000" algn="bl" rotWithShape="0">
              <a:srgbClr val="000000">
                <a:alpha val="50000"/>
              </a:srgbClr>
            </a:outerShdw>
          </a:effectLst>
        </p:spPr>
        <p:txBody>
          <a:bodyPr spcFirstLastPara="1" wrap="square" lIns="365750" tIns="91425" rIns="91425" bIns="91425" anchor="ctr" anchorCtr="0">
            <a:normAutofit/>
          </a:bodyPr>
          <a:lstStyle/>
          <a:p>
            <a:pPr marL="0" lvl="0" indent="0" algn="l" rtl="0">
              <a:spcBef>
                <a:spcPts val="0"/>
              </a:spcBef>
              <a:spcAft>
                <a:spcPts val="0"/>
              </a:spcAft>
              <a:buNone/>
            </a:pPr>
            <a:r>
              <a:rPr lang="en-US" sz="7300">
                <a:solidFill>
                  <a:schemeClr val="lt1"/>
                </a:solidFill>
              </a:rPr>
              <a:t>What is ENSO?</a:t>
            </a:r>
            <a:endParaRPr>
              <a:solidFill>
                <a:schemeClr val="lt1"/>
              </a:solidFill>
            </a:endParaRPr>
          </a:p>
          <a:p>
            <a:pPr marL="0" lvl="0" indent="0" algn="l" rtl="0">
              <a:spcBef>
                <a:spcPts val="0"/>
              </a:spcBef>
              <a:spcAft>
                <a:spcPts val="0"/>
              </a:spcAft>
              <a:buNone/>
            </a:pPr>
            <a:r>
              <a:rPr lang="en-US" sz="4700">
                <a:solidFill>
                  <a:schemeClr val="lt1"/>
                </a:solidFill>
              </a:rPr>
              <a:t>El Niño and the Southern Oscillation, commonly referred to as ENSO, is a periodic fluctuation in sea surface temperature (SST) and the overlying atmosphere across the equatorial Pacific Ocean</a:t>
            </a:r>
            <a:endParaRPr sz="3700">
              <a:solidFill>
                <a:schemeClr val="lt1"/>
              </a:solidFill>
            </a:endParaRPr>
          </a:p>
        </p:txBody>
      </p:sp>
      <p:pic>
        <p:nvPicPr>
          <p:cNvPr id="346" name="Google Shape;346;p41"/>
          <p:cNvPicPr preferRelativeResize="0"/>
          <p:nvPr/>
        </p:nvPicPr>
        <p:blipFill>
          <a:blip r:embed="rId3">
            <a:alphaModFix/>
          </a:blip>
          <a:stretch>
            <a:fillRect/>
          </a:stretch>
        </p:blipFill>
        <p:spPr>
          <a:xfrm>
            <a:off x="9724475" y="2063862"/>
            <a:ext cx="8436950" cy="5138084"/>
          </a:xfrm>
          <a:prstGeom prst="rect">
            <a:avLst/>
          </a:prstGeom>
          <a:noFill/>
          <a:ln>
            <a:noFill/>
          </a:ln>
        </p:spPr>
      </p:pic>
      <p:sp>
        <p:nvSpPr>
          <p:cNvPr id="347" name="Google Shape;347;p41"/>
          <p:cNvSpPr txBox="1">
            <a:spLocks noGrp="1"/>
          </p:cNvSpPr>
          <p:nvPr>
            <p:ph type="body" idx="1"/>
          </p:nvPr>
        </p:nvSpPr>
        <p:spPr>
          <a:xfrm>
            <a:off x="55425" y="7443800"/>
            <a:ext cx="17448900" cy="2238300"/>
          </a:xfrm>
          <a:prstGeom prst="rect">
            <a:avLst/>
          </a:prstGeom>
          <a:effectLst>
            <a:outerShdw blurRad="57150" dist="19050" dir="5400000" algn="bl" rotWithShape="0">
              <a:srgbClr val="000000">
                <a:alpha val="50000"/>
              </a:srgbClr>
            </a:outerShdw>
          </a:effectLst>
        </p:spPr>
        <p:txBody>
          <a:bodyPr spcFirstLastPara="1" wrap="square" lIns="365750" tIns="91425" rIns="91425" bIns="91425" anchor="ctr" anchorCtr="0">
            <a:normAutofit lnSpcReduction="20000"/>
          </a:bodyPr>
          <a:lstStyle/>
          <a:p>
            <a:pPr marL="457200" lvl="0" indent="-533400" algn="l" rtl="0">
              <a:spcBef>
                <a:spcPts val="0"/>
              </a:spcBef>
              <a:spcAft>
                <a:spcPts val="0"/>
              </a:spcAft>
              <a:buClr>
                <a:schemeClr val="lt1"/>
              </a:buClr>
              <a:buSzPts val="4800"/>
              <a:buChar char="●"/>
            </a:pPr>
            <a:r>
              <a:rPr lang="en-US" sz="4800" u="sng">
                <a:solidFill>
                  <a:schemeClr val="lt1"/>
                </a:solidFill>
              </a:rPr>
              <a:t>ENSO has three possible stages</a:t>
            </a:r>
            <a:r>
              <a:rPr lang="en-US" sz="4800">
                <a:solidFill>
                  <a:schemeClr val="lt1"/>
                </a:solidFill>
              </a:rPr>
              <a:t>:</a:t>
            </a:r>
            <a:endParaRPr sz="4800">
              <a:solidFill>
                <a:schemeClr val="lt1"/>
              </a:solidFill>
            </a:endParaRPr>
          </a:p>
          <a:p>
            <a:pPr marL="914400" lvl="1" indent="-469900" algn="l" rtl="0">
              <a:spcBef>
                <a:spcPts val="0"/>
              </a:spcBef>
              <a:spcAft>
                <a:spcPts val="0"/>
              </a:spcAft>
              <a:buClr>
                <a:schemeClr val="lt1"/>
              </a:buClr>
              <a:buSzPts val="3800"/>
              <a:buChar char="○"/>
            </a:pPr>
            <a:r>
              <a:rPr lang="en-US" sz="3800">
                <a:solidFill>
                  <a:schemeClr val="lt1"/>
                </a:solidFill>
              </a:rPr>
              <a:t>ENSO-neutral (near-normal water temps across the equatorial Pacific)</a:t>
            </a:r>
            <a:endParaRPr sz="3800">
              <a:solidFill>
                <a:schemeClr val="lt1"/>
              </a:solidFill>
            </a:endParaRPr>
          </a:p>
          <a:p>
            <a:pPr marL="914400" lvl="1" indent="-469900" algn="l" rtl="0">
              <a:spcBef>
                <a:spcPts val="0"/>
              </a:spcBef>
              <a:spcAft>
                <a:spcPts val="0"/>
              </a:spcAft>
              <a:buClr>
                <a:schemeClr val="lt1"/>
              </a:buClr>
              <a:buSzPts val="3800"/>
              <a:buChar char="○"/>
            </a:pPr>
            <a:r>
              <a:rPr lang="en-US" sz="3800">
                <a:solidFill>
                  <a:srgbClr val="00FFFF"/>
                </a:solidFill>
              </a:rPr>
              <a:t>La Niña</a:t>
            </a:r>
            <a:r>
              <a:rPr lang="en-US" sz="3800">
                <a:solidFill>
                  <a:schemeClr val="dk1"/>
                </a:solidFill>
              </a:rPr>
              <a:t> </a:t>
            </a:r>
            <a:r>
              <a:rPr lang="en-US" sz="3800">
                <a:solidFill>
                  <a:schemeClr val="lt1"/>
                </a:solidFill>
              </a:rPr>
              <a:t>(relatively </a:t>
            </a:r>
            <a:r>
              <a:rPr lang="en-US" sz="3800">
                <a:solidFill>
                  <a:srgbClr val="00FFFF"/>
                </a:solidFill>
              </a:rPr>
              <a:t>cool water</a:t>
            </a:r>
            <a:r>
              <a:rPr lang="en-US" sz="3800">
                <a:solidFill>
                  <a:srgbClr val="000000"/>
                </a:solidFill>
              </a:rPr>
              <a:t> </a:t>
            </a:r>
            <a:r>
              <a:rPr lang="en-US" sz="3800">
                <a:solidFill>
                  <a:schemeClr val="lt1"/>
                </a:solidFill>
              </a:rPr>
              <a:t>across the equatorial Pacific -</a:t>
            </a:r>
            <a:r>
              <a:rPr lang="en-US" sz="3800">
                <a:solidFill>
                  <a:schemeClr val="dk1"/>
                </a:solidFill>
              </a:rPr>
              <a:t> </a:t>
            </a:r>
            <a:r>
              <a:rPr lang="en-US" sz="3800">
                <a:solidFill>
                  <a:srgbClr val="00FFFF"/>
                </a:solidFill>
              </a:rPr>
              <a:t>above right</a:t>
            </a:r>
            <a:r>
              <a:rPr lang="en-US" sz="3800">
                <a:solidFill>
                  <a:schemeClr val="dk1"/>
                </a:solidFill>
              </a:rPr>
              <a:t>)</a:t>
            </a:r>
            <a:endParaRPr sz="3800">
              <a:solidFill>
                <a:schemeClr val="dk1"/>
              </a:solidFill>
            </a:endParaRPr>
          </a:p>
          <a:p>
            <a:pPr marL="914400" lvl="1" indent="-469900" algn="l" rtl="0">
              <a:spcBef>
                <a:spcPts val="0"/>
              </a:spcBef>
              <a:spcAft>
                <a:spcPts val="0"/>
              </a:spcAft>
              <a:buClr>
                <a:schemeClr val="lt1"/>
              </a:buClr>
              <a:buSzPts val="3800"/>
              <a:buChar char="○"/>
            </a:pPr>
            <a:r>
              <a:rPr lang="en-US" sz="3800">
                <a:solidFill>
                  <a:srgbClr val="EA9999"/>
                </a:solidFill>
              </a:rPr>
              <a:t>El Niño</a:t>
            </a:r>
            <a:r>
              <a:rPr lang="en-US" sz="3800">
                <a:solidFill>
                  <a:srgbClr val="000000"/>
                </a:solidFill>
              </a:rPr>
              <a:t> </a:t>
            </a:r>
            <a:r>
              <a:rPr lang="en-US" sz="3800">
                <a:solidFill>
                  <a:schemeClr val="lt1"/>
                </a:solidFill>
              </a:rPr>
              <a:t>(relatively</a:t>
            </a:r>
            <a:r>
              <a:rPr lang="en-US" sz="3800">
                <a:solidFill>
                  <a:schemeClr val="dk1"/>
                </a:solidFill>
              </a:rPr>
              <a:t> </a:t>
            </a:r>
            <a:r>
              <a:rPr lang="en-US" sz="3800">
                <a:solidFill>
                  <a:srgbClr val="EA9999"/>
                </a:solidFill>
              </a:rPr>
              <a:t>warm water</a:t>
            </a:r>
            <a:r>
              <a:rPr lang="en-US" sz="3800">
                <a:solidFill>
                  <a:schemeClr val="dk1"/>
                </a:solidFill>
              </a:rPr>
              <a:t> </a:t>
            </a:r>
            <a:r>
              <a:rPr lang="en-US" sz="3800">
                <a:solidFill>
                  <a:schemeClr val="lt1"/>
                </a:solidFill>
              </a:rPr>
              <a:t>across the equatorial Pacific</a:t>
            </a:r>
            <a:r>
              <a:rPr lang="en-US" sz="3800">
                <a:solidFill>
                  <a:schemeClr val="dk1"/>
                </a:solidFill>
              </a:rPr>
              <a:t> </a:t>
            </a:r>
            <a:r>
              <a:rPr lang="en-US" sz="3800">
                <a:solidFill>
                  <a:schemeClr val="lt1"/>
                </a:solidFill>
              </a:rPr>
              <a:t>- </a:t>
            </a:r>
            <a:r>
              <a:rPr lang="en-US" sz="3800">
                <a:solidFill>
                  <a:srgbClr val="EA9999"/>
                </a:solidFill>
              </a:rPr>
              <a:t>above left</a:t>
            </a:r>
            <a:r>
              <a:rPr lang="en-US" sz="3800">
                <a:solidFill>
                  <a:schemeClr val="dk1"/>
                </a:solidFill>
              </a:rPr>
              <a:t>)</a:t>
            </a:r>
            <a:endParaRPr sz="3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ENSO Status: </a:t>
            </a:r>
            <a:r>
              <a:rPr lang="en-US">
                <a:solidFill>
                  <a:srgbClr val="FFEB38"/>
                </a:solidFill>
              </a:rPr>
              <a:t>La Niña Advisory</a:t>
            </a:r>
            <a:endParaRPr>
              <a:solidFill>
                <a:srgbClr val="FFEB38"/>
              </a:solidFill>
            </a:endParaRPr>
          </a:p>
          <a:p>
            <a:pPr marL="0" lvl="0" indent="0" algn="l" rtl="0">
              <a:spcBef>
                <a:spcPts val="0"/>
              </a:spcBef>
              <a:spcAft>
                <a:spcPts val="0"/>
              </a:spcAft>
              <a:buNone/>
            </a:pPr>
            <a:endParaRPr/>
          </a:p>
        </p:txBody>
      </p:sp>
      <p:sp>
        <p:nvSpPr>
          <p:cNvPr id="386" name="Google Shape;386;p45"/>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5</a:t>
            </a:fld>
            <a:endParaRPr/>
          </a:p>
        </p:txBody>
      </p:sp>
      <p:sp>
        <p:nvSpPr>
          <p:cNvPr id="387" name="Google Shape;387;p45"/>
          <p:cNvSpPr txBox="1">
            <a:spLocks noGrp="1"/>
          </p:cNvSpPr>
          <p:nvPr>
            <p:ph type="body" idx="1"/>
          </p:nvPr>
        </p:nvSpPr>
        <p:spPr>
          <a:xfrm>
            <a:off x="236775" y="1710125"/>
            <a:ext cx="6290700" cy="8239500"/>
          </a:xfrm>
          <a:prstGeom prst="rect">
            <a:avLst/>
          </a:prstGeom>
        </p:spPr>
        <p:txBody>
          <a:bodyPr spcFirstLastPara="1" wrap="square" lIns="365750" tIns="91425" rIns="91425" bIns="91425" anchor="ctr" anchorCtr="0">
            <a:normAutofit lnSpcReduction="20000"/>
          </a:bodyPr>
          <a:lstStyle/>
          <a:p>
            <a:pPr marL="0" lvl="0" indent="0" algn="l" rtl="0">
              <a:lnSpc>
                <a:spcPct val="100000"/>
              </a:lnSpc>
              <a:spcBef>
                <a:spcPts val="0"/>
              </a:spcBef>
              <a:spcAft>
                <a:spcPts val="0"/>
              </a:spcAft>
              <a:buNone/>
            </a:pPr>
            <a:r>
              <a:rPr lang="en-US" sz="3700" b="1" u="sng">
                <a:solidFill>
                  <a:srgbClr val="FFEB38"/>
                </a:solidFill>
              </a:rPr>
              <a:t>La Ni</a:t>
            </a:r>
            <a:r>
              <a:rPr lang="en-US" sz="3700" b="1" u="sng">
                <a:solidFill>
                  <a:srgbClr val="FFEB38"/>
                </a:solidFill>
                <a:latin typeface="Calibri"/>
                <a:ea typeface="Calibri"/>
                <a:cs typeface="Calibri"/>
                <a:sym typeface="Calibri"/>
              </a:rPr>
              <a:t>ñ</a:t>
            </a:r>
            <a:r>
              <a:rPr lang="en-US" sz="3700" b="1" u="sng">
                <a:solidFill>
                  <a:srgbClr val="FFEB38"/>
                </a:solidFill>
              </a:rPr>
              <a:t>a Categories:</a:t>
            </a:r>
            <a:r>
              <a:rPr lang="en-US" sz="3700" u="sng">
                <a:solidFill>
                  <a:schemeClr val="dk1"/>
                </a:solidFill>
              </a:rPr>
              <a:t> </a:t>
            </a:r>
            <a:endParaRPr sz="3700" u="sng">
              <a:solidFill>
                <a:schemeClr val="dk1"/>
              </a:solidFill>
            </a:endParaRPr>
          </a:p>
          <a:p>
            <a:pPr marL="0" lvl="0" indent="0" algn="l" rtl="0">
              <a:lnSpc>
                <a:spcPct val="100000"/>
              </a:lnSpc>
              <a:spcBef>
                <a:spcPts val="0"/>
              </a:spcBef>
              <a:spcAft>
                <a:spcPts val="0"/>
              </a:spcAft>
              <a:buNone/>
            </a:pPr>
            <a:r>
              <a:rPr lang="en-US" sz="3416">
                <a:solidFill>
                  <a:schemeClr val="lt1"/>
                </a:solidFill>
              </a:rPr>
              <a:t>3 consecutive overlapping 3-mo periods with SST anomalies of the following categories:</a:t>
            </a:r>
            <a:endParaRPr sz="3416">
              <a:solidFill>
                <a:schemeClr val="lt1"/>
              </a:solidFill>
            </a:endParaRPr>
          </a:p>
          <a:p>
            <a:pPr marL="0" lvl="0" indent="0" algn="l" rtl="0">
              <a:lnSpc>
                <a:spcPct val="100000"/>
              </a:lnSpc>
              <a:spcBef>
                <a:spcPts val="0"/>
              </a:spcBef>
              <a:spcAft>
                <a:spcPts val="0"/>
              </a:spcAft>
              <a:buNone/>
            </a:pPr>
            <a:endParaRPr sz="3200">
              <a:solidFill>
                <a:schemeClr val="dk1"/>
              </a:solidFill>
            </a:endParaRPr>
          </a:p>
          <a:p>
            <a:pPr marL="0" lvl="0" indent="0" algn="l" rtl="0">
              <a:lnSpc>
                <a:spcPct val="100000"/>
              </a:lnSpc>
              <a:spcBef>
                <a:spcPts val="0"/>
              </a:spcBef>
              <a:spcAft>
                <a:spcPts val="0"/>
              </a:spcAft>
              <a:buNone/>
            </a:pPr>
            <a:r>
              <a:rPr lang="en-US" sz="3200" b="1">
                <a:solidFill>
                  <a:srgbClr val="FFEB38"/>
                </a:solidFill>
              </a:rPr>
              <a:t>WEAK:</a:t>
            </a:r>
            <a:r>
              <a:rPr lang="en-US" sz="3200">
                <a:solidFill>
                  <a:schemeClr val="lt1"/>
                </a:solidFill>
              </a:rPr>
              <a:t> -0.5 to -0.9 ℃ </a:t>
            </a:r>
            <a:endParaRPr sz="3200">
              <a:solidFill>
                <a:schemeClr val="lt1"/>
              </a:solidFill>
            </a:endParaRPr>
          </a:p>
          <a:p>
            <a:pPr marL="0" lvl="0" indent="0" algn="l" rtl="0">
              <a:lnSpc>
                <a:spcPct val="100000"/>
              </a:lnSpc>
              <a:spcBef>
                <a:spcPts val="0"/>
              </a:spcBef>
              <a:spcAft>
                <a:spcPts val="0"/>
              </a:spcAft>
              <a:buNone/>
            </a:pPr>
            <a:r>
              <a:rPr lang="en-US" sz="3200" b="1">
                <a:solidFill>
                  <a:srgbClr val="FFEB38"/>
                </a:solidFill>
              </a:rPr>
              <a:t>MODERATE</a:t>
            </a:r>
            <a:r>
              <a:rPr lang="en-US" sz="3200">
                <a:solidFill>
                  <a:srgbClr val="FFEB38"/>
                </a:solidFill>
              </a:rPr>
              <a:t>:</a:t>
            </a:r>
            <a:r>
              <a:rPr lang="en-US" sz="3200">
                <a:solidFill>
                  <a:schemeClr val="lt1"/>
                </a:solidFill>
              </a:rPr>
              <a:t> -1 to -1.4 ℃</a:t>
            </a:r>
            <a:endParaRPr sz="3200">
              <a:solidFill>
                <a:schemeClr val="lt1"/>
              </a:solidFill>
            </a:endParaRPr>
          </a:p>
          <a:p>
            <a:pPr marL="0" lvl="0" indent="0" algn="l" rtl="0">
              <a:lnSpc>
                <a:spcPct val="100000"/>
              </a:lnSpc>
              <a:spcBef>
                <a:spcPts val="0"/>
              </a:spcBef>
              <a:spcAft>
                <a:spcPts val="0"/>
              </a:spcAft>
              <a:buNone/>
            </a:pPr>
            <a:r>
              <a:rPr lang="en-US" sz="3200" b="1">
                <a:solidFill>
                  <a:srgbClr val="FFEB38"/>
                </a:solidFill>
              </a:rPr>
              <a:t>STRONG:</a:t>
            </a:r>
            <a:r>
              <a:rPr lang="en-US" sz="3200">
                <a:solidFill>
                  <a:srgbClr val="FFEB38"/>
                </a:solidFill>
              </a:rPr>
              <a:t> </a:t>
            </a:r>
            <a:r>
              <a:rPr lang="en-US" sz="3200">
                <a:solidFill>
                  <a:schemeClr val="lt1"/>
                </a:solidFill>
              </a:rPr>
              <a:t>-1.5 to -1.9 ℃</a:t>
            </a:r>
            <a:endParaRPr sz="3200">
              <a:solidFill>
                <a:schemeClr val="lt1"/>
              </a:solidFill>
            </a:endParaRPr>
          </a:p>
          <a:p>
            <a:pPr marL="0" lvl="0" indent="0" algn="l" rtl="0">
              <a:lnSpc>
                <a:spcPct val="100000"/>
              </a:lnSpc>
              <a:spcBef>
                <a:spcPts val="0"/>
              </a:spcBef>
              <a:spcAft>
                <a:spcPts val="0"/>
              </a:spcAft>
              <a:buNone/>
            </a:pPr>
            <a:r>
              <a:rPr lang="en-US" sz="3200" b="1">
                <a:solidFill>
                  <a:srgbClr val="FFEB38"/>
                </a:solidFill>
              </a:rPr>
              <a:t>VERY STRONG:</a:t>
            </a:r>
            <a:r>
              <a:rPr lang="en-US" sz="3200">
                <a:solidFill>
                  <a:schemeClr val="lt1"/>
                </a:solidFill>
              </a:rPr>
              <a:t> ≥ -2 ℃</a:t>
            </a:r>
            <a:endParaRPr sz="3200">
              <a:solidFill>
                <a:schemeClr val="lt1"/>
              </a:solidFill>
            </a:endParaRPr>
          </a:p>
          <a:p>
            <a:pPr marL="0" lvl="0" indent="0" algn="l" rtl="0">
              <a:lnSpc>
                <a:spcPct val="100000"/>
              </a:lnSpc>
              <a:spcBef>
                <a:spcPts val="0"/>
              </a:spcBef>
              <a:spcAft>
                <a:spcPts val="0"/>
              </a:spcAft>
              <a:buNone/>
            </a:pPr>
            <a:endParaRPr sz="3200">
              <a:solidFill>
                <a:schemeClr val="dk1"/>
              </a:solidFill>
            </a:endParaRPr>
          </a:p>
          <a:p>
            <a:pPr marL="0" lvl="0" indent="0" algn="l" rtl="0">
              <a:lnSpc>
                <a:spcPct val="100000"/>
              </a:lnSpc>
              <a:spcBef>
                <a:spcPts val="0"/>
              </a:spcBef>
              <a:spcAft>
                <a:spcPts val="0"/>
              </a:spcAft>
              <a:buNone/>
            </a:pPr>
            <a:endParaRPr sz="3200">
              <a:solidFill>
                <a:schemeClr val="dk1"/>
              </a:solidFill>
            </a:endParaRPr>
          </a:p>
          <a:p>
            <a:pPr marL="0" lvl="0" indent="0" algn="l" rtl="0">
              <a:lnSpc>
                <a:spcPct val="100000"/>
              </a:lnSpc>
              <a:spcBef>
                <a:spcPts val="0"/>
              </a:spcBef>
              <a:spcAft>
                <a:spcPts val="0"/>
              </a:spcAft>
              <a:buNone/>
            </a:pPr>
            <a:r>
              <a:rPr lang="en-US" sz="3308">
                <a:solidFill>
                  <a:schemeClr val="lt1"/>
                </a:solidFill>
              </a:rPr>
              <a:t>Best chance are for a</a:t>
            </a:r>
            <a:r>
              <a:rPr lang="en-US" sz="3308">
                <a:solidFill>
                  <a:schemeClr val="dk1"/>
                </a:solidFill>
              </a:rPr>
              <a:t> </a:t>
            </a:r>
            <a:r>
              <a:rPr lang="en-US" sz="3308" b="1" u="sng">
                <a:solidFill>
                  <a:srgbClr val="FFEB38"/>
                </a:solidFill>
              </a:rPr>
              <a:t>WEAK</a:t>
            </a:r>
            <a:r>
              <a:rPr lang="en-US" sz="3308">
                <a:solidFill>
                  <a:schemeClr val="dk1"/>
                </a:solidFill>
              </a:rPr>
              <a:t> </a:t>
            </a:r>
            <a:r>
              <a:rPr lang="en-US" sz="3308">
                <a:solidFill>
                  <a:schemeClr val="lt1"/>
                </a:solidFill>
              </a:rPr>
              <a:t>La Ni</a:t>
            </a:r>
            <a:r>
              <a:rPr lang="en-US" sz="3308" b="1">
                <a:solidFill>
                  <a:schemeClr val="lt1"/>
                </a:solidFill>
                <a:latin typeface="Calibri"/>
                <a:ea typeface="Calibri"/>
                <a:cs typeface="Calibri"/>
                <a:sym typeface="Calibri"/>
              </a:rPr>
              <a:t>ñ</a:t>
            </a:r>
            <a:r>
              <a:rPr lang="en-US" sz="3308">
                <a:solidFill>
                  <a:schemeClr val="lt1"/>
                </a:solidFill>
              </a:rPr>
              <a:t>a for 2022/23 Winter (DJF).</a:t>
            </a:r>
            <a:r>
              <a:rPr lang="en-US" sz="3308">
                <a:solidFill>
                  <a:schemeClr val="dk1"/>
                </a:solidFill>
              </a:rPr>
              <a:t> </a:t>
            </a:r>
            <a:endParaRPr sz="3308">
              <a:solidFill>
                <a:schemeClr val="dk1"/>
              </a:solidFill>
            </a:endParaRPr>
          </a:p>
          <a:p>
            <a:pPr marL="0" lvl="0" indent="0" algn="l" rtl="0">
              <a:lnSpc>
                <a:spcPct val="100000"/>
              </a:lnSpc>
              <a:spcBef>
                <a:spcPts val="0"/>
              </a:spcBef>
              <a:spcAft>
                <a:spcPts val="0"/>
              </a:spcAft>
              <a:buNone/>
            </a:pPr>
            <a:endParaRPr sz="3308">
              <a:solidFill>
                <a:schemeClr val="dk1"/>
              </a:solidFill>
            </a:endParaRPr>
          </a:p>
          <a:p>
            <a:pPr marL="0" lvl="0" indent="0" algn="l" rtl="0">
              <a:lnSpc>
                <a:spcPct val="100000"/>
              </a:lnSpc>
              <a:spcBef>
                <a:spcPts val="0"/>
              </a:spcBef>
              <a:spcAft>
                <a:spcPts val="0"/>
              </a:spcAft>
              <a:buNone/>
            </a:pPr>
            <a:r>
              <a:rPr lang="en-US" sz="3308">
                <a:solidFill>
                  <a:srgbClr val="FFF2CC"/>
                </a:solidFill>
              </a:rPr>
              <a:t>However, a moderate La Nina is possible, especially in December, as La Ni</a:t>
            </a:r>
            <a:r>
              <a:rPr lang="en-US" sz="3308" b="1">
                <a:solidFill>
                  <a:srgbClr val="FFF2CC"/>
                </a:solidFill>
                <a:latin typeface="Calibri"/>
                <a:ea typeface="Calibri"/>
                <a:cs typeface="Calibri"/>
                <a:sym typeface="Calibri"/>
              </a:rPr>
              <a:t>ñ</a:t>
            </a:r>
            <a:r>
              <a:rPr lang="en-US" sz="3308">
                <a:solidFill>
                  <a:srgbClr val="FFF2CC"/>
                </a:solidFill>
              </a:rPr>
              <a:t>a is expected to weaken in Jan and Feb</a:t>
            </a:r>
            <a:endParaRPr sz="3308">
              <a:solidFill>
                <a:srgbClr val="FFF2CC"/>
              </a:solidFill>
            </a:endParaRPr>
          </a:p>
          <a:p>
            <a:pPr marL="0" lvl="0" indent="0" algn="l" rtl="0">
              <a:spcBef>
                <a:spcPts val="0"/>
              </a:spcBef>
              <a:spcAft>
                <a:spcPts val="0"/>
              </a:spcAft>
              <a:buNone/>
            </a:pPr>
            <a:endParaRPr sz="5800">
              <a:solidFill>
                <a:schemeClr val="dk1"/>
              </a:solidFill>
            </a:endParaRPr>
          </a:p>
        </p:txBody>
      </p:sp>
      <p:sp>
        <p:nvSpPr>
          <p:cNvPr id="388" name="Google Shape;388;p45"/>
          <p:cNvSpPr txBox="1"/>
          <p:nvPr/>
        </p:nvSpPr>
        <p:spPr>
          <a:xfrm>
            <a:off x="394150" y="9456650"/>
            <a:ext cx="6126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rgbClr val="00FFFF"/>
                </a:solidFill>
                <a:latin typeface="Roboto"/>
                <a:ea typeface="Roboto"/>
                <a:cs typeface="Roboto"/>
                <a:sym typeface="Roboto"/>
              </a:rPr>
              <a:t>Forecast from Oct 13. </a:t>
            </a:r>
            <a:endParaRPr sz="2100">
              <a:solidFill>
                <a:srgbClr val="00FFFF"/>
              </a:solidFill>
              <a:latin typeface="Roboto"/>
              <a:ea typeface="Roboto"/>
              <a:cs typeface="Roboto"/>
              <a:sym typeface="Roboto"/>
            </a:endParaRPr>
          </a:p>
        </p:txBody>
      </p:sp>
      <p:pic>
        <p:nvPicPr>
          <p:cNvPr id="389" name="Google Shape;389;p45" title="Chart"/>
          <p:cNvPicPr preferRelativeResize="0"/>
          <p:nvPr/>
        </p:nvPicPr>
        <p:blipFill>
          <a:blip r:embed="rId3">
            <a:alphaModFix/>
          </a:blip>
          <a:stretch>
            <a:fillRect/>
          </a:stretch>
        </p:blipFill>
        <p:spPr>
          <a:xfrm>
            <a:off x="7323975" y="1584825"/>
            <a:ext cx="9695499" cy="77024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6"/>
          <p:cNvSpPr txBox="1">
            <a:spLocks noGrp="1"/>
          </p:cNvSpPr>
          <p:nvPr>
            <p:ph type="body" idx="1"/>
          </p:nvPr>
        </p:nvSpPr>
        <p:spPr>
          <a:xfrm>
            <a:off x="256032" y="1312786"/>
            <a:ext cx="17876400" cy="8732400"/>
          </a:xfrm>
          <a:prstGeom prst="rect">
            <a:avLst/>
          </a:prstGeom>
        </p:spPr>
        <p:txBody>
          <a:bodyPr spcFirstLastPara="1" wrap="square" lIns="365750" tIns="91425" rIns="91425" bIns="91425" anchor="ctr" anchorCtr="0">
            <a:normAutofit/>
          </a:bodyPr>
          <a:lstStyle/>
          <a:p>
            <a:pPr marL="0" lvl="0" indent="0" algn="l" rtl="0">
              <a:spcBef>
                <a:spcPts val="0"/>
              </a:spcBef>
              <a:spcAft>
                <a:spcPts val="0"/>
              </a:spcAft>
              <a:buNone/>
            </a:pPr>
            <a:endParaRPr/>
          </a:p>
        </p:txBody>
      </p:sp>
      <p:sp>
        <p:nvSpPr>
          <p:cNvPr id="395" name="Google Shape;395;p46"/>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ENSO Status: </a:t>
            </a:r>
            <a:r>
              <a:rPr lang="en-US">
                <a:solidFill>
                  <a:srgbClr val="FFEB38"/>
                </a:solidFill>
              </a:rPr>
              <a:t>La Niña Advisory</a:t>
            </a:r>
            <a:endParaRPr/>
          </a:p>
        </p:txBody>
      </p:sp>
      <p:sp>
        <p:nvSpPr>
          <p:cNvPr id="396" name="Google Shape;396;p46"/>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6</a:t>
            </a:fld>
            <a:endParaRPr/>
          </a:p>
        </p:txBody>
      </p:sp>
      <p:pic>
        <p:nvPicPr>
          <p:cNvPr id="397" name="Google Shape;397;p46"/>
          <p:cNvPicPr preferRelativeResize="0"/>
          <p:nvPr/>
        </p:nvPicPr>
        <p:blipFill>
          <a:blip r:embed="rId3">
            <a:alphaModFix/>
          </a:blip>
          <a:stretch>
            <a:fillRect/>
          </a:stretch>
        </p:blipFill>
        <p:spPr>
          <a:xfrm>
            <a:off x="771525" y="1784522"/>
            <a:ext cx="11440174" cy="7596975"/>
          </a:xfrm>
          <a:prstGeom prst="rect">
            <a:avLst/>
          </a:prstGeom>
          <a:noFill/>
          <a:ln>
            <a:noFill/>
          </a:ln>
          <a:effectLst>
            <a:outerShdw blurRad="57150" dist="19050" dir="9060000" algn="bl" rotWithShape="0">
              <a:srgbClr val="000000">
                <a:alpha val="58999"/>
              </a:srgbClr>
            </a:outerShdw>
          </a:effectLst>
        </p:spPr>
      </p:pic>
      <p:sp>
        <p:nvSpPr>
          <p:cNvPr id="398" name="Google Shape;398;p46"/>
          <p:cNvSpPr txBox="1"/>
          <p:nvPr/>
        </p:nvSpPr>
        <p:spPr>
          <a:xfrm>
            <a:off x="12399463" y="1078363"/>
            <a:ext cx="5777700" cy="9050700"/>
          </a:xfrm>
          <a:prstGeom prst="rect">
            <a:avLst/>
          </a:prstGeom>
          <a:noFill/>
          <a:ln>
            <a:noFill/>
          </a:ln>
        </p:spPr>
        <p:txBody>
          <a:bodyPr spcFirstLastPara="1" wrap="square" lIns="91425" tIns="91425" rIns="91425" bIns="91425" anchor="t" anchorCtr="0">
            <a:spAutoFit/>
          </a:bodyPr>
          <a:lstStyle/>
          <a:p>
            <a:pPr marL="457200" lvl="0" indent="-457200" algn="l" rtl="0">
              <a:spcBef>
                <a:spcPts val="0"/>
              </a:spcBef>
              <a:spcAft>
                <a:spcPts val="0"/>
              </a:spcAft>
              <a:buClr>
                <a:schemeClr val="lt1"/>
              </a:buClr>
              <a:buSzPts val="3600"/>
              <a:buFont typeface="Calibri"/>
              <a:buChar char="●"/>
            </a:pPr>
            <a:r>
              <a:rPr lang="en-US" sz="3600">
                <a:solidFill>
                  <a:schemeClr val="lt1"/>
                </a:solidFill>
                <a:latin typeface="Calibri"/>
                <a:ea typeface="Calibri"/>
                <a:cs typeface="Calibri"/>
                <a:sym typeface="Calibri"/>
              </a:rPr>
              <a:t>Equatorial sea surface temperatures (SSTs) are below average across most of the Pacific Ocean.</a:t>
            </a:r>
            <a:endParaRPr sz="3600">
              <a:solidFill>
                <a:schemeClr val="lt1"/>
              </a:solidFill>
              <a:latin typeface="Calibri"/>
              <a:ea typeface="Calibri"/>
              <a:cs typeface="Calibri"/>
              <a:sym typeface="Calibri"/>
            </a:endParaRPr>
          </a:p>
          <a:p>
            <a:pPr marL="457200" lvl="0" indent="0" algn="l" rtl="0">
              <a:spcBef>
                <a:spcPts val="0"/>
              </a:spcBef>
              <a:spcAft>
                <a:spcPts val="0"/>
              </a:spcAft>
              <a:buNone/>
            </a:pPr>
            <a:endParaRPr sz="3600">
              <a:solidFill>
                <a:schemeClr val="lt1"/>
              </a:solidFill>
              <a:latin typeface="Calibri"/>
              <a:ea typeface="Calibri"/>
              <a:cs typeface="Calibri"/>
              <a:sym typeface="Calibri"/>
            </a:endParaRPr>
          </a:p>
          <a:p>
            <a:pPr marL="457200" lvl="0" indent="-457200" algn="l" rtl="0">
              <a:spcBef>
                <a:spcPts val="0"/>
              </a:spcBef>
              <a:spcAft>
                <a:spcPts val="0"/>
              </a:spcAft>
              <a:buClr>
                <a:schemeClr val="lt1"/>
              </a:buClr>
              <a:buSzPts val="3600"/>
              <a:buFont typeface="Libre Franklin"/>
              <a:buChar char="●"/>
            </a:pPr>
            <a:r>
              <a:rPr lang="en-US" sz="3600">
                <a:solidFill>
                  <a:schemeClr val="lt1"/>
                </a:solidFill>
                <a:latin typeface="Calibri"/>
                <a:ea typeface="Calibri"/>
                <a:cs typeface="Calibri"/>
                <a:sym typeface="Calibri"/>
              </a:rPr>
              <a:t>There is a </a:t>
            </a:r>
            <a:r>
              <a:rPr lang="en-US" sz="3600">
                <a:solidFill>
                  <a:srgbClr val="FFEB38"/>
                </a:solidFill>
                <a:latin typeface="Calibri"/>
                <a:ea typeface="Calibri"/>
                <a:cs typeface="Calibri"/>
                <a:sym typeface="Calibri"/>
              </a:rPr>
              <a:t>75% chance La Niña will continue</a:t>
            </a:r>
            <a:r>
              <a:rPr lang="en-US" sz="3600">
                <a:solidFill>
                  <a:schemeClr val="lt1"/>
                </a:solidFill>
                <a:latin typeface="Calibri"/>
                <a:ea typeface="Calibri"/>
                <a:cs typeface="Calibri"/>
                <a:sym typeface="Calibri"/>
              </a:rPr>
              <a:t> this winter.</a:t>
            </a:r>
            <a:endParaRPr sz="3600">
              <a:solidFill>
                <a:schemeClr val="lt1"/>
              </a:solidFill>
              <a:latin typeface="Calibri"/>
              <a:ea typeface="Calibri"/>
              <a:cs typeface="Calibri"/>
              <a:sym typeface="Calibri"/>
            </a:endParaRPr>
          </a:p>
          <a:p>
            <a:pPr marL="0" lvl="0" indent="0" algn="l" rtl="0">
              <a:spcBef>
                <a:spcPts val="0"/>
              </a:spcBef>
              <a:spcAft>
                <a:spcPts val="0"/>
              </a:spcAft>
              <a:buNone/>
            </a:pPr>
            <a:endParaRPr sz="3600">
              <a:solidFill>
                <a:schemeClr val="lt1"/>
              </a:solidFill>
              <a:latin typeface="Calibri"/>
              <a:ea typeface="Calibri"/>
              <a:cs typeface="Calibri"/>
              <a:sym typeface="Calibri"/>
            </a:endParaRPr>
          </a:p>
          <a:p>
            <a:pPr marL="457200" lvl="0" indent="-457200" algn="l" rtl="0">
              <a:spcBef>
                <a:spcPts val="0"/>
              </a:spcBef>
              <a:spcAft>
                <a:spcPts val="0"/>
              </a:spcAft>
              <a:buClr>
                <a:schemeClr val="lt1"/>
              </a:buClr>
              <a:buSzPts val="3600"/>
              <a:buFont typeface="Calibri"/>
              <a:buChar char="●"/>
            </a:pPr>
            <a:r>
              <a:rPr lang="en-US" sz="3600">
                <a:solidFill>
                  <a:schemeClr val="lt1"/>
                </a:solidFill>
                <a:latin typeface="Calibri"/>
                <a:ea typeface="Calibri"/>
                <a:cs typeface="Calibri"/>
                <a:sym typeface="Calibri"/>
              </a:rPr>
              <a:t> A </a:t>
            </a:r>
            <a:r>
              <a:rPr lang="en-US" sz="3600">
                <a:solidFill>
                  <a:srgbClr val="FFEB38"/>
                </a:solidFill>
                <a:latin typeface="Calibri"/>
                <a:ea typeface="Calibri"/>
                <a:cs typeface="Calibri"/>
                <a:sym typeface="Calibri"/>
              </a:rPr>
              <a:t>54% chance of transitioning to ENSO -Neutral Spring (FMA) 2023</a:t>
            </a:r>
            <a:r>
              <a:rPr lang="en-US" sz="3600">
                <a:solidFill>
                  <a:schemeClr val="lt1"/>
                </a:solidFill>
                <a:latin typeface="Calibri"/>
                <a:ea typeface="Calibri"/>
                <a:cs typeface="Calibri"/>
                <a:sym typeface="Calibri"/>
              </a:rPr>
              <a:t> </a:t>
            </a:r>
            <a:endParaRPr sz="3600">
              <a:solidFill>
                <a:schemeClr val="lt1"/>
              </a:solidFill>
              <a:latin typeface="Calibri"/>
              <a:ea typeface="Calibri"/>
              <a:cs typeface="Calibri"/>
              <a:sym typeface="Calibri"/>
            </a:endParaRPr>
          </a:p>
          <a:p>
            <a:pPr marL="457200" lvl="0" indent="0" algn="l" rtl="0">
              <a:spcBef>
                <a:spcPts val="0"/>
              </a:spcBef>
              <a:spcAft>
                <a:spcPts val="0"/>
              </a:spcAft>
              <a:buNone/>
            </a:pPr>
            <a:endParaRPr sz="3600">
              <a:solidFill>
                <a:schemeClr val="dk1"/>
              </a:solidFill>
              <a:latin typeface="Calibri"/>
              <a:ea typeface="Calibri"/>
              <a:cs typeface="Calibri"/>
              <a:sym typeface="Calibri"/>
            </a:endParaRPr>
          </a:p>
          <a:p>
            <a:pPr marL="457200" lvl="0" indent="-457200" algn="l" rtl="0">
              <a:spcBef>
                <a:spcPts val="0"/>
              </a:spcBef>
              <a:spcAft>
                <a:spcPts val="0"/>
              </a:spcAft>
              <a:buClr>
                <a:schemeClr val="lt1"/>
              </a:buClr>
              <a:buSzPts val="3600"/>
              <a:buFont typeface="Libre Franklin"/>
              <a:buChar char="●"/>
            </a:pPr>
            <a:r>
              <a:rPr lang="en-US" sz="3600">
                <a:solidFill>
                  <a:schemeClr val="lt1"/>
                </a:solidFill>
                <a:latin typeface="Calibri"/>
                <a:ea typeface="Calibri"/>
                <a:cs typeface="Calibri"/>
                <a:sym typeface="Calibri"/>
              </a:rPr>
              <a:t>Favors</a:t>
            </a:r>
            <a:r>
              <a:rPr lang="en-US" sz="3600">
                <a:solidFill>
                  <a:schemeClr val="dk1"/>
                </a:solidFill>
                <a:latin typeface="Calibri"/>
                <a:ea typeface="Calibri"/>
                <a:cs typeface="Calibri"/>
                <a:sym typeface="Calibri"/>
              </a:rPr>
              <a:t> </a:t>
            </a:r>
            <a:r>
              <a:rPr lang="en-US" sz="3600">
                <a:solidFill>
                  <a:schemeClr val="accent6"/>
                </a:solidFill>
                <a:latin typeface="Calibri"/>
                <a:ea typeface="Calibri"/>
                <a:cs typeface="Calibri"/>
                <a:sym typeface="Calibri"/>
              </a:rPr>
              <a:t>wetter and cooler</a:t>
            </a:r>
            <a:r>
              <a:rPr lang="en-US" sz="3600">
                <a:solidFill>
                  <a:schemeClr val="dk1"/>
                </a:solidFill>
                <a:latin typeface="Calibri"/>
                <a:ea typeface="Calibri"/>
                <a:cs typeface="Calibri"/>
                <a:sym typeface="Calibri"/>
              </a:rPr>
              <a:t> </a:t>
            </a:r>
            <a:r>
              <a:rPr lang="en-US" sz="3600">
                <a:solidFill>
                  <a:schemeClr val="lt1"/>
                </a:solidFill>
                <a:latin typeface="Calibri"/>
                <a:ea typeface="Calibri"/>
                <a:cs typeface="Calibri"/>
                <a:sym typeface="Calibri"/>
              </a:rPr>
              <a:t>than normal conditions for the PNW this winter.</a:t>
            </a:r>
            <a:r>
              <a:rPr lang="en-US" sz="3600">
                <a:solidFill>
                  <a:schemeClr val="dk1"/>
                </a:solidFill>
                <a:latin typeface="Calibri"/>
                <a:ea typeface="Calibri"/>
                <a:cs typeface="Calibri"/>
                <a:sym typeface="Calibri"/>
              </a:rPr>
              <a:t>  </a:t>
            </a:r>
            <a:endParaRPr sz="36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47"/>
          <p:cNvPicPr preferRelativeResize="0"/>
          <p:nvPr/>
        </p:nvPicPr>
        <p:blipFill>
          <a:blip r:embed="rId3">
            <a:alphaModFix/>
          </a:blip>
          <a:stretch>
            <a:fillRect/>
          </a:stretch>
        </p:blipFill>
        <p:spPr>
          <a:xfrm>
            <a:off x="4409094" y="8321800"/>
            <a:ext cx="9545881" cy="1143000"/>
          </a:xfrm>
          <a:prstGeom prst="rect">
            <a:avLst/>
          </a:prstGeom>
          <a:noFill/>
          <a:ln>
            <a:noFill/>
          </a:ln>
        </p:spPr>
      </p:pic>
      <p:sp>
        <p:nvSpPr>
          <p:cNvPr id="404" name="Google Shape;404;p47"/>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Winter (DJF) </a:t>
            </a:r>
            <a:r>
              <a:rPr lang="en-US" i="1">
                <a:solidFill>
                  <a:schemeClr val="lt1"/>
                </a:solidFill>
              </a:rPr>
              <a:t>Precipitation</a:t>
            </a:r>
            <a:r>
              <a:rPr lang="en-US">
                <a:solidFill>
                  <a:schemeClr val="lt1"/>
                </a:solidFill>
              </a:rPr>
              <a:t> History: </a:t>
            </a:r>
            <a:r>
              <a:rPr lang="en-US">
                <a:solidFill>
                  <a:srgbClr val="FFEB38"/>
                </a:solidFill>
              </a:rPr>
              <a:t>Weak La Niñas</a:t>
            </a:r>
            <a:r>
              <a:rPr lang="en-US">
                <a:solidFill>
                  <a:schemeClr val="lt1"/>
                </a:solidFill>
              </a:rPr>
              <a:t> </a:t>
            </a:r>
            <a:endParaRPr/>
          </a:p>
        </p:txBody>
      </p:sp>
      <p:sp>
        <p:nvSpPr>
          <p:cNvPr id="405" name="Google Shape;405;p47"/>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7</a:t>
            </a:fld>
            <a:endParaRPr/>
          </a:p>
        </p:txBody>
      </p:sp>
      <p:pic>
        <p:nvPicPr>
          <p:cNvPr id="406" name="Google Shape;406;p47"/>
          <p:cNvPicPr preferRelativeResize="0"/>
          <p:nvPr/>
        </p:nvPicPr>
        <p:blipFill rotWithShape="1">
          <a:blip r:embed="rId4">
            <a:alphaModFix/>
          </a:blip>
          <a:srcRect/>
          <a:stretch/>
        </p:blipFill>
        <p:spPr>
          <a:xfrm>
            <a:off x="14748050" y="4811050"/>
            <a:ext cx="3242900" cy="3068775"/>
          </a:xfrm>
          <a:prstGeom prst="rect">
            <a:avLst/>
          </a:prstGeom>
          <a:noFill/>
          <a:ln>
            <a:noFill/>
          </a:ln>
        </p:spPr>
      </p:pic>
      <p:pic>
        <p:nvPicPr>
          <p:cNvPr id="407" name="Google Shape;407;p47"/>
          <p:cNvPicPr preferRelativeResize="0"/>
          <p:nvPr/>
        </p:nvPicPr>
        <p:blipFill rotWithShape="1">
          <a:blip r:embed="rId5">
            <a:alphaModFix/>
          </a:blip>
          <a:srcRect l="4789" t="1690"/>
          <a:stretch/>
        </p:blipFill>
        <p:spPr>
          <a:xfrm>
            <a:off x="3979550" y="4777600"/>
            <a:ext cx="3242900" cy="3130450"/>
          </a:xfrm>
          <a:prstGeom prst="rect">
            <a:avLst/>
          </a:prstGeom>
          <a:noFill/>
          <a:ln>
            <a:noFill/>
          </a:ln>
        </p:spPr>
      </p:pic>
      <p:pic>
        <p:nvPicPr>
          <p:cNvPr id="408" name="Google Shape;408;p47"/>
          <p:cNvPicPr preferRelativeResize="0"/>
          <p:nvPr/>
        </p:nvPicPr>
        <p:blipFill rotWithShape="1">
          <a:blip r:embed="rId6">
            <a:alphaModFix/>
          </a:blip>
          <a:srcRect t="8214"/>
          <a:stretch/>
        </p:blipFill>
        <p:spPr>
          <a:xfrm>
            <a:off x="7577250" y="1344813"/>
            <a:ext cx="3242900" cy="3145250"/>
          </a:xfrm>
          <a:prstGeom prst="rect">
            <a:avLst/>
          </a:prstGeom>
          <a:noFill/>
          <a:ln>
            <a:noFill/>
          </a:ln>
        </p:spPr>
      </p:pic>
      <p:sp>
        <p:nvSpPr>
          <p:cNvPr id="409" name="Google Shape;409;p47"/>
          <p:cNvSpPr txBox="1"/>
          <p:nvPr/>
        </p:nvSpPr>
        <p:spPr>
          <a:xfrm>
            <a:off x="147403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chemeClr val="lt1"/>
                </a:solidFill>
                <a:highlight>
                  <a:srgbClr val="222222"/>
                </a:highlight>
                <a:latin typeface="Lato"/>
                <a:ea typeface="Lato"/>
                <a:cs typeface="Lato"/>
                <a:sym typeface="Lato"/>
              </a:rPr>
              <a:t>2016-17</a:t>
            </a:r>
            <a:endParaRPr sz="2100" b="1">
              <a:solidFill>
                <a:schemeClr val="lt1"/>
              </a:solidFill>
              <a:highlight>
                <a:srgbClr val="222222"/>
              </a:highlight>
              <a:latin typeface="Lato"/>
              <a:ea typeface="Lato"/>
              <a:cs typeface="Lato"/>
              <a:sym typeface="Lato"/>
            </a:endParaRPr>
          </a:p>
        </p:txBody>
      </p:sp>
      <p:pic>
        <p:nvPicPr>
          <p:cNvPr id="410" name="Google Shape;410;p47"/>
          <p:cNvPicPr preferRelativeResize="0"/>
          <p:nvPr/>
        </p:nvPicPr>
        <p:blipFill rotWithShape="1">
          <a:blip r:embed="rId7">
            <a:alphaModFix/>
          </a:blip>
          <a:srcRect l="6208" t="3966"/>
          <a:stretch/>
        </p:blipFill>
        <p:spPr>
          <a:xfrm>
            <a:off x="414950" y="1328425"/>
            <a:ext cx="3242900" cy="3103400"/>
          </a:xfrm>
          <a:prstGeom prst="rect">
            <a:avLst/>
          </a:prstGeom>
          <a:noFill/>
          <a:ln>
            <a:noFill/>
          </a:ln>
        </p:spPr>
      </p:pic>
      <p:sp>
        <p:nvSpPr>
          <p:cNvPr id="411" name="Google Shape;411;p47"/>
          <p:cNvSpPr txBox="1"/>
          <p:nvPr/>
        </p:nvSpPr>
        <p:spPr>
          <a:xfrm>
            <a:off x="468300" y="1943400"/>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Dry</a:t>
            </a:r>
            <a:endParaRPr sz="2100" b="1">
              <a:solidFill>
                <a:schemeClr val="lt1"/>
              </a:solidFill>
              <a:highlight>
                <a:srgbClr val="B45F06"/>
              </a:highlight>
              <a:latin typeface="Lato"/>
              <a:ea typeface="Lato"/>
              <a:cs typeface="Lato"/>
              <a:sym typeface="Lato"/>
            </a:endParaRPr>
          </a:p>
        </p:txBody>
      </p:sp>
      <p:sp>
        <p:nvSpPr>
          <p:cNvPr id="412" name="Google Shape;412;p47"/>
          <p:cNvSpPr txBox="1"/>
          <p:nvPr/>
        </p:nvSpPr>
        <p:spPr>
          <a:xfrm>
            <a:off x="414700" y="1427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1954-55</a:t>
            </a:r>
            <a:endParaRPr sz="2100">
              <a:solidFill>
                <a:schemeClr val="lt1"/>
              </a:solidFill>
              <a:highlight>
                <a:srgbClr val="222222"/>
              </a:highlight>
              <a:latin typeface="Lato"/>
              <a:ea typeface="Lato"/>
              <a:cs typeface="Lato"/>
              <a:sym typeface="Lato"/>
            </a:endParaRPr>
          </a:p>
        </p:txBody>
      </p:sp>
      <p:pic>
        <p:nvPicPr>
          <p:cNvPr id="413" name="Google Shape;413;p47"/>
          <p:cNvPicPr preferRelativeResize="0"/>
          <p:nvPr/>
        </p:nvPicPr>
        <p:blipFill rotWithShape="1">
          <a:blip r:embed="rId8">
            <a:alphaModFix/>
          </a:blip>
          <a:srcRect t="17911"/>
          <a:stretch/>
        </p:blipFill>
        <p:spPr>
          <a:xfrm>
            <a:off x="3996100" y="1383050"/>
            <a:ext cx="3242900" cy="3068775"/>
          </a:xfrm>
          <a:prstGeom prst="rect">
            <a:avLst/>
          </a:prstGeom>
          <a:noFill/>
          <a:ln>
            <a:noFill/>
          </a:ln>
        </p:spPr>
      </p:pic>
      <p:sp>
        <p:nvSpPr>
          <p:cNvPr id="414" name="Google Shape;414;p47"/>
          <p:cNvSpPr txBox="1"/>
          <p:nvPr/>
        </p:nvSpPr>
        <p:spPr>
          <a:xfrm>
            <a:off x="3964425" y="19479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sp>
        <p:nvSpPr>
          <p:cNvPr id="415" name="Google Shape;415;p47"/>
          <p:cNvSpPr txBox="1"/>
          <p:nvPr/>
        </p:nvSpPr>
        <p:spPr>
          <a:xfrm>
            <a:off x="3964425" y="14324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1964-65</a:t>
            </a:r>
            <a:endParaRPr sz="2100">
              <a:solidFill>
                <a:schemeClr val="lt1"/>
              </a:solidFill>
              <a:highlight>
                <a:srgbClr val="222222"/>
              </a:highlight>
              <a:latin typeface="Lato"/>
              <a:ea typeface="Lato"/>
              <a:cs typeface="Lato"/>
              <a:sym typeface="Lato"/>
            </a:endParaRPr>
          </a:p>
        </p:txBody>
      </p:sp>
      <p:sp>
        <p:nvSpPr>
          <p:cNvPr id="416" name="Google Shape;416;p47"/>
          <p:cNvSpPr txBox="1"/>
          <p:nvPr/>
        </p:nvSpPr>
        <p:spPr>
          <a:xfrm>
            <a:off x="7545825" y="18717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sp>
        <p:nvSpPr>
          <p:cNvPr id="417" name="Google Shape;417;p47"/>
          <p:cNvSpPr txBox="1"/>
          <p:nvPr/>
        </p:nvSpPr>
        <p:spPr>
          <a:xfrm>
            <a:off x="7545825" y="13562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1971-72</a:t>
            </a:r>
            <a:endParaRPr sz="2100">
              <a:solidFill>
                <a:schemeClr val="lt1"/>
              </a:solidFill>
              <a:highlight>
                <a:srgbClr val="222222"/>
              </a:highlight>
              <a:latin typeface="Lato"/>
              <a:ea typeface="Lato"/>
              <a:cs typeface="Lato"/>
              <a:sym typeface="Lato"/>
            </a:endParaRPr>
          </a:p>
        </p:txBody>
      </p:sp>
      <p:pic>
        <p:nvPicPr>
          <p:cNvPr id="418" name="Google Shape;418;p47"/>
          <p:cNvPicPr preferRelativeResize="0"/>
          <p:nvPr/>
        </p:nvPicPr>
        <p:blipFill rotWithShape="1">
          <a:blip r:embed="rId9">
            <a:alphaModFix/>
          </a:blip>
          <a:srcRect t="2429"/>
          <a:stretch/>
        </p:blipFill>
        <p:spPr>
          <a:xfrm>
            <a:off x="11153875" y="1375977"/>
            <a:ext cx="3242900" cy="3153598"/>
          </a:xfrm>
          <a:prstGeom prst="rect">
            <a:avLst/>
          </a:prstGeom>
          <a:noFill/>
          <a:ln>
            <a:noFill/>
          </a:ln>
        </p:spPr>
      </p:pic>
      <p:sp>
        <p:nvSpPr>
          <p:cNvPr id="419" name="Google Shape;419;p47"/>
          <p:cNvSpPr txBox="1"/>
          <p:nvPr/>
        </p:nvSpPr>
        <p:spPr>
          <a:xfrm>
            <a:off x="11355825" y="18717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Wet</a:t>
            </a:r>
            <a:endParaRPr sz="2100" b="1">
              <a:solidFill>
                <a:srgbClr val="222222"/>
              </a:solidFill>
              <a:highlight>
                <a:srgbClr val="C9DAF8"/>
              </a:highlight>
              <a:latin typeface="Lato"/>
              <a:ea typeface="Lato"/>
              <a:cs typeface="Lato"/>
              <a:sym typeface="Lato"/>
            </a:endParaRPr>
          </a:p>
        </p:txBody>
      </p:sp>
      <p:sp>
        <p:nvSpPr>
          <p:cNvPr id="420" name="Google Shape;420;p47"/>
          <p:cNvSpPr txBox="1"/>
          <p:nvPr/>
        </p:nvSpPr>
        <p:spPr>
          <a:xfrm>
            <a:off x="11127225" y="13562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1974-75</a:t>
            </a:r>
            <a:endParaRPr sz="2100">
              <a:solidFill>
                <a:schemeClr val="lt1"/>
              </a:solidFill>
              <a:highlight>
                <a:srgbClr val="222222"/>
              </a:highlight>
              <a:latin typeface="Lato"/>
              <a:ea typeface="Lato"/>
              <a:cs typeface="Lato"/>
              <a:sym typeface="Lato"/>
            </a:endParaRPr>
          </a:p>
        </p:txBody>
      </p:sp>
      <p:pic>
        <p:nvPicPr>
          <p:cNvPr id="421" name="Google Shape;421;p47"/>
          <p:cNvPicPr preferRelativeResize="0"/>
          <p:nvPr/>
        </p:nvPicPr>
        <p:blipFill rotWithShape="1">
          <a:blip r:embed="rId10">
            <a:alphaModFix/>
          </a:blip>
          <a:srcRect t="2685"/>
          <a:stretch/>
        </p:blipFill>
        <p:spPr>
          <a:xfrm>
            <a:off x="14716700" y="1397752"/>
            <a:ext cx="3242900" cy="3155673"/>
          </a:xfrm>
          <a:prstGeom prst="rect">
            <a:avLst/>
          </a:prstGeom>
          <a:noFill/>
          <a:ln>
            <a:noFill/>
          </a:ln>
        </p:spPr>
      </p:pic>
      <p:sp>
        <p:nvSpPr>
          <p:cNvPr id="422" name="Google Shape;422;p47"/>
          <p:cNvSpPr txBox="1"/>
          <p:nvPr/>
        </p:nvSpPr>
        <p:spPr>
          <a:xfrm>
            <a:off x="14548725" y="17955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423" name="Google Shape;423;p47"/>
          <p:cNvSpPr txBox="1"/>
          <p:nvPr/>
        </p:nvSpPr>
        <p:spPr>
          <a:xfrm>
            <a:off x="14708625" y="13562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1983-84</a:t>
            </a:r>
            <a:endParaRPr sz="2100">
              <a:solidFill>
                <a:schemeClr val="lt1"/>
              </a:solidFill>
              <a:highlight>
                <a:srgbClr val="222222"/>
              </a:highlight>
              <a:latin typeface="Lato"/>
              <a:ea typeface="Lato"/>
              <a:cs typeface="Lato"/>
              <a:sym typeface="Lato"/>
            </a:endParaRPr>
          </a:p>
        </p:txBody>
      </p:sp>
      <p:pic>
        <p:nvPicPr>
          <p:cNvPr id="424" name="Google Shape;424;p47"/>
          <p:cNvPicPr preferRelativeResize="0"/>
          <p:nvPr/>
        </p:nvPicPr>
        <p:blipFill rotWithShape="1">
          <a:blip r:embed="rId11">
            <a:alphaModFix/>
          </a:blip>
          <a:srcRect l="4789" t="1922"/>
          <a:stretch/>
        </p:blipFill>
        <p:spPr>
          <a:xfrm>
            <a:off x="370175" y="4788100"/>
            <a:ext cx="3242900" cy="3119950"/>
          </a:xfrm>
          <a:prstGeom prst="rect">
            <a:avLst/>
          </a:prstGeom>
          <a:noFill/>
          <a:ln>
            <a:noFill/>
          </a:ln>
        </p:spPr>
      </p:pic>
      <p:sp>
        <p:nvSpPr>
          <p:cNvPr id="425" name="Google Shape;425;p47"/>
          <p:cNvSpPr txBox="1"/>
          <p:nvPr/>
        </p:nvSpPr>
        <p:spPr>
          <a:xfrm>
            <a:off x="163500" y="5372400"/>
            <a:ext cx="16836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Very Dry</a:t>
            </a:r>
            <a:endParaRPr sz="2100" b="1">
              <a:solidFill>
                <a:schemeClr val="lt1"/>
              </a:solidFill>
              <a:highlight>
                <a:srgbClr val="B45F06"/>
              </a:highlight>
              <a:latin typeface="Lato"/>
              <a:ea typeface="Lato"/>
              <a:cs typeface="Lato"/>
              <a:sym typeface="Lato"/>
            </a:endParaRPr>
          </a:p>
        </p:txBody>
      </p:sp>
      <p:sp>
        <p:nvSpPr>
          <p:cNvPr id="426" name="Google Shape;426;p47"/>
          <p:cNvSpPr txBox="1"/>
          <p:nvPr/>
        </p:nvSpPr>
        <p:spPr>
          <a:xfrm>
            <a:off x="4147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1984-85</a:t>
            </a:r>
            <a:endParaRPr sz="2100">
              <a:solidFill>
                <a:schemeClr val="lt1"/>
              </a:solidFill>
              <a:highlight>
                <a:srgbClr val="222222"/>
              </a:highlight>
              <a:latin typeface="Lato"/>
              <a:ea typeface="Lato"/>
              <a:cs typeface="Lato"/>
              <a:sym typeface="Lato"/>
            </a:endParaRPr>
          </a:p>
        </p:txBody>
      </p:sp>
      <p:sp>
        <p:nvSpPr>
          <p:cNvPr id="427" name="Google Shape;427;p47"/>
          <p:cNvSpPr txBox="1"/>
          <p:nvPr/>
        </p:nvSpPr>
        <p:spPr>
          <a:xfrm>
            <a:off x="3744900" y="5372400"/>
            <a:ext cx="16836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Very Dry</a:t>
            </a:r>
            <a:endParaRPr sz="2100" b="1">
              <a:solidFill>
                <a:schemeClr val="lt1"/>
              </a:solidFill>
              <a:highlight>
                <a:srgbClr val="B45F06"/>
              </a:highlight>
              <a:latin typeface="Lato"/>
              <a:ea typeface="Lato"/>
              <a:cs typeface="Lato"/>
              <a:sym typeface="Lato"/>
            </a:endParaRPr>
          </a:p>
        </p:txBody>
      </p:sp>
      <p:sp>
        <p:nvSpPr>
          <p:cNvPr id="428" name="Google Shape;428;p47"/>
          <p:cNvSpPr txBox="1"/>
          <p:nvPr/>
        </p:nvSpPr>
        <p:spPr>
          <a:xfrm>
            <a:off x="39961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2000-01</a:t>
            </a:r>
            <a:endParaRPr sz="2100">
              <a:solidFill>
                <a:schemeClr val="lt1"/>
              </a:solidFill>
              <a:highlight>
                <a:srgbClr val="222222"/>
              </a:highlight>
              <a:latin typeface="Lato"/>
              <a:ea typeface="Lato"/>
              <a:cs typeface="Lato"/>
              <a:sym typeface="Lato"/>
            </a:endParaRPr>
          </a:p>
        </p:txBody>
      </p:sp>
      <p:pic>
        <p:nvPicPr>
          <p:cNvPr id="429" name="Google Shape;429;p47"/>
          <p:cNvPicPr preferRelativeResize="0"/>
          <p:nvPr/>
        </p:nvPicPr>
        <p:blipFill rotWithShape="1">
          <a:blip r:embed="rId12">
            <a:alphaModFix/>
          </a:blip>
          <a:srcRect l="13793" t="6576"/>
          <a:stretch/>
        </p:blipFill>
        <p:spPr>
          <a:xfrm>
            <a:off x="7584825" y="4804650"/>
            <a:ext cx="3242900" cy="3103400"/>
          </a:xfrm>
          <a:prstGeom prst="rect">
            <a:avLst/>
          </a:prstGeom>
          <a:noFill/>
          <a:ln>
            <a:noFill/>
          </a:ln>
        </p:spPr>
      </p:pic>
      <p:sp>
        <p:nvSpPr>
          <p:cNvPr id="430" name="Google Shape;430;p47"/>
          <p:cNvSpPr txBox="1"/>
          <p:nvPr/>
        </p:nvSpPr>
        <p:spPr>
          <a:xfrm>
            <a:off x="7850625" y="53769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Wet</a:t>
            </a:r>
            <a:endParaRPr sz="2100" b="1">
              <a:solidFill>
                <a:srgbClr val="222222"/>
              </a:solidFill>
              <a:highlight>
                <a:srgbClr val="C9DAF8"/>
              </a:highlight>
              <a:latin typeface="Lato"/>
              <a:ea typeface="Lato"/>
              <a:cs typeface="Lato"/>
              <a:sym typeface="Lato"/>
            </a:endParaRPr>
          </a:p>
        </p:txBody>
      </p:sp>
      <p:sp>
        <p:nvSpPr>
          <p:cNvPr id="431" name="Google Shape;431;p47"/>
          <p:cNvSpPr txBox="1"/>
          <p:nvPr/>
        </p:nvSpPr>
        <p:spPr>
          <a:xfrm>
            <a:off x="7622025" y="48614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2005-06</a:t>
            </a:r>
            <a:endParaRPr sz="2100">
              <a:solidFill>
                <a:schemeClr val="lt1"/>
              </a:solidFill>
              <a:highlight>
                <a:srgbClr val="222222"/>
              </a:highlight>
              <a:latin typeface="Lato"/>
              <a:ea typeface="Lato"/>
              <a:cs typeface="Lato"/>
              <a:sym typeface="Lato"/>
            </a:endParaRPr>
          </a:p>
        </p:txBody>
      </p:sp>
      <p:pic>
        <p:nvPicPr>
          <p:cNvPr id="432" name="Google Shape;432;p47"/>
          <p:cNvPicPr preferRelativeResize="0"/>
          <p:nvPr/>
        </p:nvPicPr>
        <p:blipFill rotWithShape="1">
          <a:blip r:embed="rId13">
            <a:alphaModFix/>
          </a:blip>
          <a:srcRect l="9255"/>
          <a:stretch/>
        </p:blipFill>
        <p:spPr>
          <a:xfrm>
            <a:off x="11141875" y="4807875"/>
            <a:ext cx="3242900" cy="3155675"/>
          </a:xfrm>
          <a:prstGeom prst="rect">
            <a:avLst/>
          </a:prstGeom>
          <a:noFill/>
          <a:ln>
            <a:noFill/>
          </a:ln>
        </p:spPr>
      </p:pic>
      <p:sp>
        <p:nvSpPr>
          <p:cNvPr id="433" name="Google Shape;433;p47"/>
          <p:cNvSpPr txBox="1"/>
          <p:nvPr/>
        </p:nvSpPr>
        <p:spPr>
          <a:xfrm>
            <a:off x="11212500" y="5296200"/>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Dry</a:t>
            </a:r>
            <a:endParaRPr sz="2100" b="1">
              <a:solidFill>
                <a:schemeClr val="lt1"/>
              </a:solidFill>
              <a:highlight>
                <a:srgbClr val="B45F06"/>
              </a:highlight>
              <a:latin typeface="Lato"/>
              <a:ea typeface="Lato"/>
              <a:cs typeface="Lato"/>
              <a:sym typeface="Lato"/>
            </a:endParaRPr>
          </a:p>
        </p:txBody>
      </p:sp>
      <p:sp>
        <p:nvSpPr>
          <p:cNvPr id="434" name="Google Shape;434;p47"/>
          <p:cNvSpPr txBox="1"/>
          <p:nvPr/>
        </p:nvSpPr>
        <p:spPr>
          <a:xfrm>
            <a:off x="11158900" y="47804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2008-09</a:t>
            </a:r>
            <a:endParaRPr sz="2100">
              <a:solidFill>
                <a:schemeClr val="lt1"/>
              </a:solidFill>
              <a:highlight>
                <a:srgbClr val="222222"/>
              </a:highlight>
              <a:latin typeface="Lato"/>
              <a:ea typeface="Lato"/>
              <a:cs typeface="Lato"/>
              <a:sym typeface="Lato"/>
            </a:endParaRPr>
          </a:p>
        </p:txBody>
      </p:sp>
      <p:sp>
        <p:nvSpPr>
          <p:cNvPr id="435" name="Google Shape;435;p47"/>
          <p:cNvSpPr txBox="1"/>
          <p:nvPr/>
        </p:nvSpPr>
        <p:spPr>
          <a:xfrm>
            <a:off x="14671850" y="5372400"/>
            <a:ext cx="13728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WA: Dry</a:t>
            </a:r>
            <a:endParaRPr sz="2100" b="1">
              <a:solidFill>
                <a:schemeClr val="lt1"/>
              </a:solidFill>
              <a:highlight>
                <a:srgbClr val="B45F06"/>
              </a:highlight>
              <a:latin typeface="Lato"/>
              <a:ea typeface="Lato"/>
              <a:cs typeface="Lato"/>
              <a:sym typeface="Lato"/>
            </a:endParaRPr>
          </a:p>
        </p:txBody>
      </p:sp>
      <p:sp>
        <p:nvSpPr>
          <p:cNvPr id="436" name="Google Shape;436;p47"/>
          <p:cNvSpPr txBox="1"/>
          <p:nvPr/>
        </p:nvSpPr>
        <p:spPr>
          <a:xfrm>
            <a:off x="14708625" y="59103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OR: Wet</a:t>
            </a:r>
            <a:endParaRPr sz="2100" b="1">
              <a:solidFill>
                <a:srgbClr val="222222"/>
              </a:solidFill>
              <a:highlight>
                <a:srgbClr val="C9DAF8"/>
              </a:highlight>
              <a:latin typeface="Lato"/>
              <a:ea typeface="Lato"/>
              <a:cs typeface="Lato"/>
              <a:sym typeface="Lato"/>
            </a:endParaRPr>
          </a:p>
        </p:txBody>
      </p:sp>
      <p:sp>
        <p:nvSpPr>
          <p:cNvPr id="437" name="Google Shape;437;p47"/>
          <p:cNvSpPr txBox="1"/>
          <p:nvPr/>
        </p:nvSpPr>
        <p:spPr>
          <a:xfrm>
            <a:off x="207450" y="8998000"/>
            <a:ext cx="17783400" cy="1293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endParaRPr sz="3600">
              <a:solidFill>
                <a:schemeClr val="dk2"/>
              </a:solidFill>
              <a:latin typeface="Calibri"/>
              <a:ea typeface="Calibri"/>
              <a:cs typeface="Calibri"/>
              <a:sym typeface="Calibri"/>
            </a:endParaRPr>
          </a:p>
          <a:p>
            <a:pPr marL="0" lvl="0" indent="0" algn="ctr" rtl="0">
              <a:spcBef>
                <a:spcPts val="0"/>
              </a:spcBef>
              <a:spcAft>
                <a:spcPts val="0"/>
              </a:spcAft>
              <a:buNone/>
            </a:pPr>
            <a:r>
              <a:rPr lang="en-US" sz="3600">
                <a:solidFill>
                  <a:schemeClr val="dk1"/>
                </a:solidFill>
                <a:latin typeface="Calibri"/>
                <a:ea typeface="Calibri"/>
                <a:cs typeface="Calibri"/>
                <a:sym typeface="Calibri"/>
              </a:rPr>
              <a:t> </a:t>
            </a:r>
            <a:r>
              <a:rPr lang="en-US" sz="3000">
                <a:solidFill>
                  <a:schemeClr val="lt1"/>
                </a:solidFill>
                <a:latin typeface="Calibri"/>
                <a:ea typeface="Calibri"/>
                <a:cs typeface="Calibri"/>
                <a:sym typeface="Calibri"/>
              </a:rPr>
              <a:t>Weak La Nina: 5 consecutive overlapping 3-month periods with SST anomalies between -0.5 to -0.9 ℃. </a:t>
            </a:r>
            <a:endParaRPr sz="3200">
              <a:solidFill>
                <a:schemeClr val="lt1"/>
              </a:solidFill>
              <a:latin typeface="Calibri"/>
              <a:ea typeface="Calibri"/>
              <a:cs typeface="Calibri"/>
              <a:sym typeface="Calibri"/>
            </a:endParaRPr>
          </a:p>
        </p:txBody>
      </p:sp>
      <p:sp>
        <p:nvSpPr>
          <p:cNvPr id="438" name="Google Shape;438;p47"/>
          <p:cNvSpPr txBox="1"/>
          <p:nvPr/>
        </p:nvSpPr>
        <p:spPr>
          <a:xfrm flipH="1">
            <a:off x="4557050" y="8333025"/>
            <a:ext cx="916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Roboto"/>
                <a:ea typeface="Roboto"/>
                <a:cs typeface="Roboto"/>
                <a:sym typeface="Roboto"/>
              </a:rPr>
              <a:t>Average Precipitation Anomaly  (in.) </a:t>
            </a:r>
            <a:endParaRPr b="1">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48"/>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Winter (DJF) </a:t>
            </a:r>
            <a:r>
              <a:rPr lang="en-US" i="1">
                <a:solidFill>
                  <a:schemeClr val="lt1"/>
                </a:solidFill>
              </a:rPr>
              <a:t>Temperature</a:t>
            </a:r>
            <a:r>
              <a:rPr lang="en-US">
                <a:solidFill>
                  <a:schemeClr val="lt1"/>
                </a:solidFill>
              </a:rPr>
              <a:t> History: </a:t>
            </a:r>
            <a:r>
              <a:rPr lang="en-US">
                <a:solidFill>
                  <a:srgbClr val="FFEB38"/>
                </a:solidFill>
              </a:rPr>
              <a:t>Weak La Niñas</a:t>
            </a:r>
            <a:r>
              <a:rPr lang="en-US">
                <a:solidFill>
                  <a:schemeClr val="lt1"/>
                </a:solidFill>
              </a:rPr>
              <a:t> </a:t>
            </a:r>
            <a:endParaRPr/>
          </a:p>
        </p:txBody>
      </p:sp>
      <p:sp>
        <p:nvSpPr>
          <p:cNvPr id="444" name="Google Shape;444;p48"/>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8</a:t>
            </a:fld>
            <a:endParaRPr/>
          </a:p>
        </p:txBody>
      </p:sp>
      <p:pic>
        <p:nvPicPr>
          <p:cNvPr id="445" name="Google Shape;445;p48"/>
          <p:cNvPicPr preferRelativeResize="0"/>
          <p:nvPr/>
        </p:nvPicPr>
        <p:blipFill rotWithShape="1">
          <a:blip r:embed="rId3">
            <a:alphaModFix/>
          </a:blip>
          <a:srcRect l="-1347"/>
          <a:stretch/>
        </p:blipFill>
        <p:spPr>
          <a:xfrm>
            <a:off x="14549700" y="4961175"/>
            <a:ext cx="3315375" cy="3161235"/>
          </a:xfrm>
          <a:prstGeom prst="rect">
            <a:avLst/>
          </a:prstGeom>
          <a:noFill/>
          <a:ln>
            <a:noFill/>
          </a:ln>
        </p:spPr>
      </p:pic>
      <p:pic>
        <p:nvPicPr>
          <p:cNvPr id="446" name="Google Shape;446;p48"/>
          <p:cNvPicPr preferRelativeResize="0"/>
          <p:nvPr/>
        </p:nvPicPr>
        <p:blipFill rotWithShape="1">
          <a:blip r:embed="rId4">
            <a:alphaModFix/>
          </a:blip>
          <a:srcRect l="-3605"/>
          <a:stretch/>
        </p:blipFill>
        <p:spPr>
          <a:xfrm>
            <a:off x="10972131" y="5008050"/>
            <a:ext cx="3315369" cy="3145350"/>
          </a:xfrm>
          <a:prstGeom prst="rect">
            <a:avLst/>
          </a:prstGeom>
          <a:noFill/>
          <a:ln>
            <a:noFill/>
          </a:ln>
        </p:spPr>
      </p:pic>
      <p:pic>
        <p:nvPicPr>
          <p:cNvPr id="447" name="Google Shape;447;p48"/>
          <p:cNvPicPr preferRelativeResize="0"/>
          <p:nvPr/>
        </p:nvPicPr>
        <p:blipFill rotWithShape="1">
          <a:blip r:embed="rId5">
            <a:alphaModFix/>
          </a:blip>
          <a:srcRect l="6208"/>
          <a:stretch/>
        </p:blipFill>
        <p:spPr>
          <a:xfrm>
            <a:off x="7549125" y="5030850"/>
            <a:ext cx="3199850" cy="3103500"/>
          </a:xfrm>
          <a:prstGeom prst="rect">
            <a:avLst/>
          </a:prstGeom>
          <a:noFill/>
          <a:ln>
            <a:noFill/>
          </a:ln>
        </p:spPr>
      </p:pic>
      <p:pic>
        <p:nvPicPr>
          <p:cNvPr id="448" name="Google Shape;448;p48"/>
          <p:cNvPicPr preferRelativeResize="0"/>
          <p:nvPr/>
        </p:nvPicPr>
        <p:blipFill rotWithShape="1">
          <a:blip r:embed="rId6">
            <a:alphaModFix/>
          </a:blip>
          <a:srcRect l="9747"/>
          <a:stretch/>
        </p:blipFill>
        <p:spPr>
          <a:xfrm>
            <a:off x="4001050" y="4984250"/>
            <a:ext cx="3199850" cy="3145350"/>
          </a:xfrm>
          <a:prstGeom prst="rect">
            <a:avLst/>
          </a:prstGeom>
          <a:noFill/>
          <a:ln>
            <a:noFill/>
          </a:ln>
        </p:spPr>
      </p:pic>
      <p:pic>
        <p:nvPicPr>
          <p:cNvPr id="449" name="Google Shape;449;p48"/>
          <p:cNvPicPr preferRelativeResize="0"/>
          <p:nvPr/>
        </p:nvPicPr>
        <p:blipFill rotWithShape="1">
          <a:blip r:embed="rId7">
            <a:alphaModFix/>
          </a:blip>
          <a:srcRect l="7518"/>
          <a:stretch/>
        </p:blipFill>
        <p:spPr>
          <a:xfrm>
            <a:off x="429175" y="4973700"/>
            <a:ext cx="3199850" cy="3103500"/>
          </a:xfrm>
          <a:prstGeom prst="rect">
            <a:avLst/>
          </a:prstGeom>
          <a:noFill/>
          <a:ln>
            <a:noFill/>
          </a:ln>
        </p:spPr>
      </p:pic>
      <p:pic>
        <p:nvPicPr>
          <p:cNvPr id="450" name="Google Shape;450;p48"/>
          <p:cNvPicPr preferRelativeResize="0"/>
          <p:nvPr/>
        </p:nvPicPr>
        <p:blipFill rotWithShape="1">
          <a:blip r:embed="rId8">
            <a:alphaModFix/>
          </a:blip>
          <a:srcRect l="5793"/>
          <a:stretch/>
        </p:blipFill>
        <p:spPr>
          <a:xfrm>
            <a:off x="14669050" y="1525650"/>
            <a:ext cx="3199850" cy="3103500"/>
          </a:xfrm>
          <a:prstGeom prst="rect">
            <a:avLst/>
          </a:prstGeom>
          <a:noFill/>
          <a:ln>
            <a:noFill/>
          </a:ln>
        </p:spPr>
      </p:pic>
      <p:pic>
        <p:nvPicPr>
          <p:cNvPr id="451" name="Google Shape;451;p48"/>
          <p:cNvPicPr preferRelativeResize="0"/>
          <p:nvPr/>
        </p:nvPicPr>
        <p:blipFill rotWithShape="1">
          <a:blip r:embed="rId9">
            <a:alphaModFix/>
          </a:blip>
          <a:srcRect l="4425"/>
          <a:stretch/>
        </p:blipFill>
        <p:spPr>
          <a:xfrm>
            <a:off x="11101950" y="1525650"/>
            <a:ext cx="3199850" cy="3103500"/>
          </a:xfrm>
          <a:prstGeom prst="rect">
            <a:avLst/>
          </a:prstGeom>
          <a:noFill/>
          <a:ln>
            <a:noFill/>
          </a:ln>
        </p:spPr>
      </p:pic>
      <p:pic>
        <p:nvPicPr>
          <p:cNvPr id="452" name="Google Shape;452;p48"/>
          <p:cNvPicPr preferRelativeResize="0"/>
          <p:nvPr/>
        </p:nvPicPr>
        <p:blipFill rotWithShape="1">
          <a:blip r:embed="rId10">
            <a:alphaModFix/>
          </a:blip>
          <a:srcRect l="18778"/>
          <a:stretch/>
        </p:blipFill>
        <p:spPr>
          <a:xfrm>
            <a:off x="7539600" y="1488575"/>
            <a:ext cx="3199850" cy="3145350"/>
          </a:xfrm>
          <a:prstGeom prst="rect">
            <a:avLst/>
          </a:prstGeom>
          <a:noFill/>
          <a:ln>
            <a:noFill/>
          </a:ln>
        </p:spPr>
      </p:pic>
      <p:pic>
        <p:nvPicPr>
          <p:cNvPr id="453" name="Google Shape;453;p48"/>
          <p:cNvPicPr preferRelativeResize="0"/>
          <p:nvPr/>
        </p:nvPicPr>
        <p:blipFill rotWithShape="1">
          <a:blip r:embed="rId11">
            <a:alphaModFix/>
          </a:blip>
          <a:srcRect l="8290"/>
          <a:stretch/>
        </p:blipFill>
        <p:spPr>
          <a:xfrm>
            <a:off x="4027225" y="1521025"/>
            <a:ext cx="3242900" cy="3103500"/>
          </a:xfrm>
          <a:prstGeom prst="rect">
            <a:avLst/>
          </a:prstGeom>
          <a:noFill/>
          <a:ln>
            <a:noFill/>
          </a:ln>
        </p:spPr>
      </p:pic>
      <p:pic>
        <p:nvPicPr>
          <p:cNvPr id="454" name="Google Shape;454;p48"/>
          <p:cNvPicPr preferRelativeResize="0"/>
          <p:nvPr/>
        </p:nvPicPr>
        <p:blipFill rotWithShape="1">
          <a:blip r:embed="rId12">
            <a:alphaModFix/>
          </a:blip>
          <a:srcRect l="3016"/>
          <a:stretch/>
        </p:blipFill>
        <p:spPr>
          <a:xfrm>
            <a:off x="458246" y="1511500"/>
            <a:ext cx="3199853" cy="3103500"/>
          </a:xfrm>
          <a:prstGeom prst="rect">
            <a:avLst/>
          </a:prstGeom>
          <a:noFill/>
          <a:ln>
            <a:noFill/>
          </a:ln>
        </p:spPr>
      </p:pic>
      <p:sp>
        <p:nvSpPr>
          <p:cNvPr id="455" name="Google Shape;455;p48"/>
          <p:cNvSpPr txBox="1"/>
          <p:nvPr/>
        </p:nvSpPr>
        <p:spPr>
          <a:xfrm>
            <a:off x="485400" y="2476800"/>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456" name="Google Shape;456;p48"/>
          <p:cNvSpPr txBox="1"/>
          <p:nvPr/>
        </p:nvSpPr>
        <p:spPr>
          <a:xfrm>
            <a:off x="3829125" y="21765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457" name="Google Shape;457;p48"/>
          <p:cNvSpPr txBox="1"/>
          <p:nvPr/>
        </p:nvSpPr>
        <p:spPr>
          <a:xfrm>
            <a:off x="14548725" y="21003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458" name="Google Shape;458;p48"/>
          <p:cNvSpPr txBox="1"/>
          <p:nvPr/>
        </p:nvSpPr>
        <p:spPr>
          <a:xfrm>
            <a:off x="145117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chemeClr val="lt1"/>
                </a:solidFill>
                <a:highlight>
                  <a:srgbClr val="222222"/>
                </a:highlight>
                <a:latin typeface="Lato"/>
                <a:ea typeface="Lato"/>
                <a:cs typeface="Lato"/>
                <a:sym typeface="Lato"/>
              </a:rPr>
              <a:t>2016-17</a:t>
            </a:r>
            <a:endParaRPr sz="2100" b="1">
              <a:solidFill>
                <a:schemeClr val="lt1"/>
              </a:solidFill>
              <a:highlight>
                <a:srgbClr val="222222"/>
              </a:highlight>
              <a:latin typeface="Lato"/>
              <a:ea typeface="Lato"/>
              <a:cs typeface="Lato"/>
              <a:sym typeface="Lato"/>
            </a:endParaRPr>
          </a:p>
        </p:txBody>
      </p:sp>
      <p:sp>
        <p:nvSpPr>
          <p:cNvPr id="459" name="Google Shape;459;p48"/>
          <p:cNvSpPr txBox="1"/>
          <p:nvPr/>
        </p:nvSpPr>
        <p:spPr>
          <a:xfrm>
            <a:off x="355600" y="1427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1954-55</a:t>
            </a:r>
            <a:endParaRPr sz="2100">
              <a:solidFill>
                <a:schemeClr val="lt1"/>
              </a:solidFill>
              <a:highlight>
                <a:srgbClr val="222222"/>
              </a:highlight>
              <a:latin typeface="Lato"/>
              <a:ea typeface="Lato"/>
              <a:cs typeface="Lato"/>
              <a:sym typeface="Lato"/>
            </a:endParaRPr>
          </a:p>
        </p:txBody>
      </p:sp>
      <p:sp>
        <p:nvSpPr>
          <p:cNvPr id="460" name="Google Shape;460;p48"/>
          <p:cNvSpPr txBox="1"/>
          <p:nvPr/>
        </p:nvSpPr>
        <p:spPr>
          <a:xfrm>
            <a:off x="3905325" y="14324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1964-65</a:t>
            </a:r>
            <a:endParaRPr sz="2100">
              <a:solidFill>
                <a:schemeClr val="lt1"/>
              </a:solidFill>
              <a:highlight>
                <a:srgbClr val="222222"/>
              </a:highlight>
              <a:latin typeface="Lato"/>
              <a:ea typeface="Lato"/>
              <a:cs typeface="Lato"/>
              <a:sym typeface="Lato"/>
            </a:endParaRPr>
          </a:p>
        </p:txBody>
      </p:sp>
      <p:sp>
        <p:nvSpPr>
          <p:cNvPr id="461" name="Google Shape;461;p48"/>
          <p:cNvSpPr txBox="1"/>
          <p:nvPr/>
        </p:nvSpPr>
        <p:spPr>
          <a:xfrm>
            <a:off x="7486725" y="13562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1971-72</a:t>
            </a:r>
            <a:endParaRPr sz="2100">
              <a:solidFill>
                <a:schemeClr val="lt1"/>
              </a:solidFill>
              <a:highlight>
                <a:srgbClr val="222222"/>
              </a:highlight>
              <a:latin typeface="Lato"/>
              <a:ea typeface="Lato"/>
              <a:cs typeface="Lato"/>
              <a:sym typeface="Lato"/>
            </a:endParaRPr>
          </a:p>
        </p:txBody>
      </p:sp>
      <p:sp>
        <p:nvSpPr>
          <p:cNvPr id="462" name="Google Shape;462;p48"/>
          <p:cNvSpPr txBox="1"/>
          <p:nvPr/>
        </p:nvSpPr>
        <p:spPr>
          <a:xfrm>
            <a:off x="10974825" y="14324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1974-75</a:t>
            </a:r>
            <a:endParaRPr sz="2100">
              <a:solidFill>
                <a:schemeClr val="lt1"/>
              </a:solidFill>
              <a:highlight>
                <a:srgbClr val="222222"/>
              </a:highlight>
              <a:latin typeface="Lato"/>
              <a:ea typeface="Lato"/>
              <a:cs typeface="Lato"/>
              <a:sym typeface="Lato"/>
            </a:endParaRPr>
          </a:p>
        </p:txBody>
      </p:sp>
      <p:sp>
        <p:nvSpPr>
          <p:cNvPr id="463" name="Google Shape;463;p48"/>
          <p:cNvSpPr txBox="1"/>
          <p:nvPr/>
        </p:nvSpPr>
        <p:spPr>
          <a:xfrm>
            <a:off x="14556225" y="14324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1983-84</a:t>
            </a:r>
            <a:endParaRPr sz="2100">
              <a:solidFill>
                <a:schemeClr val="lt1"/>
              </a:solidFill>
              <a:highlight>
                <a:srgbClr val="222222"/>
              </a:highlight>
              <a:latin typeface="Lato"/>
              <a:ea typeface="Lato"/>
              <a:cs typeface="Lato"/>
              <a:sym typeface="Lato"/>
            </a:endParaRPr>
          </a:p>
        </p:txBody>
      </p:sp>
      <p:sp>
        <p:nvSpPr>
          <p:cNvPr id="464" name="Google Shape;464;p48"/>
          <p:cNvSpPr txBox="1"/>
          <p:nvPr/>
        </p:nvSpPr>
        <p:spPr>
          <a:xfrm>
            <a:off x="3385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1984-85</a:t>
            </a:r>
            <a:endParaRPr sz="2100">
              <a:solidFill>
                <a:schemeClr val="lt1"/>
              </a:solidFill>
              <a:highlight>
                <a:srgbClr val="222222"/>
              </a:highlight>
              <a:latin typeface="Lato"/>
              <a:ea typeface="Lato"/>
              <a:cs typeface="Lato"/>
              <a:sym typeface="Lato"/>
            </a:endParaRPr>
          </a:p>
        </p:txBody>
      </p:sp>
      <p:sp>
        <p:nvSpPr>
          <p:cNvPr id="465" name="Google Shape;465;p48"/>
          <p:cNvSpPr txBox="1"/>
          <p:nvPr/>
        </p:nvSpPr>
        <p:spPr>
          <a:xfrm>
            <a:off x="3919900" y="4856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2000-01</a:t>
            </a:r>
            <a:endParaRPr sz="2100">
              <a:solidFill>
                <a:schemeClr val="lt1"/>
              </a:solidFill>
              <a:highlight>
                <a:srgbClr val="222222"/>
              </a:highlight>
              <a:latin typeface="Lato"/>
              <a:ea typeface="Lato"/>
              <a:cs typeface="Lato"/>
              <a:sym typeface="Lato"/>
            </a:endParaRPr>
          </a:p>
        </p:txBody>
      </p:sp>
      <p:sp>
        <p:nvSpPr>
          <p:cNvPr id="466" name="Google Shape;466;p48"/>
          <p:cNvSpPr txBox="1"/>
          <p:nvPr/>
        </p:nvSpPr>
        <p:spPr>
          <a:xfrm>
            <a:off x="7469625" y="4937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2005-06</a:t>
            </a:r>
            <a:endParaRPr sz="2100">
              <a:solidFill>
                <a:schemeClr val="lt1"/>
              </a:solidFill>
              <a:highlight>
                <a:srgbClr val="222222"/>
              </a:highlight>
              <a:latin typeface="Lato"/>
              <a:ea typeface="Lato"/>
              <a:cs typeface="Lato"/>
              <a:sym typeface="Lato"/>
            </a:endParaRPr>
          </a:p>
        </p:txBody>
      </p:sp>
      <p:sp>
        <p:nvSpPr>
          <p:cNvPr id="467" name="Google Shape;467;p48"/>
          <p:cNvSpPr txBox="1"/>
          <p:nvPr/>
        </p:nvSpPr>
        <p:spPr>
          <a:xfrm>
            <a:off x="11006500" y="49328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2008-09</a:t>
            </a:r>
            <a:endParaRPr sz="2100">
              <a:solidFill>
                <a:schemeClr val="lt1"/>
              </a:solidFill>
              <a:highlight>
                <a:srgbClr val="222222"/>
              </a:highlight>
              <a:latin typeface="Lato"/>
              <a:ea typeface="Lato"/>
              <a:cs typeface="Lato"/>
              <a:sym typeface="Lato"/>
            </a:endParaRPr>
          </a:p>
        </p:txBody>
      </p:sp>
      <p:pic>
        <p:nvPicPr>
          <p:cNvPr id="468" name="Google Shape;468;p48"/>
          <p:cNvPicPr preferRelativeResize="0"/>
          <p:nvPr/>
        </p:nvPicPr>
        <p:blipFill>
          <a:blip r:embed="rId13">
            <a:alphaModFix/>
          </a:blip>
          <a:stretch>
            <a:fillRect/>
          </a:stretch>
        </p:blipFill>
        <p:spPr>
          <a:xfrm>
            <a:off x="4290100" y="8543550"/>
            <a:ext cx="10011702" cy="1095750"/>
          </a:xfrm>
          <a:prstGeom prst="rect">
            <a:avLst/>
          </a:prstGeom>
          <a:noFill/>
          <a:ln>
            <a:noFill/>
          </a:ln>
        </p:spPr>
      </p:pic>
      <p:sp>
        <p:nvSpPr>
          <p:cNvPr id="469" name="Google Shape;469;p48"/>
          <p:cNvSpPr txBox="1"/>
          <p:nvPr/>
        </p:nvSpPr>
        <p:spPr>
          <a:xfrm>
            <a:off x="7478700" y="2400600"/>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470" name="Google Shape;470;p48"/>
          <p:cNvSpPr txBox="1"/>
          <p:nvPr/>
        </p:nvSpPr>
        <p:spPr>
          <a:xfrm>
            <a:off x="10898625" y="21003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471" name="Google Shape;471;p48"/>
          <p:cNvSpPr txBox="1"/>
          <p:nvPr/>
        </p:nvSpPr>
        <p:spPr>
          <a:xfrm>
            <a:off x="275400" y="5677200"/>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Very </a:t>
            </a:r>
            <a:endParaRPr sz="2100" b="1">
              <a:solidFill>
                <a:srgbClr val="222222"/>
              </a:solidFill>
              <a:highlight>
                <a:srgbClr val="00FFFF"/>
              </a:highlight>
              <a:latin typeface="Lato"/>
              <a:ea typeface="Lato"/>
              <a:cs typeface="Lato"/>
              <a:sym typeface="Lato"/>
            </a:endParaRPr>
          </a:p>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472" name="Google Shape;472;p48"/>
          <p:cNvSpPr txBox="1"/>
          <p:nvPr/>
        </p:nvSpPr>
        <p:spPr>
          <a:xfrm>
            <a:off x="3812025" y="56817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473" name="Google Shape;473;p48"/>
          <p:cNvSpPr txBox="1"/>
          <p:nvPr/>
        </p:nvSpPr>
        <p:spPr>
          <a:xfrm>
            <a:off x="7393425" y="57579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474" name="Google Shape;474;p48"/>
          <p:cNvSpPr txBox="1"/>
          <p:nvPr/>
        </p:nvSpPr>
        <p:spPr>
          <a:xfrm>
            <a:off x="10983900" y="5601000"/>
            <a:ext cx="13728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WA: Cool</a:t>
            </a:r>
            <a:endParaRPr sz="2100" b="1">
              <a:solidFill>
                <a:srgbClr val="222222"/>
              </a:solidFill>
              <a:highlight>
                <a:srgbClr val="00FFFF"/>
              </a:highlight>
              <a:latin typeface="Lato"/>
              <a:ea typeface="Lato"/>
              <a:cs typeface="Lato"/>
              <a:sym typeface="Lato"/>
            </a:endParaRPr>
          </a:p>
        </p:txBody>
      </p:sp>
      <p:sp>
        <p:nvSpPr>
          <p:cNvPr id="475" name="Google Shape;475;p48"/>
          <p:cNvSpPr txBox="1"/>
          <p:nvPr/>
        </p:nvSpPr>
        <p:spPr>
          <a:xfrm>
            <a:off x="10967325" y="60627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OR: 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476" name="Google Shape;476;p48"/>
          <p:cNvSpPr txBox="1"/>
          <p:nvPr/>
        </p:nvSpPr>
        <p:spPr>
          <a:xfrm>
            <a:off x="14448600" y="5753400"/>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Very </a:t>
            </a:r>
            <a:endParaRPr sz="2100" b="1">
              <a:solidFill>
                <a:srgbClr val="222222"/>
              </a:solidFill>
              <a:highlight>
                <a:srgbClr val="00FFFF"/>
              </a:highlight>
              <a:latin typeface="Lato"/>
              <a:ea typeface="Lato"/>
              <a:cs typeface="Lato"/>
              <a:sym typeface="Lato"/>
            </a:endParaRPr>
          </a:p>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477" name="Google Shape;477;p48"/>
          <p:cNvSpPr txBox="1"/>
          <p:nvPr/>
        </p:nvSpPr>
        <p:spPr>
          <a:xfrm flipH="1">
            <a:off x="4349075" y="8496300"/>
            <a:ext cx="81147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latin typeface="Roboto"/>
                <a:ea typeface="Roboto"/>
                <a:cs typeface="Roboto"/>
                <a:sym typeface="Roboto"/>
              </a:rPr>
              <a:t>Average Temperature  Anomaly  (℉) </a:t>
            </a:r>
            <a:endParaRPr sz="1700" b="1">
              <a:latin typeface="Roboto"/>
              <a:ea typeface="Roboto"/>
              <a:cs typeface="Roboto"/>
              <a:sym typeface="Roboto"/>
            </a:endParaRPr>
          </a:p>
        </p:txBody>
      </p:sp>
      <p:sp>
        <p:nvSpPr>
          <p:cNvPr id="478" name="Google Shape;478;p48"/>
          <p:cNvSpPr txBox="1"/>
          <p:nvPr/>
        </p:nvSpPr>
        <p:spPr>
          <a:xfrm>
            <a:off x="207450" y="9074200"/>
            <a:ext cx="17783400" cy="1293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endParaRPr sz="3600">
              <a:solidFill>
                <a:schemeClr val="lt1"/>
              </a:solidFill>
              <a:latin typeface="Calibri"/>
              <a:ea typeface="Calibri"/>
              <a:cs typeface="Calibri"/>
              <a:sym typeface="Calibri"/>
            </a:endParaRPr>
          </a:p>
          <a:p>
            <a:pPr marL="0" lvl="0" indent="0" algn="ctr" rtl="0">
              <a:spcBef>
                <a:spcPts val="0"/>
              </a:spcBef>
              <a:spcAft>
                <a:spcPts val="0"/>
              </a:spcAft>
              <a:buNone/>
            </a:pPr>
            <a:r>
              <a:rPr lang="en-US" sz="3600">
                <a:solidFill>
                  <a:schemeClr val="lt1"/>
                </a:solidFill>
                <a:latin typeface="Calibri"/>
                <a:ea typeface="Calibri"/>
                <a:cs typeface="Calibri"/>
                <a:sym typeface="Calibri"/>
              </a:rPr>
              <a:t> </a:t>
            </a:r>
            <a:r>
              <a:rPr lang="en-US" sz="3000">
                <a:solidFill>
                  <a:schemeClr val="lt1"/>
                </a:solidFill>
                <a:latin typeface="Calibri"/>
                <a:ea typeface="Calibri"/>
                <a:cs typeface="Calibri"/>
                <a:sym typeface="Calibri"/>
              </a:rPr>
              <a:t>Weak La Nina: 5 consecutive overlapping 3-month periods with SST anomalies between -0.5 to -0.9 ℃. </a:t>
            </a:r>
            <a:endParaRPr sz="32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50"/>
          <p:cNvSpPr txBox="1">
            <a:spLocks noGrp="1"/>
          </p:cNvSpPr>
          <p:nvPr>
            <p:ph type="title"/>
          </p:nvPr>
        </p:nvSpPr>
        <p:spPr>
          <a:xfrm>
            <a:off x="2228100" y="0"/>
            <a:ext cx="134325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Winter (DJF) Cascade Snow History: </a:t>
            </a:r>
            <a:r>
              <a:rPr lang="en-US">
                <a:solidFill>
                  <a:srgbClr val="FFEB38"/>
                </a:solidFill>
              </a:rPr>
              <a:t>Government Camp</a:t>
            </a:r>
            <a:endParaRPr>
              <a:solidFill>
                <a:srgbClr val="FFEB38"/>
              </a:solidFill>
            </a:endParaRPr>
          </a:p>
          <a:p>
            <a:pPr marL="0" lvl="0" indent="0" algn="l" rtl="0">
              <a:spcBef>
                <a:spcPts val="0"/>
              </a:spcBef>
              <a:spcAft>
                <a:spcPts val="0"/>
              </a:spcAft>
              <a:buNone/>
            </a:pPr>
            <a:endParaRPr/>
          </a:p>
        </p:txBody>
      </p:sp>
      <p:sp>
        <p:nvSpPr>
          <p:cNvPr id="492" name="Google Shape;492;p50"/>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9</a:t>
            </a:fld>
            <a:endParaRPr/>
          </a:p>
        </p:txBody>
      </p:sp>
      <p:pic>
        <p:nvPicPr>
          <p:cNvPr id="493" name="Google Shape;493;p50" title="Chart"/>
          <p:cNvPicPr preferRelativeResize="0"/>
          <p:nvPr/>
        </p:nvPicPr>
        <p:blipFill>
          <a:blip r:embed="rId3">
            <a:alphaModFix/>
          </a:blip>
          <a:stretch>
            <a:fillRect/>
          </a:stretch>
        </p:blipFill>
        <p:spPr>
          <a:xfrm>
            <a:off x="332225" y="1700675"/>
            <a:ext cx="8320224" cy="5144676"/>
          </a:xfrm>
          <a:prstGeom prst="rect">
            <a:avLst/>
          </a:prstGeom>
          <a:noFill/>
          <a:ln>
            <a:noFill/>
          </a:ln>
        </p:spPr>
      </p:pic>
      <p:pic>
        <p:nvPicPr>
          <p:cNvPr id="494" name="Google Shape;494;p50" title="Chart"/>
          <p:cNvPicPr preferRelativeResize="0"/>
          <p:nvPr/>
        </p:nvPicPr>
        <p:blipFill>
          <a:blip r:embed="rId4">
            <a:alphaModFix/>
          </a:blip>
          <a:stretch>
            <a:fillRect/>
          </a:stretch>
        </p:blipFill>
        <p:spPr>
          <a:xfrm>
            <a:off x="9122000" y="1841125"/>
            <a:ext cx="8320224" cy="5144681"/>
          </a:xfrm>
          <a:prstGeom prst="rect">
            <a:avLst/>
          </a:prstGeom>
          <a:noFill/>
          <a:ln>
            <a:noFill/>
          </a:ln>
        </p:spPr>
      </p:pic>
      <p:sp>
        <p:nvSpPr>
          <p:cNvPr id="495" name="Google Shape;495;p50"/>
          <p:cNvSpPr txBox="1"/>
          <p:nvPr/>
        </p:nvSpPr>
        <p:spPr>
          <a:xfrm>
            <a:off x="9122000" y="7403025"/>
            <a:ext cx="8320200" cy="2400627"/>
          </a:xfrm>
          <a:prstGeom prst="rect">
            <a:avLst/>
          </a:prstGeom>
          <a:noFill/>
          <a:ln w="952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US" sz="3600" dirty="0">
                <a:solidFill>
                  <a:schemeClr val="lt1"/>
                </a:solidFill>
                <a:latin typeface="Calibri"/>
                <a:ea typeface="Calibri"/>
                <a:cs typeface="Calibri"/>
                <a:sym typeface="Calibri"/>
              </a:rPr>
              <a:t>Departure from normal:</a:t>
            </a:r>
            <a:endParaRPr sz="3600" dirty="0">
              <a:solidFill>
                <a:schemeClr val="lt1"/>
              </a:solidFill>
              <a:latin typeface="Calibri"/>
              <a:ea typeface="Calibri"/>
              <a:cs typeface="Calibri"/>
              <a:sym typeface="Calibri"/>
            </a:endParaRPr>
          </a:p>
          <a:p>
            <a:pPr marL="457200" lvl="0" indent="457200" algn="l" rtl="0">
              <a:spcBef>
                <a:spcPts val="0"/>
              </a:spcBef>
              <a:spcAft>
                <a:spcPts val="0"/>
              </a:spcAft>
              <a:buNone/>
            </a:pPr>
            <a:r>
              <a:rPr lang="en-US" sz="3600" dirty="0">
                <a:solidFill>
                  <a:schemeClr val="lt1"/>
                </a:solidFill>
                <a:latin typeface="Calibri"/>
                <a:ea typeface="Calibri"/>
                <a:cs typeface="Calibri"/>
                <a:sym typeface="Calibri"/>
              </a:rPr>
              <a:t>Weak: 				37 inches</a:t>
            </a:r>
            <a:endParaRPr sz="3600" dirty="0">
              <a:solidFill>
                <a:schemeClr val="lt1"/>
              </a:solidFill>
              <a:latin typeface="Calibri"/>
              <a:ea typeface="Calibri"/>
              <a:cs typeface="Calibri"/>
              <a:sym typeface="Calibri"/>
            </a:endParaRPr>
          </a:p>
          <a:p>
            <a:pPr marL="457200" lvl="0" indent="457200" algn="l" rtl="0">
              <a:spcBef>
                <a:spcPts val="0"/>
              </a:spcBef>
              <a:spcAft>
                <a:spcPts val="0"/>
              </a:spcAft>
              <a:buNone/>
            </a:pPr>
            <a:r>
              <a:rPr lang="en-US" sz="3600" dirty="0">
                <a:solidFill>
                  <a:schemeClr val="lt1"/>
                </a:solidFill>
                <a:latin typeface="Calibri"/>
                <a:ea typeface="Calibri"/>
                <a:cs typeface="Calibri"/>
                <a:sym typeface="Calibri"/>
              </a:rPr>
              <a:t>Moderate: 			23 inches</a:t>
            </a:r>
            <a:endParaRPr sz="3600" dirty="0">
              <a:solidFill>
                <a:schemeClr val="lt1"/>
              </a:solidFill>
              <a:latin typeface="Calibri"/>
              <a:ea typeface="Calibri"/>
              <a:cs typeface="Calibri"/>
              <a:sym typeface="Calibri"/>
            </a:endParaRPr>
          </a:p>
          <a:p>
            <a:pPr marL="457200" lvl="0" indent="457200" algn="l" rtl="0">
              <a:spcBef>
                <a:spcPts val="0"/>
              </a:spcBef>
              <a:spcAft>
                <a:spcPts val="0"/>
              </a:spcAft>
              <a:buNone/>
            </a:pPr>
            <a:r>
              <a:rPr lang="en-US" sz="3600" dirty="0">
                <a:solidFill>
                  <a:schemeClr val="lt1"/>
                </a:solidFill>
                <a:latin typeface="Calibri"/>
                <a:ea typeface="Calibri"/>
                <a:cs typeface="Calibri"/>
                <a:sym typeface="Calibri"/>
              </a:rPr>
              <a:t>Strong: 				56 inches</a:t>
            </a:r>
            <a:endParaRPr sz="3600" dirty="0">
              <a:solidFill>
                <a:schemeClr val="lt1"/>
              </a:solidFill>
              <a:latin typeface="Calibri"/>
              <a:ea typeface="Calibri"/>
              <a:cs typeface="Calibri"/>
              <a:sym typeface="Calibri"/>
            </a:endParaRPr>
          </a:p>
        </p:txBody>
      </p:sp>
      <p:sp>
        <p:nvSpPr>
          <p:cNvPr id="496" name="Google Shape;496;p50"/>
          <p:cNvSpPr txBox="1"/>
          <p:nvPr/>
        </p:nvSpPr>
        <p:spPr>
          <a:xfrm>
            <a:off x="322925" y="7403025"/>
            <a:ext cx="8432400" cy="2400627"/>
          </a:xfrm>
          <a:prstGeom prst="rect">
            <a:avLst/>
          </a:prstGeom>
          <a:noFill/>
          <a:ln w="952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US" sz="3600" dirty="0">
                <a:solidFill>
                  <a:schemeClr val="lt1"/>
                </a:solidFill>
                <a:latin typeface="Calibri"/>
                <a:ea typeface="Calibri"/>
                <a:cs typeface="Calibri"/>
                <a:sym typeface="Calibri"/>
              </a:rPr>
              <a:t>Government Camp Average DJF Snowfall:</a:t>
            </a:r>
            <a:endParaRPr sz="3600" dirty="0">
              <a:solidFill>
                <a:schemeClr val="lt1"/>
              </a:solidFill>
              <a:latin typeface="Calibri"/>
              <a:ea typeface="Calibri"/>
              <a:cs typeface="Calibri"/>
              <a:sym typeface="Calibri"/>
            </a:endParaRPr>
          </a:p>
          <a:p>
            <a:pPr marL="0" lvl="0" indent="457200" algn="l" rtl="0">
              <a:spcBef>
                <a:spcPts val="0"/>
              </a:spcBef>
              <a:spcAft>
                <a:spcPts val="0"/>
              </a:spcAft>
              <a:buNone/>
            </a:pPr>
            <a:r>
              <a:rPr lang="en-US" sz="3600" dirty="0">
                <a:solidFill>
                  <a:schemeClr val="lt1"/>
                </a:solidFill>
                <a:latin typeface="Calibri"/>
                <a:ea typeface="Calibri"/>
                <a:cs typeface="Calibri"/>
                <a:sym typeface="Calibri"/>
              </a:rPr>
              <a:t>La Nina: 				172 inches</a:t>
            </a:r>
            <a:endParaRPr sz="3600" dirty="0">
              <a:solidFill>
                <a:schemeClr val="lt1"/>
              </a:solidFill>
              <a:latin typeface="Calibri"/>
              <a:ea typeface="Calibri"/>
              <a:cs typeface="Calibri"/>
              <a:sym typeface="Calibri"/>
            </a:endParaRPr>
          </a:p>
          <a:p>
            <a:pPr marL="0" lvl="0" indent="457200" algn="l" rtl="0">
              <a:spcBef>
                <a:spcPts val="0"/>
              </a:spcBef>
              <a:spcAft>
                <a:spcPts val="0"/>
              </a:spcAft>
              <a:buNone/>
            </a:pPr>
            <a:r>
              <a:rPr lang="en-US" sz="3600" dirty="0">
                <a:solidFill>
                  <a:schemeClr val="lt1"/>
                </a:solidFill>
                <a:latin typeface="Calibri"/>
                <a:ea typeface="Calibri"/>
                <a:cs typeface="Calibri"/>
                <a:sym typeface="Calibri"/>
              </a:rPr>
              <a:t>El Nino: 				133 inches</a:t>
            </a:r>
            <a:endParaRPr sz="3600" dirty="0">
              <a:solidFill>
                <a:schemeClr val="lt1"/>
              </a:solidFill>
              <a:latin typeface="Calibri"/>
              <a:ea typeface="Calibri"/>
              <a:cs typeface="Calibri"/>
              <a:sym typeface="Calibri"/>
            </a:endParaRPr>
          </a:p>
          <a:p>
            <a:pPr marL="0" lvl="0" indent="457200" algn="l" rtl="0">
              <a:spcBef>
                <a:spcPts val="0"/>
              </a:spcBef>
              <a:spcAft>
                <a:spcPts val="0"/>
              </a:spcAft>
              <a:buNone/>
            </a:pPr>
            <a:r>
              <a:rPr lang="en-US" sz="3600" dirty="0">
                <a:solidFill>
                  <a:schemeClr val="lt1"/>
                </a:solidFill>
                <a:latin typeface="Calibri"/>
                <a:ea typeface="Calibri"/>
                <a:cs typeface="Calibri"/>
                <a:sym typeface="Calibri"/>
              </a:rPr>
              <a:t>1991-2020: 				134 inches</a:t>
            </a:r>
            <a:endParaRPr sz="3600" dirty="0">
              <a:solidFill>
                <a:schemeClr val="lt1"/>
              </a:solidFill>
              <a:latin typeface="Calibri"/>
              <a:ea typeface="Calibri"/>
              <a:cs typeface="Calibri"/>
              <a:sym typeface="Calibri"/>
            </a:endParaRPr>
          </a:p>
        </p:txBody>
      </p:sp>
      <p:sp>
        <p:nvSpPr>
          <p:cNvPr id="497" name="Google Shape;497;p50"/>
          <p:cNvSpPr txBox="1"/>
          <p:nvPr/>
        </p:nvSpPr>
        <p:spPr>
          <a:xfrm>
            <a:off x="2796275" y="7388675"/>
            <a:ext cx="1175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52"/>
          <p:cNvSpPr txBox="1">
            <a:spLocks noGrp="1"/>
          </p:cNvSpPr>
          <p:nvPr>
            <p:ph type="title"/>
          </p:nvPr>
        </p:nvSpPr>
        <p:spPr>
          <a:xfrm>
            <a:off x="2304300" y="0"/>
            <a:ext cx="133506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Winter (DJF) Willamette Valley Snow History: </a:t>
            </a:r>
            <a:endParaRPr/>
          </a:p>
        </p:txBody>
      </p:sp>
      <p:sp>
        <p:nvSpPr>
          <p:cNvPr id="514" name="Google Shape;514;p52"/>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10</a:t>
            </a:fld>
            <a:endParaRPr/>
          </a:p>
        </p:txBody>
      </p:sp>
      <p:pic>
        <p:nvPicPr>
          <p:cNvPr id="515" name="Google Shape;515;p52" title="Chart"/>
          <p:cNvPicPr preferRelativeResize="0"/>
          <p:nvPr/>
        </p:nvPicPr>
        <p:blipFill>
          <a:blip r:embed="rId3">
            <a:alphaModFix/>
          </a:blip>
          <a:stretch>
            <a:fillRect/>
          </a:stretch>
        </p:blipFill>
        <p:spPr>
          <a:xfrm>
            <a:off x="164525" y="1985475"/>
            <a:ext cx="5874675" cy="3632500"/>
          </a:xfrm>
          <a:prstGeom prst="rect">
            <a:avLst/>
          </a:prstGeom>
          <a:noFill/>
          <a:ln>
            <a:noFill/>
          </a:ln>
        </p:spPr>
      </p:pic>
      <p:pic>
        <p:nvPicPr>
          <p:cNvPr id="516" name="Google Shape;516;p52" title="Chart"/>
          <p:cNvPicPr preferRelativeResize="0"/>
          <p:nvPr/>
        </p:nvPicPr>
        <p:blipFill>
          <a:blip r:embed="rId4">
            <a:alphaModFix/>
          </a:blip>
          <a:stretch>
            <a:fillRect/>
          </a:stretch>
        </p:blipFill>
        <p:spPr>
          <a:xfrm>
            <a:off x="6238875" y="1985475"/>
            <a:ext cx="5874675" cy="3632511"/>
          </a:xfrm>
          <a:prstGeom prst="rect">
            <a:avLst/>
          </a:prstGeom>
          <a:noFill/>
          <a:ln>
            <a:noFill/>
          </a:ln>
        </p:spPr>
      </p:pic>
      <p:pic>
        <p:nvPicPr>
          <p:cNvPr id="517" name="Google Shape;517;p52" title="Chart"/>
          <p:cNvPicPr preferRelativeResize="0"/>
          <p:nvPr/>
        </p:nvPicPr>
        <p:blipFill>
          <a:blip r:embed="rId5">
            <a:alphaModFix/>
          </a:blip>
          <a:stretch>
            <a:fillRect/>
          </a:stretch>
        </p:blipFill>
        <p:spPr>
          <a:xfrm>
            <a:off x="12289125" y="1985463"/>
            <a:ext cx="5874675" cy="3632513"/>
          </a:xfrm>
          <a:prstGeom prst="rect">
            <a:avLst/>
          </a:prstGeom>
          <a:noFill/>
          <a:ln>
            <a:noFill/>
          </a:ln>
        </p:spPr>
      </p:pic>
      <p:pic>
        <p:nvPicPr>
          <p:cNvPr id="518" name="Google Shape;518;p52" title="Chart"/>
          <p:cNvPicPr preferRelativeResize="0"/>
          <p:nvPr/>
        </p:nvPicPr>
        <p:blipFill>
          <a:blip r:embed="rId6">
            <a:alphaModFix/>
          </a:blip>
          <a:stretch>
            <a:fillRect/>
          </a:stretch>
        </p:blipFill>
        <p:spPr>
          <a:xfrm>
            <a:off x="164516" y="6035550"/>
            <a:ext cx="5874684" cy="3632500"/>
          </a:xfrm>
          <a:prstGeom prst="rect">
            <a:avLst/>
          </a:prstGeom>
          <a:noFill/>
          <a:ln>
            <a:noFill/>
          </a:ln>
        </p:spPr>
      </p:pic>
      <p:pic>
        <p:nvPicPr>
          <p:cNvPr id="519" name="Google Shape;519;p52" title="Chart"/>
          <p:cNvPicPr preferRelativeResize="0"/>
          <p:nvPr/>
        </p:nvPicPr>
        <p:blipFill>
          <a:blip r:embed="rId7">
            <a:alphaModFix/>
          </a:blip>
          <a:stretch>
            <a:fillRect/>
          </a:stretch>
        </p:blipFill>
        <p:spPr>
          <a:xfrm>
            <a:off x="6267800" y="5998975"/>
            <a:ext cx="5874666" cy="3632500"/>
          </a:xfrm>
          <a:prstGeom prst="rect">
            <a:avLst/>
          </a:prstGeom>
          <a:noFill/>
          <a:ln>
            <a:noFill/>
          </a:ln>
        </p:spPr>
      </p:pic>
      <p:pic>
        <p:nvPicPr>
          <p:cNvPr id="520" name="Google Shape;520;p52" title="Chart"/>
          <p:cNvPicPr preferRelativeResize="0"/>
          <p:nvPr/>
        </p:nvPicPr>
        <p:blipFill>
          <a:blip r:embed="rId8">
            <a:alphaModFix/>
          </a:blip>
          <a:stretch>
            <a:fillRect/>
          </a:stretch>
        </p:blipFill>
        <p:spPr>
          <a:xfrm>
            <a:off x="12294866" y="5998975"/>
            <a:ext cx="5840733" cy="36115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53"/>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ENSO Status: </a:t>
            </a:r>
            <a:r>
              <a:rPr lang="en-US">
                <a:solidFill>
                  <a:srgbClr val="FFEB38"/>
                </a:solidFill>
              </a:rPr>
              <a:t>‘Triple Dip’</a:t>
            </a:r>
            <a:r>
              <a:rPr lang="en-US">
                <a:solidFill>
                  <a:schemeClr val="lt1"/>
                </a:solidFill>
              </a:rPr>
              <a:t> La Niña Advisory</a:t>
            </a:r>
            <a:endParaRPr>
              <a:solidFill>
                <a:schemeClr val="lt1"/>
              </a:solidFill>
            </a:endParaRPr>
          </a:p>
        </p:txBody>
      </p:sp>
      <p:sp>
        <p:nvSpPr>
          <p:cNvPr id="526" name="Google Shape;526;p53"/>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11</a:t>
            </a:fld>
            <a:endParaRPr/>
          </a:p>
        </p:txBody>
      </p:sp>
      <p:pic>
        <p:nvPicPr>
          <p:cNvPr id="527" name="Google Shape;527;p53" descr="Image Updated: Mon, October 10, 2022 12:10 PM PDT"/>
          <p:cNvPicPr preferRelativeResize="0"/>
          <p:nvPr/>
        </p:nvPicPr>
        <p:blipFill>
          <a:blip r:embed="rId3">
            <a:alphaModFix/>
          </a:blip>
          <a:stretch>
            <a:fillRect/>
          </a:stretch>
        </p:blipFill>
        <p:spPr>
          <a:xfrm>
            <a:off x="126999" y="2850453"/>
            <a:ext cx="18034001" cy="5513194"/>
          </a:xfrm>
          <a:prstGeom prst="rect">
            <a:avLst/>
          </a:prstGeom>
          <a:noFill/>
          <a:ln>
            <a:noFill/>
          </a:ln>
        </p:spPr>
      </p:pic>
      <p:sp>
        <p:nvSpPr>
          <p:cNvPr id="528" name="Google Shape;528;p53"/>
          <p:cNvSpPr/>
          <p:nvPr/>
        </p:nvSpPr>
        <p:spPr>
          <a:xfrm>
            <a:off x="1405625" y="6267450"/>
            <a:ext cx="1183800" cy="1041000"/>
          </a:xfrm>
          <a:prstGeom prst="ellipse">
            <a:avLst/>
          </a:prstGeom>
          <a:noFill/>
          <a:ln w="28575" cap="flat" cmpd="sng">
            <a:solidFill>
              <a:srgbClr val="1C1D1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53"/>
          <p:cNvSpPr/>
          <p:nvPr/>
        </p:nvSpPr>
        <p:spPr>
          <a:xfrm>
            <a:off x="5977625" y="6267450"/>
            <a:ext cx="1183800" cy="1041000"/>
          </a:xfrm>
          <a:prstGeom prst="ellipse">
            <a:avLst/>
          </a:prstGeom>
          <a:noFill/>
          <a:ln w="2857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53"/>
          <p:cNvSpPr/>
          <p:nvPr/>
        </p:nvSpPr>
        <p:spPr>
          <a:xfrm>
            <a:off x="11768825" y="4102550"/>
            <a:ext cx="1183800" cy="2816700"/>
          </a:xfrm>
          <a:prstGeom prst="ellipse">
            <a:avLst/>
          </a:prstGeom>
          <a:noFill/>
          <a:ln w="2857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53"/>
          <p:cNvSpPr txBox="1"/>
          <p:nvPr/>
        </p:nvSpPr>
        <p:spPr>
          <a:xfrm>
            <a:off x="-34650" y="8698375"/>
            <a:ext cx="18288000" cy="184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a:solidFill>
                  <a:srgbClr val="FFEB38"/>
                </a:solidFill>
                <a:latin typeface="Calibri"/>
                <a:ea typeface="Calibri"/>
                <a:cs typeface="Calibri"/>
                <a:sym typeface="Calibri"/>
              </a:rPr>
              <a:t>Three* occurrences since 1950  - </a:t>
            </a:r>
            <a:r>
              <a:rPr lang="en-US" sz="3600" b="1">
                <a:solidFill>
                  <a:srgbClr val="FFEB38"/>
                </a:solidFill>
                <a:latin typeface="Calibri"/>
                <a:ea typeface="Calibri"/>
                <a:cs typeface="Calibri"/>
                <a:sym typeface="Calibri"/>
              </a:rPr>
              <a:t>very small sample size</a:t>
            </a:r>
            <a:endParaRPr sz="3600" b="1">
              <a:solidFill>
                <a:srgbClr val="FFEB38"/>
              </a:solidFill>
              <a:latin typeface="Calibri"/>
              <a:ea typeface="Calibri"/>
              <a:cs typeface="Calibri"/>
              <a:sym typeface="Calibri"/>
            </a:endParaRPr>
          </a:p>
          <a:p>
            <a:pPr marL="0" lvl="0" indent="0" algn="ctr" rtl="0">
              <a:spcBef>
                <a:spcPts val="0"/>
              </a:spcBef>
              <a:spcAft>
                <a:spcPts val="0"/>
              </a:spcAft>
              <a:buNone/>
            </a:pPr>
            <a:endParaRPr sz="3600" b="1">
              <a:solidFill>
                <a:schemeClr val="lt1"/>
              </a:solidFill>
              <a:latin typeface="Calibri"/>
              <a:ea typeface="Calibri"/>
              <a:cs typeface="Calibri"/>
              <a:sym typeface="Calibri"/>
            </a:endParaRPr>
          </a:p>
          <a:p>
            <a:pPr marL="0" lvl="0" indent="0" algn="l" rtl="0">
              <a:spcBef>
                <a:spcPts val="0"/>
              </a:spcBef>
              <a:spcAft>
                <a:spcPts val="0"/>
              </a:spcAft>
              <a:buNone/>
            </a:pPr>
            <a:r>
              <a:rPr lang="en-US" sz="3600">
                <a:solidFill>
                  <a:schemeClr val="lt1"/>
                </a:solidFill>
                <a:latin typeface="Calibri"/>
                <a:ea typeface="Calibri"/>
                <a:cs typeface="Calibri"/>
                <a:sym typeface="Calibri"/>
              </a:rPr>
              <a:t>* SST anomalies &gt; -0.5 ℃ in Oct 1956 </a:t>
            </a:r>
            <a:r>
              <a:rPr lang="en-US" sz="3600" b="1">
                <a:solidFill>
                  <a:schemeClr val="lt1"/>
                </a:solidFill>
                <a:latin typeface="Calibri"/>
                <a:ea typeface="Calibri"/>
                <a:cs typeface="Calibri"/>
                <a:sym typeface="Calibri"/>
              </a:rPr>
              <a:t> </a:t>
            </a:r>
            <a:endParaRPr sz="3600" b="1">
              <a:solidFill>
                <a:schemeClr val="lt1"/>
              </a:solidFill>
              <a:latin typeface="Calibri"/>
              <a:ea typeface="Calibri"/>
              <a:cs typeface="Calibri"/>
              <a:sym typeface="Calibri"/>
            </a:endParaRPr>
          </a:p>
          <a:p>
            <a:pPr marL="457200" lvl="0" indent="0" algn="ctr" rtl="0">
              <a:spcBef>
                <a:spcPts val="0"/>
              </a:spcBef>
              <a:spcAft>
                <a:spcPts val="0"/>
              </a:spcAft>
              <a:buNone/>
            </a:pPr>
            <a:endParaRPr sz="3600">
              <a:solidFill>
                <a:schemeClr val="lt1"/>
              </a:solidFill>
              <a:latin typeface="Calibri"/>
              <a:ea typeface="Calibri"/>
              <a:cs typeface="Calibri"/>
              <a:sym typeface="Calibri"/>
            </a:endParaRPr>
          </a:p>
        </p:txBody>
      </p:sp>
      <p:sp>
        <p:nvSpPr>
          <p:cNvPr id="532" name="Google Shape;532;p53"/>
          <p:cNvSpPr txBox="1"/>
          <p:nvPr/>
        </p:nvSpPr>
        <p:spPr>
          <a:xfrm>
            <a:off x="976925" y="3306475"/>
            <a:ext cx="23499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solidFill>
                  <a:srgbClr val="222222"/>
                </a:solidFill>
                <a:latin typeface="Roboto"/>
                <a:ea typeface="Roboto"/>
                <a:cs typeface="Roboto"/>
                <a:sym typeface="Roboto"/>
              </a:rPr>
              <a:t>1954-1957*</a:t>
            </a:r>
            <a:endParaRPr sz="2900" b="1">
              <a:solidFill>
                <a:srgbClr val="222222"/>
              </a:solidFill>
              <a:latin typeface="Roboto"/>
              <a:ea typeface="Roboto"/>
              <a:cs typeface="Roboto"/>
              <a:sym typeface="Roboto"/>
            </a:endParaRPr>
          </a:p>
        </p:txBody>
      </p:sp>
      <p:sp>
        <p:nvSpPr>
          <p:cNvPr id="533" name="Google Shape;533;p53"/>
          <p:cNvSpPr txBox="1"/>
          <p:nvPr/>
        </p:nvSpPr>
        <p:spPr>
          <a:xfrm>
            <a:off x="5548925" y="3382675"/>
            <a:ext cx="20412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solidFill>
                  <a:srgbClr val="222222"/>
                </a:solidFill>
                <a:latin typeface="Roboto"/>
                <a:ea typeface="Roboto"/>
                <a:cs typeface="Roboto"/>
                <a:sym typeface="Roboto"/>
              </a:rPr>
              <a:t>1973-1976</a:t>
            </a:r>
            <a:endParaRPr sz="2900" b="1">
              <a:solidFill>
                <a:srgbClr val="222222"/>
              </a:solidFill>
              <a:latin typeface="Roboto"/>
              <a:ea typeface="Roboto"/>
              <a:cs typeface="Roboto"/>
              <a:sym typeface="Roboto"/>
            </a:endParaRPr>
          </a:p>
        </p:txBody>
      </p:sp>
      <p:sp>
        <p:nvSpPr>
          <p:cNvPr id="534" name="Google Shape;534;p53"/>
          <p:cNvSpPr txBox="1"/>
          <p:nvPr/>
        </p:nvSpPr>
        <p:spPr>
          <a:xfrm>
            <a:off x="11340125" y="3382675"/>
            <a:ext cx="20412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solidFill>
                  <a:srgbClr val="222222"/>
                </a:solidFill>
                <a:latin typeface="Roboto"/>
                <a:ea typeface="Roboto"/>
                <a:cs typeface="Roboto"/>
                <a:sym typeface="Roboto"/>
              </a:rPr>
              <a:t>1998-2001</a:t>
            </a:r>
            <a:endParaRPr sz="2900" b="1">
              <a:solidFill>
                <a:srgbClr val="222222"/>
              </a:solidFill>
              <a:latin typeface="Roboto"/>
              <a:ea typeface="Roboto"/>
              <a:cs typeface="Roboto"/>
              <a:sym typeface="Roboto"/>
            </a:endParaRPr>
          </a:p>
        </p:txBody>
      </p:sp>
      <p:sp>
        <p:nvSpPr>
          <p:cNvPr id="535" name="Google Shape;535;p53"/>
          <p:cNvSpPr txBox="1"/>
          <p:nvPr/>
        </p:nvSpPr>
        <p:spPr>
          <a:xfrm>
            <a:off x="143250" y="1383175"/>
            <a:ext cx="18033900" cy="184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600">
                <a:solidFill>
                  <a:schemeClr val="lt1"/>
                </a:solidFill>
                <a:latin typeface="Calibri"/>
                <a:ea typeface="Calibri"/>
                <a:cs typeface="Calibri"/>
                <a:sym typeface="Calibri"/>
              </a:rPr>
              <a:t>Monthly Global Temperature Departures (°C) since 1950. </a:t>
            </a:r>
            <a:endParaRPr sz="3600">
              <a:solidFill>
                <a:schemeClr val="lt1"/>
              </a:solidFill>
              <a:latin typeface="Calibri"/>
              <a:ea typeface="Calibri"/>
              <a:cs typeface="Calibri"/>
              <a:sym typeface="Calibri"/>
            </a:endParaRPr>
          </a:p>
          <a:p>
            <a:pPr marL="0" lvl="0" indent="0" algn="ctr" rtl="0">
              <a:spcBef>
                <a:spcPts val="0"/>
              </a:spcBef>
              <a:spcAft>
                <a:spcPts val="0"/>
              </a:spcAft>
              <a:buNone/>
            </a:pPr>
            <a:r>
              <a:rPr lang="en-US" sz="3600">
                <a:solidFill>
                  <a:schemeClr val="lt1"/>
                </a:solidFill>
                <a:latin typeface="Calibri"/>
                <a:ea typeface="Calibri"/>
                <a:cs typeface="Calibri"/>
                <a:sym typeface="Calibri"/>
              </a:rPr>
              <a:t>Blue shaded = La Nina Years, Red = El Nino Years. </a:t>
            </a:r>
            <a:endParaRPr sz="3600">
              <a:solidFill>
                <a:schemeClr val="lt1"/>
              </a:solidFill>
              <a:latin typeface="Calibri"/>
              <a:ea typeface="Calibri"/>
              <a:cs typeface="Calibri"/>
              <a:sym typeface="Calibri"/>
            </a:endParaRPr>
          </a:p>
          <a:p>
            <a:pPr marL="457200" lvl="0" indent="0" algn="ctr" rtl="0">
              <a:spcBef>
                <a:spcPts val="0"/>
              </a:spcBef>
              <a:spcAft>
                <a:spcPts val="0"/>
              </a:spcAft>
              <a:buNone/>
            </a:pPr>
            <a:endParaRPr sz="36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p54"/>
          <p:cNvPicPr preferRelativeResize="0"/>
          <p:nvPr/>
        </p:nvPicPr>
        <p:blipFill rotWithShape="1">
          <a:blip r:embed="rId3">
            <a:alphaModFix/>
          </a:blip>
          <a:srcRect l="15182"/>
          <a:stretch/>
        </p:blipFill>
        <p:spPr>
          <a:xfrm>
            <a:off x="7348900" y="7289675"/>
            <a:ext cx="2952125" cy="2803775"/>
          </a:xfrm>
          <a:prstGeom prst="rect">
            <a:avLst/>
          </a:prstGeom>
          <a:noFill/>
          <a:ln>
            <a:noFill/>
          </a:ln>
        </p:spPr>
      </p:pic>
      <p:sp>
        <p:nvSpPr>
          <p:cNvPr id="541" name="Google Shape;541;p54"/>
          <p:cNvSpPr txBox="1">
            <a:spLocks noGrp="1"/>
          </p:cNvSpPr>
          <p:nvPr>
            <p:ph type="title"/>
          </p:nvPr>
        </p:nvSpPr>
        <p:spPr>
          <a:xfrm>
            <a:off x="2304300" y="0"/>
            <a:ext cx="132078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Winter (DJF) Precipitation History: </a:t>
            </a:r>
            <a:r>
              <a:rPr lang="en-US">
                <a:solidFill>
                  <a:srgbClr val="FFEB38"/>
                </a:solidFill>
              </a:rPr>
              <a:t>Triple Dip La Niñas</a:t>
            </a:r>
            <a:endParaRPr/>
          </a:p>
        </p:txBody>
      </p:sp>
      <p:sp>
        <p:nvSpPr>
          <p:cNvPr id="542" name="Google Shape;542;p54"/>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12</a:t>
            </a:fld>
            <a:endParaRPr/>
          </a:p>
        </p:txBody>
      </p:sp>
      <p:pic>
        <p:nvPicPr>
          <p:cNvPr id="543" name="Google Shape;543;p54"/>
          <p:cNvPicPr preferRelativeResize="0"/>
          <p:nvPr/>
        </p:nvPicPr>
        <p:blipFill rotWithShape="1">
          <a:blip r:embed="rId4">
            <a:alphaModFix/>
          </a:blip>
          <a:srcRect l="6208" t="3966"/>
          <a:stretch/>
        </p:blipFill>
        <p:spPr>
          <a:xfrm>
            <a:off x="948350" y="1176025"/>
            <a:ext cx="2883175" cy="2759150"/>
          </a:xfrm>
          <a:prstGeom prst="rect">
            <a:avLst/>
          </a:prstGeom>
          <a:noFill/>
          <a:ln>
            <a:noFill/>
          </a:ln>
        </p:spPr>
      </p:pic>
      <p:sp>
        <p:nvSpPr>
          <p:cNvPr id="544" name="Google Shape;544;p54"/>
          <p:cNvSpPr txBox="1"/>
          <p:nvPr/>
        </p:nvSpPr>
        <p:spPr>
          <a:xfrm>
            <a:off x="849300" y="2095800"/>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Dry</a:t>
            </a:r>
            <a:endParaRPr sz="2100" b="1">
              <a:solidFill>
                <a:schemeClr val="lt1"/>
              </a:solidFill>
              <a:highlight>
                <a:srgbClr val="B45F06"/>
              </a:highlight>
              <a:latin typeface="Lato"/>
              <a:ea typeface="Lato"/>
              <a:cs typeface="Lato"/>
              <a:sym typeface="Lato"/>
            </a:endParaRPr>
          </a:p>
        </p:txBody>
      </p:sp>
      <p:sp>
        <p:nvSpPr>
          <p:cNvPr id="545" name="Google Shape;545;p54"/>
          <p:cNvSpPr txBox="1"/>
          <p:nvPr/>
        </p:nvSpPr>
        <p:spPr>
          <a:xfrm>
            <a:off x="9481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1954-55</a:t>
            </a:r>
            <a:endParaRPr sz="2100">
              <a:solidFill>
                <a:schemeClr val="lt1"/>
              </a:solidFill>
              <a:highlight>
                <a:srgbClr val="222222"/>
              </a:highlight>
              <a:latin typeface="Lato"/>
              <a:ea typeface="Lato"/>
              <a:cs typeface="Lato"/>
              <a:sym typeface="Lato"/>
            </a:endParaRPr>
          </a:p>
        </p:txBody>
      </p:sp>
      <p:sp>
        <p:nvSpPr>
          <p:cNvPr id="546" name="Google Shape;546;p54"/>
          <p:cNvSpPr txBox="1"/>
          <p:nvPr/>
        </p:nvSpPr>
        <p:spPr>
          <a:xfrm>
            <a:off x="883300" y="35612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pic>
        <p:nvPicPr>
          <p:cNvPr id="547" name="Google Shape;547;p54"/>
          <p:cNvPicPr preferRelativeResize="0"/>
          <p:nvPr/>
        </p:nvPicPr>
        <p:blipFill rotWithShape="1">
          <a:blip r:embed="rId5">
            <a:alphaModFix/>
          </a:blip>
          <a:srcRect l="7851"/>
          <a:stretch/>
        </p:blipFill>
        <p:spPr>
          <a:xfrm>
            <a:off x="4167800" y="1192375"/>
            <a:ext cx="2883175" cy="2759149"/>
          </a:xfrm>
          <a:prstGeom prst="rect">
            <a:avLst/>
          </a:prstGeom>
          <a:noFill/>
          <a:ln>
            <a:noFill/>
          </a:ln>
        </p:spPr>
      </p:pic>
      <p:sp>
        <p:nvSpPr>
          <p:cNvPr id="548" name="Google Shape;548;p54"/>
          <p:cNvSpPr txBox="1"/>
          <p:nvPr/>
        </p:nvSpPr>
        <p:spPr>
          <a:xfrm>
            <a:off x="41485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1955-56</a:t>
            </a:r>
            <a:endParaRPr sz="2100">
              <a:solidFill>
                <a:schemeClr val="lt1"/>
              </a:solidFill>
              <a:highlight>
                <a:srgbClr val="222222"/>
              </a:highlight>
              <a:latin typeface="Lato"/>
              <a:ea typeface="Lato"/>
              <a:cs typeface="Lato"/>
              <a:sym typeface="Lato"/>
            </a:endParaRPr>
          </a:p>
        </p:txBody>
      </p:sp>
      <p:sp>
        <p:nvSpPr>
          <p:cNvPr id="549" name="Google Shape;549;p54"/>
          <p:cNvSpPr txBox="1"/>
          <p:nvPr/>
        </p:nvSpPr>
        <p:spPr>
          <a:xfrm>
            <a:off x="4072300" y="3546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pic>
        <p:nvPicPr>
          <p:cNvPr id="550" name="Google Shape;550;p54"/>
          <p:cNvPicPr preferRelativeResize="0"/>
          <p:nvPr/>
        </p:nvPicPr>
        <p:blipFill>
          <a:blip r:embed="rId6">
            <a:alphaModFix/>
          </a:blip>
          <a:stretch>
            <a:fillRect/>
          </a:stretch>
        </p:blipFill>
        <p:spPr>
          <a:xfrm>
            <a:off x="10673450" y="2334975"/>
            <a:ext cx="7320125" cy="729025"/>
          </a:xfrm>
          <a:prstGeom prst="rect">
            <a:avLst/>
          </a:prstGeom>
          <a:noFill/>
          <a:ln>
            <a:noFill/>
          </a:ln>
        </p:spPr>
      </p:pic>
      <p:sp>
        <p:nvSpPr>
          <p:cNvPr id="551" name="Google Shape;551;p54"/>
          <p:cNvSpPr txBox="1"/>
          <p:nvPr/>
        </p:nvSpPr>
        <p:spPr>
          <a:xfrm>
            <a:off x="4116825" y="19479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pic>
        <p:nvPicPr>
          <p:cNvPr id="552" name="Google Shape;552;p54"/>
          <p:cNvPicPr preferRelativeResize="0"/>
          <p:nvPr/>
        </p:nvPicPr>
        <p:blipFill rotWithShape="1">
          <a:blip r:embed="rId7">
            <a:alphaModFix/>
          </a:blip>
          <a:srcRect l="7433"/>
          <a:stretch/>
        </p:blipFill>
        <p:spPr>
          <a:xfrm>
            <a:off x="7358675" y="1219200"/>
            <a:ext cx="2883175" cy="2762250"/>
          </a:xfrm>
          <a:prstGeom prst="rect">
            <a:avLst/>
          </a:prstGeom>
          <a:noFill/>
          <a:ln>
            <a:noFill/>
          </a:ln>
        </p:spPr>
      </p:pic>
      <p:sp>
        <p:nvSpPr>
          <p:cNvPr id="553" name="Google Shape;553;p54"/>
          <p:cNvSpPr txBox="1"/>
          <p:nvPr/>
        </p:nvSpPr>
        <p:spPr>
          <a:xfrm>
            <a:off x="73489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1956-57</a:t>
            </a:r>
            <a:endParaRPr sz="2100">
              <a:solidFill>
                <a:schemeClr val="lt1"/>
              </a:solidFill>
              <a:highlight>
                <a:srgbClr val="222222"/>
              </a:highlight>
              <a:latin typeface="Lato"/>
              <a:ea typeface="Lato"/>
              <a:cs typeface="Lato"/>
              <a:sym typeface="Lato"/>
            </a:endParaRPr>
          </a:p>
        </p:txBody>
      </p:sp>
      <p:sp>
        <p:nvSpPr>
          <p:cNvPr id="554" name="Google Shape;554;p54"/>
          <p:cNvSpPr txBox="1"/>
          <p:nvPr/>
        </p:nvSpPr>
        <p:spPr>
          <a:xfrm>
            <a:off x="7272700" y="3561225"/>
            <a:ext cx="1935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Uncategorized</a:t>
            </a:r>
            <a:endParaRPr sz="2100" b="1">
              <a:highlight>
                <a:srgbClr val="CCCCCC"/>
              </a:highlight>
              <a:latin typeface="Lato"/>
              <a:ea typeface="Lato"/>
              <a:cs typeface="Lato"/>
              <a:sym typeface="Lato"/>
            </a:endParaRPr>
          </a:p>
        </p:txBody>
      </p:sp>
      <p:sp>
        <p:nvSpPr>
          <p:cNvPr id="555" name="Google Shape;555;p54"/>
          <p:cNvSpPr txBox="1"/>
          <p:nvPr/>
        </p:nvSpPr>
        <p:spPr>
          <a:xfrm>
            <a:off x="7157325" y="17193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pic>
        <p:nvPicPr>
          <p:cNvPr id="556" name="Google Shape;556;p54"/>
          <p:cNvPicPr preferRelativeResize="0"/>
          <p:nvPr/>
        </p:nvPicPr>
        <p:blipFill rotWithShape="1">
          <a:blip r:embed="rId8">
            <a:alphaModFix/>
          </a:blip>
          <a:srcRect l="10442"/>
          <a:stretch/>
        </p:blipFill>
        <p:spPr>
          <a:xfrm>
            <a:off x="4148750" y="4193900"/>
            <a:ext cx="2883175" cy="2819400"/>
          </a:xfrm>
          <a:prstGeom prst="rect">
            <a:avLst/>
          </a:prstGeom>
          <a:noFill/>
          <a:ln>
            <a:noFill/>
          </a:ln>
        </p:spPr>
      </p:pic>
      <p:sp>
        <p:nvSpPr>
          <p:cNvPr id="557" name="Google Shape;557;p54"/>
          <p:cNvSpPr txBox="1"/>
          <p:nvPr/>
        </p:nvSpPr>
        <p:spPr>
          <a:xfrm>
            <a:off x="4148500" y="41708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1973-74</a:t>
            </a:r>
            <a:endParaRPr sz="2100">
              <a:solidFill>
                <a:schemeClr val="lt1"/>
              </a:solidFill>
              <a:highlight>
                <a:srgbClr val="222222"/>
              </a:highlight>
              <a:latin typeface="Lato"/>
              <a:ea typeface="Lato"/>
              <a:cs typeface="Lato"/>
              <a:sym typeface="Lato"/>
            </a:endParaRPr>
          </a:p>
        </p:txBody>
      </p:sp>
      <p:sp>
        <p:nvSpPr>
          <p:cNvPr id="558" name="Google Shape;558;p54"/>
          <p:cNvSpPr txBox="1"/>
          <p:nvPr/>
        </p:nvSpPr>
        <p:spPr>
          <a:xfrm>
            <a:off x="4072300" y="6594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559" name="Google Shape;559;p54"/>
          <p:cNvSpPr txBox="1"/>
          <p:nvPr/>
        </p:nvSpPr>
        <p:spPr>
          <a:xfrm>
            <a:off x="4116825" y="49959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pic>
        <p:nvPicPr>
          <p:cNvPr id="560" name="Google Shape;560;p54"/>
          <p:cNvPicPr preferRelativeResize="0"/>
          <p:nvPr/>
        </p:nvPicPr>
        <p:blipFill rotWithShape="1">
          <a:blip r:embed="rId9">
            <a:alphaModFix/>
          </a:blip>
          <a:srcRect t="2429"/>
          <a:stretch/>
        </p:blipFill>
        <p:spPr>
          <a:xfrm>
            <a:off x="7398800" y="4240394"/>
            <a:ext cx="2883175" cy="2803781"/>
          </a:xfrm>
          <a:prstGeom prst="rect">
            <a:avLst/>
          </a:prstGeom>
          <a:noFill/>
          <a:ln>
            <a:noFill/>
          </a:ln>
        </p:spPr>
      </p:pic>
      <p:sp>
        <p:nvSpPr>
          <p:cNvPr id="561" name="Google Shape;561;p54"/>
          <p:cNvSpPr txBox="1"/>
          <p:nvPr/>
        </p:nvSpPr>
        <p:spPr>
          <a:xfrm>
            <a:off x="7545825" y="48435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Wet</a:t>
            </a:r>
            <a:endParaRPr sz="2100" b="1">
              <a:solidFill>
                <a:srgbClr val="222222"/>
              </a:solidFill>
              <a:highlight>
                <a:srgbClr val="C9DAF8"/>
              </a:highlight>
              <a:latin typeface="Lato"/>
              <a:ea typeface="Lato"/>
              <a:cs typeface="Lato"/>
              <a:sym typeface="Lato"/>
            </a:endParaRPr>
          </a:p>
        </p:txBody>
      </p:sp>
      <p:sp>
        <p:nvSpPr>
          <p:cNvPr id="562" name="Google Shape;562;p54"/>
          <p:cNvSpPr txBox="1"/>
          <p:nvPr/>
        </p:nvSpPr>
        <p:spPr>
          <a:xfrm>
            <a:off x="7393425" y="42518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1974-75</a:t>
            </a:r>
            <a:endParaRPr sz="2100">
              <a:solidFill>
                <a:schemeClr val="lt1"/>
              </a:solidFill>
              <a:highlight>
                <a:srgbClr val="222222"/>
              </a:highlight>
              <a:latin typeface="Lato"/>
              <a:ea typeface="Lato"/>
              <a:cs typeface="Lato"/>
              <a:sym typeface="Lato"/>
            </a:endParaRPr>
          </a:p>
        </p:txBody>
      </p:sp>
      <p:sp>
        <p:nvSpPr>
          <p:cNvPr id="563" name="Google Shape;563;p54"/>
          <p:cNvSpPr txBox="1"/>
          <p:nvPr/>
        </p:nvSpPr>
        <p:spPr>
          <a:xfrm>
            <a:off x="7360300" y="66854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pic>
        <p:nvPicPr>
          <p:cNvPr id="564" name="Google Shape;564;p54"/>
          <p:cNvPicPr preferRelativeResize="0"/>
          <p:nvPr/>
        </p:nvPicPr>
        <p:blipFill rotWithShape="1">
          <a:blip r:embed="rId10">
            <a:alphaModFix/>
          </a:blip>
          <a:srcRect l="8273"/>
          <a:stretch/>
        </p:blipFill>
        <p:spPr>
          <a:xfrm>
            <a:off x="10618250" y="4191000"/>
            <a:ext cx="2883175" cy="2838450"/>
          </a:xfrm>
          <a:prstGeom prst="rect">
            <a:avLst/>
          </a:prstGeom>
          <a:noFill/>
          <a:ln>
            <a:noFill/>
          </a:ln>
        </p:spPr>
      </p:pic>
      <p:sp>
        <p:nvSpPr>
          <p:cNvPr id="565" name="Google Shape;565;p54"/>
          <p:cNvSpPr txBox="1"/>
          <p:nvPr/>
        </p:nvSpPr>
        <p:spPr>
          <a:xfrm>
            <a:off x="10593825" y="4175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1975-76</a:t>
            </a:r>
            <a:endParaRPr sz="2100">
              <a:solidFill>
                <a:schemeClr val="lt1"/>
              </a:solidFill>
              <a:highlight>
                <a:srgbClr val="222222"/>
              </a:highlight>
              <a:latin typeface="Lato"/>
              <a:ea typeface="Lato"/>
              <a:cs typeface="Lato"/>
              <a:sym typeface="Lato"/>
            </a:endParaRPr>
          </a:p>
        </p:txBody>
      </p:sp>
      <p:sp>
        <p:nvSpPr>
          <p:cNvPr id="566" name="Google Shape;566;p54"/>
          <p:cNvSpPr txBox="1"/>
          <p:nvPr/>
        </p:nvSpPr>
        <p:spPr>
          <a:xfrm>
            <a:off x="10549300" y="66704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567" name="Google Shape;567;p54"/>
          <p:cNvSpPr txBox="1"/>
          <p:nvPr/>
        </p:nvSpPr>
        <p:spPr>
          <a:xfrm>
            <a:off x="10517625" y="49197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sp>
        <p:nvSpPr>
          <p:cNvPr id="568" name="Google Shape;568;p54"/>
          <p:cNvSpPr txBox="1"/>
          <p:nvPr/>
        </p:nvSpPr>
        <p:spPr>
          <a:xfrm>
            <a:off x="7393425" y="7223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1998-99</a:t>
            </a:r>
            <a:endParaRPr sz="2100">
              <a:solidFill>
                <a:schemeClr val="lt1"/>
              </a:solidFill>
              <a:highlight>
                <a:srgbClr val="222222"/>
              </a:highlight>
              <a:latin typeface="Lato"/>
              <a:ea typeface="Lato"/>
              <a:cs typeface="Lato"/>
              <a:sym typeface="Lato"/>
            </a:endParaRPr>
          </a:p>
        </p:txBody>
      </p:sp>
      <p:sp>
        <p:nvSpPr>
          <p:cNvPr id="569" name="Google Shape;569;p54"/>
          <p:cNvSpPr txBox="1"/>
          <p:nvPr/>
        </p:nvSpPr>
        <p:spPr>
          <a:xfrm>
            <a:off x="7317225" y="8043925"/>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Very Wet</a:t>
            </a:r>
            <a:endParaRPr sz="2100" b="1">
              <a:solidFill>
                <a:srgbClr val="222222"/>
              </a:solidFill>
              <a:highlight>
                <a:srgbClr val="C9DAF8"/>
              </a:highlight>
              <a:latin typeface="Lato"/>
              <a:ea typeface="Lato"/>
              <a:cs typeface="Lato"/>
              <a:sym typeface="Lato"/>
            </a:endParaRPr>
          </a:p>
        </p:txBody>
      </p:sp>
      <p:pic>
        <p:nvPicPr>
          <p:cNvPr id="570" name="Google Shape;570;p54"/>
          <p:cNvPicPr preferRelativeResize="0"/>
          <p:nvPr/>
        </p:nvPicPr>
        <p:blipFill rotWithShape="1">
          <a:blip r:embed="rId11">
            <a:alphaModFix/>
          </a:blip>
          <a:srcRect l="16464"/>
          <a:stretch/>
        </p:blipFill>
        <p:spPr>
          <a:xfrm>
            <a:off x="10654350" y="7277100"/>
            <a:ext cx="2952125" cy="2819400"/>
          </a:xfrm>
          <a:prstGeom prst="rect">
            <a:avLst/>
          </a:prstGeom>
          <a:noFill/>
          <a:ln>
            <a:noFill/>
          </a:ln>
        </p:spPr>
      </p:pic>
      <p:sp>
        <p:nvSpPr>
          <p:cNvPr id="571" name="Google Shape;571;p54"/>
          <p:cNvSpPr txBox="1"/>
          <p:nvPr/>
        </p:nvSpPr>
        <p:spPr>
          <a:xfrm>
            <a:off x="10593825" y="7223600"/>
            <a:ext cx="1734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1999-2000</a:t>
            </a:r>
            <a:endParaRPr sz="2100">
              <a:solidFill>
                <a:schemeClr val="lt1"/>
              </a:solidFill>
              <a:highlight>
                <a:srgbClr val="222222"/>
              </a:highlight>
              <a:latin typeface="Lato"/>
              <a:ea typeface="Lato"/>
              <a:cs typeface="Lato"/>
              <a:sym typeface="Lato"/>
            </a:endParaRPr>
          </a:p>
        </p:txBody>
      </p:sp>
      <p:sp>
        <p:nvSpPr>
          <p:cNvPr id="572" name="Google Shape;572;p54"/>
          <p:cNvSpPr txBox="1"/>
          <p:nvPr/>
        </p:nvSpPr>
        <p:spPr>
          <a:xfrm>
            <a:off x="10586325" y="78153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pic>
        <p:nvPicPr>
          <p:cNvPr id="573" name="Google Shape;573;p54"/>
          <p:cNvPicPr preferRelativeResize="0"/>
          <p:nvPr/>
        </p:nvPicPr>
        <p:blipFill rotWithShape="1">
          <a:blip r:embed="rId12">
            <a:alphaModFix/>
          </a:blip>
          <a:srcRect l="8933"/>
          <a:stretch/>
        </p:blipFill>
        <p:spPr>
          <a:xfrm>
            <a:off x="13935700" y="7272350"/>
            <a:ext cx="2952125" cy="2819400"/>
          </a:xfrm>
          <a:prstGeom prst="rect">
            <a:avLst/>
          </a:prstGeom>
          <a:noFill/>
          <a:ln>
            <a:noFill/>
          </a:ln>
        </p:spPr>
      </p:pic>
      <p:sp>
        <p:nvSpPr>
          <p:cNvPr id="574" name="Google Shape;574;p54"/>
          <p:cNvSpPr txBox="1"/>
          <p:nvPr/>
        </p:nvSpPr>
        <p:spPr>
          <a:xfrm>
            <a:off x="13870425" y="7223600"/>
            <a:ext cx="1734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2000-01</a:t>
            </a:r>
            <a:endParaRPr sz="2100">
              <a:solidFill>
                <a:schemeClr val="lt1"/>
              </a:solidFill>
              <a:highlight>
                <a:srgbClr val="222222"/>
              </a:highlight>
              <a:latin typeface="Lato"/>
              <a:ea typeface="Lato"/>
              <a:cs typeface="Lato"/>
              <a:sym typeface="Lato"/>
            </a:endParaRPr>
          </a:p>
        </p:txBody>
      </p:sp>
      <p:sp>
        <p:nvSpPr>
          <p:cNvPr id="575" name="Google Shape;575;p54"/>
          <p:cNvSpPr txBox="1"/>
          <p:nvPr/>
        </p:nvSpPr>
        <p:spPr>
          <a:xfrm>
            <a:off x="13879500" y="7963200"/>
            <a:ext cx="13266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chemeClr val="lt1"/>
                </a:solidFill>
                <a:highlight>
                  <a:srgbClr val="B45F06"/>
                </a:highlight>
                <a:latin typeface="Lato"/>
                <a:ea typeface="Lato"/>
                <a:cs typeface="Lato"/>
                <a:sym typeface="Lato"/>
              </a:rPr>
              <a:t>Very Dry</a:t>
            </a:r>
            <a:endParaRPr sz="2100" b="1">
              <a:solidFill>
                <a:schemeClr val="lt1"/>
              </a:solidFill>
              <a:highlight>
                <a:srgbClr val="B45F06"/>
              </a:highlight>
              <a:latin typeface="Lato"/>
              <a:ea typeface="Lato"/>
              <a:cs typeface="Lato"/>
              <a:sym typeface="Lato"/>
            </a:endParaRPr>
          </a:p>
        </p:txBody>
      </p:sp>
      <p:sp>
        <p:nvSpPr>
          <p:cNvPr id="576" name="Google Shape;576;p54"/>
          <p:cNvSpPr txBox="1"/>
          <p:nvPr/>
        </p:nvSpPr>
        <p:spPr>
          <a:xfrm>
            <a:off x="7233525" y="97184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577" name="Google Shape;577;p54"/>
          <p:cNvSpPr txBox="1"/>
          <p:nvPr/>
        </p:nvSpPr>
        <p:spPr>
          <a:xfrm>
            <a:off x="10510125" y="97184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578" name="Google Shape;578;p54"/>
          <p:cNvSpPr txBox="1"/>
          <p:nvPr/>
        </p:nvSpPr>
        <p:spPr>
          <a:xfrm>
            <a:off x="13874325" y="97334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p55"/>
          <p:cNvPicPr preferRelativeResize="0"/>
          <p:nvPr/>
        </p:nvPicPr>
        <p:blipFill rotWithShape="1">
          <a:blip r:embed="rId3">
            <a:alphaModFix/>
          </a:blip>
          <a:srcRect l="-10668"/>
          <a:stretch/>
        </p:blipFill>
        <p:spPr>
          <a:xfrm>
            <a:off x="10291763" y="7281863"/>
            <a:ext cx="3190875" cy="2733675"/>
          </a:xfrm>
          <a:prstGeom prst="rect">
            <a:avLst/>
          </a:prstGeom>
          <a:noFill/>
          <a:ln>
            <a:noFill/>
          </a:ln>
        </p:spPr>
      </p:pic>
      <p:pic>
        <p:nvPicPr>
          <p:cNvPr id="584" name="Google Shape;584;p55"/>
          <p:cNvPicPr preferRelativeResize="0"/>
          <p:nvPr/>
        </p:nvPicPr>
        <p:blipFill rotWithShape="1">
          <a:blip r:embed="rId4">
            <a:alphaModFix/>
          </a:blip>
          <a:srcRect l="6279"/>
          <a:stretch/>
        </p:blipFill>
        <p:spPr>
          <a:xfrm>
            <a:off x="7417999" y="7343775"/>
            <a:ext cx="2883300" cy="2762250"/>
          </a:xfrm>
          <a:prstGeom prst="rect">
            <a:avLst/>
          </a:prstGeom>
          <a:noFill/>
          <a:ln>
            <a:noFill/>
          </a:ln>
        </p:spPr>
      </p:pic>
      <p:pic>
        <p:nvPicPr>
          <p:cNvPr id="585" name="Google Shape;585;p55"/>
          <p:cNvPicPr preferRelativeResize="0"/>
          <p:nvPr/>
        </p:nvPicPr>
        <p:blipFill rotWithShape="1">
          <a:blip r:embed="rId5">
            <a:alphaModFix/>
          </a:blip>
          <a:srcRect l="9313"/>
          <a:stretch/>
        </p:blipFill>
        <p:spPr>
          <a:xfrm>
            <a:off x="10576450" y="4260450"/>
            <a:ext cx="2815700" cy="2730900"/>
          </a:xfrm>
          <a:prstGeom prst="rect">
            <a:avLst/>
          </a:prstGeom>
          <a:noFill/>
          <a:ln>
            <a:noFill/>
          </a:ln>
        </p:spPr>
      </p:pic>
      <p:pic>
        <p:nvPicPr>
          <p:cNvPr id="586" name="Google Shape;586;p55"/>
          <p:cNvPicPr preferRelativeResize="0"/>
          <p:nvPr/>
        </p:nvPicPr>
        <p:blipFill rotWithShape="1">
          <a:blip r:embed="rId6">
            <a:alphaModFix/>
          </a:blip>
          <a:srcRect l="8366"/>
          <a:stretch/>
        </p:blipFill>
        <p:spPr>
          <a:xfrm>
            <a:off x="4203300" y="4233875"/>
            <a:ext cx="2883300" cy="2781300"/>
          </a:xfrm>
          <a:prstGeom prst="rect">
            <a:avLst/>
          </a:prstGeom>
          <a:noFill/>
          <a:ln>
            <a:noFill/>
          </a:ln>
        </p:spPr>
      </p:pic>
      <p:pic>
        <p:nvPicPr>
          <p:cNvPr id="587" name="Google Shape;587;p55"/>
          <p:cNvPicPr preferRelativeResize="0"/>
          <p:nvPr/>
        </p:nvPicPr>
        <p:blipFill rotWithShape="1">
          <a:blip r:embed="rId7">
            <a:alphaModFix/>
          </a:blip>
          <a:srcRect l="3707"/>
          <a:stretch/>
        </p:blipFill>
        <p:spPr>
          <a:xfrm>
            <a:off x="7418200" y="1229150"/>
            <a:ext cx="2815700" cy="2781300"/>
          </a:xfrm>
          <a:prstGeom prst="rect">
            <a:avLst/>
          </a:prstGeom>
          <a:noFill/>
          <a:ln>
            <a:noFill/>
          </a:ln>
        </p:spPr>
      </p:pic>
      <p:pic>
        <p:nvPicPr>
          <p:cNvPr id="588" name="Google Shape;588;p55"/>
          <p:cNvPicPr preferRelativeResize="0"/>
          <p:nvPr/>
        </p:nvPicPr>
        <p:blipFill rotWithShape="1">
          <a:blip r:embed="rId8">
            <a:alphaModFix/>
          </a:blip>
          <a:srcRect l="3409"/>
          <a:stretch/>
        </p:blipFill>
        <p:spPr>
          <a:xfrm>
            <a:off x="4189025" y="1202925"/>
            <a:ext cx="2883300" cy="2730900"/>
          </a:xfrm>
          <a:prstGeom prst="rect">
            <a:avLst/>
          </a:prstGeom>
          <a:noFill/>
          <a:ln>
            <a:noFill/>
          </a:ln>
        </p:spPr>
      </p:pic>
      <p:pic>
        <p:nvPicPr>
          <p:cNvPr id="589" name="Google Shape;589;p55"/>
          <p:cNvPicPr preferRelativeResize="0"/>
          <p:nvPr/>
        </p:nvPicPr>
        <p:blipFill rotWithShape="1">
          <a:blip r:embed="rId9">
            <a:alphaModFix/>
          </a:blip>
          <a:srcRect l="9747"/>
          <a:stretch/>
        </p:blipFill>
        <p:spPr>
          <a:xfrm>
            <a:off x="14024035" y="7303700"/>
            <a:ext cx="2854265" cy="2730900"/>
          </a:xfrm>
          <a:prstGeom prst="rect">
            <a:avLst/>
          </a:prstGeom>
          <a:noFill/>
          <a:ln>
            <a:noFill/>
          </a:ln>
        </p:spPr>
      </p:pic>
      <p:pic>
        <p:nvPicPr>
          <p:cNvPr id="590" name="Google Shape;590;p55"/>
          <p:cNvPicPr preferRelativeResize="0"/>
          <p:nvPr/>
        </p:nvPicPr>
        <p:blipFill rotWithShape="1">
          <a:blip r:embed="rId10">
            <a:alphaModFix/>
          </a:blip>
          <a:srcRect l="4425"/>
          <a:stretch/>
        </p:blipFill>
        <p:spPr>
          <a:xfrm>
            <a:off x="7414572" y="4251575"/>
            <a:ext cx="2849253" cy="2730900"/>
          </a:xfrm>
          <a:prstGeom prst="rect">
            <a:avLst/>
          </a:prstGeom>
          <a:noFill/>
          <a:ln>
            <a:noFill/>
          </a:ln>
        </p:spPr>
      </p:pic>
      <p:pic>
        <p:nvPicPr>
          <p:cNvPr id="591" name="Google Shape;591;p55"/>
          <p:cNvPicPr preferRelativeResize="0"/>
          <p:nvPr/>
        </p:nvPicPr>
        <p:blipFill rotWithShape="1">
          <a:blip r:embed="rId11">
            <a:alphaModFix/>
          </a:blip>
          <a:srcRect l="3016"/>
          <a:stretch/>
        </p:blipFill>
        <p:spPr>
          <a:xfrm>
            <a:off x="1002761" y="1203450"/>
            <a:ext cx="2815689" cy="2730900"/>
          </a:xfrm>
          <a:prstGeom prst="rect">
            <a:avLst/>
          </a:prstGeom>
          <a:noFill/>
          <a:ln>
            <a:noFill/>
          </a:ln>
        </p:spPr>
      </p:pic>
      <p:sp>
        <p:nvSpPr>
          <p:cNvPr id="592" name="Google Shape;592;p55"/>
          <p:cNvSpPr txBox="1">
            <a:spLocks noGrp="1"/>
          </p:cNvSpPr>
          <p:nvPr>
            <p:ph type="title"/>
          </p:nvPr>
        </p:nvSpPr>
        <p:spPr>
          <a:xfrm>
            <a:off x="2304300" y="0"/>
            <a:ext cx="132078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Winter (DJF) Temperature History: </a:t>
            </a:r>
            <a:r>
              <a:rPr lang="en-US">
                <a:solidFill>
                  <a:srgbClr val="FFEB38"/>
                </a:solidFill>
              </a:rPr>
              <a:t>Triple Dip La Niñas</a:t>
            </a:r>
            <a:endParaRPr/>
          </a:p>
        </p:txBody>
      </p:sp>
      <p:sp>
        <p:nvSpPr>
          <p:cNvPr id="593" name="Google Shape;593;p55"/>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13</a:t>
            </a:fld>
            <a:endParaRPr/>
          </a:p>
        </p:txBody>
      </p:sp>
      <p:sp>
        <p:nvSpPr>
          <p:cNvPr id="594" name="Google Shape;594;p55"/>
          <p:cNvSpPr txBox="1"/>
          <p:nvPr/>
        </p:nvSpPr>
        <p:spPr>
          <a:xfrm>
            <a:off x="9481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1954-55</a:t>
            </a:r>
            <a:endParaRPr sz="2100">
              <a:solidFill>
                <a:schemeClr val="lt1"/>
              </a:solidFill>
              <a:highlight>
                <a:srgbClr val="222222"/>
              </a:highlight>
              <a:latin typeface="Lato"/>
              <a:ea typeface="Lato"/>
              <a:cs typeface="Lato"/>
              <a:sym typeface="Lato"/>
            </a:endParaRPr>
          </a:p>
        </p:txBody>
      </p:sp>
      <p:sp>
        <p:nvSpPr>
          <p:cNvPr id="595" name="Google Shape;595;p55"/>
          <p:cNvSpPr txBox="1"/>
          <p:nvPr/>
        </p:nvSpPr>
        <p:spPr>
          <a:xfrm>
            <a:off x="883300" y="35612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sp>
        <p:nvSpPr>
          <p:cNvPr id="596" name="Google Shape;596;p55"/>
          <p:cNvSpPr txBox="1"/>
          <p:nvPr/>
        </p:nvSpPr>
        <p:spPr>
          <a:xfrm>
            <a:off x="41485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1955-56</a:t>
            </a:r>
            <a:endParaRPr sz="2100">
              <a:solidFill>
                <a:schemeClr val="lt1"/>
              </a:solidFill>
              <a:highlight>
                <a:srgbClr val="222222"/>
              </a:highlight>
              <a:latin typeface="Lato"/>
              <a:ea typeface="Lato"/>
              <a:cs typeface="Lato"/>
              <a:sym typeface="Lato"/>
            </a:endParaRPr>
          </a:p>
        </p:txBody>
      </p:sp>
      <p:sp>
        <p:nvSpPr>
          <p:cNvPr id="597" name="Google Shape;597;p55"/>
          <p:cNvSpPr txBox="1"/>
          <p:nvPr/>
        </p:nvSpPr>
        <p:spPr>
          <a:xfrm>
            <a:off x="4072300" y="3546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sp>
        <p:nvSpPr>
          <p:cNvPr id="598" name="Google Shape;598;p55"/>
          <p:cNvSpPr txBox="1"/>
          <p:nvPr/>
        </p:nvSpPr>
        <p:spPr>
          <a:xfrm>
            <a:off x="7348900" y="1199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1956-57</a:t>
            </a:r>
            <a:endParaRPr sz="2100">
              <a:solidFill>
                <a:schemeClr val="lt1"/>
              </a:solidFill>
              <a:highlight>
                <a:srgbClr val="222222"/>
              </a:highlight>
              <a:latin typeface="Lato"/>
              <a:ea typeface="Lato"/>
              <a:cs typeface="Lato"/>
              <a:sym typeface="Lato"/>
            </a:endParaRPr>
          </a:p>
        </p:txBody>
      </p:sp>
      <p:sp>
        <p:nvSpPr>
          <p:cNvPr id="599" name="Google Shape;599;p55"/>
          <p:cNvSpPr txBox="1"/>
          <p:nvPr/>
        </p:nvSpPr>
        <p:spPr>
          <a:xfrm>
            <a:off x="7272700" y="3637425"/>
            <a:ext cx="1935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Uncategorized</a:t>
            </a:r>
            <a:endParaRPr sz="2100" b="1">
              <a:highlight>
                <a:srgbClr val="CCCCCC"/>
              </a:highlight>
              <a:latin typeface="Lato"/>
              <a:ea typeface="Lato"/>
              <a:cs typeface="Lato"/>
              <a:sym typeface="Lato"/>
            </a:endParaRPr>
          </a:p>
        </p:txBody>
      </p:sp>
      <p:sp>
        <p:nvSpPr>
          <p:cNvPr id="600" name="Google Shape;600;p55"/>
          <p:cNvSpPr txBox="1"/>
          <p:nvPr/>
        </p:nvSpPr>
        <p:spPr>
          <a:xfrm>
            <a:off x="4148500" y="41708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1973-74</a:t>
            </a:r>
            <a:endParaRPr sz="2100">
              <a:solidFill>
                <a:schemeClr val="lt1"/>
              </a:solidFill>
              <a:highlight>
                <a:srgbClr val="222222"/>
              </a:highlight>
              <a:latin typeface="Lato"/>
              <a:ea typeface="Lato"/>
              <a:cs typeface="Lato"/>
              <a:sym typeface="Lato"/>
            </a:endParaRPr>
          </a:p>
        </p:txBody>
      </p:sp>
      <p:sp>
        <p:nvSpPr>
          <p:cNvPr id="601" name="Google Shape;601;p55"/>
          <p:cNvSpPr txBox="1"/>
          <p:nvPr/>
        </p:nvSpPr>
        <p:spPr>
          <a:xfrm>
            <a:off x="4072300" y="6594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602" name="Google Shape;602;p55"/>
          <p:cNvSpPr txBox="1"/>
          <p:nvPr/>
        </p:nvSpPr>
        <p:spPr>
          <a:xfrm>
            <a:off x="7317225" y="4175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1974-75</a:t>
            </a:r>
            <a:endParaRPr sz="2100">
              <a:solidFill>
                <a:schemeClr val="lt1"/>
              </a:solidFill>
              <a:highlight>
                <a:srgbClr val="222222"/>
              </a:highlight>
              <a:latin typeface="Lato"/>
              <a:ea typeface="Lato"/>
              <a:cs typeface="Lato"/>
              <a:sym typeface="Lato"/>
            </a:endParaRPr>
          </a:p>
        </p:txBody>
      </p:sp>
      <p:sp>
        <p:nvSpPr>
          <p:cNvPr id="603" name="Google Shape;603;p55"/>
          <p:cNvSpPr txBox="1"/>
          <p:nvPr/>
        </p:nvSpPr>
        <p:spPr>
          <a:xfrm>
            <a:off x="7284100" y="66092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sp>
        <p:nvSpPr>
          <p:cNvPr id="604" name="Google Shape;604;p55"/>
          <p:cNvSpPr txBox="1"/>
          <p:nvPr/>
        </p:nvSpPr>
        <p:spPr>
          <a:xfrm>
            <a:off x="10593825" y="4175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1975-76</a:t>
            </a:r>
            <a:endParaRPr sz="2100">
              <a:solidFill>
                <a:schemeClr val="lt1"/>
              </a:solidFill>
              <a:highlight>
                <a:srgbClr val="222222"/>
              </a:highlight>
              <a:latin typeface="Lato"/>
              <a:ea typeface="Lato"/>
              <a:cs typeface="Lato"/>
              <a:sym typeface="Lato"/>
            </a:endParaRPr>
          </a:p>
        </p:txBody>
      </p:sp>
      <p:sp>
        <p:nvSpPr>
          <p:cNvPr id="605" name="Google Shape;605;p55"/>
          <p:cNvSpPr txBox="1"/>
          <p:nvPr/>
        </p:nvSpPr>
        <p:spPr>
          <a:xfrm>
            <a:off x="10473100" y="6594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606" name="Google Shape;606;p55"/>
          <p:cNvSpPr txBox="1"/>
          <p:nvPr/>
        </p:nvSpPr>
        <p:spPr>
          <a:xfrm>
            <a:off x="7317225" y="722360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1998-99</a:t>
            </a:r>
            <a:endParaRPr sz="2100">
              <a:solidFill>
                <a:schemeClr val="lt1"/>
              </a:solidFill>
              <a:highlight>
                <a:srgbClr val="222222"/>
              </a:highlight>
              <a:latin typeface="Lato"/>
              <a:ea typeface="Lato"/>
              <a:cs typeface="Lato"/>
              <a:sym typeface="Lato"/>
            </a:endParaRPr>
          </a:p>
        </p:txBody>
      </p:sp>
      <p:sp>
        <p:nvSpPr>
          <p:cNvPr id="607" name="Google Shape;607;p55"/>
          <p:cNvSpPr txBox="1"/>
          <p:nvPr/>
        </p:nvSpPr>
        <p:spPr>
          <a:xfrm>
            <a:off x="10517625" y="7223600"/>
            <a:ext cx="1734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1999-2000</a:t>
            </a:r>
            <a:endParaRPr sz="2100">
              <a:solidFill>
                <a:schemeClr val="lt1"/>
              </a:solidFill>
              <a:highlight>
                <a:srgbClr val="222222"/>
              </a:highlight>
              <a:latin typeface="Lato"/>
              <a:ea typeface="Lato"/>
              <a:cs typeface="Lato"/>
              <a:sym typeface="Lato"/>
            </a:endParaRPr>
          </a:p>
        </p:txBody>
      </p:sp>
      <p:sp>
        <p:nvSpPr>
          <p:cNvPr id="608" name="Google Shape;608;p55"/>
          <p:cNvSpPr txBox="1"/>
          <p:nvPr/>
        </p:nvSpPr>
        <p:spPr>
          <a:xfrm>
            <a:off x="10510125" y="78153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609" name="Google Shape;609;p55"/>
          <p:cNvSpPr txBox="1"/>
          <p:nvPr/>
        </p:nvSpPr>
        <p:spPr>
          <a:xfrm>
            <a:off x="13870425" y="7223600"/>
            <a:ext cx="1734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2000-01</a:t>
            </a:r>
            <a:endParaRPr sz="2100">
              <a:solidFill>
                <a:schemeClr val="lt1"/>
              </a:solidFill>
              <a:highlight>
                <a:srgbClr val="222222"/>
              </a:highlight>
              <a:latin typeface="Lato"/>
              <a:ea typeface="Lato"/>
              <a:cs typeface="Lato"/>
              <a:sym typeface="Lato"/>
            </a:endParaRPr>
          </a:p>
        </p:txBody>
      </p:sp>
      <p:sp>
        <p:nvSpPr>
          <p:cNvPr id="610" name="Google Shape;610;p55"/>
          <p:cNvSpPr txBox="1"/>
          <p:nvPr/>
        </p:nvSpPr>
        <p:spPr>
          <a:xfrm>
            <a:off x="7309725" y="97184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611" name="Google Shape;611;p55"/>
          <p:cNvSpPr txBox="1"/>
          <p:nvPr/>
        </p:nvSpPr>
        <p:spPr>
          <a:xfrm>
            <a:off x="10510125" y="9642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Strong</a:t>
            </a:r>
            <a:endParaRPr sz="2100" b="1">
              <a:solidFill>
                <a:srgbClr val="222222"/>
              </a:solidFill>
              <a:highlight>
                <a:srgbClr val="CCCCCC"/>
              </a:highlight>
              <a:latin typeface="Lato"/>
              <a:ea typeface="Lato"/>
              <a:cs typeface="Lato"/>
              <a:sym typeface="Lato"/>
            </a:endParaRPr>
          </a:p>
        </p:txBody>
      </p:sp>
      <p:sp>
        <p:nvSpPr>
          <p:cNvPr id="612" name="Google Shape;612;p55"/>
          <p:cNvSpPr txBox="1"/>
          <p:nvPr/>
        </p:nvSpPr>
        <p:spPr>
          <a:xfrm>
            <a:off x="13950525" y="9657225"/>
            <a:ext cx="10221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highlight>
                  <a:srgbClr val="CCCCCC"/>
                </a:highlight>
                <a:latin typeface="Lato"/>
                <a:ea typeface="Lato"/>
                <a:cs typeface="Lato"/>
                <a:sym typeface="Lato"/>
              </a:rPr>
              <a:t>Weak</a:t>
            </a:r>
            <a:endParaRPr sz="2100" b="1">
              <a:highlight>
                <a:srgbClr val="CCCCCC"/>
              </a:highlight>
              <a:latin typeface="Lato"/>
              <a:ea typeface="Lato"/>
              <a:cs typeface="Lato"/>
              <a:sym typeface="Lato"/>
            </a:endParaRPr>
          </a:p>
        </p:txBody>
      </p:sp>
      <p:sp>
        <p:nvSpPr>
          <p:cNvPr id="613" name="Google Shape;613;p55"/>
          <p:cNvSpPr txBox="1"/>
          <p:nvPr/>
        </p:nvSpPr>
        <p:spPr>
          <a:xfrm>
            <a:off x="968350" y="2042725"/>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614" name="Google Shape;614;p55"/>
          <p:cNvSpPr txBox="1"/>
          <p:nvPr/>
        </p:nvSpPr>
        <p:spPr>
          <a:xfrm>
            <a:off x="7233525" y="4909656"/>
            <a:ext cx="12939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615" name="Google Shape;615;p55"/>
          <p:cNvSpPr txBox="1"/>
          <p:nvPr/>
        </p:nvSpPr>
        <p:spPr>
          <a:xfrm>
            <a:off x="13855425" y="7833072"/>
            <a:ext cx="12963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pic>
        <p:nvPicPr>
          <p:cNvPr id="616" name="Google Shape;616;p55"/>
          <p:cNvPicPr preferRelativeResize="0"/>
          <p:nvPr/>
        </p:nvPicPr>
        <p:blipFill>
          <a:blip r:embed="rId12">
            <a:alphaModFix/>
          </a:blip>
          <a:stretch>
            <a:fillRect/>
          </a:stretch>
        </p:blipFill>
        <p:spPr>
          <a:xfrm>
            <a:off x="10549300" y="2126665"/>
            <a:ext cx="7374726" cy="796935"/>
          </a:xfrm>
          <a:prstGeom prst="rect">
            <a:avLst/>
          </a:prstGeom>
          <a:noFill/>
          <a:ln>
            <a:noFill/>
          </a:ln>
        </p:spPr>
      </p:pic>
      <p:sp>
        <p:nvSpPr>
          <p:cNvPr id="617" name="Google Shape;617;p55"/>
          <p:cNvSpPr txBox="1"/>
          <p:nvPr/>
        </p:nvSpPr>
        <p:spPr>
          <a:xfrm flipH="1">
            <a:off x="10592614" y="2016100"/>
            <a:ext cx="59775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latin typeface="Roboto"/>
                <a:ea typeface="Roboto"/>
                <a:cs typeface="Roboto"/>
                <a:sym typeface="Roboto"/>
              </a:rPr>
              <a:t>Average Temperature  Anomaly  (℉) </a:t>
            </a:r>
            <a:endParaRPr sz="1700" b="1">
              <a:latin typeface="Roboto"/>
              <a:ea typeface="Roboto"/>
              <a:cs typeface="Roboto"/>
              <a:sym typeface="Roboto"/>
            </a:endParaRPr>
          </a:p>
        </p:txBody>
      </p:sp>
      <p:sp>
        <p:nvSpPr>
          <p:cNvPr id="618" name="Google Shape;618;p55"/>
          <p:cNvSpPr txBox="1"/>
          <p:nvPr/>
        </p:nvSpPr>
        <p:spPr>
          <a:xfrm>
            <a:off x="4092550" y="2042725"/>
            <a:ext cx="1022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619" name="Google Shape;619;p55"/>
          <p:cNvSpPr txBox="1"/>
          <p:nvPr/>
        </p:nvSpPr>
        <p:spPr>
          <a:xfrm>
            <a:off x="7203238" y="1745963"/>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2100" b="1">
              <a:solidFill>
                <a:srgbClr val="222222"/>
              </a:solidFill>
              <a:highlight>
                <a:srgbClr val="00FFFF"/>
              </a:highlight>
              <a:latin typeface="Lato"/>
              <a:ea typeface="Lato"/>
              <a:cs typeface="Lato"/>
              <a:sym typeface="Lato"/>
            </a:endParaRPr>
          </a:p>
          <a:p>
            <a:pPr marL="0" lvl="0" indent="0" algn="ctr" rtl="0">
              <a:spcBef>
                <a:spcPts val="0"/>
              </a:spcBef>
              <a:spcAft>
                <a:spcPts val="0"/>
              </a:spcAft>
              <a:buNone/>
            </a:pPr>
            <a:r>
              <a:rPr lang="en-US" sz="2100" b="1">
                <a:solidFill>
                  <a:srgbClr val="222222"/>
                </a:solidFill>
                <a:highlight>
                  <a:srgbClr val="00FFFF"/>
                </a:highlight>
                <a:latin typeface="Lato"/>
                <a:ea typeface="Lato"/>
                <a:cs typeface="Lato"/>
                <a:sym typeface="Lato"/>
              </a:rPr>
              <a:t>Cool</a:t>
            </a:r>
            <a:endParaRPr sz="2100" b="1">
              <a:solidFill>
                <a:srgbClr val="222222"/>
              </a:solidFill>
              <a:highlight>
                <a:srgbClr val="00FFFF"/>
              </a:highlight>
              <a:latin typeface="Lato"/>
              <a:ea typeface="Lato"/>
              <a:cs typeface="Lato"/>
              <a:sym typeface="Lato"/>
            </a:endParaRPr>
          </a:p>
        </p:txBody>
      </p:sp>
      <p:sp>
        <p:nvSpPr>
          <p:cNvPr id="620" name="Google Shape;620;p55"/>
          <p:cNvSpPr txBox="1"/>
          <p:nvPr/>
        </p:nvSpPr>
        <p:spPr>
          <a:xfrm>
            <a:off x="4109325" y="4909656"/>
            <a:ext cx="12939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621" name="Google Shape;621;p55"/>
          <p:cNvSpPr txBox="1"/>
          <p:nvPr/>
        </p:nvSpPr>
        <p:spPr>
          <a:xfrm>
            <a:off x="10510125" y="4909656"/>
            <a:ext cx="12939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
        <p:nvSpPr>
          <p:cNvPr id="622" name="Google Shape;622;p55"/>
          <p:cNvSpPr txBox="1"/>
          <p:nvPr/>
        </p:nvSpPr>
        <p:spPr>
          <a:xfrm>
            <a:off x="7309725" y="7957656"/>
            <a:ext cx="12939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 Normal</a:t>
            </a:r>
            <a:endParaRPr sz="2100" b="1">
              <a:solidFill>
                <a:srgbClr val="222222"/>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pic>
        <p:nvPicPr>
          <p:cNvPr id="627" name="Google Shape;627;p56"/>
          <p:cNvPicPr preferRelativeResize="0"/>
          <p:nvPr/>
        </p:nvPicPr>
        <p:blipFill rotWithShape="1">
          <a:blip r:embed="rId3">
            <a:alphaModFix/>
          </a:blip>
          <a:srcRect l="9771"/>
          <a:stretch/>
        </p:blipFill>
        <p:spPr>
          <a:xfrm>
            <a:off x="1052925" y="1410250"/>
            <a:ext cx="2883300" cy="2730900"/>
          </a:xfrm>
          <a:prstGeom prst="rect">
            <a:avLst/>
          </a:prstGeom>
          <a:noFill/>
          <a:ln>
            <a:noFill/>
          </a:ln>
        </p:spPr>
      </p:pic>
      <p:pic>
        <p:nvPicPr>
          <p:cNvPr id="628" name="Google Shape;628;p56"/>
          <p:cNvPicPr preferRelativeResize="0"/>
          <p:nvPr/>
        </p:nvPicPr>
        <p:blipFill rotWithShape="1">
          <a:blip r:embed="rId4">
            <a:alphaModFix/>
          </a:blip>
          <a:srcRect l="9657"/>
          <a:stretch/>
        </p:blipFill>
        <p:spPr>
          <a:xfrm>
            <a:off x="4256325" y="1424525"/>
            <a:ext cx="2848675" cy="2730900"/>
          </a:xfrm>
          <a:prstGeom prst="rect">
            <a:avLst/>
          </a:prstGeom>
          <a:noFill/>
          <a:ln>
            <a:noFill/>
          </a:ln>
        </p:spPr>
      </p:pic>
      <p:pic>
        <p:nvPicPr>
          <p:cNvPr id="629" name="Google Shape;629;p56"/>
          <p:cNvPicPr preferRelativeResize="0"/>
          <p:nvPr/>
        </p:nvPicPr>
        <p:blipFill rotWithShape="1">
          <a:blip r:embed="rId5">
            <a:alphaModFix/>
          </a:blip>
          <a:srcRect l="2742"/>
          <a:stretch/>
        </p:blipFill>
        <p:spPr>
          <a:xfrm>
            <a:off x="10818425" y="6165450"/>
            <a:ext cx="2883300" cy="2730900"/>
          </a:xfrm>
          <a:prstGeom prst="rect">
            <a:avLst/>
          </a:prstGeom>
          <a:noFill/>
          <a:ln>
            <a:noFill/>
          </a:ln>
        </p:spPr>
      </p:pic>
      <p:pic>
        <p:nvPicPr>
          <p:cNvPr id="630" name="Google Shape;630;p56"/>
          <p:cNvPicPr preferRelativeResize="0"/>
          <p:nvPr/>
        </p:nvPicPr>
        <p:blipFill rotWithShape="1">
          <a:blip r:embed="rId6">
            <a:alphaModFix/>
          </a:blip>
          <a:srcRect l="2818"/>
          <a:stretch/>
        </p:blipFill>
        <p:spPr>
          <a:xfrm>
            <a:off x="7513250" y="6132125"/>
            <a:ext cx="2883300" cy="2730900"/>
          </a:xfrm>
          <a:prstGeom prst="rect">
            <a:avLst/>
          </a:prstGeom>
          <a:noFill/>
          <a:ln>
            <a:noFill/>
          </a:ln>
        </p:spPr>
      </p:pic>
      <p:sp>
        <p:nvSpPr>
          <p:cNvPr id="631" name="Google Shape;631;p56"/>
          <p:cNvSpPr/>
          <p:nvPr/>
        </p:nvSpPr>
        <p:spPr>
          <a:xfrm>
            <a:off x="7456725" y="1432825"/>
            <a:ext cx="2883300" cy="2730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6"/>
          <p:cNvSpPr/>
          <p:nvPr/>
        </p:nvSpPr>
        <p:spPr>
          <a:xfrm>
            <a:off x="14009925" y="6233425"/>
            <a:ext cx="2883300" cy="2730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6"/>
          <p:cNvSpPr txBox="1">
            <a:spLocks noGrp="1"/>
          </p:cNvSpPr>
          <p:nvPr>
            <p:ph type="title"/>
          </p:nvPr>
        </p:nvSpPr>
        <p:spPr>
          <a:xfrm>
            <a:off x="2304300" y="0"/>
            <a:ext cx="132078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 Triple Dip La Niña:</a:t>
            </a:r>
            <a:r>
              <a:rPr lang="en-US">
                <a:solidFill>
                  <a:srgbClr val="FFEB38"/>
                </a:solidFill>
              </a:rPr>
              <a:t> in Progress  </a:t>
            </a:r>
            <a:endParaRPr/>
          </a:p>
        </p:txBody>
      </p:sp>
      <p:sp>
        <p:nvSpPr>
          <p:cNvPr id="634" name="Google Shape;634;p56"/>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14</a:t>
            </a:fld>
            <a:endParaRPr/>
          </a:p>
        </p:txBody>
      </p:sp>
      <p:sp>
        <p:nvSpPr>
          <p:cNvPr id="635" name="Google Shape;635;p56"/>
          <p:cNvSpPr txBox="1"/>
          <p:nvPr/>
        </p:nvSpPr>
        <p:spPr>
          <a:xfrm>
            <a:off x="1024300" y="1427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2020-21</a:t>
            </a:r>
            <a:endParaRPr sz="2100">
              <a:solidFill>
                <a:schemeClr val="lt1"/>
              </a:solidFill>
              <a:highlight>
                <a:srgbClr val="222222"/>
              </a:highlight>
              <a:latin typeface="Lato"/>
              <a:ea typeface="Lato"/>
              <a:cs typeface="Lato"/>
              <a:sym typeface="Lato"/>
            </a:endParaRPr>
          </a:p>
        </p:txBody>
      </p:sp>
      <p:sp>
        <p:nvSpPr>
          <p:cNvPr id="636" name="Google Shape;636;p56"/>
          <p:cNvSpPr txBox="1"/>
          <p:nvPr/>
        </p:nvSpPr>
        <p:spPr>
          <a:xfrm>
            <a:off x="4224700" y="1427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2021-22</a:t>
            </a:r>
            <a:endParaRPr sz="2100">
              <a:solidFill>
                <a:schemeClr val="lt1"/>
              </a:solidFill>
              <a:highlight>
                <a:srgbClr val="222222"/>
              </a:highlight>
              <a:latin typeface="Lato"/>
              <a:ea typeface="Lato"/>
              <a:cs typeface="Lato"/>
              <a:sym typeface="Lato"/>
            </a:endParaRPr>
          </a:p>
        </p:txBody>
      </p:sp>
      <p:sp>
        <p:nvSpPr>
          <p:cNvPr id="637" name="Google Shape;637;p56"/>
          <p:cNvSpPr txBox="1"/>
          <p:nvPr/>
        </p:nvSpPr>
        <p:spPr>
          <a:xfrm>
            <a:off x="7425100" y="8499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sp>
        <p:nvSpPr>
          <p:cNvPr id="638" name="Google Shape;638;p56"/>
          <p:cNvSpPr txBox="1"/>
          <p:nvPr/>
        </p:nvSpPr>
        <p:spPr>
          <a:xfrm>
            <a:off x="7385925" y="1313650"/>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2022-23</a:t>
            </a:r>
            <a:endParaRPr sz="2100">
              <a:solidFill>
                <a:schemeClr val="lt1"/>
              </a:solidFill>
              <a:highlight>
                <a:srgbClr val="222222"/>
              </a:highlight>
              <a:latin typeface="Lato"/>
              <a:ea typeface="Lato"/>
              <a:cs typeface="Lato"/>
              <a:sym typeface="Lato"/>
            </a:endParaRPr>
          </a:p>
        </p:txBody>
      </p:sp>
      <p:sp>
        <p:nvSpPr>
          <p:cNvPr id="639" name="Google Shape;639;p56"/>
          <p:cNvSpPr txBox="1"/>
          <p:nvPr/>
        </p:nvSpPr>
        <p:spPr>
          <a:xfrm>
            <a:off x="4032700" y="2143950"/>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640" name="Google Shape;640;p56"/>
          <p:cNvSpPr txBox="1"/>
          <p:nvPr/>
        </p:nvSpPr>
        <p:spPr>
          <a:xfrm>
            <a:off x="1230850" y="2305650"/>
            <a:ext cx="145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9DAF8"/>
                </a:highlight>
                <a:latin typeface="Lato"/>
                <a:ea typeface="Lato"/>
                <a:cs typeface="Lato"/>
                <a:sym typeface="Lato"/>
              </a:rPr>
              <a:t>Wet</a:t>
            </a:r>
            <a:endParaRPr sz="2100" b="1">
              <a:solidFill>
                <a:srgbClr val="222222"/>
              </a:solidFill>
              <a:highlight>
                <a:srgbClr val="C9DAF8"/>
              </a:highlight>
              <a:latin typeface="Lato"/>
              <a:ea typeface="Lato"/>
              <a:cs typeface="Lato"/>
              <a:sym typeface="Lato"/>
            </a:endParaRPr>
          </a:p>
        </p:txBody>
      </p:sp>
      <p:sp>
        <p:nvSpPr>
          <p:cNvPr id="641" name="Google Shape;641;p56"/>
          <p:cNvSpPr txBox="1"/>
          <p:nvPr/>
        </p:nvSpPr>
        <p:spPr>
          <a:xfrm>
            <a:off x="14648775" y="7091225"/>
            <a:ext cx="14532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b="1">
                <a:solidFill>
                  <a:srgbClr val="222222"/>
                </a:solidFill>
                <a:latin typeface="Lato"/>
                <a:ea typeface="Lato"/>
                <a:cs typeface="Lato"/>
                <a:sym typeface="Lato"/>
              </a:rPr>
              <a:t>TBD</a:t>
            </a:r>
            <a:endParaRPr sz="4400" b="1">
              <a:solidFill>
                <a:srgbClr val="222222"/>
              </a:solidFill>
              <a:latin typeface="Lato"/>
              <a:ea typeface="Lato"/>
              <a:cs typeface="Lato"/>
              <a:sym typeface="Lato"/>
            </a:endParaRPr>
          </a:p>
        </p:txBody>
      </p:sp>
      <p:sp>
        <p:nvSpPr>
          <p:cNvPr id="642" name="Google Shape;642;p56"/>
          <p:cNvSpPr txBox="1"/>
          <p:nvPr/>
        </p:nvSpPr>
        <p:spPr>
          <a:xfrm>
            <a:off x="7425100" y="59996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2020-21</a:t>
            </a:r>
            <a:endParaRPr sz="2100">
              <a:solidFill>
                <a:schemeClr val="lt1"/>
              </a:solidFill>
              <a:highlight>
                <a:srgbClr val="222222"/>
              </a:highlight>
              <a:latin typeface="Lato"/>
              <a:ea typeface="Lato"/>
              <a:cs typeface="Lato"/>
              <a:sym typeface="Lato"/>
            </a:endParaRPr>
          </a:p>
        </p:txBody>
      </p:sp>
      <p:sp>
        <p:nvSpPr>
          <p:cNvPr id="643" name="Google Shape;643;p56"/>
          <p:cNvSpPr txBox="1"/>
          <p:nvPr/>
        </p:nvSpPr>
        <p:spPr>
          <a:xfrm>
            <a:off x="10701700" y="60758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2021-22</a:t>
            </a:r>
            <a:endParaRPr sz="2100">
              <a:solidFill>
                <a:schemeClr val="lt1"/>
              </a:solidFill>
              <a:highlight>
                <a:srgbClr val="222222"/>
              </a:highlight>
              <a:latin typeface="Lato"/>
              <a:ea typeface="Lato"/>
              <a:cs typeface="Lato"/>
              <a:sym typeface="Lato"/>
            </a:endParaRPr>
          </a:p>
        </p:txBody>
      </p:sp>
      <p:sp>
        <p:nvSpPr>
          <p:cNvPr id="644" name="Google Shape;644;p56"/>
          <p:cNvSpPr txBox="1"/>
          <p:nvPr/>
        </p:nvSpPr>
        <p:spPr>
          <a:xfrm>
            <a:off x="13902100" y="6152025"/>
            <a:ext cx="1215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highlight>
                  <a:srgbClr val="222222"/>
                </a:highlight>
                <a:latin typeface="Lato"/>
                <a:ea typeface="Lato"/>
                <a:cs typeface="Lato"/>
                <a:sym typeface="Lato"/>
              </a:rPr>
              <a:t>2022-23</a:t>
            </a:r>
            <a:endParaRPr sz="2100">
              <a:solidFill>
                <a:schemeClr val="lt1"/>
              </a:solidFill>
              <a:highlight>
                <a:srgbClr val="222222"/>
              </a:highlight>
              <a:latin typeface="Lato"/>
              <a:ea typeface="Lato"/>
              <a:cs typeface="Lato"/>
              <a:sym typeface="Lato"/>
            </a:endParaRPr>
          </a:p>
        </p:txBody>
      </p:sp>
      <p:pic>
        <p:nvPicPr>
          <p:cNvPr id="645" name="Google Shape;645;p56"/>
          <p:cNvPicPr preferRelativeResize="0"/>
          <p:nvPr/>
        </p:nvPicPr>
        <p:blipFill>
          <a:blip r:embed="rId7">
            <a:alphaModFix/>
          </a:blip>
          <a:stretch>
            <a:fillRect/>
          </a:stretch>
        </p:blipFill>
        <p:spPr>
          <a:xfrm>
            <a:off x="7545825" y="9219122"/>
            <a:ext cx="9346776" cy="858553"/>
          </a:xfrm>
          <a:prstGeom prst="rect">
            <a:avLst/>
          </a:prstGeom>
          <a:noFill/>
          <a:ln>
            <a:noFill/>
          </a:ln>
        </p:spPr>
      </p:pic>
      <p:sp>
        <p:nvSpPr>
          <p:cNvPr id="646" name="Google Shape;646;p56"/>
          <p:cNvSpPr txBox="1"/>
          <p:nvPr/>
        </p:nvSpPr>
        <p:spPr>
          <a:xfrm flipH="1">
            <a:off x="7600746" y="9105900"/>
            <a:ext cx="75759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latin typeface="Roboto"/>
                <a:ea typeface="Roboto"/>
                <a:cs typeface="Roboto"/>
                <a:sym typeface="Roboto"/>
              </a:rPr>
              <a:t>Average Temperature  Anomaly  (℉) </a:t>
            </a:r>
            <a:endParaRPr sz="1700" b="1">
              <a:latin typeface="Roboto"/>
              <a:ea typeface="Roboto"/>
              <a:cs typeface="Roboto"/>
              <a:sym typeface="Roboto"/>
            </a:endParaRPr>
          </a:p>
        </p:txBody>
      </p:sp>
      <p:pic>
        <p:nvPicPr>
          <p:cNvPr id="647" name="Google Shape;647;p56"/>
          <p:cNvPicPr preferRelativeResize="0"/>
          <p:nvPr/>
        </p:nvPicPr>
        <p:blipFill>
          <a:blip r:embed="rId8">
            <a:alphaModFix/>
          </a:blip>
          <a:stretch>
            <a:fillRect/>
          </a:stretch>
        </p:blipFill>
        <p:spPr>
          <a:xfrm>
            <a:off x="1024300" y="4465294"/>
            <a:ext cx="9346774" cy="1082331"/>
          </a:xfrm>
          <a:prstGeom prst="rect">
            <a:avLst/>
          </a:prstGeom>
          <a:noFill/>
          <a:ln>
            <a:noFill/>
          </a:ln>
        </p:spPr>
      </p:pic>
      <p:sp>
        <p:nvSpPr>
          <p:cNvPr id="648" name="Google Shape;648;p56"/>
          <p:cNvSpPr txBox="1"/>
          <p:nvPr/>
        </p:nvSpPr>
        <p:spPr>
          <a:xfrm flipH="1">
            <a:off x="1095674" y="4396075"/>
            <a:ext cx="9275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latin typeface="Roboto"/>
                <a:ea typeface="Roboto"/>
                <a:cs typeface="Roboto"/>
                <a:sym typeface="Roboto"/>
              </a:rPr>
              <a:t>Average Precipitation Anomaly  (in.) </a:t>
            </a:r>
            <a:endParaRPr sz="1700" b="1">
              <a:latin typeface="Roboto"/>
              <a:ea typeface="Roboto"/>
              <a:cs typeface="Roboto"/>
              <a:sym typeface="Roboto"/>
            </a:endParaRPr>
          </a:p>
        </p:txBody>
      </p:sp>
      <p:sp>
        <p:nvSpPr>
          <p:cNvPr id="649" name="Google Shape;649;p56"/>
          <p:cNvSpPr txBox="1"/>
          <p:nvPr/>
        </p:nvSpPr>
        <p:spPr>
          <a:xfrm>
            <a:off x="7309725" y="67485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650" name="Google Shape;650;p56"/>
          <p:cNvSpPr txBox="1"/>
          <p:nvPr/>
        </p:nvSpPr>
        <p:spPr>
          <a:xfrm>
            <a:off x="10586325" y="6748525"/>
            <a:ext cx="1453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222222"/>
                </a:solidFill>
                <a:latin typeface="Lato"/>
                <a:ea typeface="Lato"/>
                <a:cs typeface="Lato"/>
                <a:sym typeface="Lato"/>
              </a:rPr>
              <a:t>Near</a:t>
            </a:r>
            <a:endParaRPr sz="2100" b="1">
              <a:solidFill>
                <a:srgbClr val="222222"/>
              </a:solidFill>
              <a:latin typeface="Lato"/>
              <a:ea typeface="Lato"/>
              <a:cs typeface="Lato"/>
              <a:sym typeface="Lato"/>
            </a:endParaRPr>
          </a:p>
          <a:p>
            <a:pPr marL="0" lvl="0" indent="0" algn="ctr" rtl="0">
              <a:spcBef>
                <a:spcPts val="0"/>
              </a:spcBef>
              <a:spcAft>
                <a:spcPts val="0"/>
              </a:spcAft>
              <a:buNone/>
            </a:pPr>
            <a:r>
              <a:rPr lang="en-US" sz="2100" b="1">
                <a:solidFill>
                  <a:srgbClr val="222222"/>
                </a:solidFill>
                <a:latin typeface="Lato"/>
                <a:ea typeface="Lato"/>
                <a:cs typeface="Lato"/>
                <a:sym typeface="Lato"/>
              </a:rPr>
              <a:t> Normal</a:t>
            </a:r>
            <a:endParaRPr sz="2100" b="1">
              <a:solidFill>
                <a:srgbClr val="222222"/>
              </a:solidFill>
              <a:latin typeface="Lato"/>
              <a:ea typeface="Lato"/>
              <a:cs typeface="Lato"/>
              <a:sym typeface="Lato"/>
            </a:endParaRPr>
          </a:p>
        </p:txBody>
      </p:sp>
      <p:sp>
        <p:nvSpPr>
          <p:cNvPr id="651" name="Google Shape;651;p56"/>
          <p:cNvSpPr txBox="1"/>
          <p:nvPr/>
        </p:nvSpPr>
        <p:spPr>
          <a:xfrm>
            <a:off x="7943175" y="2449400"/>
            <a:ext cx="14532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b="1">
                <a:solidFill>
                  <a:srgbClr val="222222"/>
                </a:solidFill>
                <a:latin typeface="Lato"/>
                <a:ea typeface="Lato"/>
                <a:cs typeface="Lato"/>
                <a:sym typeface="Lato"/>
              </a:rPr>
              <a:t>TBD</a:t>
            </a:r>
            <a:endParaRPr sz="4400" b="1">
              <a:solidFill>
                <a:srgbClr val="222222"/>
              </a:solidFill>
              <a:latin typeface="Lato"/>
              <a:ea typeface="Lato"/>
              <a:cs typeface="Lato"/>
              <a:sym typeface="Lato"/>
            </a:endParaRPr>
          </a:p>
        </p:txBody>
      </p:sp>
      <p:sp>
        <p:nvSpPr>
          <p:cNvPr id="652" name="Google Shape;652;p56"/>
          <p:cNvSpPr txBox="1"/>
          <p:nvPr/>
        </p:nvSpPr>
        <p:spPr>
          <a:xfrm>
            <a:off x="11806925" y="1679125"/>
            <a:ext cx="5238900" cy="240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3600" b="1">
                <a:solidFill>
                  <a:schemeClr val="accent6"/>
                </a:solidFill>
                <a:latin typeface="Calibri"/>
                <a:ea typeface="Calibri"/>
                <a:cs typeface="Calibri"/>
                <a:sym typeface="Calibri"/>
              </a:rPr>
              <a:t>Winter (DJF) Precipitation</a:t>
            </a:r>
            <a:endParaRPr sz="3600" b="1">
              <a:solidFill>
                <a:schemeClr val="accent6"/>
              </a:solidFill>
              <a:latin typeface="Calibri"/>
              <a:ea typeface="Calibri"/>
              <a:cs typeface="Calibri"/>
              <a:sym typeface="Calibri"/>
            </a:endParaRPr>
          </a:p>
          <a:p>
            <a:pPr marL="0" lvl="0" indent="0" algn="l" rtl="0">
              <a:spcBef>
                <a:spcPts val="0"/>
              </a:spcBef>
              <a:spcAft>
                <a:spcPts val="0"/>
              </a:spcAft>
              <a:buNone/>
            </a:pPr>
            <a:endParaRPr sz="3600" b="1">
              <a:solidFill>
                <a:schemeClr val="lt1"/>
              </a:solidFill>
              <a:latin typeface="Calibri"/>
              <a:ea typeface="Calibri"/>
              <a:cs typeface="Calibri"/>
              <a:sym typeface="Calibri"/>
            </a:endParaRPr>
          </a:p>
        </p:txBody>
      </p:sp>
      <p:cxnSp>
        <p:nvCxnSpPr>
          <p:cNvPr id="653" name="Google Shape;653;p56"/>
          <p:cNvCxnSpPr/>
          <p:nvPr/>
        </p:nvCxnSpPr>
        <p:spPr>
          <a:xfrm flipH="1">
            <a:off x="10623075" y="2592150"/>
            <a:ext cx="1102200" cy="20700"/>
          </a:xfrm>
          <a:prstGeom prst="straightConnector1">
            <a:avLst/>
          </a:prstGeom>
          <a:noFill/>
          <a:ln w="38100" cap="flat" cmpd="sng">
            <a:solidFill>
              <a:schemeClr val="accent6"/>
            </a:solidFill>
            <a:prstDash val="solid"/>
            <a:round/>
            <a:headEnd type="none" w="med" len="med"/>
            <a:tailEnd type="triangle" w="med" len="med"/>
          </a:ln>
        </p:spPr>
      </p:cxnSp>
      <p:sp>
        <p:nvSpPr>
          <p:cNvPr id="654" name="Google Shape;654;p56"/>
          <p:cNvSpPr txBox="1"/>
          <p:nvPr/>
        </p:nvSpPr>
        <p:spPr>
          <a:xfrm>
            <a:off x="4148500" y="37748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sp>
        <p:nvSpPr>
          <p:cNvPr id="655" name="Google Shape;655;p56"/>
          <p:cNvSpPr txBox="1"/>
          <p:nvPr/>
        </p:nvSpPr>
        <p:spPr>
          <a:xfrm>
            <a:off x="948100" y="37748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sp>
        <p:nvSpPr>
          <p:cNvPr id="656" name="Google Shape;656;p56"/>
          <p:cNvSpPr txBox="1"/>
          <p:nvPr/>
        </p:nvSpPr>
        <p:spPr>
          <a:xfrm>
            <a:off x="10701700" y="8499250"/>
            <a:ext cx="152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222222"/>
                </a:solidFill>
                <a:highlight>
                  <a:srgbClr val="CCCCCC"/>
                </a:highlight>
                <a:latin typeface="Lato"/>
                <a:ea typeface="Lato"/>
                <a:cs typeface="Lato"/>
                <a:sym typeface="Lato"/>
              </a:rPr>
              <a:t>Moderate</a:t>
            </a:r>
            <a:endParaRPr sz="2100" b="1">
              <a:solidFill>
                <a:srgbClr val="222222"/>
              </a:solidFill>
              <a:highlight>
                <a:srgbClr val="CCCCCC"/>
              </a:highlight>
              <a:latin typeface="Lato"/>
              <a:ea typeface="Lato"/>
              <a:cs typeface="Lato"/>
              <a:sym typeface="Lato"/>
            </a:endParaRPr>
          </a:p>
        </p:txBody>
      </p:sp>
      <p:sp>
        <p:nvSpPr>
          <p:cNvPr id="657" name="Google Shape;657;p56"/>
          <p:cNvSpPr txBox="1"/>
          <p:nvPr/>
        </p:nvSpPr>
        <p:spPr>
          <a:xfrm>
            <a:off x="986525" y="6327325"/>
            <a:ext cx="5238900" cy="240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3600" b="1">
                <a:solidFill>
                  <a:schemeClr val="accent6"/>
                </a:solidFill>
                <a:latin typeface="Calibri"/>
                <a:ea typeface="Calibri"/>
                <a:cs typeface="Calibri"/>
                <a:sym typeface="Calibri"/>
              </a:rPr>
              <a:t>Winter (DJF) Temperature</a:t>
            </a:r>
            <a:endParaRPr sz="3600" b="1">
              <a:solidFill>
                <a:schemeClr val="accent6"/>
              </a:solidFill>
              <a:latin typeface="Calibri"/>
              <a:ea typeface="Calibri"/>
              <a:cs typeface="Calibri"/>
              <a:sym typeface="Calibri"/>
            </a:endParaRPr>
          </a:p>
          <a:p>
            <a:pPr marL="0" lvl="0" indent="0" algn="l" rtl="0">
              <a:spcBef>
                <a:spcPts val="0"/>
              </a:spcBef>
              <a:spcAft>
                <a:spcPts val="0"/>
              </a:spcAft>
              <a:buNone/>
            </a:pPr>
            <a:endParaRPr sz="3600" b="1">
              <a:solidFill>
                <a:schemeClr val="lt1"/>
              </a:solidFill>
              <a:latin typeface="Calibri"/>
              <a:ea typeface="Calibri"/>
              <a:cs typeface="Calibri"/>
              <a:sym typeface="Calibri"/>
            </a:endParaRPr>
          </a:p>
        </p:txBody>
      </p:sp>
      <p:cxnSp>
        <p:nvCxnSpPr>
          <p:cNvPr id="658" name="Google Shape;658;p56"/>
          <p:cNvCxnSpPr/>
          <p:nvPr/>
        </p:nvCxnSpPr>
        <p:spPr>
          <a:xfrm>
            <a:off x="6238875" y="7316550"/>
            <a:ext cx="894000" cy="5400"/>
          </a:xfrm>
          <a:prstGeom prst="straightConnector1">
            <a:avLst/>
          </a:prstGeom>
          <a:noFill/>
          <a:ln w="38100" cap="flat" cmpd="sng">
            <a:solidFill>
              <a:schemeClr val="accent6"/>
            </a:solidFill>
            <a:prstDash val="solid"/>
            <a:round/>
            <a:headEnd type="non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60"/>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CPC </a:t>
            </a:r>
            <a:r>
              <a:rPr lang="en-US">
                <a:solidFill>
                  <a:srgbClr val="FFFF00"/>
                </a:solidFill>
              </a:rPr>
              <a:t>Dec 2022 - Feb 2023</a:t>
            </a:r>
            <a:r>
              <a:rPr lang="en-US">
                <a:solidFill>
                  <a:schemeClr val="lt1"/>
                </a:solidFill>
              </a:rPr>
              <a:t>: 3 Month Outlook</a:t>
            </a:r>
            <a:endParaRPr/>
          </a:p>
        </p:txBody>
      </p:sp>
      <p:sp>
        <p:nvSpPr>
          <p:cNvPr id="710" name="Google Shape;710;p60"/>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15</a:t>
            </a:fld>
            <a:endParaRPr/>
          </a:p>
        </p:txBody>
      </p:sp>
      <p:sp>
        <p:nvSpPr>
          <p:cNvPr id="711" name="Google Shape;711;p60"/>
          <p:cNvSpPr/>
          <p:nvPr/>
        </p:nvSpPr>
        <p:spPr>
          <a:xfrm>
            <a:off x="161925" y="1242900"/>
            <a:ext cx="3896400" cy="8953500"/>
          </a:xfrm>
          <a:prstGeom prst="rect">
            <a:avLst/>
          </a:prstGeom>
          <a:solidFill>
            <a:srgbClr val="17365D"/>
          </a:solidFill>
          <a:ln>
            <a:noFill/>
          </a:ln>
        </p:spPr>
        <p:txBody>
          <a:bodyPr spcFirstLastPara="1" wrap="square" lIns="68575" tIns="34275" rIns="68575" bIns="34275" anchor="ctr" anchorCtr="0">
            <a:noAutofit/>
          </a:bodyPr>
          <a:lstStyle/>
          <a:p>
            <a:pPr marL="0" marR="0" lvl="0" indent="0" algn="r" rtl="0">
              <a:spcBef>
                <a:spcPts val="0"/>
              </a:spcBef>
              <a:spcAft>
                <a:spcPts val="0"/>
              </a:spcAft>
              <a:buNone/>
            </a:pPr>
            <a:endParaRPr sz="3800">
              <a:solidFill>
                <a:srgbClr val="FFFFFF"/>
              </a:solidFill>
              <a:latin typeface="Libre Franklin"/>
              <a:ea typeface="Libre Franklin"/>
              <a:cs typeface="Libre Franklin"/>
              <a:sym typeface="Libre Franklin"/>
            </a:endParaRPr>
          </a:p>
        </p:txBody>
      </p:sp>
      <p:sp>
        <p:nvSpPr>
          <p:cNvPr id="712" name="Google Shape;712;p60"/>
          <p:cNvSpPr/>
          <p:nvPr/>
        </p:nvSpPr>
        <p:spPr>
          <a:xfrm>
            <a:off x="161925" y="909228"/>
            <a:ext cx="3896400" cy="20667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000" b="1">
                <a:solidFill>
                  <a:srgbClr val="FFFF00"/>
                </a:solidFill>
                <a:latin typeface="Libre Franklin"/>
                <a:ea typeface="Libre Franklin"/>
                <a:cs typeface="Libre Franklin"/>
                <a:sym typeface="Libre Franklin"/>
              </a:rPr>
              <a:t>Dec-Feb</a:t>
            </a:r>
            <a:endParaRPr sz="4000" b="1">
              <a:solidFill>
                <a:srgbClr val="FFFF00"/>
              </a:solidFill>
            </a:endParaRPr>
          </a:p>
          <a:p>
            <a:pPr marL="0" marR="0" lvl="0" indent="0" algn="ctr" rtl="0">
              <a:spcBef>
                <a:spcPts val="0"/>
              </a:spcBef>
              <a:spcAft>
                <a:spcPts val="0"/>
              </a:spcAft>
              <a:buNone/>
            </a:pPr>
            <a:r>
              <a:rPr lang="en-US" sz="4000">
                <a:solidFill>
                  <a:srgbClr val="FFFFFF"/>
                </a:solidFill>
                <a:latin typeface="Libre Franklin"/>
                <a:ea typeface="Libre Franklin"/>
                <a:cs typeface="Libre Franklin"/>
                <a:sym typeface="Libre Franklin"/>
              </a:rPr>
              <a:t>Outlook Favors</a:t>
            </a:r>
            <a:endParaRPr sz="4000"/>
          </a:p>
        </p:txBody>
      </p:sp>
      <p:sp>
        <p:nvSpPr>
          <p:cNvPr id="713" name="Google Shape;713;p60"/>
          <p:cNvSpPr/>
          <p:nvPr/>
        </p:nvSpPr>
        <p:spPr>
          <a:xfrm>
            <a:off x="161925" y="3672401"/>
            <a:ext cx="3896400" cy="1215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2300">
                <a:solidFill>
                  <a:srgbClr val="F2F2F2"/>
                </a:solidFill>
                <a:latin typeface="Libre Franklin"/>
                <a:ea typeface="Libre Franklin"/>
                <a:cs typeface="Libre Franklin"/>
                <a:sym typeface="Libre Franklin"/>
              </a:rPr>
              <a:t>Precipitation</a:t>
            </a:r>
            <a:endParaRPr sz="1100"/>
          </a:p>
        </p:txBody>
      </p:sp>
      <p:sp>
        <p:nvSpPr>
          <p:cNvPr id="714" name="Google Shape;714;p60"/>
          <p:cNvSpPr/>
          <p:nvPr/>
        </p:nvSpPr>
        <p:spPr>
          <a:xfrm>
            <a:off x="161925" y="6655959"/>
            <a:ext cx="3896400" cy="1215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2300">
                <a:solidFill>
                  <a:srgbClr val="F2F2F2"/>
                </a:solidFill>
                <a:latin typeface="Libre Franklin"/>
                <a:ea typeface="Libre Franklin"/>
                <a:cs typeface="Libre Franklin"/>
                <a:sym typeface="Libre Franklin"/>
              </a:rPr>
              <a:t>Temperatures</a:t>
            </a:r>
            <a:endParaRPr sz="1100"/>
          </a:p>
        </p:txBody>
      </p:sp>
      <p:pic>
        <p:nvPicPr>
          <p:cNvPr id="715" name="Google Shape;715;p60" descr="C:\Users\reid.wolcott\Downloads\noun_Temperature_1513774_FFFFFF.png"/>
          <p:cNvPicPr preferRelativeResize="0"/>
          <p:nvPr/>
        </p:nvPicPr>
        <p:blipFill rotWithShape="1">
          <a:blip r:embed="rId3">
            <a:alphaModFix/>
          </a:blip>
          <a:srcRect/>
          <a:stretch/>
        </p:blipFill>
        <p:spPr>
          <a:xfrm>
            <a:off x="1695641" y="6207113"/>
            <a:ext cx="829036" cy="867519"/>
          </a:xfrm>
          <a:prstGeom prst="rect">
            <a:avLst/>
          </a:prstGeom>
          <a:noFill/>
          <a:ln>
            <a:noFill/>
          </a:ln>
        </p:spPr>
      </p:pic>
      <p:pic>
        <p:nvPicPr>
          <p:cNvPr id="716" name="Google Shape;716;p60"/>
          <p:cNvPicPr preferRelativeResize="0"/>
          <p:nvPr/>
        </p:nvPicPr>
        <p:blipFill rotWithShape="1">
          <a:blip r:embed="rId4">
            <a:alphaModFix/>
          </a:blip>
          <a:srcRect/>
          <a:stretch/>
        </p:blipFill>
        <p:spPr>
          <a:xfrm>
            <a:off x="1640980" y="3050051"/>
            <a:ext cx="911940" cy="954271"/>
          </a:xfrm>
          <a:prstGeom prst="rect">
            <a:avLst/>
          </a:prstGeom>
          <a:noFill/>
          <a:ln>
            <a:noFill/>
          </a:ln>
        </p:spPr>
      </p:pic>
      <p:pic>
        <p:nvPicPr>
          <p:cNvPr id="717" name="Google Shape;717;p60"/>
          <p:cNvPicPr preferRelativeResize="0"/>
          <p:nvPr/>
        </p:nvPicPr>
        <p:blipFill rotWithShape="1">
          <a:blip r:embed="rId5">
            <a:alphaModFix/>
          </a:blip>
          <a:srcRect/>
          <a:stretch/>
        </p:blipFill>
        <p:spPr>
          <a:xfrm>
            <a:off x="415532" y="9493522"/>
            <a:ext cx="3642860" cy="537547"/>
          </a:xfrm>
          <a:prstGeom prst="rect">
            <a:avLst/>
          </a:prstGeom>
          <a:noFill/>
          <a:ln>
            <a:noFill/>
          </a:ln>
        </p:spPr>
      </p:pic>
      <p:sp>
        <p:nvSpPr>
          <p:cNvPr id="718" name="Google Shape;718;p60"/>
          <p:cNvSpPr/>
          <p:nvPr/>
        </p:nvSpPr>
        <p:spPr>
          <a:xfrm>
            <a:off x="406508" y="4589697"/>
            <a:ext cx="3342900" cy="845700"/>
          </a:xfrm>
          <a:prstGeom prst="rect">
            <a:avLst/>
          </a:prstGeom>
          <a:solidFill>
            <a:srgbClr val="00FF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2000" b="1">
                <a:solidFill>
                  <a:srgbClr val="262626"/>
                </a:solidFill>
                <a:latin typeface="Libre Franklin"/>
                <a:ea typeface="Libre Franklin"/>
                <a:cs typeface="Libre Franklin"/>
                <a:sym typeface="Libre Franklin"/>
              </a:rPr>
              <a:t>Greater Chances for</a:t>
            </a:r>
            <a:endParaRPr sz="2000" b="1">
              <a:solidFill>
                <a:srgbClr val="262626"/>
              </a:solidFill>
              <a:latin typeface="Libre Franklin"/>
              <a:ea typeface="Libre Franklin"/>
              <a:cs typeface="Libre Franklin"/>
              <a:sym typeface="Libre Franklin"/>
            </a:endParaRPr>
          </a:p>
          <a:p>
            <a:pPr marL="0" marR="0" lvl="0" indent="0" algn="ctr" rtl="0">
              <a:spcBef>
                <a:spcPts val="0"/>
              </a:spcBef>
              <a:spcAft>
                <a:spcPts val="0"/>
              </a:spcAft>
              <a:buNone/>
            </a:pPr>
            <a:r>
              <a:rPr lang="en-US" sz="2000" b="1">
                <a:solidFill>
                  <a:srgbClr val="262626"/>
                </a:solidFill>
                <a:latin typeface="Libre Franklin"/>
                <a:ea typeface="Libre Franklin"/>
                <a:cs typeface="Libre Franklin"/>
                <a:sym typeface="Libre Franklin"/>
              </a:rPr>
              <a:t>Above Normal</a:t>
            </a:r>
            <a:endParaRPr sz="1800" b="1">
              <a:solidFill>
                <a:srgbClr val="262626"/>
              </a:solidFill>
            </a:endParaRPr>
          </a:p>
        </p:txBody>
      </p:sp>
      <p:sp>
        <p:nvSpPr>
          <p:cNvPr id="719" name="Google Shape;719;p60"/>
          <p:cNvSpPr/>
          <p:nvPr/>
        </p:nvSpPr>
        <p:spPr>
          <a:xfrm>
            <a:off x="406508" y="7713897"/>
            <a:ext cx="3342900" cy="845700"/>
          </a:xfrm>
          <a:prstGeom prst="rect">
            <a:avLst/>
          </a:prstGeom>
          <a:solidFill>
            <a:srgbClr val="00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2000" b="1">
                <a:solidFill>
                  <a:srgbClr val="262626"/>
                </a:solidFill>
                <a:latin typeface="Libre Franklin"/>
                <a:ea typeface="Libre Franklin"/>
                <a:cs typeface="Libre Franklin"/>
                <a:sym typeface="Libre Franklin"/>
              </a:rPr>
              <a:t>Greater Chances for  Below Normal</a:t>
            </a:r>
            <a:endParaRPr sz="1800" b="1">
              <a:solidFill>
                <a:srgbClr val="262626"/>
              </a:solidFill>
            </a:endParaRPr>
          </a:p>
        </p:txBody>
      </p:sp>
      <p:pic>
        <p:nvPicPr>
          <p:cNvPr id="720" name="Google Shape;720;p60" descr="Image Updated: Thu, October 20, 2022 10:54 AM PDT"/>
          <p:cNvPicPr preferRelativeResize="0"/>
          <p:nvPr/>
        </p:nvPicPr>
        <p:blipFill>
          <a:blip r:embed="rId6">
            <a:alphaModFix/>
          </a:blip>
          <a:stretch>
            <a:fillRect/>
          </a:stretch>
        </p:blipFill>
        <p:spPr>
          <a:xfrm>
            <a:off x="11211943" y="2404425"/>
            <a:ext cx="6732157" cy="5202127"/>
          </a:xfrm>
          <a:prstGeom prst="rect">
            <a:avLst/>
          </a:prstGeom>
          <a:noFill/>
          <a:ln>
            <a:noFill/>
          </a:ln>
        </p:spPr>
      </p:pic>
      <p:pic>
        <p:nvPicPr>
          <p:cNvPr id="721" name="Google Shape;721;p60" descr="Image Updated: Thu, October 20, 2022 10:54 AM PDT"/>
          <p:cNvPicPr preferRelativeResize="0"/>
          <p:nvPr/>
        </p:nvPicPr>
        <p:blipFill>
          <a:blip r:embed="rId7">
            <a:alphaModFix/>
          </a:blip>
          <a:stretch>
            <a:fillRect/>
          </a:stretch>
        </p:blipFill>
        <p:spPr>
          <a:xfrm>
            <a:off x="4291600" y="2404431"/>
            <a:ext cx="6732149" cy="520212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62"/>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Oregon Drought Monitor</a:t>
            </a:r>
            <a:endParaRPr/>
          </a:p>
        </p:txBody>
      </p:sp>
      <p:sp>
        <p:nvSpPr>
          <p:cNvPr id="744" name="Google Shape;744;p62"/>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16</a:t>
            </a:fld>
            <a:endParaRPr/>
          </a:p>
        </p:txBody>
      </p:sp>
      <p:pic>
        <p:nvPicPr>
          <p:cNvPr id="745" name="Google Shape;745;p62"/>
          <p:cNvPicPr preferRelativeResize="0"/>
          <p:nvPr/>
        </p:nvPicPr>
        <p:blipFill>
          <a:blip r:embed="rId3">
            <a:alphaModFix/>
          </a:blip>
          <a:stretch>
            <a:fillRect/>
          </a:stretch>
        </p:blipFill>
        <p:spPr>
          <a:xfrm>
            <a:off x="10909701" y="1575350"/>
            <a:ext cx="7103049" cy="7874800"/>
          </a:xfrm>
          <a:prstGeom prst="rect">
            <a:avLst/>
          </a:prstGeom>
          <a:noFill/>
          <a:ln w="19050" cap="flat" cmpd="sng">
            <a:solidFill>
              <a:schemeClr val="dk2"/>
            </a:solidFill>
            <a:prstDash val="solid"/>
            <a:round/>
            <a:headEnd type="none" w="sm" len="sm"/>
            <a:tailEnd type="none" w="sm" len="sm"/>
          </a:ln>
        </p:spPr>
      </p:pic>
      <p:pic>
        <p:nvPicPr>
          <p:cNvPr id="746" name="Google Shape;746;p62" descr="Image Updated: Thu, October 20, 2022 12:49 PM PDT"/>
          <p:cNvPicPr preferRelativeResize="0"/>
          <p:nvPr/>
        </p:nvPicPr>
        <p:blipFill rotWithShape="1">
          <a:blip r:embed="rId4">
            <a:alphaModFix/>
          </a:blip>
          <a:srcRect t="680" b="690"/>
          <a:stretch/>
        </p:blipFill>
        <p:spPr>
          <a:xfrm>
            <a:off x="138500" y="1575350"/>
            <a:ext cx="10332200" cy="787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63"/>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a:solidFill>
                  <a:schemeClr val="lt1"/>
                </a:solidFill>
              </a:rPr>
              <a:t>Washington Drought Monitor</a:t>
            </a:r>
            <a:endParaRPr/>
          </a:p>
        </p:txBody>
      </p:sp>
      <p:sp>
        <p:nvSpPr>
          <p:cNvPr id="752" name="Google Shape;752;p63"/>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17</a:t>
            </a:fld>
            <a:endParaRPr/>
          </a:p>
        </p:txBody>
      </p:sp>
      <p:pic>
        <p:nvPicPr>
          <p:cNvPr id="753" name="Google Shape;753;p63"/>
          <p:cNvPicPr preferRelativeResize="0"/>
          <p:nvPr/>
        </p:nvPicPr>
        <p:blipFill>
          <a:blip r:embed="rId3">
            <a:alphaModFix/>
          </a:blip>
          <a:stretch>
            <a:fillRect/>
          </a:stretch>
        </p:blipFill>
        <p:spPr>
          <a:xfrm>
            <a:off x="10811587" y="1600200"/>
            <a:ext cx="6862038" cy="7871150"/>
          </a:xfrm>
          <a:prstGeom prst="rect">
            <a:avLst/>
          </a:prstGeom>
          <a:noFill/>
          <a:ln>
            <a:noFill/>
          </a:ln>
        </p:spPr>
      </p:pic>
      <p:pic>
        <p:nvPicPr>
          <p:cNvPr id="754" name="Google Shape;754;p63" descr="Image Updated: Thu, October 20, 2022 12:49 PM PDT"/>
          <p:cNvPicPr preferRelativeResize="0"/>
          <p:nvPr/>
        </p:nvPicPr>
        <p:blipFill rotWithShape="1">
          <a:blip r:embed="rId4">
            <a:alphaModFix/>
          </a:blip>
          <a:srcRect/>
          <a:stretch/>
        </p:blipFill>
        <p:spPr>
          <a:xfrm>
            <a:off x="220325" y="1595975"/>
            <a:ext cx="10186226" cy="78711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5"/>
          <p:cNvSpPr/>
          <p:nvPr/>
        </p:nvSpPr>
        <p:spPr>
          <a:xfrm>
            <a:off x="85725" y="1242900"/>
            <a:ext cx="3831600" cy="8725800"/>
          </a:xfrm>
          <a:prstGeom prst="rect">
            <a:avLst/>
          </a:prstGeom>
          <a:solidFill>
            <a:srgbClr val="17365D"/>
          </a:solidFill>
          <a:ln>
            <a:noFill/>
          </a:ln>
        </p:spPr>
        <p:txBody>
          <a:bodyPr spcFirstLastPara="1" wrap="square" lIns="68575" tIns="34275" rIns="68575" bIns="34275" anchor="ctr" anchorCtr="0">
            <a:noAutofit/>
          </a:bodyPr>
          <a:lstStyle/>
          <a:p>
            <a:pPr marL="0" marR="0" lvl="0" indent="0" algn="r" rtl="0">
              <a:spcBef>
                <a:spcPts val="0"/>
              </a:spcBef>
              <a:spcAft>
                <a:spcPts val="0"/>
              </a:spcAft>
              <a:buNone/>
            </a:pPr>
            <a:endParaRPr sz="3800">
              <a:solidFill>
                <a:srgbClr val="FFFFFF"/>
              </a:solidFill>
              <a:latin typeface="Libre Franklin"/>
              <a:ea typeface="Libre Franklin"/>
              <a:cs typeface="Libre Franklin"/>
              <a:sym typeface="Libre Franklin"/>
            </a:endParaRPr>
          </a:p>
        </p:txBody>
      </p:sp>
      <p:sp>
        <p:nvSpPr>
          <p:cNvPr id="767" name="Google Shape;767;p65"/>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a:bodyPr>
          <a:lstStyle/>
          <a:p>
            <a:pPr marL="0" lvl="0" indent="0" algn="l" rtl="0">
              <a:spcBef>
                <a:spcPts val="0"/>
              </a:spcBef>
              <a:spcAft>
                <a:spcPts val="0"/>
              </a:spcAft>
              <a:buNone/>
            </a:pPr>
            <a:r>
              <a:rPr lang="en-US" sz="4500">
                <a:solidFill>
                  <a:schemeClr val="lt1"/>
                </a:solidFill>
              </a:rPr>
              <a:t>CPC</a:t>
            </a:r>
            <a:r>
              <a:rPr lang="en-US" sz="4500">
                <a:solidFill>
                  <a:srgbClr val="00517C"/>
                </a:solidFill>
              </a:rPr>
              <a:t> </a:t>
            </a:r>
            <a:r>
              <a:rPr lang="en-US" sz="4500">
                <a:solidFill>
                  <a:srgbClr val="FFFF00"/>
                </a:solidFill>
              </a:rPr>
              <a:t>Oct - Dec 2022</a:t>
            </a:r>
            <a:r>
              <a:rPr lang="en-US" sz="4500">
                <a:solidFill>
                  <a:schemeClr val="lt1"/>
                </a:solidFill>
              </a:rPr>
              <a:t>: Seasonal Drought Outlook</a:t>
            </a:r>
            <a:endParaRPr/>
          </a:p>
        </p:txBody>
      </p:sp>
      <p:sp>
        <p:nvSpPr>
          <p:cNvPr id="768" name="Google Shape;768;p65"/>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18</a:t>
            </a:fld>
            <a:endParaRPr/>
          </a:p>
        </p:txBody>
      </p:sp>
      <p:sp>
        <p:nvSpPr>
          <p:cNvPr id="769" name="Google Shape;769;p65"/>
          <p:cNvSpPr/>
          <p:nvPr/>
        </p:nvSpPr>
        <p:spPr>
          <a:xfrm>
            <a:off x="85725" y="1361349"/>
            <a:ext cx="3831600" cy="20139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000" b="1">
                <a:solidFill>
                  <a:srgbClr val="FFFF00"/>
                </a:solidFill>
                <a:latin typeface="Libre Franklin"/>
                <a:ea typeface="Libre Franklin"/>
                <a:cs typeface="Libre Franklin"/>
                <a:sym typeface="Libre Franklin"/>
              </a:rPr>
              <a:t>Oct-Jan</a:t>
            </a:r>
            <a:endParaRPr sz="4000" b="1">
              <a:solidFill>
                <a:srgbClr val="FFFF00"/>
              </a:solidFill>
            </a:endParaRPr>
          </a:p>
          <a:p>
            <a:pPr marL="0" marR="0" lvl="0" indent="0" algn="ctr" rtl="0">
              <a:spcBef>
                <a:spcPts val="0"/>
              </a:spcBef>
              <a:spcAft>
                <a:spcPts val="0"/>
              </a:spcAft>
              <a:buNone/>
            </a:pPr>
            <a:r>
              <a:rPr lang="en-US" sz="4000">
                <a:solidFill>
                  <a:srgbClr val="FFFFFF"/>
                </a:solidFill>
                <a:latin typeface="Libre Franklin"/>
                <a:ea typeface="Libre Franklin"/>
                <a:cs typeface="Libre Franklin"/>
                <a:sym typeface="Libre Franklin"/>
              </a:rPr>
              <a:t>Outlook Favors</a:t>
            </a:r>
            <a:endParaRPr sz="4000"/>
          </a:p>
        </p:txBody>
      </p:sp>
      <p:sp>
        <p:nvSpPr>
          <p:cNvPr id="770" name="Google Shape;770;p65"/>
          <p:cNvSpPr/>
          <p:nvPr/>
        </p:nvSpPr>
        <p:spPr>
          <a:xfrm>
            <a:off x="193475" y="4553825"/>
            <a:ext cx="3582300" cy="2222400"/>
          </a:xfrm>
          <a:prstGeom prst="rect">
            <a:avLst/>
          </a:prstGeom>
          <a:solidFill>
            <a:srgbClr val="00FF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2400" b="1">
                <a:solidFill>
                  <a:srgbClr val="262626"/>
                </a:solidFill>
                <a:latin typeface="Libre Franklin"/>
                <a:ea typeface="Libre Franklin"/>
                <a:cs typeface="Libre Franklin"/>
                <a:sym typeface="Libre Franklin"/>
              </a:rPr>
              <a:t>Drought conditions improving or even ending across much of Oregon &amp; Washington</a:t>
            </a:r>
            <a:endParaRPr sz="1800" b="1">
              <a:solidFill>
                <a:srgbClr val="262626"/>
              </a:solidFill>
            </a:endParaRPr>
          </a:p>
        </p:txBody>
      </p:sp>
      <p:pic>
        <p:nvPicPr>
          <p:cNvPr id="771" name="Google Shape;771;p65"/>
          <p:cNvPicPr preferRelativeResize="0"/>
          <p:nvPr/>
        </p:nvPicPr>
        <p:blipFill rotWithShape="1">
          <a:blip r:embed="rId3">
            <a:alphaModFix/>
          </a:blip>
          <a:srcRect/>
          <a:stretch/>
        </p:blipFill>
        <p:spPr>
          <a:xfrm>
            <a:off x="335123" y="9207514"/>
            <a:ext cx="3582402" cy="523877"/>
          </a:xfrm>
          <a:prstGeom prst="rect">
            <a:avLst/>
          </a:prstGeom>
          <a:noFill/>
          <a:ln>
            <a:noFill/>
          </a:ln>
        </p:spPr>
      </p:pic>
      <p:pic>
        <p:nvPicPr>
          <p:cNvPr id="772" name="Google Shape;772;p65" descr="Image Updated: Mon, October 17, 2022 11:12 AM PDT"/>
          <p:cNvPicPr preferRelativeResize="0"/>
          <p:nvPr/>
        </p:nvPicPr>
        <p:blipFill rotWithShape="1">
          <a:blip r:embed="rId4">
            <a:alphaModFix/>
          </a:blip>
          <a:srcRect/>
          <a:stretch/>
        </p:blipFill>
        <p:spPr>
          <a:xfrm>
            <a:off x="4554784" y="1188275"/>
            <a:ext cx="11586883" cy="895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74"/>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solidFill>
                  <a:schemeClr val="lt1"/>
                </a:solidFill>
              </a:rPr>
              <a:t>Climate Prediction Expectation</a:t>
            </a:r>
            <a:endParaRPr>
              <a:solidFill>
                <a:schemeClr val="lt1"/>
              </a:solidFill>
            </a:endParaRPr>
          </a:p>
          <a:p>
            <a:pPr marL="0" lvl="0" indent="0" algn="l" rtl="0">
              <a:spcBef>
                <a:spcPts val="0"/>
              </a:spcBef>
              <a:spcAft>
                <a:spcPts val="0"/>
              </a:spcAft>
              <a:buNone/>
            </a:pPr>
            <a:endParaRPr/>
          </a:p>
        </p:txBody>
      </p:sp>
      <p:sp>
        <p:nvSpPr>
          <p:cNvPr id="889" name="Google Shape;889;p74"/>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19</a:t>
            </a:fld>
            <a:endParaRPr/>
          </a:p>
        </p:txBody>
      </p:sp>
      <p:sp>
        <p:nvSpPr>
          <p:cNvPr id="890" name="Google Shape;890;p74"/>
          <p:cNvSpPr/>
          <p:nvPr/>
        </p:nvSpPr>
        <p:spPr>
          <a:xfrm>
            <a:off x="394575" y="2838450"/>
            <a:ext cx="17397000" cy="4447200"/>
          </a:xfrm>
          <a:prstGeom prst="rect">
            <a:avLst/>
          </a:prstGeom>
          <a:noFill/>
          <a:ln>
            <a:noFill/>
          </a:ln>
        </p:spPr>
        <p:txBody>
          <a:bodyPr spcFirstLastPara="1" wrap="square" lIns="114250" tIns="57100" rIns="114250" bIns="57100" anchor="ctr" anchorCtr="0">
            <a:noAutofit/>
          </a:bodyPr>
          <a:lstStyle/>
          <a:p>
            <a:pPr marL="0" marR="0" lvl="0" indent="0" algn="l" rtl="0">
              <a:spcBef>
                <a:spcPts val="0"/>
              </a:spcBef>
              <a:spcAft>
                <a:spcPts val="0"/>
              </a:spcAft>
              <a:buNone/>
            </a:pPr>
            <a:r>
              <a:rPr lang="en-US" sz="7600">
                <a:solidFill>
                  <a:schemeClr val="lt1"/>
                </a:solidFill>
                <a:latin typeface="Lato"/>
                <a:ea typeface="Lato"/>
                <a:cs typeface="Lato"/>
                <a:sym typeface="Lato"/>
              </a:rPr>
              <a:t>Climate predictions can have skill in predicting seasonal totals and averages. </a:t>
            </a:r>
            <a:endParaRPr sz="2200">
              <a:solidFill>
                <a:schemeClr val="lt1"/>
              </a:solidFill>
              <a:latin typeface="Lato"/>
              <a:ea typeface="Lato"/>
              <a:cs typeface="Lato"/>
              <a:sym typeface="Lato"/>
            </a:endParaRPr>
          </a:p>
          <a:p>
            <a:pPr marL="0" marR="0" lvl="0" indent="0" algn="l" rtl="0">
              <a:spcBef>
                <a:spcPts val="0"/>
              </a:spcBef>
              <a:spcAft>
                <a:spcPts val="0"/>
              </a:spcAft>
              <a:buNone/>
            </a:pPr>
            <a:r>
              <a:rPr lang="en-US" sz="7600">
                <a:solidFill>
                  <a:schemeClr val="lt1"/>
                </a:solidFill>
                <a:latin typeface="Lato"/>
                <a:ea typeface="Lato"/>
                <a:cs typeface="Lato"/>
                <a:sym typeface="Lato"/>
              </a:rPr>
              <a:t>However, most impacts are associated with short-duration storm systems.</a:t>
            </a:r>
            <a:endParaRPr sz="2200">
              <a:solidFill>
                <a:schemeClr val="l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4"/>
        <p:cNvGrpSpPr/>
        <p:nvPr/>
      </p:nvGrpSpPr>
      <p:grpSpPr>
        <a:xfrm>
          <a:off x="0" y="0"/>
          <a:ext cx="0" cy="0"/>
          <a:chOff x="0" y="0"/>
          <a:chExt cx="0" cy="0"/>
        </a:xfrm>
      </p:grpSpPr>
      <p:sp>
        <p:nvSpPr>
          <p:cNvPr id="985" name="Google Shape;985;p85"/>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rmAutofit fontScale="90000"/>
          </a:bodyPr>
          <a:lstStyle/>
          <a:p>
            <a:pPr marL="0" lvl="0" indent="0" algn="l" rtl="0">
              <a:spcBef>
                <a:spcPts val="0"/>
              </a:spcBef>
              <a:spcAft>
                <a:spcPts val="0"/>
              </a:spcAft>
              <a:buNone/>
            </a:pPr>
            <a:r>
              <a:rPr lang="en-US"/>
              <a:t>Get Involved - Partner Preparedness Initiatives </a:t>
            </a:r>
            <a:endParaRPr/>
          </a:p>
        </p:txBody>
      </p:sp>
      <p:sp>
        <p:nvSpPr>
          <p:cNvPr id="986" name="Google Shape;986;p85"/>
          <p:cNvSpPr txBox="1">
            <a:spLocks noGrp="1"/>
          </p:cNvSpPr>
          <p:nvPr>
            <p:ph type="sldNum" idx="12"/>
          </p:nvPr>
        </p:nvSpPr>
        <p:spPr>
          <a:xfrm>
            <a:off x="17671800" y="9646800"/>
            <a:ext cx="640200" cy="640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sz="2000">
                <a:solidFill>
                  <a:schemeClr val="dk1"/>
                </a:solidFill>
                <a:latin typeface="Roboto"/>
                <a:ea typeface="Roboto"/>
                <a:cs typeface="Roboto"/>
                <a:sym typeface="Roboto"/>
              </a:rPr>
              <a:t>20</a:t>
            </a:fld>
            <a:endParaRPr sz="2000">
              <a:solidFill>
                <a:schemeClr val="dk1"/>
              </a:solidFill>
              <a:latin typeface="Roboto"/>
              <a:ea typeface="Roboto"/>
              <a:cs typeface="Roboto"/>
              <a:sym typeface="Roboto"/>
            </a:endParaRPr>
          </a:p>
        </p:txBody>
      </p:sp>
      <p:pic>
        <p:nvPicPr>
          <p:cNvPr id="987" name="Google Shape;987;p85"/>
          <p:cNvPicPr preferRelativeResize="0"/>
          <p:nvPr/>
        </p:nvPicPr>
        <p:blipFill rotWithShape="1">
          <a:blip r:embed="rId3">
            <a:alphaModFix/>
          </a:blip>
          <a:srcRect t="15122" b="7207"/>
          <a:stretch/>
        </p:blipFill>
        <p:spPr>
          <a:xfrm>
            <a:off x="5823462" y="2375498"/>
            <a:ext cx="6641075" cy="3917075"/>
          </a:xfrm>
          <a:prstGeom prst="rect">
            <a:avLst/>
          </a:prstGeom>
          <a:noFill/>
          <a:ln>
            <a:noFill/>
          </a:ln>
          <a:effectLst>
            <a:outerShdw blurRad="190500" algn="tl" rotWithShape="0">
              <a:srgbClr val="000000">
                <a:alpha val="69800"/>
              </a:srgbClr>
            </a:outerShdw>
          </a:effectLst>
        </p:spPr>
      </p:pic>
      <p:sp>
        <p:nvSpPr>
          <p:cNvPr id="988" name="Google Shape;988;p85"/>
          <p:cNvSpPr txBox="1"/>
          <p:nvPr/>
        </p:nvSpPr>
        <p:spPr>
          <a:xfrm>
            <a:off x="6657600" y="6479325"/>
            <a:ext cx="4972800" cy="630900"/>
          </a:xfrm>
          <a:prstGeom prst="rect">
            <a:avLst/>
          </a:prstGeom>
          <a:noFill/>
          <a:ln>
            <a:noFill/>
          </a:ln>
        </p:spPr>
        <p:txBody>
          <a:bodyPr spcFirstLastPara="1" wrap="square" lIns="137150" tIns="68550" rIns="137150" bIns="68550" anchor="t" anchorCtr="0">
            <a:spAutoFit/>
          </a:bodyPr>
          <a:lstStyle/>
          <a:p>
            <a:pPr marL="0" marR="0" lvl="0" indent="0" algn="ctr" rtl="0">
              <a:spcBef>
                <a:spcPts val="0"/>
              </a:spcBef>
              <a:spcAft>
                <a:spcPts val="0"/>
              </a:spcAft>
              <a:buNone/>
            </a:pPr>
            <a:r>
              <a:rPr lang="en-US" sz="3200" b="1" i="1">
                <a:solidFill>
                  <a:schemeClr val="dk1"/>
                </a:solidFill>
                <a:latin typeface="Encode Sans Condensed"/>
                <a:ea typeface="Encode Sans Condensed"/>
                <a:cs typeface="Encode Sans Condensed"/>
                <a:sym typeface="Encode Sans Condensed"/>
              </a:rPr>
              <a:t>Visit: </a:t>
            </a:r>
            <a:r>
              <a:rPr lang="en-US" sz="3200" b="1">
                <a:solidFill>
                  <a:schemeClr val="dk1"/>
                </a:solidFill>
                <a:latin typeface="Encode Sans Condensed"/>
                <a:ea typeface="Encode Sans Condensed"/>
                <a:cs typeface="Encode Sans Condensed"/>
                <a:sym typeface="Encode Sans Condensed"/>
              </a:rPr>
              <a:t>weather.gov/wrn</a:t>
            </a:r>
            <a:endParaRPr sz="1800">
              <a:solidFill>
                <a:schemeClr val="dk1"/>
              </a:solidFill>
              <a:latin typeface="Encode Sans Condensed"/>
              <a:ea typeface="Encode Sans Condensed"/>
              <a:cs typeface="Encode Sans Condensed"/>
              <a:sym typeface="Encode Sans Condensed"/>
            </a:endParaRPr>
          </a:p>
        </p:txBody>
      </p:sp>
      <p:sp>
        <p:nvSpPr>
          <p:cNvPr id="989" name="Google Shape;989;p85"/>
          <p:cNvSpPr txBox="1"/>
          <p:nvPr/>
        </p:nvSpPr>
        <p:spPr>
          <a:xfrm>
            <a:off x="342900" y="1241500"/>
            <a:ext cx="17069100" cy="1134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4000" b="1" i="1">
                <a:solidFill>
                  <a:srgbClr val="ED7A08"/>
                </a:solidFill>
              </a:rPr>
              <a:t>Working Toward a Weather-Ready Nation</a:t>
            </a:r>
            <a:endParaRPr sz="4000" b="1" i="1">
              <a:solidFill>
                <a:srgbClr val="ED7A08"/>
              </a:solidFill>
            </a:endParaRPr>
          </a:p>
          <a:p>
            <a:pPr marL="0" lvl="0" indent="0" algn="ctr" rtl="0">
              <a:spcBef>
                <a:spcPts val="200"/>
              </a:spcBef>
              <a:spcAft>
                <a:spcPts val="0"/>
              </a:spcAft>
              <a:buNone/>
            </a:pPr>
            <a:endParaRPr>
              <a:latin typeface="Calibri"/>
              <a:ea typeface="Calibri"/>
              <a:cs typeface="Calibri"/>
              <a:sym typeface="Calibri"/>
            </a:endParaRPr>
          </a:p>
        </p:txBody>
      </p:sp>
      <p:pic>
        <p:nvPicPr>
          <p:cNvPr id="990" name="Google Shape;990;p85"/>
          <p:cNvPicPr preferRelativeResize="0"/>
          <p:nvPr/>
        </p:nvPicPr>
        <p:blipFill rotWithShape="1">
          <a:blip r:embed="rId4">
            <a:alphaModFix/>
          </a:blip>
          <a:srcRect/>
          <a:stretch/>
        </p:blipFill>
        <p:spPr>
          <a:xfrm>
            <a:off x="5823457" y="7954975"/>
            <a:ext cx="7113800" cy="1454875"/>
          </a:xfrm>
          <a:prstGeom prst="rect">
            <a:avLst/>
          </a:prstGeom>
          <a:noFill/>
          <a:ln>
            <a:noFill/>
          </a:ln>
        </p:spPr>
      </p:pic>
      <p:pic>
        <p:nvPicPr>
          <p:cNvPr id="991" name="Google Shape;991;p85"/>
          <p:cNvPicPr preferRelativeResize="0"/>
          <p:nvPr/>
        </p:nvPicPr>
        <p:blipFill>
          <a:blip r:embed="rId5">
            <a:alphaModFix/>
          </a:blip>
          <a:stretch>
            <a:fillRect/>
          </a:stretch>
        </p:blipFill>
        <p:spPr>
          <a:xfrm>
            <a:off x="12742450" y="7110225"/>
            <a:ext cx="5295015" cy="640200"/>
          </a:xfrm>
          <a:prstGeom prst="rect">
            <a:avLst/>
          </a:prstGeom>
          <a:noFill/>
          <a:ln>
            <a:noFill/>
          </a:ln>
        </p:spPr>
      </p:pic>
      <p:pic>
        <p:nvPicPr>
          <p:cNvPr id="992" name="Google Shape;992;p85"/>
          <p:cNvPicPr preferRelativeResize="0"/>
          <p:nvPr/>
        </p:nvPicPr>
        <p:blipFill>
          <a:blip r:embed="rId6">
            <a:alphaModFix/>
          </a:blip>
          <a:stretch>
            <a:fillRect/>
          </a:stretch>
        </p:blipFill>
        <p:spPr>
          <a:xfrm>
            <a:off x="14885124" y="3135350"/>
            <a:ext cx="1960100" cy="1960100"/>
          </a:xfrm>
          <a:prstGeom prst="rect">
            <a:avLst/>
          </a:prstGeom>
          <a:noFill/>
          <a:ln>
            <a:noFill/>
          </a:ln>
        </p:spPr>
      </p:pic>
      <p:pic>
        <p:nvPicPr>
          <p:cNvPr id="993" name="Google Shape;993;p85"/>
          <p:cNvPicPr preferRelativeResize="0"/>
          <p:nvPr/>
        </p:nvPicPr>
        <p:blipFill>
          <a:blip r:embed="rId7">
            <a:alphaModFix/>
          </a:blip>
          <a:stretch>
            <a:fillRect/>
          </a:stretch>
        </p:blipFill>
        <p:spPr>
          <a:xfrm>
            <a:off x="342900" y="3463913"/>
            <a:ext cx="4876800" cy="952500"/>
          </a:xfrm>
          <a:prstGeom prst="rect">
            <a:avLst/>
          </a:prstGeom>
          <a:noFill/>
          <a:ln>
            <a:noFill/>
          </a:ln>
        </p:spPr>
      </p:pic>
      <p:pic>
        <p:nvPicPr>
          <p:cNvPr id="994" name="Google Shape;994;p85"/>
          <p:cNvPicPr preferRelativeResize="0"/>
          <p:nvPr/>
        </p:nvPicPr>
        <p:blipFill rotWithShape="1">
          <a:blip r:embed="rId8">
            <a:alphaModFix/>
          </a:blip>
          <a:srcRect r="63030"/>
          <a:stretch/>
        </p:blipFill>
        <p:spPr>
          <a:xfrm>
            <a:off x="1116480" y="5865658"/>
            <a:ext cx="3676745" cy="2271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86"/>
          <p:cNvSpPr txBox="1">
            <a:spLocks noGrp="1"/>
          </p:cNvSpPr>
          <p:nvPr>
            <p:ph type="body" idx="1"/>
          </p:nvPr>
        </p:nvSpPr>
        <p:spPr>
          <a:xfrm>
            <a:off x="256025" y="1312778"/>
            <a:ext cx="17876400" cy="7543800"/>
          </a:xfrm>
          <a:prstGeom prst="rect">
            <a:avLst/>
          </a:prstGeom>
        </p:spPr>
        <p:txBody>
          <a:bodyPr spcFirstLastPara="1" wrap="square" lIns="365750" tIns="91425" rIns="91425" bIns="91425" anchor="ctr" anchorCtr="0">
            <a:noAutofit/>
          </a:bodyPr>
          <a:lstStyle/>
          <a:p>
            <a:pPr marL="457200" lvl="0" indent="-457200" algn="l" rtl="0">
              <a:lnSpc>
                <a:spcPct val="115000"/>
              </a:lnSpc>
              <a:spcBef>
                <a:spcPts val="0"/>
              </a:spcBef>
              <a:spcAft>
                <a:spcPts val="0"/>
              </a:spcAft>
              <a:buClr>
                <a:schemeClr val="lt1"/>
              </a:buClr>
              <a:buSzPts val="3600"/>
              <a:buFont typeface="Arial"/>
              <a:buChar char="●"/>
            </a:pPr>
            <a:r>
              <a:rPr lang="en-US" sz="3600" b="0">
                <a:solidFill>
                  <a:schemeClr val="lt1"/>
                </a:solidFill>
                <a:latin typeface="Arial"/>
                <a:ea typeface="Arial"/>
                <a:cs typeface="Arial"/>
                <a:sym typeface="Arial"/>
              </a:rPr>
              <a:t>La Niña conditions now and 80-90% likely to continue through mid-winter</a:t>
            </a:r>
            <a:endParaRPr sz="3600" b="0">
              <a:solidFill>
                <a:schemeClr val="lt1"/>
              </a:solidFill>
              <a:latin typeface="Arial"/>
              <a:ea typeface="Arial"/>
              <a:cs typeface="Arial"/>
              <a:sym typeface="Arial"/>
            </a:endParaRPr>
          </a:p>
          <a:p>
            <a:pPr marL="457200" lvl="0" indent="0" algn="l" rtl="0">
              <a:lnSpc>
                <a:spcPct val="115000"/>
              </a:lnSpc>
              <a:spcBef>
                <a:spcPts val="0"/>
              </a:spcBef>
              <a:spcAft>
                <a:spcPts val="0"/>
              </a:spcAft>
              <a:buNone/>
            </a:pPr>
            <a:endParaRPr sz="3600" b="0">
              <a:solidFill>
                <a:schemeClr val="lt1"/>
              </a:solidFill>
              <a:latin typeface="Arial"/>
              <a:ea typeface="Arial"/>
              <a:cs typeface="Arial"/>
              <a:sym typeface="Arial"/>
            </a:endParaRPr>
          </a:p>
          <a:p>
            <a:pPr marL="457200" lvl="0" indent="-457200" algn="l" rtl="0">
              <a:lnSpc>
                <a:spcPct val="115000"/>
              </a:lnSpc>
              <a:spcBef>
                <a:spcPts val="0"/>
              </a:spcBef>
              <a:spcAft>
                <a:spcPts val="0"/>
              </a:spcAft>
              <a:buClr>
                <a:schemeClr val="lt1"/>
              </a:buClr>
              <a:buSzPts val="3600"/>
              <a:buFont typeface="Arial"/>
              <a:buChar char="●"/>
            </a:pPr>
            <a:r>
              <a:rPr lang="en-US" sz="3600" b="0">
                <a:solidFill>
                  <a:schemeClr val="lt1"/>
                </a:solidFill>
                <a:latin typeface="Arial"/>
                <a:ea typeface="Arial"/>
                <a:cs typeface="Arial"/>
                <a:sym typeface="Arial"/>
              </a:rPr>
              <a:t>Third winter of La Niña</a:t>
            </a:r>
            <a:endParaRPr sz="3600" b="0">
              <a:solidFill>
                <a:schemeClr val="lt1"/>
              </a:solidFill>
              <a:latin typeface="Arial"/>
              <a:ea typeface="Arial"/>
              <a:cs typeface="Arial"/>
              <a:sym typeface="Arial"/>
            </a:endParaRPr>
          </a:p>
          <a:p>
            <a:pPr marL="457200" lvl="0" indent="0" algn="l" rtl="0">
              <a:lnSpc>
                <a:spcPct val="115000"/>
              </a:lnSpc>
              <a:spcBef>
                <a:spcPts val="0"/>
              </a:spcBef>
              <a:spcAft>
                <a:spcPts val="0"/>
              </a:spcAft>
              <a:buNone/>
            </a:pPr>
            <a:endParaRPr sz="3600" b="0">
              <a:solidFill>
                <a:schemeClr val="lt1"/>
              </a:solidFill>
              <a:latin typeface="Arial"/>
              <a:ea typeface="Arial"/>
              <a:cs typeface="Arial"/>
              <a:sym typeface="Arial"/>
            </a:endParaRPr>
          </a:p>
          <a:p>
            <a:pPr marL="457200" lvl="0" indent="-457200" algn="l" rtl="0">
              <a:lnSpc>
                <a:spcPct val="115000"/>
              </a:lnSpc>
              <a:spcBef>
                <a:spcPts val="0"/>
              </a:spcBef>
              <a:spcAft>
                <a:spcPts val="0"/>
              </a:spcAft>
              <a:buClr>
                <a:schemeClr val="lt1"/>
              </a:buClr>
              <a:buSzPts val="3600"/>
              <a:buFont typeface="Arial"/>
              <a:buChar char="●"/>
            </a:pPr>
            <a:r>
              <a:rPr lang="en-US" sz="3600" b="0">
                <a:solidFill>
                  <a:schemeClr val="lt1"/>
                </a:solidFill>
                <a:latin typeface="Arial"/>
                <a:ea typeface="Arial"/>
                <a:cs typeface="Arial"/>
                <a:sym typeface="Arial"/>
              </a:rPr>
              <a:t>NWS Climate Prediction Center (CPC) outlooks:</a:t>
            </a:r>
            <a:endParaRPr sz="3600" b="0">
              <a:solidFill>
                <a:schemeClr val="lt1"/>
              </a:solidFill>
              <a:latin typeface="Arial"/>
              <a:ea typeface="Arial"/>
              <a:cs typeface="Arial"/>
              <a:sym typeface="Arial"/>
            </a:endParaRPr>
          </a:p>
          <a:p>
            <a:pPr marL="1371600" lvl="0" indent="457200" algn="l" rtl="0">
              <a:lnSpc>
                <a:spcPct val="115000"/>
              </a:lnSpc>
              <a:spcBef>
                <a:spcPts val="0"/>
              </a:spcBef>
              <a:spcAft>
                <a:spcPts val="0"/>
              </a:spcAft>
              <a:buNone/>
            </a:pPr>
            <a:r>
              <a:rPr lang="en-US" sz="3600" b="0">
                <a:solidFill>
                  <a:srgbClr val="CFD8DC"/>
                </a:solidFill>
                <a:latin typeface="Arial"/>
                <a:ea typeface="Arial"/>
                <a:cs typeface="Arial"/>
                <a:sym typeface="Arial"/>
              </a:rPr>
              <a:t>1) Wetter than Normal Fall 2022</a:t>
            </a:r>
            <a:endParaRPr sz="3600" b="0">
              <a:solidFill>
                <a:srgbClr val="CFD8DC"/>
              </a:solidFill>
              <a:latin typeface="Arial"/>
              <a:ea typeface="Arial"/>
              <a:cs typeface="Arial"/>
              <a:sym typeface="Arial"/>
            </a:endParaRPr>
          </a:p>
          <a:p>
            <a:pPr marL="1371600" lvl="0" indent="457200" algn="l" rtl="0">
              <a:lnSpc>
                <a:spcPct val="115000"/>
              </a:lnSpc>
              <a:spcBef>
                <a:spcPts val="0"/>
              </a:spcBef>
              <a:spcAft>
                <a:spcPts val="0"/>
              </a:spcAft>
              <a:buNone/>
            </a:pPr>
            <a:r>
              <a:rPr lang="en-US" sz="3600" b="0">
                <a:solidFill>
                  <a:srgbClr val="CFD8DC"/>
                </a:solidFill>
                <a:latin typeface="Arial"/>
                <a:ea typeface="Arial"/>
                <a:cs typeface="Arial"/>
                <a:sym typeface="Arial"/>
              </a:rPr>
              <a:t>2) Equal chances of wetter, drier or near normal precipitation DJF</a:t>
            </a:r>
            <a:endParaRPr sz="3600" b="0">
              <a:solidFill>
                <a:srgbClr val="CFD8DC"/>
              </a:solidFill>
              <a:latin typeface="Arial"/>
              <a:ea typeface="Arial"/>
              <a:cs typeface="Arial"/>
              <a:sym typeface="Arial"/>
            </a:endParaRPr>
          </a:p>
          <a:p>
            <a:pPr marL="1371600" lvl="0" indent="457200" algn="l" rtl="0">
              <a:lnSpc>
                <a:spcPct val="115000"/>
              </a:lnSpc>
              <a:spcBef>
                <a:spcPts val="0"/>
              </a:spcBef>
              <a:spcAft>
                <a:spcPts val="0"/>
              </a:spcAft>
              <a:buNone/>
            </a:pPr>
            <a:r>
              <a:rPr lang="en-US" sz="3600" b="0">
                <a:solidFill>
                  <a:srgbClr val="CFD8DC"/>
                </a:solidFill>
                <a:latin typeface="Arial"/>
                <a:ea typeface="Arial"/>
                <a:cs typeface="Arial"/>
                <a:sym typeface="Arial"/>
              </a:rPr>
              <a:t>3) Greater chance for slightly cooler than normal DJF</a:t>
            </a:r>
            <a:endParaRPr sz="3100"/>
          </a:p>
        </p:txBody>
      </p:sp>
      <p:sp>
        <p:nvSpPr>
          <p:cNvPr id="1000" name="Google Shape;1000;p86"/>
          <p:cNvSpPr txBox="1">
            <a:spLocks noGrp="1"/>
          </p:cNvSpPr>
          <p:nvPr>
            <p:ph type="title"/>
          </p:nvPr>
        </p:nvSpPr>
        <p:spPr>
          <a:xfrm>
            <a:off x="2304288" y="0"/>
            <a:ext cx="12381000" cy="1143000"/>
          </a:xfrm>
          <a:prstGeom prst="rect">
            <a:avLst/>
          </a:prstGeom>
        </p:spPr>
        <p:txBody>
          <a:bodyPr spcFirstLastPara="1" wrap="square" lIns="182875" tIns="182875" rIns="182875" bIns="182875" anchor="t" anchorCtr="0">
            <a:noAutofit/>
          </a:bodyPr>
          <a:lstStyle/>
          <a:p>
            <a:pPr marL="0" lvl="0" indent="0" algn="l" rtl="0">
              <a:spcBef>
                <a:spcPts val="0"/>
              </a:spcBef>
              <a:spcAft>
                <a:spcPts val="0"/>
              </a:spcAft>
              <a:buNone/>
            </a:pPr>
            <a:r>
              <a:rPr lang="en-US"/>
              <a:t>Summary</a:t>
            </a:r>
            <a:endParaRPr/>
          </a:p>
        </p:txBody>
      </p:sp>
    </p:spTree>
  </p:cSld>
  <p:clrMapOvr>
    <a:masterClrMapping/>
  </p:clrMapOvr>
</p:sld>
</file>

<file path=ppt/theme/theme1.xml><?xml version="1.0" encoding="utf-8"?>
<a:theme xmlns:a="http://schemas.openxmlformats.org/drawingml/2006/main" name="Briefing Theme 2.0">
  <a:themeElements>
    <a:clrScheme name="Simple Light">
      <a:dk1>
        <a:srgbClr val="434343"/>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2083</Words>
  <Application>Microsoft Office PowerPoint</Application>
  <PresentationFormat>Custom</PresentationFormat>
  <Paragraphs>281</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Libre Franklin</vt:lpstr>
      <vt:lpstr>Calibri</vt:lpstr>
      <vt:lpstr>Encode Sans Condensed</vt:lpstr>
      <vt:lpstr>Source Sans Pro</vt:lpstr>
      <vt:lpstr>Lato</vt:lpstr>
      <vt:lpstr>Arial</vt:lpstr>
      <vt:lpstr>Roboto</vt:lpstr>
      <vt:lpstr>Briefing Theme 2.0</vt:lpstr>
      <vt:lpstr>NWS Winter Seasonal Outlook </vt:lpstr>
      <vt:lpstr>Key Points</vt:lpstr>
      <vt:lpstr>PowerPoint Presentation</vt:lpstr>
      <vt:lpstr>El Niño-Southern Oscillation (ENSO) </vt:lpstr>
      <vt:lpstr>ENSO Status: La Niña Advisory </vt:lpstr>
      <vt:lpstr>ENSO Status: La Niña Advisory</vt:lpstr>
      <vt:lpstr>Winter (DJF) Precipitation History: Weak La Niñas </vt:lpstr>
      <vt:lpstr>Winter (DJF) Temperature History: Weak La Niñas </vt:lpstr>
      <vt:lpstr>Winter (DJF) Cascade Snow History: Government Camp </vt:lpstr>
      <vt:lpstr>Winter (DJF) Willamette Valley Snow History: </vt:lpstr>
      <vt:lpstr>ENSO Status: ‘Triple Dip’ La Niña Advisory</vt:lpstr>
      <vt:lpstr>Winter (DJF) Precipitation History: Triple Dip La Niñas</vt:lpstr>
      <vt:lpstr>Winter (DJF) Temperature History: Triple Dip La Niñas</vt:lpstr>
      <vt:lpstr> Triple Dip La Niña: in Progress  </vt:lpstr>
      <vt:lpstr>CPC Dec 2022 - Feb 2023: 3 Month Outlook</vt:lpstr>
      <vt:lpstr>Oregon Drought Monitor</vt:lpstr>
      <vt:lpstr>Washington Drought Monitor</vt:lpstr>
      <vt:lpstr>CPC Oct - Dec 2022: Seasonal Drought Outlook</vt:lpstr>
      <vt:lpstr>Climate Prediction Expectation </vt:lpstr>
      <vt:lpstr>Get Involved - Partner Preparedness Initiatives </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NWS Winter Seasonal Outlook</dc:title>
  <dc:creator>Rebecca Muessle</dc:creator>
  <cp:lastModifiedBy>Rebecca Muessle</cp:lastModifiedBy>
  <cp:revision>1</cp:revision>
  <dcterms:modified xsi:type="dcterms:W3CDTF">2022-10-22T15:12:46Z</dcterms:modified>
</cp:coreProperties>
</file>