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57" r:id="rId3"/>
    <p:sldId id="259" r:id="rId4"/>
    <p:sldId id="258" r:id="rId5"/>
    <p:sldId id="260" r:id="rId6"/>
    <p:sldId id="266" r:id="rId7"/>
    <p:sldId id="489" r:id="rId8"/>
    <p:sldId id="490" r:id="rId9"/>
    <p:sldId id="491" r:id="rId10"/>
    <p:sldId id="261" r:id="rId11"/>
    <p:sldId id="492" r:id="rId12"/>
    <p:sldId id="493" r:id="rId13"/>
    <p:sldId id="262" r:id="rId14"/>
    <p:sldId id="263" r:id="rId15"/>
    <p:sldId id="264" r:id="rId16"/>
    <p:sldId id="494" r:id="rId17"/>
    <p:sldId id="495" r:id="rId18"/>
    <p:sldId id="496" r:id="rId19"/>
    <p:sldId id="497" r:id="rId20"/>
    <p:sldId id="499" r:id="rId21"/>
    <p:sldId id="498" r:id="rId22"/>
    <p:sldId id="500" r:id="rId23"/>
    <p:sldId id="501" r:id="rId24"/>
    <p:sldId id="26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654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C75969-9458-46BE-AE2D-2FAC9B7E3ED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78007A1-4D0E-41E4-90F1-E086578DD48A}">
      <dgm:prSet/>
      <dgm:spPr/>
      <dgm:t>
        <a:bodyPr/>
        <a:lstStyle/>
        <a:p>
          <a:r>
            <a:rPr lang="en-US" b="0" baseline="0"/>
            <a:t>Forecasts will be mainly given in terms of probabilities</a:t>
          </a:r>
          <a:endParaRPr lang="en-US"/>
        </a:p>
      </dgm:t>
    </dgm:pt>
    <dgm:pt modelId="{26A59439-8B51-43A3-9C0F-E71AECDE46D6}" type="parTrans" cxnId="{81D6FCB5-C7D9-4535-8918-1964E3157E08}">
      <dgm:prSet/>
      <dgm:spPr/>
      <dgm:t>
        <a:bodyPr/>
        <a:lstStyle/>
        <a:p>
          <a:endParaRPr lang="en-US"/>
        </a:p>
      </dgm:t>
    </dgm:pt>
    <dgm:pt modelId="{30E68834-25C2-418B-A878-7831524573AF}" type="sibTrans" cxnId="{81D6FCB5-C7D9-4535-8918-1964E3157E08}">
      <dgm:prSet/>
      <dgm:spPr/>
      <dgm:t>
        <a:bodyPr/>
        <a:lstStyle/>
        <a:p>
          <a:endParaRPr lang="en-US"/>
        </a:p>
      </dgm:t>
    </dgm:pt>
    <dgm:pt modelId="{53448E3A-1E9B-4D28-84F0-1BA97BE9ACF1}">
      <dgm:prSet/>
      <dgm:spPr/>
      <dgm:t>
        <a:bodyPr/>
        <a:lstStyle/>
        <a:p>
          <a:r>
            <a:rPr lang="en-US" b="0" baseline="0"/>
            <a:t>Will be based on ensembles of many forecasts and calibrated using machine learning.</a:t>
          </a:r>
          <a:endParaRPr lang="en-US"/>
        </a:p>
      </dgm:t>
    </dgm:pt>
    <dgm:pt modelId="{2068DB7E-17C9-424F-84A7-2F201918463C}" type="parTrans" cxnId="{FA840DE4-9155-45D5-B7F8-4457B7A62B61}">
      <dgm:prSet/>
      <dgm:spPr/>
      <dgm:t>
        <a:bodyPr/>
        <a:lstStyle/>
        <a:p>
          <a:endParaRPr lang="en-US"/>
        </a:p>
      </dgm:t>
    </dgm:pt>
    <dgm:pt modelId="{92214EE6-FD32-439F-8D31-5FAD8C9DFBF0}" type="sibTrans" cxnId="{FA840DE4-9155-45D5-B7F8-4457B7A62B61}">
      <dgm:prSet/>
      <dgm:spPr/>
      <dgm:t>
        <a:bodyPr/>
        <a:lstStyle/>
        <a:p>
          <a:endParaRPr lang="en-US"/>
        </a:p>
      </dgm:t>
    </dgm:pt>
    <dgm:pt modelId="{396970A5-5E5D-BC4B-8696-41E04A002143}" type="pres">
      <dgm:prSet presAssocID="{FFC75969-9458-46BE-AE2D-2FAC9B7E3EDE}" presName="linear" presStyleCnt="0">
        <dgm:presLayoutVars>
          <dgm:animLvl val="lvl"/>
          <dgm:resizeHandles val="exact"/>
        </dgm:presLayoutVars>
      </dgm:prSet>
      <dgm:spPr/>
    </dgm:pt>
    <dgm:pt modelId="{FCD76E76-A525-5F40-8B8E-B5DAB7B6618F}" type="pres">
      <dgm:prSet presAssocID="{878007A1-4D0E-41E4-90F1-E086578DD48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24FC4A8-98D5-B147-A7F5-1ADB6631636A}" type="pres">
      <dgm:prSet presAssocID="{30E68834-25C2-418B-A878-7831524573AF}" presName="spacer" presStyleCnt="0"/>
      <dgm:spPr/>
    </dgm:pt>
    <dgm:pt modelId="{E45B2F32-134A-2247-A4E2-02453095F30B}" type="pres">
      <dgm:prSet presAssocID="{53448E3A-1E9B-4D28-84F0-1BA97BE9ACF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B0BDA45-78B0-0E48-83D2-12C207EEB88C}" type="presOf" srcId="{FFC75969-9458-46BE-AE2D-2FAC9B7E3EDE}" destId="{396970A5-5E5D-BC4B-8696-41E04A002143}" srcOrd="0" destOrd="0" presId="urn:microsoft.com/office/officeart/2005/8/layout/vList2"/>
    <dgm:cxn modelId="{DFA01E59-EC19-BF4D-B50D-C77CD16019A4}" type="presOf" srcId="{53448E3A-1E9B-4D28-84F0-1BA97BE9ACF1}" destId="{E45B2F32-134A-2247-A4E2-02453095F30B}" srcOrd="0" destOrd="0" presId="urn:microsoft.com/office/officeart/2005/8/layout/vList2"/>
    <dgm:cxn modelId="{B0118278-4592-0947-801B-42DCE8F1F3D3}" type="presOf" srcId="{878007A1-4D0E-41E4-90F1-E086578DD48A}" destId="{FCD76E76-A525-5F40-8B8E-B5DAB7B6618F}" srcOrd="0" destOrd="0" presId="urn:microsoft.com/office/officeart/2005/8/layout/vList2"/>
    <dgm:cxn modelId="{81D6FCB5-C7D9-4535-8918-1964E3157E08}" srcId="{FFC75969-9458-46BE-AE2D-2FAC9B7E3EDE}" destId="{878007A1-4D0E-41E4-90F1-E086578DD48A}" srcOrd="0" destOrd="0" parTransId="{26A59439-8B51-43A3-9C0F-E71AECDE46D6}" sibTransId="{30E68834-25C2-418B-A878-7831524573AF}"/>
    <dgm:cxn modelId="{FA840DE4-9155-45D5-B7F8-4457B7A62B61}" srcId="{FFC75969-9458-46BE-AE2D-2FAC9B7E3EDE}" destId="{53448E3A-1E9B-4D28-84F0-1BA97BE9ACF1}" srcOrd="1" destOrd="0" parTransId="{2068DB7E-17C9-424F-84A7-2F201918463C}" sibTransId="{92214EE6-FD32-439F-8D31-5FAD8C9DFBF0}"/>
    <dgm:cxn modelId="{33711633-FE96-3749-9526-868CA61C9FFA}" type="presParOf" srcId="{396970A5-5E5D-BC4B-8696-41E04A002143}" destId="{FCD76E76-A525-5F40-8B8E-B5DAB7B6618F}" srcOrd="0" destOrd="0" presId="urn:microsoft.com/office/officeart/2005/8/layout/vList2"/>
    <dgm:cxn modelId="{0CC39D6C-63BD-3B46-B4E6-E21508F3D5B3}" type="presParOf" srcId="{396970A5-5E5D-BC4B-8696-41E04A002143}" destId="{024FC4A8-98D5-B147-A7F5-1ADB6631636A}" srcOrd="1" destOrd="0" presId="urn:microsoft.com/office/officeart/2005/8/layout/vList2"/>
    <dgm:cxn modelId="{8B6BF225-1F43-6D45-857F-4EA7A21519B9}" type="presParOf" srcId="{396970A5-5E5D-BC4B-8696-41E04A002143}" destId="{E45B2F32-134A-2247-A4E2-02453095F30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688EBF-268C-4179-9D7D-B251F8EF7751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AF70123-9107-404D-B327-90A741E2C2CD}">
      <dgm:prSet/>
      <dgm:spPr/>
      <dgm:t>
        <a:bodyPr/>
        <a:lstStyle/>
        <a:p>
          <a:r>
            <a:rPr lang="en-US" b="1" baseline="0"/>
            <a:t>Bias correction of observations</a:t>
          </a:r>
          <a:endParaRPr lang="en-US" b="1"/>
        </a:p>
      </dgm:t>
    </dgm:pt>
    <dgm:pt modelId="{74CD3D69-90FB-4093-B9FB-076921C7BE43}" type="parTrans" cxnId="{6B2E8956-6BD7-4CCF-995B-E35E0F15E009}">
      <dgm:prSet/>
      <dgm:spPr/>
      <dgm:t>
        <a:bodyPr/>
        <a:lstStyle/>
        <a:p>
          <a:endParaRPr lang="en-US"/>
        </a:p>
      </dgm:t>
    </dgm:pt>
    <dgm:pt modelId="{705F2F63-4B88-48DD-AEE2-7F3A7047F3F3}" type="sibTrans" cxnId="{6B2E8956-6BD7-4CCF-995B-E35E0F15E009}">
      <dgm:prSet/>
      <dgm:spPr/>
      <dgm:t>
        <a:bodyPr/>
        <a:lstStyle/>
        <a:p>
          <a:endParaRPr lang="en-US"/>
        </a:p>
      </dgm:t>
    </dgm:pt>
    <dgm:pt modelId="{7D10C10B-388D-4BD8-97A6-FCA2542949E8}">
      <dgm:prSet/>
      <dgm:spPr/>
      <dgm:t>
        <a:bodyPr/>
        <a:lstStyle/>
        <a:p>
          <a:r>
            <a:rPr lang="en-US" b="1" baseline="0"/>
            <a:t>Replacement of poorly known physical parameterizations</a:t>
          </a:r>
          <a:endParaRPr lang="en-US" b="1"/>
        </a:p>
      </dgm:t>
    </dgm:pt>
    <dgm:pt modelId="{DA968DE5-B429-44C3-9329-0B010244E1A0}" type="parTrans" cxnId="{E0A531D3-4060-4011-B59D-4EE1A781E672}">
      <dgm:prSet/>
      <dgm:spPr/>
      <dgm:t>
        <a:bodyPr/>
        <a:lstStyle/>
        <a:p>
          <a:endParaRPr lang="en-US"/>
        </a:p>
      </dgm:t>
    </dgm:pt>
    <dgm:pt modelId="{77C99C7E-CE41-44BB-816E-F34AA1EB9BB5}" type="sibTrans" cxnId="{E0A531D3-4060-4011-B59D-4EE1A781E672}">
      <dgm:prSet/>
      <dgm:spPr/>
      <dgm:t>
        <a:bodyPr/>
        <a:lstStyle/>
        <a:p>
          <a:endParaRPr lang="en-US"/>
        </a:p>
      </dgm:t>
    </dgm:pt>
    <dgm:pt modelId="{466FD27E-E7D2-4BD4-9236-A8BD3A3BDA82}">
      <dgm:prSet/>
      <dgm:spPr/>
      <dgm:t>
        <a:bodyPr/>
        <a:lstStyle/>
        <a:p>
          <a:r>
            <a:rPr lang="en-US" b="1" baseline="0"/>
            <a:t>Calibration of model forecasts</a:t>
          </a:r>
          <a:endParaRPr lang="en-US" b="1"/>
        </a:p>
      </dgm:t>
    </dgm:pt>
    <dgm:pt modelId="{935CA300-B15F-4950-A6B5-CA449CC51840}" type="parTrans" cxnId="{B17E6C8F-6838-46C6-91DB-518B2A16DD4C}">
      <dgm:prSet/>
      <dgm:spPr/>
      <dgm:t>
        <a:bodyPr/>
        <a:lstStyle/>
        <a:p>
          <a:endParaRPr lang="en-US"/>
        </a:p>
      </dgm:t>
    </dgm:pt>
    <dgm:pt modelId="{1C812C68-DAF6-40D1-A4DB-9CB6F6320567}" type="sibTrans" cxnId="{B17E6C8F-6838-46C6-91DB-518B2A16DD4C}">
      <dgm:prSet/>
      <dgm:spPr/>
      <dgm:t>
        <a:bodyPr/>
        <a:lstStyle/>
        <a:p>
          <a:endParaRPr lang="en-US"/>
        </a:p>
      </dgm:t>
    </dgm:pt>
    <dgm:pt modelId="{72938F11-65EF-4BF4-81A8-573D6682C315}">
      <dgm:prSet/>
      <dgm:spPr/>
      <dgm:t>
        <a:bodyPr/>
        <a:lstStyle/>
        <a:p>
          <a:r>
            <a:rPr lang="en-US" b="1" baseline="0" dirty="0"/>
            <a:t>Some are even trying to replace the entire models!</a:t>
          </a:r>
          <a:endParaRPr lang="en-US" b="1" dirty="0"/>
        </a:p>
      </dgm:t>
    </dgm:pt>
    <dgm:pt modelId="{ACCCB2CF-7A65-47B6-9877-91DFB7460CB0}" type="parTrans" cxnId="{CBD6625E-7A8E-47A5-B699-B3F352CD5C80}">
      <dgm:prSet/>
      <dgm:spPr/>
      <dgm:t>
        <a:bodyPr/>
        <a:lstStyle/>
        <a:p>
          <a:endParaRPr lang="en-US"/>
        </a:p>
      </dgm:t>
    </dgm:pt>
    <dgm:pt modelId="{5D5F52B8-7F1C-4116-B0B2-7DC28ACCCDCF}" type="sibTrans" cxnId="{CBD6625E-7A8E-47A5-B699-B3F352CD5C80}">
      <dgm:prSet/>
      <dgm:spPr/>
      <dgm:t>
        <a:bodyPr/>
        <a:lstStyle/>
        <a:p>
          <a:endParaRPr lang="en-US"/>
        </a:p>
      </dgm:t>
    </dgm:pt>
    <dgm:pt modelId="{02408E29-BBB6-F743-8741-C7D579B387DB}" type="pres">
      <dgm:prSet presAssocID="{EA688EBF-268C-4179-9D7D-B251F8EF7751}" presName="outerComposite" presStyleCnt="0">
        <dgm:presLayoutVars>
          <dgm:chMax val="5"/>
          <dgm:dir/>
          <dgm:resizeHandles val="exact"/>
        </dgm:presLayoutVars>
      </dgm:prSet>
      <dgm:spPr/>
    </dgm:pt>
    <dgm:pt modelId="{DD262D03-46DD-9340-BB9A-20691AB3BA60}" type="pres">
      <dgm:prSet presAssocID="{EA688EBF-268C-4179-9D7D-B251F8EF7751}" presName="dummyMaxCanvas" presStyleCnt="0">
        <dgm:presLayoutVars/>
      </dgm:prSet>
      <dgm:spPr/>
    </dgm:pt>
    <dgm:pt modelId="{3F79C69C-2D40-3B42-A9FC-C1A980793853}" type="pres">
      <dgm:prSet presAssocID="{EA688EBF-268C-4179-9D7D-B251F8EF7751}" presName="FourNodes_1" presStyleLbl="node1" presStyleIdx="0" presStyleCnt="4">
        <dgm:presLayoutVars>
          <dgm:bulletEnabled val="1"/>
        </dgm:presLayoutVars>
      </dgm:prSet>
      <dgm:spPr/>
    </dgm:pt>
    <dgm:pt modelId="{301DCD7A-5C18-EC4A-8CB8-9225A495B8B5}" type="pres">
      <dgm:prSet presAssocID="{EA688EBF-268C-4179-9D7D-B251F8EF7751}" presName="FourNodes_2" presStyleLbl="node1" presStyleIdx="1" presStyleCnt="4">
        <dgm:presLayoutVars>
          <dgm:bulletEnabled val="1"/>
        </dgm:presLayoutVars>
      </dgm:prSet>
      <dgm:spPr/>
    </dgm:pt>
    <dgm:pt modelId="{3145BC11-F26E-D444-A140-CB41EFF903C6}" type="pres">
      <dgm:prSet presAssocID="{EA688EBF-268C-4179-9D7D-B251F8EF7751}" presName="FourNodes_3" presStyleLbl="node1" presStyleIdx="2" presStyleCnt="4">
        <dgm:presLayoutVars>
          <dgm:bulletEnabled val="1"/>
        </dgm:presLayoutVars>
      </dgm:prSet>
      <dgm:spPr/>
    </dgm:pt>
    <dgm:pt modelId="{3B156745-0E22-4A43-8845-7EA3FA284EFF}" type="pres">
      <dgm:prSet presAssocID="{EA688EBF-268C-4179-9D7D-B251F8EF7751}" presName="FourNodes_4" presStyleLbl="node1" presStyleIdx="3" presStyleCnt="4">
        <dgm:presLayoutVars>
          <dgm:bulletEnabled val="1"/>
        </dgm:presLayoutVars>
      </dgm:prSet>
      <dgm:spPr/>
    </dgm:pt>
    <dgm:pt modelId="{E27BCF80-4748-5D46-8A62-C84842401C85}" type="pres">
      <dgm:prSet presAssocID="{EA688EBF-268C-4179-9D7D-B251F8EF7751}" presName="FourConn_1-2" presStyleLbl="fgAccFollowNode1" presStyleIdx="0" presStyleCnt="3">
        <dgm:presLayoutVars>
          <dgm:bulletEnabled val="1"/>
        </dgm:presLayoutVars>
      </dgm:prSet>
      <dgm:spPr/>
    </dgm:pt>
    <dgm:pt modelId="{7BA5795D-CB3F-3542-BE66-B45705C67C25}" type="pres">
      <dgm:prSet presAssocID="{EA688EBF-268C-4179-9D7D-B251F8EF7751}" presName="FourConn_2-3" presStyleLbl="fgAccFollowNode1" presStyleIdx="1" presStyleCnt="3">
        <dgm:presLayoutVars>
          <dgm:bulletEnabled val="1"/>
        </dgm:presLayoutVars>
      </dgm:prSet>
      <dgm:spPr/>
    </dgm:pt>
    <dgm:pt modelId="{E9A33167-E5BD-3343-B551-29E975D9029E}" type="pres">
      <dgm:prSet presAssocID="{EA688EBF-268C-4179-9D7D-B251F8EF7751}" presName="FourConn_3-4" presStyleLbl="fgAccFollowNode1" presStyleIdx="2" presStyleCnt="3">
        <dgm:presLayoutVars>
          <dgm:bulletEnabled val="1"/>
        </dgm:presLayoutVars>
      </dgm:prSet>
      <dgm:spPr/>
    </dgm:pt>
    <dgm:pt modelId="{2436D3B3-43EF-C642-88B2-E5B396D6B847}" type="pres">
      <dgm:prSet presAssocID="{EA688EBF-268C-4179-9D7D-B251F8EF7751}" presName="FourNodes_1_text" presStyleLbl="node1" presStyleIdx="3" presStyleCnt="4">
        <dgm:presLayoutVars>
          <dgm:bulletEnabled val="1"/>
        </dgm:presLayoutVars>
      </dgm:prSet>
      <dgm:spPr/>
    </dgm:pt>
    <dgm:pt modelId="{E59F2AB7-F91C-1346-9BBB-5D2DC29AB3A4}" type="pres">
      <dgm:prSet presAssocID="{EA688EBF-268C-4179-9D7D-B251F8EF7751}" presName="FourNodes_2_text" presStyleLbl="node1" presStyleIdx="3" presStyleCnt="4">
        <dgm:presLayoutVars>
          <dgm:bulletEnabled val="1"/>
        </dgm:presLayoutVars>
      </dgm:prSet>
      <dgm:spPr/>
    </dgm:pt>
    <dgm:pt modelId="{4DED0933-F365-EB4E-A996-FDA94FDC3AB3}" type="pres">
      <dgm:prSet presAssocID="{EA688EBF-268C-4179-9D7D-B251F8EF7751}" presName="FourNodes_3_text" presStyleLbl="node1" presStyleIdx="3" presStyleCnt="4">
        <dgm:presLayoutVars>
          <dgm:bulletEnabled val="1"/>
        </dgm:presLayoutVars>
      </dgm:prSet>
      <dgm:spPr/>
    </dgm:pt>
    <dgm:pt modelId="{9366A48B-C13F-9E41-A148-B7747B040812}" type="pres">
      <dgm:prSet presAssocID="{EA688EBF-268C-4179-9D7D-B251F8EF775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B9A322C-A131-5A4D-997E-A7E0A4C901E4}" type="presOf" srcId="{1C812C68-DAF6-40D1-A4DB-9CB6F6320567}" destId="{E9A33167-E5BD-3343-B551-29E975D9029E}" srcOrd="0" destOrd="0" presId="urn:microsoft.com/office/officeart/2005/8/layout/vProcess5"/>
    <dgm:cxn modelId="{25DF1F41-1F50-7A43-AFB6-842CCCA2D91B}" type="presOf" srcId="{7D10C10B-388D-4BD8-97A6-FCA2542949E8}" destId="{301DCD7A-5C18-EC4A-8CB8-9225A495B8B5}" srcOrd="0" destOrd="0" presId="urn:microsoft.com/office/officeart/2005/8/layout/vProcess5"/>
    <dgm:cxn modelId="{F9CEC042-BD3E-5E49-BC30-2E86EDCE87AB}" type="presOf" srcId="{2AF70123-9107-404D-B327-90A741E2C2CD}" destId="{3F79C69C-2D40-3B42-A9FC-C1A980793853}" srcOrd="0" destOrd="0" presId="urn:microsoft.com/office/officeart/2005/8/layout/vProcess5"/>
    <dgm:cxn modelId="{6B2E8956-6BD7-4CCF-995B-E35E0F15E009}" srcId="{EA688EBF-268C-4179-9D7D-B251F8EF7751}" destId="{2AF70123-9107-404D-B327-90A741E2C2CD}" srcOrd="0" destOrd="0" parTransId="{74CD3D69-90FB-4093-B9FB-076921C7BE43}" sibTransId="{705F2F63-4B88-48DD-AEE2-7F3A7047F3F3}"/>
    <dgm:cxn modelId="{CBD6625E-7A8E-47A5-B699-B3F352CD5C80}" srcId="{EA688EBF-268C-4179-9D7D-B251F8EF7751}" destId="{72938F11-65EF-4BF4-81A8-573D6682C315}" srcOrd="3" destOrd="0" parTransId="{ACCCB2CF-7A65-47B6-9877-91DFB7460CB0}" sibTransId="{5D5F52B8-7F1C-4116-B0B2-7DC28ACCCDCF}"/>
    <dgm:cxn modelId="{4516D966-F94F-014D-9679-34D3AC37E3BE}" type="presOf" srcId="{72938F11-65EF-4BF4-81A8-573D6682C315}" destId="{9366A48B-C13F-9E41-A148-B7747B040812}" srcOrd="1" destOrd="0" presId="urn:microsoft.com/office/officeart/2005/8/layout/vProcess5"/>
    <dgm:cxn modelId="{2048A089-2193-F44E-9B7D-8E1BA56CA471}" type="presOf" srcId="{77C99C7E-CE41-44BB-816E-F34AA1EB9BB5}" destId="{7BA5795D-CB3F-3542-BE66-B45705C67C25}" srcOrd="0" destOrd="0" presId="urn:microsoft.com/office/officeart/2005/8/layout/vProcess5"/>
    <dgm:cxn modelId="{81FFA68B-4989-5844-A1A1-2FA0A5AC3FB9}" type="presOf" srcId="{705F2F63-4B88-48DD-AEE2-7F3A7047F3F3}" destId="{E27BCF80-4748-5D46-8A62-C84842401C85}" srcOrd="0" destOrd="0" presId="urn:microsoft.com/office/officeart/2005/8/layout/vProcess5"/>
    <dgm:cxn modelId="{B17E6C8F-6838-46C6-91DB-518B2A16DD4C}" srcId="{EA688EBF-268C-4179-9D7D-B251F8EF7751}" destId="{466FD27E-E7D2-4BD4-9236-A8BD3A3BDA82}" srcOrd="2" destOrd="0" parTransId="{935CA300-B15F-4950-A6B5-CA449CC51840}" sibTransId="{1C812C68-DAF6-40D1-A4DB-9CB6F6320567}"/>
    <dgm:cxn modelId="{5A468095-1FE1-D140-AC0A-549D04F3144D}" type="presOf" srcId="{2AF70123-9107-404D-B327-90A741E2C2CD}" destId="{2436D3B3-43EF-C642-88B2-E5B396D6B847}" srcOrd="1" destOrd="0" presId="urn:microsoft.com/office/officeart/2005/8/layout/vProcess5"/>
    <dgm:cxn modelId="{90FB5EA1-60CB-0547-BE3E-3557AFD5B201}" type="presOf" srcId="{72938F11-65EF-4BF4-81A8-573D6682C315}" destId="{3B156745-0E22-4A43-8845-7EA3FA284EFF}" srcOrd="0" destOrd="0" presId="urn:microsoft.com/office/officeart/2005/8/layout/vProcess5"/>
    <dgm:cxn modelId="{048A4DC1-5AC0-A94C-A49D-D392390E0A76}" type="presOf" srcId="{7D10C10B-388D-4BD8-97A6-FCA2542949E8}" destId="{E59F2AB7-F91C-1346-9BBB-5D2DC29AB3A4}" srcOrd="1" destOrd="0" presId="urn:microsoft.com/office/officeart/2005/8/layout/vProcess5"/>
    <dgm:cxn modelId="{3875EBC7-7731-4B45-8E65-70E3F9EBECEE}" type="presOf" srcId="{466FD27E-E7D2-4BD4-9236-A8BD3A3BDA82}" destId="{4DED0933-F365-EB4E-A996-FDA94FDC3AB3}" srcOrd="1" destOrd="0" presId="urn:microsoft.com/office/officeart/2005/8/layout/vProcess5"/>
    <dgm:cxn modelId="{E0A531D3-4060-4011-B59D-4EE1A781E672}" srcId="{EA688EBF-268C-4179-9D7D-B251F8EF7751}" destId="{7D10C10B-388D-4BD8-97A6-FCA2542949E8}" srcOrd="1" destOrd="0" parTransId="{DA968DE5-B429-44C3-9329-0B010244E1A0}" sibTransId="{77C99C7E-CE41-44BB-816E-F34AA1EB9BB5}"/>
    <dgm:cxn modelId="{436F71D3-2E95-8A42-9F20-A28AF3705355}" type="presOf" srcId="{EA688EBF-268C-4179-9D7D-B251F8EF7751}" destId="{02408E29-BBB6-F743-8741-C7D579B387DB}" srcOrd="0" destOrd="0" presId="urn:microsoft.com/office/officeart/2005/8/layout/vProcess5"/>
    <dgm:cxn modelId="{541337E8-2FF2-2A4E-8044-CBA304558648}" type="presOf" srcId="{466FD27E-E7D2-4BD4-9236-A8BD3A3BDA82}" destId="{3145BC11-F26E-D444-A140-CB41EFF903C6}" srcOrd="0" destOrd="0" presId="urn:microsoft.com/office/officeart/2005/8/layout/vProcess5"/>
    <dgm:cxn modelId="{04D38CF0-A3EA-F047-98A5-08E70483F466}" type="presParOf" srcId="{02408E29-BBB6-F743-8741-C7D579B387DB}" destId="{DD262D03-46DD-9340-BB9A-20691AB3BA60}" srcOrd="0" destOrd="0" presId="urn:microsoft.com/office/officeart/2005/8/layout/vProcess5"/>
    <dgm:cxn modelId="{C5FC5478-1209-B045-A14B-25579FF2DBEF}" type="presParOf" srcId="{02408E29-BBB6-F743-8741-C7D579B387DB}" destId="{3F79C69C-2D40-3B42-A9FC-C1A980793853}" srcOrd="1" destOrd="0" presId="urn:microsoft.com/office/officeart/2005/8/layout/vProcess5"/>
    <dgm:cxn modelId="{B79C14F4-8F6E-124D-9EFE-81A833838C07}" type="presParOf" srcId="{02408E29-BBB6-F743-8741-C7D579B387DB}" destId="{301DCD7A-5C18-EC4A-8CB8-9225A495B8B5}" srcOrd="2" destOrd="0" presId="urn:microsoft.com/office/officeart/2005/8/layout/vProcess5"/>
    <dgm:cxn modelId="{1ADEC685-D15C-EE4E-AF98-B88D9D9ED81D}" type="presParOf" srcId="{02408E29-BBB6-F743-8741-C7D579B387DB}" destId="{3145BC11-F26E-D444-A140-CB41EFF903C6}" srcOrd="3" destOrd="0" presId="urn:microsoft.com/office/officeart/2005/8/layout/vProcess5"/>
    <dgm:cxn modelId="{FE625205-134B-3148-BBB2-ADE85E98FF25}" type="presParOf" srcId="{02408E29-BBB6-F743-8741-C7D579B387DB}" destId="{3B156745-0E22-4A43-8845-7EA3FA284EFF}" srcOrd="4" destOrd="0" presId="urn:microsoft.com/office/officeart/2005/8/layout/vProcess5"/>
    <dgm:cxn modelId="{73024594-7878-9046-932B-0819AB01E1EE}" type="presParOf" srcId="{02408E29-BBB6-F743-8741-C7D579B387DB}" destId="{E27BCF80-4748-5D46-8A62-C84842401C85}" srcOrd="5" destOrd="0" presId="urn:microsoft.com/office/officeart/2005/8/layout/vProcess5"/>
    <dgm:cxn modelId="{71326246-C3DE-0B43-88C8-1FB88ED09C7E}" type="presParOf" srcId="{02408E29-BBB6-F743-8741-C7D579B387DB}" destId="{7BA5795D-CB3F-3542-BE66-B45705C67C25}" srcOrd="6" destOrd="0" presId="urn:microsoft.com/office/officeart/2005/8/layout/vProcess5"/>
    <dgm:cxn modelId="{4A188C87-EB3C-F54B-9D32-1175D86B80EE}" type="presParOf" srcId="{02408E29-BBB6-F743-8741-C7D579B387DB}" destId="{E9A33167-E5BD-3343-B551-29E975D9029E}" srcOrd="7" destOrd="0" presId="urn:microsoft.com/office/officeart/2005/8/layout/vProcess5"/>
    <dgm:cxn modelId="{750B9365-9F29-F14F-9D73-CC541D6EAE3D}" type="presParOf" srcId="{02408E29-BBB6-F743-8741-C7D579B387DB}" destId="{2436D3B3-43EF-C642-88B2-E5B396D6B847}" srcOrd="8" destOrd="0" presId="urn:microsoft.com/office/officeart/2005/8/layout/vProcess5"/>
    <dgm:cxn modelId="{2C5605B6-4CA1-0448-9A11-AB6B08B5EB4F}" type="presParOf" srcId="{02408E29-BBB6-F743-8741-C7D579B387DB}" destId="{E59F2AB7-F91C-1346-9BBB-5D2DC29AB3A4}" srcOrd="9" destOrd="0" presId="urn:microsoft.com/office/officeart/2005/8/layout/vProcess5"/>
    <dgm:cxn modelId="{BEE9A309-DA17-1D48-82A7-30D761095BDC}" type="presParOf" srcId="{02408E29-BBB6-F743-8741-C7D579B387DB}" destId="{4DED0933-F365-EB4E-A996-FDA94FDC3AB3}" srcOrd="10" destOrd="0" presId="urn:microsoft.com/office/officeart/2005/8/layout/vProcess5"/>
    <dgm:cxn modelId="{EF42EC40-F052-AE4A-B251-4767FC449923}" type="presParOf" srcId="{02408E29-BBB6-F743-8741-C7D579B387DB}" destId="{9366A48B-C13F-9E41-A148-B7747B04081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76E76-A525-5F40-8B8E-B5DAB7B6618F}">
      <dsp:nvSpPr>
        <dsp:cNvPr id="0" name=""/>
        <dsp:cNvSpPr/>
      </dsp:nvSpPr>
      <dsp:spPr>
        <a:xfrm>
          <a:off x="0" y="463642"/>
          <a:ext cx="5076826" cy="20138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baseline="0"/>
            <a:t>Forecasts will be mainly given in terms of probabilities</a:t>
          </a:r>
          <a:endParaRPr lang="en-US" sz="2400" kern="1200"/>
        </a:p>
      </dsp:txBody>
      <dsp:txXfrm>
        <a:off x="98309" y="561951"/>
        <a:ext cx="4880208" cy="1817244"/>
      </dsp:txXfrm>
    </dsp:sp>
    <dsp:sp modelId="{E45B2F32-134A-2247-A4E2-02453095F30B}">
      <dsp:nvSpPr>
        <dsp:cNvPr id="0" name=""/>
        <dsp:cNvSpPr/>
      </dsp:nvSpPr>
      <dsp:spPr>
        <a:xfrm>
          <a:off x="0" y="2546625"/>
          <a:ext cx="5076826" cy="2013862"/>
        </a:xfrm>
        <a:prstGeom prst="roundRect">
          <a:avLst/>
        </a:prstGeom>
        <a:solidFill>
          <a:schemeClr val="accent2">
            <a:hueOff val="-1498948"/>
            <a:satOff val="-416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baseline="0"/>
            <a:t>Will be based on ensembles of many forecasts and calibrated using machine learning.</a:t>
          </a:r>
          <a:endParaRPr lang="en-US" sz="2400" kern="1200"/>
        </a:p>
      </dsp:txBody>
      <dsp:txXfrm>
        <a:off x="98309" y="2644934"/>
        <a:ext cx="4880208" cy="18172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79C69C-2D40-3B42-A9FC-C1A980793853}">
      <dsp:nvSpPr>
        <dsp:cNvPr id="0" name=""/>
        <dsp:cNvSpPr/>
      </dsp:nvSpPr>
      <dsp:spPr>
        <a:xfrm>
          <a:off x="0" y="0"/>
          <a:ext cx="4480450" cy="9207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baseline="0"/>
            <a:t>Bias correction of observations</a:t>
          </a:r>
          <a:endParaRPr lang="en-US" sz="1600" b="1" kern="1200"/>
        </a:p>
      </dsp:txBody>
      <dsp:txXfrm>
        <a:off x="26967" y="26967"/>
        <a:ext cx="3409125" cy="866781"/>
      </dsp:txXfrm>
    </dsp:sp>
    <dsp:sp modelId="{301DCD7A-5C18-EC4A-8CB8-9225A495B8B5}">
      <dsp:nvSpPr>
        <dsp:cNvPr id="0" name=""/>
        <dsp:cNvSpPr/>
      </dsp:nvSpPr>
      <dsp:spPr>
        <a:xfrm>
          <a:off x="375237" y="1088118"/>
          <a:ext cx="4480450" cy="920715"/>
        </a:xfrm>
        <a:prstGeom prst="roundRect">
          <a:avLst>
            <a:gd name="adj" fmla="val 10000"/>
          </a:avLst>
        </a:prstGeom>
        <a:solidFill>
          <a:schemeClr val="accent2">
            <a:hueOff val="-499649"/>
            <a:satOff val="-139"/>
            <a:lumOff val="-16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baseline="0"/>
            <a:t>Replacement of poorly known physical parameterizations</a:t>
          </a:r>
          <a:endParaRPr lang="en-US" sz="1600" b="1" kern="1200"/>
        </a:p>
      </dsp:txBody>
      <dsp:txXfrm>
        <a:off x="402204" y="1115085"/>
        <a:ext cx="3452813" cy="866781"/>
      </dsp:txXfrm>
    </dsp:sp>
    <dsp:sp modelId="{3145BC11-F26E-D444-A140-CB41EFF903C6}">
      <dsp:nvSpPr>
        <dsp:cNvPr id="0" name=""/>
        <dsp:cNvSpPr/>
      </dsp:nvSpPr>
      <dsp:spPr>
        <a:xfrm>
          <a:off x="744874" y="2176236"/>
          <a:ext cx="4480450" cy="920715"/>
        </a:xfrm>
        <a:prstGeom prst="roundRect">
          <a:avLst>
            <a:gd name="adj" fmla="val 10000"/>
          </a:avLst>
        </a:prstGeom>
        <a:solidFill>
          <a:schemeClr val="accent2">
            <a:hueOff val="-999299"/>
            <a:satOff val="-277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baseline="0"/>
            <a:t>Calibration of model forecasts</a:t>
          </a:r>
          <a:endParaRPr lang="en-US" sz="1600" b="1" kern="1200"/>
        </a:p>
      </dsp:txBody>
      <dsp:txXfrm>
        <a:off x="771841" y="2203203"/>
        <a:ext cx="3458414" cy="866781"/>
      </dsp:txXfrm>
    </dsp:sp>
    <dsp:sp modelId="{3B156745-0E22-4A43-8845-7EA3FA284EFF}">
      <dsp:nvSpPr>
        <dsp:cNvPr id="0" name=""/>
        <dsp:cNvSpPr/>
      </dsp:nvSpPr>
      <dsp:spPr>
        <a:xfrm>
          <a:off x="1120112" y="3264354"/>
          <a:ext cx="4480450" cy="920715"/>
        </a:xfrm>
        <a:prstGeom prst="roundRect">
          <a:avLst>
            <a:gd name="adj" fmla="val 10000"/>
          </a:avLst>
        </a:prstGeom>
        <a:solidFill>
          <a:schemeClr val="accent2">
            <a:hueOff val="-1498948"/>
            <a:satOff val="-416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baseline="0" dirty="0"/>
            <a:t>Some are even trying to replace the entire models!</a:t>
          </a:r>
          <a:endParaRPr lang="en-US" sz="1600" b="1" kern="1200" dirty="0"/>
        </a:p>
      </dsp:txBody>
      <dsp:txXfrm>
        <a:off x="1147079" y="3291321"/>
        <a:ext cx="3452813" cy="866781"/>
      </dsp:txXfrm>
    </dsp:sp>
    <dsp:sp modelId="{E27BCF80-4748-5D46-8A62-C84842401C85}">
      <dsp:nvSpPr>
        <dsp:cNvPr id="0" name=""/>
        <dsp:cNvSpPr/>
      </dsp:nvSpPr>
      <dsp:spPr>
        <a:xfrm>
          <a:off x="3881985" y="705184"/>
          <a:ext cx="598465" cy="59846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016640" y="705184"/>
        <a:ext cx="329155" cy="450345"/>
      </dsp:txXfrm>
    </dsp:sp>
    <dsp:sp modelId="{7BA5795D-CB3F-3542-BE66-B45705C67C25}">
      <dsp:nvSpPr>
        <dsp:cNvPr id="0" name=""/>
        <dsp:cNvSpPr/>
      </dsp:nvSpPr>
      <dsp:spPr>
        <a:xfrm>
          <a:off x="4257223" y="1793302"/>
          <a:ext cx="598465" cy="59846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671907"/>
            <a:satOff val="-1123"/>
            <a:lumOff val="-32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671907"/>
              <a:satOff val="-1123"/>
              <a:lumOff val="-3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391878" y="1793302"/>
        <a:ext cx="329155" cy="450345"/>
      </dsp:txXfrm>
    </dsp:sp>
    <dsp:sp modelId="{E9A33167-E5BD-3343-B551-29E975D9029E}">
      <dsp:nvSpPr>
        <dsp:cNvPr id="0" name=""/>
        <dsp:cNvSpPr/>
      </dsp:nvSpPr>
      <dsp:spPr>
        <a:xfrm>
          <a:off x="4626860" y="2881420"/>
          <a:ext cx="598465" cy="59846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343814"/>
            <a:satOff val="-2247"/>
            <a:lumOff val="-64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343814"/>
              <a:satOff val="-2247"/>
              <a:lumOff val="-6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761515" y="2881420"/>
        <a:ext cx="329155" cy="450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092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537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9/21/22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99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504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3280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520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541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631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47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967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273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9/21/22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7198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720DC-0A64-6EFE-4016-1CC158D0F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0531" y="1346268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400" dirty="0"/>
              <a:t>Some Future Changes in Weather Prediction Technology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335979-EFEB-2FB2-D290-ADB7B7487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1212" y="4412974"/>
            <a:ext cx="4524024" cy="1576188"/>
          </a:xfrm>
        </p:spPr>
        <p:txBody>
          <a:bodyPr anchor="t">
            <a:normAutofit/>
          </a:bodyPr>
          <a:lstStyle/>
          <a:p>
            <a:r>
              <a:rPr lang="en-US" dirty="0"/>
              <a:t>Cliff Mass </a:t>
            </a:r>
          </a:p>
          <a:p>
            <a:r>
              <a:rPr lang="en-US" dirty="0"/>
              <a:t>University of Washington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7D887A3-61AD-4674-BC53-8DFA8CF7B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79F0FB3-8461-462D-84A2-53106FBF4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5348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1E3C311-4E8A-45D9-97BF-07F5FD346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88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Geometric white clouds on a blue sky">
            <a:extLst>
              <a:ext uri="{FF2B5EF4-FFF2-40B4-BE49-F238E27FC236}">
                <a16:creationId xmlns:a16="http://schemas.microsoft.com/office/drawing/2014/main" id="{806B57B8-15F5-6AC3-5B89-86907CF96E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41" r="37035"/>
          <a:stretch/>
        </p:blipFill>
        <p:spPr>
          <a:xfrm>
            <a:off x="7187979" y="10"/>
            <a:ext cx="5004021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1700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C14302F-E955-47D0-A56B-D1D1A6953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73" y="-9274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310F6C-D8CB-4984-9F9B-BA18C1719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2079" y="1033741"/>
            <a:ext cx="4908132" cy="4613915"/>
            <a:chOff x="659679" y="950330"/>
            <a:chExt cx="4908132" cy="461391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750E550-BE93-4743-8659-1531F86CB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816216" y="1107426"/>
              <a:ext cx="4619072" cy="4342182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E626DC7-F0FE-49A7-AA4C-A8DB1F7EBA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864593" y="1253260"/>
              <a:ext cx="4488025" cy="4074679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BB781F-78E5-4C66-811C-9FF8B5D50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300000" flipH="1">
              <a:off x="659679" y="950330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2F428C-F0EB-A489-2E6E-1980C81E3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849" y="1899904"/>
            <a:ext cx="3312116" cy="2934031"/>
          </a:xfrm>
        </p:spPr>
        <p:txBody>
          <a:bodyPr anchor="ctr">
            <a:normAutofit/>
          </a:bodyPr>
          <a:lstStyle/>
          <a:p>
            <a:r>
              <a:rPr lang="en-US"/>
              <a:t>A Probabilistic World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7718F1C-0F04-DE86-3A44-A97566B97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844679"/>
              </p:ext>
            </p:extLst>
          </p:nvPr>
        </p:nvGraphicFramePr>
        <p:xfrm>
          <a:off x="6095999" y="940107"/>
          <a:ext cx="5076826" cy="5024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9060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C0385E9-02B2-4941-889A-EAD43F5BB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36139" y="0"/>
            <a:ext cx="5455860" cy="6858000"/>
          </a:xfrm>
          <a:custGeom>
            <a:avLst/>
            <a:gdLst>
              <a:gd name="connsiteX0" fmla="*/ 3832837 w 5455860"/>
              <a:gd name="connsiteY0" fmla="*/ 0 h 6858000"/>
              <a:gd name="connsiteX1" fmla="*/ 2739604 w 5455860"/>
              <a:gd name="connsiteY1" fmla="*/ 0 h 6858000"/>
              <a:gd name="connsiteX2" fmla="*/ 1959438 w 5455860"/>
              <a:gd name="connsiteY2" fmla="*/ 0 h 6858000"/>
              <a:gd name="connsiteX3" fmla="*/ 1895061 w 5455860"/>
              <a:gd name="connsiteY3" fmla="*/ 0 h 6858000"/>
              <a:gd name="connsiteX4" fmla="*/ 249909 w 5455860"/>
              <a:gd name="connsiteY4" fmla="*/ 0 h 6858000"/>
              <a:gd name="connsiteX5" fmla="*/ 0 w 5455860"/>
              <a:gd name="connsiteY5" fmla="*/ 0 h 6858000"/>
              <a:gd name="connsiteX6" fmla="*/ 0 w 5455860"/>
              <a:gd name="connsiteY6" fmla="*/ 6858000 h 6858000"/>
              <a:gd name="connsiteX7" fmla="*/ 249909 w 5455860"/>
              <a:gd name="connsiteY7" fmla="*/ 6858000 h 6858000"/>
              <a:gd name="connsiteX8" fmla="*/ 1895061 w 5455860"/>
              <a:gd name="connsiteY8" fmla="*/ 6858000 h 6858000"/>
              <a:gd name="connsiteX9" fmla="*/ 1959438 w 5455860"/>
              <a:gd name="connsiteY9" fmla="*/ 6858000 h 6858000"/>
              <a:gd name="connsiteX10" fmla="*/ 2739604 w 5455860"/>
              <a:gd name="connsiteY10" fmla="*/ 6858000 h 6858000"/>
              <a:gd name="connsiteX11" fmla="*/ 2953106 w 5455860"/>
              <a:gd name="connsiteY11" fmla="*/ 6858000 h 6858000"/>
              <a:gd name="connsiteX12" fmla="*/ 3064862 w 5455860"/>
              <a:gd name="connsiteY12" fmla="*/ 6780599 h 6858000"/>
              <a:gd name="connsiteX13" fmla="*/ 3581510 w 5455860"/>
              <a:gd name="connsiteY13" fmla="*/ 6374814 h 6858000"/>
              <a:gd name="connsiteX14" fmla="*/ 5455860 w 5455860"/>
              <a:gd name="connsiteY14" fmla="*/ 3621656 h 6858000"/>
              <a:gd name="connsiteX15" fmla="*/ 3854961 w 5455860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55860" h="6858000">
                <a:moveTo>
                  <a:pt x="3832837" y="0"/>
                </a:moveTo>
                <a:lnTo>
                  <a:pt x="2739604" y="0"/>
                </a:lnTo>
                <a:lnTo>
                  <a:pt x="1959438" y="0"/>
                </a:lnTo>
                <a:lnTo>
                  <a:pt x="1895061" y="0"/>
                </a:lnTo>
                <a:lnTo>
                  <a:pt x="249909" y="0"/>
                </a:lnTo>
                <a:lnTo>
                  <a:pt x="0" y="0"/>
                </a:lnTo>
                <a:lnTo>
                  <a:pt x="0" y="6858000"/>
                </a:lnTo>
                <a:lnTo>
                  <a:pt x="249909" y="6858000"/>
                </a:lnTo>
                <a:lnTo>
                  <a:pt x="1895061" y="6858000"/>
                </a:lnTo>
                <a:lnTo>
                  <a:pt x="1959438" y="6858000"/>
                </a:lnTo>
                <a:lnTo>
                  <a:pt x="2739604" y="6858000"/>
                </a:lnTo>
                <a:lnTo>
                  <a:pt x="2953106" y="6858000"/>
                </a:lnTo>
                <a:lnTo>
                  <a:pt x="3064862" y="6780599"/>
                </a:lnTo>
                <a:cubicBezTo>
                  <a:pt x="3238680" y="6653108"/>
                  <a:pt x="3409307" y="6515397"/>
                  <a:pt x="3581510" y="6374814"/>
                </a:cubicBezTo>
                <a:cubicBezTo>
                  <a:pt x="4527135" y="5602839"/>
                  <a:pt x="5455860" y="4969131"/>
                  <a:pt x="5455860" y="3621656"/>
                </a:cubicBezTo>
                <a:cubicBezTo>
                  <a:pt x="5455860" y="2093192"/>
                  <a:pt x="4882124" y="754641"/>
                  <a:pt x="3854961" y="14997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25586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8" name="Freeform: Shape 42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69160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9D61FA-D04B-7171-7B32-4281102B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7106" y="280143"/>
            <a:ext cx="4148511" cy="1944371"/>
          </a:xfrm>
        </p:spPr>
        <p:txBody>
          <a:bodyPr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Ensemble forecasting: running weather models many times, each slightly differently</a:t>
            </a:r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711B8626-A009-C3F6-C07C-82CFCAC85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545" y="1751215"/>
            <a:ext cx="4788670" cy="362741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E80A1-AFDF-07CD-F584-7C2C01BF0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235" y="2155865"/>
            <a:ext cx="4023361" cy="2385392"/>
          </a:xfrm>
        </p:spPr>
        <p:txBody>
          <a:bodyPr>
            <a:no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Ensembles are growing in size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Ensembles are being run at increasing resolution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Insufficient computer resources are the main roadblock</a:t>
            </a:r>
          </a:p>
        </p:txBody>
      </p:sp>
    </p:spTree>
    <p:extLst>
      <p:ext uri="{BB962C8B-B14F-4D97-AF65-F5344CB8AC3E}">
        <p14:creationId xmlns:p14="http://schemas.microsoft.com/office/powerpoint/2010/main" val="3599112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2" name="Freeform: Shape 231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4" name="Freeform: Shape 233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6" name="Freeform: Shape 235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8" name="Freeform: Shape 237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40" name="Rectangle 239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BE70332-ECAF-47BB-8C7B-BD049452F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0158" y="1068946"/>
            <a:ext cx="4960104" cy="473550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716D9361-A35A-4DC8-AAB9-04FD2D6FE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92" y="912854"/>
            <a:ext cx="5298208" cy="503229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FC31AD-FBB3-4219-A758-D6F7594A0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7583" y="1197735"/>
            <a:ext cx="4641209" cy="4474618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6D6F2E-186E-2257-0835-2F6DFA09D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675" y="1685677"/>
            <a:ext cx="4215520" cy="2362673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3100" dirty="0"/>
              <a:t>How do we communicate the probabilities effectively?</a:t>
            </a:r>
          </a:p>
        </p:txBody>
      </p:sp>
      <p:pic>
        <p:nvPicPr>
          <p:cNvPr id="219" name="Content Placeholder 218" descr="Map&#10;&#10;Description automatically generated">
            <a:extLst>
              <a:ext uri="{FF2B5EF4-FFF2-40B4-BE49-F238E27FC236}">
                <a16:creationId xmlns:a16="http://schemas.microsoft.com/office/drawing/2014/main" id="{C94C8A8A-E7DC-F6BC-124A-D2F734C790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654" y="714197"/>
            <a:ext cx="5616314" cy="523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52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242BB-427C-56E1-600F-11EAC6839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714069"/>
            <a:ext cx="8770571" cy="1345269"/>
          </a:xfrm>
        </p:spPr>
        <p:txBody>
          <a:bodyPr>
            <a:normAutofit fontScale="90000"/>
          </a:bodyPr>
          <a:lstStyle/>
          <a:p>
            <a:r>
              <a:rPr lang="en-US" dirty="0"/>
              <a:t>Running models at a higher resolution will solve some weather prediction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E4E3C-0310-53B1-3352-3C82C22D2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4389BC-10A8-5C6B-3210-C04AD55AD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497" y="2221536"/>
            <a:ext cx="7506044" cy="500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58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DDB0D7-7F7C-7981-C251-996F304A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501" y="0"/>
            <a:ext cx="5624118" cy="3284538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Most current forecast models lack the resolution to directly predict convection/thunderstorms.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64933-EE91-ADEC-2C00-003850E25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5770" y="3920331"/>
            <a:ext cx="5617794" cy="1150937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Must use a kludge called parameterization.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667A721-F18D-4002-9D70-BC20D791C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7555" y="993913"/>
            <a:ext cx="5224848" cy="488429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896E309-9008-4FCF-B20E-4D66A8893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293" y="1074738"/>
            <a:ext cx="4906732" cy="467981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66FB43D-65CC-47CA-8035-FF8F6B4D1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837" y="850790"/>
            <a:ext cx="5407926" cy="513654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3" descr="Chart, icon, funnel chart&#10;&#10;Description automatically generated">
            <a:extLst>
              <a:ext uri="{FF2B5EF4-FFF2-40B4-BE49-F238E27FC236}">
                <a16:creationId xmlns:a16="http://schemas.microsoft.com/office/drawing/2014/main" id="{AA6C5824-7C81-76A3-1BC9-76C803526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783" y="2314179"/>
            <a:ext cx="2919266" cy="207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71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50439-021E-3447-9468-AEE098572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3048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Convective Parameterization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65872-AC49-6642-9A4E-87C3E3BFD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990600"/>
            <a:ext cx="7772400" cy="1676400"/>
          </a:xfrm>
        </p:spPr>
        <p:txBody>
          <a:bodyPr/>
          <a:lstStyle/>
          <a:p>
            <a:r>
              <a:rPr lang="en-US" dirty="0"/>
              <a:t>Express small scale convective processes in terms of the large-scale variables available on the model grid.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813D94-245C-A64A-8F23-E2FD2241A0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2" t="7162" r="1785" b="4507"/>
          <a:stretch/>
        </p:blipFill>
        <p:spPr>
          <a:xfrm>
            <a:off x="3405808" y="2739718"/>
            <a:ext cx="5029200" cy="351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4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E2EAC-999E-EE71-C73A-0F773F89C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with faster computers and more resolution, we can directly simulate cumulus convection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A6916-B8C1-E0FC-A3BA-B4BC56281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1B2634-3D2D-D8D6-E9AA-026540863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992" y="2113005"/>
            <a:ext cx="8962768" cy="474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68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2F39-DB96-2B4F-FACB-A0E32C37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714" y="961204"/>
            <a:ext cx="9620432" cy="1345269"/>
          </a:xfrm>
        </p:spPr>
        <p:txBody>
          <a:bodyPr>
            <a:normAutofit fontScale="90000"/>
          </a:bodyPr>
          <a:lstStyle/>
          <a:p>
            <a:r>
              <a:rPr lang="en-US" dirty="0"/>
              <a:t>Running Global Models at High Resolution Could Greatly Improve Weather Prediction, Particularly for the Third Week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566E6B-9BE8-4BC0-F406-05C15408E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2692" y="2696633"/>
            <a:ext cx="5274110" cy="362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767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055CD-E58A-73DF-DA1A-CE3E6DB89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0045" y="1346200"/>
            <a:ext cx="5624118" cy="3284538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400">
                <a:solidFill>
                  <a:schemeClr val="tx1">
                    <a:lumMod val="85000"/>
                    <a:lumOff val="15000"/>
                  </a:schemeClr>
                </a:solidFill>
              </a:rPr>
              <a:t>Better Satellite Observations Will Observe the Atmosphere in Greater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33C62-4B0E-F28F-CF60-F70905299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369" y="4630738"/>
            <a:ext cx="5617794" cy="1150937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Will improve model initializations and forecasts.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6CB0275-66F1-4491-93B8-121D0C717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4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8D32C3D-8F76-4E99-BE56-0836CC38C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4938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space station above the earth&#10;&#10;Description automatically generated with low confidence">
            <a:extLst>
              <a:ext uri="{FF2B5EF4-FFF2-40B4-BE49-F238E27FC236}">
                <a16:creationId xmlns:a16="http://schemas.microsoft.com/office/drawing/2014/main" id="{0BDA962C-09FD-3869-3005-360776A0DA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26" r="26602" b="-1"/>
          <a:stretch/>
        </p:blipFill>
        <p:spPr>
          <a:xfrm>
            <a:off x="153" y="10"/>
            <a:ext cx="5033023" cy="6857990"/>
          </a:xfrm>
          <a:custGeom>
            <a:avLst/>
            <a:gdLst/>
            <a:ahLst/>
            <a:cxnLst/>
            <a:rect l="l" t="t" r="r" b="b"/>
            <a:pathLst>
              <a:path w="4710787" h="6858000">
                <a:moveTo>
                  <a:pt x="0" y="0"/>
                </a:moveTo>
                <a:lnTo>
                  <a:pt x="1214365" y="0"/>
                </a:lnTo>
                <a:lnTo>
                  <a:pt x="1994531" y="0"/>
                </a:lnTo>
                <a:lnTo>
                  <a:pt x="3087764" y="0"/>
                </a:lnTo>
                <a:lnTo>
                  <a:pt x="3109888" y="14997"/>
                </a:lnTo>
                <a:cubicBezTo>
                  <a:pt x="4137051" y="754641"/>
                  <a:pt x="4710787" y="2093192"/>
                  <a:pt x="4710787" y="3621656"/>
                </a:cubicBezTo>
                <a:cubicBezTo>
                  <a:pt x="4710787" y="4969131"/>
                  <a:pt x="3782062" y="5602839"/>
                  <a:pt x="2836437" y="6374814"/>
                </a:cubicBezTo>
                <a:cubicBezTo>
                  <a:pt x="2664234" y="6515397"/>
                  <a:pt x="2493607" y="6653108"/>
                  <a:pt x="2319789" y="6780599"/>
                </a:cubicBezTo>
                <a:lnTo>
                  <a:pt x="2208033" y="6858000"/>
                </a:lnTo>
                <a:lnTo>
                  <a:pt x="1994531" y="6858000"/>
                </a:lnTo>
                <a:lnTo>
                  <a:pt x="1214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0766076-46F5-42D5-A773-2B3BEF2B8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2557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06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02CB1-A0E0-BF63-30FD-42D272389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Satellites Provide Three-Dimensional Weather Information EVERYWHERE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D39F933-BEC1-9BBB-931A-722C6166A1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9792" y="2288273"/>
            <a:ext cx="6152416" cy="4357359"/>
          </a:xfrm>
        </p:spPr>
      </p:pic>
    </p:spTree>
    <p:extLst>
      <p:ext uri="{BB962C8B-B14F-4D97-AF65-F5344CB8AC3E}">
        <p14:creationId xmlns:p14="http://schemas.microsoft.com/office/powerpoint/2010/main" val="264282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0D764-B536-DC12-4E09-4D012AF5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75" y="1038568"/>
            <a:ext cx="8770571" cy="1345269"/>
          </a:xfrm>
        </p:spPr>
        <p:txBody>
          <a:bodyPr>
            <a:normAutofit fontScale="90000"/>
          </a:bodyPr>
          <a:lstStyle/>
          <a:p>
            <a:r>
              <a:rPr lang="en-US" dirty="0"/>
              <a:t>Next Generation Weather Satellites will Provide Much More:  Including High Resolution Vertical Soundings Everywhere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5DDADAB3-C0F9-AE48-6874-B2A4830F1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1029" y="2677692"/>
            <a:ext cx="4413924" cy="4140567"/>
          </a:xfrm>
        </p:spPr>
      </p:pic>
    </p:spTree>
    <p:extLst>
      <p:ext uri="{BB962C8B-B14F-4D97-AF65-F5344CB8AC3E}">
        <p14:creationId xmlns:p14="http://schemas.microsoft.com/office/powerpoint/2010/main" val="2141857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picture containing outdoor, cloudy, clouds&#10;&#10;Description automatically generated">
            <a:extLst>
              <a:ext uri="{FF2B5EF4-FFF2-40B4-BE49-F238E27FC236}">
                <a16:creationId xmlns:a16="http://schemas.microsoft.com/office/drawing/2014/main" id="{6B9B6711-41CB-3CC2-8F15-207A78E89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13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8B598134-D292-43E6-9C55-117198046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1834" y="0"/>
            <a:ext cx="4980168" cy="6858000"/>
          </a:xfrm>
          <a:custGeom>
            <a:avLst/>
            <a:gdLst>
              <a:gd name="connsiteX0" fmla="*/ 1623023 w 4901771"/>
              <a:gd name="connsiteY0" fmla="*/ 0 h 6858000"/>
              <a:gd name="connsiteX1" fmla="*/ 2716256 w 4901771"/>
              <a:gd name="connsiteY1" fmla="*/ 0 h 6858000"/>
              <a:gd name="connsiteX2" fmla="*/ 3496422 w 4901771"/>
              <a:gd name="connsiteY2" fmla="*/ 0 h 6858000"/>
              <a:gd name="connsiteX3" fmla="*/ 4544484 w 4901771"/>
              <a:gd name="connsiteY3" fmla="*/ 0 h 6858000"/>
              <a:gd name="connsiteX4" fmla="*/ 4710787 w 4901771"/>
              <a:gd name="connsiteY4" fmla="*/ 0 h 6858000"/>
              <a:gd name="connsiteX5" fmla="*/ 4901771 w 4901771"/>
              <a:gd name="connsiteY5" fmla="*/ 0 h 6858000"/>
              <a:gd name="connsiteX6" fmla="*/ 4901771 w 4901771"/>
              <a:gd name="connsiteY6" fmla="*/ 6858000 h 6858000"/>
              <a:gd name="connsiteX7" fmla="*/ 4710787 w 4901771"/>
              <a:gd name="connsiteY7" fmla="*/ 6858000 h 6858000"/>
              <a:gd name="connsiteX8" fmla="*/ 4544484 w 4901771"/>
              <a:gd name="connsiteY8" fmla="*/ 6858000 h 6858000"/>
              <a:gd name="connsiteX9" fmla="*/ 3496422 w 4901771"/>
              <a:gd name="connsiteY9" fmla="*/ 6858000 h 6858000"/>
              <a:gd name="connsiteX10" fmla="*/ 2716256 w 4901771"/>
              <a:gd name="connsiteY10" fmla="*/ 6858000 h 6858000"/>
              <a:gd name="connsiteX11" fmla="*/ 2502754 w 4901771"/>
              <a:gd name="connsiteY11" fmla="*/ 6858000 h 6858000"/>
              <a:gd name="connsiteX12" fmla="*/ 2390998 w 4901771"/>
              <a:gd name="connsiteY12" fmla="*/ 6780599 h 6858000"/>
              <a:gd name="connsiteX13" fmla="*/ 1874350 w 4901771"/>
              <a:gd name="connsiteY13" fmla="*/ 6374814 h 6858000"/>
              <a:gd name="connsiteX14" fmla="*/ 0 w 4901771"/>
              <a:gd name="connsiteY14" fmla="*/ 3621656 h 6858000"/>
              <a:gd name="connsiteX15" fmla="*/ 1600899 w 4901771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617C79-A3E7-5F93-763B-4F8AAD58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0" y="1045596"/>
            <a:ext cx="3689406" cy="1944371"/>
          </a:xfrm>
        </p:spPr>
        <p:txBody>
          <a:bodyPr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Better Weather Radar Coverage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138DE-DC50-CC16-F558-64F4BCADC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9" y="3220278"/>
            <a:ext cx="3633747" cy="259212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Some areas of the U.S. and world have little or poor weather radar coverage.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096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217F32C-75AA-4B97-ADFB-5E2C3C7EC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EEABEF77-3306-013E-42B7-317B69225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115" b="1376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D76AAEA-AF3A-4616-9F99-E9AA131A5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360" y="0"/>
            <a:ext cx="8168639" cy="6858000"/>
          </a:xfrm>
          <a:prstGeom prst="rect">
            <a:avLst/>
          </a:prstGeom>
          <a:gradFill>
            <a:gsLst>
              <a:gs pos="58000">
                <a:schemeClr val="tx1">
                  <a:alpha val="55000"/>
                </a:schemeClr>
              </a:gs>
              <a:gs pos="33000">
                <a:schemeClr val="tx1">
                  <a:alpha val="40000"/>
                </a:schemeClr>
              </a:gs>
              <a:gs pos="300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C172F-E3DF-07B2-581F-F732C8CFC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346268"/>
            <a:ext cx="5618431" cy="3285207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5400">
                <a:solidFill>
                  <a:schemeClr val="bg1"/>
                </a:solidFill>
              </a:rPr>
              <a:t>LIKE THE OREGON COAST</a:t>
            </a:r>
          </a:p>
        </p:txBody>
      </p:sp>
    </p:spTree>
    <p:extLst>
      <p:ext uri="{BB962C8B-B14F-4D97-AF65-F5344CB8AC3E}">
        <p14:creationId xmlns:p14="http://schemas.microsoft.com/office/powerpoint/2010/main" val="1313506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E84534-7C71-EE49-8AC5-7BC900AC1F53}"/>
              </a:ext>
            </a:extLst>
          </p:cNvPr>
          <p:cNvSpPr txBox="1"/>
          <p:nvPr/>
        </p:nvSpPr>
        <p:spPr>
          <a:xfrm>
            <a:off x="6090045" y="1346200"/>
            <a:ext cx="5624118" cy="3284538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b="1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Oregon has of the biggest radar gaps in the U.S.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E667A721-F18D-4002-9D70-BC20D791C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7555" y="993913"/>
            <a:ext cx="5224848" cy="488429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A896E309-9008-4FCF-B20E-4D66A8893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293" y="1074738"/>
            <a:ext cx="4906732" cy="467981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66FB43D-65CC-47CA-8035-FF8F6B4D1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837" y="850790"/>
            <a:ext cx="5407926" cy="513654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BAE19F23-8CF4-D850-65DA-33E04D14C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8254" y="1912087"/>
            <a:ext cx="4213952" cy="285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2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258DE-BB48-CFEF-0BAC-F90FF8D41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0788" y="1048507"/>
            <a:ext cx="8770571" cy="1345269"/>
          </a:xfrm>
        </p:spPr>
        <p:txBody>
          <a:bodyPr>
            <a:normAutofit fontScale="90000"/>
          </a:bodyPr>
          <a:lstStyle/>
          <a:p>
            <a:r>
              <a:rPr lang="en-US" dirty="0"/>
              <a:t>Need to fill radar gaps (hint to Oregon folks)</a:t>
            </a:r>
            <a:br>
              <a:rPr lang="en-US" dirty="0"/>
            </a:br>
            <a:r>
              <a:rPr lang="en-US" dirty="0"/>
              <a:t>Next Generation Radars (e.g., phased array radar)</a:t>
            </a:r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79C55CE-D151-36FF-79A9-BD1DF683D9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0996" y="2568988"/>
            <a:ext cx="7211795" cy="4211380"/>
          </a:xfrm>
        </p:spPr>
      </p:pic>
    </p:spTree>
    <p:extLst>
      <p:ext uri="{BB962C8B-B14F-4D97-AF65-F5344CB8AC3E}">
        <p14:creationId xmlns:p14="http://schemas.microsoft.com/office/powerpoint/2010/main" val="3396410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5A70-4CBF-0CFC-6B39-A5BA0B6E3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Much Greater Use of Unmanned Drones to Collect Weather Information</a:t>
            </a:r>
          </a:p>
        </p:txBody>
      </p:sp>
      <p:pic>
        <p:nvPicPr>
          <p:cNvPr id="9" name="Content Placeholder 8" descr="A picture containing water, sky, outdoor, ocean&#10;&#10;Description automatically generated">
            <a:extLst>
              <a:ext uri="{FF2B5EF4-FFF2-40B4-BE49-F238E27FC236}">
                <a16:creationId xmlns:a16="http://schemas.microsoft.com/office/drawing/2014/main" id="{7AE73344-6B90-B083-013D-4DB9F6410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0814" y="2523053"/>
            <a:ext cx="5469601" cy="3651250"/>
          </a:xfrm>
        </p:spPr>
      </p:pic>
    </p:spTree>
    <p:extLst>
      <p:ext uri="{BB962C8B-B14F-4D97-AF65-F5344CB8AC3E}">
        <p14:creationId xmlns:p14="http://schemas.microsoft.com/office/powerpoint/2010/main" val="2251648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8EF88-39D3-A4EE-E2F2-9CF087F50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plane, airport, transport, aircraft&#10;&#10;Description automatically generated">
            <a:extLst>
              <a:ext uri="{FF2B5EF4-FFF2-40B4-BE49-F238E27FC236}">
                <a16:creationId xmlns:a16="http://schemas.microsoft.com/office/drawing/2014/main" id="{2CBCE5CB-E7CC-6E4C-1B7F-56BCC8A0D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873" y="840259"/>
            <a:ext cx="6631831" cy="2833939"/>
          </a:xfrm>
        </p:spPr>
      </p:pic>
      <p:pic>
        <p:nvPicPr>
          <p:cNvPr id="7" name="Picture 6" descr="A person holding an airplane&#10;&#10;Description automatically generated with low confidence">
            <a:extLst>
              <a:ext uri="{FF2B5EF4-FFF2-40B4-BE49-F238E27FC236}">
                <a16:creationId xmlns:a16="http://schemas.microsoft.com/office/drawing/2014/main" id="{C8B0AD5A-BC4B-4A8F-0C68-E79A784EC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704" y="3674198"/>
            <a:ext cx="4338251" cy="289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21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97479-52D8-8583-834A-9448513E0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Crowdsourcing Weather Observations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7EBE09-8466-E6A1-F701-65490B73F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76926-3565-5EA9-6E7B-B63F3E27A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40" y="2014080"/>
            <a:ext cx="2870200" cy="3949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DA0050-07C1-6383-5FAD-C2D215310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776" y="2480104"/>
            <a:ext cx="6679856" cy="33399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622FDB-B481-73BC-4BEE-0212E7B371AB}"/>
              </a:ext>
            </a:extLst>
          </p:cNvPr>
          <p:cNvSpPr txBox="1"/>
          <p:nvPr/>
        </p:nvSpPr>
        <p:spPr>
          <a:xfrm>
            <a:off x="5474043" y="6141308"/>
            <a:ext cx="4160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Smartphone Pressure Observations</a:t>
            </a:r>
          </a:p>
        </p:txBody>
      </p:sp>
    </p:spTree>
    <p:extLst>
      <p:ext uri="{BB962C8B-B14F-4D97-AF65-F5344CB8AC3E}">
        <p14:creationId xmlns:p14="http://schemas.microsoft.com/office/powerpoint/2010/main" val="2352763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4AAE2-FCE9-4007-38CE-1A96E69E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hart&#10;&#10;Description automatically generated with low confidence">
            <a:extLst>
              <a:ext uri="{FF2B5EF4-FFF2-40B4-BE49-F238E27FC236}">
                <a16:creationId xmlns:a16="http://schemas.microsoft.com/office/drawing/2014/main" id="{8DB1B4C9-2D79-55F4-5F6A-B4CF885BA7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5484" y="352688"/>
            <a:ext cx="7538480" cy="6063092"/>
          </a:xfrm>
        </p:spPr>
      </p:pic>
    </p:spTree>
    <p:extLst>
      <p:ext uri="{BB962C8B-B14F-4D97-AF65-F5344CB8AC3E}">
        <p14:creationId xmlns:p14="http://schemas.microsoft.com/office/powerpoint/2010/main" val="287538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61" name="Freeform: Shape 2060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65" name="Freeform: Shape 2064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69" name="Freeform: Shape 2068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071" name="Rectangle 2070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73" name="Freeform: Shape 2072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75" name="Freeform: Shape 2074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77" name="Freeform: Shape 2076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79" name="Freeform: Shape 2078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81" name="Freeform: Shape 2080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B0FB5A-D8E8-3EE1-7393-34C3392D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607" y="3912041"/>
            <a:ext cx="8394306" cy="1396053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5400">
                <a:solidFill>
                  <a:schemeClr val="tx1">
                    <a:lumMod val="85000"/>
                    <a:lumOff val="15000"/>
                  </a:schemeClr>
                </a:solidFill>
              </a:rPr>
              <a:t>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D48DE-9E34-B7E2-8577-4CC96F15F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9375" y="5308096"/>
            <a:ext cx="6953250" cy="862394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Machine learning connects inputs with outputs</a:t>
            </a:r>
          </a:p>
        </p:txBody>
      </p:sp>
      <p:pic>
        <p:nvPicPr>
          <p:cNvPr id="2050" name="Picture 2" descr="Machine Learning Input Output. Robot uses algorithms and techniques with the information in the data (and some &quot;answers&quot;) to find relationships and the optimum model.">
            <a:extLst>
              <a:ext uri="{FF2B5EF4-FFF2-40B4-BE49-F238E27FC236}">
                <a16:creationId xmlns:a16="http://schemas.microsoft.com/office/drawing/2014/main" id="{B10B0A3C-451B-BAA0-1F53-359262E54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7081" y="821665"/>
            <a:ext cx="6139380" cy="294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947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217F32C-75AA-4B97-ADFB-5E2C3C7EC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mplex maths formulae on a blackboard">
            <a:extLst>
              <a:ext uri="{FF2B5EF4-FFF2-40B4-BE49-F238E27FC236}">
                <a16:creationId xmlns:a16="http://schemas.microsoft.com/office/drawing/2014/main" id="{5D5912CA-264F-1855-479B-138FF0AD14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08" b="47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D76AAEA-AF3A-4616-9F99-E9AA131A5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360" y="0"/>
            <a:ext cx="8168639" cy="6858000"/>
          </a:xfrm>
          <a:prstGeom prst="rect">
            <a:avLst/>
          </a:prstGeom>
          <a:gradFill>
            <a:gsLst>
              <a:gs pos="58000">
                <a:schemeClr val="tx1">
                  <a:alpha val="55000"/>
                </a:schemeClr>
              </a:gs>
              <a:gs pos="33000">
                <a:schemeClr val="tx1">
                  <a:alpha val="40000"/>
                </a:schemeClr>
              </a:gs>
              <a:gs pos="300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7B451B-CDBA-B4A1-E2A6-35AFB2E0F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346268"/>
            <a:ext cx="5618431" cy="3285207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5000">
                <a:solidFill>
                  <a:schemeClr val="bg1"/>
                </a:solidFill>
              </a:rPr>
              <a:t>Lots of meteorological applications</a:t>
            </a:r>
          </a:p>
        </p:txBody>
      </p:sp>
    </p:spTree>
    <p:extLst>
      <p:ext uri="{BB962C8B-B14F-4D97-AF65-F5344CB8AC3E}">
        <p14:creationId xmlns:p14="http://schemas.microsoft.com/office/powerpoint/2010/main" val="4224460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C0385E9-02B2-4941-889A-EAD43F5BB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36139" y="0"/>
            <a:ext cx="5455860" cy="6858000"/>
          </a:xfrm>
          <a:custGeom>
            <a:avLst/>
            <a:gdLst>
              <a:gd name="connsiteX0" fmla="*/ 3832837 w 5455860"/>
              <a:gd name="connsiteY0" fmla="*/ 0 h 6858000"/>
              <a:gd name="connsiteX1" fmla="*/ 2739604 w 5455860"/>
              <a:gd name="connsiteY1" fmla="*/ 0 h 6858000"/>
              <a:gd name="connsiteX2" fmla="*/ 1959438 w 5455860"/>
              <a:gd name="connsiteY2" fmla="*/ 0 h 6858000"/>
              <a:gd name="connsiteX3" fmla="*/ 1895061 w 5455860"/>
              <a:gd name="connsiteY3" fmla="*/ 0 h 6858000"/>
              <a:gd name="connsiteX4" fmla="*/ 249909 w 5455860"/>
              <a:gd name="connsiteY4" fmla="*/ 0 h 6858000"/>
              <a:gd name="connsiteX5" fmla="*/ 0 w 5455860"/>
              <a:gd name="connsiteY5" fmla="*/ 0 h 6858000"/>
              <a:gd name="connsiteX6" fmla="*/ 0 w 5455860"/>
              <a:gd name="connsiteY6" fmla="*/ 6858000 h 6858000"/>
              <a:gd name="connsiteX7" fmla="*/ 249909 w 5455860"/>
              <a:gd name="connsiteY7" fmla="*/ 6858000 h 6858000"/>
              <a:gd name="connsiteX8" fmla="*/ 1895061 w 5455860"/>
              <a:gd name="connsiteY8" fmla="*/ 6858000 h 6858000"/>
              <a:gd name="connsiteX9" fmla="*/ 1959438 w 5455860"/>
              <a:gd name="connsiteY9" fmla="*/ 6858000 h 6858000"/>
              <a:gd name="connsiteX10" fmla="*/ 2739604 w 5455860"/>
              <a:gd name="connsiteY10" fmla="*/ 6858000 h 6858000"/>
              <a:gd name="connsiteX11" fmla="*/ 2953106 w 5455860"/>
              <a:gd name="connsiteY11" fmla="*/ 6858000 h 6858000"/>
              <a:gd name="connsiteX12" fmla="*/ 3064862 w 5455860"/>
              <a:gd name="connsiteY12" fmla="*/ 6780599 h 6858000"/>
              <a:gd name="connsiteX13" fmla="*/ 3581510 w 5455860"/>
              <a:gd name="connsiteY13" fmla="*/ 6374814 h 6858000"/>
              <a:gd name="connsiteX14" fmla="*/ 5455860 w 5455860"/>
              <a:gd name="connsiteY14" fmla="*/ 3621656 h 6858000"/>
              <a:gd name="connsiteX15" fmla="*/ 3854961 w 5455860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55860" h="6858000">
                <a:moveTo>
                  <a:pt x="3832837" y="0"/>
                </a:moveTo>
                <a:lnTo>
                  <a:pt x="2739604" y="0"/>
                </a:lnTo>
                <a:lnTo>
                  <a:pt x="1959438" y="0"/>
                </a:lnTo>
                <a:lnTo>
                  <a:pt x="1895061" y="0"/>
                </a:lnTo>
                <a:lnTo>
                  <a:pt x="249909" y="0"/>
                </a:lnTo>
                <a:lnTo>
                  <a:pt x="0" y="0"/>
                </a:lnTo>
                <a:lnTo>
                  <a:pt x="0" y="6858000"/>
                </a:lnTo>
                <a:lnTo>
                  <a:pt x="249909" y="6858000"/>
                </a:lnTo>
                <a:lnTo>
                  <a:pt x="1895061" y="6858000"/>
                </a:lnTo>
                <a:lnTo>
                  <a:pt x="1959438" y="6858000"/>
                </a:lnTo>
                <a:lnTo>
                  <a:pt x="2739604" y="6858000"/>
                </a:lnTo>
                <a:lnTo>
                  <a:pt x="2953106" y="6858000"/>
                </a:lnTo>
                <a:lnTo>
                  <a:pt x="3064862" y="6780599"/>
                </a:lnTo>
                <a:cubicBezTo>
                  <a:pt x="3238680" y="6653108"/>
                  <a:pt x="3409307" y="6515397"/>
                  <a:pt x="3581510" y="6374814"/>
                </a:cubicBezTo>
                <a:cubicBezTo>
                  <a:pt x="4527135" y="5602839"/>
                  <a:pt x="5455860" y="4969131"/>
                  <a:pt x="5455860" y="3621656"/>
                </a:cubicBezTo>
                <a:cubicBezTo>
                  <a:pt x="5455860" y="2093192"/>
                  <a:pt x="4882124" y="754641"/>
                  <a:pt x="3854961" y="14997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25586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69160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E0AFE8-2B65-A763-6C6C-5D984BA93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2999" y="464828"/>
            <a:ext cx="4148511" cy="1944371"/>
          </a:xfrm>
        </p:spPr>
        <p:txBody>
          <a:bodyPr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000" dirty="0"/>
              <a:t>Potential Machine Learning Applications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B6C2A0A-A771-4562-2E50-90F79A951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99" y="2249790"/>
            <a:ext cx="4788670" cy="2358419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7D816B6-6F73-33BD-4D04-962549FBFA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7533385"/>
              </p:ext>
            </p:extLst>
          </p:nvPr>
        </p:nvGraphicFramePr>
        <p:xfrm>
          <a:off x="6469159" y="2249791"/>
          <a:ext cx="5600563" cy="4185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86015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43E65-7FA1-A073-BEE4-7C4A3732E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End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E6104-7011-9DF4-0820-DEF7C2C33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01440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AnalogousFromLightSeedLeftStep">
      <a:dk1>
        <a:srgbClr val="000000"/>
      </a:dk1>
      <a:lt1>
        <a:srgbClr val="FFFFFF"/>
      </a:lt1>
      <a:dk2>
        <a:srgbClr val="243741"/>
      </a:dk2>
      <a:lt2>
        <a:srgbClr val="E7E8E2"/>
      </a:lt2>
      <a:accent1>
        <a:srgbClr val="846EEE"/>
      </a:accent1>
      <a:accent2>
        <a:srgbClr val="4E75EB"/>
      </a:accent2>
      <a:accent3>
        <a:srgbClr val="38ADE8"/>
      </a:accent3>
      <a:accent4>
        <a:srgbClr val="37B4AA"/>
      </a:accent4>
      <a:accent5>
        <a:srgbClr val="33BA77"/>
      </a:accent5>
      <a:accent6>
        <a:srgbClr val="2DBB39"/>
      </a:accent6>
      <a:hlink>
        <a:srgbClr val="7E8752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320</Words>
  <Application>Microsoft Macintosh PowerPoint</Application>
  <PresentationFormat>Widescreen</PresentationFormat>
  <Paragraphs>39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Meiryo</vt:lpstr>
      <vt:lpstr>Arial</vt:lpstr>
      <vt:lpstr>Corbel</vt:lpstr>
      <vt:lpstr>SketchLinesVTI</vt:lpstr>
      <vt:lpstr>Some Future Changes in Weather Prediction Technology</vt:lpstr>
      <vt:lpstr>A Probabilistic World</vt:lpstr>
      <vt:lpstr>Ensemble forecasting: running weather models many times, each slightly differently</vt:lpstr>
      <vt:lpstr>How do we communicate the probabilities effectively?</vt:lpstr>
      <vt:lpstr>Running models at a higher resolution will solve some weather prediction problems</vt:lpstr>
      <vt:lpstr>Most current forecast models lack the resolution to directly predict convection/thunderstorms.</vt:lpstr>
      <vt:lpstr>Convective Parameterization</vt:lpstr>
      <vt:lpstr>But with faster computers and more resolution, we can directly simulate cumulus convection</vt:lpstr>
      <vt:lpstr>Running Global Models at High Resolution Could Greatly Improve Weather Prediction, Particularly for the Third Week</vt:lpstr>
      <vt:lpstr>Better Satellite Observations Will Observe the Atmosphere in Greater Detail</vt:lpstr>
      <vt:lpstr>Satellites Provide Three-Dimensional Weather Information EVERYWHERE</vt:lpstr>
      <vt:lpstr>Next Generation Weather Satellites will Provide Much More:  Including High Resolution Vertical Soundings Everywhere</vt:lpstr>
      <vt:lpstr>Better Weather Radar Coverage</vt:lpstr>
      <vt:lpstr>LIKE THE OREGON COAST</vt:lpstr>
      <vt:lpstr>PowerPoint Presentation</vt:lpstr>
      <vt:lpstr>Need to fill radar gaps (hint to Oregon folks) Next Generation Radars (e.g., phased array radar)</vt:lpstr>
      <vt:lpstr>Much Greater Use of Unmanned Drones to Collect Weather Information</vt:lpstr>
      <vt:lpstr>PowerPoint Presentation</vt:lpstr>
      <vt:lpstr>Crowdsourcing Weather Observations</vt:lpstr>
      <vt:lpstr>PowerPoint Presentation</vt:lpstr>
      <vt:lpstr>Machine Learning</vt:lpstr>
      <vt:lpstr>Lots of meteorological applications</vt:lpstr>
      <vt:lpstr>Potential Machine Learning Applications</vt:lpstr>
      <vt:lpstr>The End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Future Changes in Weather Prediction Technology</dc:title>
  <dc:creator>Clifford F. Mass</dc:creator>
  <cp:lastModifiedBy>Clifford F. Mass</cp:lastModifiedBy>
  <cp:revision>5</cp:revision>
  <dcterms:created xsi:type="dcterms:W3CDTF">2022-09-20T22:57:23Z</dcterms:created>
  <dcterms:modified xsi:type="dcterms:W3CDTF">2022-09-21T22:27:08Z</dcterms:modified>
</cp:coreProperties>
</file>