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308" r:id="rId3"/>
    <p:sldId id="278" r:id="rId4"/>
    <p:sldId id="279" r:id="rId5"/>
    <p:sldId id="280" r:id="rId6"/>
    <p:sldId id="281" r:id="rId7"/>
    <p:sldId id="282" r:id="rId8"/>
    <p:sldId id="309" r:id="rId9"/>
    <p:sldId id="284" r:id="rId10"/>
    <p:sldId id="283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310" r:id="rId19"/>
    <p:sldId id="292" r:id="rId20"/>
    <p:sldId id="293" r:id="rId21"/>
    <p:sldId id="266" r:id="rId22"/>
    <p:sldId id="295" r:id="rId23"/>
    <p:sldId id="311" r:id="rId24"/>
    <p:sldId id="302" r:id="rId25"/>
    <p:sldId id="277" r:id="rId26"/>
    <p:sldId id="270" r:id="rId27"/>
    <p:sldId id="276" r:id="rId28"/>
    <p:sldId id="267" r:id="rId29"/>
    <p:sldId id="271" r:id="rId30"/>
    <p:sldId id="272" r:id="rId31"/>
    <p:sldId id="273" r:id="rId32"/>
    <p:sldId id="274" r:id="rId33"/>
    <p:sldId id="275" r:id="rId34"/>
    <p:sldId id="296" r:id="rId35"/>
    <p:sldId id="298" r:id="rId36"/>
    <p:sldId id="297" r:id="rId37"/>
    <p:sldId id="268" r:id="rId38"/>
    <p:sldId id="261" r:id="rId39"/>
    <p:sldId id="299" r:id="rId40"/>
    <p:sldId id="257" r:id="rId41"/>
    <p:sldId id="300" r:id="rId42"/>
    <p:sldId id="263" r:id="rId43"/>
    <p:sldId id="303" r:id="rId44"/>
    <p:sldId id="301" r:id="rId45"/>
    <p:sldId id="312" r:id="rId46"/>
    <p:sldId id="262" r:id="rId47"/>
    <p:sldId id="264" r:id="rId48"/>
    <p:sldId id="304" r:id="rId49"/>
    <p:sldId id="265" r:id="rId50"/>
    <p:sldId id="305" r:id="rId51"/>
    <p:sldId id="306" r:id="rId52"/>
    <p:sldId id="307" r:id="rId53"/>
    <p:sldId id="260" r:id="rId54"/>
    <p:sldId id="258" r:id="rId55"/>
    <p:sldId id="259" r:id="rId56"/>
    <p:sldId id="269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9EDEA"/>
    <a:srgbClr val="44C1B6"/>
    <a:srgbClr val="FFC701"/>
    <a:srgbClr val="F0F601"/>
    <a:srgbClr val="BD2B4F"/>
    <a:srgbClr val="8B3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9"/>
    <p:restoredTop sz="94718"/>
  </p:normalViewPr>
  <p:slideViewPr>
    <p:cSldViewPr snapToGrid="0">
      <p:cViewPr>
        <p:scale>
          <a:sx n="120" d="100"/>
          <a:sy n="120" d="100"/>
        </p:scale>
        <p:origin x="9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533B0-6F3C-674A-BA5C-121535B818D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1C02B-AF13-E644-BA4C-8FD0BDFE9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46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125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3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687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41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9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44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20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60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00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62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99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95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88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397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095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755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365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11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883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789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48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7102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300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1C02B-AF13-E644-BA4C-8FD0BDFE9DE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7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14A5D-D391-F894-6C49-B25C2A467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B6496-65C9-B1F5-E9A6-CF5F6D4AA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57428-AE94-E8B4-0E0B-3208C69B4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FE6F9-7936-9738-7DBC-A89ADB350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48B6A-92AA-70A1-16DD-B4A5C6766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8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30506-47E2-8E97-FEC8-2E777503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4D49D-96D9-2215-6079-C39ABC44B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C5F74-2B3C-F409-B6E6-A7B2FE9AF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F97EB-D32A-664C-8AAA-1841C99BD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5753A-4529-7274-2628-80F8CB36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9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EA7DB-211D-F735-9B72-9F7901ED0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6F05F-1966-2E4F-62A5-0217063DE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5061C-15F1-D58C-32A4-20C76E65E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19EC9-1324-1111-3D0B-DDB88C3C8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275B1-6E95-F28F-89DA-BE6F30575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2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2DD4C-3C35-420A-615C-35F855B6A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41EF7-D406-DB51-9B19-5985F3CB2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445B95-C18B-4714-386F-DD773EA933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17B06-21BE-50C2-4B36-EC4167F5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9C7C4-641D-080F-B32C-02CBAC0CD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4B79EC-FB9F-98B2-F130-84A03C586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0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9FB08-32FA-2903-B5FC-6A80A3AEE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57CB5-FD75-B42E-4872-BDE05690C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3DDCF-E643-888F-731E-CCD15870A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35C85E-5C47-8D79-D652-AE0BD079B6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AEDFD2-89CB-EC9F-3807-6B19A676EB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925E39-8A79-CA8A-88BB-BD924913D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37F69B-8D02-B840-C8BC-4881B7261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D9DCDE-0929-E0FF-3129-A1E20A8E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46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D9811-AB82-9B94-AED3-7E9910838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30A1FA-5AF4-8A35-71BA-2279F1EE1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530189-C2A6-80D7-1A86-8CF3649D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A279D8-1634-6877-E634-47B40D41E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5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F5F27-4FB9-F3B6-38D6-608103BEE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83AA3C-EAD4-0E10-152A-7C3099343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84281-2AF0-44D2-0421-7D362CF1E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98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22612-05A7-25A7-347B-6611DA9F7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B8983-6580-6F33-D4DB-EE07A0CCD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1E424-A12A-E88D-E894-C2A14B1D5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D0607-D47A-ECE9-B7D0-716FB7A67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B611DC-6E38-A318-59DE-59C6077A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F0596-CBB3-342D-2FE3-B97C8ECD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6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D7C6B-E7BC-3914-BFC4-AF55F198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C87919-660B-A773-26F7-B5B0E6988F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F8C8B-2937-216F-48C7-BDFEE7A10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E44CA-9324-87E5-F1C0-CD3CE9221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09BBC-2393-F01A-EEFE-497DCD4DE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BE30C-3727-AE1A-65DC-FC8AC3D8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42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9F67-E86C-2C3F-7985-CB18D5453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86822-72A1-A9B0-1F34-95A668DACB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24CA1-E812-42AC-96A6-11ECE4802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D726B-40DF-915D-E81B-2E9568D08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9B49D-0547-D9FD-F0C2-4988D13E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40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B601BD-F7C0-507F-14F5-C54B98D870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D08F7B-16AC-7989-F8DF-6F1747165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A544B-4C4F-AB45-90B6-C93C6F1B8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9E9E7-333A-8108-2A2B-2B33A7C8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11E71-1DC8-B92B-AD23-26345AE4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2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B827D7-6141-FEDC-2A15-B8C73189D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230512-54C5-0795-5D41-7C0D742B0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BA25A-8BCC-2001-EC32-429360AA8A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B6367-2AC0-E443-80BD-C33CB0C3EB41}" type="datetimeFigureOut">
              <a:rPr lang="en-US" smtClean="0"/>
              <a:t>9/24/22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F1710-5F8C-4DA7-3C38-396AFAEEA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B4021-CE66-CBBB-8C94-0227956D2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254C5-4C01-D24E-8FA9-4F3E67987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16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33248E-5E47-895D-13AB-9270C2ADB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The Terrible Tempest of the 12</a:t>
            </a:r>
            <a:r>
              <a:rPr lang="en-US" sz="48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1F1EBF-6FCC-EA9C-575E-9CC9D665D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5277684"/>
            <a:ext cx="5660057" cy="775494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Being an Exploration of the Infamous 1962 Columbus Day and Similar Storms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D0C58D6-72BD-9BA4-B6E9-7B9D3F5FC7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4" t="574" r="1610" b="26104"/>
          <a:stretch/>
        </p:blipFill>
        <p:spPr>
          <a:xfrm>
            <a:off x="6410739" y="10"/>
            <a:ext cx="5778213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D21C99-70CB-ABB9-FE7C-FA9A00551274}"/>
              </a:ext>
            </a:extLst>
          </p:cNvPr>
          <p:cNvSpPr txBox="1"/>
          <p:nvPr/>
        </p:nvSpPr>
        <p:spPr>
          <a:xfrm>
            <a:off x="5425937" y="6094285"/>
            <a:ext cx="17940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By Wolf Read</a:t>
            </a:r>
          </a:p>
          <a:p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wolfread@me.com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019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2883" y="321734"/>
            <a:ext cx="6165649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2883" y="1329179"/>
            <a:ext cx="6165649" cy="4847784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Classic path windstorms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Importance of the classic path to peak gust speeds and distribution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Observed peak gusts during the Columbus Day Storm (CDS)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Modeled surface pressure field of the CDS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Modeled wind and gust speeds of the CDS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Intercomparison of modeled winds to two other big events: 13-14 Nov 1981 and 12 Dec 1995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Some conclusions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Return intervals of major classic-path events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E3CD5BF-108E-EF5B-BA28-EB95F5F23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8" r="9416"/>
          <a:stretch/>
        </p:blipFill>
        <p:spPr>
          <a:xfrm>
            <a:off x="0" y="-12699"/>
            <a:ext cx="5382884" cy="4613900"/>
          </a:xfrm>
          <a:prstGeom prst="rect">
            <a:avLst/>
          </a:prstGeom>
        </p:spPr>
      </p:pic>
      <p:pic>
        <p:nvPicPr>
          <p:cNvPr id="3" name="Picture 2" descr="Oct1962_500ftTowerBefore_VancouverWA.JPG">
            <a:extLst>
              <a:ext uri="{FF2B5EF4-FFF2-40B4-BE49-F238E27FC236}">
                <a16:creationId xmlns:a16="http://schemas.microsoft.com/office/drawing/2014/main" id="{B7E3032E-1563-1CBC-31E7-9D56EEB118F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700" y="3702050"/>
            <a:ext cx="2095500" cy="3143250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CBE7F4-DCE2-9F33-BD54-2DF94EAF6D8B}"/>
              </a:ext>
            </a:extLst>
          </p:cNvPr>
          <p:cNvSpPr txBox="1"/>
          <p:nvPr/>
        </p:nvSpPr>
        <p:spPr>
          <a:xfrm>
            <a:off x="12699" y="3702050"/>
            <a:ext cx="864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7948EB-4755-F988-871D-D1D9A063D84F}"/>
              </a:ext>
            </a:extLst>
          </p:cNvPr>
          <p:cNvSpPr txBox="1"/>
          <p:nvPr/>
        </p:nvSpPr>
        <p:spPr>
          <a:xfrm>
            <a:off x="12699" y="12700"/>
            <a:ext cx="194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the storm…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C70958-683A-E6C4-CA00-2F7FD91D9697}"/>
              </a:ext>
            </a:extLst>
          </p:cNvPr>
          <p:cNvSpPr txBox="1"/>
          <p:nvPr/>
        </p:nvSpPr>
        <p:spPr>
          <a:xfrm>
            <a:off x="2120900" y="4627344"/>
            <a:ext cx="32619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Near Vancouver, WA. $1 million (1962 USD) transmission tower, one of two destroyed by the storm. (Bonneville Power Administration photos from “West Coast Disaster,” Franklin, Dorothy)</a:t>
            </a:r>
          </a:p>
        </p:txBody>
      </p:sp>
    </p:spTree>
    <p:extLst>
      <p:ext uri="{BB962C8B-B14F-4D97-AF65-F5344CB8AC3E}">
        <p14:creationId xmlns:p14="http://schemas.microsoft.com/office/powerpoint/2010/main" val="409459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0099" y="321734"/>
            <a:ext cx="4478434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102" y="1329179"/>
            <a:ext cx="4478429" cy="4847784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1962 Columbus Day Storm (CDS) is part of a family of extratropical cyclones that follow marked meridional (south to north) paths “inside 130ºW”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Referred to here as “Classic Path” storms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path supports strong south to southeast winds–sometimes southwest on the coast–in the coastal lowlands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From California into British Columbia (white shading on map)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965" r="-349"/>
          <a:stretch/>
        </p:blipFill>
        <p:spPr>
          <a:xfrm>
            <a:off x="-631596" y="10"/>
            <a:ext cx="770169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32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2883" y="321734"/>
            <a:ext cx="6165649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Classic Windstorm Peak Gust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2883" y="1329179"/>
            <a:ext cx="6165649" cy="4847784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peak gust pattern is a mix of southerly and southeasterly windstorm patterns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Often favor NW Oregon and SW Washington with the highest wind speeds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Also SW Oregon coast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E3CD5BF-108E-EF5B-BA28-EB95F5F23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" r="-273"/>
          <a:stretch/>
        </p:blipFill>
        <p:spPr>
          <a:xfrm>
            <a:off x="0" y="0"/>
            <a:ext cx="481353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93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2883" y="321734"/>
            <a:ext cx="6165649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Classic Windstorm Peak Gust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2883" y="1329179"/>
            <a:ext cx="6165649" cy="4847784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In the Willamette Valley, peak wind speeds tend to increase from Eugene to Portland/Vancouver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Portland/Vancouver seem to be singled out for the most intense treatment of interior locations west of the Cascades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Wind-prone Bellingham is a close second–this site is favored in a southeasterly pattern such as tends to occur with classic-path windstorms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E3CD5BF-108E-EF5B-BA28-EB95F5F23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" r="-273"/>
          <a:stretch/>
        </p:blipFill>
        <p:spPr>
          <a:xfrm>
            <a:off x="0" y="0"/>
            <a:ext cx="481353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39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2883" y="321734"/>
            <a:ext cx="6165649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Classic Windstorm Peak Gust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2883" y="1329179"/>
            <a:ext cx="6165649" cy="4847784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1962 Columbus Day Storm fit the pattern on the map well, as will be shown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With extreme gust speeds in many areas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E3CD5BF-108E-EF5B-BA28-EB95F5F23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" r="-273"/>
          <a:stretch/>
        </p:blipFill>
        <p:spPr>
          <a:xfrm>
            <a:off x="0" y="0"/>
            <a:ext cx="481353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42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 conceptual model that may help explain things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0799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Start with a fairly typical situation with a low-pressure system tracking ENE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is what might be termed a “west-jet” storm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Develops in W to WNW flow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7996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placement of key storm features, such as fronts, are in part the outcome of interaction with the jet stream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path of the storm is also steered in part by the jet stream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Thus, jet stream orientation is important to storm structure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EE6D32E2-591A-8B2C-2D6A-E1D9FB50CEF6}"/>
              </a:ext>
            </a:extLst>
          </p:cNvPr>
          <p:cNvSpPr/>
          <p:nvPr/>
        </p:nvSpPr>
        <p:spPr>
          <a:xfrm>
            <a:off x="5797314" y="4185493"/>
            <a:ext cx="3571547" cy="6954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Approximate Jet Stream Path</a:t>
            </a:r>
          </a:p>
        </p:txBody>
      </p:sp>
    </p:spTree>
    <p:extLst>
      <p:ext uri="{BB962C8B-B14F-4D97-AF65-F5344CB8AC3E}">
        <p14:creationId xmlns:p14="http://schemas.microsoft.com/office/powerpoint/2010/main" val="3963802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With west-jet systems, the strongest winds tend to be found in the S and SW sides of the storm (orange)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is where the strongest pressure gradients tend to occur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Call it the “</a:t>
            </a:r>
            <a:r>
              <a:rPr lang="en-US" sz="21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” of the storm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1852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When these storms land and track inland, the region affected by the strongest winds tends to be rather narrow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 key example is the 07 Feb 2002 windstorm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8931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windstorm delivered the most punishing blow since the 1962 Columbus Day Storm to the southern Willamette Valley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Region affected buy the strongest winds perhaps 50 miles (80 km) wide north-south (blue) over the interior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BE62E386-49EA-3BDD-F7FE-0480264B2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152" y="19050"/>
            <a:ext cx="64008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44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Most west-jet storms do not tend to affect large regions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There have been a few extraordinary exceptions (e.g. 14-15 Dec 2006), but it is a good rule of thumb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BE62E386-49EA-3BDD-F7FE-0480264B2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152" y="19050"/>
            <a:ext cx="64008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73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 classic path storm has a different jet stream orientation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Aligned more north-south (meridionally)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suggests a shifting of key storm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A774B748-8D51-28BC-02E6-F1350F9376EB}"/>
              </a:ext>
            </a:extLst>
          </p:cNvPr>
          <p:cNvSpPr/>
          <p:nvPr/>
        </p:nvSpPr>
        <p:spPr>
          <a:xfrm rot="18000000">
            <a:off x="7886107" y="4789855"/>
            <a:ext cx="3571547" cy="695479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Classic Path Jet Stream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3D89A2F3-442A-DF1D-F6D5-4DDEB8130758}"/>
              </a:ext>
            </a:extLst>
          </p:cNvPr>
          <p:cNvSpPr/>
          <p:nvPr/>
        </p:nvSpPr>
        <p:spPr>
          <a:xfrm>
            <a:off x="5797314" y="4185493"/>
            <a:ext cx="3571547" cy="6954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West Jet Storm</a:t>
            </a:r>
          </a:p>
        </p:txBody>
      </p:sp>
    </p:spTree>
    <p:extLst>
      <p:ext uri="{BB962C8B-B14F-4D97-AF65-F5344CB8AC3E}">
        <p14:creationId xmlns:p14="http://schemas.microsoft.com/office/powerpoint/2010/main" val="367374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Shifting the entire weather system—fronts, pressure gradient field and all—by 45º yields an interesting result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BA7C7FD3-6AEE-0526-AE07-A6FECEBFE468}"/>
              </a:ext>
            </a:extLst>
          </p:cNvPr>
          <p:cNvSpPr/>
          <p:nvPr/>
        </p:nvSpPr>
        <p:spPr>
          <a:xfrm rot="18000000">
            <a:off x="7886107" y="4789855"/>
            <a:ext cx="3571547" cy="695479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Approximate Jet Stream Path</a:t>
            </a:r>
          </a:p>
        </p:txBody>
      </p:sp>
    </p:spTree>
    <p:extLst>
      <p:ext uri="{BB962C8B-B14F-4D97-AF65-F5344CB8AC3E}">
        <p14:creationId xmlns:p14="http://schemas.microsoft.com/office/powerpoint/2010/main" val="1816988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region where the strongest pressure gradient occurs is now on the S to SE side of the low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No longer the SW to S side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78632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puts the region of strongest winds inland </a:t>
            </a:r>
            <a:r>
              <a:rPr lang="en-US" sz="2100" i="1" dirty="0">
                <a:latin typeface="Arial" panose="020B0604020202020204" pitchFamily="34" charset="0"/>
                <a:cs typeface="Arial" panose="020B0604020202020204" pitchFamily="34" charset="0"/>
              </a:rPr>
              <a:t>while the low-pressure center remains offshore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6786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Staying over the low-friction over-water environment helps the low maintain strength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When lows track inland, they tend to weaken fast, with some exceptions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91348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As the low tracks N to NNE, the region of maximum pressure gradient is lifted north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Directly hitting the coastal and interior lowlands from CA into BC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Thus, strongly affecting a very large region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2993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Importance of</a:t>
            </a:r>
            <a:b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Classic Path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underscores the potence and importance of Classic Path systems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And helps explain—in part—the magnitude of wind speeds and size of region affected by the 1962 Columbus Day Storm…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19B80-C760-2A9C-D504-BAACA679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" b="1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12370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0435" y="321734"/>
            <a:ext cx="4658097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Columbus Day Storm Peak Gusts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0436" y="1329178"/>
            <a:ext cx="4658096" cy="5528821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Western Oregon and southwest Washington bore the brunt of the storm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Many of the peak gusts reported in this region still stand today as the all-time highest on record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252162AC-9164-E65B-67E7-4E52353E66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" r="52"/>
          <a:stretch/>
        </p:blipFill>
        <p:spPr>
          <a:xfrm>
            <a:off x="2521391" y="0"/>
            <a:ext cx="4369045" cy="6857999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E3CD5BF-108E-EF5B-BA28-EB95F5F231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" r="52"/>
          <a:stretch/>
        </p:blipFill>
        <p:spPr>
          <a:xfrm>
            <a:off x="0" y="0"/>
            <a:ext cx="436904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526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0435" y="321734"/>
            <a:ext cx="4658097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Columbus Day Storm Peak Gusts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0436" y="1329178"/>
            <a:ext cx="4658096" cy="5528821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In the Willamette Valley, no official weather station has reported a gust ≥80 mph since the CDS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60 years!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252162AC-9164-E65B-67E7-4E52353E66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" r="52"/>
          <a:stretch/>
        </p:blipFill>
        <p:spPr>
          <a:xfrm>
            <a:off x="2521391" y="0"/>
            <a:ext cx="4369045" cy="6857999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E3CD5BF-108E-EF5B-BA28-EB95F5F231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" r="52"/>
          <a:stretch/>
        </p:blipFill>
        <p:spPr>
          <a:xfrm>
            <a:off x="0" y="0"/>
            <a:ext cx="4369045" cy="6857999"/>
          </a:xfrm>
          <a:prstGeom prst="rect">
            <a:avLst/>
          </a:prstGeom>
        </p:spPr>
      </p:pic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41B5B3B0-776F-5952-CEA6-6E97A842BA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1298" y="212795"/>
            <a:ext cx="6438421" cy="4240566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6437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0435" y="321734"/>
            <a:ext cx="4658097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Columbus Day Storm Peak Gusts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0436" y="1329178"/>
            <a:ext cx="4658096" cy="5528821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Caveat: Eugene, OR (KEUG), during 07 Feb 2002 likely received instantaneous gusts approaching 80 mph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Not measured by the automated observing system in place at the time, which reported 70 mph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So perhaps more like 40 years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Still likely short of the 86 mph that occurred at KEUG during the CDS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252162AC-9164-E65B-67E7-4E52353E66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" r="52"/>
          <a:stretch/>
        </p:blipFill>
        <p:spPr>
          <a:xfrm>
            <a:off x="2521391" y="0"/>
            <a:ext cx="4369045" cy="6857999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E3CD5BF-108E-EF5B-BA28-EB95F5F231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" r="52"/>
          <a:stretch/>
        </p:blipFill>
        <p:spPr>
          <a:xfrm>
            <a:off x="0" y="0"/>
            <a:ext cx="4369045" cy="6857999"/>
          </a:xfrm>
          <a:prstGeom prst="rect">
            <a:avLst/>
          </a:prstGeom>
        </p:spPr>
      </p:pic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41B5B3B0-776F-5952-CEA6-6E97A842BA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1298" y="212795"/>
            <a:ext cx="6438421" cy="4240566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3915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0435" y="321734"/>
            <a:ext cx="4658097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Columbus Day Storm Peak Gusts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0436" y="1329178"/>
            <a:ext cx="4658096" cy="5528821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Even for a major classic path windstorm, the CDS gust speeds are unusual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They are one of the key mysteries of the storm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252162AC-9164-E65B-67E7-4E52353E66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" r="52"/>
          <a:stretch/>
        </p:blipFill>
        <p:spPr>
          <a:xfrm>
            <a:off x="2521391" y="0"/>
            <a:ext cx="4369045" cy="6857999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E3CD5BF-108E-EF5B-BA28-EB95F5F231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" r="52"/>
          <a:stretch/>
        </p:blipFill>
        <p:spPr>
          <a:xfrm>
            <a:off x="0" y="0"/>
            <a:ext cx="436904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49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ERA5 Reanalysis Data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1329179"/>
            <a:ext cx="5136412" cy="5194170"/>
          </a:xfrm>
        </p:spPr>
        <p:txBody>
          <a:bodyPr>
            <a:normAutofit lnSpcReduction="10000"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Combines model data with observations to make a consistent dataset using the laws of physics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Uses the ECMWF–European–model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Has a 0.25º grid spacing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Horizontal resolution at 45ºN: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Approximately 27 km N-S, 20 km E-W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Offers a chance to look at Pacific Northwest windstorms in a different light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E7D676-552D-F211-1059-61EE6AE2A118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1958-11-04 02:00 UTC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503FEA-C134-CFA0-446E-81697B828EA0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1958-11-04 02:00 UTC</a:t>
            </a:r>
          </a:p>
        </p:txBody>
      </p:sp>
    </p:spTree>
    <p:extLst>
      <p:ext uri="{BB962C8B-B14F-4D97-AF65-F5344CB8AC3E}">
        <p14:creationId xmlns:p14="http://schemas.microsoft.com/office/powerpoint/2010/main" val="2972805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0000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To look at a couple of frames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Here is the ERA5 estimate for 4:00 PM PST on 12 OCT 1962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Showing sea-level pressure: dark grey isobars</a:t>
            </a:r>
          </a:p>
          <a:p>
            <a:pPr lvl="1">
              <a:buFont typeface="Wingdings" pitchFamily="2" charset="2"/>
              <a:buChar char="Ø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Peak near-surface gust: color fields</a:t>
            </a:r>
          </a:p>
          <a:p>
            <a:pPr lvl="1">
              <a:buFont typeface="Wingdings" pitchFamily="2" charset="2"/>
              <a:buChar char="Ø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Gridded wind speed/direction: wind barbs</a:t>
            </a:r>
          </a:p>
          <a:p>
            <a:pPr lvl="1">
              <a:buFont typeface="Wingdings" pitchFamily="2" charset="2"/>
              <a:buChar char="Ø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Near-surface temperature: gridded italicized/boldface numbers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DB77EB-4779-F3CA-DC99-AC60CDBAA7D7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00:00 UTC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12FAFA-3CA3-18BD-58D8-47301299BD37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00:00 UTC</a:t>
            </a:r>
          </a:p>
        </p:txBody>
      </p:sp>
    </p:spTree>
    <p:extLst>
      <p:ext uri="{BB962C8B-B14F-4D97-AF65-F5344CB8AC3E}">
        <p14:creationId xmlns:p14="http://schemas.microsoft.com/office/powerpoint/2010/main" val="2193301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0000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At this time, much of the central and southern Willamette Valley was under the main guns of this windstorm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Corvallis being shredded with gusts to 127 mph (200 km/h)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DB77EB-4779-F3CA-DC99-AC60CDBAA7D7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00:00 UTC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12FAFA-3CA3-18BD-58D8-47301299BD37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00:00 UTC</a:t>
            </a:r>
          </a:p>
        </p:txBody>
      </p:sp>
    </p:spTree>
    <p:extLst>
      <p:ext uri="{BB962C8B-B14F-4D97-AF65-F5344CB8AC3E}">
        <p14:creationId xmlns:p14="http://schemas.microsoft.com/office/powerpoint/2010/main" val="4115730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Two hours later, 6:00 PM PST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Portland now being hammered by gusts that would soon reach and estimated 104 mph (167 km/h)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Astoria just about to join the fray, with winds ramping up around 18:30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How well is the ERA5 performing here?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F547BE-0D7E-7597-DE32-FE2DAAD2E97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8D197-27DC-BDE3-6A43-3DC7C889548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3453764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Region of strongest winds concentrated in the E quadrant of the low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F547BE-0D7E-7597-DE32-FE2DAAD2E97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8D197-27DC-BDE3-6A43-3DC7C889548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384DA4-B896-4C16-5723-EDE388678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880" y="0"/>
            <a:ext cx="567616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B5817B-0677-475A-BC99-F46E754D411D}"/>
              </a:ext>
            </a:extLst>
          </p:cNvPr>
          <p:cNvSpPr txBox="1"/>
          <p:nvPr/>
        </p:nvSpPr>
        <p:spPr>
          <a:xfrm>
            <a:off x="10030119" y="5542962"/>
            <a:ext cx="1989055" cy="553998"/>
          </a:xfrm>
          <a:prstGeom prst="rect">
            <a:avLst/>
          </a:prstGeom>
          <a:solidFill>
            <a:srgbClr val="C9EDE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Lynott &amp; Cramer 1966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2E88F8-CA02-EDAC-2E01-C1C6652D6A9E}"/>
              </a:ext>
            </a:extLst>
          </p:cNvPr>
          <p:cNvSpPr txBox="1"/>
          <p:nvPr/>
        </p:nvSpPr>
        <p:spPr>
          <a:xfrm>
            <a:off x="212616" y="6408901"/>
            <a:ext cx="507703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Changed isobar spacing from 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 2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2316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Region of strongest winds concentrated in the E quadrant of the low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F547BE-0D7E-7597-DE32-FE2DAAD2E97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8D197-27DC-BDE3-6A43-3DC7C889548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384DA4-B896-4C16-5723-EDE388678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880" y="0"/>
            <a:ext cx="567616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B5817B-0677-475A-BC99-F46E754D411D}"/>
              </a:ext>
            </a:extLst>
          </p:cNvPr>
          <p:cNvSpPr txBox="1"/>
          <p:nvPr/>
        </p:nvSpPr>
        <p:spPr>
          <a:xfrm>
            <a:off x="10030119" y="5542962"/>
            <a:ext cx="1989055" cy="553998"/>
          </a:xfrm>
          <a:prstGeom prst="rect">
            <a:avLst/>
          </a:prstGeom>
          <a:solidFill>
            <a:srgbClr val="C9EDE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Lynott &amp; Cramer 1966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27B5EE-396D-5CD6-E9C3-D5A8ED347BA2}"/>
              </a:ext>
            </a:extLst>
          </p:cNvPr>
          <p:cNvSpPr txBox="1"/>
          <p:nvPr/>
        </p:nvSpPr>
        <p:spPr>
          <a:xfrm>
            <a:off x="2786869" y="169684"/>
            <a:ext cx="5986021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ERA5 isobar depiction very close to Lynott &amp; Cramer’s detailed analysis</a:t>
            </a:r>
          </a:p>
        </p:txBody>
      </p:sp>
    </p:spTree>
    <p:extLst>
      <p:ext uri="{BB962C8B-B14F-4D97-AF65-F5344CB8AC3E}">
        <p14:creationId xmlns:p14="http://schemas.microsoft.com/office/powerpoint/2010/main" val="30959597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Region of strongest winds concentrated in the E quadrant of the low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F547BE-0D7E-7597-DE32-FE2DAAD2E97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8D197-27DC-BDE3-6A43-3DC7C889548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384DA4-B896-4C16-5723-EDE388678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880" y="0"/>
            <a:ext cx="567616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B5817B-0677-475A-BC99-F46E754D411D}"/>
              </a:ext>
            </a:extLst>
          </p:cNvPr>
          <p:cNvSpPr txBox="1"/>
          <p:nvPr/>
        </p:nvSpPr>
        <p:spPr>
          <a:xfrm>
            <a:off x="10030119" y="5542962"/>
            <a:ext cx="1989055" cy="553998"/>
          </a:xfrm>
          <a:prstGeom prst="rect">
            <a:avLst/>
          </a:prstGeom>
          <a:solidFill>
            <a:srgbClr val="C9EDE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Lynott &amp; Cramer 1966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27B5EE-396D-5CD6-E9C3-D5A8ED347BA2}"/>
              </a:ext>
            </a:extLst>
          </p:cNvPr>
          <p:cNvSpPr txBox="1"/>
          <p:nvPr/>
        </p:nvSpPr>
        <p:spPr>
          <a:xfrm>
            <a:off x="2786869" y="169684"/>
            <a:ext cx="5986021" cy="10618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ERA5 indicates at least 956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(28.23” Hg) for central pressure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Lynott &amp; Cramer estimated 960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1777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Region of strongest winds concentrated in the E quadrant of the low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F547BE-0D7E-7597-DE32-FE2DAAD2E97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8D197-27DC-BDE3-6A43-3DC7C889548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384DA4-B896-4C16-5723-EDE388678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880" y="0"/>
            <a:ext cx="567616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B5817B-0677-475A-BC99-F46E754D411D}"/>
              </a:ext>
            </a:extLst>
          </p:cNvPr>
          <p:cNvSpPr txBox="1"/>
          <p:nvPr/>
        </p:nvSpPr>
        <p:spPr>
          <a:xfrm>
            <a:off x="10030119" y="5542962"/>
            <a:ext cx="1989055" cy="553998"/>
          </a:xfrm>
          <a:prstGeom prst="rect">
            <a:avLst/>
          </a:prstGeom>
          <a:solidFill>
            <a:srgbClr val="C9EDE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Lynott &amp; Cramer 1966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27B5EE-396D-5CD6-E9C3-D5A8ED347BA2}"/>
              </a:ext>
            </a:extLst>
          </p:cNvPr>
          <p:cNvSpPr txBox="1"/>
          <p:nvPr/>
        </p:nvSpPr>
        <p:spPr>
          <a:xfrm>
            <a:off x="2786869" y="169684"/>
            <a:ext cx="5986021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However, the ERA5 model falls far short </a:t>
            </a:r>
            <a:r>
              <a:rPr lang="en-US" sz="2100">
                <a:latin typeface="Arial" panose="020B0604020202020204" pitchFamily="34" charset="0"/>
                <a:cs typeface="Arial" panose="020B0604020202020204" pitchFamily="34" charset="0"/>
              </a:rPr>
              <a:t>on estimating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gust speeds</a:t>
            </a:r>
          </a:p>
        </p:txBody>
      </p:sp>
    </p:spTree>
    <p:extLst>
      <p:ext uri="{BB962C8B-B14F-4D97-AF65-F5344CB8AC3E}">
        <p14:creationId xmlns:p14="http://schemas.microsoft.com/office/powerpoint/2010/main" val="25245155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At this time, most locations in the northern half of the Willamette Valley were receiving gusts of ≥90 mph (140 km/h)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includes Salem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For the southern Valley, Eugene 52 mph (80 km/h), the indicated speed is good for the depicted timeframe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F547BE-0D7E-7597-DE32-FE2DAAD2E97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8D197-27DC-BDE3-6A43-3DC7C889548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14194433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4"/>
            <a:ext cx="5136412" cy="4323423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is a closer approximation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Based on wind observations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Astoria overdone here–the main wind surge is about to arrive (~18:30 PST)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Over the Pacific more guesswork involved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main point is that NW Oregon should be painted in the deep reds and purples at this time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F547BE-0D7E-7597-DE32-FE2DAAD2E97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8D197-27DC-BDE3-6A43-3DC7C889548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2284287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Given that the surface pressure filed is depicted very well…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It appears that this pressure information does not inform the wind/gust estimate in the ERA5 data–or it is not incorporated well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F547BE-0D7E-7597-DE32-FE2DAAD2E97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8D197-27DC-BDE3-6A43-3DC7C889548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36019187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4"/>
            <a:ext cx="5136412" cy="4323423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discrepancy is likely due in part to two key factors: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Grid resolution missing the fine wind speed details</a:t>
            </a: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Likely plays a role, but probably not the key factor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During the “early years” of the ERA5 dataset (&lt;1979), there simply were not as many observations to work with to feed into the numerical models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Storm depictions appear to get better going forward in time, as indicated by other major classic path events…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F547BE-0D7E-7597-DE32-FE2DAAD2E97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8D197-27DC-BDE3-6A43-3DC7C889548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2181323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1981 NOV 14 – 1200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19" y="2407674"/>
            <a:ext cx="5257031" cy="4450325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is at 04:00 PST, right around the time of peak gust at Salem and Portland: 71 mph (115 km/h)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depiction is closer, but still lags:</a:t>
            </a: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PDX: 56 mph (90 km/h) | best 61 mph 07:00</a:t>
            </a: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SLE: 62 mph (100 km/h) | best 65 mph 05:00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large field of deep purple along the coast is encouraging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Here is indication of 85 mph (~140 km/h)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Actual observations at some coastal sites 90-100 mph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1791389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1995 DEC 12 – 2100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4306392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storm captured even better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Observed 5-sec peak gust ~1300 PST:</a:t>
            </a: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PDX: 62 mph (100 km/h)</a:t>
            </a: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SLE: 59 mph (94 km/h)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Observed instant (1-sec) gust:</a:t>
            </a: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PDX: 74 mph (119 km/h)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Modeled gust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(1300 PST):</a:t>
            </a: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PDX: 53 mph (85 km/h)</a:t>
            </a: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SLE: 63 mph (101 km/h)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1756583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1995 DEC 12 – 2100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storm captured even better</a:t>
            </a:r>
          </a:p>
          <a:p>
            <a:endParaRPr lang="en-US" sz="2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 5-sec peak gust ~1300 PST:</a:t>
            </a:r>
          </a:p>
          <a:p>
            <a:pPr lvl="1"/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PDX: 62 mph (100 km/h)</a:t>
            </a:r>
          </a:p>
          <a:p>
            <a:pPr lvl="1"/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SLE: 59 mph (94 km/h)</a:t>
            </a:r>
          </a:p>
          <a:p>
            <a:r>
              <a:rPr lang="en-US" sz="2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 instant (1-sec) gust:</a:t>
            </a:r>
          </a:p>
          <a:p>
            <a:pPr lvl="1"/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PDX: 74 mph (119 km/h)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Highest modeled gust using 1-h steps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:</a:t>
            </a: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PDX: 63 mph (101 km/h) 15:00 PST</a:t>
            </a:r>
          </a:p>
          <a:p>
            <a:pPr lvl="1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SLE: 68 mph (110 km/h) 14:00 PST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10350188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4"/>
            <a:ext cx="5136412" cy="4323423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Since the ERA5 surface wind estimate for the CDS falls short, one must look elsewhere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Perhaps the modelling did better in the upper levels, where terrain friction is not as significant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89B5DE-5BEC-8901-6DA9-E011451F1DCE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7820A-775D-C6A1-36E9-DBF9D2E99A78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19013013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4"/>
            <a:ext cx="5136412" cy="4323423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Here are the 850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winds–about 1.1 km above sea-level–for the Columbus Day Storm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850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winds are often a reasonable proxy for surface gust speeds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is looking better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89B5DE-5BEC-8901-6DA9-E011451F1DCE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7820A-775D-C6A1-36E9-DBF9D2E99A78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42257719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4"/>
            <a:ext cx="5136412" cy="4323423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Changing the color scheme to highlight the most significant wind speeds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There are areas of 100 to 110 mph (160 to 180 km/h) over the coast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Over the Willamette Valley 80 to 95 mph (130 to 150 km/h)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Very rare 850 values and an indication of a potent storm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183748" y="1463418"/>
            <a:ext cx="3604385" cy="369332"/>
          </a:xfrm>
          <a:prstGeom prst="rect">
            <a:avLst/>
          </a:prstGeom>
          <a:solidFill>
            <a:srgbClr val="FFC70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166.7 km/h = 90 knots = 104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183748" y="1832750"/>
            <a:ext cx="3604385" cy="369332"/>
          </a:xfrm>
          <a:prstGeom prst="rect">
            <a:avLst/>
          </a:prstGeom>
          <a:solidFill>
            <a:srgbClr val="F0F6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F9A404-158F-539C-0D6C-3BD1744D87B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C010D2-63F3-7F09-499D-3886A6DE6DA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38136405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4"/>
            <a:ext cx="5136412" cy="4323423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Only the coastal 850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winds are unusually high for a major classic-path storm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183748" y="1463418"/>
            <a:ext cx="3604385" cy="369332"/>
          </a:xfrm>
          <a:prstGeom prst="rect">
            <a:avLst/>
          </a:prstGeom>
          <a:solidFill>
            <a:srgbClr val="FFC70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166.7 km/h = 90 knots = 104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183748" y="1832750"/>
            <a:ext cx="3604385" cy="369332"/>
          </a:xfrm>
          <a:prstGeom prst="rect">
            <a:avLst/>
          </a:prstGeom>
          <a:solidFill>
            <a:srgbClr val="F0F6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F9A404-158F-539C-0D6C-3BD1744D87B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C010D2-63F3-7F09-499D-3886A6DE6DA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8917559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And modeled height 850 speeds still fall short of measured surface winds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So probably not quite capturing the real storm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183748" y="1463418"/>
            <a:ext cx="3604385" cy="369332"/>
          </a:xfrm>
          <a:prstGeom prst="rect">
            <a:avLst/>
          </a:prstGeom>
          <a:solidFill>
            <a:srgbClr val="FFC70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166.7 km/h = 90 knots = 104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183748" y="1832750"/>
            <a:ext cx="3604385" cy="369332"/>
          </a:xfrm>
          <a:prstGeom prst="rect">
            <a:avLst/>
          </a:prstGeom>
          <a:solidFill>
            <a:srgbClr val="F0F6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F9A404-158F-539C-0D6C-3BD1744D87B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C010D2-63F3-7F09-499D-3886A6DE6DA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42443528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map also offers a chance to intercompare with the other two major classic path storms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provides some idea of significance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183748" y="1463418"/>
            <a:ext cx="3604385" cy="369332"/>
          </a:xfrm>
          <a:prstGeom prst="rect">
            <a:avLst/>
          </a:prstGeom>
          <a:solidFill>
            <a:srgbClr val="FFC70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166.7 km/h = 90 knots = 104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183748" y="1832750"/>
            <a:ext cx="3604385" cy="369332"/>
          </a:xfrm>
          <a:prstGeom prst="rect">
            <a:avLst/>
          </a:prstGeom>
          <a:solidFill>
            <a:srgbClr val="F0F6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F9A404-158F-539C-0D6C-3BD1744D87B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C010D2-63F3-7F09-499D-3886A6DE6DA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21172400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1981 NOV 14 – 1200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Height 850 winds over coast not as fast as the CDS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85 to 100 mph (140 to 160 km/h)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They are, however, similar to CDS over the Willamette Valley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80 to 95 mph (130 to 150 km/h)</a:t>
            </a:r>
          </a:p>
          <a:p>
            <a:pPr lvl="1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Larger area of coverage–CDS appears to have been a fairly compact storm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183748" y="1463418"/>
            <a:ext cx="3604385" cy="369332"/>
          </a:xfrm>
          <a:prstGeom prst="rect">
            <a:avLst/>
          </a:prstGeom>
          <a:solidFill>
            <a:srgbClr val="FFC70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166.7 km/h = 90 knots = 104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183748" y="1832750"/>
            <a:ext cx="3604385" cy="369332"/>
          </a:xfrm>
          <a:prstGeom prst="rect">
            <a:avLst/>
          </a:prstGeom>
          <a:solidFill>
            <a:srgbClr val="F0F6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35518025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1995 DEC 12 – 2100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Dec 1995 has similar coastal height 850 wind speeds to Nov 1981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85 to 100 mph (140 to 160 km/h)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Somewhat less over the Willamette Valley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75 to 85 mph (120 to 140 km/h)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183748" y="1463418"/>
            <a:ext cx="3604385" cy="369332"/>
          </a:xfrm>
          <a:prstGeom prst="rect">
            <a:avLst/>
          </a:prstGeom>
          <a:solidFill>
            <a:srgbClr val="FFC70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166.7 km/h = 90 knots = 104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183748" y="1832750"/>
            <a:ext cx="3604385" cy="369332"/>
          </a:xfrm>
          <a:prstGeom prst="rect">
            <a:avLst/>
          </a:prstGeom>
          <a:solidFill>
            <a:srgbClr val="F0F6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24718950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1962 OCT 13 – 0200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4"/>
            <a:ext cx="5136412" cy="4323423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ERA5 conclusions: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While capturing surface pressure field well, the ERA5 data fall short of capturing the measured near-surface gusts of the CDS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Depictions of major storms appear to get better in recent years, likely owing to more information being available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Analysis using ERA5 appears most useful for events from approximately 1980 and later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183748" y="1463418"/>
            <a:ext cx="3604385" cy="369332"/>
          </a:xfrm>
          <a:prstGeom prst="rect">
            <a:avLst/>
          </a:prstGeom>
          <a:solidFill>
            <a:srgbClr val="FFC70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166.7 km/h = 90 knots = 104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183748" y="1832750"/>
            <a:ext cx="3604385" cy="369332"/>
          </a:xfrm>
          <a:prstGeom prst="rect">
            <a:avLst/>
          </a:prstGeom>
          <a:solidFill>
            <a:srgbClr val="F0F6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F9A404-158F-539C-0D6C-3BD1744D87BA}"/>
              </a:ext>
            </a:extLst>
          </p:cNvPr>
          <p:cNvSpPr txBox="1"/>
          <p:nvPr/>
        </p:nvSpPr>
        <p:spPr>
          <a:xfrm>
            <a:off x="0" y="37708"/>
            <a:ext cx="1338828" cy="207749"/>
          </a:xfrm>
          <a:prstGeom prst="rect">
            <a:avLst/>
          </a:prstGeom>
          <a:solidFill>
            <a:srgbClr val="C9EDEA"/>
          </a:solidFill>
        </p:spPr>
        <p:txBody>
          <a:bodyPr wrap="non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C010D2-63F3-7F09-499D-3886A6DE6DA0}"/>
              </a:ext>
            </a:extLst>
          </p:cNvPr>
          <p:cNvSpPr txBox="1"/>
          <p:nvPr/>
        </p:nvSpPr>
        <p:spPr>
          <a:xfrm>
            <a:off x="0" y="6523349"/>
            <a:ext cx="1875934" cy="207749"/>
          </a:xfrm>
          <a:prstGeom prst="rect">
            <a:avLst/>
          </a:prstGeom>
          <a:solidFill>
            <a:srgbClr val="44C1B6"/>
          </a:solidFill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Courier New" panose="02070309020205020404" pitchFamily="49" charset="0"/>
                <a:cs typeface="Courier New" panose="02070309020205020404" pitchFamily="49" charset="0"/>
              </a:rPr>
              <a:t>1962-10-13 02:00 UTC</a:t>
            </a:r>
          </a:p>
        </p:txBody>
      </p:sp>
    </p:spTree>
    <p:extLst>
      <p:ext uri="{BB962C8B-B14F-4D97-AF65-F5344CB8AC3E}">
        <p14:creationId xmlns:p14="http://schemas.microsoft.com/office/powerpoint/2010/main" val="40964318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2014 DEC 12 – 0000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Before closing…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Here are the height 850 winds for the 11 Dec 2014 classic path windstorm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Among a number of classic path windstorms since Dec 1995, this one is perhaps the most significant (16 Jan 2000 being a close second)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It is a pipsqueak relative to the major events of 1962, 1981 and 1995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Dec 2014 made a “good effort”, but fell short of being a major event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183748" y="1463418"/>
            <a:ext cx="3604385" cy="369332"/>
          </a:xfrm>
          <a:prstGeom prst="rect">
            <a:avLst/>
          </a:prstGeom>
          <a:solidFill>
            <a:srgbClr val="FFC70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166.7 km/h = 90 knots = 104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183748" y="1832750"/>
            <a:ext cx="3604385" cy="369332"/>
          </a:xfrm>
          <a:prstGeom prst="rect">
            <a:avLst/>
          </a:prstGeom>
          <a:solidFill>
            <a:srgbClr val="F0F6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25994740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2014 DEC 12 – 0000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This underscores an important fact: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There has not been a major classic-path windstorm in 27 years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183748" y="1463418"/>
            <a:ext cx="3604385" cy="369332"/>
          </a:xfrm>
          <a:prstGeom prst="rect">
            <a:avLst/>
          </a:prstGeom>
          <a:solidFill>
            <a:srgbClr val="FFC70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166.7 km/h = 90 knots = 104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183748" y="1832750"/>
            <a:ext cx="3604385" cy="369332"/>
          </a:xfrm>
          <a:prstGeom prst="rect">
            <a:avLst/>
          </a:prstGeom>
          <a:solidFill>
            <a:srgbClr val="F0F6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4088981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2014 DEC 12 – 0000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underscores an important fact:</a:t>
            </a:r>
          </a:p>
          <a:p>
            <a:endParaRPr lang="en-US" sz="2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has not been a major classic-path windstorm in 27 years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Given these dates for major events: 1945, 1962, 1981 and 1995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An average of 17 years between storms is returned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Looks like we may be overdue!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183748" y="1463418"/>
            <a:ext cx="3604385" cy="369332"/>
          </a:xfrm>
          <a:prstGeom prst="rect">
            <a:avLst/>
          </a:prstGeom>
          <a:solidFill>
            <a:srgbClr val="FFC70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166.7 km/h = 90 knots = 104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183748" y="1832750"/>
            <a:ext cx="3604385" cy="369332"/>
          </a:xfrm>
          <a:prstGeom prst="rect">
            <a:avLst/>
          </a:prstGeom>
          <a:solidFill>
            <a:srgbClr val="F0F6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20373893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Questions / Comments?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Image is a cloud cover estimate for the CDS at 18:00 on 12 Oct 1962, showing what the storm may have looked like from a satellite’s vantage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951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2014 DEC 12 – 0000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Region of strongest winds concentrated in the E quadrant of the low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1021938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1981 NOV 14 – 1200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Nov 1981 had a much broader region of strong 850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winds…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1116399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1995 DEC 12 – 2100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850 Heights Temp Wind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Region of strongest winds concentrated in the E quadrant of the low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20311429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6F5-DBC4-5EEE-2910-6F33AEBC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21" y="321734"/>
            <a:ext cx="5136412" cy="113573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2014 DEC 12 – 0000 UTC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Surface: SLP Gust Temp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742B7908-DBC1-8D73-89B7-A1612F2B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20" y="2407675"/>
            <a:ext cx="5136412" cy="3769288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Region of strongest winds concentrated in the E quadrant of the low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1DBC3E-7B21-59D0-5228-200DABF5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" r="57"/>
          <a:stretch/>
        </p:blipFill>
        <p:spPr>
          <a:xfrm>
            <a:off x="-2" y="10"/>
            <a:ext cx="5779884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8532B-20AF-E70D-38FC-0B0C59B5ADC9}"/>
              </a:ext>
            </a:extLst>
          </p:cNvPr>
          <p:cNvSpPr txBox="1"/>
          <p:nvPr/>
        </p:nvSpPr>
        <p:spPr>
          <a:xfrm>
            <a:off x="7273838" y="1463418"/>
            <a:ext cx="3493264" cy="369332"/>
          </a:xfrm>
          <a:prstGeom prst="rect">
            <a:avLst/>
          </a:prstGeom>
          <a:solidFill>
            <a:srgbClr val="8B328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138.9 km/h = 80 knots = 92 mph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7B203-56C4-4A64-2AD9-95E401C03B59}"/>
              </a:ext>
            </a:extLst>
          </p:cNvPr>
          <p:cNvSpPr txBox="1"/>
          <p:nvPr/>
        </p:nvSpPr>
        <p:spPr>
          <a:xfrm>
            <a:off x="7273838" y="1832750"/>
            <a:ext cx="3493264" cy="369332"/>
          </a:xfrm>
          <a:prstGeom prst="rect">
            <a:avLst/>
          </a:prstGeom>
          <a:solidFill>
            <a:srgbClr val="BD2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111.1 km/h = 60 knots = 69 mph</a:t>
            </a:r>
          </a:p>
        </p:txBody>
      </p:sp>
    </p:spTree>
    <p:extLst>
      <p:ext uri="{BB962C8B-B14F-4D97-AF65-F5344CB8AC3E}">
        <p14:creationId xmlns:p14="http://schemas.microsoft.com/office/powerpoint/2010/main" val="443814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11442</TotalTime>
  <Words>3394</Words>
  <Application>Microsoft Macintosh PowerPoint</Application>
  <PresentationFormat>Widescreen</PresentationFormat>
  <Paragraphs>422</Paragraphs>
  <Slides>56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Courier New</vt:lpstr>
      <vt:lpstr>Wingdings</vt:lpstr>
      <vt:lpstr>Office Theme</vt:lpstr>
      <vt:lpstr>The Terrible Tempest of the 12th</vt:lpstr>
      <vt:lpstr>Outline</vt:lpstr>
      <vt:lpstr>Classic Path</vt:lpstr>
      <vt:lpstr>Classic Windstorm Peak Gust</vt:lpstr>
      <vt:lpstr>Classic Windstorm Peak Gust</vt:lpstr>
      <vt:lpstr>Classic Windstorm Peak Gust</vt:lpstr>
      <vt:lpstr>Importance of Classic Path</vt:lpstr>
      <vt:lpstr>Importance of Classic Path</vt:lpstr>
      <vt:lpstr>Importance of Classic Path</vt:lpstr>
      <vt:lpstr>Importance of Classic Path</vt:lpstr>
      <vt:lpstr>Importance of Classic Path</vt:lpstr>
      <vt:lpstr>Importance of Classic Path</vt:lpstr>
      <vt:lpstr>Importance of Classic Path</vt:lpstr>
      <vt:lpstr>Importance of Classic Path</vt:lpstr>
      <vt:lpstr>Importance of Classic Path</vt:lpstr>
      <vt:lpstr>Importance of Classic Path</vt:lpstr>
      <vt:lpstr>Importance of Classic Path</vt:lpstr>
      <vt:lpstr>Importance of Classic Path</vt:lpstr>
      <vt:lpstr>Importance of Classic Path</vt:lpstr>
      <vt:lpstr>Importance of Classic Path</vt:lpstr>
      <vt:lpstr>Columbus Day Storm Peak Gusts</vt:lpstr>
      <vt:lpstr>Columbus Day Storm Peak Gusts</vt:lpstr>
      <vt:lpstr>Columbus Day Storm Peak Gusts</vt:lpstr>
      <vt:lpstr>Columbus Day Storm Peak Gusts</vt:lpstr>
      <vt:lpstr>ERA5 Reanalysis Data</vt:lpstr>
      <vt:lpstr>1962 OCT 13 – 0000 UTC Surface: SLP Gust Temp</vt:lpstr>
      <vt:lpstr>1962 OCT 13 – 0000 UTC Surface: SLP Gust Temp</vt:lpstr>
      <vt:lpstr>1962 OCT 13 – 0200 UTC Surface: SLP Gust Temp</vt:lpstr>
      <vt:lpstr>1962 OCT 13 – 0200 UTC Surface: SLP Gust Temp</vt:lpstr>
      <vt:lpstr>1962 OCT 13 – 0200 UTC Surface: SLP Gust Temp</vt:lpstr>
      <vt:lpstr>1962 OCT 13 – 0200 UTC Surface: SLP Gust Temp</vt:lpstr>
      <vt:lpstr>1962 OCT 13 – 0200 UTC Surface: SLP Gust Temp</vt:lpstr>
      <vt:lpstr>1962 OCT 13 – 0200 UTC Surface: SLP Gust Temp</vt:lpstr>
      <vt:lpstr>1962 OCT 13 – 0200 UTC Surface: SLP Gust Temp</vt:lpstr>
      <vt:lpstr>1962 OCT 13 – 0200 UTC Surface: SLP Gust Temp</vt:lpstr>
      <vt:lpstr>1962 OCT 13 – 0200 UTC Surface: SLP Gust Temp</vt:lpstr>
      <vt:lpstr>1981 NOV 14 – 1200 UTC Surface: SLP Gust Temp</vt:lpstr>
      <vt:lpstr>1995 DEC 12 – 2100 UTC Surface: SLP Gust Temp</vt:lpstr>
      <vt:lpstr>1995 DEC 12 – 2100 UTC Surface: SLP Gust Temp</vt:lpstr>
      <vt:lpstr>1962 OCT 13 – 0200 UTC 850 Heights Temp Wind</vt:lpstr>
      <vt:lpstr>1962 OCT 13 – 0200 UTC 850 Heights Temp Wind</vt:lpstr>
      <vt:lpstr>1962 OCT 13 – 0200 UTC 850 Heights Temp Wind</vt:lpstr>
      <vt:lpstr>1962 OCT 13 – 0200 UTC 850 Heights Temp Wind</vt:lpstr>
      <vt:lpstr>1962 OCT 13 – 0200 UTC 850 Heights Temp Wind</vt:lpstr>
      <vt:lpstr>1962 OCT 13 – 0200 UTC 850 Heights Temp Wind</vt:lpstr>
      <vt:lpstr>1981 NOV 14 – 1200 UTC 850 Heights Temp Wind</vt:lpstr>
      <vt:lpstr>1995 DEC 12 – 2100 UTC 850 Heights Temp Wind</vt:lpstr>
      <vt:lpstr>1962 OCT 13 – 0200 UTC 850 Heights Temp Wind</vt:lpstr>
      <vt:lpstr>2014 DEC 12 – 0000 UTC 850 Heights Temp Wind</vt:lpstr>
      <vt:lpstr>2014 DEC 12 – 0000 UTC 850 Heights Temp Wind</vt:lpstr>
      <vt:lpstr>2014 DEC 12 – 0000 UTC 850 Heights Temp Wind</vt:lpstr>
      <vt:lpstr>Questions / Comments?</vt:lpstr>
      <vt:lpstr>2014 DEC 12 – 0000 UTC 850 Heights Temp Wind</vt:lpstr>
      <vt:lpstr>1981 NOV 14 – 1200 UTC 850 Heights Temp Wind</vt:lpstr>
      <vt:lpstr>1995 DEC 12 – 2100 UTC 850 Heights Temp Wind</vt:lpstr>
      <vt:lpstr>2014 DEC 12 – 0000 UTC Surface: SLP Gust Temp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Wolf Read</dc:creator>
  <cp:lastModifiedBy>Wolf Read</cp:lastModifiedBy>
  <cp:revision>116</cp:revision>
  <dcterms:created xsi:type="dcterms:W3CDTF">2022-09-10T15:04:44Z</dcterms:created>
  <dcterms:modified xsi:type="dcterms:W3CDTF">2022-09-24T15:53:12Z</dcterms:modified>
</cp:coreProperties>
</file>