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4"/>
  </p:notesMasterIdLst>
  <p:sldIdLst>
    <p:sldId id="481" r:id="rId2"/>
    <p:sldId id="682" r:id="rId3"/>
    <p:sldId id="446" r:id="rId4"/>
    <p:sldId id="363" r:id="rId5"/>
    <p:sldId id="568" r:id="rId6"/>
    <p:sldId id="339" r:id="rId7"/>
    <p:sldId id="394" r:id="rId8"/>
    <p:sldId id="395" r:id="rId9"/>
    <p:sldId id="396" r:id="rId10"/>
    <p:sldId id="397" r:id="rId11"/>
    <p:sldId id="458" r:id="rId12"/>
    <p:sldId id="420" r:id="rId13"/>
    <p:sldId id="459" r:id="rId14"/>
    <p:sldId id="399" r:id="rId15"/>
    <p:sldId id="489" r:id="rId16"/>
    <p:sldId id="707" r:id="rId17"/>
    <p:sldId id="708" r:id="rId18"/>
    <p:sldId id="714" r:id="rId19"/>
    <p:sldId id="715" r:id="rId20"/>
    <p:sldId id="692" r:id="rId21"/>
    <p:sldId id="687" r:id="rId22"/>
    <p:sldId id="686" r:id="rId23"/>
    <p:sldId id="572" r:id="rId24"/>
    <p:sldId id="685" r:id="rId25"/>
    <p:sldId id="411" r:id="rId26"/>
    <p:sldId id="691" r:id="rId27"/>
    <p:sldId id="690" r:id="rId28"/>
    <p:sldId id="688" r:id="rId29"/>
    <p:sldId id="689" r:id="rId30"/>
    <p:sldId id="695" r:id="rId31"/>
    <p:sldId id="596" r:id="rId32"/>
    <p:sldId id="693" r:id="rId33"/>
    <p:sldId id="698" r:id="rId34"/>
    <p:sldId id="699" r:id="rId35"/>
    <p:sldId id="704" r:id="rId36"/>
    <p:sldId id="700" r:id="rId37"/>
    <p:sldId id="701" r:id="rId38"/>
    <p:sldId id="694" r:id="rId39"/>
    <p:sldId id="697" r:id="rId40"/>
    <p:sldId id="702" r:id="rId41"/>
    <p:sldId id="705" r:id="rId42"/>
    <p:sldId id="706" r:id="rId43"/>
    <p:sldId id="703" r:id="rId44"/>
    <p:sldId id="665" r:id="rId45"/>
    <p:sldId id="585" r:id="rId46"/>
    <p:sldId id="654" r:id="rId47"/>
    <p:sldId id="586" r:id="rId48"/>
    <p:sldId id="675" r:id="rId49"/>
    <p:sldId id="684" r:id="rId50"/>
    <p:sldId id="593" r:id="rId51"/>
    <p:sldId id="713" r:id="rId52"/>
    <p:sldId id="588" r:id="rId53"/>
    <p:sldId id="391" r:id="rId54"/>
    <p:sldId id="557" r:id="rId55"/>
    <p:sldId id="627" r:id="rId56"/>
    <p:sldId id="631" r:id="rId57"/>
    <p:sldId id="632" r:id="rId58"/>
    <p:sldId id="633" r:id="rId59"/>
    <p:sldId id="710" r:id="rId60"/>
    <p:sldId id="709" r:id="rId61"/>
    <p:sldId id="711" r:id="rId62"/>
    <p:sldId id="712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FF66"/>
    <a:srgbClr val="2214D4"/>
    <a:srgbClr val="FF6600"/>
    <a:srgbClr val="CC9900"/>
    <a:srgbClr val="FF3300"/>
    <a:srgbClr val="1F1F1F"/>
    <a:srgbClr val="FFFF00"/>
    <a:srgbClr val="191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728C0-964D-4138-80F5-C20530FD5FB1}" v="970" dt="2020-03-11T23:37:00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16" autoAdjust="0"/>
  </p:normalViewPr>
  <p:slideViewPr>
    <p:cSldViewPr>
      <p:cViewPr varScale="1">
        <p:scale>
          <a:sx n="108" d="100"/>
          <a:sy n="108" d="100"/>
        </p:scale>
        <p:origin x="17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3/12/2020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61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13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7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45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23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8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81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18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85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41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8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93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89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Calmest</a:t>
            </a:r>
            <a:r>
              <a:rPr lang="en-US" baseline="0" dirty="0"/>
              <a:t> south wind season of the last 20-30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81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3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88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99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023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7418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402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462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77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7.emf"/><Relationship Id="rId4" Type="http://schemas.openxmlformats.org/officeDocument/2006/relationships/oleObject" Target="../embeddings/oleObject3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828800"/>
            <a:ext cx="7772400" cy="924255"/>
          </a:xfrm>
          <a:solidFill>
            <a:schemeClr val="bg1">
              <a:lumMod val="5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2400" b="1" cap="all" dirty="0">
                <a:ln w="9000" cmpd="sng">
                  <a:noFill/>
                  <a:prstDash val="solid"/>
                </a:ln>
                <a:solidFill>
                  <a:srgbClr val="FFFF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DID WE REALLY SEE A WINTER THIS YEAR?</a:t>
            </a:r>
            <a:endParaRPr lang="en-US" sz="3200" b="1" spc="150" dirty="0">
              <a:ln w="9000" cmpd="sng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304800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8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2019-2020</a:t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53340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3512" y="2164002"/>
            <a:ext cx="7136976" cy="4014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2057399"/>
          </a:xfrm>
          <a:solidFill>
            <a:srgbClr val="2214D4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IT DIDN’T GET MUCH MORE EXCITING THAN THIS!</a:t>
            </a:r>
            <a:endParaRPr lang="en-US" sz="3600" b="1" spc="150" dirty="0">
              <a:ln w="9000" cmpd="sng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104611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Summary</a:t>
            </a:r>
            <a:endParaRPr lang="en-US" sz="4000" b="1" dirty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50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Most boring winter I’ve seen in 29 winters of forecasting.</a:t>
            </a:r>
          </a:p>
          <a:p>
            <a:pPr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       &gt;&gt;   Or at least one of the top 2   &lt;&lt;</a:t>
            </a:r>
            <a:endParaRPr lang="en-US" sz="2800" b="0" kern="100" spc="-100" dirty="0">
              <a:solidFill>
                <a:srgbClr val="FFFF99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Lucida Sans Unicode" pitchFamily="34" charset="0"/>
              </a:rPr>
              <a:t>A snow-free winter for most west of Cascades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Stormy weather pattern never really set up this year</a:t>
            </a:r>
            <a:endParaRPr lang="en-US" sz="24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Terrible ski season start, reasonable by mid-January</a:t>
            </a:r>
          </a:p>
          <a:p>
            <a:pPr>
              <a:defRPr/>
            </a:pPr>
            <a:r>
              <a:rPr lang="en-US" sz="24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Lucida Sans Unicode" pitchFamily="34" charset="0"/>
              </a:rPr>
              <a:t>	      5 feet in one week mid-January at Government Camp!</a:t>
            </a:r>
            <a:endParaRPr lang="en-US" sz="20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Lucida Sans Unicode" pitchFamily="34" charset="0"/>
            </a:endParaRPr>
          </a:p>
          <a:p>
            <a:pPr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No PACNW Arctic Blast (6th consecutive winter), although correct synoptic pattern Thanksgiving Weekend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1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5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SNOW TOTAL</a:t>
            </a:r>
            <a:endParaRPr lang="en-US" sz="5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0.0”</a:t>
            </a:r>
            <a:r>
              <a:rPr lang="en-US" sz="7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0.0”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</a:t>
            </a: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(KGW-TV)</a:t>
            </a: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" y="838200"/>
            <a:ext cx="9086536" cy="5111177"/>
          </a:xfrm>
          <a:prstGeom prst="roundRect">
            <a:avLst>
              <a:gd name="adj" fmla="val 8594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729986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565" y="1597123"/>
            <a:ext cx="6648137" cy="4858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6</a:t>
            </a:r>
            <a:r>
              <a:rPr lang="en-US" sz="54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warmest USA winter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232388"/>
            <a:ext cx="7429498" cy="5429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175" y="1143000"/>
            <a:ext cx="7640048" cy="5583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Oregon Winter Temps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(the last 100 years)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18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Slow Warming Trend (0.3/decade)</a:t>
            </a:r>
            <a:endParaRPr lang="en-US" sz="1800" i="1" dirty="0">
              <a:solidFill>
                <a:srgbClr val="FFFF66"/>
              </a:solidFill>
              <a:latin typeface="Calibri"/>
              <a:cs typeface="Lucida Sans Unicode"/>
            </a:endParaRPr>
          </a:p>
        </p:txBody>
      </p:sp>
      <p:pic>
        <p:nvPicPr>
          <p:cNvPr id="4" name="Picture 3" descr="A close up of a map&#10;&#10;Description generated with high confidenc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56" y="1447160"/>
            <a:ext cx="8686125" cy="5314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5208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Western Valleys Winter Temps 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(the past 100 years)</a:t>
            </a:r>
            <a:b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A bit above average…warmest since 2015-16    </a:t>
            </a:r>
            <a:endParaRPr lang="en-US" sz="3600" i="1" dirty="0">
              <a:solidFill>
                <a:schemeClr val="tx1"/>
              </a:solidFill>
              <a:latin typeface="Calibri"/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8" y="1951916"/>
            <a:ext cx="7173379" cy="4394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6876569" y="3365660"/>
            <a:ext cx="1320821" cy="167075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07408" y="1305634"/>
            <a:ext cx="1603402" cy="2123658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Last Winter in Oregon Zone 2 </a:t>
            </a:r>
            <a:r>
              <a:rPr lang="en-US" sz="1800" dirty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260E77-28EB-4574-A509-BFA365B64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00" y="959158"/>
            <a:ext cx="6159744" cy="5774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55464D-3707-44BA-8849-3F8065A1C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01" y="967323"/>
            <a:ext cx="6159743" cy="5774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C1DC56-CF74-4035-B156-093DB99D3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00" y="959157"/>
            <a:ext cx="6159744" cy="5774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98F1BB-9CF5-4217-96D0-15EF509B57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815" y="1066801"/>
            <a:ext cx="6407203" cy="5292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mild &amp; relatively dry month, no stormy weather</a:t>
            </a:r>
          </a:p>
          <a:p>
            <a:pPr marL="342900" indent="-342900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Blast of cold air from north Thanksgiving Week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    I-5 shuts down to California. Tough Thanksgiving travel!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200" y="2494002"/>
            <a:ext cx="81534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066800" y="4648200"/>
            <a:ext cx="73914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066800" y="3962400"/>
            <a:ext cx="7391400" cy="457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mild &amp; relatively dry month, no stormy weather</a:t>
            </a:r>
          </a:p>
          <a:p>
            <a:pPr marL="342900" indent="-342900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Blast of cold air from north Thanksgiving Week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    I-5 shuts down to California. Tough Thanksgiving travel!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1905000"/>
            <a:ext cx="8763000" cy="4929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20052035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mild &amp; relatively dry month, no stormy weather</a:t>
            </a:r>
          </a:p>
          <a:p>
            <a:pPr marL="342900" indent="-342900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Blast of cold air from north Thanksgiving Week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    I-5 shuts down to California. Tough Thanksgiving travel!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905000"/>
            <a:ext cx="85344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66380437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6405306-3A5B-419E-83F4-11DDFECF3292}"/>
              </a:ext>
            </a:extLst>
          </p:cNvPr>
          <p:cNvGraphicFramePr>
            <a:graphicFrameLocks/>
          </p:cNvGraphicFramePr>
          <p:nvPr/>
        </p:nvGraphicFramePr>
        <p:xfrm>
          <a:off x="0" y="533400"/>
          <a:ext cx="9143999" cy="536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hart" r:id="rId3" imgW="8877210" imgH="5343505" progId="Excel.Chart.8">
                  <p:embed followColorScheme="full"/>
                </p:oleObj>
              </mc:Choice>
              <mc:Fallback>
                <p:oleObj name="Chart" r:id="rId3" imgW="8877210" imgH="5343505" progId="Excel.Chart.8">
                  <p:embed followColorScheme="full"/>
                  <p:pic>
                    <p:nvPicPr>
                      <p:cNvPr id="3" name="Chart 2">
                        <a:extLst>
                          <a:ext uri="{FF2B5EF4-FFF2-40B4-BE49-F238E27FC236}">
                            <a16:creationId xmlns:a16="http://schemas.microsoft.com/office/drawing/2014/main" id="{B6405306-3A5B-419E-83F4-11DDFECF329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3400"/>
                        <a:ext cx="9143999" cy="53641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8930746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61BA5138-72B5-4675-8A29-C94220ABBDED}"/>
              </a:ext>
            </a:extLst>
          </p:cNvPr>
          <p:cNvGraphicFramePr>
            <a:graphicFrameLocks/>
          </p:cNvGraphicFramePr>
          <p:nvPr/>
        </p:nvGraphicFramePr>
        <p:xfrm>
          <a:off x="0" y="533400"/>
          <a:ext cx="9144000" cy="5544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hart" r:id="rId4" imgW="8877210" imgH="5343505" progId="Excel.Chart.8">
                  <p:embed followColorScheme="full"/>
                </p:oleObj>
              </mc:Choice>
              <mc:Fallback>
                <p:oleObj name="Chart" r:id="rId4" imgW="8877210" imgH="5343505" progId="Excel.Chart.8">
                  <p:embed followColorScheme="full"/>
                  <p:pic>
                    <p:nvPicPr>
                      <p:cNvPr id="4" name="Chart 2">
                        <a:extLst>
                          <a:ext uri="{FF2B5EF4-FFF2-40B4-BE49-F238E27FC236}">
                            <a16:creationId xmlns:a16="http://schemas.microsoft.com/office/drawing/2014/main" id="{61BA5138-72B5-4675-8A29-C94220ABBDE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3400"/>
                        <a:ext cx="9144000" cy="55443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86000" y="5486400"/>
            <a:ext cx="50472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0" i="0" dirty="0">
                <a:latin typeface="Calibri" panose="020F0502020204030204" pitchFamily="34" charset="0"/>
                <a:cs typeface="Calibri" panose="020F0502020204030204" pitchFamily="34" charset="0"/>
              </a:rPr>
              <a:t>Blue = Widespread PACNW Arctic Air Outbreak</a:t>
            </a:r>
          </a:p>
        </p:txBody>
      </p:sp>
    </p:spTree>
    <p:extLst>
      <p:ext uri="{BB962C8B-B14F-4D97-AF65-F5344CB8AC3E}">
        <p14:creationId xmlns:p14="http://schemas.microsoft.com/office/powerpoint/2010/main" val="3783067717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mild &amp; relatively dry month, no stormy weather</a:t>
            </a:r>
          </a:p>
          <a:p>
            <a:pPr marL="342900" indent="-342900">
              <a:buClr>
                <a:srgbClr val="FFC000"/>
              </a:buClr>
              <a:buFontTx/>
              <a:buChar char="-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Blast of cold air from north Thanksgiving Week</a:t>
            </a:r>
          </a:p>
          <a:p>
            <a:pPr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-    I-5 shuts down to California. Tough Thanksgiving travel!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209" y="1551517"/>
            <a:ext cx="9091791" cy="5114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4164750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28600"/>
            <a:ext cx="8572500" cy="80021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Southern Oregon “Bomb Cyclone”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November 26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th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, Tuesday of Thanksgiving week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5750" y="1842117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 Start, Mild &amp; Dry November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“First Snow” at Government Camp since 2002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776" y="1232670"/>
            <a:ext cx="8866448" cy="49873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5350724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28600"/>
            <a:ext cx="8572500" cy="80021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Southern Oregon “Bomb Cyclone”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November 26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th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, Tuesday of Thanksgiving week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5750" y="1842117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 Start, Mild &amp; Dry November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“First Snow” at Government Camp since 2002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961" y="1154249"/>
            <a:ext cx="8198077" cy="57037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1462927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28600"/>
            <a:ext cx="8572500" cy="80021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Southern Oregon “Bomb Cyclone”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November 26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th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Lucida Sans Unicode" pitchFamily="34" charset="0"/>
              </a:rPr>
              <a:t>, Tuesday of Thanksgiving week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5750" y="1842117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 Start, Mild &amp; Dry November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“First Snow” at Government Camp since 2002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776" y="1219200"/>
            <a:ext cx="8866448" cy="5014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52400"/>
            <a:ext cx="8572500" cy="1169551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Areas Have Limited Terrain Thanksgiving through Christmas Vacation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No skiing at Mt. Hood </a:t>
            </a:r>
            <a:r>
              <a:rPr lang="en-US" sz="2000" b="0" i="0" kern="100" dirty="0" err="1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Skibowl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until early January!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5750" y="1842117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 Start, Mild &amp; Dry November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“First Snow” at Government Camp since 2002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5926" y="1454772"/>
            <a:ext cx="8757574" cy="49873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6733089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751853"/>
            <a:ext cx="8610600" cy="153888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* Another unremarkable month *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much storminess, but a brief mid-month Atmospheric River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pitchFamily="34" charset="0"/>
              </a:rPr>
              <a:t>(notice the 20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pitchFamily="34" charset="0"/>
              </a:rPr>
              <a:t>th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pitchFamily="34" charset="0"/>
              </a:rPr>
              <a:t>?)</a:t>
            </a:r>
            <a:endParaRPr lang="en-US" sz="4000" b="0" i="0" kern="100" dirty="0">
              <a:ln w="12700">
                <a:noFill/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2362200"/>
            <a:ext cx="8077200" cy="41686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1066800" y="3810000"/>
            <a:ext cx="7315200" cy="15239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 bwMode="auto">
          <a:xfrm>
            <a:off x="1066800" y="4419598"/>
            <a:ext cx="73152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600" y="838200"/>
            <a:ext cx="6614200" cy="5893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0" y="2321004"/>
            <a:ext cx="2209800" cy="221599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HEAVY RAIN CLIPS N.W. OREGON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pitchFamily="34" charset="0"/>
              </a:rPr>
              <a:t>Flooding north of us on December 20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Arial" pitchFamily="34" charset="0"/>
              </a:rPr>
              <a:t>th</a:t>
            </a:r>
            <a:endParaRPr lang="en-US" sz="4000" b="0" i="0" kern="100" dirty="0">
              <a:ln w="12700">
                <a:noFill/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666569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52400"/>
            <a:ext cx="8572500" cy="1169551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Areas Have Limited Terrain Thanksgiving through Christmas Vacation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No skiing at Mt. Hood </a:t>
            </a:r>
            <a:r>
              <a:rPr lang="en-US" sz="2000" b="0" i="0" kern="100" dirty="0" err="1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Skibowl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until early January!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5750" y="1842117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 Start, Mild &amp; Dry November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Latest “First Snow” at Government Camp since 2002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5926" y="1485393"/>
            <a:ext cx="8757574" cy="4926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0379212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52400"/>
            <a:ext cx="8572500" cy="1169551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Areas Have Limited Terrain Thanksgiving through Christmas Vacation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No skiing at Mt. Hood </a:t>
            </a:r>
            <a:r>
              <a:rPr lang="en-US" sz="2000" b="0" i="0" kern="100" dirty="0" err="1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Skibowl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until early January!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8800" y="1447800"/>
            <a:ext cx="6804212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5750" y="1600200"/>
            <a:ext cx="26670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DECEMBER 29TH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490040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52400"/>
            <a:ext cx="8572500" cy="1169551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Areas Have Limited Terrain Thanksgiving through Christmas Vacation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No skiing at Mt. Hood </a:t>
            </a:r>
            <a:r>
              <a:rPr lang="en-US" sz="2000" b="0" i="0" kern="100" dirty="0" err="1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Skibowl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until early January!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800" y="1447800"/>
            <a:ext cx="7622522" cy="5197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447800" y="5413159"/>
            <a:ext cx="6248400" cy="6565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HOODOO SKI AREA – NEW YEAR’S DAY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527778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52400"/>
            <a:ext cx="8572500" cy="1169551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Areas Have Limited Terrain Thanksgiving through Christmas Vacation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No skiing at Mt. Hood </a:t>
            </a:r>
            <a:r>
              <a:rPr lang="en-US" sz="2000" b="0" i="0" kern="100" dirty="0" err="1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Skibowl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until early January!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559" y="1447800"/>
            <a:ext cx="8886882" cy="5139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09600" y="5410200"/>
            <a:ext cx="8017008" cy="74673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a typeface="+mj-ea"/>
                <a:cs typeface="Arial"/>
              </a:rPr>
              <a:t>MT HOOD SKIBOWL</a:t>
            </a:r>
            <a:endParaRPr lang="en-US" sz="24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rgbClr val="FFFF99"/>
              </a:solidFill>
              <a:ea typeface="+mj-ea"/>
              <a:cs typeface="Arial"/>
            </a:endParaRPr>
          </a:p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rgbClr val="CCECFF">
                      <a:satMod val="155000"/>
                    </a:srgbClr>
                  </a:solidFill>
                  <a:prstDash val="solid"/>
                </a:ln>
                <a:solidFill>
                  <a:srgbClr val="FFFF99"/>
                </a:solidFill>
                <a:ea typeface="+mj-ea"/>
                <a:cs typeface="Arial"/>
              </a:rPr>
              <a:t>Worst early January snowpack since 1990! </a:t>
            </a:r>
            <a:r>
              <a:rPr lang="en-US" sz="1800" b="0" i="0" kern="100" dirty="0">
                <a:ln w="12700">
                  <a:solidFill>
                    <a:srgbClr val="CCECFF">
                      <a:satMod val="155000"/>
                    </a:srgbClr>
                  </a:solidFill>
                  <a:prstDash val="solid"/>
                </a:ln>
                <a:solidFill>
                  <a:srgbClr val="FFFF99"/>
                </a:solidFill>
                <a:ea typeface="+mj-ea"/>
                <a:cs typeface="Arial"/>
              </a:rPr>
              <a:t>(at 5,400’)</a:t>
            </a:r>
            <a:endParaRPr lang="en-US" sz="24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rgbClr val="FFFF99"/>
              </a:solidFill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6090016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821924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mild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 pitchFamily="34" charset="0"/>
              </a:rPr>
              <a:t>Only “wet” month of the entire cold season!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2209800"/>
            <a:ext cx="79248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>
            <a:cxnSpLocks/>
          </p:cNvCxnSpPr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821924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mild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 pitchFamily="34" charset="0"/>
              </a:rPr>
              <a:t>Only “wet” month of the entire cold season!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940" y="228600"/>
            <a:ext cx="9000119" cy="5062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340358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 ONLY “BIG SNOW WEEK”OF THE WINTER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In the Cascades January 10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-17th</a:t>
            </a:r>
            <a:endParaRPr lang="en-US" sz="40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rgbClr val="DADADA">
                    <a:lumMod val="1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34" y="1922134"/>
            <a:ext cx="8221132" cy="4624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9412128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000" y="838201"/>
            <a:ext cx="6915746" cy="7266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 ONLY “BIG SNOW WEEK” OF WINTER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In the Cascades January 10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-17th</a:t>
            </a:r>
            <a:endParaRPr lang="en-US" sz="40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rgbClr val="DADADA">
                    <a:lumMod val="1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644793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52400"/>
            <a:ext cx="8572500" cy="1169551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Areas Have Limited Terrain Thanksgiving through Christmas Vacation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No skiing at Mt. Hood </a:t>
            </a:r>
            <a:r>
              <a:rPr lang="en-US" sz="2000" b="0" i="0" kern="100" dirty="0" err="1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Skibowl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 until early January!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8800" y="1447800"/>
            <a:ext cx="6804212" cy="525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2766" y="1752600"/>
            <a:ext cx="26670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JANUARY 20TH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494041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917695"/>
            <a:ext cx="826755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MODELS SHOW POSSIBLE BIG SNOW/ICE EVENT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In the lowlands Wednesday/Thursday the 15th</a:t>
            </a:r>
            <a:endParaRPr lang="en-US" sz="40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rgbClr val="DADADA">
                    <a:lumMod val="1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312015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917695"/>
            <a:ext cx="826755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WHAT HAPPENED?  NOT MUCH</a:t>
            </a:r>
          </a:p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0" i="0" kern="100" dirty="0">
                <a:ln w="0">
                  <a:noFill/>
                </a:ln>
                <a:solidFill>
                  <a:srgbClr val="FFFF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Close to snow for a few days, but big surface low headed too far north for big event</a:t>
            </a:r>
          </a:p>
          <a:p>
            <a: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0" i="0" kern="100" dirty="0">
                <a:ln w="0">
                  <a:noFill/>
                </a:ln>
                <a:solidFill>
                  <a:srgbClr val="FFFF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/>
              </a:rPr>
              <a:t>Luckily models (especially ECMWF/GEM) caught on 2-3 days out</a:t>
            </a:r>
            <a:endParaRPr lang="en-US" sz="36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rgbClr val="FFFF99"/>
              </a:solidFill>
              <a:effectLst>
                <a:outerShdw blurRad="50800" dist="50800" dir="5400000" algn="ctr" rotWithShape="0">
                  <a:srgbClr val="DADADA">
                    <a:lumMod val="1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472218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821924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mild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 pitchFamily="34" charset="0"/>
              </a:rPr>
              <a:t>Only “wet” month of the entire cold season!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878029"/>
            <a:ext cx="8446883" cy="4751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0259111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821924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mild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j-ea"/>
                <a:cs typeface="Arial" pitchFamily="34" charset="0"/>
              </a:rPr>
              <a:t>Only “wet” month of the entire cold season!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 descr="A blue and black text&#10;&#10;Description generated with high confidence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5860" y="187542"/>
            <a:ext cx="9013578" cy="5068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638518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344505"/>
            <a:ext cx="8669867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A VERY SLOW MONTH FOR GEEKS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Near normal temps, large diurnal range 2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half of month…chilly nights!</a:t>
            </a:r>
            <a:endParaRPr lang="en-US" sz="2800" b="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8633" y="1803361"/>
            <a:ext cx="7306732" cy="489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1530360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9761" y="228600"/>
            <a:ext cx="5708649" cy="17851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          FEBRUARY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Flooding 7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-9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Blue Mountains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Heavy snow followed by heavy rain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 coming over top of offshore ridge = unusual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Flooding in western Washington at same time</a:t>
            </a:r>
            <a:endParaRPr lang="en-US" sz="1600" b="0" i="0" kern="100" dirty="0">
              <a:ln w="0"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2209800"/>
            <a:ext cx="5347684" cy="4010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WedPM">
            <a:extLst>
              <a:ext uri="{FF2B5EF4-FFF2-40B4-BE49-F238E27FC236}">
                <a16:creationId xmlns:a16="http://schemas.microsoft.com/office/drawing/2014/main" id="{873C323A-5AC3-4519-9B83-B00E9769C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9800" y="631088"/>
            <a:ext cx="2984439" cy="5595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0875271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9761" y="228600"/>
            <a:ext cx="5708649" cy="17851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          FEBRUARY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Flooding 7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-9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Blue Mountains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Heavy snow followed by heavy rain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 coming over top of offshore ridge = unusual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Flooding in western Washington at same time</a:t>
            </a:r>
            <a:endParaRPr lang="en-US" sz="1600" b="0" i="0" kern="100" dirty="0">
              <a:ln w="0"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9762" y="2209800"/>
            <a:ext cx="5708648" cy="4010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WedPM">
            <a:extLst>
              <a:ext uri="{FF2B5EF4-FFF2-40B4-BE49-F238E27FC236}">
                <a16:creationId xmlns:a16="http://schemas.microsoft.com/office/drawing/2014/main" id="{873C323A-5AC3-4519-9B83-B00E9769C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57800" y="2779299"/>
            <a:ext cx="3829020" cy="2871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9877772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4951" y="164305"/>
            <a:ext cx="8674098" cy="17851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          FEBRUARY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Flooding 7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-9</a:t>
            </a:r>
            <a:r>
              <a:rPr lang="en-US" sz="2000" b="0" i="0" kern="100" baseline="300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Blue Mountains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Heavy snow followed by heavy rain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 coming over top of offshore ridge = unusual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0" i="0" kern="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Flooding in western Washington at same time</a:t>
            </a:r>
            <a:endParaRPr lang="en-US" sz="1600" b="0" i="0" kern="100" dirty="0">
              <a:ln w="0"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2209800"/>
            <a:ext cx="7971367" cy="4483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4272166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399" y="304800"/>
            <a:ext cx="78486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400" b="0" i="0" kern="100" dirty="0">
                <a:ln w="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best south wind “event” we had this winter…  #SAD</a:t>
            </a:r>
            <a:endParaRPr lang="en-US" sz="3200" b="0" i="0" kern="0" dirty="0">
              <a:ln w="0"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8232" y="1524000"/>
            <a:ext cx="8534402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4060626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142577"/>
            <a:ext cx="8534400" cy="861774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  <a:endParaRPr lang="en-US" sz="36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en-US" sz="2000" b="0" i="0" kern="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Tough first half, much better mid-January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065907"/>
            <a:ext cx="8534400" cy="115645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Well below normal through early January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BIG SNOW WEEK MID-JANUARY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February near-normal…an okay ski season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2219694"/>
            <a:ext cx="8534400" cy="46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035" y="520395"/>
            <a:ext cx="8991929" cy="123443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Drier than average since late January = not so good west &amp; south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74173"/>
            <a:ext cx="8669867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Early March Snowpack</a:t>
            </a:r>
            <a:endParaRPr lang="en-US" sz="40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69894" y="1520816"/>
            <a:ext cx="6804211" cy="5257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E5E9249-1E8F-4507-A4D8-BD8FC96CED3B}"/>
              </a:ext>
            </a:extLst>
          </p:cNvPr>
          <p:cNvCxnSpPr>
            <a:cxnSpLocks/>
          </p:cNvCxnSpPr>
          <p:nvPr/>
        </p:nvCxnSpPr>
        <p:spPr bwMode="auto">
          <a:xfrm flipV="1">
            <a:off x="381000" y="2290617"/>
            <a:ext cx="1447800" cy="1234439"/>
          </a:xfrm>
          <a:prstGeom prst="straightConnector1">
            <a:avLst/>
          </a:prstGeom>
          <a:noFill/>
          <a:ln w="1111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70975454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668" y="1762601"/>
            <a:ext cx="7878932" cy="4714815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latin typeface="Microsoft Sans Serif" pitchFamily="34" charset="0"/>
              </a:rPr>
              <a:t>Mountain Snowpack @ 5,400’</a:t>
            </a:r>
            <a:br>
              <a:rPr lang="en-US" sz="4000" b="1" dirty="0">
                <a:latin typeface="Microsoft Sans Serif" pitchFamily="34" charset="0"/>
              </a:rPr>
            </a:br>
            <a:r>
              <a:rPr lang="en-US" sz="1800" b="1" dirty="0">
                <a:latin typeface="Microsoft Sans Serif" pitchFamily="34" charset="0"/>
              </a:rPr>
              <a:t>Bottom of </a:t>
            </a:r>
            <a:r>
              <a:rPr lang="en-US" sz="1800" b="1" dirty="0" err="1">
                <a:latin typeface="Microsoft Sans Serif" pitchFamily="34" charset="0"/>
              </a:rPr>
              <a:t>Pucci</a:t>
            </a:r>
            <a:r>
              <a:rPr lang="en-US" sz="1800" b="1" dirty="0">
                <a:latin typeface="Microsoft Sans Serif" pitchFamily="34" charset="0"/>
              </a:rPr>
              <a:t> Lift @Timberline</a:t>
            </a:r>
            <a:endParaRPr lang="en-US" sz="2800" i="1" dirty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731668" y="1762601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1821" y="1074107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 rot="20410066">
            <a:off x="4317736" y="3088347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Gray Line = Average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4109156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Red Line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32950955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1762601"/>
            <a:ext cx="8458200" cy="4714815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latin typeface="Microsoft Sans Serif" pitchFamily="34" charset="0"/>
              </a:rPr>
              <a:t>Mountain Snowpack @ 4,700’</a:t>
            </a:r>
            <a:br>
              <a:rPr lang="en-US" sz="4000" b="1" dirty="0">
                <a:latin typeface="Microsoft Sans Serif" pitchFamily="34" charset="0"/>
              </a:rPr>
            </a:br>
            <a:r>
              <a:rPr lang="en-US" sz="1800" b="1" dirty="0">
                <a:latin typeface="Microsoft Sans Serif" pitchFamily="34" charset="0"/>
              </a:rPr>
              <a:t>Central Oregon Cascades – McKenzie SNOTEL</a:t>
            </a:r>
            <a:endParaRPr lang="en-US" sz="2800" i="1" dirty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468886" y="1869682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1821" y="1074107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</a:t>
            </a:r>
          </a:p>
          <a:p>
            <a:pPr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ABOVE AVERAGE</a:t>
            </a:r>
          </a:p>
        </p:txBody>
      </p:sp>
      <p:sp>
        <p:nvSpPr>
          <p:cNvPr id="9" name="TextBox 8"/>
          <p:cNvSpPr txBox="1"/>
          <p:nvPr/>
        </p:nvSpPr>
        <p:spPr>
          <a:xfrm rot="20410066">
            <a:off x="2796609" y="2436122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</a:t>
            </a: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Gray Line = Average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62308" y="3167995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Red Line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3733800" y="269891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113239681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192" y="838200"/>
            <a:ext cx="8849615" cy="486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15013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2" y="986203"/>
            <a:ext cx="8849615" cy="488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64771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192" y="1002898"/>
            <a:ext cx="8849615" cy="485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55225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600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 Wind Storms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24 winters without a major REGIONAL storm</a:t>
            </a:r>
            <a:endParaRPr lang="en-US" sz="1800" b="0" i="0" kern="0" dirty="0">
              <a:ln w="12700">
                <a:noFill/>
                <a:prstDash val="solid"/>
              </a:ln>
              <a:solidFill>
                <a:srgbClr val="FFFF99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0" name="Chart 2">
            <a:extLst>
              <a:ext uri="{FF2B5EF4-FFF2-40B4-BE49-F238E27FC236}">
                <a16:creationId xmlns:a16="http://schemas.microsoft.com/office/drawing/2014/main" id="{7F3ADD47-A6FF-4960-A9D8-E3A0B91C0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3164107"/>
              </p:ext>
            </p:extLst>
          </p:nvPr>
        </p:nvGraphicFramePr>
        <p:xfrm>
          <a:off x="228600" y="1450975"/>
          <a:ext cx="8656638" cy="454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Chart" r:id="rId4" imgW="8772503" imgH="4648147" progId="Excel.Chart.8">
                  <p:embed followColorScheme="full"/>
                </p:oleObj>
              </mc:Choice>
              <mc:Fallback>
                <p:oleObj name="Chart" r:id="rId4" imgW="8772503" imgH="4648147" progId="Excel.Chart.8">
                  <p:embed followColorScheme="full"/>
                  <p:pic>
                    <p:nvPicPr>
                      <p:cNvPr id="10" name="Chart 2">
                        <a:extLst>
                          <a:ext uri="{FF2B5EF4-FFF2-40B4-BE49-F238E27FC236}">
                            <a16:creationId xmlns:a16="http://schemas.microsoft.com/office/drawing/2014/main" id="{7F3ADD47-A6FF-4960-A9D8-E3A0B91C0AA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50975"/>
                        <a:ext cx="8656638" cy="454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5312062"/>
      </p:ext>
    </p:extLst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8761" y="183177"/>
            <a:ext cx="8659813" cy="707886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VERY QUIET EAST WIND SEASON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I actually had a “complaint” wondering “where is the wind this year?”</a:t>
            </a:r>
            <a:endParaRPr lang="en-US" sz="1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9" name="Chart 2">
            <a:extLst>
              <a:ext uri="{FF2B5EF4-FFF2-40B4-BE49-F238E27FC236}">
                <a16:creationId xmlns:a16="http://schemas.microsoft.com/office/drawing/2014/main" id="{C798A2FE-6337-4792-BA4A-F1FC93D75C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9856700"/>
              </p:ext>
            </p:extLst>
          </p:nvPr>
        </p:nvGraphicFramePr>
        <p:xfrm>
          <a:off x="198438" y="1292225"/>
          <a:ext cx="8842375" cy="524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Chart" r:id="rId5" imgW="11791816" imgH="7057886" progId="Excel.Chart.8">
                  <p:embed followColorScheme="full"/>
                </p:oleObj>
              </mc:Choice>
              <mc:Fallback>
                <p:oleObj name="Chart" r:id="rId5" imgW="11791816" imgH="7057886" progId="Excel.Chart.8">
                  <p:embed followColorScheme="full"/>
                  <p:pic>
                    <p:nvPicPr>
                      <p:cNvPr id="9" name="Chart 2">
                        <a:extLst>
                          <a:ext uri="{FF2B5EF4-FFF2-40B4-BE49-F238E27FC236}">
                            <a16:creationId xmlns:a16="http://schemas.microsoft.com/office/drawing/2014/main" id="{C798A2FE-6337-4792-BA4A-F1FC93D75C9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8" y="1292225"/>
                        <a:ext cx="8842375" cy="52403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557" y="762000"/>
            <a:ext cx="857464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406016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FINAL THOUGHTS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For discussion too!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3234816"/>
            <a:ext cx="8153400" cy="2937384"/>
          </a:xfrm>
          <a:prstGeom prst="rect">
            <a:avLst/>
          </a:prstGeom>
          <a:gradFill>
            <a:gsLst>
              <a:gs pos="36000">
                <a:schemeClr val="bg2">
                  <a:lumMod val="50000"/>
                </a:schemeClr>
              </a:gs>
              <a:gs pos="100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Seemed like typical slow El Nino season this year, but with no stormy periods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Never had a stormy westerly flow pattern…odd. Weak systems coming over ridge produced several of the rainy periods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Persistent pattern produced coldest Alaska winter in years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Social media and 24/7 news coverage of approaching snow is a real problem for forecasters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520244"/>
            <a:ext cx="8077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HOW DID FORECASTERS DO?</a:t>
            </a:r>
            <a:endParaRPr lang="en-US" sz="32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Organizations/individuals who can’t make it here today or don’t want to be here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val="6875261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96" y="76200"/>
            <a:ext cx="6136828" cy="3431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474E2D-7C64-4C4F-9A45-B4C2D846D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591" y="3172655"/>
            <a:ext cx="5168025" cy="3609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5434DA-C076-4A53-83C9-E5002E9A0E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029200"/>
            <a:ext cx="3429000" cy="5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37021"/>
      </p:ext>
    </p:extLst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52500" y="5354147"/>
            <a:ext cx="7162800" cy="1483878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b="0" dirty="0">
                <a:solidFill>
                  <a:schemeClr val="tx1"/>
                </a:solidFill>
              </a:rPr>
              <a:t>Analogs favor mild weather (relative to average).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dirty="0">
                <a:solidFill>
                  <a:schemeClr val="tx1"/>
                </a:solidFill>
              </a:rPr>
              <a:t>Arctic outbreaks can’t be ruled out, especially from late November through early January, but not prevalent in the analogs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71732" y="3143177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1969-70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1977-78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1980-81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52400" y="1757311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7025" y="1429927"/>
            <a:ext cx="6708920" cy="39242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0348237"/>
      </p:ext>
    </p:extLst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  KGW-TV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A683B51-F2F2-464E-85B7-E98576751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" y="1219200"/>
            <a:ext cx="5664198" cy="3187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9000" y="3810000"/>
            <a:ext cx="6751605" cy="37989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0882696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Kelley Bayern  KOIN-TV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A683B51-F2F2-464E-85B7-E98576751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4380" y="1752600"/>
            <a:ext cx="8335239" cy="4146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9205051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Kyle Dittmer - CRITFC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A683B51-F2F2-464E-85B7-E98576751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342948"/>
            <a:ext cx="8512955" cy="2529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96197" y="5105400"/>
            <a:ext cx="6751605" cy="1478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344CBF9B-66AC-4461-BD7E-692323401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238" y="4622139"/>
            <a:ext cx="4861521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Government Camp Forecast</a:t>
            </a:r>
          </a:p>
        </p:txBody>
      </p:sp>
    </p:spTree>
    <p:extLst>
      <p:ext uri="{BB962C8B-B14F-4D97-AF65-F5344CB8AC3E}">
        <p14:creationId xmlns:p14="http://schemas.microsoft.com/office/powerpoint/2010/main" val="1551172697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676400"/>
            <a:ext cx="8838221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WHAT HAPPENS THIS SUMMER?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400" b="0" i="0" kern="100" spc="-100" dirty="0"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The last time we’ve been near/below average?  Summer 2012</a:t>
            </a:r>
          </a:p>
        </p:txBody>
      </p:sp>
    </p:spTree>
    <p:extLst>
      <p:ext uri="{BB962C8B-B14F-4D97-AF65-F5344CB8AC3E}">
        <p14:creationId xmlns:p14="http://schemas.microsoft.com/office/powerpoint/2010/main" val="28363644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654" y="1676400"/>
            <a:ext cx="8220129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3200" b="0" i="0" kern="100" spc="-1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Oregon Coast Summer Temps</a:t>
            </a:r>
          </a:p>
        </p:txBody>
      </p:sp>
    </p:spTree>
    <p:extLst>
      <p:ext uri="{BB962C8B-B14F-4D97-AF65-F5344CB8AC3E}">
        <p14:creationId xmlns:p14="http://schemas.microsoft.com/office/powerpoint/2010/main" val="40295467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9702</TotalTime>
  <Words>1668</Words>
  <Application>Microsoft Office PowerPoint</Application>
  <PresentationFormat>On-screen Show (4:3)</PresentationFormat>
  <Paragraphs>276</Paragraphs>
  <Slides>62</Slides>
  <Notes>26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4" baseType="lpstr">
      <vt:lpstr>Arial</vt:lpstr>
      <vt:lpstr>Arial Black</vt:lpstr>
      <vt:lpstr>Arial Rounded MT Bold</vt:lpstr>
      <vt:lpstr>Book Antiqua</vt:lpstr>
      <vt:lpstr>Bookman Old Style</vt:lpstr>
      <vt:lpstr>Calibri</vt:lpstr>
      <vt:lpstr>Calibri Light</vt:lpstr>
      <vt:lpstr>Comic Sans MS</vt:lpstr>
      <vt:lpstr>Microsoft Sans Serif</vt:lpstr>
      <vt:lpstr>Wingdings</vt:lpstr>
      <vt:lpstr>Ripple</vt:lpstr>
      <vt:lpstr>Chart</vt:lpstr>
      <vt:lpstr>DID WE REALLY SEE A WINTER THIS YEAR?</vt:lpstr>
      <vt:lpstr>IT DIDN’T GET MUCH MORE EXCITING THAN THIS!</vt:lpstr>
      <vt:lpstr>   Quick Summary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6th warmest USA winter </vt:lpstr>
      <vt:lpstr>3 MONTH PRECIPITATION </vt:lpstr>
      <vt:lpstr>Oregon Winter Temps (the last 100 years) Slow Warming Trend (0.3/decade)</vt:lpstr>
      <vt:lpstr>Western Valleys Winter Temps  (the past 100 years) A bit above average…warmest since 2015-16    </vt:lpstr>
      <vt:lpstr>UPPER LEVEL PATTERN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Bottom of Pucci Lift @Timberline</vt:lpstr>
      <vt:lpstr>Mountain Snowpack @ 4,700’ Central Oregon Cascades – McKenzie SNOTEL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765</cp:revision>
  <cp:lastPrinted>1601-01-01T00:00:00Z</cp:lastPrinted>
  <dcterms:created xsi:type="dcterms:W3CDTF">2003-10-26T05:40:27Z</dcterms:created>
  <dcterms:modified xsi:type="dcterms:W3CDTF">2020-03-13T01:58:59Z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