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4"/>
  </p:notesMasterIdLst>
  <p:sldIdLst>
    <p:sldId id="376" r:id="rId2"/>
    <p:sldId id="283" r:id="rId3"/>
    <p:sldId id="571" r:id="rId4"/>
    <p:sldId id="569" r:id="rId5"/>
    <p:sldId id="586" r:id="rId6"/>
    <p:sldId id="620" r:id="rId7"/>
    <p:sldId id="596" r:id="rId8"/>
    <p:sldId id="660" r:id="rId9"/>
    <p:sldId id="590" r:id="rId10"/>
    <p:sldId id="650" r:id="rId11"/>
    <p:sldId id="648" r:id="rId12"/>
    <p:sldId id="573" r:id="rId13"/>
    <p:sldId id="574" r:id="rId14"/>
    <p:sldId id="570" r:id="rId15"/>
    <p:sldId id="652" r:id="rId16"/>
    <p:sldId id="583" r:id="rId17"/>
    <p:sldId id="649" r:id="rId18"/>
    <p:sldId id="651" r:id="rId19"/>
    <p:sldId id="653" r:id="rId20"/>
    <p:sldId id="655" r:id="rId21"/>
    <p:sldId id="654" r:id="rId22"/>
    <p:sldId id="643" r:id="rId23"/>
    <p:sldId id="591" r:id="rId24"/>
    <p:sldId id="659" r:id="rId25"/>
    <p:sldId id="661" r:id="rId26"/>
    <p:sldId id="664" r:id="rId27"/>
    <p:sldId id="662" r:id="rId28"/>
    <p:sldId id="455" r:id="rId29"/>
    <p:sldId id="625" r:id="rId30"/>
    <p:sldId id="663" r:id="rId31"/>
    <p:sldId id="644" r:id="rId32"/>
    <p:sldId id="669" r:id="rId33"/>
    <p:sldId id="670" r:id="rId34"/>
    <p:sldId id="672" r:id="rId35"/>
    <p:sldId id="674" r:id="rId36"/>
    <p:sldId id="673" r:id="rId37"/>
    <p:sldId id="695" r:id="rId38"/>
    <p:sldId id="676" r:id="rId39"/>
    <p:sldId id="677" r:id="rId40"/>
    <p:sldId id="678" r:id="rId41"/>
    <p:sldId id="632" r:id="rId42"/>
    <p:sldId id="633" r:id="rId43"/>
    <p:sldId id="634" r:id="rId44"/>
    <p:sldId id="635" r:id="rId45"/>
    <p:sldId id="684" r:id="rId46"/>
    <p:sldId id="668" r:id="rId47"/>
    <p:sldId id="666" r:id="rId48"/>
    <p:sldId id="667" r:id="rId49"/>
    <p:sldId id="679" r:id="rId50"/>
    <p:sldId id="575" r:id="rId51"/>
    <p:sldId id="584" r:id="rId52"/>
    <p:sldId id="680" r:id="rId53"/>
    <p:sldId id="682" r:id="rId54"/>
    <p:sldId id="681" r:id="rId55"/>
    <p:sldId id="646" r:id="rId56"/>
    <p:sldId id="693" r:id="rId57"/>
    <p:sldId id="692" r:id="rId58"/>
    <p:sldId id="686" r:id="rId59"/>
    <p:sldId id="687" r:id="rId60"/>
    <p:sldId id="688" r:id="rId61"/>
    <p:sldId id="690" r:id="rId62"/>
    <p:sldId id="691" r:id="rId63"/>
    <p:sldId id="694" r:id="rId64"/>
    <p:sldId id="723" r:id="rId65"/>
    <p:sldId id="724" r:id="rId66"/>
    <p:sldId id="647" r:id="rId67"/>
    <p:sldId id="697" r:id="rId68"/>
    <p:sldId id="698" r:id="rId69"/>
    <p:sldId id="699" r:id="rId70"/>
    <p:sldId id="704" r:id="rId71"/>
    <p:sldId id="706" r:id="rId72"/>
    <p:sldId id="700" r:id="rId73"/>
    <p:sldId id="713" r:id="rId74"/>
    <p:sldId id="707" r:id="rId75"/>
    <p:sldId id="708" r:id="rId76"/>
    <p:sldId id="709" r:id="rId77"/>
    <p:sldId id="710" r:id="rId78"/>
    <p:sldId id="711" r:id="rId79"/>
    <p:sldId id="712" r:id="rId80"/>
    <p:sldId id="720" r:id="rId81"/>
    <p:sldId id="721" r:id="rId82"/>
    <p:sldId id="717" r:id="rId83"/>
    <p:sldId id="714" r:id="rId84"/>
    <p:sldId id="703" r:id="rId85"/>
    <p:sldId id="572" r:id="rId86"/>
    <p:sldId id="716" r:id="rId87"/>
    <p:sldId id="715" r:id="rId88"/>
    <p:sldId id="719" r:id="rId89"/>
    <p:sldId id="629" r:id="rId90"/>
    <p:sldId id="642" r:id="rId91"/>
    <p:sldId id="593" r:id="rId92"/>
    <p:sldId id="597" r:id="rId93"/>
    <p:sldId id="598" r:id="rId94"/>
    <p:sldId id="599" r:id="rId95"/>
    <p:sldId id="600" r:id="rId96"/>
    <p:sldId id="601" r:id="rId97"/>
    <p:sldId id="602" r:id="rId98"/>
    <p:sldId id="603" r:id="rId99"/>
    <p:sldId id="604" r:id="rId100"/>
    <p:sldId id="605" r:id="rId101"/>
    <p:sldId id="606" r:id="rId102"/>
    <p:sldId id="576" r:id="rId103"/>
    <p:sldId id="624" r:id="rId104"/>
    <p:sldId id="619" r:id="rId105"/>
    <p:sldId id="350" r:id="rId106"/>
    <p:sldId id="671" r:id="rId107"/>
    <p:sldId id="330" r:id="rId108"/>
    <p:sldId id="579" r:id="rId109"/>
    <p:sldId id="580" r:id="rId110"/>
    <p:sldId id="581" r:id="rId111"/>
    <p:sldId id="582" r:id="rId112"/>
    <p:sldId id="275" r:id="rId113"/>
    <p:sldId id="276" r:id="rId114"/>
    <p:sldId id="277" r:id="rId115"/>
    <p:sldId id="278" r:id="rId116"/>
    <p:sldId id="261" r:id="rId117"/>
    <p:sldId id="260" r:id="rId118"/>
    <p:sldId id="259" r:id="rId119"/>
    <p:sldId id="608" r:id="rId120"/>
    <p:sldId id="611" r:id="rId121"/>
    <p:sldId id="559" r:id="rId122"/>
    <p:sldId id="609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874F"/>
    <a:srgbClr val="808056"/>
    <a:srgbClr val="7B755B"/>
    <a:srgbClr val="7171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4" autoAdjust="0"/>
    <p:restoredTop sz="94508" autoAdjust="0"/>
  </p:normalViewPr>
  <p:slideViewPr>
    <p:cSldViewPr>
      <p:cViewPr varScale="1">
        <p:scale>
          <a:sx n="79" d="100"/>
          <a:sy n="79" d="100"/>
        </p:scale>
        <p:origin x="133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6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9795A-9744-4D81-9414-D6E25AEE054B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65F42-D54E-4F87-B080-CA2984A3B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9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C4C406-E871-4CD3-9C1D-44D4218AB082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8F97EA-076C-40B7-8873-6B2D1A31ED0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gif"/><Relationship Id="rId4" Type="http://schemas.openxmlformats.org/officeDocument/2006/relationships/image" Target="../media/image56.gif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gif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733800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solidFill>
                  <a:srgbClr val="FFFF00"/>
                </a:solidFill>
              </a:rPr>
              <a:t>Oregon AMS</a:t>
            </a:r>
            <a:br>
              <a:rPr lang="en-US" sz="8000" dirty="0">
                <a:solidFill>
                  <a:srgbClr val="FFFF00"/>
                </a:solidFill>
              </a:rPr>
            </a:br>
            <a:r>
              <a:rPr lang="en-US" sz="8000" dirty="0">
                <a:solidFill>
                  <a:srgbClr val="FFFF00"/>
                </a:solidFill>
              </a:rPr>
              <a:t>January 2020</a:t>
            </a:r>
            <a:br>
              <a:rPr lang="en-US" sz="6000" dirty="0">
                <a:solidFill>
                  <a:schemeClr val="tx1"/>
                </a:solidFill>
              </a:rPr>
            </a:br>
            <a:r>
              <a:rPr lang="en-US" sz="6000" dirty="0">
                <a:solidFill>
                  <a:schemeClr val="tx1"/>
                </a:solidFill>
              </a:rPr>
              <a:t>Weather’s Role in the National Fire Danger Rating System</a:t>
            </a:r>
          </a:p>
        </p:txBody>
      </p:sp>
    </p:spTree>
    <p:extLst>
      <p:ext uri="{BB962C8B-B14F-4D97-AF65-F5344CB8AC3E}">
        <p14:creationId xmlns:p14="http://schemas.microsoft.com/office/powerpoint/2010/main" val="4028374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609600"/>
            <a:ext cx="7851648" cy="1295400"/>
          </a:xfrm>
          <a:prstGeom prst="rect">
            <a:avLst/>
          </a:prstGeom>
        </p:spPr>
        <p:txBody>
          <a:bodyPr vert="horz" lIns="0" rIns="0" bIns="0"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Lesson Objectives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" y="16764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Andale WT" panose="020B0502000000000004" pitchFamily="34" charset="-128"/>
                <a:ea typeface="Andale WT" panose="020B0502000000000004" pitchFamily="34" charset="-128"/>
                <a:cs typeface="Andale WT" panose="020B0502000000000004" pitchFamily="34" charset="-128"/>
              </a:rPr>
              <a:t>Define fire danger </a:t>
            </a:r>
          </a:p>
          <a:p>
            <a:r>
              <a:rPr lang="en-US" sz="3200" b="1" dirty="0">
                <a:latin typeface="Andale WT" panose="020B0502000000000004" pitchFamily="34" charset="-128"/>
                <a:ea typeface="Andale WT" panose="020B0502000000000004" pitchFamily="34" charset="-128"/>
                <a:cs typeface="Andale WT" panose="020B0502000000000004" pitchFamily="34" charset="-128"/>
              </a:rPr>
              <a:t>Understand the purpose of fire danger rating</a:t>
            </a:r>
          </a:p>
          <a:p>
            <a:r>
              <a:rPr lang="en-US" sz="3200" b="1" dirty="0">
                <a:latin typeface="Andale WT" panose="020B0502000000000004" pitchFamily="34" charset="-128"/>
                <a:ea typeface="Andale WT" panose="020B0502000000000004" pitchFamily="34" charset="-128"/>
                <a:cs typeface="Andale WT" panose="020B0502000000000004" pitchFamily="34" charset="-128"/>
              </a:rPr>
              <a:t>Understand NFDRS and its components</a:t>
            </a:r>
          </a:p>
          <a:p>
            <a:r>
              <a:rPr lang="en-US" sz="3200" b="1" dirty="0">
                <a:latin typeface="Andale WT" panose="020B0502000000000004" pitchFamily="34" charset="-128"/>
                <a:ea typeface="Andale WT" panose="020B0502000000000004" pitchFamily="34" charset="-128"/>
                <a:cs typeface="Andale WT" panose="020B0502000000000004" pitchFamily="34" charset="-128"/>
              </a:rPr>
              <a:t>Interpret various NFDRS indices</a:t>
            </a:r>
          </a:p>
          <a:p>
            <a:r>
              <a:rPr lang="en-US" sz="3200" b="1" dirty="0">
                <a:latin typeface="Andale WT" panose="020B0502000000000004" pitchFamily="34" charset="-128"/>
                <a:ea typeface="Andale WT" panose="020B0502000000000004" pitchFamily="34" charset="-128"/>
                <a:cs typeface="Andale WT" panose="020B0502000000000004" pitchFamily="34" charset="-128"/>
              </a:rPr>
              <a:t>Understand the environmental conditions that contribute to variations in fire danger. </a:t>
            </a:r>
          </a:p>
        </p:txBody>
      </p:sp>
    </p:spTree>
    <p:extLst>
      <p:ext uri="{BB962C8B-B14F-4D97-AF65-F5344CB8AC3E}">
        <p14:creationId xmlns:p14="http://schemas.microsoft.com/office/powerpoint/2010/main" val="2964455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0" y="1143000"/>
            <a:ext cx="91440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i="1" dirty="0">
                <a:solidFill>
                  <a:srgbClr val="333333"/>
                </a:solidFill>
                <a:latin typeface="Helvetica Neue"/>
              </a:rPr>
              <a:t>What is “fire danger” anyway?</a:t>
            </a:r>
          </a:p>
          <a:p>
            <a:pPr marL="0" indent="0">
              <a:buNone/>
            </a:pPr>
            <a:endParaRPr lang="en-US" sz="3200" b="1" dirty="0">
              <a:solidFill>
                <a:srgbClr val="333333"/>
              </a:solidFill>
              <a:latin typeface="Helvetica Neue"/>
            </a:endParaRPr>
          </a:p>
          <a:p>
            <a:endParaRPr lang="en-US" sz="3200" dirty="0">
              <a:solidFill>
                <a:srgbClr val="333333"/>
              </a:solidFill>
              <a:latin typeface="Helvetica Neue"/>
            </a:endParaRPr>
          </a:p>
          <a:p>
            <a:endParaRPr lang="en-US" sz="3200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endParaRPr lang="en-US" sz="32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5" descr="A person standing next to a tree&#10;&#10;Description automatically generated">
            <a:extLst>
              <a:ext uri="{FF2B5EF4-FFF2-40B4-BE49-F238E27FC236}">
                <a16:creationId xmlns:a16="http://schemas.microsoft.com/office/drawing/2014/main" id="{AE9C6D86-18E8-4536-81B0-32DA1998D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93" y="2209800"/>
            <a:ext cx="731881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27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i="1" dirty="0">
                <a:solidFill>
                  <a:srgbClr val="333333"/>
                </a:solidFill>
                <a:latin typeface="Helvetica Neue"/>
              </a:rPr>
              <a:t>What is “fire danger?”</a:t>
            </a:r>
          </a:p>
          <a:p>
            <a:pPr marL="0" indent="0">
              <a:buNone/>
            </a:pPr>
            <a:endParaRPr lang="en-US" sz="3200" b="1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Helvetica Neue"/>
              </a:rPr>
              <a:t>Fire Danger </a:t>
            </a:r>
            <a:r>
              <a:rPr lang="en-US" sz="3200" dirty="0">
                <a:solidFill>
                  <a:srgbClr val="333333"/>
                </a:solidFill>
                <a:latin typeface="Helvetica Neue"/>
              </a:rPr>
              <a:t>is description of the combination of both constant and variable factors that affect </a:t>
            </a:r>
          </a:p>
          <a:p>
            <a:pPr lvl="1"/>
            <a:r>
              <a:rPr lang="en-US" sz="3000" i="1" dirty="0">
                <a:solidFill>
                  <a:srgbClr val="333333"/>
                </a:solidFill>
                <a:latin typeface="Helvetica Neue"/>
              </a:rPr>
              <a:t>Risk of Ignition</a:t>
            </a:r>
            <a:r>
              <a:rPr lang="en-US" sz="3000" dirty="0">
                <a:solidFill>
                  <a:srgbClr val="333333"/>
                </a:solidFill>
                <a:latin typeface="Helvetica Neue"/>
              </a:rPr>
              <a:t> </a:t>
            </a:r>
          </a:p>
          <a:p>
            <a:pPr lvl="1"/>
            <a:r>
              <a:rPr lang="en-US" sz="3000" i="1" dirty="0">
                <a:solidFill>
                  <a:srgbClr val="333333"/>
                </a:solidFill>
                <a:latin typeface="Helvetica Neue"/>
              </a:rPr>
              <a:t>Rate of  Growth</a:t>
            </a:r>
          </a:p>
          <a:p>
            <a:pPr lvl="1"/>
            <a:r>
              <a:rPr lang="en-US" sz="3000" i="1" dirty="0">
                <a:solidFill>
                  <a:srgbClr val="333333"/>
                </a:solidFill>
                <a:latin typeface="Helvetica Neue"/>
              </a:rPr>
              <a:t>Difficulty of Control </a:t>
            </a:r>
          </a:p>
          <a:p>
            <a:pPr marL="393192" lvl="1" indent="0">
              <a:buNone/>
            </a:pPr>
            <a:r>
              <a:rPr lang="en-US" sz="3000" dirty="0">
                <a:solidFill>
                  <a:srgbClr val="333333"/>
                </a:solidFill>
                <a:latin typeface="Helvetica Neue"/>
              </a:rPr>
              <a:t>of a fire in a given wildland rating area.</a:t>
            </a:r>
            <a:r>
              <a:rPr lang="en-US" sz="3200" dirty="0">
                <a:solidFill>
                  <a:srgbClr val="333333"/>
                </a:solidFill>
                <a:latin typeface="Helvetica Neue"/>
              </a:rPr>
              <a:t>  </a:t>
            </a:r>
            <a:endParaRPr lang="en-US" sz="32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A1FA04-49E4-4F57-A819-635AB3E57E74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72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28AA35-20CC-4409-AE10-2F87CD69A77B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Image result for mount hood national forest fire danger rating">
            <a:extLst>
              <a:ext uri="{FF2B5EF4-FFF2-40B4-BE49-F238E27FC236}">
                <a16:creationId xmlns:a16="http://schemas.microsoft.com/office/drawing/2014/main" id="{3E05DE6C-1903-4587-BAD8-D02DA989D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779505"/>
            <a:ext cx="4696763" cy="607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59C47BF7-9670-4EBB-9025-04AEBCD25B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7" r="19115"/>
          <a:stretch/>
        </p:blipFill>
        <p:spPr>
          <a:xfrm>
            <a:off x="7848600" y="5647786"/>
            <a:ext cx="1143001" cy="120015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4C2BA64-7B15-491D-85E1-4E99D0C0831A}"/>
              </a:ext>
            </a:extLst>
          </p:cNvPr>
          <p:cNvSpPr txBox="1">
            <a:spLocks/>
          </p:cNvSpPr>
          <p:nvPr/>
        </p:nvSpPr>
        <p:spPr>
          <a:xfrm>
            <a:off x="4849162" y="907767"/>
            <a:ext cx="4463474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i="1" dirty="0">
                <a:solidFill>
                  <a:srgbClr val="333333"/>
                </a:solidFill>
                <a:latin typeface="Helvetica Neue"/>
              </a:rPr>
              <a:t>Mount Hood National Forest</a:t>
            </a:r>
          </a:p>
          <a:p>
            <a:pPr marL="0" indent="0" algn="ctr">
              <a:buNone/>
            </a:pPr>
            <a:endParaRPr lang="en-US" sz="4000" b="1" i="1" dirty="0">
              <a:solidFill>
                <a:srgbClr val="333333"/>
              </a:solidFill>
              <a:latin typeface="Helvetica Neue"/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Fire Danger Rating Areas  </a:t>
            </a:r>
            <a:endParaRPr lang="en-US" sz="32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652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ODF fire protection districts">
            <a:extLst>
              <a:ext uri="{FF2B5EF4-FFF2-40B4-BE49-F238E27FC236}">
                <a16:creationId xmlns:a16="http://schemas.microsoft.com/office/drawing/2014/main" id="{D154B008-6656-43F5-8938-7A0D407A0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1375"/>
            <a:ext cx="7696200" cy="59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7C8DCA-45F4-4C14-9B9C-72FB258E7A9A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D3DFE395-A145-4690-9515-077464F311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97" b="11703"/>
          <a:stretch/>
        </p:blipFill>
        <p:spPr>
          <a:xfrm>
            <a:off x="5562600" y="4953000"/>
            <a:ext cx="1700213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93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28AA35-20CC-4409-AE10-2F87CD69A77B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16154B-4C62-4510-99AF-DA8BF40B3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685800"/>
            <a:ext cx="7934805" cy="6162136"/>
          </a:xfrm>
          <a:prstGeom prst="rect">
            <a:avLst/>
          </a:prstGeom>
        </p:spPr>
      </p:pic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6C1776CA-5E25-4521-BFDD-265EA35B1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5334000"/>
            <a:ext cx="2538413" cy="131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68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28AA35-20CC-4409-AE10-2F87CD69A77B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6C1776CA-5E25-4521-BFDD-265EA35B1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62" y="1143000"/>
            <a:ext cx="3975454" cy="2057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4CA8FD-B2B9-44DB-9011-03E87604F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08" y="685800"/>
            <a:ext cx="4689242" cy="60684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69E774-2FA6-4F5E-983A-791B1F80BD52}"/>
              </a:ext>
            </a:extLst>
          </p:cNvPr>
          <p:cNvSpPr/>
          <p:nvPr/>
        </p:nvSpPr>
        <p:spPr>
          <a:xfrm>
            <a:off x="5010562" y="3695632"/>
            <a:ext cx="39501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333333"/>
                </a:solidFill>
                <a:latin typeface="Helvetica Neue"/>
              </a:rPr>
              <a:t>Eventual Goal</a:t>
            </a:r>
          </a:p>
        </p:txBody>
      </p:sp>
    </p:spTree>
    <p:extLst>
      <p:ext uri="{BB962C8B-B14F-4D97-AF65-F5344CB8AC3E}">
        <p14:creationId xmlns:p14="http://schemas.microsoft.com/office/powerpoint/2010/main" val="3764387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BA72C5DA-18AB-4AC1-9E05-2C575FCB6B56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i="1" dirty="0">
                <a:solidFill>
                  <a:srgbClr val="333333"/>
                </a:solidFill>
                <a:latin typeface="Helvetica Neue"/>
              </a:rPr>
              <a:t>Rating areas chosen by specialists (called fire planners) who consider: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fuel type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Terrain steepness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weather 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Fire history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Agency mission and priorities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DFD22-A408-4AD7-810F-403590785810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74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BA72C5DA-18AB-4AC1-9E05-2C575FCB6B56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i="1" dirty="0">
                <a:solidFill>
                  <a:srgbClr val="333333"/>
                </a:solidFill>
                <a:latin typeface="Helvetica Neue"/>
              </a:rPr>
              <a:t>Rating areas chosen by specialists (called fire planners) who consider: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4000" b="1" i="1" u="sng" dirty="0">
                <a:solidFill>
                  <a:srgbClr val="FF0000"/>
                </a:solidFill>
                <a:latin typeface="Helvetica Neue"/>
              </a:rPr>
              <a:t>Predominant fuel type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Terrain steepness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weather 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Fire history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Agency mission and priorities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DFD22-A408-4AD7-810F-403590785810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594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7BB563BD-14C3-4B22-B7D4-E55F5F122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990600"/>
            <a:ext cx="78232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62988E-E244-4A33-A7E0-0A08C60D7929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C3FF3E-66EB-4B12-86C5-69E13E1DD4FE}"/>
              </a:ext>
            </a:extLst>
          </p:cNvPr>
          <p:cNvSpPr/>
          <p:nvPr/>
        </p:nvSpPr>
        <p:spPr>
          <a:xfrm>
            <a:off x="0" y="567601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Brushlands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340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of tall grass&#10;&#10;Description automatically generated">
            <a:extLst>
              <a:ext uri="{FF2B5EF4-FFF2-40B4-BE49-F238E27FC236}">
                <a16:creationId xmlns:a16="http://schemas.microsoft.com/office/drawing/2014/main" id="{3178053D-8E9E-4AF5-9F9D-FBA9C87A2D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92822"/>
            <a:ext cx="7660689" cy="57455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724A6E-40AC-46D4-8D77-7340AFBE4437}"/>
              </a:ext>
            </a:extLst>
          </p:cNvPr>
          <p:cNvSpPr/>
          <p:nvPr/>
        </p:nvSpPr>
        <p:spPr>
          <a:xfrm>
            <a:off x="0" y="567601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Grasslands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E60179-C7BD-4F6C-A6D9-9372738E9442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13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ry grass field&#10;&#10;Description automatically generated">
            <a:extLst>
              <a:ext uri="{FF2B5EF4-FFF2-40B4-BE49-F238E27FC236}">
                <a16:creationId xmlns:a16="http://schemas.microsoft.com/office/drawing/2014/main" id="{79AD961C-CDEC-4CC3-A141-F1C51E18D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87643"/>
            <a:ext cx="7923786" cy="57632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89C137-9A52-41EE-B668-C48BE5CF88C0}"/>
              </a:ext>
            </a:extLst>
          </p:cNvPr>
          <p:cNvSpPr/>
          <p:nvPr/>
        </p:nvSpPr>
        <p:spPr>
          <a:xfrm>
            <a:off x="0" y="567601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Combination: Grass &amp; Brush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814602-AF09-4DAD-AC41-A257776EB44E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81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4AF532-D0DD-415B-B101-894CFBB6025C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5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C50B5EB2-D0A2-4731-B170-B8947F4A4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97260"/>
            <a:ext cx="7696200" cy="57721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75CC0C-244A-4023-A57F-AC8A6D19F0A7}"/>
              </a:ext>
            </a:extLst>
          </p:cNvPr>
          <p:cNvSpPr/>
          <p:nvPr/>
        </p:nvSpPr>
        <p:spPr>
          <a:xfrm>
            <a:off x="0" y="567601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Timber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796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timber litter">
            <a:extLst>
              <a:ext uri="{FF2B5EF4-FFF2-40B4-BE49-F238E27FC236}">
                <a16:creationId xmlns:a16="http://schemas.microsoft.com/office/drawing/2014/main" id="{1DCC7545-9528-4084-BE71-8F9380C7A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255541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4AF532-D0DD-415B-B101-894CFBB6025C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75CC0C-244A-4023-A57F-AC8A6D19F0A7}"/>
              </a:ext>
            </a:extLst>
          </p:cNvPr>
          <p:cNvSpPr/>
          <p:nvPr/>
        </p:nvSpPr>
        <p:spPr>
          <a:xfrm>
            <a:off x="-2172511" y="5841671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(Timber Litter)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C265B7E-E8DF-4C7B-8135-4C1E6371D502}"/>
              </a:ext>
            </a:extLst>
          </p:cNvPr>
          <p:cNvSpPr/>
          <p:nvPr/>
        </p:nvSpPr>
        <p:spPr>
          <a:xfrm>
            <a:off x="507459" y="1373865"/>
            <a:ext cx="2438400" cy="2133600"/>
          </a:xfrm>
          <a:prstGeom prst="ellipse">
            <a:avLst/>
          </a:prstGeom>
          <a:noFill/>
          <a:ln w="190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58333C-0CE7-4AAF-A8C7-61ABC48F6611}"/>
              </a:ext>
            </a:extLst>
          </p:cNvPr>
          <p:cNvCxnSpPr>
            <a:stCxn id="2" idx="3"/>
            <a:endCxn id="2" idx="3"/>
          </p:cNvCxnSpPr>
          <p:nvPr/>
        </p:nvCxnSpPr>
        <p:spPr>
          <a:xfrm>
            <a:off x="864554" y="319500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2AB0CD-42D9-4750-B814-B4ABF1E27D1A}"/>
              </a:ext>
            </a:extLst>
          </p:cNvPr>
          <p:cNvCxnSpPr>
            <a:cxnSpLocks/>
          </p:cNvCxnSpPr>
          <p:nvPr/>
        </p:nvCxnSpPr>
        <p:spPr>
          <a:xfrm flipV="1">
            <a:off x="926559" y="1524000"/>
            <a:ext cx="1472930" cy="1703762"/>
          </a:xfrm>
          <a:prstGeom prst="line">
            <a:avLst/>
          </a:prstGeom>
          <a:ln w="2095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AE43DA4-CB14-47CD-A7B6-FEF60646521C}"/>
              </a:ext>
            </a:extLst>
          </p:cNvPr>
          <p:cNvSpPr/>
          <p:nvPr/>
        </p:nvSpPr>
        <p:spPr>
          <a:xfrm rot="7641126">
            <a:off x="6239827" y="3645304"/>
            <a:ext cx="1892841" cy="76944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4AA8FA2-6616-4732-AD6A-B0B51AA77D26}"/>
              </a:ext>
            </a:extLst>
          </p:cNvPr>
          <p:cNvSpPr/>
          <p:nvPr/>
        </p:nvSpPr>
        <p:spPr>
          <a:xfrm rot="7641126">
            <a:off x="3057806" y="4282335"/>
            <a:ext cx="1892841" cy="76944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0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logging slash">
            <a:extLst>
              <a:ext uri="{FF2B5EF4-FFF2-40B4-BE49-F238E27FC236}">
                <a16:creationId xmlns:a16="http://schemas.microsoft.com/office/drawing/2014/main" id="{7077CC9D-8593-4130-BFAA-2701C2B4E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6"/>
          <a:stretch/>
        </p:blipFill>
        <p:spPr bwMode="auto">
          <a:xfrm>
            <a:off x="685800" y="1219200"/>
            <a:ext cx="7772400" cy="519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724A6E-40AC-46D4-8D77-7340AFBE4437}"/>
              </a:ext>
            </a:extLst>
          </p:cNvPr>
          <p:cNvSpPr/>
          <p:nvPr/>
        </p:nvSpPr>
        <p:spPr>
          <a:xfrm>
            <a:off x="0" y="567601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Logging Slash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E60179-C7BD-4F6C-A6D9-9372738E9442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093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BA72C5DA-18AB-4AC1-9E05-2C575FCB6B56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i="1" dirty="0">
                <a:solidFill>
                  <a:srgbClr val="333333"/>
                </a:solidFill>
                <a:latin typeface="Helvetica Neue"/>
              </a:rPr>
              <a:t>Rating areas chosen by specialists (called fire planners) who consider: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fuel type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Terrain steepness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weather 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Fire history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Agency mission and priorities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DFD22-A408-4AD7-810F-403590785810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82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BA72C5DA-18AB-4AC1-9E05-2C575FCB6B56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i="1" dirty="0">
                <a:solidFill>
                  <a:srgbClr val="333333"/>
                </a:solidFill>
                <a:latin typeface="Helvetica Neue"/>
              </a:rPr>
              <a:t>Rating areas chosen by specialists (called fire planners) who consider: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fuel type</a:t>
            </a:r>
          </a:p>
          <a:p>
            <a:r>
              <a:rPr lang="en-US" sz="4000" b="1" i="1" u="sng" dirty="0">
                <a:solidFill>
                  <a:srgbClr val="FF0000"/>
                </a:solidFill>
                <a:latin typeface="Helvetica Neue"/>
              </a:rPr>
              <a:t>Terrain steepness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weather 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Fire history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Agency mission and priorities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DFD22-A408-4AD7-810F-403590785810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92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slope and fire behavior">
            <a:extLst>
              <a:ext uri="{FF2B5EF4-FFF2-40B4-BE49-F238E27FC236}">
                <a16:creationId xmlns:a16="http://schemas.microsoft.com/office/drawing/2014/main" id="{75768373-20D4-43BF-A228-79F3ABF478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2" t="38858" r="22413" b="3203"/>
          <a:stretch/>
        </p:blipFill>
        <p:spPr bwMode="auto">
          <a:xfrm>
            <a:off x="381000" y="1295400"/>
            <a:ext cx="8382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ABDF41-A215-4442-A936-98CAD40F85BB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DA66F1-F6CA-4041-BA8F-A201B21FC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5172075"/>
            <a:ext cx="561975" cy="781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0C793F-2CE8-4C13-8723-54F60F5E9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5338763"/>
            <a:ext cx="561975" cy="781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DD7638-EC19-4C66-A7D6-2F8370B55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825" y="5357813"/>
            <a:ext cx="561975" cy="781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568ACB-32DF-4F5A-9A9A-E25F75EEC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450682"/>
            <a:ext cx="561975" cy="7810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AB27D4-8E26-431D-8336-E06BCE1AF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541" y="5497116"/>
            <a:ext cx="561975" cy="781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EC744A-31EC-4EC6-9858-CCABD7FC4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014" y="5608629"/>
            <a:ext cx="561975" cy="55802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E8977E3-E842-47B0-9155-D7C98E68023D}"/>
              </a:ext>
            </a:extLst>
          </p:cNvPr>
          <p:cNvSpPr/>
          <p:nvPr/>
        </p:nvSpPr>
        <p:spPr>
          <a:xfrm>
            <a:off x="609600" y="3450336"/>
            <a:ext cx="249021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Helvetica Neue"/>
              </a:rPr>
              <a:t>Lower Intensity</a:t>
            </a:r>
            <a:endParaRPr lang="en-US" sz="3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71222E-D7BE-404F-AF5C-64A8E8C450F4}"/>
              </a:ext>
            </a:extLst>
          </p:cNvPr>
          <p:cNvSpPr/>
          <p:nvPr/>
        </p:nvSpPr>
        <p:spPr>
          <a:xfrm>
            <a:off x="3577590" y="1104900"/>
            <a:ext cx="5185410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770D8A-CA6C-4F4F-B039-01C771F51167}"/>
              </a:ext>
            </a:extLst>
          </p:cNvPr>
          <p:cNvSpPr/>
          <p:nvPr/>
        </p:nvSpPr>
        <p:spPr>
          <a:xfrm>
            <a:off x="3718941" y="2749660"/>
            <a:ext cx="249021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Helvetica Neue"/>
              </a:rPr>
              <a:t>Higher Intensity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623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BA72C5DA-18AB-4AC1-9E05-2C575FCB6B56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i="1" dirty="0">
                <a:solidFill>
                  <a:srgbClr val="333333"/>
                </a:solidFill>
                <a:latin typeface="Helvetica Neue"/>
              </a:rPr>
              <a:t>Rating areas chosen by specialists (called fire planners) who consider: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fuel type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Terrain steepness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weather 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Fire history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Agency mission and priorities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DFD22-A408-4AD7-810F-403590785810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76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BA72C5DA-18AB-4AC1-9E05-2C575FCB6B56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i="1" dirty="0">
                <a:solidFill>
                  <a:srgbClr val="333333"/>
                </a:solidFill>
                <a:latin typeface="Helvetica Neue"/>
              </a:rPr>
              <a:t>Rating areas chosen by specialists (called fire planners) who consider: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Predominant fuel type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Terrain steepness</a:t>
            </a:r>
          </a:p>
          <a:p>
            <a:r>
              <a:rPr lang="en-US" sz="4000" b="1" i="1" u="sng" dirty="0">
                <a:solidFill>
                  <a:srgbClr val="FF0000"/>
                </a:solidFill>
                <a:latin typeface="Helvetica Neue"/>
              </a:rPr>
              <a:t>Predominant weather 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Fire history</a:t>
            </a:r>
          </a:p>
          <a:p>
            <a:r>
              <a:rPr lang="en-US" sz="4000" i="1" dirty="0">
                <a:solidFill>
                  <a:srgbClr val="333333"/>
                </a:solidFill>
                <a:latin typeface="Helvetica Neue"/>
              </a:rPr>
              <a:t>Agency mission and priorities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DFD22-A408-4AD7-810F-403590785810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112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2938F27B-61AA-4615-A297-94636006AD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8282"/>
          <a:stretch/>
        </p:blipFill>
        <p:spPr>
          <a:xfrm>
            <a:off x="393588" y="1143000"/>
            <a:ext cx="8356824" cy="5257800"/>
          </a:xfrm>
          <a:prstGeom prst="rect">
            <a:avLst/>
          </a:prstGeom>
        </p:spPr>
      </p:pic>
      <p:pic>
        <p:nvPicPr>
          <p:cNvPr id="4" name="Picture 3" descr="Image result for raws stations">
            <a:extLst>
              <a:ext uri="{FF2B5EF4-FFF2-40B4-BE49-F238E27FC236}">
                <a16:creationId xmlns:a16="http://schemas.microsoft.com/office/drawing/2014/main" id="{E1015B9D-F9B6-4F2A-BCC0-0F4B8F31E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4"/>
          <a:stretch/>
        </p:blipFill>
        <p:spPr bwMode="auto">
          <a:xfrm>
            <a:off x="228600" y="779505"/>
            <a:ext cx="4703169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4AC807-9AE9-493A-98AE-213A27DF0509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RAWS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3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raws stations">
            <a:extLst>
              <a:ext uri="{FF2B5EF4-FFF2-40B4-BE49-F238E27FC236}">
                <a16:creationId xmlns:a16="http://schemas.microsoft.com/office/drawing/2014/main" id="{E1015B9D-F9B6-4F2A-BCC0-0F4B8F31E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4"/>
          <a:stretch/>
        </p:blipFill>
        <p:spPr bwMode="auto">
          <a:xfrm>
            <a:off x="228600" y="779505"/>
            <a:ext cx="4703169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4AC807-9AE9-493A-98AE-213A27DF0509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RAWS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D8F5922-A4AE-4D83-B79E-838611889BA0}"/>
              </a:ext>
            </a:extLst>
          </p:cNvPr>
          <p:cNvSpPr txBox="1">
            <a:spLocks/>
          </p:cNvSpPr>
          <p:nvPr/>
        </p:nvSpPr>
        <p:spPr>
          <a:xfrm>
            <a:off x="4943961" y="764265"/>
            <a:ext cx="4059831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i="1" dirty="0">
                <a:solidFill>
                  <a:srgbClr val="333333"/>
                </a:solidFill>
                <a:latin typeface="Helvetica Neue"/>
              </a:rPr>
              <a:t>Remote Automatic Weather Station</a:t>
            </a:r>
          </a:p>
        </p:txBody>
      </p:sp>
      <p:pic>
        <p:nvPicPr>
          <p:cNvPr id="7" name="Picture 6" descr="A picture containing propeller&#10;&#10;Description automatically generated">
            <a:extLst>
              <a:ext uri="{FF2B5EF4-FFF2-40B4-BE49-F238E27FC236}">
                <a16:creationId xmlns:a16="http://schemas.microsoft.com/office/drawing/2014/main" id="{B2BA4F7D-A54E-4EB8-A02C-8C1967808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737722"/>
            <a:ext cx="2667000" cy="2667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7B36B3-0DEE-4D1B-AED6-05392D3E5B17}"/>
              </a:ext>
            </a:extLst>
          </p:cNvPr>
          <p:cNvSpPr/>
          <p:nvPr/>
        </p:nvSpPr>
        <p:spPr>
          <a:xfrm>
            <a:off x="2930664" y="2562311"/>
            <a:ext cx="608532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Helvetica Neue"/>
              </a:rPr>
              <a:t>Decades of data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576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1FDFD22-A408-4AD7-810F-403590785810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Areas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2012FE3D-AA0C-4119-9526-178743BD3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779505"/>
            <a:ext cx="4826939" cy="5961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595E4F4E-6C1B-41CC-AD73-6FB3BED07DA9}"/>
              </a:ext>
            </a:extLst>
          </p:cNvPr>
          <p:cNvSpPr txBox="1">
            <a:spLocks/>
          </p:cNvSpPr>
          <p:nvPr/>
        </p:nvSpPr>
        <p:spPr>
          <a:xfrm>
            <a:off x="0" y="1295400"/>
            <a:ext cx="4059831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i="1" dirty="0">
                <a:solidFill>
                  <a:srgbClr val="333333"/>
                </a:solidFill>
                <a:latin typeface="Helvetica Neue"/>
              </a:rPr>
              <a:t>Remote Automatic Weather Station</a:t>
            </a:r>
          </a:p>
          <a:p>
            <a:pPr marL="0" indent="0" algn="ctr">
              <a:buNone/>
            </a:pPr>
            <a:endParaRPr lang="en-US" sz="3200" b="1" i="1" dirty="0">
              <a:solidFill>
                <a:srgbClr val="333333"/>
              </a:solidFill>
              <a:latin typeface="Helvetica Neue"/>
            </a:endParaRPr>
          </a:p>
          <a:p>
            <a:pPr lvl="1"/>
            <a:r>
              <a:rPr lang="en-US" sz="3200" i="1" dirty="0">
                <a:solidFill>
                  <a:srgbClr val="333333"/>
                </a:solidFill>
                <a:latin typeface="Helvetica Neue"/>
              </a:rPr>
              <a:t>Scattered across a sampling area</a:t>
            </a:r>
          </a:p>
          <a:p>
            <a:pPr lvl="1"/>
            <a:r>
              <a:rPr lang="en-US" sz="3200" i="1" dirty="0">
                <a:solidFill>
                  <a:srgbClr val="333333"/>
                </a:solidFill>
                <a:latin typeface="Helvetica Neue"/>
              </a:rPr>
              <a:t>Various terrain elevations</a:t>
            </a:r>
          </a:p>
          <a:p>
            <a:pPr lvl="1"/>
            <a:r>
              <a:rPr lang="en-US" sz="3200" i="1" dirty="0">
                <a:solidFill>
                  <a:srgbClr val="333333"/>
                </a:solidFill>
                <a:latin typeface="Helvetica Neue"/>
              </a:rPr>
              <a:t>Exposed to winds</a:t>
            </a:r>
          </a:p>
          <a:p>
            <a:pPr marL="393192" lvl="1" indent="0">
              <a:buNone/>
            </a:pPr>
            <a:endParaRPr lang="en-US" sz="3200" i="1" dirty="0">
              <a:solidFill>
                <a:srgbClr val="333333"/>
              </a:solidFill>
              <a:latin typeface="Helvetica Neue"/>
            </a:endParaRPr>
          </a:p>
          <a:p>
            <a:pPr marL="393192" lvl="1" indent="0">
              <a:buNone/>
            </a:pPr>
            <a:endParaRPr lang="en-US" sz="36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5253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CF0433-80A2-450E-A834-0A13DE9293F7}"/>
              </a:ext>
            </a:extLst>
          </p:cNvPr>
          <p:cNvSpPr/>
          <p:nvPr/>
        </p:nvSpPr>
        <p:spPr>
          <a:xfrm>
            <a:off x="0" y="15240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Evolution of a 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Rating System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4" name="Picture 2" descr="Image result for fire in fine fuels">
            <a:extLst>
              <a:ext uri="{FF2B5EF4-FFF2-40B4-BE49-F238E27FC236}">
                <a16:creationId xmlns:a16="http://schemas.microsoft.com/office/drawing/2014/main" id="{B70620CF-6EA1-4FE5-B37B-96EBD9492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5837465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7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CF0433-80A2-450E-A834-0A13DE9293F7}"/>
              </a:ext>
            </a:extLst>
          </p:cNvPr>
          <p:cNvSpPr/>
          <p:nvPr/>
        </p:nvSpPr>
        <p:spPr>
          <a:xfrm>
            <a:off x="0" y="1006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</a:p>
          <a:p>
            <a:pPr algn="ctr"/>
            <a:r>
              <a:rPr lang="en-US" sz="4000" b="1" dirty="0">
                <a:latin typeface="Helvetica Neue"/>
              </a:rPr>
              <a:t>History</a:t>
            </a:r>
            <a:endParaRPr lang="en-US" sz="4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DFDBA47-0DED-4523-9560-1C98A2D68861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Eight different fire danger rating systems prior to the 1950s in various regions of the US.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A unified and comprehensive system was proposed by the federal gov in the 1960s. 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Research began in 1968.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endParaRPr lang="en-US" sz="32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404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33333"/>
                </a:solidFill>
                <a:latin typeface="Helvetica Neue"/>
              </a:rPr>
              <a:t>Fire Danger Rating </a:t>
            </a:r>
            <a:r>
              <a:rPr lang="en-US" sz="3200" dirty="0">
                <a:solidFill>
                  <a:srgbClr val="333333"/>
                </a:solidFill>
                <a:latin typeface="Helvetica Neue"/>
              </a:rPr>
              <a:t>is objective, numeric scaling of wildland fire potential. </a:t>
            </a:r>
          </a:p>
          <a:p>
            <a:endParaRPr lang="en-US" sz="3200" b="1" dirty="0">
              <a:solidFill>
                <a:srgbClr val="333333"/>
              </a:solidFill>
              <a:latin typeface="Helvetica Neue"/>
            </a:endParaRPr>
          </a:p>
          <a:p>
            <a:r>
              <a:rPr lang="en-US" sz="3200" b="1" dirty="0">
                <a:solidFill>
                  <a:srgbClr val="333333"/>
                </a:solidFill>
                <a:latin typeface="Helvetica Neue"/>
              </a:rPr>
              <a:t>Fire Danger Rating </a:t>
            </a:r>
            <a:r>
              <a:rPr lang="en-US" sz="3200" dirty="0">
                <a:solidFill>
                  <a:srgbClr val="333333"/>
                </a:solidFill>
                <a:latin typeface="Helvetica Neue"/>
              </a:rPr>
              <a:t>is generalized over the rating area. Its not intended to be site-specific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   (</a:t>
            </a:r>
            <a:r>
              <a:rPr lang="en-US" sz="3200" u="sng" dirty="0">
                <a:solidFill>
                  <a:srgbClr val="333333"/>
                </a:solidFill>
                <a:latin typeface="Helvetica Neue"/>
              </a:rPr>
              <a:t>fire behavior </a:t>
            </a:r>
            <a:r>
              <a:rPr lang="en-US" sz="3200" dirty="0">
                <a:solidFill>
                  <a:srgbClr val="333333"/>
                </a:solidFill>
                <a:latin typeface="Helvetica Neue"/>
              </a:rPr>
              <a:t>is intended to be site-specific).</a:t>
            </a:r>
          </a:p>
          <a:p>
            <a:endParaRPr lang="en-US" sz="3200" dirty="0">
              <a:solidFill>
                <a:srgbClr val="333333"/>
              </a:solidFill>
              <a:latin typeface="Helvetica Neue"/>
            </a:endParaRPr>
          </a:p>
          <a:p>
            <a:r>
              <a:rPr lang="en-US" sz="3200" b="1" dirty="0">
                <a:solidFill>
                  <a:srgbClr val="333333"/>
                </a:solidFill>
                <a:latin typeface="Helvetica Neue"/>
              </a:rPr>
              <a:t>Fire Danger Rating </a:t>
            </a:r>
            <a:r>
              <a:rPr lang="en-US" sz="3200" dirty="0">
                <a:solidFill>
                  <a:srgbClr val="333333"/>
                </a:solidFill>
                <a:latin typeface="Helvetica Neue"/>
              </a:rPr>
              <a:t>relies on the context provided by historical conditions observed over a rating area. </a:t>
            </a:r>
          </a:p>
          <a:p>
            <a:endParaRPr lang="en-US" sz="3200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endParaRPr lang="en-US" sz="32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9E912-9343-49D0-BF89-531DB502EECB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73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295400"/>
            <a:ext cx="533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33333"/>
                </a:solidFill>
                <a:latin typeface="Helvetica Neue"/>
              </a:rPr>
              <a:t>1960s NFDRS Guidelines: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Helvetica Neue"/>
              </a:rPr>
              <a:t>Objective scaling of fire physics based on laboratory measurements.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Helvetica Neue"/>
              </a:rPr>
              <a:t>Adaptable to areas anywhere in the US.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Helvetica Neue"/>
              </a:rPr>
              <a:t>Many fuel types.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Helvetica Neue"/>
              </a:rPr>
              <a:t>Variety of climates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Helvetica Neue"/>
              </a:rPr>
              <a:t>Data relayed rapidly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Helvetica Neue"/>
              </a:rPr>
              <a:t>Fire danger analysis tools accompanied development</a:t>
            </a:r>
          </a:p>
          <a:p>
            <a:endParaRPr lang="en-US" sz="2800" dirty="0">
              <a:solidFill>
                <a:srgbClr val="333333"/>
              </a:solidFill>
              <a:latin typeface="Helvetica Neue"/>
            </a:endParaRPr>
          </a:p>
        </p:txBody>
      </p:sp>
      <p:pic>
        <p:nvPicPr>
          <p:cNvPr id="4098" name="Picture 2" descr="https://www.fs.fed.us/rmrs/sites/default/files/styles/default_photo__800px_max_/public/firelab%20windtunnel1.jpg?itok=AotgOTN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57"/>
          <a:stretch/>
        </p:blipFill>
        <p:spPr bwMode="auto">
          <a:xfrm>
            <a:off x="5334000" y="1319784"/>
            <a:ext cx="35814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50D360-C6E1-4C5A-8E37-8169C9A5E939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95" y="1118213"/>
            <a:ext cx="50928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 Neue"/>
              </a:rPr>
              <a:t>Fire danger research established numerical  constants &amp; coefficients reflecting relationships between various fuels, weather, topography and fire risk.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47939" r="50000" b="34535"/>
          <a:stretch>
            <a:fillRect/>
          </a:stretch>
        </p:blipFill>
        <p:spPr bwMode="auto">
          <a:xfrm>
            <a:off x="10295" y="4985608"/>
            <a:ext cx="6128951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171D20-1C97-4BB5-BED4-4C377342336E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9" name="Picture 6" descr="Image result for snapping a twig moving gif">
            <a:extLst>
              <a:ext uri="{FF2B5EF4-FFF2-40B4-BE49-F238E27FC236}">
                <a16:creationId xmlns:a16="http://schemas.microsoft.com/office/drawing/2014/main" id="{22A0C3C1-5D20-4187-A9AC-43785491CA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1" r="38377" b="16069"/>
          <a:stretch/>
        </p:blipFill>
        <p:spPr bwMode="auto">
          <a:xfrm>
            <a:off x="5103099" y="790248"/>
            <a:ext cx="3994030" cy="458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41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EDFDBA47-0DED-4523-9560-1C98A2D68861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Eight different fire danger rating systems prior to the 1950s in various regions of the US.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A unified and comprehensive system was proposed by the federal gov in the 1960s. 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Research began in 1968. 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First NFDRS version was operational in 1972.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Improved version in 1978.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State of Oregon retired its legacy system and transitioned to NFDRS around 1990.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Latest NFDRS update operational in 2020.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 </a:t>
            </a:r>
            <a:endParaRPr lang="en-US" sz="32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A2A4F2-EA1F-43FD-BCCC-39D0E4A5BB69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6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87"/>
          <a:stretch/>
        </p:blipFill>
        <p:spPr>
          <a:xfrm>
            <a:off x="0" y="1447800"/>
            <a:ext cx="9144000" cy="4381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36A374-C7C8-4842-8740-CC3308464D60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NFDRS schematic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522011-5629-42F0-ABCE-B3E738019281}"/>
              </a:ext>
            </a:extLst>
          </p:cNvPr>
          <p:cNvSpPr/>
          <p:nvPr/>
        </p:nvSpPr>
        <p:spPr>
          <a:xfrm>
            <a:off x="228600" y="583844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Helvetica Neue"/>
              </a:rPr>
              <a:t>Four main NFDRS elements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833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38"/>
          <a:stretch/>
        </p:blipFill>
        <p:spPr>
          <a:xfrm>
            <a:off x="0" y="1447800"/>
            <a:ext cx="9144000" cy="914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EA221C-17C0-44A6-A7B8-517CD336DED5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weather inputs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1A200278-8BCD-49C8-AB4D-99EEA994B0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8282"/>
          <a:stretch/>
        </p:blipFill>
        <p:spPr>
          <a:xfrm>
            <a:off x="1371600" y="2514600"/>
            <a:ext cx="666123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38"/>
          <a:stretch/>
        </p:blipFill>
        <p:spPr>
          <a:xfrm>
            <a:off x="0" y="1447800"/>
            <a:ext cx="9144000" cy="91440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6F6295D4-90BE-4CDB-891D-8E5331821625}"/>
              </a:ext>
            </a:extLst>
          </p:cNvPr>
          <p:cNvSpPr txBox="1">
            <a:spLocks/>
          </p:cNvSpPr>
          <p:nvPr/>
        </p:nvSpPr>
        <p:spPr>
          <a:xfrm>
            <a:off x="152400" y="25908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Hourly Wind Speed (not direction).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Hourly Relative Humidity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Hourly Air Temperature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Hourly Solar Radiation (proxy for cloud cover).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Hourly Rainfall Accumulation(dur./amount)</a:t>
            </a:r>
          </a:p>
          <a:p>
            <a:r>
              <a:rPr lang="en-US" sz="3200" dirty="0">
                <a:solidFill>
                  <a:srgbClr val="333333"/>
                </a:solidFill>
                <a:latin typeface="Helvetica Neue"/>
              </a:rPr>
              <a:t>Calculated Vapor Pressure Deficit</a:t>
            </a:r>
          </a:p>
          <a:p>
            <a:pPr marL="0" indent="0">
              <a:buNone/>
            </a:pPr>
            <a:endParaRPr lang="en-US" sz="3200" b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EA221C-17C0-44A6-A7B8-517CD336DED5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weather inputs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21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38"/>
          <a:stretch/>
        </p:blipFill>
        <p:spPr>
          <a:xfrm>
            <a:off x="0" y="1447800"/>
            <a:ext cx="9144000" cy="914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EA221C-17C0-44A6-A7B8-517CD336DED5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weather inputs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490DE67-614A-48FF-A8F6-E4B19DEAD1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0" r="67500"/>
          <a:stretch/>
        </p:blipFill>
        <p:spPr>
          <a:xfrm>
            <a:off x="152400" y="2637702"/>
            <a:ext cx="4516798" cy="2239097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8F2F0082-5F53-4128-B3BC-26E08B1DB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3" t="14968" r="34900"/>
          <a:stretch/>
        </p:blipFill>
        <p:spPr>
          <a:xfrm>
            <a:off x="4787924" y="2637702"/>
            <a:ext cx="4356076" cy="217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412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38"/>
          <a:stretch/>
        </p:blipFill>
        <p:spPr>
          <a:xfrm>
            <a:off x="0" y="1447800"/>
            <a:ext cx="9144000" cy="914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EA221C-17C0-44A6-A7B8-517CD336DED5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weather inputs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1611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99"/>
          <a:stretch/>
        </p:blipFill>
        <p:spPr>
          <a:xfrm>
            <a:off x="0" y="1447800"/>
            <a:ext cx="9144000" cy="1981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EA221C-17C0-44A6-A7B8-517CD336DED5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31630" y="596660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Dead plant fiber is hygroscopic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65CD3D7-56FE-4F3B-B0DD-5D88AAE63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" t="23322" r="432" b="3009"/>
          <a:stretch/>
        </p:blipFill>
        <p:spPr bwMode="auto">
          <a:xfrm>
            <a:off x="609600" y="3124200"/>
            <a:ext cx="3661569" cy="284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27AB123D-20A3-4045-A26C-9938118E7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t="7867" r="-456" b="-1094"/>
          <a:stretch/>
        </p:blipFill>
        <p:spPr bwMode="auto">
          <a:xfrm>
            <a:off x="4754880" y="2651760"/>
            <a:ext cx="3533775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68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9EA221C-17C0-44A6-A7B8-517CD336DED5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1" name="Line 5">
            <a:extLst>
              <a:ext uri="{FF2B5EF4-FFF2-40B4-BE49-F238E27FC236}">
                <a16:creationId xmlns:a16="http://schemas.microsoft.com/office/drawing/2014/main" id="{78E5E02A-2808-4246-B2D5-F6EBAAFB3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4275" y="5513388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2" name="Line 6">
            <a:extLst>
              <a:ext uri="{FF2B5EF4-FFF2-40B4-BE49-F238E27FC236}">
                <a16:creationId xmlns:a16="http://schemas.microsoft.com/office/drawing/2014/main" id="{BE7F64E3-B9D2-493E-BF47-69C47C763C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0875" y="2465388"/>
            <a:ext cx="0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7">
            <a:extLst>
              <a:ext uri="{FF2B5EF4-FFF2-40B4-BE49-F238E27FC236}">
                <a16:creationId xmlns:a16="http://schemas.microsoft.com/office/drawing/2014/main" id="{833E6159-C882-4C7C-B2E2-30486CEC20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73475" y="52847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4" name="Line 8">
            <a:extLst>
              <a:ext uri="{FF2B5EF4-FFF2-40B4-BE49-F238E27FC236}">
                <a16:creationId xmlns:a16="http://schemas.microsoft.com/office/drawing/2014/main" id="{9CA5542B-826B-4B0F-BA8D-E1A03EB70C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16475" y="52847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5" name="Line 9">
            <a:extLst>
              <a:ext uri="{FF2B5EF4-FFF2-40B4-BE49-F238E27FC236}">
                <a16:creationId xmlns:a16="http://schemas.microsoft.com/office/drawing/2014/main" id="{17C0ABD9-5BE3-4C8C-B66E-20033C92EF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83275" y="52847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6" name="Line 10">
            <a:extLst>
              <a:ext uri="{FF2B5EF4-FFF2-40B4-BE49-F238E27FC236}">
                <a16:creationId xmlns:a16="http://schemas.microsoft.com/office/drawing/2014/main" id="{509749C9-E315-4E7D-A7E4-1693EE3E64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0075" y="528478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id="{6B043B69-195B-463A-AD0C-D840E017D101}"/>
              </a:ext>
            </a:extLst>
          </p:cNvPr>
          <p:cNvSpPr>
            <a:spLocks/>
          </p:cNvSpPr>
          <p:nvPr/>
        </p:nvSpPr>
        <p:spPr bwMode="auto">
          <a:xfrm>
            <a:off x="2454275" y="2843213"/>
            <a:ext cx="4800600" cy="1631950"/>
          </a:xfrm>
          <a:custGeom>
            <a:avLst/>
            <a:gdLst>
              <a:gd name="T0" fmla="*/ 0 w 10000"/>
              <a:gd name="T1" fmla="*/ 62649650 h 10040"/>
              <a:gd name="T2" fmla="*/ 621774672 w 10000"/>
              <a:gd name="T3" fmla="*/ 713409 h 10040"/>
              <a:gd name="T4" fmla="*/ 914455733 w 10000"/>
              <a:gd name="T5" fmla="*/ 37890986 h 10040"/>
              <a:gd name="T6" fmla="*/ 1097439243 w 10000"/>
              <a:gd name="T7" fmla="*/ 161736973 h 10040"/>
              <a:gd name="T8" fmla="*/ 1256915655 w 10000"/>
              <a:gd name="T9" fmla="*/ 230120554 h 10040"/>
              <a:gd name="T10" fmla="*/ 1600758630 w 10000"/>
              <a:gd name="T11" fmla="*/ 265289890 h 10040"/>
              <a:gd name="T12" fmla="*/ 1836516576 w 10000"/>
              <a:gd name="T13" fmla="*/ 230120554 h 10040"/>
              <a:gd name="T14" fmla="*/ 1975251996 w 10000"/>
              <a:gd name="T15" fmla="*/ 186521970 h 10040"/>
              <a:gd name="T16" fmla="*/ 2147483646 w 10000"/>
              <a:gd name="T17" fmla="*/ 75042230 h 100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000" h="10040">
                <a:moveTo>
                  <a:pt x="0" y="2371"/>
                </a:moveTo>
                <a:cubicBezTo>
                  <a:pt x="1019" y="1277"/>
                  <a:pt x="2037" y="184"/>
                  <a:pt x="2698" y="27"/>
                </a:cubicBezTo>
                <a:cubicBezTo>
                  <a:pt x="3360" y="-129"/>
                  <a:pt x="3624" y="418"/>
                  <a:pt x="3968" y="1434"/>
                </a:cubicBezTo>
                <a:cubicBezTo>
                  <a:pt x="4312" y="2449"/>
                  <a:pt x="4514" y="4909"/>
                  <a:pt x="4762" y="6121"/>
                </a:cubicBezTo>
                <a:cubicBezTo>
                  <a:pt x="5010" y="7333"/>
                  <a:pt x="5090" y="8056"/>
                  <a:pt x="5454" y="8709"/>
                </a:cubicBezTo>
                <a:cubicBezTo>
                  <a:pt x="5818" y="9362"/>
                  <a:pt x="6527" y="10040"/>
                  <a:pt x="6946" y="10040"/>
                </a:cubicBezTo>
                <a:cubicBezTo>
                  <a:pt x="7365" y="10040"/>
                  <a:pt x="7698" y="9206"/>
                  <a:pt x="7969" y="8709"/>
                </a:cubicBezTo>
                <a:cubicBezTo>
                  <a:pt x="8240" y="8212"/>
                  <a:pt x="8122" y="8074"/>
                  <a:pt x="8571" y="7059"/>
                </a:cubicBezTo>
                <a:cubicBezTo>
                  <a:pt x="9021" y="6043"/>
                  <a:pt x="9511" y="4441"/>
                  <a:pt x="10000" y="2840"/>
                </a:cubicBezTo>
              </a:path>
            </a:pathLst>
          </a:cu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9E131FAA-EFFB-43F9-AEE0-E76008AC50C9}"/>
              </a:ext>
            </a:extLst>
          </p:cNvPr>
          <p:cNvSpPr>
            <a:spLocks/>
          </p:cNvSpPr>
          <p:nvPr/>
        </p:nvSpPr>
        <p:spPr bwMode="auto">
          <a:xfrm>
            <a:off x="2454275" y="4560888"/>
            <a:ext cx="4953000" cy="679450"/>
          </a:xfrm>
          <a:custGeom>
            <a:avLst/>
            <a:gdLst>
              <a:gd name="T0" fmla="*/ 0 w 10000"/>
              <a:gd name="T1" fmla="*/ 14375860 h 19806"/>
              <a:gd name="T2" fmla="*/ 681995410 w 10000"/>
              <a:gd name="T3" fmla="*/ 469365 h 19806"/>
              <a:gd name="T4" fmla="*/ 1202814257 w 10000"/>
              <a:gd name="T5" fmla="*/ 13330098 h 19806"/>
              <a:gd name="T6" fmla="*/ 1513882469 w 10000"/>
              <a:gd name="T7" fmla="*/ 22636018 h 19806"/>
              <a:gd name="T8" fmla="*/ 1908115018 w 10000"/>
              <a:gd name="T9" fmla="*/ 22218420 h 19806"/>
              <a:gd name="T10" fmla="*/ 2147483646 w 10000"/>
              <a:gd name="T11" fmla="*/ 19603433 h 19806"/>
              <a:gd name="T12" fmla="*/ 2147483646 w 10000"/>
              <a:gd name="T13" fmla="*/ 11762073 h 198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000" h="19806">
                <a:moveTo>
                  <a:pt x="0" y="12221"/>
                </a:moveTo>
                <a:cubicBezTo>
                  <a:pt x="1336" y="11295"/>
                  <a:pt x="1889" y="2947"/>
                  <a:pt x="2780" y="399"/>
                </a:cubicBezTo>
                <a:cubicBezTo>
                  <a:pt x="3671" y="-2149"/>
                  <a:pt x="4338" y="8191"/>
                  <a:pt x="4903" y="11332"/>
                </a:cubicBezTo>
                <a:cubicBezTo>
                  <a:pt x="5468" y="14473"/>
                  <a:pt x="5692" y="17984"/>
                  <a:pt x="6171" y="19243"/>
                </a:cubicBezTo>
                <a:cubicBezTo>
                  <a:pt x="6650" y="20502"/>
                  <a:pt x="7246" y="19318"/>
                  <a:pt x="7778" y="18888"/>
                </a:cubicBezTo>
                <a:cubicBezTo>
                  <a:pt x="8310" y="18458"/>
                  <a:pt x="8995" y="18147"/>
                  <a:pt x="9365" y="16665"/>
                </a:cubicBezTo>
                <a:cubicBezTo>
                  <a:pt x="9735" y="15184"/>
                  <a:pt x="9868" y="12591"/>
                  <a:pt x="10000" y="9999"/>
                </a:cubicBezTo>
              </a:path>
            </a:pathLst>
          </a:custGeom>
          <a:noFill/>
          <a:ln w="508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77A46351-A38E-4A96-BA0E-25D36C34B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143125"/>
            <a:ext cx="4057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Relative Humidity</a:t>
            </a:r>
          </a:p>
        </p:txBody>
      </p:sp>
      <p:sp>
        <p:nvSpPr>
          <p:cNvPr id="20" name="Text Box 14">
            <a:extLst>
              <a:ext uri="{FF2B5EF4-FFF2-40B4-BE49-F238E27FC236}">
                <a16:creationId xmlns:a16="http://schemas.microsoft.com/office/drawing/2014/main" id="{D2FF6D21-5A5E-4528-B9C6-BB231A9E7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388" y="4473575"/>
            <a:ext cx="3184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Fuel Moisture</a:t>
            </a: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ED30971C-7F1A-4805-A766-3056908F8AF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12737" y="3921126"/>
            <a:ext cx="2301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RH &amp; moisture</a:t>
            </a: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FA117A46-5E65-4E11-BEA5-763A0F17440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277937" y="4403726"/>
            <a:ext cx="1285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percent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C06E4909-6E93-43DA-B75F-4A1988649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52085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>
                <a:latin typeface="+mn-lt"/>
              </a:rPr>
              <a:t>0</a:t>
            </a:r>
          </a:p>
        </p:txBody>
      </p:sp>
      <p:sp>
        <p:nvSpPr>
          <p:cNvPr id="24" name="Text Box 18">
            <a:extLst>
              <a:ext uri="{FF2B5EF4-FFF2-40B4-BE49-F238E27FC236}">
                <a16:creationId xmlns:a16="http://schemas.microsoft.com/office/drawing/2014/main" id="{FB12538E-5581-4C03-BF40-7E7B7B3DB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54663"/>
            <a:ext cx="5614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>
                <a:latin typeface="+mn-lt"/>
              </a:rPr>
              <a:t>12PM    6AM     NOON    6PM      12PM</a:t>
            </a:r>
          </a:p>
        </p:txBody>
      </p:sp>
      <p:sp>
        <p:nvSpPr>
          <p:cNvPr id="25" name="Line 19">
            <a:extLst>
              <a:ext uri="{FF2B5EF4-FFF2-40B4-BE49-F238E27FC236}">
                <a16:creationId xmlns:a16="http://schemas.microsoft.com/office/drawing/2014/main" id="{859A4CB7-A617-43C7-B050-1C855CF5E6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54275" y="1931988"/>
            <a:ext cx="0" cy="358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5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utoUpdateAnimBg="0"/>
      <p:bldP spid="14" grpId="0" build="p" autoUpdateAnimBg="0"/>
      <p:bldP spid="16" grpId="0" build="p" autoUpdateAnimBg="0"/>
      <p:bldP spid="19" grpId="0" autoUpdateAnimBg="0"/>
      <p:bldP spid="20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:\fwx\john\data_training\CORSAIR\02_Temperature and Moisture\pix\hygrosco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3213"/>
            <a:ext cx="9144000" cy="58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water in wood fib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7" y="1219200"/>
            <a:ext cx="3360877" cy="275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57400" y="5445767"/>
            <a:ext cx="5287992" cy="1446550"/>
          </a:xfrm>
          <a:prstGeom prst="rect">
            <a:avLst/>
          </a:prstGeom>
          <a:solidFill>
            <a:srgbClr val="83874F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Dead Plant Fiber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is hygroscopic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7897E1-4DF6-4B56-A5CF-4AB1DF6F21F4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237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99"/>
          <a:stretch/>
        </p:blipFill>
        <p:spPr>
          <a:xfrm>
            <a:off x="0" y="1447800"/>
            <a:ext cx="9144000" cy="1981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4038600" y="3810000"/>
            <a:ext cx="4114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Wood and Plant Fiber Microphysics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72910B-5D06-4E85-A24A-42D3921F6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56432"/>
            <a:ext cx="3500780" cy="34015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2630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99"/>
          <a:stretch/>
        </p:blipFill>
        <p:spPr>
          <a:xfrm>
            <a:off x="0" y="1447800"/>
            <a:ext cx="9144000" cy="1981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990600" y="3962400"/>
            <a:ext cx="71628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Moisture content of </a:t>
            </a:r>
            <a:r>
              <a:rPr lang="en-US" sz="4400" b="1" i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four</a:t>
            </a:r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dead fuel size categories</a:t>
            </a:r>
          </a:p>
          <a:p>
            <a:pPr algn="ctr"/>
            <a:r>
              <a:rPr lang="en-US" sz="5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Expressed in Percent</a:t>
            </a:r>
          </a:p>
          <a:p>
            <a:pPr algn="ctr"/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22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O:\fwx\john\data_training\2017_02_NWS_FCSTRS\1-hourFuel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622" y="1828800"/>
            <a:ext cx="591173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fuel moisture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45007" y="2511377"/>
            <a:ext cx="33116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One Hour 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5657671"/>
            <a:ext cx="6477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Helvetica Neue"/>
              </a:rPr>
              <a:t>Daily Value expressed in percent</a:t>
            </a:r>
            <a:endParaRPr lang="en-US" sz="3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E4978F-45CB-42F4-9349-E714F908A59D}"/>
              </a:ext>
            </a:extLst>
          </p:cNvPr>
          <p:cNvSpPr/>
          <p:nvPr/>
        </p:nvSpPr>
        <p:spPr>
          <a:xfrm>
            <a:off x="1333500" y="84118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Helvetica Neue"/>
              </a:rPr>
              <a:t>.16” diameter or less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877106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O:\fwx\john\data_training\2017_02_NWS_FCSTRS\1and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00200"/>
            <a:ext cx="60960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245007" y="2511377"/>
            <a:ext cx="33116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Ten Hour 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fuel moisture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4600" y="5657671"/>
            <a:ext cx="6477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Helvetica Neue"/>
              </a:rPr>
              <a:t>Daily Value expressed in percent</a:t>
            </a:r>
            <a:endParaRPr lang="en-US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47740C-CBAE-484F-AF10-CB86A901D8BA}"/>
              </a:ext>
            </a:extLst>
          </p:cNvPr>
          <p:cNvSpPr/>
          <p:nvPr/>
        </p:nvSpPr>
        <p:spPr>
          <a:xfrm>
            <a:off x="1333500" y="84118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Helvetica Neue"/>
              </a:rPr>
              <a:t>.5” diameter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980041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fuel moisture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12290" name="Picture 2" descr="O:\fwx\john\data_training\2017_02_NWS_FCSTRS\100h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42"/>
          <a:stretch/>
        </p:blipFill>
        <p:spPr bwMode="auto">
          <a:xfrm>
            <a:off x="2978202" y="1695271"/>
            <a:ext cx="6013398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45007" y="2511377"/>
            <a:ext cx="331169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Hundred Hour 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4600" y="5657671"/>
            <a:ext cx="6477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Helvetica Neue"/>
              </a:rPr>
              <a:t>Daily Value expressed in percent</a:t>
            </a:r>
            <a:endParaRPr lang="en-US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6553FB-8DB7-4BD1-83CE-0E30571BDF64}"/>
              </a:ext>
            </a:extLst>
          </p:cNvPr>
          <p:cNvSpPr/>
          <p:nvPr/>
        </p:nvSpPr>
        <p:spPr>
          <a:xfrm>
            <a:off x="1333500" y="84118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Helvetica Neue"/>
              </a:rPr>
              <a:t>1.6” diameter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266300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fuel moisture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12290" name="Picture 2" descr="O:\fwx\john\data_training\2017_02_NWS_FCSTRS\100h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42"/>
          <a:stretch/>
        </p:blipFill>
        <p:spPr bwMode="auto">
          <a:xfrm>
            <a:off x="3056627" y="1905000"/>
            <a:ext cx="6013398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45007" y="2511377"/>
            <a:ext cx="331169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Thousand Hour 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13314" name="Picture 2" descr="O:\fwx\john\data_training\2017_02_NWS_FCSTRS\1000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003" y="1752600"/>
            <a:ext cx="5999022" cy="395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4600" y="5657671"/>
            <a:ext cx="6477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Helvetica Neue"/>
              </a:rPr>
              <a:t>Daily Value expressed in percent</a:t>
            </a:r>
            <a:endParaRPr lang="en-US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DF110D-5470-44BC-8719-E0EE9F6072E5}"/>
              </a:ext>
            </a:extLst>
          </p:cNvPr>
          <p:cNvSpPr/>
          <p:nvPr/>
        </p:nvSpPr>
        <p:spPr>
          <a:xfrm>
            <a:off x="1333500" y="84118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Helvetica Neue"/>
              </a:rPr>
              <a:t>3” or greater diameter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007741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381000" y="1676400"/>
            <a:ext cx="81534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Typical Ranges:  5% to 30%</a:t>
            </a:r>
          </a:p>
          <a:p>
            <a:pPr algn="ctr"/>
            <a:endParaRPr lang="en-US" sz="4400" b="1" dirty="0">
              <a:solidFill>
                <a:prstClr val="black">
                  <a:lumMod val="95000"/>
                  <a:lumOff val="5000"/>
                </a:prstClr>
              </a:solidFill>
              <a:latin typeface="Helvetica Neue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  <a:latin typeface="Helvetica Neue"/>
              </a:rPr>
              <a:t>30%: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Too wet to burn</a:t>
            </a:r>
          </a:p>
          <a:p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    (flammability low)</a:t>
            </a:r>
          </a:p>
          <a:p>
            <a:endParaRPr lang="en-US" sz="4800" b="1" dirty="0">
              <a:solidFill>
                <a:prstClr val="black">
                  <a:lumMod val="95000"/>
                  <a:lumOff val="5000"/>
                </a:prstClr>
              </a:solidFill>
              <a:latin typeface="Helvetica Neue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  <a:latin typeface="Helvetica Neue"/>
              </a:rPr>
              <a:t>5%: 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Kiln dried</a:t>
            </a:r>
          </a:p>
          <a:p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 (flammability high)</a:t>
            </a:r>
            <a:endParaRPr lang="en-US" sz="48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0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943D9E-0438-439A-8B3E-0105D0E680A7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DB5AE-AFE5-46CC-9BD5-6794A3FBE0FE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solidFill>
                  <a:srgbClr val="333333"/>
                </a:solidFill>
                <a:latin typeface="Helvetica Neue"/>
              </a:rPr>
              <a:t>Interpretation</a:t>
            </a:r>
          </a:p>
          <a:p>
            <a:pPr marL="0" indent="0">
              <a:buNone/>
            </a:pPr>
            <a:endParaRPr lang="en-US" sz="3200" u="sng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en-US" sz="3200" u="sng" dirty="0">
                <a:solidFill>
                  <a:srgbClr val="333333"/>
                </a:solidFill>
                <a:latin typeface="Helvetica Neue"/>
              </a:rPr>
              <a:t>100 hour fuel moisture: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How dry has it been over the last 4 days? </a:t>
            </a:r>
          </a:p>
          <a:p>
            <a:pPr marL="0" indent="0">
              <a:buNone/>
            </a:pPr>
            <a:endParaRPr lang="en-US" sz="3200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en-US" sz="3200" u="sng" dirty="0">
                <a:solidFill>
                  <a:srgbClr val="333333"/>
                </a:solidFill>
                <a:latin typeface="Helvetica Neue"/>
              </a:rPr>
              <a:t>1000 hour fuel moisture: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How dry has it been over the last month?</a:t>
            </a:r>
          </a:p>
          <a:p>
            <a:pPr marL="0" indent="0">
              <a:buNone/>
            </a:pPr>
            <a:endParaRPr lang="en-US" sz="3200" b="1" i="1" dirty="0">
              <a:solidFill>
                <a:srgbClr val="333333"/>
              </a:solidFill>
              <a:latin typeface="Helvetica Neue"/>
              <a:ea typeface="Andale WT" panose="020B0502000000000004" pitchFamily="34" charset="-128"/>
              <a:cs typeface="Andale WT" panose="020B0502000000000004" pitchFamily="34" charset="-128"/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rgbClr val="333333"/>
                </a:solidFill>
                <a:latin typeface="Helvetica Neue"/>
                <a:ea typeface="Andale WT" panose="020B0502000000000004" pitchFamily="34" charset="-128"/>
                <a:cs typeface="Andale WT" panose="020B0502000000000004" pitchFamily="34" charset="-128"/>
              </a:rPr>
              <a:t>Especially compared to daily normal</a:t>
            </a:r>
            <a:endParaRPr lang="en-US" sz="32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99830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943D9E-0438-439A-8B3E-0105D0E680A7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C0A9D274-9E72-42C2-8E55-5D4A99B64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4400"/>
            <a:ext cx="8207217" cy="5791200"/>
          </a:xfrm>
          <a:prstGeom prst="rect">
            <a:avLst/>
          </a:prstGeom>
        </p:spPr>
      </p:pic>
      <p:pic>
        <p:nvPicPr>
          <p:cNvPr id="8" name="Picture 7" descr="A map with text&#10;&#10;Description automatically generated">
            <a:extLst>
              <a:ext uri="{FF2B5EF4-FFF2-40B4-BE49-F238E27FC236}">
                <a16:creationId xmlns:a16="http://schemas.microsoft.com/office/drawing/2014/main" id="{34B9CDD5-5775-4762-B74E-042B0557A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17950"/>
            <a:ext cx="8640381" cy="60968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A1D9E8-FBE1-4DD9-B849-0677B6493370}"/>
              </a:ext>
            </a:extLst>
          </p:cNvPr>
          <p:cNvSpPr/>
          <p:nvPr/>
        </p:nvSpPr>
        <p:spPr>
          <a:xfrm>
            <a:off x="152400" y="1219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Frequent variation in volatility!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15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943D9E-0438-439A-8B3E-0105D0E680A7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9ADB71DD-A9A1-406F-9594-3821E6194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38200"/>
            <a:ext cx="8053991" cy="5683081"/>
          </a:xfrm>
          <a:prstGeom prst="rect">
            <a:avLst/>
          </a:prstGeom>
        </p:spPr>
      </p:pic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B19AAF51-AD70-4AD0-9CF5-A885752FE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04" y="717950"/>
            <a:ext cx="8640381" cy="609685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5497EE-ED3A-408A-98BD-9EC7E84A27B8}"/>
              </a:ext>
            </a:extLst>
          </p:cNvPr>
          <p:cNvSpPr/>
          <p:nvPr/>
        </p:nvSpPr>
        <p:spPr>
          <a:xfrm>
            <a:off x="152400" y="1219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Less </a:t>
            </a:r>
            <a:r>
              <a:rPr lang="en-US" sz="4000" b="1">
                <a:solidFill>
                  <a:srgbClr val="FF0000"/>
                </a:solidFill>
                <a:latin typeface="Helvetica Neue"/>
              </a:rPr>
              <a:t>variation!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40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943D9E-0438-439A-8B3E-0105D0E680A7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DB5AE-AFE5-46CC-9BD5-6794A3FBE0FE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461175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solidFill>
                  <a:srgbClr val="333333"/>
                </a:solidFill>
                <a:latin typeface="Helvetica Neue"/>
              </a:rPr>
              <a:t>Interpretation</a:t>
            </a:r>
          </a:p>
          <a:p>
            <a:pPr marL="0" indent="0">
              <a:buNone/>
            </a:pPr>
            <a:endParaRPr lang="en-US" sz="3200" u="sng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en-US" sz="3200" u="sng" dirty="0">
                <a:solidFill>
                  <a:srgbClr val="333333"/>
                </a:solidFill>
                <a:latin typeface="Helvetica Neue"/>
              </a:rPr>
              <a:t>1 hour fuel moisture: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How dry has it been in the last hour? </a:t>
            </a:r>
          </a:p>
          <a:p>
            <a:pPr marL="0" indent="0">
              <a:buNone/>
            </a:pPr>
            <a:endParaRPr lang="en-US" sz="3200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en-US" sz="3200" u="sng" dirty="0">
                <a:solidFill>
                  <a:srgbClr val="333333"/>
                </a:solidFill>
                <a:latin typeface="Helvetica Neue"/>
              </a:rPr>
              <a:t>10 hour fuel moisture: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333333"/>
                </a:solidFill>
                <a:latin typeface="Helvetica Neue"/>
              </a:rPr>
              <a:t>How dry has it been today?</a:t>
            </a:r>
          </a:p>
          <a:p>
            <a:pPr marL="0" indent="0">
              <a:buNone/>
            </a:pPr>
            <a:endParaRPr lang="en-US" sz="3200" b="1" i="1" dirty="0">
              <a:solidFill>
                <a:srgbClr val="333333"/>
              </a:solidFill>
              <a:latin typeface="Helvetica Neue"/>
              <a:ea typeface="Andale WT" panose="020B0502000000000004" pitchFamily="34" charset="-128"/>
              <a:cs typeface="Andale WT" panose="020B0502000000000004" pitchFamily="34" charset="-128"/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rgbClr val="333333"/>
                </a:solidFill>
                <a:latin typeface="Helvetica Neue"/>
                <a:ea typeface="Andale WT" panose="020B0502000000000004" pitchFamily="34" charset="-128"/>
                <a:cs typeface="Andale WT" panose="020B0502000000000004" pitchFamily="34" charset="-128"/>
              </a:rPr>
              <a:t>Used more in Fire Behavior Calculations</a:t>
            </a:r>
            <a:endParaRPr lang="en-US" sz="3200" b="1" i="1" dirty="0">
              <a:latin typeface="Andale WT" panose="020B0502000000000004" pitchFamily="34" charset="-128"/>
              <a:ea typeface="Andale WT" panose="020B0502000000000004" pitchFamily="34" charset="-128"/>
              <a:cs typeface="Andale WT" panose="020B05020000000000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605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2DDA6B-D087-4A32-9D4F-89BAA2E59047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vs Fire Behavior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276A10-0187-4C27-8AFB-5C55319B0A2F}"/>
              </a:ext>
            </a:extLst>
          </p:cNvPr>
          <p:cNvSpPr/>
          <p:nvPr/>
        </p:nvSpPr>
        <p:spPr>
          <a:xfrm>
            <a:off x="914400" y="2286000"/>
            <a:ext cx="3886200" cy="2362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30DEAB8-AB0F-4EE0-BB88-6A765F6C08B0}"/>
              </a:ext>
            </a:extLst>
          </p:cNvPr>
          <p:cNvSpPr/>
          <p:nvPr/>
        </p:nvSpPr>
        <p:spPr>
          <a:xfrm>
            <a:off x="3657600" y="2247900"/>
            <a:ext cx="3886200" cy="2362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2ACECA-ED5E-4212-A8C1-28B829FBABA9}"/>
              </a:ext>
            </a:extLst>
          </p:cNvPr>
          <p:cNvSpPr/>
          <p:nvPr/>
        </p:nvSpPr>
        <p:spPr>
          <a:xfrm>
            <a:off x="1476903" y="3165452"/>
            <a:ext cx="2877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Helvetica Neue"/>
              </a:rPr>
              <a:t>Fire Danger </a:t>
            </a:r>
            <a:endParaRPr lang="en-US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A0408A-4B1C-4C79-8498-B08AB6F98E2B}"/>
              </a:ext>
            </a:extLst>
          </p:cNvPr>
          <p:cNvSpPr/>
          <p:nvPr/>
        </p:nvSpPr>
        <p:spPr>
          <a:xfrm>
            <a:off x="4369854" y="3165452"/>
            <a:ext cx="3262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Helvetica Neue"/>
              </a:rPr>
              <a:t>Fire Behavior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3122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2DDA6B-D087-4A32-9D4F-89BAA2E59047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Fire Danger vs Fire Behavior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E1CF441-7C59-4EED-85AE-AE932F14A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8D602344-0AF8-405E-B6F2-5E669100034E}"/>
              </a:ext>
            </a:extLst>
          </p:cNvPr>
          <p:cNvSpPr/>
          <p:nvPr/>
        </p:nvSpPr>
        <p:spPr>
          <a:xfrm rot="10800000">
            <a:off x="0" y="857250"/>
            <a:ext cx="9144000" cy="51435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A873BD-C5A3-46AB-83C7-B82826E5D5D4}"/>
              </a:ext>
            </a:extLst>
          </p:cNvPr>
          <p:cNvSpPr/>
          <p:nvPr/>
        </p:nvSpPr>
        <p:spPr>
          <a:xfrm>
            <a:off x="4114800" y="1066800"/>
            <a:ext cx="480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333333"/>
                </a:solidFill>
                <a:latin typeface="Helvetica Neue"/>
              </a:rPr>
              <a:t>What is the risk that a fire will break out in the rating area? </a:t>
            </a:r>
          </a:p>
        </p:txBody>
      </p:sp>
    </p:spTree>
    <p:extLst>
      <p:ext uri="{BB962C8B-B14F-4D97-AF65-F5344CB8AC3E}">
        <p14:creationId xmlns:p14="http://schemas.microsoft.com/office/powerpoint/2010/main" val="99011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99"/>
          <a:stretch/>
        </p:blipFill>
        <p:spPr>
          <a:xfrm>
            <a:off x="0" y="1447800"/>
            <a:ext cx="9144000" cy="1981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990600" y="3962400"/>
            <a:ext cx="7162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Moisture content for </a:t>
            </a:r>
            <a:r>
              <a:rPr lang="en-US" sz="4400" b="1" i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two</a:t>
            </a:r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live fuel types</a:t>
            </a:r>
          </a:p>
          <a:p>
            <a:pPr algn="ctr"/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0034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99"/>
          <a:stretch/>
        </p:blipFill>
        <p:spPr>
          <a:xfrm>
            <a:off x="0" y="1447800"/>
            <a:ext cx="9144000" cy="1981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990600" y="3962400"/>
            <a:ext cx="7162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Not only atmospheric influence but also plant growth cycles 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8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curing of grass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5" r="36526"/>
          <a:stretch/>
        </p:blipFill>
        <p:spPr bwMode="auto">
          <a:xfrm>
            <a:off x="5105400" y="2133600"/>
            <a:ext cx="3943846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485376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794293" y="2781300"/>
            <a:ext cx="2526069" cy="2400300"/>
          </a:xfrm>
          <a:prstGeom prst="ellipse">
            <a:avLst/>
          </a:prstGeom>
          <a:solidFill>
            <a:srgbClr val="FF0000">
              <a:alpha val="30000"/>
            </a:srgbClr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 b="1" dirty="0">
                <a:latin typeface="Arial" pitchFamily="34" charset="0"/>
                <a:cs typeface="Arial" pitchFamily="34" charset="0"/>
              </a:rPr>
              <a:t>Water</a:t>
            </a: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2426881" y="3695700"/>
            <a:ext cx="2526069" cy="2400300"/>
          </a:xfrm>
          <a:prstGeom prst="ellipse">
            <a:avLst/>
          </a:prstGeom>
          <a:solidFill>
            <a:srgbClr val="0066FF">
              <a:alpha val="30000"/>
            </a:srgbClr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 b="1" dirty="0">
                <a:latin typeface="Arial" pitchFamily="34" charset="0"/>
                <a:cs typeface="Arial" pitchFamily="34" charset="0"/>
              </a:rPr>
              <a:t>Heat</a:t>
            </a: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184693" y="3695700"/>
            <a:ext cx="2526069" cy="2400300"/>
          </a:xfrm>
          <a:prstGeom prst="ellipse">
            <a:avLst/>
          </a:prstGeom>
          <a:solidFill>
            <a:srgbClr val="00FF00">
              <a:alpha val="30000"/>
            </a:srgbClr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 b="1" dirty="0">
                <a:latin typeface="Arial" pitchFamily="34" charset="0"/>
                <a:cs typeface="Arial" pitchFamily="34" charset="0"/>
              </a:rPr>
              <a:t>Light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709613" y="0"/>
            <a:ext cx="75549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6000" dirty="0">
                <a:solidFill>
                  <a:srgbClr val="FF0000"/>
                </a:solidFill>
                <a:latin typeface="Arial Unicode MS" pitchFamily="34" charset="-128"/>
              </a:rPr>
              <a:t>Live Fuel Moisture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04800" y="5943600"/>
            <a:ext cx="52595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4400" dirty="0">
                <a:latin typeface="Arial Unicode MS" pitchFamily="34" charset="-128"/>
              </a:rPr>
              <a:t>Automated</a:t>
            </a:r>
          </a:p>
        </p:txBody>
      </p:sp>
    </p:spTree>
    <p:extLst>
      <p:ext uri="{BB962C8B-B14F-4D97-AF65-F5344CB8AC3E}">
        <p14:creationId xmlns:p14="http://schemas.microsoft.com/office/powerpoint/2010/main" val="20074890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80998BBE-BE05-4AA7-9444-B625EA4CD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25" y="1162050"/>
            <a:ext cx="7556500" cy="4533900"/>
          </a:xfrm>
          <a:prstGeom prst="rect">
            <a:avLst/>
          </a:prstGeom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D85FF7E5-DF06-4EED-BCFA-DBB92A450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3" y="0"/>
            <a:ext cx="75549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6000" dirty="0">
                <a:solidFill>
                  <a:srgbClr val="FF0000"/>
                </a:solidFill>
                <a:latin typeface="Arial Unicode MS" pitchFamily="34" charset="-128"/>
              </a:rPr>
              <a:t>Live Fuel Moisture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4DECBD-4C36-46F4-B791-7758FB8C2BF2}"/>
              </a:ext>
            </a:extLst>
          </p:cNvPr>
          <p:cNvSpPr/>
          <p:nvPr/>
        </p:nvSpPr>
        <p:spPr>
          <a:xfrm>
            <a:off x="304800" y="5842337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Volatility of living vegetation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045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99"/>
          <a:stretch/>
        </p:blipFill>
        <p:spPr>
          <a:xfrm>
            <a:off x="0" y="1447800"/>
            <a:ext cx="9144000" cy="19812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calculations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236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5"/>
          <a:stretch/>
        </p:blipFill>
        <p:spPr>
          <a:xfrm>
            <a:off x="0" y="1447800"/>
            <a:ext cx="9144000" cy="2819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152400" y="5667262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Applying to NFDRS fuel models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2158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of tall grass&#10;&#10;Description automatically generated">
            <a:extLst>
              <a:ext uri="{FF2B5EF4-FFF2-40B4-BE49-F238E27FC236}">
                <a16:creationId xmlns:a16="http://schemas.microsoft.com/office/drawing/2014/main" id="{3178053D-8E9E-4AF5-9F9D-FBA9C87A2D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92822"/>
            <a:ext cx="7660689" cy="57455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724A6E-40AC-46D4-8D77-7340AFBE4437}"/>
              </a:ext>
            </a:extLst>
          </p:cNvPr>
          <p:cNvSpPr/>
          <p:nvPr/>
        </p:nvSpPr>
        <p:spPr>
          <a:xfrm>
            <a:off x="0" y="567601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Grasslands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E60179-C7BD-4F6C-A6D9-9372738E9442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9378B2-F6D5-4353-87A3-B6C36C1D5215}"/>
              </a:ext>
            </a:extLst>
          </p:cNvPr>
          <p:cNvSpPr/>
          <p:nvPr/>
        </p:nvSpPr>
        <p:spPr>
          <a:xfrm>
            <a:off x="304800" y="1219200"/>
            <a:ext cx="8991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1hr dead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Live herbaceous fuels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75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ry grass field&#10;&#10;Description automatically generated">
            <a:extLst>
              <a:ext uri="{FF2B5EF4-FFF2-40B4-BE49-F238E27FC236}">
                <a16:creationId xmlns:a16="http://schemas.microsoft.com/office/drawing/2014/main" id="{79AD961C-CDEC-4CC3-A141-F1C51E18D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87643"/>
            <a:ext cx="7923786" cy="57632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89C137-9A52-41EE-B668-C48BE5CF88C0}"/>
              </a:ext>
            </a:extLst>
          </p:cNvPr>
          <p:cNvSpPr/>
          <p:nvPr/>
        </p:nvSpPr>
        <p:spPr>
          <a:xfrm>
            <a:off x="0" y="567601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Combination: Grass &amp; Brush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814602-AF09-4DAD-AC41-A257776EB44E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C18CDC-64EF-40FF-B4AC-CC15D22F5B58}"/>
              </a:ext>
            </a:extLst>
          </p:cNvPr>
          <p:cNvSpPr/>
          <p:nvPr/>
        </p:nvSpPr>
        <p:spPr>
          <a:xfrm>
            <a:off x="304800" y="1219200"/>
            <a:ext cx="89916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1hr dead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10hr dead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100hr dead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Live herbaceous fuels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1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4AF532-D0DD-415B-B101-894CFBB6025C}"/>
              </a:ext>
            </a:extLst>
          </p:cNvPr>
          <p:cNvSpPr/>
          <p:nvPr/>
        </p:nvSpPr>
        <p:spPr>
          <a:xfrm>
            <a:off x="0" y="10064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Fuel Type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5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C50B5EB2-D0A2-4731-B170-B8947F4A4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97260"/>
            <a:ext cx="7696200" cy="57721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75CC0C-244A-4023-A57F-AC8A6D19F0A7}"/>
              </a:ext>
            </a:extLst>
          </p:cNvPr>
          <p:cNvSpPr/>
          <p:nvPr/>
        </p:nvSpPr>
        <p:spPr>
          <a:xfrm>
            <a:off x="0" y="567601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 Neue"/>
              </a:rPr>
              <a:t>Timber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18816D-39B4-4292-B4F3-7F08BFF4E41E}"/>
              </a:ext>
            </a:extLst>
          </p:cNvPr>
          <p:cNvSpPr/>
          <p:nvPr/>
        </p:nvSpPr>
        <p:spPr>
          <a:xfrm>
            <a:off x="304800" y="1219200"/>
            <a:ext cx="8991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1hr dead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10hr dead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100hr dead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1000hr dead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Live herbaceous fuels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Live woody fuels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44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5"/>
          <a:stretch/>
        </p:blipFill>
        <p:spPr>
          <a:xfrm>
            <a:off x="0" y="1447800"/>
            <a:ext cx="9144000" cy="2819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792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59"/>
          <a:stretch/>
        </p:blipFill>
        <p:spPr>
          <a:xfrm>
            <a:off x="0" y="1447800"/>
            <a:ext cx="9144000" cy="4038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152400" y="5667262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NFDRS indices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844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10" y="831883"/>
            <a:ext cx="2410146" cy="132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60" y="2313490"/>
            <a:ext cx="2405833" cy="122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9" y="5167313"/>
            <a:ext cx="2412181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21" y="3733800"/>
            <a:ext cx="2390558" cy="112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67000" y="990600"/>
            <a:ext cx="624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probability that a fire will result if a firebrand is introduced into fine fuels.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Expressed in percent (0-100).</a:t>
            </a:r>
          </a:p>
        </p:txBody>
      </p:sp>
      <p:sp>
        <p:nvSpPr>
          <p:cNvPr id="3" name="Rectangle 2"/>
          <p:cNvSpPr/>
          <p:nvPr/>
        </p:nvSpPr>
        <p:spPr>
          <a:xfrm>
            <a:off x="2682815" y="2438400"/>
            <a:ext cx="6248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forward rate of spread of a fire  numerically expressed in feet-per-minute.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67000" y="5105400"/>
            <a:ext cx="6248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Combines the Spread Component and Energy Release Component to relate to the length of flames in the actively moving head of a fire. </a:t>
            </a:r>
            <a:endParaRPr lang="en-US" sz="2400" i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43200" y="3733800"/>
            <a:ext cx="624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Describes the available energy (BTU) per unit area (square foot) released within the flaming front of a fire. </a:t>
            </a:r>
            <a:endParaRPr lang="en-US" sz="2400" i="1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37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943D9E-0438-439A-8B3E-0105D0E680A7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C0A9D274-9E72-42C2-8E55-5D4A99B64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4400"/>
            <a:ext cx="8207217" cy="5791200"/>
          </a:xfrm>
          <a:prstGeom prst="rect">
            <a:avLst/>
          </a:prstGeom>
        </p:spPr>
      </p:pic>
      <p:pic>
        <p:nvPicPr>
          <p:cNvPr id="8" name="Picture 7" descr="A map with text&#10;&#10;Description automatically generated">
            <a:extLst>
              <a:ext uri="{FF2B5EF4-FFF2-40B4-BE49-F238E27FC236}">
                <a16:creationId xmlns:a16="http://schemas.microsoft.com/office/drawing/2014/main" id="{34B9CDD5-5775-4762-B74E-042B0557A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17950"/>
            <a:ext cx="8640381" cy="6096851"/>
          </a:xfrm>
          <a:prstGeom prst="rect">
            <a:avLst/>
          </a:prstGeom>
        </p:spPr>
      </p:pic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B70B5869-211A-43DC-8B7A-2EC33E321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17950"/>
            <a:ext cx="8640381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421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943D9E-0438-439A-8B3E-0105D0E680A7}"/>
              </a:ext>
            </a:extLst>
          </p:cNvPr>
          <p:cNvSpPr/>
          <p:nvPr/>
        </p:nvSpPr>
        <p:spPr>
          <a:xfrm>
            <a:off x="0" y="10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Helvetica Neue"/>
              </a:rPr>
              <a:t>National Fire Danger Rating System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6386" name="Picture 2" descr="Image result for burning index">
            <a:extLst>
              <a:ext uri="{FF2B5EF4-FFF2-40B4-BE49-F238E27FC236}">
                <a16:creationId xmlns:a16="http://schemas.microsoft.com/office/drawing/2014/main" id="{2CBE794F-96D2-47B8-A511-F613674F0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74119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5644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735A51-44A7-42CA-B6FC-C287B9B21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15" y="880020"/>
            <a:ext cx="6780967" cy="47060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20AC69-2E7B-46ED-96E8-8D9725AC28F1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794139-B9D6-42DF-81A9-F54084EDC52A}"/>
              </a:ext>
            </a:extLst>
          </p:cNvPr>
          <p:cNvSpPr/>
          <p:nvPr/>
        </p:nvSpPr>
        <p:spPr>
          <a:xfrm>
            <a:off x="914399" y="5696634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Burning Index and flame length</a:t>
            </a:r>
          </a:p>
        </p:txBody>
      </p:sp>
    </p:spTree>
    <p:extLst>
      <p:ext uri="{BB962C8B-B14F-4D97-AF65-F5344CB8AC3E}">
        <p14:creationId xmlns:p14="http://schemas.microsoft.com/office/powerpoint/2010/main" val="28692715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20AC69-2E7B-46ED-96E8-8D9725AC28F1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DC23A7-1AFC-4886-B40B-C3BC6565AE0F}"/>
              </a:ext>
            </a:extLst>
          </p:cNvPr>
          <p:cNvSpPr/>
          <p:nvPr/>
        </p:nvSpPr>
        <p:spPr>
          <a:xfrm>
            <a:off x="1334238" y="6023214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Probability of Ignition</a:t>
            </a:r>
          </a:p>
        </p:txBody>
      </p:sp>
      <p:pic>
        <p:nvPicPr>
          <p:cNvPr id="8" name="Picture 3" descr="FIRE5">
            <a:extLst>
              <a:ext uri="{FF2B5EF4-FFF2-40B4-BE49-F238E27FC236}">
                <a16:creationId xmlns:a16="http://schemas.microsoft.com/office/drawing/2014/main" id="{D8044162-EDBE-49E8-AA83-4AF374932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2" b="10095"/>
          <a:stretch/>
        </p:blipFill>
        <p:spPr bwMode="auto">
          <a:xfrm>
            <a:off x="380206" y="769441"/>
            <a:ext cx="8383588" cy="5253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8600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20AC69-2E7B-46ED-96E8-8D9725AC28F1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DC23A7-1AFC-4886-B40B-C3BC6565AE0F}"/>
              </a:ext>
            </a:extLst>
          </p:cNvPr>
          <p:cNvSpPr/>
          <p:nvPr/>
        </p:nvSpPr>
        <p:spPr>
          <a:xfrm>
            <a:off x="1334238" y="6023214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Energy Release Component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6BA642-6E6C-4999-B303-78CB6771C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" y="914400"/>
            <a:ext cx="704369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992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i300.photobucket.com/albums/nn30/dgallow/project%202015/IMG_2016_zpsjrwfznlm.jpg">
            <a:extLst>
              <a:ext uri="{FF2B5EF4-FFF2-40B4-BE49-F238E27FC236}">
                <a16:creationId xmlns:a16="http://schemas.microsoft.com/office/drawing/2014/main" id="{C8D1E52D-1546-4E8D-BBF5-1EA060AC5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0" b="19250"/>
          <a:stretch>
            <a:fillRect/>
          </a:stretch>
        </p:blipFill>
        <p:spPr bwMode="auto">
          <a:xfrm>
            <a:off x="315913" y="3616325"/>
            <a:ext cx="4168775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http://ichef.bbci.co.uk/news/624/cpsprodpb/10055/production/_85612656_trunk2_fire.jpg">
            <a:extLst>
              <a:ext uri="{FF2B5EF4-FFF2-40B4-BE49-F238E27FC236}">
                <a16:creationId xmlns:a16="http://schemas.microsoft.com/office/drawing/2014/main" id="{BC27D4BD-1F7F-444D-9AD4-282770417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3638550"/>
            <a:ext cx="3862387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O:\fwx\john\data training\S-290_ MyVersion\Powerpoints\REVISED\Unit 5\Moving GIFs\flame10.gif">
            <a:extLst>
              <a:ext uri="{FF2B5EF4-FFF2-40B4-BE49-F238E27FC236}">
                <a16:creationId xmlns:a16="http://schemas.microsoft.com/office/drawing/2014/main" id="{0CE3BCC7-2D43-4664-BDAA-6D56BE12D5F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3459163"/>
            <a:ext cx="2182812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O:\fwx\john\data training\S-290_ MyVersion\Powerpoints\REVISED\Unit 5\Moving GIFs\flame10.gif">
            <a:extLst>
              <a:ext uri="{FF2B5EF4-FFF2-40B4-BE49-F238E27FC236}">
                <a16:creationId xmlns:a16="http://schemas.microsoft.com/office/drawing/2014/main" id="{9994D40B-E8F0-4197-ABAF-8780C84F5A2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3616325"/>
            <a:ext cx="3205162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O:\fwx\john\data training\S-290_ MyVersion\Powerpoints\REVISED\Unit 5\Moving GIFs\flame06.gif">
            <a:extLst>
              <a:ext uri="{FF2B5EF4-FFF2-40B4-BE49-F238E27FC236}">
                <a16:creationId xmlns:a16="http://schemas.microsoft.com/office/drawing/2014/main" id="{23D89955-5DB8-4BBA-84AD-9C58B0D9970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575" y="3983038"/>
            <a:ext cx="4667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1F488E-25B9-4A7F-963F-029998497167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1BF8DC-D736-44E6-A7C5-3F7B33F62B94}"/>
              </a:ext>
            </a:extLst>
          </p:cNvPr>
          <p:cNvSpPr/>
          <p:nvPr/>
        </p:nvSpPr>
        <p:spPr>
          <a:xfrm>
            <a:off x="76200" y="1630144"/>
            <a:ext cx="89154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itchFamily="34" charset="0"/>
                <a:cs typeface="Arial" pitchFamily="34" charset="0"/>
              </a:rPr>
              <a:t>Differing fuel types: Differing volatility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NFDRS objectively assists determination of fire danger</a:t>
            </a:r>
          </a:p>
        </p:txBody>
      </p:sp>
    </p:spTree>
    <p:extLst>
      <p:ext uri="{BB962C8B-B14F-4D97-AF65-F5344CB8AC3E}">
        <p14:creationId xmlns:p14="http://schemas.microsoft.com/office/powerpoint/2010/main" val="97283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28C7C7-9ED9-44BF-95A6-BFC1E20577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59"/>
          <a:stretch/>
        </p:blipFill>
        <p:spPr>
          <a:xfrm>
            <a:off x="0" y="1447800"/>
            <a:ext cx="9144000" cy="4038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152400" y="5468112"/>
            <a:ext cx="8991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Lots of information for</a:t>
            </a:r>
          </a:p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any one rating area!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9151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6732D5-B4BB-44D3-B33A-875B986B331F}"/>
              </a:ext>
            </a:extLst>
          </p:cNvPr>
          <p:cNvSpPr/>
          <p:nvPr/>
        </p:nvSpPr>
        <p:spPr>
          <a:xfrm>
            <a:off x="152400" y="6021324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 Neue"/>
              </a:rPr>
              <a:t> Lots of information!</a:t>
            </a:r>
            <a:endParaRPr lang="en-US" sz="44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2F099-AD88-4AF2-A5EF-7C55D2650D83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CEC2F1D2-A480-419C-8EB2-B816D1DDD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8282"/>
          <a:stretch/>
        </p:blipFill>
        <p:spPr>
          <a:xfrm>
            <a:off x="469788" y="800100"/>
            <a:ext cx="835682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432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22686BD-70FF-4A37-8B30-07F66075C68E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152" name="Picture 8" descr="Firefamily plus user's guide - firemodel - Firemodels.org">
            <a:extLst>
              <a:ext uri="{FF2B5EF4-FFF2-40B4-BE49-F238E27FC236}">
                <a16:creationId xmlns:a16="http://schemas.microsoft.com/office/drawing/2014/main" id="{D6B3A339-479E-411F-A47A-ECA39F45C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4624716" cy="598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92A5F5-2169-4D16-A26D-58BC91521A8F}"/>
              </a:ext>
            </a:extLst>
          </p:cNvPr>
          <p:cNvSpPr/>
          <p:nvPr/>
        </p:nvSpPr>
        <p:spPr>
          <a:xfrm>
            <a:off x="4777116" y="990600"/>
            <a:ext cx="41382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Software that allows easy gathering and objective statistical analysis of NFDRS and weather for fire danger rating areas.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Used to develop NFDRS fire histories and fire danger or </a:t>
            </a:r>
            <a:r>
              <a:rPr lang="en-US" sz="2800" b="1" i="1" u="sng" dirty="0">
                <a:latin typeface="Arial" pitchFamily="34" charset="0"/>
                <a:cs typeface="Arial" pitchFamily="34" charset="0"/>
              </a:rPr>
              <a:t>adjective class breakpoints.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8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fire danger adjective class">
            <a:extLst>
              <a:ext uri="{FF2B5EF4-FFF2-40B4-BE49-F238E27FC236}">
                <a16:creationId xmlns:a16="http://schemas.microsoft.com/office/drawing/2014/main" id="{C565EE85-3E15-4426-A38B-C2FE7DE6F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5857875" cy="529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1E9A9F-40AE-4AFA-B421-531DB612B604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471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Fire Season Variation in ERC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161217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Fire Season Variation in ERC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79402-7279-482F-9EE4-4D8928042850}"/>
              </a:ext>
            </a:extLst>
          </p:cNvPr>
          <p:cNvSpPr/>
          <p:nvPr/>
        </p:nvSpPr>
        <p:spPr>
          <a:xfrm>
            <a:off x="914400" y="4191000"/>
            <a:ext cx="7772400" cy="1447800"/>
          </a:xfrm>
          <a:prstGeom prst="rect">
            <a:avLst/>
          </a:prstGeom>
          <a:solidFill>
            <a:srgbClr val="00B05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4DEACE-D05B-4677-B3C1-4153AE3CB82F}"/>
              </a:ext>
            </a:extLst>
          </p:cNvPr>
          <p:cNvSpPr/>
          <p:nvPr/>
        </p:nvSpPr>
        <p:spPr>
          <a:xfrm>
            <a:off x="990600" y="4622512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Low</a:t>
            </a:r>
            <a:endParaRPr lang="en-US" sz="3200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642C973-B301-49A9-9368-29133A41A6EE}"/>
              </a:ext>
            </a:extLst>
          </p:cNvPr>
          <p:cNvSpPr/>
          <p:nvPr/>
        </p:nvSpPr>
        <p:spPr>
          <a:xfrm rot="10800000">
            <a:off x="1994401" y="4602479"/>
            <a:ext cx="1205999" cy="533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790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Fire Season Variation in ERC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79402-7279-482F-9EE4-4D8928042850}"/>
              </a:ext>
            </a:extLst>
          </p:cNvPr>
          <p:cNvSpPr/>
          <p:nvPr/>
        </p:nvSpPr>
        <p:spPr>
          <a:xfrm>
            <a:off x="914400" y="4191000"/>
            <a:ext cx="7772400" cy="1447800"/>
          </a:xfrm>
          <a:prstGeom prst="rect">
            <a:avLst/>
          </a:prstGeom>
          <a:solidFill>
            <a:srgbClr val="00B05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1A226-DC0B-42B9-BEDF-6FDE36D8D77F}"/>
              </a:ext>
            </a:extLst>
          </p:cNvPr>
          <p:cNvSpPr/>
          <p:nvPr/>
        </p:nvSpPr>
        <p:spPr>
          <a:xfrm>
            <a:off x="905164" y="3276600"/>
            <a:ext cx="7772400" cy="914399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DF0612-03AF-4A87-B004-4A23DA85B680}"/>
              </a:ext>
            </a:extLst>
          </p:cNvPr>
          <p:cNvSpPr/>
          <p:nvPr/>
        </p:nvSpPr>
        <p:spPr>
          <a:xfrm>
            <a:off x="990600" y="4622512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Low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293731-9B15-40BC-8105-13EB4AA031D6}"/>
              </a:ext>
            </a:extLst>
          </p:cNvPr>
          <p:cNvSpPr/>
          <p:nvPr/>
        </p:nvSpPr>
        <p:spPr>
          <a:xfrm>
            <a:off x="922983" y="3466237"/>
            <a:ext cx="1140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Mod</a:t>
            </a:r>
            <a:endParaRPr lang="en-US" sz="3200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ACEB8CB-ED91-4903-B720-97D8CCCA1F84}"/>
              </a:ext>
            </a:extLst>
          </p:cNvPr>
          <p:cNvSpPr/>
          <p:nvPr/>
        </p:nvSpPr>
        <p:spPr>
          <a:xfrm rot="2785132">
            <a:off x="2003545" y="3516271"/>
            <a:ext cx="1205999" cy="533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253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Fire Season Variation in ERC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79402-7279-482F-9EE4-4D8928042850}"/>
              </a:ext>
            </a:extLst>
          </p:cNvPr>
          <p:cNvSpPr/>
          <p:nvPr/>
        </p:nvSpPr>
        <p:spPr>
          <a:xfrm>
            <a:off x="914400" y="4191000"/>
            <a:ext cx="7772400" cy="1447800"/>
          </a:xfrm>
          <a:prstGeom prst="rect">
            <a:avLst/>
          </a:prstGeom>
          <a:solidFill>
            <a:srgbClr val="00B05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1A226-DC0B-42B9-BEDF-6FDE36D8D77F}"/>
              </a:ext>
            </a:extLst>
          </p:cNvPr>
          <p:cNvSpPr/>
          <p:nvPr/>
        </p:nvSpPr>
        <p:spPr>
          <a:xfrm>
            <a:off x="905164" y="3276600"/>
            <a:ext cx="7772400" cy="914399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213706-AC7B-48A9-B517-2BD4F3F855BB}"/>
              </a:ext>
            </a:extLst>
          </p:cNvPr>
          <p:cNvSpPr/>
          <p:nvPr/>
        </p:nvSpPr>
        <p:spPr>
          <a:xfrm>
            <a:off x="905164" y="2895600"/>
            <a:ext cx="7772400" cy="380999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0C662A-DCD8-4AEE-A05D-CF02FDC99EA0}"/>
              </a:ext>
            </a:extLst>
          </p:cNvPr>
          <p:cNvSpPr/>
          <p:nvPr/>
        </p:nvSpPr>
        <p:spPr>
          <a:xfrm>
            <a:off x="990600" y="4622512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Low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A90FD6-DD3E-48EE-ABB3-E0D99D389F56}"/>
              </a:ext>
            </a:extLst>
          </p:cNvPr>
          <p:cNvSpPr/>
          <p:nvPr/>
        </p:nvSpPr>
        <p:spPr>
          <a:xfrm>
            <a:off x="922983" y="3466237"/>
            <a:ext cx="1140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Mod</a:t>
            </a:r>
            <a:endParaRPr lang="en-US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75DC8-F03A-4011-ADD9-6AF4F0514949}"/>
              </a:ext>
            </a:extLst>
          </p:cNvPr>
          <p:cNvSpPr/>
          <p:nvPr/>
        </p:nvSpPr>
        <p:spPr>
          <a:xfrm>
            <a:off x="922983" y="2786643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High</a:t>
            </a:r>
            <a:endParaRPr lang="en-US" sz="3200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DE6CFA0-00A4-449C-B2DB-D32CDCE1D523}"/>
              </a:ext>
            </a:extLst>
          </p:cNvPr>
          <p:cNvSpPr/>
          <p:nvPr/>
        </p:nvSpPr>
        <p:spPr>
          <a:xfrm rot="2785132">
            <a:off x="2826000" y="2530560"/>
            <a:ext cx="1205999" cy="533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133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Fire Season Variation in ERC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79402-7279-482F-9EE4-4D8928042850}"/>
              </a:ext>
            </a:extLst>
          </p:cNvPr>
          <p:cNvSpPr/>
          <p:nvPr/>
        </p:nvSpPr>
        <p:spPr>
          <a:xfrm>
            <a:off x="914400" y="4191000"/>
            <a:ext cx="7772400" cy="1447800"/>
          </a:xfrm>
          <a:prstGeom prst="rect">
            <a:avLst/>
          </a:prstGeom>
          <a:solidFill>
            <a:srgbClr val="00B05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1A226-DC0B-42B9-BEDF-6FDE36D8D77F}"/>
              </a:ext>
            </a:extLst>
          </p:cNvPr>
          <p:cNvSpPr/>
          <p:nvPr/>
        </p:nvSpPr>
        <p:spPr>
          <a:xfrm>
            <a:off x="905164" y="3276600"/>
            <a:ext cx="7772400" cy="914399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213706-AC7B-48A9-B517-2BD4F3F855BB}"/>
              </a:ext>
            </a:extLst>
          </p:cNvPr>
          <p:cNvSpPr/>
          <p:nvPr/>
        </p:nvSpPr>
        <p:spPr>
          <a:xfrm>
            <a:off x="905164" y="2895600"/>
            <a:ext cx="7772400" cy="380999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E053F0-DD12-4731-963C-B140EB9DBB92}"/>
              </a:ext>
            </a:extLst>
          </p:cNvPr>
          <p:cNvSpPr/>
          <p:nvPr/>
        </p:nvSpPr>
        <p:spPr>
          <a:xfrm>
            <a:off x="914400" y="2590800"/>
            <a:ext cx="7772400" cy="304799"/>
          </a:xfrm>
          <a:prstGeom prst="rect">
            <a:avLst/>
          </a:prstGeom>
          <a:solidFill>
            <a:srgbClr val="FF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22C53D-7806-402E-82CB-A55DC278AEF1}"/>
              </a:ext>
            </a:extLst>
          </p:cNvPr>
          <p:cNvSpPr/>
          <p:nvPr/>
        </p:nvSpPr>
        <p:spPr>
          <a:xfrm>
            <a:off x="990600" y="4622512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Low</a:t>
            </a:r>
            <a:endParaRPr lang="en-US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78F3CD-1AF9-4940-A332-4DE07A4815AB}"/>
              </a:ext>
            </a:extLst>
          </p:cNvPr>
          <p:cNvSpPr/>
          <p:nvPr/>
        </p:nvSpPr>
        <p:spPr>
          <a:xfrm>
            <a:off x="922983" y="3466237"/>
            <a:ext cx="1140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Mod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6A3846-1759-4962-9F1C-222BBE67183A}"/>
              </a:ext>
            </a:extLst>
          </p:cNvPr>
          <p:cNvSpPr/>
          <p:nvPr/>
        </p:nvSpPr>
        <p:spPr>
          <a:xfrm>
            <a:off x="922983" y="2786643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High</a:t>
            </a:r>
            <a:endParaRPr lang="en-US" sz="3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F9A9F5-B39B-4707-BA60-03D52E66AC93}"/>
              </a:ext>
            </a:extLst>
          </p:cNvPr>
          <p:cNvSpPr/>
          <p:nvPr/>
        </p:nvSpPr>
        <p:spPr>
          <a:xfrm>
            <a:off x="938516" y="2410123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V High</a:t>
            </a:r>
            <a:endParaRPr lang="en-US" sz="320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24A5D26-9169-4A10-8A0A-DC7F2853A4BD}"/>
              </a:ext>
            </a:extLst>
          </p:cNvPr>
          <p:cNvSpPr/>
          <p:nvPr/>
        </p:nvSpPr>
        <p:spPr>
          <a:xfrm rot="2785132">
            <a:off x="3434894" y="2143423"/>
            <a:ext cx="1205999" cy="533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233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Fire Season Variation in ERC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79402-7279-482F-9EE4-4D8928042850}"/>
              </a:ext>
            </a:extLst>
          </p:cNvPr>
          <p:cNvSpPr/>
          <p:nvPr/>
        </p:nvSpPr>
        <p:spPr>
          <a:xfrm>
            <a:off x="914400" y="4191000"/>
            <a:ext cx="7772400" cy="1447800"/>
          </a:xfrm>
          <a:prstGeom prst="rect">
            <a:avLst/>
          </a:prstGeom>
          <a:solidFill>
            <a:srgbClr val="00B05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1A226-DC0B-42B9-BEDF-6FDE36D8D77F}"/>
              </a:ext>
            </a:extLst>
          </p:cNvPr>
          <p:cNvSpPr/>
          <p:nvPr/>
        </p:nvSpPr>
        <p:spPr>
          <a:xfrm>
            <a:off x="905164" y="3276600"/>
            <a:ext cx="7772400" cy="914399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213706-AC7B-48A9-B517-2BD4F3F855BB}"/>
              </a:ext>
            </a:extLst>
          </p:cNvPr>
          <p:cNvSpPr/>
          <p:nvPr/>
        </p:nvSpPr>
        <p:spPr>
          <a:xfrm>
            <a:off x="905164" y="2895600"/>
            <a:ext cx="7772400" cy="380999"/>
          </a:xfrm>
          <a:prstGeom prst="rect">
            <a:avLst/>
          </a:prstGeom>
          <a:solidFill>
            <a:srgbClr val="FFC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E053F0-DD12-4731-963C-B140EB9DBB92}"/>
              </a:ext>
            </a:extLst>
          </p:cNvPr>
          <p:cNvSpPr/>
          <p:nvPr/>
        </p:nvSpPr>
        <p:spPr>
          <a:xfrm>
            <a:off x="914400" y="2590800"/>
            <a:ext cx="7772400" cy="304799"/>
          </a:xfrm>
          <a:prstGeom prst="rect">
            <a:avLst/>
          </a:prstGeom>
          <a:solidFill>
            <a:srgbClr val="FF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5CF36C-394F-4CD1-A424-1F84017EB8BE}"/>
              </a:ext>
            </a:extLst>
          </p:cNvPr>
          <p:cNvSpPr/>
          <p:nvPr/>
        </p:nvSpPr>
        <p:spPr>
          <a:xfrm>
            <a:off x="914400" y="914400"/>
            <a:ext cx="7772400" cy="1676399"/>
          </a:xfrm>
          <a:prstGeom prst="rect">
            <a:avLst/>
          </a:prstGeom>
          <a:solidFill>
            <a:srgbClr val="7030A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A7081-0BAA-49CD-9B23-14AFDF2E11B8}"/>
              </a:ext>
            </a:extLst>
          </p:cNvPr>
          <p:cNvSpPr/>
          <p:nvPr/>
        </p:nvSpPr>
        <p:spPr>
          <a:xfrm>
            <a:off x="990600" y="4622512"/>
            <a:ext cx="10038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Low</a:t>
            </a:r>
            <a:endParaRPr lang="en-US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89C706-B337-4A35-A78A-329AE3A35E27}"/>
              </a:ext>
            </a:extLst>
          </p:cNvPr>
          <p:cNvSpPr/>
          <p:nvPr/>
        </p:nvSpPr>
        <p:spPr>
          <a:xfrm>
            <a:off x="922983" y="3466237"/>
            <a:ext cx="1140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Mod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FB1D93-558F-4F75-AA79-A29E2D73DB7B}"/>
              </a:ext>
            </a:extLst>
          </p:cNvPr>
          <p:cNvSpPr/>
          <p:nvPr/>
        </p:nvSpPr>
        <p:spPr>
          <a:xfrm>
            <a:off x="922983" y="2786643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High</a:t>
            </a:r>
            <a:endParaRPr lang="en-U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E5E3EF-E9E6-4C9E-B0C6-48607F2B21AA}"/>
              </a:ext>
            </a:extLst>
          </p:cNvPr>
          <p:cNvSpPr/>
          <p:nvPr/>
        </p:nvSpPr>
        <p:spPr>
          <a:xfrm>
            <a:off x="938516" y="2410123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V High</a:t>
            </a:r>
            <a:endParaRPr lang="en-US" sz="3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AF71A6-1ABC-4123-A2A1-2F27355EEB03}"/>
              </a:ext>
            </a:extLst>
          </p:cNvPr>
          <p:cNvSpPr/>
          <p:nvPr/>
        </p:nvSpPr>
        <p:spPr>
          <a:xfrm>
            <a:off x="895927" y="1546814"/>
            <a:ext cx="19175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Helvetica Neue"/>
              </a:rPr>
              <a:t> Extreme</a:t>
            </a:r>
            <a:endParaRPr lang="en-US" sz="3200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52F9366-8836-4936-8DA3-0D135DC37944}"/>
              </a:ext>
            </a:extLst>
          </p:cNvPr>
          <p:cNvSpPr/>
          <p:nvPr/>
        </p:nvSpPr>
        <p:spPr>
          <a:xfrm rot="2785132">
            <a:off x="4501614" y="1848743"/>
            <a:ext cx="1205999" cy="533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176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fire danger adjective class">
            <a:extLst>
              <a:ext uri="{FF2B5EF4-FFF2-40B4-BE49-F238E27FC236}">
                <a16:creationId xmlns:a16="http://schemas.microsoft.com/office/drawing/2014/main" id="{C565EE85-3E15-4426-A38B-C2FE7DE6F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" y="1295400"/>
            <a:ext cx="5857875" cy="529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1E9A9F-40AE-4AFA-B421-531DB612B604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4" name="Picture 4" descr="Image result for fire danger adjective class">
            <a:extLst>
              <a:ext uri="{FF2B5EF4-FFF2-40B4-BE49-F238E27FC236}">
                <a16:creationId xmlns:a16="http://schemas.microsoft.com/office/drawing/2014/main" id="{FAA75D97-524A-439A-8C67-DD6803381C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36" r="71111"/>
          <a:stretch/>
        </p:blipFill>
        <p:spPr bwMode="auto">
          <a:xfrm>
            <a:off x="6553200" y="2286000"/>
            <a:ext cx="2133600" cy="375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0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fire danger adjective class">
            <a:extLst>
              <a:ext uri="{FF2B5EF4-FFF2-40B4-BE49-F238E27FC236}">
                <a16:creationId xmlns:a16="http://schemas.microsoft.com/office/drawing/2014/main" id="{C565EE85-3E15-4426-A38B-C2FE7DE6F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" y="1295400"/>
            <a:ext cx="5857875" cy="529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1E9A9F-40AE-4AFA-B421-531DB612B604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4" name="Picture 4" descr="Image result for fire danger adjective class">
            <a:extLst>
              <a:ext uri="{FF2B5EF4-FFF2-40B4-BE49-F238E27FC236}">
                <a16:creationId xmlns:a16="http://schemas.microsoft.com/office/drawing/2014/main" id="{FAA75D97-524A-439A-8C67-DD6803381C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6" r="71111"/>
          <a:stretch/>
        </p:blipFill>
        <p:spPr bwMode="auto">
          <a:xfrm>
            <a:off x="6553200" y="1447800"/>
            <a:ext cx="2133600" cy="459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6139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0" r="22404"/>
          <a:stretch/>
        </p:blipFill>
        <p:spPr bwMode="auto">
          <a:xfrm>
            <a:off x="113581" y="2927230"/>
            <a:ext cx="3253596" cy="386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13981" y="798196"/>
            <a:ext cx="575381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33333"/>
                </a:solidFill>
                <a:latin typeface="Helvetica Neue"/>
              </a:rPr>
              <a:t>Firefighter Readiness </a:t>
            </a:r>
          </a:p>
          <a:p>
            <a:pPr algn="ctr"/>
            <a:r>
              <a:rPr lang="en-US" sz="3200" b="1" dirty="0">
                <a:solidFill>
                  <a:srgbClr val="333333"/>
                </a:solidFill>
                <a:latin typeface="Helvetica Neue"/>
              </a:rPr>
              <a:t>and </a:t>
            </a:r>
          </a:p>
          <a:p>
            <a:pPr algn="ctr"/>
            <a:r>
              <a:rPr lang="en-US" sz="3200" b="1" dirty="0">
                <a:solidFill>
                  <a:srgbClr val="333333"/>
                </a:solidFill>
                <a:latin typeface="Helvetica Neue"/>
              </a:rPr>
              <a:t>Public Safety! </a:t>
            </a:r>
          </a:p>
          <a:p>
            <a:pPr algn="ctr"/>
            <a:endParaRPr lang="en-US" sz="2800" i="1" dirty="0">
              <a:solidFill>
                <a:srgbClr val="333333"/>
              </a:solidFill>
              <a:latin typeface="Helvetica Neue"/>
            </a:endParaRPr>
          </a:p>
          <a:p>
            <a:pPr algn="ctr"/>
            <a:r>
              <a:rPr lang="en-US" sz="2800" i="1" dirty="0">
                <a:solidFill>
                  <a:srgbClr val="333333"/>
                </a:solidFill>
                <a:latin typeface="Helvetica Neue"/>
              </a:rPr>
              <a:t>“Every fire management activity is undertaken with firefighter and public safety as the primary consideration”  -</a:t>
            </a:r>
            <a:r>
              <a:rPr lang="en-US" sz="2000" dirty="0">
                <a:solidFill>
                  <a:srgbClr val="333333"/>
                </a:solidFill>
                <a:latin typeface="Helvetica Neue"/>
              </a:rPr>
              <a:t>GP FMP</a:t>
            </a:r>
          </a:p>
        </p:txBody>
      </p:sp>
      <p:pic>
        <p:nvPicPr>
          <p:cNvPr id="7170" name="Picture 2" descr="Image result for wildland fire engine cre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2" t="10418" r="12033" b="22606"/>
          <a:stretch/>
        </p:blipFill>
        <p:spPr bwMode="auto">
          <a:xfrm>
            <a:off x="129396" y="651910"/>
            <a:ext cx="3237781" cy="231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748C18-17AC-4527-B32F-93B3E4876260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13314" name="Picture 2" descr="Image result for air tanker gif">
            <a:extLst>
              <a:ext uri="{FF2B5EF4-FFF2-40B4-BE49-F238E27FC236}">
                <a16:creationId xmlns:a16="http://schemas.microsoft.com/office/drawing/2014/main" id="{020A5F18-2787-4B20-8600-B73E024F7D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288" y="4690704"/>
            <a:ext cx="5446511" cy="306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0416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ache.comcorpusa.com/640/0/crop/ketk/media/news/fireworks_b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27478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9A242A9-0536-4322-A449-FEA2DF655C99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6321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campground closure fire danger sign">
            <a:extLst>
              <a:ext uri="{FF2B5EF4-FFF2-40B4-BE49-F238E27FC236}">
                <a16:creationId xmlns:a16="http://schemas.microsoft.com/office/drawing/2014/main" id="{9CC66BC4-1A5D-4DD0-A5D3-E0BB59524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2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AF8362-A19F-44E5-A45B-2A6DFFB63E27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60360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295400"/>
            <a:ext cx="4888568" cy="5105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144" y="162817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latin typeface="Andale WT" panose="020B0502000000000004" pitchFamily="34" charset="-128"/>
                <a:ea typeface="Andale WT" panose="020B0502000000000004" pitchFamily="34" charset="-128"/>
                <a:cs typeface="Andale WT" panose="020B0502000000000004" pitchFamily="34" charset="-128"/>
              </a:rPr>
              <a:t>* High Fire Danger</a:t>
            </a:r>
          </a:p>
          <a:p>
            <a:r>
              <a:rPr lang="en-US" sz="2800" b="1" dirty="0">
                <a:latin typeface="Andale WT" panose="020B0502000000000004" pitchFamily="34" charset="-128"/>
                <a:ea typeface="Andale WT" panose="020B0502000000000004" pitchFamily="34" charset="-128"/>
                <a:cs typeface="Andale WT" panose="020B0502000000000004" pitchFamily="34" charset="-128"/>
              </a:rPr>
              <a:t>* Critical Weather Pattern</a:t>
            </a:r>
          </a:p>
        </p:txBody>
      </p:sp>
      <p:pic>
        <p:nvPicPr>
          <p:cNvPr id="6" name="Picture 2" descr="http://www.airmontscoop.com/wp-content/uploads/2014/04/red_flag_warning_graphi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8" r="8185"/>
          <a:stretch/>
        </p:blipFill>
        <p:spPr bwMode="auto">
          <a:xfrm>
            <a:off x="158569" y="3441024"/>
            <a:ext cx="374860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79B605-9970-4E37-8FB6-CC52557CD957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6389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FTA1">
            <a:extLst>
              <a:ext uri="{FF2B5EF4-FFF2-40B4-BE49-F238E27FC236}">
                <a16:creationId xmlns:a16="http://schemas.microsoft.com/office/drawing/2014/main" id="{46B00450-27D2-48CD-8530-90BC7F959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846138"/>
            <a:ext cx="4500576" cy="302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FTA">
            <a:extLst>
              <a:ext uri="{FF2B5EF4-FFF2-40B4-BE49-F238E27FC236}">
                <a16:creationId xmlns:a16="http://schemas.microsoft.com/office/drawing/2014/main" id="{F3DACA8F-B3E4-4B5F-A4D8-698229D40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962400"/>
            <a:ext cx="4495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Image result for prescribed fire">
            <a:extLst>
              <a:ext uri="{FF2B5EF4-FFF2-40B4-BE49-F238E27FC236}">
                <a16:creationId xmlns:a16="http://schemas.microsoft.com/office/drawing/2014/main" id="{7A2E824A-9597-45DE-854A-6599C3DB3B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1" r="38110"/>
          <a:stretch/>
        </p:blipFill>
        <p:spPr bwMode="auto">
          <a:xfrm>
            <a:off x="152400" y="1066800"/>
            <a:ext cx="39307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445020-6AC0-443B-B60F-09EB3A59B28E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EB2D45-FEA4-4C49-A34B-60C6E43B5681}"/>
              </a:ext>
            </a:extLst>
          </p:cNvPr>
          <p:cNvSpPr/>
          <p:nvPr/>
        </p:nvSpPr>
        <p:spPr>
          <a:xfrm>
            <a:off x="510580" y="5820335"/>
            <a:ext cx="32143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Helvetica Neue"/>
              </a:rPr>
              <a:t>Burn / No Burn 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Helvetica Neue"/>
              </a:rPr>
              <a:t>decisions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8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2380B4D-56A3-4D4B-915E-1CAC586E954A}"/>
              </a:ext>
            </a:extLst>
          </p:cNvPr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interpretation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2" descr="http://www.wfas.net/images/firedanger/fd_class.png">
            <a:extLst>
              <a:ext uri="{FF2B5EF4-FFF2-40B4-BE49-F238E27FC236}">
                <a16:creationId xmlns:a16="http://schemas.microsoft.com/office/drawing/2014/main" id="{FD380290-7EB9-4E32-98D5-FAC2AFAF4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7716416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C3A53F-F309-4183-BDC6-3C8DB3E7BC15}"/>
              </a:ext>
            </a:extLst>
          </p:cNvPr>
          <p:cNvSpPr/>
          <p:nvPr/>
        </p:nvSpPr>
        <p:spPr>
          <a:xfrm>
            <a:off x="0" y="6082463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Nationwide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672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2380B4D-56A3-4D4B-915E-1CAC586E954A}"/>
              </a:ext>
            </a:extLst>
          </p:cNvPr>
          <p:cNvSpPr/>
          <p:nvPr/>
        </p:nvSpPr>
        <p:spPr>
          <a:xfrm>
            <a:off x="152400" y="281940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Helvetica Neue"/>
              </a:rPr>
              <a:t>Coming for the future!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6820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s://graphical.weather.gov/images/pacnorthwest/Wx4_pacnorthwe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4" y="1329366"/>
            <a:ext cx="2937574" cy="264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s://graphical.weather.gov/images/pacnorthwest/QPF2_pacnorthwe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771" y="1329366"/>
            <a:ext cx="2840926" cy="255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s://graphical.weather.gov/images/pacnorthwest/Sky4_pacnorthwes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4" y="4152002"/>
            <a:ext cx="2853906" cy="256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s://graphical.weather.gov/images/pacnorthwest/T4_pacnorthwes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286" y="4132233"/>
            <a:ext cx="2875871" cy="258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https://graphical.weather.gov/images/pacnorthwest/RH4_pacnorthwes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42306"/>
            <a:ext cx="2826548" cy="254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0" name="Picture 14" descr="https://graphical.weather.gov/images/pacnorthwest/WindSpd4_pacnorthwes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406" y="4152002"/>
            <a:ext cx="2752663" cy="2477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Automated NFDRS weather inputs from NDFD grids: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8352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Helvetica Neue"/>
              </a:rPr>
              <a:t>NFDRS outputs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10" name="Picture 2" descr="Conus Burning Ind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06017"/>
            <a:ext cx="7264796" cy="460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54102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itchFamily="34" charset="0"/>
                <a:cs typeface="Arial" pitchFamily="34" charset="0"/>
              </a:rPr>
              <a:t>NDFD grids are being used to forecast these out to seven days in the future</a:t>
            </a:r>
          </a:p>
        </p:txBody>
      </p:sp>
    </p:spTree>
    <p:extLst>
      <p:ext uri="{BB962C8B-B14F-4D97-AF65-F5344CB8AC3E}">
        <p14:creationId xmlns:p14="http://schemas.microsoft.com/office/powerpoint/2010/main" val="218055114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Related image">
            <a:extLst>
              <a:ext uri="{FF2B5EF4-FFF2-40B4-BE49-F238E27FC236}">
                <a16:creationId xmlns:a16="http://schemas.microsoft.com/office/drawing/2014/main" id="{FA477BCC-A630-4CC8-8835-1D71B3EF7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196072"/>
            <a:ext cx="40786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491331-7537-4D87-8C12-2D14C4EBB0C9}"/>
              </a:ext>
            </a:extLst>
          </p:cNvPr>
          <p:cNvSpPr/>
          <p:nvPr/>
        </p:nvSpPr>
        <p:spPr>
          <a:xfrm>
            <a:off x="0" y="1295400"/>
            <a:ext cx="487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itchFamily="34" charset="0"/>
                <a:cs typeface="Arial" pitchFamily="34" charset="0"/>
              </a:rPr>
              <a:t>Thanks for listening</a:t>
            </a:r>
          </a:p>
        </p:txBody>
      </p:sp>
      <p:pic>
        <p:nvPicPr>
          <p:cNvPr id="14342" name="Picture 6" descr="birthday cake GIF">
            <a:extLst>
              <a:ext uri="{FF2B5EF4-FFF2-40B4-BE49-F238E27FC236}">
                <a16:creationId xmlns:a16="http://schemas.microsoft.com/office/drawing/2014/main" id="{2AB67F9C-0E53-4F06-AEE8-65BB663DB02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" y="2476387"/>
            <a:ext cx="57150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5619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1339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638219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07731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99417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60119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71704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9529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85539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16608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85877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933797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:\fwx\john\data training\2016_10_AMS\RegionalFireDanger.png">
            <a:extLst>
              <a:ext uri="{FF2B5EF4-FFF2-40B4-BE49-F238E27FC236}">
                <a16:creationId xmlns:a16="http://schemas.microsoft.com/office/drawing/2014/main" id="{1883D455-9868-4842-90F2-5B27142E1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986"/>
            <a:ext cx="8153400" cy="682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79353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Fire Season Variation in ERC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79402-7279-482F-9EE4-4D8928042850}"/>
              </a:ext>
            </a:extLst>
          </p:cNvPr>
          <p:cNvSpPr/>
          <p:nvPr/>
        </p:nvSpPr>
        <p:spPr>
          <a:xfrm>
            <a:off x="914400" y="4191000"/>
            <a:ext cx="7772400" cy="1447800"/>
          </a:xfrm>
          <a:prstGeom prst="rect">
            <a:avLst/>
          </a:prstGeom>
          <a:solidFill>
            <a:srgbClr val="00B05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1A226-DC0B-42B9-BEDF-6FDE36D8D77F}"/>
              </a:ext>
            </a:extLst>
          </p:cNvPr>
          <p:cNvSpPr/>
          <p:nvPr/>
        </p:nvSpPr>
        <p:spPr>
          <a:xfrm>
            <a:off x="905164" y="3544668"/>
            <a:ext cx="7772400" cy="646331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9C965A-F540-4B0A-900B-8344A9C278AE}"/>
              </a:ext>
            </a:extLst>
          </p:cNvPr>
          <p:cNvSpPr/>
          <p:nvPr/>
        </p:nvSpPr>
        <p:spPr>
          <a:xfrm>
            <a:off x="914400" y="3276600"/>
            <a:ext cx="7772400" cy="286326"/>
          </a:xfrm>
          <a:prstGeom prst="rect">
            <a:avLst/>
          </a:prstGeom>
          <a:solidFill>
            <a:srgbClr val="FFC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B26AAF-6603-4077-9D62-3499433E2CF4}"/>
              </a:ext>
            </a:extLst>
          </p:cNvPr>
          <p:cNvSpPr/>
          <p:nvPr/>
        </p:nvSpPr>
        <p:spPr>
          <a:xfrm>
            <a:off x="914400" y="3000879"/>
            <a:ext cx="7772400" cy="286326"/>
          </a:xfrm>
          <a:prstGeom prst="rect">
            <a:avLst/>
          </a:prstGeom>
          <a:solidFill>
            <a:srgbClr val="FF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E960F7-6C29-464A-9DDE-A671F01B4BDA}"/>
              </a:ext>
            </a:extLst>
          </p:cNvPr>
          <p:cNvSpPr/>
          <p:nvPr/>
        </p:nvSpPr>
        <p:spPr>
          <a:xfrm>
            <a:off x="914400" y="2719856"/>
            <a:ext cx="7772400" cy="286326"/>
          </a:xfrm>
          <a:prstGeom prst="rect">
            <a:avLst/>
          </a:prstGeom>
          <a:solidFill>
            <a:srgbClr val="7030A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B50DF7-1817-407E-8639-861A51963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425"/>
            <a:ext cx="9144000" cy="66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0975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79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290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79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6656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" y="926592"/>
            <a:ext cx="908521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101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7509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790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705821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64247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2097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2097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2097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2097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209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2097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209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summer rise in Regional Fire Danger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772886"/>
            <a:ext cx="3505200" cy="1938992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Historical Average Peak </a:t>
            </a:r>
          </a:p>
          <a:p>
            <a:pPr algn="ctr"/>
            <a:r>
              <a:rPr lang="en-US" sz="4000" b="1" dirty="0"/>
              <a:t>Aug 10</a:t>
            </a:r>
          </a:p>
        </p:txBody>
      </p:sp>
      <p:sp>
        <p:nvSpPr>
          <p:cNvPr id="6" name="Up Arrow 5"/>
          <p:cNvSpPr/>
          <p:nvPr/>
        </p:nvSpPr>
        <p:spPr>
          <a:xfrm rot="8675202">
            <a:off x="4617860" y="2186262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Up Arrow 6"/>
          <p:cNvSpPr/>
          <p:nvPr/>
        </p:nvSpPr>
        <p:spPr>
          <a:xfrm rot="18976362">
            <a:off x="873360" y="4369532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47800" y="5105400"/>
            <a:ext cx="3505200" cy="1323439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Begin tracking</a:t>
            </a:r>
          </a:p>
          <a:p>
            <a:pPr algn="ctr"/>
            <a:r>
              <a:rPr lang="en-US" sz="4000" b="1" dirty="0"/>
              <a:t>May 1</a:t>
            </a:r>
          </a:p>
        </p:txBody>
      </p:sp>
      <p:sp>
        <p:nvSpPr>
          <p:cNvPr id="9" name="Up Arrow 8"/>
          <p:cNvSpPr/>
          <p:nvPr/>
        </p:nvSpPr>
        <p:spPr>
          <a:xfrm rot="4879873">
            <a:off x="7834760" y="4161004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54580" y="4986270"/>
            <a:ext cx="3505200" cy="1323439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End tracking</a:t>
            </a:r>
          </a:p>
          <a:p>
            <a:pPr algn="ctr"/>
            <a:r>
              <a:rPr lang="en-US" sz="4000" b="1" dirty="0"/>
              <a:t>Nov 1</a:t>
            </a:r>
          </a:p>
        </p:txBody>
      </p:sp>
    </p:spTree>
    <p:extLst>
      <p:ext uri="{BB962C8B-B14F-4D97-AF65-F5344CB8AC3E}">
        <p14:creationId xmlns:p14="http://schemas.microsoft.com/office/powerpoint/2010/main" val="13181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381000"/>
            <a:ext cx="8639175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7187" y="152400"/>
            <a:ext cx="8534400" cy="64633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Typical Fire Season Variation in ERC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5943600"/>
            <a:ext cx="914400" cy="457200"/>
          </a:xfrm>
          <a:prstGeom prst="rect">
            <a:avLst/>
          </a:prstGeom>
          <a:solidFill>
            <a:schemeClr val="bg1"/>
          </a:solidFill>
          <a:ln w="53975"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6418750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889" y="33403"/>
            <a:ext cx="9209618" cy="6324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" y="14959"/>
            <a:ext cx="860258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2018 Regional ERC</a:t>
            </a:r>
          </a:p>
        </p:txBody>
      </p:sp>
      <p:sp>
        <p:nvSpPr>
          <p:cNvPr id="2" name="Rectangle 1"/>
          <p:cNvSpPr/>
          <p:nvPr/>
        </p:nvSpPr>
        <p:spPr>
          <a:xfrm>
            <a:off x="6172200" y="609600"/>
            <a:ext cx="2819400" cy="487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ular Callout 4"/>
          <p:cNvSpPr/>
          <p:nvPr/>
        </p:nvSpPr>
        <p:spPr>
          <a:xfrm>
            <a:off x="6520914" y="914400"/>
            <a:ext cx="2013486" cy="3490626"/>
          </a:xfrm>
          <a:prstGeom prst="wedgeRectCallout">
            <a:avLst>
              <a:gd name="adj1" fmla="val -90508"/>
              <a:gd name="adj2" fmla="val -19519"/>
            </a:avLst>
          </a:prstGeom>
          <a:solidFill>
            <a:schemeClr val="bg1"/>
          </a:solidFill>
          <a:ln w="793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8/11 – 8/22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 err="1">
                <a:solidFill>
                  <a:schemeClr val="tx1"/>
                </a:solidFill>
              </a:rPr>
              <a:t>Boyds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McLeod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Horns </a:t>
            </a:r>
            <a:r>
              <a:rPr lang="en-US" sz="2400" b="1" dirty="0" err="1">
                <a:solidFill>
                  <a:schemeClr val="tx1"/>
                </a:solidFill>
              </a:rPr>
              <a:t>Mtn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Watson Creek</a:t>
            </a:r>
          </a:p>
          <a:p>
            <a:r>
              <a:rPr lang="en-US" sz="2400" b="1" dirty="0" err="1">
                <a:solidFill>
                  <a:schemeClr val="tx1"/>
                </a:solidFill>
              </a:rPr>
              <a:t>StubbleField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 err="1">
                <a:solidFill>
                  <a:schemeClr val="tx1"/>
                </a:solidFill>
              </a:rPr>
              <a:t>Terwilliger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Ramsay </a:t>
            </a:r>
            <a:r>
              <a:rPr lang="en-US" sz="2400" b="1" dirty="0" err="1">
                <a:solidFill>
                  <a:schemeClr val="tx1"/>
                </a:solidFill>
              </a:rPr>
              <a:t>Cnyn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51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889" y="33403"/>
            <a:ext cx="9209618" cy="6324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" y="14959"/>
            <a:ext cx="860258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2018 Regional ERC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3048000" y="838200"/>
            <a:ext cx="2013486" cy="2514600"/>
          </a:xfrm>
          <a:prstGeom prst="wedgeRectCallout">
            <a:avLst>
              <a:gd name="adj1" fmla="val 109050"/>
              <a:gd name="adj2" fmla="val 11524"/>
            </a:avLst>
          </a:prstGeom>
          <a:solidFill>
            <a:schemeClr val="bg1"/>
          </a:solidFill>
          <a:ln w="793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9/7 – 9/8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Iron East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Glade Creek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Teepee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Crystal</a:t>
            </a:r>
          </a:p>
        </p:txBody>
      </p:sp>
    </p:spTree>
    <p:extLst>
      <p:ext uri="{BB962C8B-B14F-4D97-AF65-F5344CB8AC3E}">
        <p14:creationId xmlns:p14="http://schemas.microsoft.com/office/powerpoint/2010/main" val="373306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4365</TotalTime>
  <Words>1454</Words>
  <Application>Microsoft Office PowerPoint</Application>
  <PresentationFormat>On-screen Show (4:3)</PresentationFormat>
  <Paragraphs>350</Paragraphs>
  <Slides>122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122</vt:i4>
      </vt:variant>
    </vt:vector>
  </HeadingPairs>
  <TitlesOfParts>
    <vt:vector size="130" baseType="lpstr">
      <vt:lpstr>Andale WT</vt:lpstr>
      <vt:lpstr>Arial Unicode MS</vt:lpstr>
      <vt:lpstr>Arial</vt:lpstr>
      <vt:lpstr>Calibri</vt:lpstr>
      <vt:lpstr>Constantia</vt:lpstr>
      <vt:lpstr>Helvetica Neue</vt:lpstr>
      <vt:lpstr>Wingdings 2</vt:lpstr>
      <vt:lpstr>Flow</vt:lpstr>
      <vt:lpstr>Oregon AMS January 2020 Weather’s Role in the National Fire Danger Rating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Bureau of Land Management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4 Program Implementation</dc:title>
  <dc:creator>Saltenberger, John</dc:creator>
  <cp:lastModifiedBy>Saltenberger, John</cp:lastModifiedBy>
  <cp:revision>569</cp:revision>
  <dcterms:created xsi:type="dcterms:W3CDTF">2015-01-29T16:27:33Z</dcterms:created>
  <dcterms:modified xsi:type="dcterms:W3CDTF">2020-01-24T00:57:51Z</dcterms:modified>
</cp:coreProperties>
</file>