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emf" ContentType="image/x-emf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Default Extension="gif" ContentType="image/gif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87"/>
  </p:notesMasterIdLst>
  <p:sldIdLst>
    <p:sldId id="481" r:id="rId2"/>
    <p:sldId id="682" r:id="rId3"/>
    <p:sldId id="446" r:id="rId4"/>
    <p:sldId id="363" r:id="rId5"/>
    <p:sldId id="568" r:id="rId6"/>
    <p:sldId id="339" r:id="rId7"/>
    <p:sldId id="394" r:id="rId8"/>
    <p:sldId id="395" r:id="rId9"/>
    <p:sldId id="396" r:id="rId10"/>
    <p:sldId id="397" r:id="rId11"/>
    <p:sldId id="458" r:id="rId12"/>
    <p:sldId id="420" r:id="rId13"/>
    <p:sldId id="669" r:id="rId14"/>
    <p:sldId id="459" r:id="rId15"/>
    <p:sldId id="399" r:id="rId16"/>
    <p:sldId id="489" r:id="rId17"/>
    <p:sldId id="572" r:id="rId18"/>
    <p:sldId id="411" r:id="rId19"/>
    <p:sldId id="570" r:id="rId20"/>
    <p:sldId id="600" r:id="rId21"/>
    <p:sldId id="601" r:id="rId22"/>
    <p:sldId id="596" r:id="rId23"/>
    <p:sldId id="610" r:id="rId24"/>
    <p:sldId id="612" r:id="rId25"/>
    <p:sldId id="616" r:id="rId26"/>
    <p:sldId id="644" r:id="rId27"/>
    <p:sldId id="618" r:id="rId28"/>
    <p:sldId id="646" r:id="rId29"/>
    <p:sldId id="647" r:id="rId30"/>
    <p:sldId id="664" r:id="rId31"/>
    <p:sldId id="645" r:id="rId32"/>
    <p:sldId id="676" r:id="rId33"/>
    <p:sldId id="649" r:id="rId34"/>
    <p:sldId id="648" r:id="rId35"/>
    <p:sldId id="673" r:id="rId36"/>
    <p:sldId id="650" r:id="rId37"/>
    <p:sldId id="671" r:id="rId38"/>
    <p:sldId id="643" r:id="rId39"/>
    <p:sldId id="672" r:id="rId40"/>
    <p:sldId id="652" r:id="rId41"/>
    <p:sldId id="655" r:id="rId42"/>
    <p:sldId id="656" r:id="rId43"/>
    <p:sldId id="657" r:id="rId44"/>
    <p:sldId id="662" r:id="rId45"/>
    <p:sldId id="658" r:id="rId46"/>
    <p:sldId id="659" r:id="rId47"/>
    <p:sldId id="670" r:id="rId48"/>
    <p:sldId id="660" r:id="rId49"/>
    <p:sldId id="661" r:id="rId50"/>
    <p:sldId id="663" r:id="rId51"/>
    <p:sldId id="666" r:id="rId52"/>
    <p:sldId id="665" r:id="rId53"/>
    <p:sldId id="653" r:id="rId54"/>
    <p:sldId id="654" r:id="rId55"/>
    <p:sldId id="625" r:id="rId56"/>
    <p:sldId id="668" r:id="rId57"/>
    <p:sldId id="651" r:id="rId58"/>
    <p:sldId id="667" r:id="rId59"/>
    <p:sldId id="598" r:id="rId60"/>
    <p:sldId id="585" r:id="rId61"/>
    <p:sldId id="586" r:id="rId62"/>
    <p:sldId id="675" r:id="rId63"/>
    <p:sldId id="590" r:id="rId64"/>
    <p:sldId id="591" r:id="rId65"/>
    <p:sldId id="592" r:id="rId66"/>
    <p:sldId id="593" r:id="rId67"/>
    <p:sldId id="594" r:id="rId68"/>
    <p:sldId id="595" r:id="rId69"/>
    <p:sldId id="588" r:id="rId70"/>
    <p:sldId id="391" r:id="rId71"/>
    <p:sldId id="557" r:id="rId72"/>
    <p:sldId id="674" r:id="rId73"/>
    <p:sldId id="683" r:id="rId74"/>
    <p:sldId id="639" r:id="rId75"/>
    <p:sldId id="677" r:id="rId76"/>
    <p:sldId id="678" r:id="rId77"/>
    <p:sldId id="679" r:id="rId78"/>
    <p:sldId id="627" r:id="rId79"/>
    <p:sldId id="628" r:id="rId80"/>
    <p:sldId id="629" r:id="rId81"/>
    <p:sldId id="635" r:id="rId82"/>
    <p:sldId id="631" r:id="rId83"/>
    <p:sldId id="634" r:id="rId84"/>
    <p:sldId id="632" r:id="rId85"/>
    <p:sldId id="633" r:id="rId8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k Nelsen" initials="MN" lastIdx="3" clrIdx="0">
    <p:extLst>
      <p:ext uri="{19B8F6BF-5375-455C-9EA6-DF929625EA0E}">
        <p15:presenceInfo xmlns:p15="http://schemas.microsoft.com/office/powerpoint/2012/main" xmlns="" userId="Mark Nels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99"/>
    <a:srgbClr val="FFFF66"/>
    <a:srgbClr val="2214D4"/>
    <a:srgbClr val="FF6600"/>
    <a:srgbClr val="CC9900"/>
    <a:srgbClr val="FF3300"/>
    <a:srgbClr val="FFFFCC"/>
    <a:srgbClr val="1F1F1F"/>
    <a:srgbClr val="FFFF00"/>
    <a:srgbClr val="191DC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16" autoAdjust="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commentAuthors" Target="commentAuthors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3-19T19:58:35.005" idx="2">
    <p:pos x="10" y="10"/>
    <p:text/>
    <p:extLst>
      <p:ext uri="{C676402C-5697-4E1C-873F-D02D1690AC5C}">
        <p15:threadingInfo xmlns:p15="http://schemas.microsoft.com/office/powerpoint/2012/main" xmlns="" timeZoneBias="420"/>
      </p:ext>
    </p:extLst>
  </p:cm>
  <p:cm authorId="1" dt="2017-03-19T19:58:57.033" idx="3">
    <p:pos x="106" y="106"/>
    <p:text>Only PDX had coldest since 79-80. most were 92-93</p:text>
    <p:extLst>
      <p:ext uri="{C676402C-5697-4E1C-873F-D02D1690AC5C}">
        <p15:threadingInfo xmlns:p15="http://schemas.microsoft.com/office/powerpoint/2012/main" xmlns="" timeZoneBias="42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D3A2E49-4E37-48F0-BCEB-95D0A84E3B6D}" type="datetimeFigureOut">
              <a:rPr lang="en-US"/>
              <a:pPr>
                <a:defRPr/>
              </a:pPr>
              <a:t>10/26/2019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ECEF604-94E4-4038-BF8E-FE79CCE03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3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5379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5379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5379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5379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05932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53799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25398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93663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59022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5224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249975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18053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89226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01573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01681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04716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31343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94002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5231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731001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0752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1628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921648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7311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15685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59703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096406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376220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54122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82188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219353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50045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308902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537993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477857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83055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748500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7747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time we’ve had two back to back decent</a:t>
            </a:r>
            <a:r>
              <a:rPr lang="en-US" baseline="0" dirty="0"/>
              <a:t> snow years since mid 1980s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745095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 years to go</a:t>
            </a:r>
          </a:p>
          <a:p>
            <a:r>
              <a:rPr lang="en-US" dirty="0"/>
              <a:t>These are not totals, but decade snowfall divided by 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771222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876682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Calmest</a:t>
            </a:r>
            <a:r>
              <a:rPr lang="en-US" baseline="0" dirty="0"/>
              <a:t> south wind season of the last 20-30 years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958122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440005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596726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95109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477145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500189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078696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733364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41148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739358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476855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953654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586656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658897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392844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619901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38023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120898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0899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A9E25-5E12-42F8-AA62-6FC01F0D7A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5A56A-7F8B-46BB-A31D-84E23C33C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1A8D0-6BD3-41B7-91B3-0AA835B37C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E15FE-401B-4A0B-AFD5-5BE9F5627B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DC12B-3599-40BC-8DA3-7D5190A2EF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425DC-D632-46FB-881F-99A0C96722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8C746-174C-4DD4-8A3B-FBAAF9D8F1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0EC2F-27FD-4BA5-87A2-1DC817B9F7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71A4D-E15C-4FCA-9A23-5554DDF988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339AF-2029-4323-8E53-E20FDA2AB2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448CA-8103-4C6F-A6AA-BE8A679ED0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73347-28ED-4EAA-B4D9-E55A57FF0C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119812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119814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5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6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7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8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9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0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1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2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3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4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119826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7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8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9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0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1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2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3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4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5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6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7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8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9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0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1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2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3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6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119845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6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7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8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9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0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1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2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3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4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5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6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7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8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9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0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1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7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19863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4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5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6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7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8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9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045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19871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2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3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4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119875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9876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9877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78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79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34F75A4A-80A1-493A-90F9-0C583F7233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gif"/><Relationship Id="rId4" Type="http://schemas.openxmlformats.org/officeDocument/2006/relationships/image" Target="../media/image19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gif"/><Relationship Id="rId5" Type="http://schemas.openxmlformats.org/officeDocument/2006/relationships/image" Target="../media/image48.gif"/><Relationship Id="rId4" Type="http://schemas.openxmlformats.org/officeDocument/2006/relationships/image" Target="../media/image47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.bin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8.bin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9.bin"/><Relationship Id="rId4" Type="http://schemas.openxmlformats.org/officeDocument/2006/relationships/image" Target="../media/image10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57300" y="2860345"/>
            <a:ext cx="6477000" cy="2057399"/>
          </a:xfrm>
          <a:solidFill>
            <a:srgbClr val="2214D4"/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7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EL </a:t>
            </a:r>
            <a:r>
              <a:rPr lang="en-US" sz="72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NiñO</a:t>
            </a:r>
            <a:r>
              <a:rPr lang="en-US" sz="7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en-US" sz="7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2800" b="1" cap="all" dirty="0">
                <a:ln w="9000" cmpd="sng">
                  <a:noFill/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VERY BORING WINTER…</a:t>
            </a:r>
            <a:br>
              <a:rPr lang="en-US" sz="2800" b="1" cap="all" dirty="0">
                <a:ln w="9000" cmpd="sng">
                  <a:noFill/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2800" b="1" cap="all" dirty="0">
                <a:ln w="9000" cmpd="sng">
                  <a:noFill/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UNTIL FEBRUARY</a:t>
            </a:r>
            <a:endParaRPr lang="en-US" sz="3600" b="1" spc="150" dirty="0">
              <a:ln w="9000" cmpd="sng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sp>
        <p:nvSpPr>
          <p:cNvPr id="3" name="Title 4"/>
          <p:cNvSpPr txBox="1">
            <a:spLocks/>
          </p:cNvSpPr>
          <p:nvPr/>
        </p:nvSpPr>
        <p:spPr bwMode="auto">
          <a:xfrm>
            <a:off x="609600" y="949641"/>
            <a:ext cx="7772400" cy="1446550"/>
          </a:xfrm>
          <a:prstGeom prst="rect">
            <a:avLst/>
          </a:prstGeom>
          <a:solidFill>
            <a:schemeClr val="accent4">
              <a:lumMod val="10000"/>
              <a:alpha val="87000"/>
            </a:schemeClr>
          </a:solidFill>
          <a:ln w="9525">
            <a:noFill/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r>
              <a:rPr lang="en-US" sz="6000" b="1" i="0" kern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WINTER 2018-2019</a:t>
            </a:r>
            <a:r>
              <a:rPr lang="en-US" sz="4800" b="1" i="0" kern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en-US" sz="4800" b="1" i="0" kern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</a:br>
            <a:r>
              <a:rPr lang="en-US" sz="2800" b="1" i="0" kern="0" dirty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Mark Nelsen</a:t>
            </a:r>
            <a:endParaRPr lang="en-US" b="1" i="0" kern="0" dirty="0">
              <a:ln w="22225">
                <a:noFill/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981200" y="5334000"/>
            <a:ext cx="5311813" cy="9242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55500" dist="1016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77218627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003512" y="1494911"/>
            <a:ext cx="7136976" cy="53527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55500" dist="101600" dir="5400000" sy="-100000" algn="bl" rotWithShape="0"/>
          </a:effec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6200" y="152400"/>
            <a:ext cx="8991600" cy="2057399"/>
          </a:xfrm>
          <a:solidFill>
            <a:srgbClr val="2214D4"/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r>
              <a:rPr lang="en-US" sz="3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1ST “</a:t>
            </a:r>
            <a:r>
              <a:rPr lang="en-US" sz="3600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CHEMTRAILS PROTEST</a:t>
            </a:r>
            <a:r>
              <a:rPr lang="en-US" sz="3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” AT</a:t>
            </a:r>
            <a:br>
              <a:rPr lang="en-US" sz="3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</a:br>
            <a:r>
              <a:rPr lang="en-US" sz="3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A TV STATION?</a:t>
            </a:r>
            <a:r>
              <a:rPr lang="en-US" sz="7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/>
            </a:r>
            <a:br>
              <a:rPr lang="en-US" sz="7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</a:br>
            <a:r>
              <a:rPr lang="en-US" sz="2000" b="1" cap="all" dirty="0">
                <a:ln w="9000" cmpd="sng">
                  <a:noFill/>
                  <a:prstDash val="solid"/>
                </a:ln>
                <a:solidFill>
                  <a:srgbClr val="FFFF00"/>
                </a:solidFill>
                <a:effectLst/>
              </a:rPr>
              <a:t>These HARMLESS-LOOKING PEOPLE SHOWED UP AT WORK IN APRIL</a:t>
            </a:r>
            <a:endParaRPr lang="en-US" sz="3600" b="1" spc="150" dirty="0">
              <a:ln w="9000" cmpd="sng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104611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-76200"/>
            <a:ext cx="76962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dirty="0">
                <a:solidFill>
                  <a:srgbClr val="FFFF99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   Quick Summary</a:t>
            </a:r>
            <a:endParaRPr lang="en-US" sz="4000" b="1" dirty="0">
              <a:solidFill>
                <a:srgbClr val="FFFF99"/>
              </a:solidFill>
              <a:effectLst>
                <a:outerShdw blurRad="38100" dist="127000" dir="2820000" sx="97000" sy="97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-11502" y="2362200"/>
            <a:ext cx="9144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November thru January: Most boring winter I’ve seen in 28 winters of forecasting</a:t>
            </a:r>
            <a:endParaRPr lang="en-US" sz="2800" b="0" kern="100" spc="-100" dirty="0">
              <a:solidFill>
                <a:srgbClr val="FFFF99"/>
              </a:solidFill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Lucida Sans Unicode" pitchFamily="34" charset="0"/>
            </a:endParaRPr>
          </a:p>
          <a:p>
            <a:pPr>
              <a:defRPr/>
            </a:pPr>
            <a:endParaRPr lang="en-US" sz="2800" b="0" i="0" u="sng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dirty="0">
                <a:solidFill>
                  <a:srgbClr val="FFFF99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Lucida Sans Unicode" pitchFamily="34" charset="0"/>
              </a:rPr>
              <a:t>February &amp; first week of March:  Lots of cold/snow; historic in parts of PACNW</a:t>
            </a: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4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Snowiest February On Mt. Hood </a:t>
            </a:r>
            <a:r>
              <a:rPr lang="en-US" sz="24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in an El Niño winter</a:t>
            </a: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kern="100" spc="-100" dirty="0">
              <a:solidFill>
                <a:srgbClr val="FFC000"/>
              </a:solidFill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3</a:t>
            </a:r>
            <a:r>
              <a:rPr lang="en-US" sz="2800" b="0" i="0" kern="100" spc="-100" baseline="300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rd</a:t>
            </a: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 consecutive snowy year in Portland</a:t>
            </a:r>
          </a:p>
          <a:p>
            <a:pPr>
              <a:defRPr/>
            </a:pPr>
            <a:r>
              <a:rPr lang="en-US" sz="24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Lucida Sans Unicode" pitchFamily="34" charset="0"/>
              </a:rPr>
              <a:t>	As always, not everyone saw the same thing (Poor Beaverton…)</a:t>
            </a:r>
            <a:endParaRPr lang="en-US" sz="20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>
                <a:solidFill>
                  <a:srgbClr val="FFFF66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No PACNW Arctic Blast (5th consecutive winter)</a:t>
            </a:r>
          </a:p>
        </p:txBody>
      </p:sp>
    </p:spTree>
    <p:custDataLst>
      <p:tags r:id="rId1"/>
    </p:custData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762000" y="721044"/>
            <a:ext cx="7391400" cy="5478423"/>
          </a:xfrm>
          <a:prstGeom prst="rect">
            <a:avLst/>
          </a:prstGeom>
          <a:solidFill>
            <a:schemeClr val="bg1">
              <a:lumMod val="75000"/>
              <a:alpha val="18000"/>
            </a:schemeClr>
          </a:solidFill>
          <a:ln w="66675">
            <a:solidFill>
              <a:schemeClr val="bg1">
                <a:lumMod val="75000"/>
              </a:schemeClr>
            </a:solidFill>
            <a:headEnd/>
            <a:tailEnd/>
          </a:ln>
          <a:effectLst>
            <a:glow rad="228600">
              <a:schemeClr val="accent2">
                <a:satMod val="175000"/>
                <a:alpha val="55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40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+mj-lt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44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OFFICIAL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44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SNOW TOTAL</a:t>
            </a:r>
            <a:endParaRPr lang="en-US" sz="540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Arial Black" panose="020B0A04020102020204" pitchFamily="34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72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7.0”</a:t>
            </a:r>
            <a:r>
              <a:rPr lang="en-US" sz="72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 </a:t>
            </a:r>
            <a:endParaRPr lang="en-US" sz="440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Arial Black" panose="020B0A04020102020204" pitchFamily="34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at PQR (NWS Office)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    </a:t>
            </a:r>
            <a:endParaRPr lang="en-US" sz="2000" b="0" i="0" kern="100" baseline="30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baseline="30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1.8”</a:t>
            </a:r>
            <a:r>
              <a:rPr lang="en-US" sz="24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 </a:t>
            </a:r>
            <a:r>
              <a:rPr lang="en-US" sz="24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D</a:t>
            </a:r>
            <a:r>
              <a:rPr lang="en-US" sz="24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owntown (KGW-TV)</a:t>
            </a:r>
            <a:endParaRPr lang="en-US" sz="2000" b="0" i="0" kern="100" baseline="30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baseline="30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 Antiqu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223" y="838200"/>
            <a:ext cx="9086536" cy="5111177"/>
          </a:xfrm>
          <a:prstGeom prst="roundRect">
            <a:avLst>
              <a:gd name="adj" fmla="val 8594"/>
            </a:avLst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08729986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7565" y="1597123"/>
            <a:ext cx="6648138" cy="48582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9201" y="1592814"/>
            <a:ext cx="6553196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9201" y="1592814"/>
            <a:ext cx="6553196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9201" y="1592815"/>
            <a:ext cx="6553196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3 MONTH PERIOD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8700" y="1371600"/>
            <a:ext cx="7238998" cy="52900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3 MONTH PRECIPITATION</a:t>
            </a:r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8175" y="1143000"/>
            <a:ext cx="7640049" cy="55831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41912579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Oregon Winter Temps</a:t>
            </a:r>
            <a:b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(the last 100 years)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4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Slow Warming Trend (0.3/decade)</a:t>
            </a:r>
            <a:endParaRPr lang="en-US" sz="3600" b="1" dirty="0">
              <a:solidFill>
                <a:srgbClr val="FFFF66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" y="1524000"/>
            <a:ext cx="8915401" cy="49778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Oregon Winter Temps</a:t>
            </a:r>
            <a:b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(the last 100 years)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4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Similar 30 year trend</a:t>
            </a:r>
            <a:endParaRPr lang="en-US" sz="3600" b="1" dirty="0">
              <a:solidFill>
                <a:srgbClr val="FFFF66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" y="1524000"/>
            <a:ext cx="8915400" cy="49778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82276528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93919"/>
            <a:ext cx="8077200" cy="16764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Western Valleys Winter Temps 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000" b="1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(the past 100 years)</a:t>
            </a:r>
            <a:r>
              <a:rPr lang="en-US" sz="3200" b="1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3200" b="1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Near average, a bit cooler than last year</a:t>
            </a:r>
            <a:endParaRPr lang="en-US" sz="3600" i="1" dirty="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" y="2172832"/>
            <a:ext cx="6113526" cy="3520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7" name="Straight Arrow Connector 6"/>
          <p:cNvCxnSpPr/>
          <p:nvPr/>
        </p:nvCxnSpPr>
        <p:spPr bwMode="auto">
          <a:xfrm flipH="1">
            <a:off x="5791200" y="3644206"/>
            <a:ext cx="1311216" cy="13394"/>
          </a:xfrm>
          <a:prstGeom prst="straightConnector1">
            <a:avLst/>
          </a:prstGeom>
          <a:ln w="63500">
            <a:solidFill>
              <a:srgbClr val="FF0000"/>
            </a:solidFill>
            <a:headEnd type="none" w="med" len="med"/>
            <a:tailEnd type="triangle"/>
          </a:ln>
          <a:effectLst>
            <a:outerShdw blurRad="40000" dist="63500" dir="5400000" rotWithShape="0">
              <a:srgbClr val="000000">
                <a:alpha val="81000"/>
              </a:srgbClr>
            </a:outerShdw>
            <a:softEdge rad="0"/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629400" y="3217037"/>
            <a:ext cx="2362200" cy="1107996"/>
          </a:xfrm>
          <a:prstGeom prst="rect">
            <a:avLst/>
          </a:prstGeom>
          <a:solidFill>
            <a:srgbClr val="C00000"/>
          </a:solidFill>
          <a:effectLst>
            <a:outerShdw blurRad="50800" dist="50800" dir="5400000" algn="ctr" rotWithShape="0">
              <a:srgbClr val="1F1F1F">
                <a:alpha val="64000"/>
              </a:srgbClr>
            </a:outerShdw>
            <a:softEdge rad="25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Last Winter in Oregon Zone 2 </a:t>
            </a:r>
            <a:r>
              <a:rPr lang="en-US" sz="1800" dirty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(Willamette Valley)</a:t>
            </a:r>
          </a:p>
        </p:txBody>
      </p:sp>
    </p:spTree>
    <p:extLst>
      <p:ext uri="{BB962C8B-B14F-4D97-AF65-F5344CB8AC3E}">
        <p14:creationId xmlns:p14="http://schemas.microsoft.com/office/powerpoint/2010/main" xmlns="" val="223445241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600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</a:t>
            </a:r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76400" y="1524000"/>
            <a:ext cx="6166150" cy="49421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A260E77-28EB-4574-A509-BFA365B646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33383" y="1524000"/>
            <a:ext cx="5852183" cy="49421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155464D-3707-44BA-8849-3F8065A1C9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28800" y="1560576"/>
            <a:ext cx="5852183" cy="4869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A1C1DC56-CF74-4035-B156-093DB99D3D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28800" y="1537167"/>
            <a:ext cx="5852183" cy="48426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F98F1BB-9CF5-4217-96D0-15EF509B574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22872" y="1551878"/>
            <a:ext cx="6064037" cy="50088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NOVEMBER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838200"/>
            <a:ext cx="8991600" cy="1600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 mild &amp; relatively dry month, no storms!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57201" y="2494002"/>
            <a:ext cx="8229600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1066800" y="4648200"/>
            <a:ext cx="7391400" cy="3048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 bwMode="auto">
          <a:xfrm>
            <a:off x="1066800" y="3962400"/>
            <a:ext cx="7391400" cy="4572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624525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SKI SEASON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62530" y="791224"/>
            <a:ext cx="8763000" cy="118997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Late Start, Mild &amp; Dry November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Latest “First Snow” at Government Camp since 2002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62530" y="2057400"/>
            <a:ext cx="4700572" cy="29369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EDCEB7B0-214A-4A6D-8A82-551541565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804821" y="3699226"/>
            <a:ext cx="5209200" cy="29301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08077085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066800" y="874963"/>
            <a:ext cx="6781799" cy="1292662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Another unremarkable month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Not much storminess, briefly mid-month</a:t>
            </a: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460579" y="2209800"/>
            <a:ext cx="6222842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7" name="Straight Connector 6"/>
          <p:cNvCxnSpPr/>
          <p:nvPr/>
        </p:nvCxnSpPr>
        <p:spPr bwMode="auto">
          <a:xfrm>
            <a:off x="1143000" y="3657600"/>
            <a:ext cx="7239000" cy="1524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 bwMode="auto">
          <a:xfrm>
            <a:off x="1066800" y="4191000"/>
            <a:ext cx="7315200" cy="1524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0" y="2438400"/>
            <a:ext cx="7450668" cy="419100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76830" y="914400"/>
            <a:ext cx="8534400" cy="1524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Ridging or Split-Flow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Common through much of November, December, January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>
              <a:ln w="18415" cmpd="sng">
                <a:noFill/>
                <a:prstDash val="solid"/>
              </a:ln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i="0" kern="100" dirty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December 3rd</a:t>
            </a:r>
          </a:p>
        </p:txBody>
      </p:sp>
    </p:spTree>
    <p:extLst>
      <p:ext uri="{BB962C8B-B14F-4D97-AF65-F5344CB8AC3E}">
        <p14:creationId xmlns:p14="http://schemas.microsoft.com/office/powerpoint/2010/main" xmlns="" val="407493620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SKI SEASON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62530" y="791224"/>
            <a:ext cx="8763000" cy="118997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Slowly got moving in mid December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Brief stormy pattern = good snow for Christmas Break!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600200" y="1992494"/>
            <a:ext cx="6231435" cy="4815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08077085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0" y="1422975"/>
            <a:ext cx="7772400" cy="430887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One strong coastal storm, weak inland (18</a:t>
            </a:r>
            <a:r>
              <a:rPr lang="en-US" sz="28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</a:t>
            </a: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)</a:t>
            </a:r>
            <a:endParaRPr lang="en-US" sz="24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2066" y="1981200"/>
            <a:ext cx="7552267" cy="42460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43768262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34030" y="1066800"/>
            <a:ext cx="76200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ANOTHER mild month, unusually dry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Only one interesting weather event; wind “storm” on 5th</a:t>
            </a: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85800" y="2209800"/>
            <a:ext cx="7848600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7" name="Straight Connector 6"/>
          <p:cNvCxnSpPr/>
          <p:nvPr/>
        </p:nvCxnSpPr>
        <p:spPr bwMode="auto">
          <a:xfrm flipV="1">
            <a:off x="1143000" y="3505200"/>
            <a:ext cx="7239000" cy="1524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 bwMode="auto">
          <a:xfrm flipV="1">
            <a:off x="1143000" y="4038600"/>
            <a:ext cx="7239000" cy="762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142057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55664" y="914400"/>
            <a:ext cx="6231466" cy="3505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78FCFB7D-A543-49CF-A9EA-D30899F4B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48200" y="3657599"/>
            <a:ext cx="4114800" cy="30677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4142057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5800" y="838200"/>
            <a:ext cx="7620000" cy="5334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Central Oregon Wind Storm on 23rd 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xmlns="" id="{EEB5359A-CF6C-4198-B618-0072BAF72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505200" y="2335767"/>
            <a:ext cx="5473183" cy="30786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45472" y="1600200"/>
            <a:ext cx="4118516" cy="454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4142057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38200"/>
            <a:ext cx="84582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Winter Finally Arrives, And Hits PACNW Hard!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Panicked Portlandia, more on that in a minute…</a:t>
            </a: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371600" y="1828800"/>
            <a:ext cx="6541541" cy="48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4142057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04800" y="228600"/>
            <a:ext cx="8534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4 MEASURABLE SNOW EVENTS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990600"/>
            <a:ext cx="84582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February 4</a:t>
            </a:r>
            <a:r>
              <a:rPr lang="en-US" sz="28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-5th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Coast gets a nice coating as surface low drifts south offshore</a:t>
            </a:r>
            <a:endParaRPr lang="en-US" sz="16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15343" y="2189203"/>
            <a:ext cx="5070396" cy="25351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D823E206-179A-49F3-BF63-E25253675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272945" y="4167519"/>
            <a:ext cx="4598110" cy="25864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0539E839-7015-4399-AA39-57B78AB983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562600" y="2085200"/>
            <a:ext cx="3409526" cy="26875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2577294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04800" y="228600"/>
            <a:ext cx="8534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1ST MEASURABLE SNOW EVENT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928471"/>
            <a:ext cx="84582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February 4</a:t>
            </a:r>
            <a:r>
              <a:rPr lang="en-US" sz="28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-5th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Everybody gets a little with this one,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 rare sub-freezing snow with northerly wind, no Gorge east wind help</a:t>
            </a:r>
            <a:endParaRPr lang="en-US" sz="16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8205" y="2057400"/>
            <a:ext cx="8263466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4142057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04800" y="228600"/>
            <a:ext cx="8534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On </a:t>
            </a:r>
            <a:r>
              <a:rPr lang="en-US" sz="3600" i="0" kern="1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Thur</a:t>
            </a: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7</a:t>
            </a:r>
            <a:r>
              <a:rPr lang="en-US" sz="360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</a:t>
            </a: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&amp; Fri 8th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990600"/>
            <a:ext cx="84582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Portland area stores get crazy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Rumors of a big snow storm show up, BUT HOW DID </a:t>
            </a:r>
            <a:r>
              <a:rPr lang="en-US" sz="2000" b="0" i="0" u="sng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THIS</a:t>
            </a: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HAPPEN?</a:t>
            </a:r>
            <a:endParaRPr lang="en-US" sz="16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62000" y="1981200"/>
            <a:ext cx="3505200" cy="46736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0539E839-7015-4399-AA39-57B78AB983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892924" y="4724400"/>
            <a:ext cx="3182057" cy="20609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xmlns="" id="{716B57EA-4ED7-489A-ACAA-8F844144A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438420" y="1981200"/>
            <a:ext cx="4153359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94383886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33392" y="1303198"/>
            <a:ext cx="3952990" cy="52114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04800" y="228600"/>
            <a:ext cx="8534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On </a:t>
            </a:r>
            <a:r>
              <a:rPr lang="en-US" sz="3600" i="0" kern="1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Thur</a:t>
            </a: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7</a:t>
            </a:r>
            <a:r>
              <a:rPr lang="en-US" sz="360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</a:t>
            </a: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&amp; Fri 8th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33051"/>
            <a:ext cx="8458200" cy="9906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I kept seeing &amp; hearing about these tweets/FB posts/articles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Wouldn’t </a:t>
            </a:r>
            <a:r>
              <a:rPr lang="en-US" sz="2000" b="0" i="0" u="sng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YOU</a:t>
            </a: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be worried if these kept popping up on your browser?</a:t>
            </a:r>
            <a:endParaRPr lang="en-US" sz="16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xmlns="" id="{716B57EA-4ED7-489A-ACAA-8F844144A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551295" y="2132645"/>
            <a:ext cx="5460907" cy="24020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0539E839-7015-4399-AA39-57B78AB983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501412">
            <a:off x="2274100" y="3460579"/>
            <a:ext cx="6573889" cy="13298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xmlns="" id="{7A97B73D-6D5C-4DB0-99EB-ACDDB6F2F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501412">
            <a:off x="1769598" y="4702751"/>
            <a:ext cx="5202380" cy="8745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94753377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248400" y="874930"/>
            <a:ext cx="2819562" cy="583066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Gusty southerly wind as low drops down coastline. 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Cold easterly wind eventually takes over.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5" y="444043"/>
            <a:ext cx="8669867" cy="4308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Surface Low Drops Down Coast Sat. Feb 9th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8" name="WedPM">
            <a:extLst>
              <a:ext uri="{FF2B5EF4-FFF2-40B4-BE49-F238E27FC236}">
                <a16:creationId xmlns:a16="http://schemas.microsoft.com/office/drawing/2014/main" xmlns="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37065" y="990600"/>
            <a:ext cx="5867400" cy="586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WedPM">
            <a:extLst>
              <a:ext uri="{FF2B5EF4-FFF2-40B4-BE49-F238E27FC236}">
                <a16:creationId xmlns:a16="http://schemas.microsoft.com/office/drawing/2014/main" xmlns="" id="{00C73D1A-C5D5-4B13-9D70-7FF7E8CEE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28600" y="990600"/>
            <a:ext cx="5867400" cy="586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WedPM">
            <a:extLst>
              <a:ext uri="{FF2B5EF4-FFF2-40B4-BE49-F238E27FC236}">
                <a16:creationId xmlns:a16="http://schemas.microsoft.com/office/drawing/2014/main" xmlns="" id="{578AC9F7-97C2-4C85-8A10-04EDF96D8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28600" y="990600"/>
            <a:ext cx="5867400" cy="586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WedPM">
            <a:extLst>
              <a:ext uri="{FF2B5EF4-FFF2-40B4-BE49-F238E27FC236}">
                <a16:creationId xmlns:a16="http://schemas.microsoft.com/office/drawing/2014/main" xmlns="" id="{2EF00940-BC41-4E5F-8AC7-E7C157EDC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28600" y="990600"/>
            <a:ext cx="5867400" cy="586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0877006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04800" y="228600"/>
            <a:ext cx="8534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2ND MEASURABLE SNOW EVENT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928470"/>
            <a:ext cx="8458200" cy="135752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What actually happened Saturday February 9</a:t>
            </a:r>
            <a:r>
              <a:rPr lang="en-US" sz="28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Arial" pitchFamily="34" charset="0"/>
              </a:rPr>
              <a:t>?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Can you guess based on 8am traffic map?</a:t>
            </a:r>
            <a:endParaRPr lang="en-US" sz="16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D90B3ADA-97B6-450E-B19F-42C34A222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066800" y="2082799"/>
            <a:ext cx="7162800" cy="47751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70407586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04800" y="228600"/>
            <a:ext cx="8534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2ND MEASURABLE SNOW EVENT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928470"/>
            <a:ext cx="8458200" cy="135752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What actually happened Saturday February 9</a:t>
            </a:r>
            <a:r>
              <a:rPr lang="en-US" sz="28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Arial" pitchFamily="34" charset="0"/>
              </a:rPr>
              <a:t> ?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East/north metro gets the goods, downtown &amp; west/south metro cry…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Precipitation ran out before cold east wind arrived to freeze us up</a:t>
            </a:r>
            <a:endParaRPr lang="en-US" sz="16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33400" y="2438771"/>
            <a:ext cx="7789333" cy="43814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86132590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04800" y="228600"/>
            <a:ext cx="8534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2ND MEASURABLE SNOW EVENT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928470"/>
            <a:ext cx="8458200" cy="135752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King Euro let us down, too much snow central/west metro</a:t>
            </a:r>
            <a:endParaRPr lang="en-US" sz="24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But using just the other models would have been far too light east/north</a:t>
            </a:r>
            <a:endParaRPr lang="en-US" sz="16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788117" y="1981200"/>
            <a:ext cx="5567766" cy="48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596000305"/>
      </p:ext>
    </p:extLst>
  </p:cSld>
  <p:clrMapOvr>
    <a:masterClrMapping/>
  </p:clrMapOvr>
  <p:transition spd="med">
    <p:wipe dir="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04800" y="228600"/>
            <a:ext cx="8534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Then…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19791" y="838200"/>
            <a:ext cx="8904418" cy="9906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Low pressure goes by to the north = milder southwest wind Sunday 10</a:t>
            </a:r>
            <a:r>
              <a:rPr lang="en-US" sz="20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/11th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Instead Puget Sound &amp; the Gorge saw historic snowfall 11</a:t>
            </a:r>
            <a:r>
              <a:rPr lang="en-US" sz="20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-13th</a:t>
            </a:r>
            <a:endParaRPr lang="en-US" sz="16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xmlns="" id="{716B57EA-4ED7-489A-ACAA-8F844144A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133600" y="1731653"/>
            <a:ext cx="5126347" cy="51263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60042737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98142" y="2002443"/>
            <a:ext cx="5312433" cy="46269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04800" y="228600"/>
            <a:ext cx="8534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The Aftermath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33051"/>
            <a:ext cx="8458200" cy="9906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Forecasters were “irrationally exuberant” about Euro and other models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showing systems staying over/south of us the following days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Instead Puget Sound &amp; the Gorge saw historic snowfall 11</a:t>
            </a:r>
            <a:r>
              <a:rPr lang="en-US" sz="20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-13th</a:t>
            </a:r>
            <a:endParaRPr lang="en-US" sz="16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xmlns="" id="{7211B7BD-BE9B-4228-9DD3-C652A5F32C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6942" y="2514600"/>
            <a:ext cx="2902258" cy="316422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+mj-lt"/>
                <a:ea typeface="+mj-ea"/>
                <a:cs typeface="Arial" pitchFamily="34" charset="0"/>
              </a:rPr>
              <a:t>A GOOD LESSON!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+mj-lt"/>
                <a:ea typeface="+mj-ea"/>
                <a:cs typeface="Arial" pitchFamily="34" charset="0"/>
              </a:rPr>
              <a:t>(for forecasters AND media)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In today’s social media world we must be very careful with weather information</a:t>
            </a:r>
            <a:endParaRPr lang="en-US" sz="1600" b="0" i="0" kern="100" dirty="0">
              <a:ln w="12700">
                <a:noFill/>
                <a:prstDash val="solid"/>
              </a:ln>
              <a:solidFill>
                <a:srgbClr val="FFFF99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080076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04800" y="1295400"/>
            <a:ext cx="5105400" cy="510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410200" y="1550313"/>
            <a:ext cx="3733800" cy="4431983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Hints from a few models that back edge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of wet front will go isothermal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&amp; we get heavy/wet snowfall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Front slows down/less intense = no snow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Oops…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52400" y="26312"/>
            <a:ext cx="8839199" cy="8617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Flood Watch &amp; Winter Storm Watch</a:t>
            </a:r>
          </a:p>
          <a:p>
            <a:pPr algn="ctr">
              <a:defRPr/>
            </a:pPr>
            <a:r>
              <a:rPr lang="en-US" sz="20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at the same time, Mon PM Feb 11th</a:t>
            </a:r>
            <a:endParaRPr lang="en-US" sz="28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49553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035" y="520395"/>
            <a:ext cx="8991929" cy="15240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Winter’s only flooding event; would have been our massive winter snow storm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(mentioned 4 days previous </a:t>
            </a: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  <a:sym typeface="Wingdings" panose="05000000000000000000" pitchFamily="2" charset="2"/>
              </a:rPr>
              <a:t>)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28900" y="1524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Wet!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28600" y="1828800"/>
            <a:ext cx="8669867" cy="4876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11890719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7" y="284202"/>
            <a:ext cx="8669866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Meanwhile in The Gorge…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37067" y="1143000"/>
            <a:ext cx="8669866" cy="4876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47769373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7" y="314980"/>
            <a:ext cx="8669866" cy="49244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Biggest Storm of Winter In Cascades</a:t>
            </a:r>
            <a:endParaRPr lang="en-US" sz="40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37067" y="1143000"/>
            <a:ext cx="8669866" cy="48767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58739601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035" y="520395"/>
            <a:ext cx="8991929" cy="15240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Media far more under control this time.  No crazy snow graphics show up online!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5" y="228600"/>
            <a:ext cx="8669867" cy="8617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Big Snowstorm Starts Showing Up Around February 20th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3F86CAAF-3BF6-4CDF-984C-D96937A07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676400" y="1511353"/>
            <a:ext cx="5638800" cy="53251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39317601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035" y="520395"/>
            <a:ext cx="8991929" cy="15240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Media far more under control this time.  No crazy snow graphics show up online!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5" y="228600"/>
            <a:ext cx="8669867" cy="8617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Big Snowstorm Starts Showing Up Around February 20th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3F86CAAF-3BF6-4CDF-984C-D96937A07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909401" y="1532807"/>
            <a:ext cx="5325193" cy="53251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6164371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035" y="1090374"/>
            <a:ext cx="8991929" cy="121394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Cold northerly flow will get overrun by lots of moisture! 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Models ALL show SOMEONE will get buried by heavy &amp; wet snow Sunday/Monday 24</a:t>
            </a:r>
            <a:r>
              <a:rPr lang="en-US" sz="18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/25th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5" y="228600"/>
            <a:ext cx="8669867" cy="8617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Big Snowstorm Starts Showing Up Around February 20th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3F86CAAF-3BF6-4CDF-984C-D96937A07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524000" y="2133600"/>
            <a:ext cx="6260841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91934803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035" y="1090374"/>
            <a:ext cx="8991929" cy="121394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9 RUNS OF THE ECMWF leading up to event Sunday night &amp; Monday AM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5" y="228600"/>
            <a:ext cx="8669867" cy="8617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Big Snowstorm Starts Showing Up Around February 20th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WedPM">
            <a:extLst>
              <a:ext uri="{FF2B5EF4-FFF2-40B4-BE49-F238E27FC236}">
                <a16:creationId xmlns:a16="http://schemas.microsoft.com/office/drawing/2014/main" xmlns="" id="{3F86CAAF-3BF6-4CDF-984C-D96937A07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219200" y="2173550"/>
            <a:ext cx="61976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ThurAM">
            <a:extLst>
              <a:ext uri="{FF2B5EF4-FFF2-40B4-BE49-F238E27FC236}">
                <a16:creationId xmlns:a16="http://schemas.microsoft.com/office/drawing/2014/main" xmlns="" id="{6FF4A51C-0E35-407B-8B70-865C1CCDF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219200" y="2204622"/>
            <a:ext cx="61976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ThurPM">
            <a:extLst>
              <a:ext uri="{FF2B5EF4-FFF2-40B4-BE49-F238E27FC236}">
                <a16:creationId xmlns:a16="http://schemas.microsoft.com/office/drawing/2014/main" xmlns="" id="{01A6987A-6054-417B-B8DB-8966FFED9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233256" y="2199443"/>
            <a:ext cx="61976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Fri AM">
            <a:extLst>
              <a:ext uri="{FF2B5EF4-FFF2-40B4-BE49-F238E27FC236}">
                <a16:creationId xmlns:a16="http://schemas.microsoft.com/office/drawing/2014/main" xmlns="" id="{5876DFBB-D510-4BDC-94EB-F14403D5AD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239175" y="2204622"/>
            <a:ext cx="61976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Fri PM">
            <a:extLst>
              <a:ext uri="{FF2B5EF4-FFF2-40B4-BE49-F238E27FC236}">
                <a16:creationId xmlns:a16="http://schemas.microsoft.com/office/drawing/2014/main" xmlns="" id="{3C87CEFF-9544-4B50-A403-27BA1562C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249532" y="2186497"/>
            <a:ext cx="61976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Sat AM">
            <a:extLst>
              <a:ext uri="{FF2B5EF4-FFF2-40B4-BE49-F238E27FC236}">
                <a16:creationId xmlns:a16="http://schemas.microsoft.com/office/drawing/2014/main" xmlns="" id="{0FF10253-0BF0-486D-AF29-2AC214BFD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241394" y="2164672"/>
            <a:ext cx="61976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Sat PM">
            <a:extLst>
              <a:ext uri="{FF2B5EF4-FFF2-40B4-BE49-F238E27FC236}">
                <a16:creationId xmlns:a16="http://schemas.microsoft.com/office/drawing/2014/main" xmlns="" id="{162358F1-9BCB-4CBC-BE49-65460F84C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233256" y="2166891"/>
            <a:ext cx="61976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Sun AM">
            <a:extLst>
              <a:ext uri="{FF2B5EF4-FFF2-40B4-BE49-F238E27FC236}">
                <a16:creationId xmlns:a16="http://schemas.microsoft.com/office/drawing/2014/main" xmlns="" id="{8F91515A-A7C3-40EB-AF5B-BE43B0DC1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216981" y="2186496"/>
            <a:ext cx="61976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Sun PM">
            <a:extLst>
              <a:ext uri="{FF2B5EF4-FFF2-40B4-BE49-F238E27FC236}">
                <a16:creationId xmlns:a16="http://schemas.microsoft.com/office/drawing/2014/main" xmlns="" id="{7C4767BE-523E-4718-9402-F018DDBFF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213281" y="2178729"/>
            <a:ext cx="61976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81803701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035" y="1090375"/>
            <a:ext cx="8991929" cy="73842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No models give metro significant snow (Only GEM contoured below)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5" y="444043"/>
            <a:ext cx="8669867" cy="4308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Final model forecast numbers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WedPM">
            <a:extLst>
              <a:ext uri="{FF2B5EF4-FFF2-40B4-BE49-F238E27FC236}">
                <a16:creationId xmlns:a16="http://schemas.microsoft.com/office/drawing/2014/main" xmlns="" id="{3F86CAAF-3BF6-4CDF-984C-D96937A07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52783" y="1828800"/>
            <a:ext cx="8638430" cy="48591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43467491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033" y="874931"/>
            <a:ext cx="8991929" cy="87767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West Metro and Salem Finally Get Some Snow.  Not much east metro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5" y="444043"/>
            <a:ext cx="8669867" cy="4308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What Happened on 24</a:t>
            </a:r>
            <a:r>
              <a:rPr lang="en-US" sz="280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</a:t>
            </a: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/25</a:t>
            </a:r>
            <a:r>
              <a:rPr lang="en-US" sz="280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</a:t>
            </a: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?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WedPM">
            <a:extLst>
              <a:ext uri="{FF2B5EF4-FFF2-40B4-BE49-F238E27FC236}">
                <a16:creationId xmlns:a16="http://schemas.microsoft.com/office/drawing/2014/main" xmlns="" id="{3F86CAAF-3BF6-4CDF-984C-D96937A07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72534" y="1905000"/>
            <a:ext cx="8398932" cy="472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54749089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033" y="874931"/>
            <a:ext cx="8991929" cy="87767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Historic snow storm shows up Eugene to Roseburg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5" y="444043"/>
            <a:ext cx="8669867" cy="4308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What Happened on 24</a:t>
            </a:r>
            <a:r>
              <a:rPr lang="en-US" sz="280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</a:t>
            </a: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/25</a:t>
            </a:r>
            <a:r>
              <a:rPr lang="en-US" sz="280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</a:t>
            </a: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?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WedPM">
            <a:extLst>
              <a:ext uri="{FF2B5EF4-FFF2-40B4-BE49-F238E27FC236}">
                <a16:creationId xmlns:a16="http://schemas.microsoft.com/office/drawing/2014/main" xmlns="" id="{3F86CAAF-3BF6-4CDF-984C-D96937A07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72534" y="1905000"/>
            <a:ext cx="8398932" cy="47243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34303396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033" y="874931"/>
            <a:ext cx="8991929" cy="87767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Historic snow storm shows up Eugene to Roseburg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5" y="444043"/>
            <a:ext cx="8669867" cy="4308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What Happened on 24</a:t>
            </a:r>
            <a:r>
              <a:rPr lang="en-US" sz="280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</a:t>
            </a: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/25</a:t>
            </a:r>
            <a:r>
              <a:rPr lang="en-US" sz="280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</a:t>
            </a: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?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WedPM">
            <a:extLst>
              <a:ext uri="{FF2B5EF4-FFF2-40B4-BE49-F238E27FC236}">
                <a16:creationId xmlns:a16="http://schemas.microsoft.com/office/drawing/2014/main" xmlns="" id="{3F86CAAF-3BF6-4CDF-984C-D96937A07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72534" y="1905000"/>
            <a:ext cx="8398931" cy="47243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19793282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033" y="874931"/>
            <a:ext cx="8991929" cy="87767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Historic snow storm shows up Eugene to Roseburg &amp; Central Oregon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5" y="444043"/>
            <a:ext cx="8669867" cy="4308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What Happened on 24</a:t>
            </a:r>
            <a:r>
              <a:rPr lang="en-US" sz="280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</a:t>
            </a: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/25</a:t>
            </a:r>
            <a:r>
              <a:rPr lang="en-US" sz="280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</a:t>
            </a: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?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WedPM">
            <a:extLst>
              <a:ext uri="{FF2B5EF4-FFF2-40B4-BE49-F238E27FC236}">
                <a16:creationId xmlns:a16="http://schemas.microsoft.com/office/drawing/2014/main" xmlns="" id="{3F86CAAF-3BF6-4CDF-984C-D96937A07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72534" y="1905000"/>
            <a:ext cx="8398931" cy="47243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94651388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3816" y="703952"/>
            <a:ext cx="8991929" cy="64907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Widespread damage/power outages due to heavy/wet snow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3" y="151823"/>
            <a:ext cx="8669867" cy="4308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What Happened on 24</a:t>
            </a:r>
            <a:r>
              <a:rPr lang="en-US" sz="280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</a:t>
            </a: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/25</a:t>
            </a:r>
            <a:r>
              <a:rPr lang="en-US" sz="280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</a:t>
            </a: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?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8" name="WedPM">
            <a:extLst>
              <a:ext uri="{FF2B5EF4-FFF2-40B4-BE49-F238E27FC236}">
                <a16:creationId xmlns:a16="http://schemas.microsoft.com/office/drawing/2014/main" xmlns="" id="{24544221-8205-4853-8C8A-108DF8185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219200" y="1288464"/>
            <a:ext cx="4804131" cy="3505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WedPM">
            <a:extLst>
              <a:ext uri="{FF2B5EF4-FFF2-40B4-BE49-F238E27FC236}">
                <a16:creationId xmlns:a16="http://schemas.microsoft.com/office/drawing/2014/main" xmlns="" id="{3F86CAAF-3BF6-4CDF-984C-D96937A07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01559" y="3816936"/>
            <a:ext cx="3946874" cy="29601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WedPM">
            <a:extLst>
              <a:ext uri="{FF2B5EF4-FFF2-40B4-BE49-F238E27FC236}">
                <a16:creationId xmlns:a16="http://schemas.microsoft.com/office/drawing/2014/main" xmlns="" id="{F0215BA7-9332-4814-B7FA-87B14E0C5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894619" y="1353022"/>
            <a:ext cx="3029327" cy="53854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50785324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033" y="874931"/>
            <a:ext cx="8991929" cy="87767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Not much expected and not much fell.  But cold east wind = all frozen for AM commute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5" y="444043"/>
            <a:ext cx="8669867" cy="4308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Last Measurable Snow Event; February 27th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WedPM">
            <a:extLst>
              <a:ext uri="{FF2B5EF4-FFF2-40B4-BE49-F238E27FC236}">
                <a16:creationId xmlns:a16="http://schemas.microsoft.com/office/drawing/2014/main" xmlns="" id="{3F86CAAF-3BF6-4CDF-984C-D96937A07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700262" y="3750423"/>
            <a:ext cx="5359563" cy="30147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WedPM">
            <a:extLst>
              <a:ext uri="{FF2B5EF4-FFF2-40B4-BE49-F238E27FC236}">
                <a16:creationId xmlns:a16="http://schemas.microsoft.com/office/drawing/2014/main" xmlns="" id="{3E652598-4AB2-4950-AE8D-93FFBB985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700262" y="1600200"/>
            <a:ext cx="5359562" cy="30147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WedPM">
            <a:extLst>
              <a:ext uri="{FF2B5EF4-FFF2-40B4-BE49-F238E27FC236}">
                <a16:creationId xmlns:a16="http://schemas.microsoft.com/office/drawing/2014/main" xmlns="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6033" y="1917056"/>
            <a:ext cx="4779167" cy="26882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56694738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6" y="76200"/>
            <a:ext cx="8669867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4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 Temps; Only One Day Reaches Average</a:t>
            </a:r>
            <a:endParaRPr lang="en-US" sz="32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CC46EBF-F866-4049-A151-39D733A62D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67" y="533400"/>
            <a:ext cx="9077843" cy="7150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88638489"/>
      </p:ext>
    </p:extLst>
  </p:cSld>
  <p:clrMapOvr>
    <a:masterClrMapping/>
  </p:clrMapOvr>
  <p:transition spd="med">
    <p:wipe dir="d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5" y="290155"/>
            <a:ext cx="8669867" cy="7386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4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 Temps; Only one day reaches average,</a:t>
            </a:r>
          </a:p>
          <a:p>
            <a:pPr algn="ctr">
              <a:defRPr/>
            </a:pPr>
            <a:r>
              <a:rPr lang="en-US" sz="24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but no sub-freezing highs</a:t>
            </a:r>
            <a:endParaRPr lang="en-US" sz="32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8" name="WedPM">
            <a:extLst>
              <a:ext uri="{FF2B5EF4-FFF2-40B4-BE49-F238E27FC236}">
                <a16:creationId xmlns:a16="http://schemas.microsoft.com/office/drawing/2014/main" xmlns="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62000" y="1143000"/>
            <a:ext cx="7916332" cy="53031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27406062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035" y="520395"/>
            <a:ext cx="8991929" cy="15240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Who would have thought a huge increase at end of El Nino winter?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6" y="274173"/>
            <a:ext cx="8669867" cy="49244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Oregon Snowpack Increase</a:t>
            </a:r>
            <a:endParaRPr lang="en-US" sz="40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169894" y="1520816"/>
            <a:ext cx="6804212" cy="525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xmlns="" id="{C11CF712-A3A8-488A-A470-ADE07607A1CD}"/>
              </a:ext>
            </a:extLst>
          </p:cNvPr>
          <p:cNvCxnSpPr>
            <a:cxnSpLocks/>
          </p:cNvCxnSpPr>
          <p:nvPr/>
        </p:nvCxnSpPr>
        <p:spPr bwMode="auto">
          <a:xfrm flipV="1">
            <a:off x="381000" y="2290617"/>
            <a:ext cx="1447800" cy="1234439"/>
          </a:xfrm>
          <a:prstGeom prst="straightConnector1">
            <a:avLst/>
          </a:prstGeom>
          <a:noFill/>
          <a:ln w="1111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xmlns="" val="166934871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035" y="520395"/>
            <a:ext cx="8991929" cy="15240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Who would have thought a huge increase 2</a:t>
            </a:r>
            <a:r>
              <a:rPr lang="en-US" sz="20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nd</a:t>
            </a: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half of El Nino winter?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6" y="274173"/>
            <a:ext cx="8669867" cy="49244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Oregon Snowpack Increase</a:t>
            </a:r>
            <a:endParaRPr lang="en-US" sz="40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169894" y="1520816"/>
            <a:ext cx="6804212" cy="52577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3E5E9249-1E8F-4507-A4D8-BD8FC96CED3B}"/>
              </a:ext>
            </a:extLst>
          </p:cNvPr>
          <p:cNvCxnSpPr>
            <a:cxnSpLocks/>
          </p:cNvCxnSpPr>
          <p:nvPr/>
        </p:nvCxnSpPr>
        <p:spPr bwMode="auto">
          <a:xfrm flipV="1">
            <a:off x="381000" y="2290617"/>
            <a:ext cx="1447800" cy="1234439"/>
          </a:xfrm>
          <a:prstGeom prst="straightConnector1">
            <a:avLst/>
          </a:prstGeom>
          <a:noFill/>
          <a:ln w="1111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xmlns="" val="357097545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63270" y="545739"/>
            <a:ext cx="8763000" cy="1877437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ea typeface="+mj-ea"/>
                <a:cs typeface="Arial" pitchFamily="34" charset="0"/>
              </a:rPr>
              <a:t>Record Cold First Week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All of Gorge and Eastern OR/WA snow-covered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=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Unusually cold March east wind pattern, Pics from MARCH 11th &amp; 17th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57200" y="2191244"/>
            <a:ext cx="8287832" cy="44871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MARCH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76535C38-A3F5-45FB-A096-C4EA432A2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57200" y="2133600"/>
            <a:ext cx="8913189" cy="4306582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4142057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63270" y="545739"/>
            <a:ext cx="8763000" cy="1877437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ea typeface="+mj-ea"/>
                <a:cs typeface="Arial" pitchFamily="34" charset="0"/>
              </a:rPr>
              <a:t>Record Cold First Week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All of Gorge and Eastern OR/WA snow-covered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=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Unusually cold March east wind pattern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8F8D60AD-2520-4150-AD64-73F89C291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41076" y="3910302"/>
            <a:ext cx="4849737" cy="27279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MARCH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875844" y="2386302"/>
            <a:ext cx="5104885" cy="28714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4157588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6200" y="914400"/>
            <a:ext cx="5283201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MARCH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172752CB-A203-438F-B18A-C911FC0D9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819400" y="3368268"/>
            <a:ext cx="6197598" cy="3486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28547569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94599" y="990600"/>
            <a:ext cx="3657600" cy="54864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MARCH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172752CB-A203-438F-B18A-C911FC0D9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574362" y="954291"/>
            <a:ext cx="4169263" cy="55590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97791442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4876800" y="1676400"/>
            <a:ext cx="838200" cy="6096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14800" y="1676400"/>
            <a:ext cx="3581400" cy="3124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8609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332427848"/>
              </p:ext>
            </p:extLst>
          </p:nvPr>
        </p:nvGraphicFramePr>
        <p:xfrm>
          <a:off x="304800" y="1295400"/>
          <a:ext cx="8529638" cy="4816475"/>
        </p:xfrm>
        <a:graphic>
          <a:graphicData uri="http://schemas.openxmlformats.org/presentationml/2006/ole">
            <p:oleObj spid="_x0000_s138280" name="Worksheet" r:id="rId4" imgW="8877210" imgH="5067154" progId="">
              <p:embed followColorScheme="full"/>
            </p:oleObj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28600" y="548427"/>
            <a:ext cx="8659813" cy="492443"/>
          </a:xfrm>
          <a:prstGeom prst="rect">
            <a:avLst/>
          </a:prstGeom>
          <a:ln>
            <a:noFill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 “SOUTH WIND” INDEX</a:t>
            </a:r>
          </a:p>
        </p:txBody>
      </p:sp>
    </p:spTree>
    <p:extLst>
      <p:ext uri="{BB962C8B-B14F-4D97-AF65-F5344CB8AC3E}">
        <p14:creationId xmlns:p14="http://schemas.microsoft.com/office/powerpoint/2010/main" xmlns="" val="286621453"/>
      </p:ext>
    </p:extLst>
  </p:cSld>
  <p:clrMapOvr>
    <a:masterClrMapping/>
  </p:clrMapOvr>
  <p:transition spd="med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81000" y="81022"/>
            <a:ext cx="8534400" cy="984885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Cascade Snowfall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  <a:p>
            <a:pPr algn="ctr">
              <a:defRPr/>
            </a:pPr>
            <a:r>
              <a:rPr lang="en-US" sz="2800" i="0" kern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+mj-cs"/>
              </a:rPr>
              <a:t>Typical for El Nino winter</a:t>
            </a:r>
            <a:endParaRPr lang="en-US" sz="280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Lucida Sans Unicode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57996" y="1065907"/>
            <a:ext cx="8534400" cy="1156455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marL="457200" indent="-457200">
              <a:buClr>
                <a:srgbClr val="FFC000"/>
              </a:buClr>
              <a:buFont typeface="+mj-lt"/>
              <a:buAutoNum type="arabicPeriod"/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Well below normal through January</a:t>
            </a:r>
          </a:p>
          <a:p>
            <a:pPr marL="457200" indent="-457200">
              <a:buClr>
                <a:srgbClr val="FFC000"/>
              </a:buClr>
              <a:buFont typeface="+mj-lt"/>
              <a:buAutoNum type="arabicPeriod"/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2</a:t>
            </a:r>
            <a:r>
              <a:rPr lang="en-US" sz="24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nd</a:t>
            </a: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snowiest February on record at Gov’t Camp</a:t>
            </a:r>
          </a:p>
          <a:p>
            <a:pPr marL="457200" indent="-457200">
              <a:buClr>
                <a:srgbClr val="FFC000"/>
              </a:buClr>
              <a:buFont typeface="+mj-lt"/>
              <a:buAutoNum type="arabicPeriod"/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Snowiest El Nino February!</a:t>
            </a:r>
          </a:p>
        </p:txBody>
      </p:sp>
      <p:sp>
        <p:nvSpPr>
          <p:cNvPr id="2" name="Multiply 1"/>
          <p:cNvSpPr/>
          <p:nvPr/>
        </p:nvSpPr>
        <p:spPr bwMode="auto">
          <a:xfrm>
            <a:off x="3886200" y="4495800"/>
            <a:ext cx="914400" cy="9144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Multiply 2"/>
          <p:cNvSpPr/>
          <p:nvPr/>
        </p:nvSpPr>
        <p:spPr bwMode="auto">
          <a:xfrm>
            <a:off x="2743200" y="3886200"/>
            <a:ext cx="1600200" cy="7620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8367" y="2232881"/>
            <a:ext cx="7893657" cy="46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9659814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00" y="1762601"/>
            <a:ext cx="7848599" cy="4714815"/>
          </a:xfrm>
          <a:effectLst>
            <a:softEdge rad="112500"/>
          </a:effectLst>
        </p:spPr>
      </p:pic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228600"/>
            <a:ext cx="8229600" cy="14478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>
                <a:latin typeface="Microsoft Sans Serif" pitchFamily="34" charset="0"/>
              </a:rPr>
              <a:t>Mountain Snowpack @ 5,400’</a:t>
            </a:r>
            <a:br>
              <a:rPr lang="en-US" sz="4000" b="1" dirty="0">
                <a:latin typeface="Microsoft Sans Serif" pitchFamily="34" charset="0"/>
              </a:rPr>
            </a:br>
            <a:r>
              <a:rPr lang="en-US" sz="1800" b="1" dirty="0">
                <a:latin typeface="Microsoft Sans Serif" pitchFamily="34" charset="0"/>
              </a:rPr>
              <a:t>Bottom of </a:t>
            </a:r>
            <a:r>
              <a:rPr lang="en-US" sz="1800" b="1" dirty="0" err="1">
                <a:latin typeface="Microsoft Sans Serif" pitchFamily="34" charset="0"/>
              </a:rPr>
              <a:t>Pucci</a:t>
            </a:r>
            <a:r>
              <a:rPr lang="en-US" sz="1800" b="1" dirty="0">
                <a:latin typeface="Microsoft Sans Serif" pitchFamily="34" charset="0"/>
              </a:rPr>
              <a:t> Lift @Timberline</a:t>
            </a:r>
            <a:endParaRPr lang="en-US" sz="2800" i="1" dirty="0">
              <a:solidFill>
                <a:srgbClr val="FFFF00"/>
              </a:solidFill>
              <a:latin typeface="Microsoft Sans Serif" pitchFamily="34" charset="0"/>
            </a:endParaRPr>
          </a:p>
        </p:txBody>
      </p:sp>
      <p:sp>
        <p:nvSpPr>
          <p:cNvPr id="128013" name="Text Box 13"/>
          <p:cNvSpPr txBox="1">
            <a:spLocks noChangeArrowheads="1"/>
          </p:cNvSpPr>
          <p:nvPr/>
        </p:nvSpPr>
        <p:spPr bwMode="auto">
          <a:xfrm>
            <a:off x="731668" y="1762601"/>
            <a:ext cx="1822935" cy="923330"/>
          </a:xfrm>
          <a:prstGeom prst="rect">
            <a:avLst/>
          </a:prstGeom>
          <a:solidFill>
            <a:srgbClr val="00008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anchorCtr="1">
            <a:spAutoFit/>
          </a:bodyPr>
          <a:lstStyle/>
          <a:p>
            <a:pPr algn="ctr">
              <a:defRPr/>
            </a:pPr>
            <a:r>
              <a:rPr lang="en-US" sz="18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Courtesy </a:t>
            </a:r>
          </a:p>
          <a:p>
            <a:pPr algn="ctr">
              <a:defRPr/>
            </a:pPr>
            <a:r>
              <a:rPr lang="en-US" sz="18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NRCS</a:t>
            </a:r>
          </a:p>
          <a:p>
            <a:pPr algn="ctr">
              <a:defRPr/>
            </a:pPr>
            <a:r>
              <a:rPr lang="en-US" sz="18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Oregon Office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91821" y="1074107"/>
            <a:ext cx="4800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Water Year Precipitation:  </a:t>
            </a: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BELOW AVERAGE</a:t>
            </a:r>
          </a:p>
          <a:p>
            <a:pPr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Snowpack: </a:t>
            </a: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BELOW AVERAGE</a:t>
            </a:r>
          </a:p>
        </p:txBody>
      </p:sp>
      <p:sp>
        <p:nvSpPr>
          <p:cNvPr id="9" name="TextBox 8"/>
          <p:cNvSpPr txBox="1"/>
          <p:nvPr/>
        </p:nvSpPr>
        <p:spPr>
          <a:xfrm rot="20410066">
            <a:off x="4452451" y="2990337"/>
            <a:ext cx="33983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 err="1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chemeClr val="accent4">
                    <a:lumMod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Precip</a:t>
            </a: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chemeClr val="accent4">
                    <a:lumMod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:  </a:t>
            </a: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Gray Line = Average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72200" y="3947190"/>
            <a:ext cx="307494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2214D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Snow Water</a:t>
            </a:r>
          </a:p>
          <a:p>
            <a:pPr algn="ctr"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Red Line</a:t>
            </a:r>
          </a:p>
          <a:p>
            <a:pPr algn="ctr"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=</a:t>
            </a:r>
          </a:p>
          <a:p>
            <a:pPr algn="ctr"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Average</a:t>
            </a:r>
          </a:p>
        </p:txBody>
      </p:sp>
      <p:sp>
        <p:nvSpPr>
          <p:cNvPr id="13" name="Right Arrow 12"/>
          <p:cNvSpPr/>
          <p:nvPr/>
        </p:nvSpPr>
        <p:spPr bwMode="auto">
          <a:xfrm rot="2222396">
            <a:off x="3775210" y="3756953"/>
            <a:ext cx="3429000" cy="777490"/>
          </a:xfrm>
          <a:prstGeom prst="righ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flipH="1">
            <a:off x="762000" y="533400"/>
            <a:ext cx="4572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4038600" y="2819400"/>
            <a:ext cx="6096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xmlns="" val="393295095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400" y="1762601"/>
            <a:ext cx="8141714" cy="4714815"/>
          </a:xfrm>
          <a:effectLst>
            <a:softEdge rad="112500"/>
          </a:effectLst>
        </p:spPr>
      </p:pic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228600"/>
            <a:ext cx="8229600" cy="14478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>
                <a:latin typeface="Microsoft Sans Serif" pitchFamily="34" charset="0"/>
              </a:rPr>
              <a:t>Mountain Snowpack @ 3,000’</a:t>
            </a:r>
            <a:br>
              <a:rPr lang="en-US" sz="4000" b="1" dirty="0">
                <a:latin typeface="Microsoft Sans Serif" pitchFamily="34" charset="0"/>
              </a:rPr>
            </a:br>
            <a:r>
              <a:rPr lang="en-US" sz="1800" b="1" dirty="0">
                <a:latin typeface="Microsoft Sans Serif" pitchFamily="34" charset="0"/>
              </a:rPr>
              <a:t>Above Multnomah Falls – North Fork SNOTEL</a:t>
            </a:r>
            <a:endParaRPr lang="en-US" sz="2800" i="1" dirty="0">
              <a:solidFill>
                <a:srgbClr val="FFFF00"/>
              </a:solidFill>
              <a:latin typeface="Microsoft Sans Serif" pitchFamily="34" charset="0"/>
            </a:endParaRPr>
          </a:p>
        </p:txBody>
      </p:sp>
      <p:sp>
        <p:nvSpPr>
          <p:cNvPr id="128013" name="Text Box 13"/>
          <p:cNvSpPr txBox="1">
            <a:spLocks noChangeArrowheads="1"/>
          </p:cNvSpPr>
          <p:nvPr/>
        </p:nvSpPr>
        <p:spPr bwMode="auto">
          <a:xfrm>
            <a:off x="585267" y="1869682"/>
            <a:ext cx="1822935" cy="923330"/>
          </a:xfrm>
          <a:prstGeom prst="rect">
            <a:avLst/>
          </a:prstGeom>
          <a:solidFill>
            <a:srgbClr val="00008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anchorCtr="1">
            <a:spAutoFit/>
          </a:bodyPr>
          <a:lstStyle/>
          <a:p>
            <a:pPr algn="ctr">
              <a:defRPr/>
            </a:pPr>
            <a:r>
              <a:rPr lang="en-US" sz="18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Courtesy </a:t>
            </a:r>
          </a:p>
          <a:p>
            <a:pPr algn="ctr">
              <a:defRPr/>
            </a:pPr>
            <a:r>
              <a:rPr lang="en-US" sz="18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NRCS</a:t>
            </a:r>
          </a:p>
          <a:p>
            <a:pPr algn="ctr">
              <a:defRPr/>
            </a:pPr>
            <a:r>
              <a:rPr lang="en-US" sz="18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Oregon Office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91821" y="1074107"/>
            <a:ext cx="4800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Water Year Precipitation:  </a:t>
            </a: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BELOW AVERAGE</a:t>
            </a:r>
          </a:p>
          <a:p>
            <a:pPr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Snowpack: </a:t>
            </a: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WELL ABOVE AVERAGE</a:t>
            </a:r>
          </a:p>
        </p:txBody>
      </p:sp>
      <p:sp>
        <p:nvSpPr>
          <p:cNvPr id="9" name="TextBox 8"/>
          <p:cNvSpPr txBox="1"/>
          <p:nvPr/>
        </p:nvSpPr>
        <p:spPr>
          <a:xfrm rot="20410066">
            <a:off x="3538051" y="2436123"/>
            <a:ext cx="33983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 err="1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chemeClr val="accent4">
                    <a:lumMod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Precip</a:t>
            </a: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chemeClr val="accent4">
                    <a:lumMod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:  </a:t>
            </a: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Gray Line = Average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53224" y="3735456"/>
            <a:ext cx="307494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2214D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Snow Water</a:t>
            </a:r>
          </a:p>
          <a:p>
            <a:pPr algn="ctr"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Red Line</a:t>
            </a:r>
          </a:p>
          <a:p>
            <a:pPr algn="ctr"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=</a:t>
            </a:r>
          </a:p>
          <a:p>
            <a:pPr algn="ctr"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Average</a:t>
            </a:r>
          </a:p>
        </p:txBody>
      </p:sp>
      <p:sp>
        <p:nvSpPr>
          <p:cNvPr id="13" name="Right Arrow 12"/>
          <p:cNvSpPr/>
          <p:nvPr/>
        </p:nvSpPr>
        <p:spPr bwMode="auto">
          <a:xfrm rot="2222396">
            <a:off x="3775210" y="3756953"/>
            <a:ext cx="3429000" cy="777490"/>
          </a:xfrm>
          <a:prstGeom prst="righ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flipH="1">
            <a:off x="762000" y="533400"/>
            <a:ext cx="4572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4038600" y="2819400"/>
            <a:ext cx="6096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xmlns="" val="211323968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246852520"/>
              </p:ext>
            </p:extLst>
          </p:nvPr>
        </p:nvGraphicFramePr>
        <p:xfrm>
          <a:off x="76200" y="1079500"/>
          <a:ext cx="8928100" cy="5105400"/>
        </p:xfrm>
        <a:graphic>
          <a:graphicData uri="http://schemas.openxmlformats.org/presentationml/2006/ole">
            <p:oleObj spid="_x0000_s132158" name="Worksheet" r:id="rId4" imgW="8839290" imgH="505791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13034004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288672917"/>
              </p:ext>
            </p:extLst>
          </p:nvPr>
        </p:nvGraphicFramePr>
        <p:xfrm>
          <a:off x="82550" y="266700"/>
          <a:ext cx="8972550" cy="5321300"/>
        </p:xfrm>
        <a:graphic>
          <a:graphicData uri="http://schemas.openxmlformats.org/presentationml/2006/ole">
            <p:oleObj spid="_x0000_s133181" name="Worksheet" r:id="rId3" imgW="8877379" imgH="525771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156711295"/>
      </p:ext>
    </p:extLst>
  </p:cSld>
  <p:clrMapOvr>
    <a:masterClrMapping/>
  </p:clrMapOvr>
  <p:transition>
    <p:push dir="r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Char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48640139"/>
              </p:ext>
            </p:extLst>
          </p:nvPr>
        </p:nvGraphicFramePr>
        <p:xfrm>
          <a:off x="152400" y="609600"/>
          <a:ext cx="8610600" cy="4997450"/>
        </p:xfrm>
        <a:graphic>
          <a:graphicData uri="http://schemas.openxmlformats.org/presentationml/2006/ole">
            <p:oleObj spid="_x0000_s134208" name="Worksheet" r:id="rId4" imgW="10696454" imgH="7048620" progId="">
              <p:embed followColorScheme="full"/>
            </p:oleObj>
          </a:graphicData>
        </a:graphic>
      </p:graphicFrame>
      <p:sp>
        <p:nvSpPr>
          <p:cNvPr id="3" name="Rectangle 2"/>
          <p:cNvSpPr/>
          <p:nvPr/>
        </p:nvSpPr>
        <p:spPr>
          <a:xfrm>
            <a:off x="1676400" y="5791200"/>
            <a:ext cx="57277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1940-1995 </a:t>
            </a:r>
            <a:r>
              <a:rPr lang="en-US" sz="1800" i="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PDX      </a:t>
            </a:r>
            <a:r>
              <a:rPr lang="en-US" sz="1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1996-Present </a:t>
            </a:r>
            <a:r>
              <a:rPr lang="en-US" sz="1800" i="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PQR</a:t>
            </a:r>
            <a:endParaRPr lang="en-US" sz="1800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39000" y="1752600"/>
            <a:ext cx="1371600" cy="1567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n-US" sz="2400" b="0" i="0" dirty="0">
                <a:solidFill>
                  <a:srgbClr val="FFC000"/>
                </a:solidFill>
              </a:rPr>
              <a:t>One winter to go</a:t>
            </a:r>
          </a:p>
          <a:p>
            <a:pPr algn="ctr">
              <a:lnSpc>
                <a:spcPts val="2300"/>
              </a:lnSpc>
            </a:pPr>
            <a:r>
              <a:rPr lang="en-US" sz="2400" b="0" i="0" dirty="0">
                <a:solidFill>
                  <a:srgbClr val="FFC000"/>
                </a:solidFill>
              </a:rPr>
              <a:t>this decade</a:t>
            </a:r>
          </a:p>
        </p:txBody>
      </p:sp>
    </p:spTree>
    <p:extLst>
      <p:ext uri="{BB962C8B-B14F-4D97-AF65-F5344CB8AC3E}">
        <p14:creationId xmlns:p14="http://schemas.microsoft.com/office/powerpoint/2010/main" xmlns="" val="41611994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2" name="Char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68597379"/>
              </p:ext>
            </p:extLst>
          </p:nvPr>
        </p:nvGraphicFramePr>
        <p:xfrm>
          <a:off x="76200" y="609600"/>
          <a:ext cx="8915400" cy="4235450"/>
        </p:xfrm>
        <a:graphic>
          <a:graphicData uri="http://schemas.openxmlformats.org/presentationml/2006/ole">
            <p:oleObj spid="_x0000_s135233" name="Worksheet" r:id="rId3" imgW="11791843" imgH="7058070" progId="">
              <p:embed followColorScheme="full"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9689647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2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962262482"/>
              </p:ext>
            </p:extLst>
          </p:nvPr>
        </p:nvGraphicFramePr>
        <p:xfrm>
          <a:off x="139700" y="368300"/>
          <a:ext cx="8877300" cy="5334000"/>
        </p:xfrm>
        <a:graphic>
          <a:graphicData uri="http://schemas.openxmlformats.org/presentationml/2006/ole">
            <p:oleObj spid="_x0000_s136254" name="Worksheet" r:id="rId3" imgW="8877379" imgH="534357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24744651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2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437597440"/>
              </p:ext>
            </p:extLst>
          </p:nvPr>
        </p:nvGraphicFramePr>
        <p:xfrm>
          <a:off x="139700" y="368300"/>
          <a:ext cx="8839200" cy="5229225"/>
        </p:xfrm>
        <a:graphic>
          <a:graphicData uri="http://schemas.openxmlformats.org/presentationml/2006/ole">
            <p:oleObj spid="_x0000_s137278" name="Worksheet" r:id="rId4" imgW="8839290" imgH="5229360" progId="">
              <p:embed/>
            </p:oleObj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209800" y="5029200"/>
            <a:ext cx="488268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1F1F1F"/>
            </a:outerShdw>
          </a:effec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Blue = Widespread Arctic Air Outbreak</a:t>
            </a:r>
          </a:p>
        </p:txBody>
      </p:sp>
    </p:spTree>
    <p:extLst>
      <p:ext uri="{BB962C8B-B14F-4D97-AF65-F5344CB8AC3E}">
        <p14:creationId xmlns:p14="http://schemas.microsoft.com/office/powerpoint/2010/main" xmlns="" val="30659017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925499818"/>
              </p:ext>
            </p:extLst>
          </p:nvPr>
        </p:nvGraphicFramePr>
        <p:xfrm>
          <a:off x="228600" y="1447800"/>
          <a:ext cx="8666163" cy="4541838"/>
        </p:xfrm>
        <a:graphic>
          <a:graphicData uri="http://schemas.openxmlformats.org/presentationml/2006/ole">
            <p:oleObj spid="_x0000_s130110" name="Worksheet" r:id="rId4" imgW="8829565" imgH="4629150" progId="">
              <p:embed/>
            </p:oleObj>
          </a:graphicData>
        </a:graphic>
      </p:graphicFrame>
      <p:sp>
        <p:nvSpPr>
          <p:cNvPr id="5" name="Rounded Rectangle 4"/>
          <p:cNvSpPr/>
          <p:nvPr/>
        </p:nvSpPr>
        <p:spPr bwMode="auto">
          <a:xfrm>
            <a:off x="4876800" y="1676400"/>
            <a:ext cx="838200" cy="6096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14800" y="1676400"/>
            <a:ext cx="3581400" cy="3124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799" y="411777"/>
            <a:ext cx="8659813" cy="800219"/>
          </a:xfrm>
          <a:prstGeom prst="rect">
            <a:avLst/>
          </a:prstGeom>
          <a:ln>
            <a:noFill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No Big Wind Storms</a:t>
            </a:r>
          </a:p>
          <a:p>
            <a:pPr algn="ctr">
              <a:defRPr/>
            </a:pPr>
            <a:r>
              <a:rPr lang="en-US" sz="200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23 winters without a REGIONAL major storm</a:t>
            </a:r>
            <a:endParaRPr lang="en-US" sz="1800" b="0" kern="0" dirty="0">
              <a:ln w="12700">
                <a:noFill/>
                <a:prstDash val="solid"/>
              </a:ln>
              <a:solidFill>
                <a:srgbClr val="FFFF99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531206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4876800" y="1676400"/>
            <a:ext cx="838200" cy="6096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14800" y="1676400"/>
            <a:ext cx="3581400" cy="3124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8609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043295509"/>
              </p:ext>
            </p:extLst>
          </p:nvPr>
        </p:nvGraphicFramePr>
        <p:xfrm>
          <a:off x="33337" y="1295400"/>
          <a:ext cx="9110663" cy="5487988"/>
        </p:xfrm>
        <a:graphic>
          <a:graphicData uri="http://schemas.openxmlformats.org/presentationml/2006/ole">
            <p:oleObj spid="_x0000_s68746" name="Worksheet" r:id="rId5" imgW="9477344" imgH="5772060" progId="">
              <p:embed followColorScheme="full"/>
            </p:oleObj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28600" y="394539"/>
            <a:ext cx="8659813" cy="800219"/>
          </a:xfrm>
          <a:prstGeom prst="rect">
            <a:avLst/>
          </a:prstGeom>
          <a:ln>
            <a:noFill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EAST WIND SEASON</a:t>
            </a:r>
          </a:p>
          <a:p>
            <a:pPr algn="ctr">
              <a:defRPr/>
            </a:pPr>
            <a:r>
              <a:rPr lang="en-US" sz="20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Nothing Too Crazy, Spread Out Through the Season</a:t>
            </a:r>
            <a:endParaRPr lang="en-US" sz="1800" b="0" i="0" kern="0" dirty="0">
              <a:ln w="12700">
                <a:noFill/>
                <a:prstDash val="solid"/>
              </a:ln>
              <a:solidFill>
                <a:srgbClr val="FFFF99"/>
              </a:solidFill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4557" y="762000"/>
            <a:ext cx="8574643" cy="571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914400" y="1600200"/>
            <a:ext cx="7391400" cy="1524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FINAL THOUGHTS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For discussion too!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33400" y="3234816"/>
            <a:ext cx="8153400" cy="2937384"/>
          </a:xfrm>
          <a:prstGeom prst="rect">
            <a:avLst/>
          </a:prstGeom>
          <a:gradFill>
            <a:gsLst>
              <a:gs pos="36000">
                <a:schemeClr val="bg2">
                  <a:lumMod val="50000"/>
                </a:schemeClr>
              </a:gs>
              <a:gs pos="100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000" b="0" i="0" kern="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Lucida Sans Unicode" pitchFamily="34" charset="0"/>
              </a:rPr>
              <a:t>Seemed like typical slow El Nino season until February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000" b="0" i="0" kern="100" dirty="0">
                <a:solidFill>
                  <a:srgbClr val="FFFF66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Lucida Sans Unicode" pitchFamily="34" charset="0"/>
              </a:rPr>
              <a:t>Finally some great foothill snow (February only).  Has been lacking past few winters.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000" b="0" i="0" kern="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Lucida Sans Unicode" pitchFamily="34" charset="0"/>
              </a:rPr>
              <a:t>Never had a stormy westerly flow pattern…odd. Weak systems and then persistent northerly flow. ???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000" b="0" i="0" kern="100" dirty="0">
                <a:solidFill>
                  <a:srgbClr val="FFFF66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Lucida Sans Unicode" pitchFamily="34" charset="0"/>
              </a:rPr>
              <a:t>Imagine if February pattern had been in Dec/Jan?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000" b="0" i="0" kern="100" dirty="0" err="1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Lucida Sans Unicode" pitchFamily="34" charset="0"/>
              </a:rPr>
              <a:t>Weatherwise</a:t>
            </a:r>
            <a:r>
              <a:rPr lang="en-US" sz="2000" b="0" i="0" kern="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Lucida Sans Unicode" pitchFamily="34" charset="0"/>
              </a:rPr>
              <a:t> article: SSW events &amp; cosmic rays = cold?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+mj-ea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354462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5" grpId="0" build="allAtOnce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4557" y="762000"/>
            <a:ext cx="8574643" cy="571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914400" y="1600200"/>
            <a:ext cx="7391400" cy="1524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HOW DID FORECASTS 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TURN OUT?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4400" y="3234816"/>
            <a:ext cx="7391400" cy="2937384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4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Big surprise was the “slow” winter.  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400" b="0" i="0" kern="100" spc="-100" dirty="0">
                <a:solidFill>
                  <a:srgbClr val="FFFF66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No one anticipated a terrible Cascade winter snowpack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4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Remember that every once in awhile we get a “dud” La Niña winter!  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400" b="0" i="0" kern="100" spc="-100" dirty="0">
                <a:solidFill>
                  <a:srgbClr val="FFFF66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We got lucky at the very end of the season 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+mj-ea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927900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5" grpId="0" build="allAtOnce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63270" y="776572"/>
            <a:ext cx="8763000" cy="1415772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+mj-lt"/>
                <a:ea typeface="+mj-ea"/>
                <a:cs typeface="Arial" pitchFamily="34" charset="0"/>
              </a:rPr>
              <a:t>I’ve been telling people “</a:t>
            </a:r>
            <a:r>
              <a:rPr lang="en-US" sz="2800" b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+mj-lt"/>
                <a:ea typeface="+mj-ea"/>
                <a:cs typeface="Arial" pitchFamily="34" charset="0"/>
              </a:rPr>
              <a:t>we don’t get flooding in April</a:t>
            </a: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+mj-lt"/>
                <a:ea typeface="+mj-ea"/>
                <a:cs typeface="Arial" pitchFamily="34" charset="0"/>
              </a:rPr>
              <a:t>” for the past 28 years</a:t>
            </a:r>
            <a:endParaRPr lang="en-US" sz="18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+mj-lt"/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580559" y="2368620"/>
            <a:ext cx="5982881" cy="44871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290155"/>
            <a:ext cx="8469070" cy="4308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HISTORIC EARLY APRIL RAIN/FLOODING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76535C38-A3F5-45FB-A096-C4EA432A2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04800" y="2224940"/>
            <a:ext cx="8252534" cy="4642051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045A2A5B-6A85-4E2C-B0A9-9D405308C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04800" y="2215949"/>
            <a:ext cx="8252534" cy="4642050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94022053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7696" y="1818410"/>
            <a:ext cx="6896279" cy="50395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88636" y="76200"/>
            <a:ext cx="8534400" cy="174221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3200" b="0" i="0" kern="100" spc="-100" dirty="0"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UNPRECEDENTED HOT/WARM SUMMER STREAK CONTINUES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3200" b="0" i="0" kern="100" spc="-100" dirty="0">
                <a:solidFill>
                  <a:srgbClr val="FFFF99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Will it end next year?</a:t>
            </a:r>
          </a:p>
        </p:txBody>
      </p:sp>
    </p:spTree>
    <p:extLst>
      <p:ext uri="{BB962C8B-B14F-4D97-AF65-F5344CB8AC3E}">
        <p14:creationId xmlns:p14="http://schemas.microsoft.com/office/powerpoint/2010/main" xmlns="" val="354474837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2" y="1818410"/>
            <a:ext cx="8959268" cy="50395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xmlns="" id="{98D7C034-5BE9-421D-B922-8A689CAA4E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636" y="76200"/>
            <a:ext cx="8534400" cy="174221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3200" b="0" i="0" kern="100" spc="-100" dirty="0"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UNPRECEDENTED HOT/WARM SUMMER STREAK CONTINUES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3200" b="0" i="0" kern="100" spc="-100" dirty="0">
                <a:solidFill>
                  <a:srgbClr val="FFFF99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Will it end next year?</a:t>
            </a:r>
          </a:p>
        </p:txBody>
      </p:sp>
    </p:spTree>
    <p:extLst>
      <p:ext uri="{BB962C8B-B14F-4D97-AF65-F5344CB8AC3E}">
        <p14:creationId xmlns:p14="http://schemas.microsoft.com/office/powerpoint/2010/main" xmlns="" val="23609352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8636" y="1676400"/>
            <a:ext cx="8534399" cy="50395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88636" y="304800"/>
            <a:ext cx="8534400" cy="12192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32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UNPRECEDENTED HOT SUMMER STREAK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32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Willamette Valley last 100 years</a:t>
            </a:r>
          </a:p>
        </p:txBody>
      </p:sp>
    </p:spTree>
    <p:extLst>
      <p:ext uri="{BB962C8B-B14F-4D97-AF65-F5344CB8AC3E}">
        <p14:creationId xmlns:p14="http://schemas.microsoft.com/office/powerpoint/2010/main" xmlns="" val="51626347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8637" y="1676400"/>
            <a:ext cx="8398164" cy="50395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88636" y="304800"/>
            <a:ext cx="8534400" cy="12192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32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Oregon Coast Summer Temps</a:t>
            </a:r>
          </a:p>
        </p:txBody>
      </p:sp>
    </p:spTree>
    <p:extLst>
      <p:ext uri="{BB962C8B-B14F-4D97-AF65-F5344CB8AC3E}">
        <p14:creationId xmlns:p14="http://schemas.microsoft.com/office/powerpoint/2010/main" xmlns="" val="76439723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083" y="1489584"/>
            <a:ext cx="8866517" cy="4987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09600" y="489466"/>
            <a:ext cx="80772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LET’S FORECAST!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914400" y="1600200"/>
            <a:ext cx="7391400" cy="1524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LIGHTNING ROUND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OF WINTER FORECASTS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4400" y="3234816"/>
            <a:ext cx="7391400" cy="293738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Organizations/individuals who can’t make it here today or don’t want to be here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OR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They don’t know (or care) that we exist.</a:t>
            </a:r>
          </a:p>
        </p:txBody>
      </p:sp>
    </p:spTree>
    <p:extLst>
      <p:ext uri="{BB962C8B-B14F-4D97-AF65-F5344CB8AC3E}">
        <p14:creationId xmlns:p14="http://schemas.microsoft.com/office/powerpoint/2010/main" xmlns="" val="68752610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5" grpId="0" build="allAtOnce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8741" y="935292"/>
            <a:ext cx="8866517" cy="4987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914400" y="1129476"/>
            <a:ext cx="7391400" cy="1524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COLLECTION OF WINTER OUTLOOKS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4400" y="2819400"/>
            <a:ext cx="7391400" cy="293738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Old Farmer’s Almanac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Farmer’s Almanac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err="1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AccuWeather</a:t>
            </a: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+mj-ea"/>
              <a:cs typeface="Lucida Sans Unicode" pitchFamily="34" charset="0"/>
            </a:endParaRP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Pete Parsons (OR Dept of Forestry)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strike="sngStrike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Rod Hill (KGW) 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err="1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WeatherBELL</a:t>
            </a: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+mj-ea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76386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5" grpId="0" build="allAtOnce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28600" y="5715000"/>
            <a:ext cx="8763000" cy="838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dirty="0">
                <a:solidFill>
                  <a:schemeClr val="tx1"/>
                </a:solidFill>
                <a:latin typeface="Comic Sans MS" panose="030F0702030302020204" pitchFamily="66" charset="0"/>
              </a:rPr>
              <a:t>Remember the accuracy…</a:t>
            </a:r>
            <a:endParaRPr lang="en-US" sz="24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72199"/>
            <a:ext cx="9129050" cy="51350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415938497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28600" y="5715000"/>
            <a:ext cx="8763000" cy="838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dirty="0">
                <a:solidFill>
                  <a:schemeClr val="tx1"/>
                </a:solidFill>
                <a:latin typeface="Comic Sans MS" panose="030F0702030302020204" pitchFamily="66" charset="0"/>
              </a:rPr>
              <a:t>Remember the accuracy…</a:t>
            </a:r>
            <a:endParaRPr lang="en-US" sz="24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72199"/>
            <a:ext cx="9129050" cy="51350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5610979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90996" y="76200"/>
            <a:ext cx="6136828" cy="34319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E474E2D-7C64-4C4F-9A45-B4C2D846D5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40591" y="3172655"/>
            <a:ext cx="5168025" cy="36091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55434DA-C076-4A53-83C9-E5002E9A0E7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5029200"/>
            <a:ext cx="3429000" cy="59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9373702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3266" y="381000"/>
            <a:ext cx="5792112" cy="39549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810000" y="3013367"/>
            <a:ext cx="5296269" cy="38446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8345DB22-5B78-4EAB-816A-9D3DC1F3D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09861" y="4648200"/>
            <a:ext cx="3194717" cy="1191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61775719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800" y="228599"/>
            <a:ext cx="8458200" cy="98488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Oregon </a:t>
            </a:r>
            <a:r>
              <a:rPr lang="en-US" sz="4000" i="0" kern="1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Dept</a:t>
            </a:r>
            <a:r>
              <a:rPr lang="en-US" sz="40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of Ag/Forestry</a:t>
            </a:r>
          </a:p>
          <a:p>
            <a:pPr algn="ctr">
              <a:defRPr/>
            </a:pPr>
            <a:r>
              <a:rPr lang="en-US" sz="2400" b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(Pete Parsons)</a:t>
            </a:r>
            <a:endParaRPr lang="en-US" sz="2000" b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952500" y="5354147"/>
            <a:ext cx="7162800" cy="1483878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1800" b="0" dirty="0">
                <a:solidFill>
                  <a:schemeClr val="tx1"/>
                </a:solidFill>
              </a:rPr>
              <a:t>Analogs favor mild weather (relative to average).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b="0" dirty="0">
                <a:solidFill>
                  <a:schemeClr val="tx1"/>
                </a:solidFill>
              </a:rPr>
              <a:t>Arctic outbreaks can’t be ruled out, especially from late November through early January, but not prevalent in the analogs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71732" y="3143177"/>
            <a:ext cx="1590136" cy="1657423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1969-70</a:t>
            </a: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1977-78</a:t>
            </a: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1980-81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52400" y="1757311"/>
            <a:ext cx="1828800" cy="1125797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Top Analog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Years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177025" y="1429927"/>
            <a:ext cx="6708920" cy="39242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00034823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04800" y="1198171"/>
            <a:ext cx="5791200" cy="28382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800" y="413264"/>
            <a:ext cx="84582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Rod Hill  KGW-TV</a:t>
            </a: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 flipV="1">
            <a:off x="6019800" y="3352800"/>
            <a:ext cx="1219200" cy="685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Down Arrow 8"/>
          <p:cNvSpPr/>
          <p:nvPr/>
        </p:nvSpPr>
        <p:spPr bwMode="auto">
          <a:xfrm rot="7898287">
            <a:off x="8210743" y="4672138"/>
            <a:ext cx="484632" cy="1881922"/>
          </a:xfrm>
          <a:prstGeom prst="down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xmlns="" id="{7A683B51-F2F2-464E-85B7-E98576751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286000" y="3853907"/>
            <a:ext cx="6781800" cy="29532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580882696"/>
      </p:ext>
    </p:extLst>
  </p:cSld>
  <p:clrMapOvr>
    <a:masterClrMapping/>
  </p:clrMapOvr>
  <p:transition spd="med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heme/theme1.xml><?xml version="1.0" encoding="utf-8"?>
<a:theme xmlns:a="http://schemas.openxmlformats.org/drawingml/2006/main" name="Ripple">
  <a:themeElements>
    <a:clrScheme name="Ripple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Ripp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1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1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Ripple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pple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Ripple</Template>
  <TotalTime>9269</TotalTime>
  <Words>2693</Words>
  <Application>Microsoft Office PowerPoint</Application>
  <PresentationFormat>On-screen Show (4:3)</PresentationFormat>
  <Paragraphs>439</Paragraphs>
  <Slides>85</Slides>
  <Notes>58</Notes>
  <HiddenSlides>6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87" baseType="lpstr">
      <vt:lpstr>Ripple</vt:lpstr>
      <vt:lpstr>Worksheet</vt:lpstr>
      <vt:lpstr>EL NiñO VERY BORING WINTER… UNTIL FEBRUARY</vt:lpstr>
      <vt:lpstr>1ST “CHEMTRAILS PROTEST” AT A TV STATION? These HARMLESS-LOOKING PEOPLE SHOWED UP AT WORK IN APRIL</vt:lpstr>
      <vt:lpstr>   Quick Summary</vt:lpstr>
      <vt:lpstr>Slide 4</vt:lpstr>
      <vt:lpstr>Slide 5</vt:lpstr>
      <vt:lpstr>THE USA VIEW </vt:lpstr>
      <vt:lpstr>THE USA VIEW </vt:lpstr>
      <vt:lpstr>THE USA VIEW </vt:lpstr>
      <vt:lpstr>THE USA VIEW </vt:lpstr>
      <vt:lpstr>THE 3 MONTH PERIOD </vt:lpstr>
      <vt:lpstr>3 MONTH PRECIPITATION </vt:lpstr>
      <vt:lpstr>Oregon Winter Temps (the last 100 years) Slow Warming Trend (0.3/decade)</vt:lpstr>
      <vt:lpstr>Oregon Winter Temps (the last 100 years) Similar 30 year trend</vt:lpstr>
      <vt:lpstr>Western Valleys Winter Temps  (the past 100 years) Near average, a bit cooler than last year</vt:lpstr>
      <vt:lpstr>UPPER LEVEL PATTERN 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Mountain Snowpack @ 5,400’ Bottom of Pucci Lift @Timberline</vt:lpstr>
      <vt:lpstr>Mountain Snowpack @ 3,000’ Above Multnomah Falls – North Fork SNOTEL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WINTER 2002/2003 THE HIGHLIGHTS</dc:title>
  <dc:creator>Mnelsen</dc:creator>
  <cp:lastModifiedBy>Mark Nelsen</cp:lastModifiedBy>
  <cp:revision>727</cp:revision>
  <cp:lastPrinted>1601-01-01T00:00:00Z</cp:lastPrinted>
  <dcterms:created xsi:type="dcterms:W3CDTF">2003-10-26T05:40:27Z</dcterms:created>
  <dcterms:modified xsi:type="dcterms:W3CDTF">2019-10-26T14:35:43Z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9</vt:i4>
  </property>
</Properties>
</file>