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26"/>
  </p:notesMasterIdLst>
  <p:sldIdLst>
    <p:sldId id="283" r:id="rId2"/>
    <p:sldId id="391" r:id="rId3"/>
    <p:sldId id="520" r:id="rId4"/>
    <p:sldId id="488" r:id="rId5"/>
    <p:sldId id="476" r:id="rId6"/>
    <p:sldId id="496" r:id="rId7"/>
    <p:sldId id="393" r:id="rId8"/>
    <p:sldId id="399" r:id="rId9"/>
    <p:sldId id="361" r:id="rId10"/>
    <p:sldId id="521" r:id="rId11"/>
    <p:sldId id="401" r:id="rId12"/>
    <p:sldId id="491" r:id="rId13"/>
    <p:sldId id="490" r:id="rId14"/>
    <p:sldId id="525" r:id="rId15"/>
    <p:sldId id="526" r:id="rId16"/>
    <p:sldId id="518" r:id="rId17"/>
    <p:sldId id="519" r:id="rId18"/>
    <p:sldId id="527" r:id="rId19"/>
    <p:sldId id="528" r:id="rId20"/>
    <p:sldId id="477" r:id="rId21"/>
    <p:sldId id="529" r:id="rId22"/>
    <p:sldId id="530" r:id="rId23"/>
    <p:sldId id="364" r:id="rId24"/>
    <p:sldId id="53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33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59" autoAdjust="0"/>
    <p:restoredTop sz="86445" autoAdjust="0"/>
  </p:normalViewPr>
  <p:slideViewPr>
    <p:cSldViewPr>
      <p:cViewPr varScale="1">
        <p:scale>
          <a:sx n="63" d="100"/>
          <a:sy n="63" d="100"/>
        </p:scale>
        <p:origin x="-522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150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Willamette</a:t>
            </a:r>
            <a:r>
              <a:rPr lang="en-US" baseline="0" dirty="0"/>
              <a:t> </a:t>
            </a:r>
            <a:r>
              <a:rPr lang="en-US" baseline="0" dirty="0" smtClean="0"/>
              <a:t>Valley </a:t>
            </a:r>
            <a:r>
              <a:rPr lang="en-US" baseline="0" dirty="0"/>
              <a:t>Precipitation Departure from </a:t>
            </a:r>
            <a:r>
              <a:rPr lang="en-US" baseline="0" dirty="0" smtClean="0"/>
              <a:t>Average</a:t>
            </a:r>
            <a:endParaRPr lang="en-US" dirty="0"/>
          </a:p>
        </c:rich>
      </c:tx>
      <c:layout>
        <c:manualLayout>
          <c:xMode val="edge"/>
          <c:yMode val="edge"/>
          <c:x val="0.10856222285819021"/>
          <c:y val="1.36095877223658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6025809273840769E-2"/>
          <c:y val="0.16918016497937757"/>
          <c:w val="0.75786194829094644"/>
          <c:h val="0.81021454704525575"/>
        </c:manualLayout>
      </c:layout>
      <c:lineChart>
        <c:grouping val="standard"/>
        <c:varyColors val="0"/>
        <c:ser>
          <c:idx val="0"/>
          <c:order val="0"/>
          <c:tx>
            <c:v>La Nina</c:v>
          </c:tx>
          <c:cat>
            <c:strRef>
              <c:f>WillVlyPcpn!$A$53:$A$57</c:f>
              <c:strCache>
                <c:ptCount val="5"/>
                <c:pt idx="0">
                  <c:v>Oct-Dec</c:v>
                </c:pt>
                <c:pt idx="1">
                  <c:v>Nov-Jan</c:v>
                </c:pt>
                <c:pt idx="2">
                  <c:v>Dec-Feb</c:v>
                </c:pt>
                <c:pt idx="3">
                  <c:v>Jan-Mar</c:v>
                </c:pt>
                <c:pt idx="4">
                  <c:v>Feb-Apr</c:v>
                </c:pt>
              </c:strCache>
            </c:strRef>
          </c:cat>
          <c:val>
            <c:numRef>
              <c:f>(WillVlyPcpn!$O$10,WillVlyPcpn!$O$21,WillVlyPcpn!$O$32,WillVlyPcpn!$O$43,WillVlyPcpn!$O$54)</c:f>
              <c:numCache>
                <c:formatCode>0.00%</c:formatCode>
                <c:ptCount val="5"/>
                <c:pt idx="0">
                  <c:v>0.10440000000000001</c:v>
                </c:pt>
                <c:pt idx="1">
                  <c:v>8.1900000000000001E-2</c:v>
                </c:pt>
                <c:pt idx="2">
                  <c:v>6.7599999999999993E-2</c:v>
                </c:pt>
                <c:pt idx="3">
                  <c:v>8.8099999999999998E-2</c:v>
                </c:pt>
                <c:pt idx="4">
                  <c:v>6.4899999999999999E-2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CA0-4FFC-82D7-C34DAF12EBD6}"/>
            </c:ext>
          </c:extLst>
        </c:ser>
        <c:ser>
          <c:idx val="1"/>
          <c:order val="1"/>
          <c:tx>
            <c:v>Neutral</c:v>
          </c:tx>
          <c:spPr>
            <a:ln>
              <a:solidFill>
                <a:schemeClr val="accent3"/>
              </a:solidFill>
            </a:ln>
          </c:spPr>
          <c:marker>
            <c:symbol val="triangle"/>
            <c:size val="7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cat>
            <c:strRef>
              <c:f>WillVlyPcpn!$A$53:$A$57</c:f>
              <c:strCache>
                <c:ptCount val="5"/>
                <c:pt idx="0">
                  <c:v>Oct-Dec</c:v>
                </c:pt>
                <c:pt idx="1">
                  <c:v>Nov-Jan</c:v>
                </c:pt>
                <c:pt idx="2">
                  <c:v>Dec-Feb</c:v>
                </c:pt>
                <c:pt idx="3">
                  <c:v>Jan-Mar</c:v>
                </c:pt>
                <c:pt idx="4">
                  <c:v>Feb-Apr</c:v>
                </c:pt>
              </c:strCache>
            </c:strRef>
          </c:cat>
          <c:val>
            <c:numRef>
              <c:f>(WillVlyPcpn!$P$10,WillVlyPcpn!$P$21,WillVlyPcpn!$P$32,WillVlyPcpn!$P$43,WillVlyPcpn!$P$54)</c:f>
              <c:numCache>
                <c:formatCode>0.00%</c:formatCode>
                <c:ptCount val="5"/>
                <c:pt idx="0">
                  <c:v>-5.9700000000000003E-2</c:v>
                </c:pt>
                <c:pt idx="1">
                  <c:v>-9.6199999999999994E-2</c:v>
                </c:pt>
                <c:pt idx="2">
                  <c:v>-7.6300000000000007E-2</c:v>
                </c:pt>
                <c:pt idx="3">
                  <c:v>-6.2E-2</c:v>
                </c:pt>
                <c:pt idx="4">
                  <c:v>-1.49E-2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CA0-4FFC-82D7-C34DAF12EBD6}"/>
            </c:ext>
          </c:extLst>
        </c:ser>
        <c:ser>
          <c:idx val="2"/>
          <c:order val="2"/>
          <c:tx>
            <c:v>El Nino</c:v>
          </c:tx>
          <c:spPr>
            <a:ln>
              <a:solidFill>
                <a:schemeClr val="accent2"/>
              </a:solidFill>
            </a:ln>
          </c:spPr>
          <c:marker>
            <c:symbol val="squar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WillVlyPcpn!$A$53:$A$57</c:f>
              <c:strCache>
                <c:ptCount val="5"/>
                <c:pt idx="0">
                  <c:v>Oct-Dec</c:v>
                </c:pt>
                <c:pt idx="1">
                  <c:v>Nov-Jan</c:v>
                </c:pt>
                <c:pt idx="2">
                  <c:v>Dec-Feb</c:v>
                </c:pt>
                <c:pt idx="3">
                  <c:v>Jan-Mar</c:v>
                </c:pt>
                <c:pt idx="4">
                  <c:v>Feb-Apr</c:v>
                </c:pt>
              </c:strCache>
            </c:strRef>
          </c:cat>
          <c:val>
            <c:numRef>
              <c:f>(WillVlyPcpn!$Q$10,WillVlyPcpn!$Q$21,WillVlyPcpn!$Q$32,WillVlyPcpn!$Q$43,WillVlyPcpn!$Q$54)</c:f>
              <c:numCache>
                <c:formatCode>0.00%</c:formatCode>
                <c:ptCount val="5"/>
                <c:pt idx="0">
                  <c:v>-5.2900000000000003E-2</c:v>
                </c:pt>
                <c:pt idx="1">
                  <c:v>-2.5000000000000001E-3</c:v>
                </c:pt>
                <c:pt idx="2">
                  <c:v>5.0000000000000001E-3</c:v>
                </c:pt>
                <c:pt idx="3">
                  <c:v>-3.5999999999999999E-3</c:v>
                </c:pt>
                <c:pt idx="4">
                  <c:v>-5.5800000000000002E-2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CA0-4FFC-82D7-C34DAF12E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465216"/>
        <c:axId val="137471488"/>
      </c:lineChart>
      <c:catAx>
        <c:axId val="137465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7471488"/>
        <c:crosses val="autoZero"/>
        <c:auto val="1"/>
        <c:lblAlgn val="ctr"/>
        <c:lblOffset val="100"/>
        <c:noMultiLvlLbl val="0"/>
      </c:catAx>
      <c:valAx>
        <c:axId val="137471488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37465216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>
                <a:solidFill>
                  <a:sysClr val="windowText" lastClr="000000"/>
                </a:solidFill>
              </a:defRPr>
            </a:pPr>
            <a:endParaRPr lang="en-US"/>
          </a:p>
        </c:txPr>
      </c:legendEntry>
      <c:layout/>
      <c:overlay val="0"/>
      <c:spPr>
        <a:ln>
          <a:noFill/>
        </a:ln>
      </c:spPr>
    </c:legend>
    <c:plotVisOnly val="1"/>
    <c:dispBlanksAs val="gap"/>
    <c:showDLblsOverMax val="0"/>
  </c:chart>
  <c:spPr>
    <a:solidFill>
      <a:srgbClr val="FFFFFF"/>
    </a:solidFill>
    <a:effectLst>
      <a:glow rad="101600">
        <a:srgbClr val="000000">
          <a:satMod val="175000"/>
          <a:alpha val="40000"/>
        </a:srgbClr>
      </a:glow>
    </a:effectLst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4"/>
    </mc:Choice>
    <mc:Fallback>
      <c:style val="4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Winter</a:t>
            </a:r>
            <a:r>
              <a:rPr lang="en-US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Season Snowfall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Snow!$B$1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Snow!$A$2:$A$5</c:f>
              <c:strCache>
                <c:ptCount val="4"/>
                <c:pt idx="0">
                  <c:v>Portland</c:v>
                </c:pt>
                <c:pt idx="1">
                  <c:v>Salem</c:v>
                </c:pt>
                <c:pt idx="2">
                  <c:v>Eugene</c:v>
                </c:pt>
                <c:pt idx="3">
                  <c:v>Astoria</c:v>
                </c:pt>
              </c:strCache>
            </c:strRef>
          </c:cat>
          <c:val>
            <c:numRef>
              <c:f>Snow!$B$2:$B$5</c:f>
              <c:numCache>
                <c:formatCode>0.0</c:formatCode>
                <c:ptCount val="4"/>
                <c:pt idx="0">
                  <c:v>6.6</c:v>
                </c:pt>
                <c:pt idx="1">
                  <c:v>6.1</c:v>
                </c:pt>
                <c:pt idx="2">
                  <c:v>5.7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CD-42D9-857C-9CD439940E9B}"/>
            </c:ext>
          </c:extLst>
        </c:ser>
        <c:ser>
          <c:idx val="1"/>
          <c:order val="1"/>
          <c:tx>
            <c:strRef>
              <c:f>Snow!$C$1</c:f>
              <c:strCache>
                <c:ptCount val="1"/>
                <c:pt idx="0">
                  <c:v>El Niño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Snow!$A$2:$A$5</c:f>
              <c:strCache>
                <c:ptCount val="4"/>
                <c:pt idx="0">
                  <c:v>Portland</c:v>
                </c:pt>
                <c:pt idx="1">
                  <c:v>Salem</c:v>
                </c:pt>
                <c:pt idx="2">
                  <c:v>Eugene</c:v>
                </c:pt>
                <c:pt idx="3">
                  <c:v>Astoria</c:v>
                </c:pt>
              </c:strCache>
            </c:strRef>
          </c:cat>
          <c:val>
            <c:numRef>
              <c:f>Snow!$C$2:$C$5</c:f>
              <c:numCache>
                <c:formatCode>0.0</c:formatCode>
                <c:ptCount val="4"/>
                <c:pt idx="0">
                  <c:v>4.3</c:v>
                </c:pt>
                <c:pt idx="1">
                  <c:v>5.0999999999999996</c:v>
                </c:pt>
                <c:pt idx="2">
                  <c:v>5</c:v>
                </c:pt>
                <c:pt idx="3">
                  <c:v>2.9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CD-42D9-857C-9CD439940E9B}"/>
            </c:ext>
          </c:extLst>
        </c:ser>
        <c:ser>
          <c:idx val="2"/>
          <c:order val="2"/>
          <c:tx>
            <c:strRef>
              <c:f>Snow!$D$1</c:f>
              <c:strCache>
                <c:ptCount val="1"/>
                <c:pt idx="0">
                  <c:v>La Niña</c:v>
                </c:pt>
              </c:strCache>
            </c:strRef>
          </c:tx>
          <c:invertIfNegative val="0"/>
          <c:cat>
            <c:strRef>
              <c:f>Snow!$A$2:$A$5</c:f>
              <c:strCache>
                <c:ptCount val="4"/>
                <c:pt idx="0">
                  <c:v>Portland</c:v>
                </c:pt>
                <c:pt idx="1">
                  <c:v>Salem</c:v>
                </c:pt>
                <c:pt idx="2">
                  <c:v>Eugene</c:v>
                </c:pt>
                <c:pt idx="3">
                  <c:v>Astoria</c:v>
                </c:pt>
              </c:strCache>
            </c:strRef>
          </c:cat>
          <c:val>
            <c:numRef>
              <c:f>Snow!$D$2:$D$5</c:f>
              <c:numCache>
                <c:formatCode>0.0</c:formatCode>
                <c:ptCount val="4"/>
                <c:pt idx="0">
                  <c:v>5.8</c:v>
                </c:pt>
                <c:pt idx="1">
                  <c:v>7.1</c:v>
                </c:pt>
                <c:pt idx="2">
                  <c:v>6.9</c:v>
                </c:pt>
                <c:pt idx="3">
                  <c:v>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0CD-42D9-857C-9CD439940E9B}"/>
            </c:ext>
          </c:extLst>
        </c:ser>
        <c:ser>
          <c:idx val="3"/>
          <c:order val="3"/>
          <c:tx>
            <c:strRef>
              <c:f>Snow!$E$1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Snow!$A$2:$A$5</c:f>
              <c:strCache>
                <c:ptCount val="4"/>
                <c:pt idx="0">
                  <c:v>Portland</c:v>
                </c:pt>
                <c:pt idx="1">
                  <c:v>Salem</c:v>
                </c:pt>
                <c:pt idx="2">
                  <c:v>Eugene</c:v>
                </c:pt>
                <c:pt idx="3">
                  <c:v>Astoria</c:v>
                </c:pt>
              </c:strCache>
            </c:strRef>
          </c:cat>
          <c:val>
            <c:numRef>
              <c:f>Snow!$E$2:$E$5</c:f>
              <c:numCache>
                <c:formatCode>0.0</c:formatCode>
                <c:ptCount val="4"/>
                <c:pt idx="0" formatCode="General">
                  <c:v>8.1999999999999993</c:v>
                </c:pt>
                <c:pt idx="1">
                  <c:v>8.6999999999999993</c:v>
                </c:pt>
                <c:pt idx="2">
                  <c:v>7.1</c:v>
                </c:pt>
                <c:pt idx="3">
                  <c:v>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0CD-42D9-857C-9CD439940E9B}"/>
            </c:ext>
          </c:extLst>
        </c:ser>
        <c:ser>
          <c:idx val="4"/>
          <c:order val="4"/>
          <c:tx>
            <c:strRef>
              <c:f>Snow!$F$1</c:f>
              <c:strCache>
                <c:ptCount val="1"/>
                <c:pt idx="0">
                  <c:v>Warm Neutral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Snow!$A$2:$A$5</c:f>
              <c:strCache>
                <c:ptCount val="4"/>
                <c:pt idx="0">
                  <c:v>Portland</c:v>
                </c:pt>
                <c:pt idx="1">
                  <c:v>Salem</c:v>
                </c:pt>
                <c:pt idx="2">
                  <c:v>Eugene</c:v>
                </c:pt>
                <c:pt idx="3">
                  <c:v>Astoria</c:v>
                </c:pt>
              </c:strCache>
            </c:strRef>
          </c:cat>
          <c:val>
            <c:numRef>
              <c:f>Snow!$F$2:$F$5</c:f>
              <c:numCache>
                <c:formatCode>0.0</c:formatCode>
                <c:ptCount val="4"/>
                <c:pt idx="0">
                  <c:v>6</c:v>
                </c:pt>
                <c:pt idx="1">
                  <c:v>6.7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0CD-42D9-857C-9CD439940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892416"/>
        <c:axId val="136893952"/>
      </c:barChart>
      <c:catAx>
        <c:axId val="1368924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6893952"/>
        <c:crosses val="autoZero"/>
        <c:auto val="1"/>
        <c:lblAlgn val="ctr"/>
        <c:lblOffset val="100"/>
        <c:noMultiLvlLbl val="0"/>
      </c:catAx>
      <c:valAx>
        <c:axId val="136893952"/>
        <c:scaling>
          <c:orientation val="minMax"/>
        </c:scaling>
        <c:delete val="0"/>
        <c:axPos val="l"/>
        <c:majorGridlines/>
        <c:numFmt formatCode="General" sourceLinked="0"/>
        <c:majorTickMark val="none"/>
        <c:minorTickMark val="none"/>
        <c:tickLblPos val="nextTo"/>
        <c:crossAx val="136892416"/>
        <c:crosses val="autoZero"/>
        <c:crossBetween val="between"/>
      </c:valAx>
    </c:plotArea>
    <c:legend>
      <c:legendPos val="r"/>
      <c:legendEntry>
        <c:idx val="4"/>
        <c:delete val="1"/>
      </c:legendEntry>
      <c:layout/>
      <c:overlay val="0"/>
    </c:legend>
    <c:plotVisOnly val="1"/>
    <c:dispBlanksAs val="gap"/>
    <c:showDLblsOverMax val="0"/>
  </c:chart>
  <c:spPr>
    <a:solidFill>
      <a:schemeClr val="bg2"/>
    </a:solidFill>
    <a:effectLst>
      <a:glow rad="101600">
        <a:schemeClr val="accent4">
          <a:satMod val="175000"/>
          <a:alpha val="40000"/>
        </a:schemeClr>
      </a:glow>
    </a:effectLst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FD8A9-350B-46F8-9FBA-D00EA2FA6616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1ACF2-D3D2-4478-BE18-7638A7D52F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558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C30D08D-88B5-425D-916D-585C3DBC3130}" type="slidenum">
              <a:rPr lang="en-US" sz="1200" b="0">
                <a:latin typeface="Times New Roman" pitchFamily="18" charset="0"/>
              </a:rPr>
              <a:pPr/>
              <a:t>1</a:t>
            </a:fld>
            <a:endParaRPr lang="en-US" sz="1200" b="0" dirty="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097587" cy="34305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1ACF2-D3D2-4478-BE18-7638A7D52FE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2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69D3FF69-2CC6-4E74-B699-F4F70686E033}" type="slidenum">
              <a:rPr lang="en-US" altLang="en-US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defRPr/>
              </a:pPr>
              <a:t>9</a:t>
            </a:fld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1ACF2-D3D2-4478-BE18-7638A7D52FE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965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756" indent="-270291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1164" indent="-216233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629" indent="-216233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6095" indent="-216233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78560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11026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43491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675957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471FF67-B4D9-4E03-8C9B-8C40BBDA9B6E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 dirty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64098" y="8818091"/>
            <a:ext cx="3032020" cy="464027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178" tIns="45589" rIns="91178" bIns="45589"/>
          <a:lstStyle>
            <a:lvl1pPr defTabSz="926936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819" indent="-285700" defTabSz="926936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2798" indent="-228560" defTabSz="926936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99919" indent="-228560" defTabSz="926936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037" indent="-228560" defTabSz="926936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156" indent="-228560" defTabSz="926936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276" indent="-228560" defTabSz="926936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8395" indent="-228560" defTabSz="926936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5515" indent="-228560" defTabSz="926936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7E3E29C-783D-4CEE-99DE-C94BBBD3D566}" type="slidenum">
              <a:rPr lang="en-US" sz="1200" b="0">
                <a:latin typeface="Times New Roman" pitchFamily="18" charset="0"/>
              </a:rPr>
              <a:pPr/>
              <a:t>13</a:t>
            </a:fld>
            <a:endParaRPr lang="en-US" sz="1200" b="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841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B10F46-C0D6-46DA-B50F-C172B5B846A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84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B10F46-C0D6-46DA-B50F-C172B5B846A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927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0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55BDE97B-2531-4DCD-8890-028D3725D389}" type="slidenum">
              <a:rPr lang="en-US" altLang="en-US" smtClean="0"/>
              <a:pPr eaLnBrk="0" hangingPunct="0">
                <a:spcBef>
                  <a:spcPct val="0"/>
                </a:spcBef>
              </a:pPr>
              <a:t>21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0247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0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55BDE97B-2531-4DCD-8890-028D3725D389}" type="slidenum">
              <a:rPr lang="en-US" altLang="en-US" smtClean="0"/>
              <a:pPr eaLnBrk="0" hangingPunct="0">
                <a:spcBef>
                  <a:spcPct val="0"/>
                </a:spcBef>
              </a:pPr>
              <a:t>22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7233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876" indent="-285722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2886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041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196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350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505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8660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5814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4EE770D-4EC5-4C9D-BA87-E04550BBE6DF}" type="slidenum">
              <a:rPr lang="en-US" altLang="en-US" sz="1200">
                <a:solidFill>
                  <a:prstClr val="black"/>
                </a:solidFill>
                <a:latin typeface="Arial" charset="0"/>
              </a:rPr>
              <a:pPr/>
              <a:t>23</a:t>
            </a:fld>
            <a:endParaRPr lang="en-US" altLang="en-U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47BD7B-3266-4276-A86F-678EB537A604}" type="slidenum">
              <a:rPr lang="en-US" sz="1200" b="0">
                <a:solidFill>
                  <a:prstClr val="black"/>
                </a:solidFill>
                <a:latin typeface="Times New Roman" pitchFamily="18" charset="0"/>
                <a:ea typeface="ＭＳ Ｐゴシック" pitchFamily="34" charset="-128"/>
              </a:rPr>
              <a:pPr/>
              <a:t>24</a:t>
            </a:fld>
            <a:endParaRPr lang="en-US" sz="1200" b="0" dirty="0">
              <a:solidFill>
                <a:prstClr val="black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5600" y="641350"/>
            <a:ext cx="5892800" cy="3316288"/>
          </a:xfrm>
          <a:ln/>
        </p:spPr>
      </p:sp>
      <p:sp>
        <p:nvSpPr>
          <p:cNvPr id="59396" name="Rectangle 4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2355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9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9"/>
          <p:cNvSpPr txBox="1">
            <a:spLocks noGrp="1"/>
          </p:cNvSpPr>
          <p:nvPr>
            <p:ph type="body" idx="1"/>
          </p:nvPr>
        </p:nvSpPr>
        <p:spPr>
          <a:xfrm>
            <a:off x="677335" y="2160590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9" name="Google Shape;29;p39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39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39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98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0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0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40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40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77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7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47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47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8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9"/>
          <p:cNvSpPr txBox="1">
            <a:spLocks noGrp="1"/>
          </p:cNvSpPr>
          <p:nvPr>
            <p:ph type="title"/>
          </p:nvPr>
        </p:nvSpPr>
        <p:spPr>
          <a:xfrm>
            <a:off x="677335" y="2700870"/>
            <a:ext cx="8596800" cy="18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  <a:defRPr sz="30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80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500">
                <a:solidFill>
                  <a:srgbClr val="FEFEFE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49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9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6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2"/>
          <p:cNvSpPr txBox="1">
            <a:spLocks noGrp="1"/>
          </p:cNvSpPr>
          <p:nvPr>
            <p:ph type="title"/>
          </p:nvPr>
        </p:nvSpPr>
        <p:spPr>
          <a:xfrm>
            <a:off x="677335" y="1498604"/>
            <a:ext cx="3854400" cy="12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rebuchet MS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52"/>
          <p:cNvSpPr txBox="1">
            <a:spLocks noGrp="1"/>
          </p:cNvSpPr>
          <p:nvPr>
            <p:ph type="body" idx="1"/>
          </p:nvPr>
        </p:nvSpPr>
        <p:spPr>
          <a:xfrm>
            <a:off x="4760463" y="514927"/>
            <a:ext cx="45136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5" name="Google Shape;95;p52"/>
          <p:cNvSpPr txBox="1">
            <a:spLocks noGrp="1"/>
          </p:cNvSpPr>
          <p:nvPr>
            <p:ph type="body" idx="2"/>
          </p:nvPr>
        </p:nvSpPr>
        <p:spPr>
          <a:xfrm>
            <a:off x="677335" y="2777069"/>
            <a:ext cx="3854400" cy="25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/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 sz="900"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9pPr>
          </a:lstStyle>
          <a:p>
            <a:endParaRPr/>
          </a:p>
        </p:txBody>
      </p:sp>
      <p:sp>
        <p:nvSpPr>
          <p:cNvPr id="96" name="Google Shape;96;p52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97" name="Google Shape;97;p52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52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52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3"/>
          <p:cNvSpPr txBox="1">
            <a:spLocks noGrp="1"/>
          </p:cNvSpPr>
          <p:nvPr>
            <p:ph type="title"/>
          </p:nvPr>
        </p:nvSpPr>
        <p:spPr>
          <a:xfrm>
            <a:off x="677336" y="4800600"/>
            <a:ext cx="85968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  <a:defRPr sz="1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3"/>
          <p:cNvSpPr>
            <a:spLocks noGrp="1"/>
          </p:cNvSpPr>
          <p:nvPr>
            <p:ph type="pic" idx="2"/>
          </p:nvPr>
        </p:nvSpPr>
        <p:spPr>
          <a:xfrm>
            <a:off x="677335" y="609600"/>
            <a:ext cx="8596800" cy="38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02" name="Google Shape;102;p53"/>
          <p:cNvSpPr txBox="1">
            <a:spLocks noGrp="1"/>
          </p:cNvSpPr>
          <p:nvPr>
            <p:ph type="body" idx="1"/>
          </p:nvPr>
        </p:nvSpPr>
        <p:spPr>
          <a:xfrm>
            <a:off x="677336" y="5367338"/>
            <a:ext cx="8596800" cy="6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 sz="900"/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9pPr>
          </a:lstStyle>
          <a:p>
            <a:endParaRPr/>
          </a:p>
        </p:txBody>
      </p:sp>
      <p:sp>
        <p:nvSpPr>
          <p:cNvPr id="103" name="Google Shape;103;p53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53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05" name="Google Shape;105;p53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3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4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800" cy="3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sz="33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4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800" cy="15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FEFEFE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54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10" name="Google Shape;110;p54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54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3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5"/>
          <p:cNvSpPr txBox="1">
            <a:spLocks noGrp="1"/>
          </p:cNvSpPr>
          <p:nvPr>
            <p:ph type="title"/>
          </p:nvPr>
        </p:nvSpPr>
        <p:spPr>
          <a:xfrm>
            <a:off x="931335" y="609600"/>
            <a:ext cx="8094000" cy="30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sz="33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5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 sz="1200">
                <a:solidFill>
                  <a:srgbClr val="FEFEFE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5" name="Google Shape;115;p55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800" cy="15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FEFEFE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55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55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55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9" name="Google Shape;119;p55"/>
          <p:cNvSpPr txBox="1"/>
          <p:nvPr/>
        </p:nvSpPr>
        <p:spPr>
          <a:xfrm>
            <a:off x="541871" y="790378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</a:pPr>
            <a:r>
              <a:rPr lang="en-US" sz="60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5"/>
          <p:cNvSpPr txBox="1"/>
          <p:nvPr/>
        </p:nvSpPr>
        <p:spPr>
          <a:xfrm>
            <a:off x="8893011" y="2886556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</a:pPr>
            <a:r>
              <a:rPr lang="en-US" sz="60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2949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6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800" cy="25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sz="33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6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800" cy="15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FEFEFE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56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25" name="Google Shape;125;p56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26" name="Google Shape;126;p56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79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7"/>
          <p:cNvSpPr txBox="1">
            <a:spLocks noGrp="1"/>
          </p:cNvSpPr>
          <p:nvPr>
            <p:ph type="title"/>
          </p:nvPr>
        </p:nvSpPr>
        <p:spPr>
          <a:xfrm>
            <a:off x="931335" y="609600"/>
            <a:ext cx="8094000" cy="30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sz="33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7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8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rgbClr val="FEFEFE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57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800" cy="15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FEFEFE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57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32" name="Google Shape;132;p57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57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4" name="Google Shape;134;p57"/>
          <p:cNvSpPr txBox="1"/>
          <p:nvPr/>
        </p:nvSpPr>
        <p:spPr>
          <a:xfrm>
            <a:off x="541871" y="790378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</a:pPr>
            <a:r>
              <a:rPr lang="en-US" sz="60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7"/>
          <p:cNvSpPr txBox="1"/>
          <p:nvPr/>
        </p:nvSpPr>
        <p:spPr>
          <a:xfrm>
            <a:off x="8893011" y="2886556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</a:pPr>
            <a:r>
              <a:rPr lang="en-US" sz="60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12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8"/>
          <p:cNvSpPr txBox="1">
            <a:spLocks noGrp="1"/>
          </p:cNvSpPr>
          <p:nvPr>
            <p:ph type="title"/>
          </p:nvPr>
        </p:nvSpPr>
        <p:spPr>
          <a:xfrm>
            <a:off x="685801" y="609600"/>
            <a:ext cx="8588400" cy="30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sz="33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8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8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9" name="Google Shape;139;p58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800" cy="15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FEFEFE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0" name="Google Shape;140;p58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58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42" name="Google Shape;142;p58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382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9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9"/>
          <p:cNvSpPr txBox="1">
            <a:spLocks noGrp="1"/>
          </p:cNvSpPr>
          <p:nvPr>
            <p:ph type="body" idx="1"/>
          </p:nvPr>
        </p:nvSpPr>
        <p:spPr>
          <a:xfrm rot="5400000">
            <a:off x="3035203" y="-197410"/>
            <a:ext cx="3880800" cy="8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6" name="Google Shape;146;p59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59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48" name="Google Shape;148;p59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125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0"/>
          <p:cNvSpPr txBox="1">
            <a:spLocks noGrp="1"/>
          </p:cNvSpPr>
          <p:nvPr>
            <p:ph type="title"/>
          </p:nvPr>
        </p:nvSpPr>
        <p:spPr>
          <a:xfrm rot="5400000">
            <a:off x="5994267" y="2582952"/>
            <a:ext cx="5251500" cy="1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60"/>
          <p:cNvSpPr txBox="1">
            <a:spLocks noGrp="1"/>
          </p:cNvSpPr>
          <p:nvPr>
            <p:ph type="body" idx="1"/>
          </p:nvPr>
        </p:nvSpPr>
        <p:spPr>
          <a:xfrm rot="5400000">
            <a:off x="1581737" y="-294650"/>
            <a:ext cx="5251500" cy="70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52" name="Google Shape;152;p60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60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54" name="Google Shape;154;p60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41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4"/>
          <p:cNvSpPr txBox="1">
            <a:spLocks noGrp="1"/>
          </p:cNvSpPr>
          <p:nvPr>
            <p:ph type="title"/>
          </p:nvPr>
        </p:nvSpPr>
        <p:spPr>
          <a:xfrm>
            <a:off x="914400" y="33335"/>
            <a:ext cx="103632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dk1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24395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2286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41148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4555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8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06400" y="152400"/>
            <a:ext cx="11176000" cy="762000"/>
          </a:xfrm>
          <a:prstGeom prst="rect">
            <a:avLst/>
          </a:prstGeom>
          <a:noFill/>
          <a:ln>
            <a:noFill/>
          </a:ln>
          <a:effectLst>
            <a:outerShdw dist="114300" dir="2700000" algn="ctr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5619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Conte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914400" y="609600"/>
            <a:ext cx="103632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92" name="Shape 92"/>
          <p:cNvSpPr txBox="1">
            <a:spLocks noGrp="1"/>
          </p:cNvSpPr>
          <p:nvPr>
            <p:ph type="ftr" idx="11"/>
          </p:nvPr>
        </p:nvSpPr>
        <p:spPr>
          <a:xfrm>
            <a:off x="4470400" y="5486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en-US" sz="1200" smtClea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/>
              <a:t>‹#›</a:t>
            </a:fld>
            <a:endParaRPr lang="en-US" sz="1200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569432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379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1753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8"/>
          <p:cNvGrpSpPr/>
          <p:nvPr/>
        </p:nvGrpSpPr>
        <p:grpSpPr>
          <a:xfrm>
            <a:off x="1" y="-8467"/>
            <a:ext cx="12192132" cy="6866580"/>
            <a:chOff x="0" y="-8467"/>
            <a:chExt cx="12192133" cy="6866580"/>
          </a:xfrm>
        </p:grpSpPr>
        <p:cxnSp>
          <p:nvCxnSpPr>
            <p:cNvPr id="11" name="Google Shape;11;p38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26262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38"/>
            <p:cNvCxnSpPr/>
            <p:nvPr/>
          </p:nvCxnSpPr>
          <p:spPr>
            <a:xfrm flipH="1">
              <a:off x="7425125" y="3681413"/>
              <a:ext cx="4763700" cy="3176700"/>
            </a:xfrm>
            <a:prstGeom prst="straightConnector1">
              <a:avLst/>
            </a:prstGeom>
            <a:noFill/>
            <a:ln w="9525" cap="flat" cmpd="sng">
              <a:solidFill>
                <a:srgbClr val="262626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38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8627"/>
              </a:schemeClr>
            </a:solidFill>
            <a:ln>
              <a:noFill/>
            </a:ln>
          </p:spPr>
        </p:sp>
        <p:sp>
          <p:nvSpPr>
            <p:cNvPr id="14" name="Google Shape;14;p38"/>
            <p:cNvSpPr/>
            <p:nvPr/>
          </p:nvSpPr>
          <p:spPr>
            <a:xfrm>
              <a:off x="9603442" y="-8467"/>
              <a:ext cx="258617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38"/>
            <p:cNvSpPr/>
            <p:nvPr/>
          </p:nvSpPr>
          <p:spPr>
            <a:xfrm>
              <a:off x="8932333" y="3048000"/>
              <a:ext cx="3259800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058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38"/>
            <p:cNvSpPr/>
            <p:nvPr/>
          </p:nvSpPr>
          <p:spPr>
            <a:xfrm>
              <a:off x="9334500" y="-8467"/>
              <a:ext cx="2850868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8627"/>
              </a:srgbClr>
            </a:solidFill>
            <a:ln>
              <a:noFill/>
            </a:ln>
          </p:spPr>
        </p:sp>
        <p:sp>
          <p:nvSpPr>
            <p:cNvPr id="17" name="Google Shape;17;p38"/>
            <p:cNvSpPr/>
            <p:nvPr/>
          </p:nvSpPr>
          <p:spPr>
            <a:xfrm>
              <a:off x="10898730" y="-8467"/>
              <a:ext cx="1290094" cy="6858000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8627"/>
              </a:srgbClr>
            </a:solidFill>
            <a:ln>
              <a:noFill/>
            </a:ln>
          </p:spPr>
        </p:sp>
        <p:sp>
          <p:nvSpPr>
            <p:cNvPr id="18" name="Google Shape;18;p38"/>
            <p:cNvSpPr/>
            <p:nvPr/>
          </p:nvSpPr>
          <p:spPr>
            <a:xfrm>
              <a:off x="10938999" y="-8467"/>
              <a:ext cx="1249825" cy="6858000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3921"/>
              </a:schemeClr>
            </a:solidFill>
            <a:ln>
              <a:noFill/>
            </a:ln>
          </p:spPr>
        </p:sp>
        <p:sp>
          <p:nvSpPr>
            <p:cNvPr id="19" name="Google Shape;19;p38"/>
            <p:cNvSpPr/>
            <p:nvPr/>
          </p:nvSpPr>
          <p:spPr>
            <a:xfrm>
              <a:off x="10371666" y="3589867"/>
              <a:ext cx="1817100" cy="32682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38"/>
            <p:cNvSpPr/>
            <p:nvPr/>
          </p:nvSpPr>
          <p:spPr>
            <a:xfrm>
              <a:off x="0" y="4013200"/>
              <a:ext cx="448800" cy="28449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392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21;p38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8"/>
          <p:cNvSpPr txBox="1">
            <a:spLocks noGrp="1"/>
          </p:cNvSpPr>
          <p:nvPr>
            <p:ph type="body" idx="1"/>
          </p:nvPr>
        </p:nvSpPr>
        <p:spPr>
          <a:xfrm>
            <a:off x="677335" y="2160590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9718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►"/>
              <a:defRPr sz="135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956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81939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►"/>
              <a:defRPr sz="105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74319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38"/>
          <p:cNvSpPr txBox="1">
            <a:spLocks noGrp="1"/>
          </p:cNvSpPr>
          <p:nvPr>
            <p:ph type="dt" idx="10"/>
          </p:nvPr>
        </p:nvSpPr>
        <p:spPr>
          <a:xfrm>
            <a:off x="7205133" y="6041365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4" name="Google Shape;24;p38"/>
          <p:cNvSpPr txBox="1">
            <a:spLocks noGrp="1"/>
          </p:cNvSpPr>
          <p:nvPr>
            <p:ph type="ftr" idx="11"/>
          </p:nvPr>
        </p:nvSpPr>
        <p:spPr>
          <a:xfrm>
            <a:off x="677335" y="604136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Google Shape;25;p38"/>
          <p:cNvSpPr txBox="1">
            <a:spLocks noGrp="1"/>
          </p:cNvSpPr>
          <p:nvPr>
            <p:ph type="sldNum" idx="12"/>
          </p:nvPr>
        </p:nvSpPr>
        <p:spPr>
          <a:xfrm>
            <a:off x="8590665" y="6041365"/>
            <a:ext cx="68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Arial"/>
              <a:buNone/>
              <a:defRPr sz="675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1616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7" r:id="rId3"/>
    <p:sldLayoutId id="2147483689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4" r:id="rId15"/>
    <p:sldLayoutId id="2147483665" r:id="rId16"/>
    <p:sldLayoutId id="2147483724" r:id="rId17"/>
    <p:sldLayoutId id="2147483726" r:id="rId18"/>
    <p:sldLayoutId id="2147483727" r:id="rId19"/>
    <p:sldLayoutId id="2147483728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Q:\WCM\Mid Dec 06 wind storm - Woodinville-Duvall 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4275137"/>
            <a:ext cx="1858962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I:\Past Storms\2008\2008-12 Snow\photos\trucks-intersta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063" y="1488076"/>
            <a:ext cx="5542246" cy="276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18327"/>
            <a:ext cx="8596800" cy="13209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Winter Outlook (2019-2020)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825311"/>
            <a:ext cx="4827815" cy="967986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2400" b="0" i="1" dirty="0" smtClean="0"/>
              <a:t>AMS Winter Weather Meeting</a:t>
            </a:r>
          </a:p>
          <a:p>
            <a:pPr algn="ctr">
              <a:buFontTx/>
              <a:buNone/>
            </a:pPr>
            <a:r>
              <a:rPr lang="en-US" sz="2400" i="1" dirty="0" smtClean="0"/>
              <a:t>Oct 26, 2019</a:t>
            </a:r>
            <a:endParaRPr lang="en-US" sz="2400" b="0" i="1" dirty="0" smtClean="0"/>
          </a:p>
          <a:p>
            <a:pPr>
              <a:buFontTx/>
              <a:buNone/>
            </a:pPr>
            <a:endParaRPr lang="en-US" b="0" i="1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138063" y="4842244"/>
            <a:ext cx="594359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Tyree Wilde</a:t>
            </a:r>
          </a:p>
          <a:p>
            <a:pPr eaLnBrk="1" hangingPunct="1"/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Warning Coordination Meteorologist</a:t>
            </a:r>
            <a:endParaRPr lang="en-US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eaLnBrk="1" hangingPunct="1"/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National Weather Service</a:t>
            </a:r>
          </a:p>
          <a:p>
            <a:pPr eaLnBrk="1" hangingPunct="1"/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Portland, OR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60" y="6147792"/>
            <a:ext cx="31337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I:\Past Storms\2015\2015-12-7-9 Floods Coastal and River High Winds\Photos\Grand Rond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60" y="1488076"/>
            <a:ext cx="5524049" cy="276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54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67377" y="609600"/>
            <a:ext cx="7772400" cy="1143000"/>
          </a:xfrm>
        </p:spPr>
        <p:txBody>
          <a:bodyPr/>
          <a:lstStyle/>
          <a:p>
            <a:pPr algn="ctr"/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Winter Outlook</a:t>
            </a:r>
            <a:endParaRPr lang="en-US" sz="6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554" y="2286000"/>
            <a:ext cx="5152045" cy="342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36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15" name="Picture 11" descr="Image result for climate predi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675274"/>
            <a:ext cx="3124134" cy="173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165769"/>
            <a:ext cx="8596800" cy="1320900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What will happen this Winter</a:t>
            </a:r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61" y="1139872"/>
            <a:ext cx="4278093" cy="259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3907629"/>
            <a:ext cx="5751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El-Nino ?    </a:t>
            </a:r>
            <a:r>
              <a:rPr lang="en-US" sz="2800" b="1" dirty="0" smtClean="0">
                <a:solidFill>
                  <a:schemeClr val="bg1"/>
                </a:solidFill>
              </a:rPr>
              <a:t>Neutral?     La-Nina </a:t>
            </a:r>
            <a:r>
              <a:rPr lang="en-US" sz="2800" b="1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517" y="4191000"/>
            <a:ext cx="4492684" cy="25055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6065" y="1139872"/>
            <a:ext cx="4488135" cy="275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5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804617" y="794842"/>
            <a:ext cx="3000371" cy="63976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dirty="0"/>
              <a:t>La Niña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84708" y="1512657"/>
            <a:ext cx="4040188" cy="3951288"/>
          </a:xfrm>
        </p:spPr>
        <p:txBody>
          <a:bodyPr>
            <a:normAutofit/>
          </a:bodyPr>
          <a:lstStyle/>
          <a:p>
            <a:r>
              <a:rPr lang="en-US" sz="2000" dirty="0"/>
              <a:t>Cooler than average waters in the central and eastern tropical Pacific</a:t>
            </a:r>
          </a:p>
          <a:p>
            <a:r>
              <a:rPr lang="en-US" sz="2000" dirty="0"/>
              <a:t>Cooler temperatures with an increase in precipitation.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7608499" y="826641"/>
            <a:ext cx="3019427" cy="63976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dirty="0"/>
              <a:t>El Niño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7097324" y="1646400"/>
            <a:ext cx="4041775" cy="3951288"/>
          </a:xfrm>
        </p:spPr>
        <p:txBody>
          <a:bodyPr/>
          <a:lstStyle/>
          <a:p>
            <a:r>
              <a:rPr lang="en-US" sz="2000" dirty="0"/>
              <a:t>Warmer tha</a:t>
            </a:r>
            <a:r>
              <a:rPr lang="en-US" sz="2000" i="1" dirty="0"/>
              <a:t>n</a:t>
            </a:r>
            <a:r>
              <a:rPr lang="en-US" sz="2000" dirty="0"/>
              <a:t> average waters in the central and eastern tropical Pacific</a:t>
            </a:r>
          </a:p>
          <a:p>
            <a:r>
              <a:rPr lang="en-US" sz="2000" dirty="0"/>
              <a:t>Warmer temperatures and a decrease in </a:t>
            </a:r>
            <a:r>
              <a:rPr lang="en-US" dirty="0"/>
              <a:t>precipitation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15" y="3535724"/>
            <a:ext cx="5164401" cy="29924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88222" y="647777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Winter Conditions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336" y="3622044"/>
            <a:ext cx="5125755" cy="2906138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617999" y="32532"/>
            <a:ext cx="3672828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ENSO Types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Text Placeholder 9"/>
          <p:cNvSpPr txBox="1">
            <a:spLocks/>
          </p:cNvSpPr>
          <p:nvPr/>
        </p:nvSpPr>
        <p:spPr>
          <a:xfrm rot="664688">
            <a:off x="4088222" y="1532028"/>
            <a:ext cx="3124202" cy="639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Neutral</a:t>
            </a:r>
          </a:p>
        </p:txBody>
      </p:sp>
    </p:spTree>
    <p:extLst>
      <p:ext uri="{BB962C8B-B14F-4D97-AF65-F5344CB8AC3E}">
        <p14:creationId xmlns:p14="http://schemas.microsoft.com/office/powerpoint/2010/main" val="397727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63"/>
    </mc:Choice>
    <mc:Fallback xmlns="">
      <p:transition spd="slow" advTm="68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533400" y="30480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Current Status - ENSO Neutral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600200"/>
            <a:ext cx="588645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3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52400"/>
            <a:ext cx="8596800" cy="1320900"/>
          </a:xfrm>
        </p:spPr>
        <p:txBody>
          <a:bodyPr/>
          <a:lstStyle/>
          <a:p>
            <a:pPr algn="ctr"/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Winter Outlook</a:t>
            </a:r>
            <a:endParaRPr lang="en-US" sz="6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24134" y="1473300"/>
            <a:ext cx="7524466" cy="3880800"/>
          </a:xfrm>
        </p:spPr>
        <p:txBody>
          <a:bodyPr/>
          <a:lstStyle/>
          <a:p>
            <a:r>
              <a:rPr lang="en-US" sz="3200" dirty="0"/>
              <a:t>The El-Nino </a:t>
            </a:r>
            <a:r>
              <a:rPr lang="en-US" sz="3200" dirty="0" smtClean="0"/>
              <a:t>of </a:t>
            </a:r>
            <a:r>
              <a:rPr lang="en-US" sz="3200" dirty="0"/>
              <a:t>2019 is over</a:t>
            </a:r>
          </a:p>
          <a:p>
            <a:r>
              <a:rPr lang="en-US" sz="3200" dirty="0"/>
              <a:t>Neutral conditions have returned to the tropical </a:t>
            </a:r>
            <a:r>
              <a:rPr lang="en-US" sz="3200" dirty="0" smtClean="0"/>
              <a:t>Pacific</a:t>
            </a:r>
          </a:p>
          <a:p>
            <a:endParaRPr lang="en-US" sz="3200" dirty="0"/>
          </a:p>
          <a:p>
            <a:r>
              <a:rPr lang="en-US" sz="3200" dirty="0" smtClean="0">
                <a:solidFill>
                  <a:srgbClr val="FFFF00"/>
                </a:solidFill>
              </a:rPr>
              <a:t>ENSO-Neutral (what does it mean</a:t>
            </a:r>
            <a:r>
              <a:rPr lang="en-US" sz="3200" dirty="0" smtClean="0"/>
              <a:t>):</a:t>
            </a:r>
            <a:endParaRPr lang="en-US" sz="3200" dirty="0"/>
          </a:p>
          <a:p>
            <a:pPr lvl="1"/>
            <a:r>
              <a:rPr lang="en-US" sz="3050" dirty="0"/>
              <a:t>Don’t see the predictable influences from El-Nino and </a:t>
            </a:r>
            <a:r>
              <a:rPr lang="en-US" sz="3050" dirty="0" smtClean="0"/>
              <a:t>La-Nina</a:t>
            </a:r>
          </a:p>
          <a:p>
            <a:pPr lvl="1"/>
            <a:r>
              <a:rPr lang="en-US" sz="3050" dirty="0" smtClean="0"/>
              <a:t>Tropical SSTs, rainfall and wind patterns are close to long term avg</a:t>
            </a:r>
            <a:endParaRPr lang="en-US" sz="3050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447800"/>
            <a:ext cx="3952875" cy="4001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41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838200" y="54451"/>
            <a:ext cx="8596800" cy="1320900"/>
          </a:xfrm>
        </p:spPr>
        <p:txBody>
          <a:bodyPr/>
          <a:lstStyle/>
          <a:p>
            <a:pPr algn="ctr"/>
            <a:r>
              <a:rPr lang="en-US" alt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ENSO Occurrence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70050"/>
            <a:ext cx="8534400" cy="551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2057400" y="1676400"/>
            <a:ext cx="1143000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rgbClr val="C00000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itchFamily="18" charset="0"/>
              </a:rPr>
              <a:t>El- Niño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</a:rPr>
              <a:t>37</a:t>
            </a:r>
            <a:r>
              <a:rPr lang="en-US" altLang="en-US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9067800" y="1676400"/>
            <a:ext cx="1118007" cy="138499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8575">
            <a:solidFill>
              <a:srgbClr val="00206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itchFamily="18" charset="0"/>
              </a:rPr>
              <a:t>La- Niña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</a:rPr>
              <a:t>35</a:t>
            </a:r>
            <a:r>
              <a:rPr lang="en-US" altLang="en-US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057400" y="5181600"/>
            <a:ext cx="1395738" cy="138499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rgbClr val="00206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</a:rPr>
              <a:t>ENSO Neutral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</a:rPr>
              <a:t>28%</a:t>
            </a:r>
            <a:endParaRPr lang="en-US" altLang="en-US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990501"/>
      </p:ext>
    </p:extLst>
  </p:cSld>
  <p:clrMapOvr>
    <a:masterClrMapping/>
  </p:clrMapOvr>
  <p:transition spd="slow" advTm="33181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ENSO episodes since 1980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76335"/>
            <a:ext cx="9508901" cy="5310055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1219200" y="3971648"/>
            <a:ext cx="9508901" cy="0"/>
          </a:xfrm>
          <a:prstGeom prst="line">
            <a:avLst/>
          </a:prstGeom>
          <a:ln w="349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203101" y="3329940"/>
            <a:ext cx="9525000" cy="0"/>
          </a:xfrm>
          <a:prstGeom prst="line">
            <a:avLst/>
          </a:prstGeom>
          <a:ln w="349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5305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886" y="1233420"/>
            <a:ext cx="8018410" cy="3925385"/>
          </a:xfrm>
          <a:prstGeom prst="rect">
            <a:avLst/>
          </a:prstGeom>
        </p:spPr>
      </p:pic>
      <p:pic>
        <p:nvPicPr>
          <p:cNvPr id="50" name="Picture 1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6" t="41316" r="32432" b="57948"/>
          <a:stretch/>
        </p:blipFill>
        <p:spPr bwMode="auto">
          <a:xfrm>
            <a:off x="1520145" y="5889656"/>
            <a:ext cx="9145069" cy="6321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1"/>
          <p:cNvSpPr/>
          <p:nvPr/>
        </p:nvSpPr>
        <p:spPr bwMode="auto">
          <a:xfrm>
            <a:off x="1524000" y="6514339"/>
            <a:ext cx="9141214" cy="34366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1524001" y="5181601"/>
            <a:ext cx="9141213" cy="69189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33032" y="15092"/>
            <a:ext cx="9144000" cy="12954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en-US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2019 ENSO Neutral Conditions</a:t>
            </a:r>
            <a:r>
              <a:rPr lang="en-US" alt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/>
            </a:r>
            <a:br>
              <a:rPr lang="en-US" alt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alt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Sea Surface Temperature </a:t>
            </a:r>
            <a:r>
              <a:rPr lang="en-US" altLang="en-US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(SST) Anomalies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94590" y="1660294"/>
            <a:ext cx="92745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Mexico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349854" y="77262"/>
            <a:ext cx="3454691" cy="2959239"/>
            <a:chOff x="4216937" y="236145"/>
            <a:chExt cx="3454691" cy="2959239"/>
          </a:xfrm>
        </p:grpSpPr>
        <p:sp>
          <p:nvSpPr>
            <p:cNvPr id="5" name="TextBox 4"/>
            <p:cNvSpPr txBox="1"/>
            <p:nvPr/>
          </p:nvSpPr>
          <p:spPr>
            <a:xfrm>
              <a:off x="5157027" y="236145"/>
              <a:ext cx="2514601" cy="83099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Near average SST’s</a:t>
              </a:r>
              <a:endPara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Down Arrow 3"/>
            <p:cNvSpPr/>
            <p:nvPr/>
          </p:nvSpPr>
          <p:spPr bwMode="auto">
            <a:xfrm>
              <a:off x="4216937" y="2755384"/>
              <a:ext cx="355749" cy="44000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Down Arrow 24"/>
            <p:cNvSpPr/>
            <p:nvPr/>
          </p:nvSpPr>
          <p:spPr bwMode="auto">
            <a:xfrm>
              <a:off x="5328216" y="2684444"/>
              <a:ext cx="355749" cy="51094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005032" y="6480587"/>
            <a:ext cx="6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-0.5°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20499" y="5434816"/>
            <a:ext cx="141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Neutral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80941" y="5434815"/>
            <a:ext cx="158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La Niña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77200" y="5427991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El Niño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64756" y="5085851"/>
            <a:ext cx="1440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Weak</a:t>
            </a:r>
          </a:p>
          <a:p>
            <a:pPr algn="ctr"/>
            <a:r>
              <a:rPr lang="en-US" sz="2400" dirty="0"/>
              <a:t>La Niña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14257" y="3765097"/>
            <a:ext cx="117403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1512572" y="5883315"/>
            <a:ext cx="3745230" cy="625571"/>
          </a:xfrm>
          <a:prstGeom prst="rect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6934200" y="5884905"/>
            <a:ext cx="3731013" cy="627842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5342626" y="5896480"/>
            <a:ext cx="1591575" cy="578540"/>
          </a:xfrm>
          <a:prstGeom prst="rect">
            <a:avLst/>
          </a:prstGeom>
          <a:noFill/>
          <a:ln w="889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438401" y="6521843"/>
            <a:ext cx="63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(°C)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80150" y="6501502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0.5°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58319" y="6508885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1.0°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042930" y="6527926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2.0°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01276" y="6522115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-1.0°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55373" y="6510638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-2.0°</a:t>
            </a:r>
          </a:p>
        </p:txBody>
      </p:sp>
    </p:spTree>
    <p:extLst>
      <p:ext uri="{BB962C8B-B14F-4D97-AF65-F5344CB8AC3E}">
        <p14:creationId xmlns:p14="http://schemas.microsoft.com/office/powerpoint/2010/main" val="268617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63" y="1219200"/>
            <a:ext cx="5670273" cy="532085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0506" y="700"/>
            <a:ext cx="9147495" cy="9137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pc="50" dirty="0">
              <a:ln w="11430"/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400800" y="5052252"/>
            <a:ext cx="57912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en-US" altLang="en-US" b="1" dirty="0" smtClean="0">
                <a:latin typeface="Trebuchet MS" pitchFamily="34" charset="0"/>
                <a:cs typeface="Times New Roman" pitchFamily="18" charset="0"/>
              </a:rPr>
              <a:t>ENSO-Neutral </a:t>
            </a:r>
            <a:r>
              <a:rPr lang="en-US" altLang="en-US" b="1" dirty="0">
                <a:latin typeface="Trebuchet MS" pitchFamily="34" charset="0"/>
                <a:cs typeface="Times New Roman" pitchFamily="18" charset="0"/>
              </a:rPr>
              <a:t>conditions </a:t>
            </a:r>
            <a:r>
              <a:rPr lang="en-US" altLang="en-US" b="1" dirty="0" smtClean="0">
                <a:latin typeface="Trebuchet MS" pitchFamily="34" charset="0"/>
                <a:cs typeface="Times New Roman" pitchFamily="18" charset="0"/>
              </a:rPr>
              <a:t>favored through the spring 2020</a:t>
            </a:r>
            <a:endParaRPr lang="en-US" altLang="en-US" b="1" dirty="0">
              <a:latin typeface="Trebuchet MS" pitchFamily="34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17663" y="3611852"/>
            <a:ext cx="5029200" cy="16880"/>
          </a:xfrm>
          <a:prstGeom prst="line">
            <a:avLst/>
          </a:prstGeom>
          <a:ln w="349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7663" y="4495800"/>
            <a:ext cx="5029200" cy="0"/>
          </a:xfrm>
          <a:prstGeom prst="line">
            <a:avLst/>
          </a:prstGeom>
          <a:ln w="349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3810000" y="2282822"/>
            <a:ext cx="1243012" cy="461962"/>
          </a:xfrm>
          <a:prstGeom prst="rect">
            <a:avLst/>
          </a:prstGeom>
          <a:solidFill>
            <a:srgbClr val="FF0000"/>
          </a:solidFill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Niño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091884" y="3699798"/>
            <a:ext cx="1851026" cy="685800"/>
          </a:xfrm>
          <a:prstGeom prst="rect">
            <a:avLst/>
          </a:prstGeom>
          <a:solidFill>
            <a:schemeClr val="bg2">
              <a:lumMod val="50000"/>
              <a:alpha val="32000"/>
            </a:schemeClr>
          </a:solidFill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Times New Roman" pitchFamily="18" charset="0"/>
              </a:rPr>
              <a:t>ENSO-Neutral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7" y="5323734"/>
            <a:ext cx="14700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942910" y="62402"/>
            <a:ext cx="548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ENSO </a:t>
            </a:r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Outlook </a:t>
            </a:r>
            <a:endParaRPr lang="en-US" sz="4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092" y="1463898"/>
            <a:ext cx="5780505" cy="292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0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26573"/>
            <a:ext cx="8153400" cy="489857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en-US" alt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ENSO Outlook</a:t>
            </a:r>
          </a:p>
        </p:txBody>
      </p:sp>
      <p:sp>
        <p:nvSpPr>
          <p:cNvPr id="60421" name="Rectangle 6"/>
          <p:cNvSpPr>
            <a:spLocks noChangeArrowheads="1"/>
          </p:cNvSpPr>
          <p:nvPr/>
        </p:nvSpPr>
        <p:spPr bwMode="auto">
          <a:xfrm>
            <a:off x="914400" y="1051863"/>
            <a:ext cx="8839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marL="457200" indent="-457200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US" altLang="en-US" b="1" dirty="0" smtClean="0">
                <a:solidFill>
                  <a:schemeClr val="bg1"/>
                </a:solidFill>
                <a:latin typeface="Trebuchet MS" pitchFamily="34" charset="0"/>
              </a:rPr>
              <a:t>ENSO Neutral is </a:t>
            </a:r>
            <a:r>
              <a:rPr lang="en-US" altLang="en-US" b="1" dirty="0">
                <a:solidFill>
                  <a:schemeClr val="bg1"/>
                </a:solidFill>
                <a:latin typeface="Trebuchet MS" pitchFamily="34" charset="0"/>
              </a:rPr>
              <a:t>favored </a:t>
            </a:r>
            <a:r>
              <a:rPr lang="en-US" altLang="en-US" b="1" dirty="0" smtClean="0">
                <a:solidFill>
                  <a:schemeClr val="bg1"/>
                </a:solidFill>
                <a:latin typeface="Trebuchet MS" pitchFamily="34" charset="0"/>
              </a:rPr>
              <a:t>through the spring</a:t>
            </a:r>
            <a:endParaRPr lang="en-US" altLang="en-US" b="1" dirty="0">
              <a:solidFill>
                <a:schemeClr val="bg1"/>
              </a:solidFill>
              <a:latin typeface="Trebuchet MS" pitchFamily="34" charset="0"/>
              <a:cs typeface="Arial" pitchFamily="34" charset="0"/>
            </a:endParaRPr>
          </a:p>
        </p:txBody>
      </p:sp>
      <p:sp>
        <p:nvSpPr>
          <p:cNvPr id="60423" name="AutoShape 9" descr="Displaying figure13.gif"/>
          <p:cNvSpPr>
            <a:spLocks noChangeAspect="1" noChangeArrowheads="1"/>
          </p:cNvSpPr>
          <p:nvPr/>
        </p:nvSpPr>
        <p:spPr bwMode="auto">
          <a:xfrm>
            <a:off x="1704975" y="-227919"/>
            <a:ext cx="304800" cy="32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60424" name="AutoShape 11" descr="Displaying figure13.gif"/>
          <p:cNvSpPr>
            <a:spLocks noChangeAspect="1" noChangeArrowheads="1"/>
          </p:cNvSpPr>
          <p:nvPr/>
        </p:nvSpPr>
        <p:spPr bwMode="auto">
          <a:xfrm>
            <a:off x="1857375" y="-64634"/>
            <a:ext cx="304800" cy="32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60425" name="AutoShape 13" descr="Displaying figure13.gif"/>
          <p:cNvSpPr>
            <a:spLocks noChangeAspect="1" noChangeArrowheads="1"/>
          </p:cNvSpPr>
          <p:nvPr/>
        </p:nvSpPr>
        <p:spPr bwMode="auto">
          <a:xfrm>
            <a:off x="2009775" y="98653"/>
            <a:ext cx="304800" cy="32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dirty="0"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646" y="1810516"/>
            <a:ext cx="8897399" cy="46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7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828800" y="135340"/>
            <a:ext cx="7772400" cy="11430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Willamette Valley</a:t>
            </a:r>
            <a:endParaRPr lang="en-US" sz="48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431335"/>
              </p:ext>
            </p:extLst>
          </p:nvPr>
        </p:nvGraphicFramePr>
        <p:xfrm>
          <a:off x="1828800" y="990600"/>
          <a:ext cx="7774675" cy="5598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12925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1633417"/>
              </p:ext>
            </p:extLst>
          </p:nvPr>
        </p:nvGraphicFramePr>
        <p:xfrm>
          <a:off x="457200" y="1981200"/>
          <a:ext cx="6455482" cy="4423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219200" y="262367"/>
            <a:ext cx="8596800" cy="13209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ENSO Snow Signal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664" y="1600200"/>
            <a:ext cx="4872894" cy="3276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1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208" y="86380"/>
            <a:ext cx="8596800" cy="13209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Analog Years – Temperature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30500"/>
            <a:ext cx="5530763" cy="46900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007662"/>
            <a:ext cx="5430072" cy="4612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5208" y="1407280"/>
            <a:ext cx="1104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</a:rPr>
              <a:t>TMax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0" y="1407280"/>
            <a:ext cx="1023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</a:rPr>
              <a:t>TMin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1746" y="186167"/>
            <a:ext cx="8596800" cy="13209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Analog Years – Precipitation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021079"/>
            <a:ext cx="6629400" cy="572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7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159"/>
          <p:cNvSpPr txBox="1">
            <a:spLocks noChangeArrowheads="1"/>
          </p:cNvSpPr>
          <p:nvPr/>
        </p:nvSpPr>
        <p:spPr bwMode="auto">
          <a:xfrm>
            <a:off x="1143000" y="1438959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S PGothic" pitchFamily="34" charset="-128"/>
                <a:cs typeface="+mn-cs"/>
              </a:rPr>
              <a:t>Temperature</a:t>
            </a:r>
          </a:p>
        </p:txBody>
      </p:sp>
      <p:sp>
        <p:nvSpPr>
          <p:cNvPr id="30724" name="Text Box 160"/>
          <p:cNvSpPr txBox="1">
            <a:spLocks noChangeArrowheads="1"/>
          </p:cNvSpPr>
          <p:nvPr/>
        </p:nvSpPr>
        <p:spPr bwMode="auto">
          <a:xfrm>
            <a:off x="7239000" y="1500515"/>
            <a:ext cx="2832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S PGothic" pitchFamily="34" charset="-128"/>
                <a:cs typeface="+mn-cs"/>
              </a:rPr>
              <a:t>Precipitation</a:t>
            </a:r>
          </a:p>
        </p:txBody>
      </p:sp>
      <p:sp>
        <p:nvSpPr>
          <p:cNvPr id="30725" name="Rectangle 5"/>
          <p:cNvSpPr>
            <a:spLocks/>
          </p:cNvSpPr>
          <p:nvPr/>
        </p:nvSpPr>
        <p:spPr bwMode="auto">
          <a:xfrm>
            <a:off x="2209800" y="209550"/>
            <a:ext cx="7708900" cy="10287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 anchor="ctr"/>
          <a:lstStyle/>
          <a:p>
            <a:pPr marL="3968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itchFamily="18" charset="0"/>
                <a:sym typeface="Times New Roman" pitchFamily="18" charset="0"/>
              </a:rPr>
              <a:t>U. S. Seasonal Outlooks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itchFamily="18" charset="0"/>
                <a:sym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0C22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itchFamily="18" charset="0"/>
                <a:sym typeface="Times New Roman" pitchFamily="18" charset="0"/>
              </a:rPr>
              <a:t>Oct-Nov-Dec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Times New Roman" pitchFamily="18" charset="0"/>
              <a:sym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2323026"/>
            <a:ext cx="5181600" cy="38363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248468"/>
            <a:ext cx="5105421" cy="387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2422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159"/>
          <p:cNvSpPr txBox="1">
            <a:spLocks noChangeArrowheads="1"/>
          </p:cNvSpPr>
          <p:nvPr/>
        </p:nvSpPr>
        <p:spPr bwMode="auto">
          <a:xfrm>
            <a:off x="1143000" y="1438959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S PGothic" pitchFamily="34" charset="-128"/>
                <a:cs typeface="+mn-cs"/>
              </a:rPr>
              <a:t>Temperature</a:t>
            </a:r>
          </a:p>
        </p:txBody>
      </p:sp>
      <p:sp>
        <p:nvSpPr>
          <p:cNvPr id="30724" name="Text Box 160"/>
          <p:cNvSpPr txBox="1">
            <a:spLocks noChangeArrowheads="1"/>
          </p:cNvSpPr>
          <p:nvPr/>
        </p:nvSpPr>
        <p:spPr bwMode="auto">
          <a:xfrm>
            <a:off x="7239000" y="1500515"/>
            <a:ext cx="2832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S PGothic" pitchFamily="34" charset="-128"/>
                <a:cs typeface="+mn-cs"/>
              </a:rPr>
              <a:t>Precipitation</a:t>
            </a:r>
          </a:p>
        </p:txBody>
      </p:sp>
      <p:sp>
        <p:nvSpPr>
          <p:cNvPr id="30725" name="Rectangle 5"/>
          <p:cNvSpPr>
            <a:spLocks/>
          </p:cNvSpPr>
          <p:nvPr/>
        </p:nvSpPr>
        <p:spPr bwMode="auto">
          <a:xfrm>
            <a:off x="2209800" y="209550"/>
            <a:ext cx="7708900" cy="10287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 anchor="ctr"/>
          <a:lstStyle/>
          <a:p>
            <a:pPr marL="3968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itchFamily="18" charset="0"/>
                <a:sym typeface="Times New Roman" pitchFamily="18" charset="0"/>
              </a:rPr>
              <a:t>U. S. Seasonal Outlooks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itchFamily="18" charset="0"/>
                <a:sym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0C22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itchFamily="18" charset="0"/>
                <a:sym typeface="Times New Roman" pitchFamily="18" charset="0"/>
              </a:rPr>
              <a:t>Jan-Feb-Mar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Times New Roman" pitchFamily="18" charset="0"/>
              <a:sym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37047"/>
            <a:ext cx="5108631" cy="38222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225" y="2329597"/>
            <a:ext cx="5113650" cy="38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026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70834"/>
            <a:ext cx="8596800" cy="1320900"/>
          </a:xfrm>
        </p:spPr>
        <p:txBody>
          <a:bodyPr/>
          <a:lstStyle/>
          <a:p>
            <a:pPr algn="ctr"/>
            <a:r>
              <a:rPr lang="en-US" sz="4800" dirty="0" smtClean="0"/>
              <a:t>Analog Years – Temperature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30500"/>
            <a:ext cx="5530763" cy="46900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007662"/>
            <a:ext cx="5430072" cy="4612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5208" y="1407280"/>
            <a:ext cx="1104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TMax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0" y="1407280"/>
            <a:ext cx="1023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TMin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1746" y="186167"/>
            <a:ext cx="8596800" cy="1320900"/>
          </a:xfrm>
        </p:spPr>
        <p:txBody>
          <a:bodyPr/>
          <a:lstStyle/>
          <a:p>
            <a:pPr algn="ctr"/>
            <a:r>
              <a:rPr lang="en-US" sz="4800" dirty="0" smtClean="0"/>
              <a:t>Analog Years – Precipitation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990600"/>
            <a:ext cx="6629400" cy="572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9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6800" y="183084"/>
            <a:ext cx="8596800" cy="1320900"/>
          </a:xfrm>
        </p:spPr>
        <p:txBody>
          <a:bodyPr/>
          <a:lstStyle/>
          <a:p>
            <a:pPr algn="ctr"/>
            <a:r>
              <a:rPr lang="en-US" sz="4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What about Snow Forecast?</a:t>
            </a:r>
            <a:endParaRPr lang="en-US" sz="4800" b="1" dirty="0">
              <a:solidFill>
                <a:schemeClr val="accent2">
                  <a:lumMod val="20000"/>
                  <a:lumOff val="8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utoShape 2" descr="Image result for 2017 snowfall portland or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2893"/>
            <a:ext cx="4495800" cy="2757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400" y="1029269"/>
            <a:ext cx="4865427" cy="2928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4419600" cy="293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239" y="4092893"/>
            <a:ext cx="4838587" cy="276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57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9252" y="11806"/>
            <a:ext cx="10820400" cy="990600"/>
          </a:xfrm>
        </p:spPr>
        <p:txBody>
          <a:bodyPr/>
          <a:lstStyle/>
          <a:p>
            <a:r>
              <a:rPr lang="en-US" altLang="en-US" sz="4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Lowland Snowfall History 1951 to 2017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856" y="1002406"/>
            <a:ext cx="5188146" cy="38712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229" y="5181600"/>
            <a:ext cx="5267401" cy="2237426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3721329" y="5029200"/>
            <a:ext cx="3505200" cy="685800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2726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9252" y="11806"/>
            <a:ext cx="10820400" cy="990600"/>
          </a:xfrm>
        </p:spPr>
        <p:txBody>
          <a:bodyPr/>
          <a:lstStyle/>
          <a:p>
            <a:r>
              <a:rPr lang="en-US" altLang="en-US" sz="4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Lowland Snowfall History 1951 to 2017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002406"/>
            <a:ext cx="7132321" cy="2971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578" y="4648200"/>
            <a:ext cx="7305227" cy="158888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79899"/>
            <a:ext cx="5029200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76897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7772400" cy="957265"/>
          </a:xfrm>
          <a:effectLst/>
        </p:spPr>
        <p:txBody>
          <a:bodyPr/>
          <a:lstStyle/>
          <a:p>
            <a:pPr algn="ctr"/>
            <a:r>
              <a:rPr lang="en-US" altLang="en-US" sz="44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Summary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9906000" cy="5105400"/>
          </a:xfrm>
          <a:effectLst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ENSO Neutral now </a:t>
            </a:r>
            <a:r>
              <a:rPr lang="en-US" alt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favored </a:t>
            </a:r>
            <a:r>
              <a:rPr lang="en-US" altLang="en-US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through the spring of 2020</a:t>
            </a:r>
          </a:p>
          <a:p>
            <a:pPr>
              <a:lnSpc>
                <a:spcPct val="80000"/>
              </a:lnSpc>
            </a:pPr>
            <a:endParaRPr lang="en-US" altLang="en-US" sz="2200" dirty="0">
              <a:solidFill>
                <a:srgbClr val="00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Can </a:t>
            </a:r>
            <a:r>
              <a:rPr lang="en-US" altLang="en-US" sz="2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expect this Winter to be </a:t>
            </a:r>
            <a:r>
              <a:rPr lang="en-US" altLang="en-US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</a:t>
            </a:r>
            <a:r>
              <a:rPr lang="en-US" altLang="en-US" sz="2800" i="1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 average</a:t>
            </a:r>
            <a:r>
              <a:rPr lang="en-US" altLang="en-US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):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solidFill>
                  <a:srgbClr val="00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Temperature:</a:t>
            </a:r>
            <a:r>
              <a:rPr lang="en-US" alt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Above average</a:t>
            </a:r>
            <a:endParaRPr lang="en-US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solidFill>
                  <a:srgbClr val="00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Precipitation: 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Near to slightly below average</a:t>
            </a:r>
            <a:endParaRPr lang="en-US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solidFill>
                  <a:srgbClr val="00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</a:t>
            </a:r>
            <a:r>
              <a:rPr lang="en-US" alt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Cascades near average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 smtClean="0">
                <a:solidFill>
                  <a:srgbClr val="00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Valley snow:  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Odds favor some valley snow</a:t>
            </a:r>
            <a:endParaRPr lang="en-US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137160" indent="0">
              <a:lnSpc>
                <a:spcPct val="80000"/>
              </a:lnSpc>
              <a:buNone/>
            </a:pPr>
            <a:endParaRPr lang="en-US" altLang="en-US" sz="2400" dirty="0" smtClean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 </a:t>
            </a:r>
            <a:r>
              <a:rPr lang="en-US" altLang="en-US" sz="2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Aware – Be Prepared</a:t>
            </a:r>
          </a:p>
          <a:p>
            <a:pPr lvl="1"/>
            <a:r>
              <a:rPr lang="en-US" alt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High-impact storms can 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occur during any ENSO state</a:t>
            </a:r>
            <a:endParaRPr lang="en-US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/>
            <a:r>
              <a:rPr lang="en-US" alt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Some snowfall likely in the lowlands</a:t>
            </a:r>
          </a:p>
          <a:p>
            <a:pPr lvl="1"/>
            <a:r>
              <a:rPr lang="en-US" alt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Some flooding possible</a:t>
            </a:r>
          </a:p>
          <a:p>
            <a:pPr lvl="2"/>
            <a:endParaRPr lang="en-US" altLang="en-US" sz="1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800" dirty="0">
              <a:solidFill>
                <a:srgbClr val="FF99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264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idx="12"/>
          </p:nvPr>
        </p:nvSpPr>
        <p:spPr bwMode="auto">
          <a:xfrm>
            <a:off x="5060950" y="3689350"/>
            <a:ext cx="4191000" cy="274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NWS Portland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Tyree Wilde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tyree.wilde@noaa.gov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ＭＳ Ｐゴシック" pitchFamily="34" charset="-128"/>
            </a:endParaRP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1543050" y="9526"/>
            <a:ext cx="91249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Questions?</a:t>
            </a:r>
          </a:p>
        </p:txBody>
      </p:sp>
      <p:pic>
        <p:nvPicPr>
          <p:cNvPr id="29700" name="Picture 3" descr="sp_5x_log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399415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582" y="5638800"/>
            <a:ext cx="902073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901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3333</TotalTime>
  <Words>362</Words>
  <Application>Microsoft Office PowerPoint</Application>
  <PresentationFormat>Custom</PresentationFormat>
  <Paragraphs>112</Paragraphs>
  <Slides>24</Slides>
  <Notes>12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Facet</vt:lpstr>
      <vt:lpstr>Winter Outlook (2019-2020)</vt:lpstr>
      <vt:lpstr>Winter Outlook</vt:lpstr>
      <vt:lpstr>What will happen this Winter</vt:lpstr>
      <vt:lpstr>ENSO Types</vt:lpstr>
      <vt:lpstr>PowerPoint Presentation</vt:lpstr>
      <vt:lpstr>Winter Outlook</vt:lpstr>
      <vt:lpstr>ENSO Occurrence</vt:lpstr>
      <vt:lpstr> ENSO episodes since 1980</vt:lpstr>
      <vt:lpstr>2019 ENSO Neutral Conditions Sea Surface Temperature (SST) Anomalies</vt:lpstr>
      <vt:lpstr>PowerPoint Presentation</vt:lpstr>
      <vt:lpstr>ENSO Outlook</vt:lpstr>
      <vt:lpstr>Willamette Valley</vt:lpstr>
      <vt:lpstr>ENSO Snow Signal</vt:lpstr>
      <vt:lpstr>Analog Years – Temperature</vt:lpstr>
      <vt:lpstr>Analog Years – Precipitation</vt:lpstr>
      <vt:lpstr>PowerPoint Presentation</vt:lpstr>
      <vt:lpstr>PowerPoint Presentation</vt:lpstr>
      <vt:lpstr>Analog Years – Temperature</vt:lpstr>
      <vt:lpstr>Analog Years – Precipitation</vt:lpstr>
      <vt:lpstr>What about Snow Forecast?</vt:lpstr>
      <vt:lpstr>Lowland Snowfall History 1951 to 2017</vt:lpstr>
      <vt:lpstr>Lowland Snowfall History 1951 to 2017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about this Winter?  Winter Outlook 2015-2016</dc:title>
  <dc:creator>Tyree Wilde</dc:creator>
  <cp:lastModifiedBy>wildeoffice</cp:lastModifiedBy>
  <cp:revision>282</cp:revision>
  <dcterms:created xsi:type="dcterms:W3CDTF">2015-09-02T16:50:35Z</dcterms:created>
  <dcterms:modified xsi:type="dcterms:W3CDTF">2019-10-26T01:15:18Z</dcterms:modified>
</cp:coreProperties>
</file>