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3"/>
  </p:notesMasterIdLst>
  <p:sldIdLst>
    <p:sldId id="481" r:id="rId2"/>
    <p:sldId id="446" r:id="rId3"/>
    <p:sldId id="363" r:id="rId4"/>
    <p:sldId id="568" r:id="rId5"/>
    <p:sldId id="339" r:id="rId6"/>
    <p:sldId id="394" r:id="rId7"/>
    <p:sldId id="395" r:id="rId8"/>
    <p:sldId id="396" r:id="rId9"/>
    <p:sldId id="397" r:id="rId10"/>
    <p:sldId id="458" r:id="rId11"/>
    <p:sldId id="420" r:id="rId12"/>
    <p:sldId id="669" r:id="rId13"/>
    <p:sldId id="459" r:id="rId14"/>
    <p:sldId id="399" r:id="rId15"/>
    <p:sldId id="489" r:id="rId16"/>
    <p:sldId id="572" r:id="rId17"/>
    <p:sldId id="411" r:id="rId18"/>
    <p:sldId id="570" r:id="rId19"/>
    <p:sldId id="600" r:id="rId20"/>
    <p:sldId id="601" r:id="rId21"/>
    <p:sldId id="596" r:id="rId22"/>
    <p:sldId id="610" r:id="rId23"/>
    <p:sldId id="612" r:id="rId24"/>
    <p:sldId id="616" r:id="rId25"/>
    <p:sldId id="618" r:id="rId26"/>
    <p:sldId id="644" r:id="rId27"/>
    <p:sldId id="646" r:id="rId28"/>
    <p:sldId id="647" r:id="rId29"/>
    <p:sldId id="664" r:id="rId30"/>
    <p:sldId id="645" r:id="rId31"/>
    <p:sldId id="676" r:id="rId32"/>
    <p:sldId id="649" r:id="rId33"/>
    <p:sldId id="648" r:id="rId34"/>
    <p:sldId id="673" r:id="rId35"/>
    <p:sldId id="650" r:id="rId36"/>
    <p:sldId id="671" r:id="rId37"/>
    <p:sldId id="643" r:id="rId38"/>
    <p:sldId id="672" r:id="rId39"/>
    <p:sldId id="652" r:id="rId40"/>
    <p:sldId id="655" r:id="rId41"/>
    <p:sldId id="656" r:id="rId42"/>
    <p:sldId id="657" r:id="rId43"/>
    <p:sldId id="662" r:id="rId44"/>
    <p:sldId id="658" r:id="rId45"/>
    <p:sldId id="659" r:id="rId46"/>
    <p:sldId id="670" r:id="rId47"/>
    <p:sldId id="660" r:id="rId48"/>
    <p:sldId id="661" r:id="rId49"/>
    <p:sldId id="663" r:id="rId50"/>
    <p:sldId id="666" r:id="rId51"/>
    <p:sldId id="665" r:id="rId52"/>
    <p:sldId id="653" r:id="rId53"/>
    <p:sldId id="654" r:id="rId54"/>
    <p:sldId id="625" r:id="rId55"/>
    <p:sldId id="668" r:id="rId56"/>
    <p:sldId id="651" r:id="rId57"/>
    <p:sldId id="667" r:id="rId58"/>
    <p:sldId id="598" r:id="rId59"/>
    <p:sldId id="585" r:id="rId60"/>
    <p:sldId id="615" r:id="rId61"/>
    <p:sldId id="586" r:id="rId62"/>
    <p:sldId id="675" r:id="rId63"/>
    <p:sldId id="590" r:id="rId64"/>
    <p:sldId id="591" r:id="rId65"/>
    <p:sldId id="592" r:id="rId66"/>
    <p:sldId id="593" r:id="rId67"/>
    <p:sldId id="594" r:id="rId68"/>
    <p:sldId id="595" r:id="rId69"/>
    <p:sldId id="588" r:id="rId70"/>
    <p:sldId id="391" r:id="rId71"/>
    <p:sldId id="674" r:id="rId72"/>
    <p:sldId id="638" r:id="rId73"/>
    <p:sldId id="639" r:id="rId74"/>
    <p:sldId id="677" r:id="rId75"/>
    <p:sldId id="678" r:id="rId76"/>
    <p:sldId id="679" r:id="rId77"/>
    <p:sldId id="680" r:id="rId78"/>
    <p:sldId id="681" r:id="rId79"/>
    <p:sldId id="557" r:id="rId80"/>
    <p:sldId id="641" r:id="rId81"/>
    <p:sldId id="642" r:id="rId82"/>
    <p:sldId id="627" r:id="rId83"/>
    <p:sldId id="628" r:id="rId84"/>
    <p:sldId id="629" r:id="rId85"/>
    <p:sldId id="635" r:id="rId86"/>
    <p:sldId id="631" r:id="rId87"/>
    <p:sldId id="632" r:id="rId88"/>
    <p:sldId id="633" r:id="rId89"/>
    <p:sldId id="634" r:id="rId90"/>
    <p:sldId id="636" r:id="rId91"/>
    <p:sldId id="637" r:id="rId9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2214D4"/>
    <a:srgbClr val="FF6600"/>
    <a:srgbClr val="CC9900"/>
    <a:srgbClr val="FF3300"/>
    <a:srgbClr val="FFFFCC"/>
    <a:srgbClr val="1F1F1F"/>
    <a:srgbClr val="FFFF00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08" d="100"/>
          <a:sy n="108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93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39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66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02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24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97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0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22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57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68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71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34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00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3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00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5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2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4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11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68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703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40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220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12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1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935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04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890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785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05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850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4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time we’ve had two back to back decent</a:t>
            </a:r>
            <a:r>
              <a:rPr lang="en-US" baseline="0" dirty="0"/>
              <a:t> snow years since mid 1980s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09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years to go</a:t>
            </a:r>
          </a:p>
          <a:p>
            <a:r>
              <a:rPr lang="en-US" dirty="0"/>
              <a:t>These are not totals, but decade snowfall divided by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122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668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10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105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18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869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36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14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427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665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045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781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35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6855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36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6656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889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990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239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2844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934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6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3.emf"/><Relationship Id="rId4" Type="http://schemas.openxmlformats.org/officeDocument/2006/relationships/oleObject" Target="../embeddings/oleObject1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8.emf"/><Relationship Id="rId4" Type="http://schemas.openxmlformats.org/officeDocument/2006/relationships/oleObject" Target="../embeddings/oleObject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9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0.emf"/><Relationship Id="rId4" Type="http://schemas.openxmlformats.org/officeDocument/2006/relationships/oleObject" Target="../embeddings/oleObject4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1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2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3.emf"/><Relationship Id="rId4" Type="http://schemas.openxmlformats.org/officeDocument/2006/relationships/oleObject" Target="../embeddings/oleObject7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4.emf"/><Relationship Id="rId4" Type="http://schemas.openxmlformats.org/officeDocument/2006/relationships/oleObject" Target="../embeddings/oleObject8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2860345"/>
            <a:ext cx="6477000" cy="2057399"/>
          </a:xfrm>
          <a:solidFill>
            <a:srgbClr val="2214D4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EL </a:t>
            </a:r>
            <a:r>
              <a:rPr lang="en-US" sz="7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NiñO</a:t>
            </a:r>
            <a:b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VERY BORING WINTER…</a:t>
            </a:r>
            <a:b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UNTIL FEBRUARY</a:t>
            </a:r>
            <a:endParaRPr lang="en-US" sz="3600" b="1" spc="150" dirty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949641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2018-2019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53340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November thru January: Most boring winter I’ve seen in 28 winters of forecasting</a:t>
            </a:r>
            <a:endParaRPr lang="en-US" sz="2800" b="0" kern="100" spc="-100" dirty="0">
              <a:solidFill>
                <a:srgbClr val="FFFF99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Lucida Sans Unicode" pitchFamily="34" charset="0"/>
              </a:rPr>
              <a:t>February &amp; first week of March:  Lots of cold/snow; historic in parts of PACNW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Snowiest February On Mt. Hood </a:t>
            </a: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an El Niño winter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3</a:t>
            </a:r>
            <a:r>
              <a:rPr lang="en-US" sz="2800" b="0" i="0" kern="100" spc="-100" baseline="300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rd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consecutive snowy year in Portland</a:t>
            </a:r>
          </a:p>
          <a:p>
            <a:pPr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Lucida Sans Unicode" pitchFamily="34" charset="0"/>
              </a:rPr>
              <a:t>	As always, not everyone saw the same thing (Poor Beaverton…)</a:t>
            </a:r>
            <a:endParaRPr lang="en-US" sz="20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No PACNW Arctic Blast (5th consecutive winter)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1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5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SNOW TOTAL</a:t>
            </a:r>
            <a:endParaRPr lang="en-US" sz="5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7.0”</a:t>
            </a: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1.8”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6" cy="5111177"/>
          </a:xfrm>
          <a:prstGeom prst="roundRect">
            <a:avLst>
              <a:gd name="adj" fmla="val 85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8" cy="4858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49" cy="558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last 100 years)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Slow Warming Trend (0.3/decade)</a:t>
            </a:r>
            <a:endParaRPr lang="en-US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1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last 100 years)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Similar 30 year trend</a:t>
            </a:r>
            <a:endParaRPr lang="en-US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0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276528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93919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br>
              <a:rPr lang="en-US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Near average, a bit cooler than last year</a:t>
            </a:r>
            <a:endParaRPr lang="en-US" sz="3600" i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72832"/>
            <a:ext cx="6113526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791200" y="3644206"/>
            <a:ext cx="1311216" cy="133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Last Winter in Oregon Zone 2 </a:t>
            </a:r>
            <a:r>
              <a:rPr lang="en-US" sz="18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0"/>
            <a:ext cx="6166150" cy="4942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260E77-28EB-4574-A509-BFA365B64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383" y="1524000"/>
            <a:ext cx="5852183" cy="4942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55464D-3707-44BA-8849-3F8065A1C9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60576"/>
            <a:ext cx="5852183" cy="4869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C1DC56-CF74-4035-B156-093DB99D3D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37167"/>
            <a:ext cx="5852183" cy="4842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8F1BB-9CF5-4217-96D0-15EF509B57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872" y="1551878"/>
            <a:ext cx="6064037" cy="5008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storms!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1" y="2494002"/>
            <a:ext cx="8229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30" y="2057400"/>
            <a:ext cx="4700572" cy="29369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DCEB7B0-214A-4A6D-8A82-551541565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4821" y="3699226"/>
            <a:ext cx="5209200" cy="293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66800" y="874963"/>
            <a:ext cx="6781799" cy="129266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unremarkable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much storminess, briefly mid-month</a:t>
            </a: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0579" y="2209800"/>
            <a:ext cx="6222842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38400"/>
            <a:ext cx="7450668" cy="4191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76830" y="914400"/>
            <a:ext cx="8534400" cy="15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Ridging or Split-Flow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Common through much of November, December, January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December 3rd</a:t>
            </a:r>
          </a:p>
        </p:txBody>
      </p:sp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Slowly got moving in mid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Brief stormy pattern = good snow for Christmas Break!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1992494"/>
            <a:ext cx="6231435" cy="481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1422975"/>
            <a:ext cx="7772400" cy="4308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One strong coastal storm, weak inland (18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)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6" y="1981200"/>
            <a:ext cx="7552267" cy="4246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mild month, unusually dry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Only one interesting weather event; wind “storm” on 5th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209800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664" y="914400"/>
            <a:ext cx="6231466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8FCFB7D-A543-49CF-A9EA-D30899F4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3657599"/>
            <a:ext cx="4114800" cy="3067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38200"/>
            <a:ext cx="76200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Central Oregon Wind Storm on 23rd 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EB5359A-CF6C-4198-B618-0072BAF72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2335767"/>
            <a:ext cx="5473183" cy="3078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472" y="1600200"/>
            <a:ext cx="4118516" cy="454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Winter Finally Arrives, And Hits PACNW Hard!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Panicked Portlandia, more on that in a minute…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1828800"/>
            <a:ext cx="6541541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1ST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1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4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-5th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Everybody gets a little with this one,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rare sub-freezing snow with northerly wind, no Gorge east wind help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205" y="2057400"/>
            <a:ext cx="8263466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4 MEASURABLE SNOW EVENTS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4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-5th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Coast gets a nice coating as surface low drifts south offshore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343" y="2189203"/>
            <a:ext cx="5070396" cy="2535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823E206-179A-49F3-BF63-E25253675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2945" y="4167519"/>
            <a:ext cx="4598110" cy="2586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085200"/>
            <a:ext cx="3409526" cy="2687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5772940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 </a:t>
            </a:r>
            <a:r>
              <a:rPr lang="en-US" sz="36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Thur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7</a:t>
            </a:r>
            <a:r>
              <a:rPr lang="en-US" sz="36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Fri 8th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Portland area stores get crazy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Rumors of a big snow storm show up, BUT HOW DID </a:t>
            </a:r>
            <a:r>
              <a:rPr lang="en-US" sz="20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THIS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HAPPEN?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981200"/>
            <a:ext cx="3505200" cy="4673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2924" y="4724400"/>
            <a:ext cx="3182057" cy="2060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8420" y="1981200"/>
            <a:ext cx="4153359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3838864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392" y="1303198"/>
            <a:ext cx="3952990" cy="5211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 </a:t>
            </a:r>
            <a:r>
              <a:rPr lang="en-US" sz="36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Thur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7</a:t>
            </a:r>
            <a:r>
              <a:rPr lang="en-US" sz="36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Fri 8th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3051"/>
            <a:ext cx="8458200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 kept seeing &amp; hearing about these tweets/FB posts/articles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Wouldn’t </a:t>
            </a:r>
            <a:r>
              <a:rPr lang="en-US" sz="20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YOU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be worried if these kept popping up on your browser?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1295" y="2132645"/>
            <a:ext cx="5460907" cy="2402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501412">
            <a:off x="2274100" y="3460579"/>
            <a:ext cx="6573889" cy="1329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A97B73D-6D5C-4DB0-99EB-ACDDB6F2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501412">
            <a:off x="1769598" y="4702751"/>
            <a:ext cx="5202380" cy="874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75337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48400" y="874930"/>
            <a:ext cx="2819562" cy="583066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Gusty southerly wind as low drops down coastline.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 easterly wind eventually takes over.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Surface Low Drops Down Coast Sat. Feb 9th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065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WedPM">
            <a:extLst>
              <a:ext uri="{FF2B5EF4-FFF2-40B4-BE49-F238E27FC236}">
                <a16:creationId xmlns:a16="http://schemas.microsoft.com/office/drawing/2014/main" id="{00C73D1A-C5D5-4B13-9D70-7FF7E8CEE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WedPM">
            <a:extLst>
              <a:ext uri="{FF2B5EF4-FFF2-40B4-BE49-F238E27FC236}">
                <a16:creationId xmlns:a16="http://schemas.microsoft.com/office/drawing/2014/main" id="{578AC9F7-97C2-4C85-8A10-04EDF96D8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WedPM">
            <a:extLst>
              <a:ext uri="{FF2B5EF4-FFF2-40B4-BE49-F238E27FC236}">
                <a16:creationId xmlns:a16="http://schemas.microsoft.com/office/drawing/2014/main" id="{2EF00940-BC41-4E5F-8AC7-E7C157ED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7700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What actually happened Saturday February 9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Can you guess based on 8am traffic map?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90B3ADA-97B6-450E-B19F-42C34A22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2082799"/>
            <a:ext cx="7162800" cy="4775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4075866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What actually happened Saturday February 9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 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East/north metro gets the goods, downtown &amp; west/south metro cry…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Precipitation ran out before cold east wind arrived to freeze us up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438771"/>
            <a:ext cx="7789333" cy="4381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1325902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King Euro let us down, too much snow central/west metro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But using just the other models would have been far too light east/north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8117" y="1981200"/>
            <a:ext cx="556776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000305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Then…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9791" y="838200"/>
            <a:ext cx="8904418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Low pressure goes by to the north = milder southwest wind Sunday 10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/11th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Instead Puget Sound &amp; the Gorge saw historic snowfall 11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-13th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1731653"/>
            <a:ext cx="5126347" cy="5126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427373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142" y="2002443"/>
            <a:ext cx="5312433" cy="4626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Aftermath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3051"/>
            <a:ext cx="8458200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Forecasters were “irrationally exuberant” about Euro and other models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showing systems staying over/south of us the following days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Instead Puget Sound &amp; the Gorge saw historic snowfall 11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-13th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211B7BD-BE9B-4228-9DD3-C652A5F32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6942" y="2514600"/>
            <a:ext cx="2902258" cy="31642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ea typeface="+mj-ea"/>
                <a:cs typeface="Arial" pitchFamily="34" charset="0"/>
              </a:rPr>
              <a:t>A GOOD LESSON!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(for forecasters AND media)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 today’s social media world we must be very careful with weather information</a:t>
            </a:r>
            <a:endParaRPr lang="en-US" sz="16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800762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295400"/>
            <a:ext cx="5105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410200" y="1550313"/>
            <a:ext cx="3733800" cy="443198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Hints from a few models that back edge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of wet front will go isothermal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&amp; we get heavy/wet snowfall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Front slows down/less intense = no snow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Oops…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6312"/>
            <a:ext cx="8839199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 Watch &amp; Winter Storm Watch</a:t>
            </a:r>
          </a:p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at the same time, Mon PM Feb 11th</a:t>
            </a:r>
            <a:endParaRPr lang="en-US" sz="28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495531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Winter’s only flooding event; would have been our massive winter snow 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(mentioned 4 days previous 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  <a:sym typeface="Wingdings" panose="05000000000000000000" pitchFamily="2" charset="2"/>
              </a:rPr>
              <a:t>)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28900" y="1524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Wet!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828800"/>
            <a:ext cx="8669867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8907199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7" y="284202"/>
            <a:ext cx="8669866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Meanwhile in The Gorge…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067" y="1143000"/>
            <a:ext cx="8669866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7693734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7" y="314980"/>
            <a:ext cx="8669866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Biggest Storm of Winter In Cascades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067" y="1143000"/>
            <a:ext cx="8669866" cy="4876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7396019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Media far more under control this time.  No crazy snow graphics show up online!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1511353"/>
            <a:ext cx="5638800" cy="5325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176013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Media far more under control this time.  No crazy snow graphics show up online!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401" y="1532807"/>
            <a:ext cx="5325193" cy="5325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43717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4"/>
            <a:ext cx="8991929" cy="121394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 northerly flow will get overrun by lots of moisture!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Models ALL show SOMEONE will get buried by heavy &amp; wet snow Sunday/Monday 24</a:t>
            </a:r>
            <a:r>
              <a:rPr lang="en-US" sz="1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/25th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2133600"/>
            <a:ext cx="6260841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348036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4"/>
            <a:ext cx="8991929" cy="121394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9 RUNS OF THE ECMWF leading up to event Sunday night &amp; Monday AM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2173550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ThurAM">
            <a:extLst>
              <a:ext uri="{FF2B5EF4-FFF2-40B4-BE49-F238E27FC236}">
                <a16:creationId xmlns:a16="http://schemas.microsoft.com/office/drawing/2014/main" id="{6FF4A51C-0E35-407B-8B70-865C1CCDF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220462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ThurPM">
            <a:extLst>
              <a:ext uri="{FF2B5EF4-FFF2-40B4-BE49-F238E27FC236}">
                <a16:creationId xmlns:a16="http://schemas.microsoft.com/office/drawing/2014/main" id="{01A6987A-6054-417B-B8DB-8966FFED9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256" y="2199443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Fri AM">
            <a:extLst>
              <a:ext uri="{FF2B5EF4-FFF2-40B4-BE49-F238E27FC236}">
                <a16:creationId xmlns:a16="http://schemas.microsoft.com/office/drawing/2014/main" id="{5876DFBB-D510-4BDC-94EB-F14403D5A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175" y="220462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Fri PM">
            <a:extLst>
              <a:ext uri="{FF2B5EF4-FFF2-40B4-BE49-F238E27FC236}">
                <a16:creationId xmlns:a16="http://schemas.microsoft.com/office/drawing/2014/main" id="{3C87CEFF-9544-4B50-A403-27BA1562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9532" y="2186497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Sat AM">
            <a:extLst>
              <a:ext uri="{FF2B5EF4-FFF2-40B4-BE49-F238E27FC236}">
                <a16:creationId xmlns:a16="http://schemas.microsoft.com/office/drawing/2014/main" id="{0FF10253-0BF0-486D-AF29-2AC214BFD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1394" y="216467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Sat PM">
            <a:extLst>
              <a:ext uri="{FF2B5EF4-FFF2-40B4-BE49-F238E27FC236}">
                <a16:creationId xmlns:a16="http://schemas.microsoft.com/office/drawing/2014/main" id="{162358F1-9BCB-4CBC-BE49-65460F84C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256" y="2166891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Sun AM">
            <a:extLst>
              <a:ext uri="{FF2B5EF4-FFF2-40B4-BE49-F238E27FC236}">
                <a16:creationId xmlns:a16="http://schemas.microsoft.com/office/drawing/2014/main" id="{8F91515A-A7C3-40EB-AF5B-BE43B0DC1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6981" y="2186496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Sun PM">
            <a:extLst>
              <a:ext uri="{FF2B5EF4-FFF2-40B4-BE49-F238E27FC236}">
                <a16:creationId xmlns:a16="http://schemas.microsoft.com/office/drawing/2014/main" id="{7C4767BE-523E-4718-9402-F018DDBFF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3281" y="2178729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80370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5"/>
            <a:ext cx="8991929" cy="73842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 models give metro significant snow (Only GEM contoured below)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Final model forecast numbers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783" y="1828800"/>
            <a:ext cx="8638430" cy="4859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674913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West Metro and Salem Finally Get Some Snow.  Not much east metro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2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490892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2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033967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1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932827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 &amp; Central Oregon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1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513886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816" y="703952"/>
            <a:ext cx="8991929" cy="6490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 damage/power outages due to heavy/wet snow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3" y="15182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24544221-8205-4853-8C8A-108DF818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1288464"/>
            <a:ext cx="4804131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59" y="3816936"/>
            <a:ext cx="3946874" cy="2960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WedPM">
            <a:extLst>
              <a:ext uri="{FF2B5EF4-FFF2-40B4-BE49-F238E27FC236}">
                <a16:creationId xmlns:a16="http://schemas.microsoft.com/office/drawing/2014/main" id="{F0215BA7-9332-4814-B7FA-87B14E0C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4619" y="1353022"/>
            <a:ext cx="3029327" cy="5385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78532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much expected and not much fell.  But cold east wind = all frozen for AM commute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Last Measurable Snow Event; February 27th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0262" y="3750423"/>
            <a:ext cx="5359563" cy="3014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WedPM">
            <a:extLst>
              <a:ext uri="{FF2B5EF4-FFF2-40B4-BE49-F238E27FC236}">
                <a16:creationId xmlns:a16="http://schemas.microsoft.com/office/drawing/2014/main" id="{3E652598-4AB2-4950-AE8D-93FFBB985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0262" y="1600200"/>
            <a:ext cx="5359562" cy="3014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33" y="1917056"/>
            <a:ext cx="4779167" cy="2688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69473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76200"/>
            <a:ext cx="866986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 Temps; Only One Day Reaches Average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46EBF-F866-4049-A151-39D733A62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7" y="533400"/>
            <a:ext cx="9077843" cy="71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38489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74821"/>
            <a:ext cx="866986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 Temps; Only One Day Reaches Average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143000"/>
            <a:ext cx="7916332" cy="5303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060626"/>
      </p:ext>
    </p:extLst>
  </p:cSld>
  <p:clrMapOvr>
    <a:masterClrMapping/>
  </p:clrMapOvr>
  <p:transition spd="med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would have thought a huge increase at end of El Nino winter?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74173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Snowpack Increase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894" y="1520816"/>
            <a:ext cx="6804212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11CF712-A3A8-488A-A470-ADE07607A1CD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" y="2290617"/>
            <a:ext cx="1447800" cy="1234439"/>
          </a:xfrm>
          <a:prstGeom prst="straightConnector1">
            <a:avLst/>
          </a:prstGeom>
          <a:noFill/>
          <a:ln w="1111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69348712"/>
      </p:ext>
    </p:extLst>
  </p:cSld>
  <p:clrMapOvr>
    <a:masterClrMapping/>
  </p:clrMapOvr>
  <p:transition spd="med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would have thought a huge increase 2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half of El Nino winter?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74173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Snowpack Increase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9894" y="1520816"/>
            <a:ext cx="6804212" cy="52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E5E9249-1E8F-4507-A4D8-BD8FC96CED3B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" y="2290617"/>
            <a:ext cx="1447800" cy="1234439"/>
          </a:xfrm>
          <a:prstGeom prst="straightConnector1">
            <a:avLst/>
          </a:prstGeom>
          <a:noFill/>
          <a:ln w="1111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70975454"/>
      </p:ext>
    </p:extLst>
  </p:cSld>
  <p:clrMapOvr>
    <a:masterClrMapping/>
  </p:clrMapOvr>
  <p:transition spd="med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3270" y="545739"/>
            <a:ext cx="8763000" cy="187743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Arial" pitchFamily="34" charset="0"/>
              </a:rPr>
              <a:t>Record Cold First Week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of Gorge and Eastern OR/WA snow-covered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=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Unusually cold March east wind pattern, Pics from MARCH 11th &amp; 17th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191244"/>
            <a:ext cx="8287832" cy="4487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6535C38-A3F5-45FB-A096-C4EA432A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133600"/>
            <a:ext cx="8913189" cy="430658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3270" y="545739"/>
            <a:ext cx="8763000" cy="187743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Arial" pitchFamily="34" charset="0"/>
              </a:rPr>
              <a:t>Record Cold First Week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of Gorge and Eastern OR/WA snow-covered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=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Unusually cold March east wind pattern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2064" y="2386302"/>
            <a:ext cx="5418666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F8D60AD-2520-4150-AD64-73F89C291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7200" y="3910302"/>
            <a:ext cx="4849737" cy="2727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1575881"/>
      </p:ext>
    </p:extLst>
  </p:cSld>
  <p:clrMapOvr>
    <a:masterClrMapping/>
  </p:clrMapOvr>
  <p:transition spd="med"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914400"/>
            <a:ext cx="5283201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72752CB-A203-438F-B18A-C911FC0D9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3368268"/>
            <a:ext cx="6197598" cy="3486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5475692"/>
      </p:ext>
    </p:extLst>
  </p:cSld>
  <p:clrMapOvr>
    <a:masterClrMapping/>
  </p:clrMapOvr>
  <p:transition spd="med"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599" y="990600"/>
            <a:ext cx="3657600" cy="5486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72752CB-A203-438F-B18A-C911FC0D9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362" y="954291"/>
            <a:ext cx="4169263" cy="5559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7914420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427848"/>
              </p:ext>
            </p:extLst>
          </p:nvPr>
        </p:nvGraphicFramePr>
        <p:xfrm>
          <a:off x="304800" y="1295400"/>
          <a:ext cx="8529638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6" name="Worksheet" r:id="rId4" imgW="8877210" imgH="5067154" progId="Excel.Sheet.8">
                  <p:embed followColorScheme="full"/>
                </p:oleObj>
              </mc:Choice>
              <mc:Fallback>
                <p:oleObj name="Worksheet" r:id="rId4" imgW="8877210" imgH="5067154" progId="Excel.Sheet.8">
                  <p:embed followColorScheme="full"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95400"/>
                        <a:ext cx="8529638" cy="481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548427"/>
            <a:ext cx="8659813" cy="492443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“SOUTH WIND” INDEX</a:t>
            </a:r>
          </a:p>
        </p:txBody>
      </p:sp>
    </p:spTree>
    <p:extLst>
      <p:ext uri="{BB962C8B-B14F-4D97-AF65-F5344CB8AC3E}">
        <p14:creationId xmlns:p14="http://schemas.microsoft.com/office/powerpoint/2010/main" val="286621453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800" i="0" kern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Typical for El Nino winter SO FAR</a:t>
            </a:r>
            <a:endParaRPr lang="en-US" sz="28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065907"/>
            <a:ext cx="8534400" cy="115645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Well below normal through January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nd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snowiest February on record at Gov’t Camp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Snowiest El Nino February!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67" y="2222362"/>
            <a:ext cx="7893657" cy="46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11800"/>
            <a:ext cx="85344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</a:p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Well below average, then HUGE February Snow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83139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March 13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…All is well!  Good Melt Season Ahead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93" y="1990725"/>
            <a:ext cx="6101603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52" y="1762601"/>
            <a:ext cx="7981248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5,400’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Bottom of </a:t>
            </a:r>
            <a:r>
              <a:rPr lang="en-US" sz="1800" b="1" dirty="0" err="1">
                <a:latin typeface="Microsoft Sans Serif" pitchFamily="34" charset="0"/>
              </a:rPr>
              <a:t>Pucci</a:t>
            </a:r>
            <a:r>
              <a:rPr lang="en-US" sz="1800" b="1" dirty="0"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705551" y="185229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4239656" y="295492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7911" y="3815634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62601"/>
            <a:ext cx="8229600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3,000’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Above Multnomah Falls – North Fork SNOTEL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68886" y="2200870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WELL ABOVE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4239656" y="295492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8515" y="446628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113239681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852520"/>
              </p:ext>
            </p:extLst>
          </p:nvPr>
        </p:nvGraphicFramePr>
        <p:xfrm>
          <a:off x="76200" y="1079500"/>
          <a:ext cx="8928100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54" name="Worksheet" r:id="rId4" imgW="8839290" imgH="5057910" progId="Excel.Sheet.8">
                  <p:embed/>
                </p:oleObj>
              </mc:Choice>
              <mc:Fallback>
                <p:oleObj name="Worksheet" r:id="rId4" imgW="8839290" imgH="5057910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079500"/>
                        <a:ext cx="8928100" cy="51054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340042"/>
      </p:ext>
    </p:extLst>
  </p:cSld>
  <p:clrMapOvr>
    <a:masterClrMapping/>
  </p:clrMapOvr>
  <p:transition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672917"/>
              </p:ext>
            </p:extLst>
          </p:nvPr>
        </p:nvGraphicFramePr>
        <p:xfrm>
          <a:off x="82550" y="266700"/>
          <a:ext cx="8972550" cy="532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7" name="Worksheet" r:id="rId3" imgW="8877379" imgH="5257710" progId="Excel.Sheet.8">
                  <p:embed/>
                </p:oleObj>
              </mc:Choice>
              <mc:Fallback>
                <p:oleObj name="Worksheet" r:id="rId3" imgW="8877379" imgH="5257710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2550" cy="532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711295"/>
      </p:ext>
    </p:extLst>
  </p:cSld>
  <p:clrMapOvr>
    <a:masterClrMapping/>
  </p:clrMapOvr>
  <p:transition>
    <p:push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640139"/>
              </p:ext>
            </p:extLst>
          </p:nvPr>
        </p:nvGraphicFramePr>
        <p:xfrm>
          <a:off x="152400" y="609600"/>
          <a:ext cx="8610600" cy="499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04" name="Worksheet" r:id="rId4" imgW="10696454" imgH="7048620" progId="Excel.Sheet.8">
                  <p:embed followColorScheme="full"/>
                </p:oleObj>
              </mc:Choice>
              <mc:Fallback>
                <p:oleObj name="Worksheet" r:id="rId4" imgW="10696454" imgH="7048620" progId="Excel.Sheet.8">
                  <p:embed followColorScheme="full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9600"/>
                        <a:ext cx="8610600" cy="499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752600"/>
            <a:ext cx="1371600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0" i="0" dirty="0">
                <a:solidFill>
                  <a:srgbClr val="FFC000"/>
                </a:solidFill>
              </a:rPr>
              <a:t>One winter to go</a:t>
            </a:r>
          </a:p>
          <a:p>
            <a:pPr algn="ctr">
              <a:lnSpc>
                <a:spcPts val="2300"/>
              </a:lnSpc>
            </a:pPr>
            <a:r>
              <a:rPr lang="en-US" sz="2400" b="0" i="0" dirty="0">
                <a:solidFill>
                  <a:srgbClr val="FFC000"/>
                </a:solidFill>
              </a:rPr>
              <a:t>this decade</a:t>
            </a:r>
          </a:p>
        </p:txBody>
      </p:sp>
    </p:spTree>
    <p:extLst>
      <p:ext uri="{BB962C8B-B14F-4D97-AF65-F5344CB8AC3E}">
        <p14:creationId xmlns:p14="http://schemas.microsoft.com/office/powerpoint/2010/main" val="4161199401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597379"/>
              </p:ext>
            </p:extLst>
          </p:nvPr>
        </p:nvGraphicFramePr>
        <p:xfrm>
          <a:off x="76200" y="609600"/>
          <a:ext cx="8915400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29" name="Worksheet" r:id="rId3" imgW="11791843" imgH="7058070" progId="Excel.Sheet.8">
                  <p:embed followColorScheme="full"/>
                </p:oleObj>
              </mc:Choice>
              <mc:Fallback>
                <p:oleObj name="Worksheet" r:id="rId3" imgW="11791843" imgH="7058070" progId="Excel.Sheet.8">
                  <p:embed followColorScheme="full"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09600"/>
                        <a:ext cx="8915400" cy="423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262482"/>
              </p:ext>
            </p:extLst>
          </p:nvPr>
        </p:nvGraphicFramePr>
        <p:xfrm>
          <a:off x="139700" y="368300"/>
          <a:ext cx="887730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50" name="Worksheet" r:id="rId3" imgW="8877379" imgH="5343570" progId="Excel.Sheet.8">
                  <p:embed/>
                </p:oleObj>
              </mc:Choice>
              <mc:Fallback>
                <p:oleObj name="Worksheet" r:id="rId3" imgW="8877379" imgH="5343570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77300" cy="533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446513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597440"/>
              </p:ext>
            </p:extLst>
          </p:nvPr>
        </p:nvGraphicFramePr>
        <p:xfrm>
          <a:off x="139700" y="368300"/>
          <a:ext cx="8839200" cy="522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74" name="Worksheet" r:id="rId4" imgW="8839290" imgH="5229360" progId="Excel.Sheet.8">
                  <p:embed/>
                </p:oleObj>
              </mc:Choice>
              <mc:Fallback>
                <p:oleObj name="Worksheet" r:id="rId4" imgW="8839290" imgH="5229360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39200" cy="522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0292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val="3065901738"/>
      </p:ext>
    </p:extLst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499818"/>
              </p:ext>
            </p:extLst>
          </p:nvPr>
        </p:nvGraphicFramePr>
        <p:xfrm>
          <a:off x="228600" y="1447800"/>
          <a:ext cx="8666163" cy="45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05" name="Worksheet" r:id="rId4" imgW="8829565" imgH="4629150" progId="Excel.Sheet.8">
                  <p:embed/>
                </p:oleObj>
              </mc:Choice>
              <mc:Fallback>
                <p:oleObj name="Worksheet" r:id="rId4" imgW="8829565" imgH="4629150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666163" cy="454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Big Wind Storms</a:t>
            </a:r>
          </a:p>
          <a:p>
            <a:pPr algn="ctr">
              <a:defRPr/>
            </a:pPr>
            <a:r>
              <a:rPr lang="en-US" sz="200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23 winters without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295509"/>
              </p:ext>
            </p:extLst>
          </p:nvPr>
        </p:nvGraphicFramePr>
        <p:xfrm>
          <a:off x="33337" y="1295400"/>
          <a:ext cx="9110663" cy="548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1" name="Worksheet" r:id="rId5" imgW="9477344" imgH="5772060" progId="Excel.Sheet.8">
                  <p:embed followColorScheme="full"/>
                </p:oleObj>
              </mc:Choice>
              <mc:Fallback>
                <p:oleObj name="Worksheet" r:id="rId5" imgW="9477344" imgH="5772060" progId="Excel.Sheet.8">
                  <p:embed followColorScheme="full"/>
                  <p:pic>
                    <p:nvPicPr>
                      <p:cNvPr id="0" name="Picture 104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" y="1295400"/>
                        <a:ext cx="9110663" cy="5487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EAST WIND SEASON</a:t>
            </a:r>
          </a:p>
          <a:p>
            <a:pPr algn="ctr">
              <a:defRPr/>
            </a:pP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Nothing Too Crazy, Spread Out Through the Season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HOW DID FORECASTS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TURN OUT?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Big surprise was the “slow” winter.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No one anticipated a terrible Cascade winter snowpack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Remember that every once in awhile we get a “dud” La Niña winter!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 got lucky at the very end of the season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790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18410"/>
            <a:ext cx="8959272" cy="5039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3344677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818410"/>
            <a:ext cx="8959270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 it end this year?</a:t>
            </a:r>
          </a:p>
        </p:txBody>
      </p:sp>
    </p:spTree>
    <p:extLst>
      <p:ext uri="{BB962C8B-B14F-4D97-AF65-F5344CB8AC3E}">
        <p14:creationId xmlns:p14="http://schemas.microsoft.com/office/powerpoint/2010/main" val="35447483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" y="1818410"/>
            <a:ext cx="8959268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 it end this year?</a:t>
            </a:r>
          </a:p>
        </p:txBody>
      </p:sp>
    </p:spTree>
    <p:extLst>
      <p:ext uri="{BB962C8B-B14F-4D97-AF65-F5344CB8AC3E}">
        <p14:creationId xmlns:p14="http://schemas.microsoft.com/office/powerpoint/2010/main" val="2360935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2" y="1676400"/>
            <a:ext cx="8475228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Willamette Valley last 100 years</a:t>
            </a:r>
          </a:p>
        </p:txBody>
      </p:sp>
    </p:spTree>
    <p:extLst>
      <p:ext uri="{BB962C8B-B14F-4D97-AF65-F5344CB8AC3E}">
        <p14:creationId xmlns:p14="http://schemas.microsoft.com/office/powerpoint/2010/main" val="5162634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72" y="1676400"/>
            <a:ext cx="8231328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Southwest Oregon last 100 years</a:t>
            </a:r>
          </a:p>
        </p:txBody>
      </p:sp>
    </p:spTree>
    <p:extLst>
      <p:ext uri="{BB962C8B-B14F-4D97-AF65-F5344CB8AC3E}">
        <p14:creationId xmlns:p14="http://schemas.microsoft.com/office/powerpoint/2010/main" val="7643972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72" y="1676400"/>
            <a:ext cx="8231328" cy="5039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Southwest Oregon last 100 years</a:t>
            </a:r>
          </a:p>
        </p:txBody>
      </p:sp>
    </p:spTree>
    <p:extLst>
      <p:ext uri="{BB962C8B-B14F-4D97-AF65-F5344CB8AC3E}">
        <p14:creationId xmlns:p14="http://schemas.microsoft.com/office/powerpoint/2010/main" val="19983452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72" y="1676400"/>
            <a:ext cx="8231327" cy="5039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Oregon Coast last 100 years</a:t>
            </a:r>
          </a:p>
        </p:txBody>
      </p:sp>
    </p:spTree>
    <p:extLst>
      <p:ext uri="{BB962C8B-B14F-4D97-AF65-F5344CB8AC3E}">
        <p14:creationId xmlns:p14="http://schemas.microsoft.com/office/powerpoint/2010/main" val="5816307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FINAL THOUGHTS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For discussion too!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3234816"/>
            <a:ext cx="8153400" cy="2937384"/>
          </a:xfrm>
          <a:prstGeom prst="rect">
            <a:avLst/>
          </a:prstGeom>
          <a:gradFill>
            <a:gsLst>
              <a:gs pos="36000">
                <a:schemeClr val="bg2">
                  <a:lumMod val="50000"/>
                </a:schemeClr>
              </a:gs>
              <a:gs pos="100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Seemed like typical slow El Nino season until February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Finally some great foothill snow (February only).  Has been lacking past few winters.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Never had a stormy westerly flow pattern…odd. Weak systems and then persistent northerly flow. ???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Imagine if February pattern had been in Dec/Jan?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Weatherwise</a:t>
            </a: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 article: SSW events &amp; cosmic rays = cold?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82" y="1583624"/>
            <a:ext cx="8490354" cy="5198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15275392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6" y="1794800"/>
            <a:ext cx="8490354" cy="4775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9324738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Organizations/individuals who can’t make it here today or don’t want to be here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6875261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COLLECTION OF WINTER OUTLOOKS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dbl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   </a:t>
            </a:r>
            <a:r>
              <a:rPr lang="en-US" sz="2800" b="0" i="0" kern="100" spc="-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&lt; He’s here!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38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843"/>
            <a:ext cx="9129050" cy="5141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9384972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843"/>
            <a:ext cx="9129050" cy="5141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109797"/>
      </p:ext>
    </p:extLst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317" y="2379384"/>
            <a:ext cx="7408086" cy="4168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990600"/>
            <a:ext cx="7772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>
                <a:solidFill>
                  <a:schemeClr val="tx1"/>
                </a:solidFill>
              </a:rPr>
              <a:t>…A phenomenon known as a pineapple connection could take place this winter, drawing a deep flow of moisture into the western U.S…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737021"/>
      </p:ext>
    </p:extLst>
  </p:cSld>
  <p:clrMapOvr>
    <a:masterClrMapping/>
  </p:clrMapOvr>
  <p:transition spd="med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dirty="0">
                <a:solidFill>
                  <a:schemeClr val="tx1"/>
                </a:solidFill>
              </a:rPr>
              <a:t>Enhanced SW flow aloft in November and December with anomalous ridging developing in January…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dirty="0">
                <a:solidFill>
                  <a:srgbClr val="FFFF66"/>
                </a:solidFill>
              </a:rPr>
              <a:t>Above-average storm activity early in the period, followed by more placid conditions entering the new year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1996-97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2006-07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2012-13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3662" y="1522240"/>
            <a:ext cx="6221258" cy="3656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0348237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914400"/>
            <a:ext cx="5791200" cy="5683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 Is Here!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82696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362200" y="3810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143000"/>
            <a:ext cx="5927761" cy="3954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8282" y="3968693"/>
            <a:ext cx="5400235" cy="2551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7757195"/>
      </p:ext>
    </p:extLst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381000"/>
            <a:ext cx="8796116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THREE MODEL FORECASTS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944906"/>
            <a:ext cx="4163134" cy="3084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8818" y="2895600"/>
            <a:ext cx="4269699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603867" y="56388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JAMSTEC DEC-FEB SFC TEMP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0367" y="49530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ECMWF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9760637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619" y="701802"/>
            <a:ext cx="7786496" cy="6156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ight Arrow 1"/>
          <p:cNvSpPr/>
          <p:nvPr/>
        </p:nvSpPr>
        <p:spPr bwMode="auto">
          <a:xfrm>
            <a:off x="3352800" y="3352800"/>
            <a:ext cx="1447800" cy="427101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 rot="7014058">
            <a:off x="4494422" y="1340943"/>
            <a:ext cx="2199787" cy="493096"/>
          </a:xfrm>
          <a:prstGeom prst="rightArrow">
            <a:avLst/>
          </a:prstGeom>
          <a:solidFill>
            <a:srgbClr val="221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279624"/>
            <a:ext cx="8796116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WILL A NEW “BLOB” AFFECT OUR WINTER?</a:t>
            </a:r>
            <a:endParaRPr lang="en-US" sz="24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7018621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9104</TotalTime>
  <Words>2811</Words>
  <Application>Microsoft Office PowerPoint</Application>
  <PresentationFormat>On-screen Show (4:3)</PresentationFormat>
  <Paragraphs>451</Paragraphs>
  <Slides>91</Slides>
  <Notes>64</Notes>
  <HiddenSlides>16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103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Microsoft Sans Serif</vt:lpstr>
      <vt:lpstr>Wingdings</vt:lpstr>
      <vt:lpstr>Ripple</vt:lpstr>
      <vt:lpstr>Worksheet</vt:lpstr>
      <vt:lpstr>EL NiñO VERY BORING WINTER… UNTIL FEBRUARY</vt:lpstr>
      <vt:lpstr>   Quick Summary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last 100 years) Slow Warming Trend (0.3/decade)</vt:lpstr>
      <vt:lpstr>Oregon Winter Temps (the last 100 years) Similar 30 year trend</vt:lpstr>
      <vt:lpstr>Western Valleys Winter Temps  (the past 100 years) Near average, a bit cooler than last year</vt:lpstr>
      <vt:lpstr>UPPER LEVEL PATTERN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Bottom of Pucci Lift @Timberline</vt:lpstr>
      <vt:lpstr>Mountain Snowpack @ 3,000’ Above Multnomah Falls – North Fork SNOTEL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712</cp:revision>
  <cp:lastPrinted>1601-01-01T00:00:00Z</cp:lastPrinted>
  <dcterms:created xsi:type="dcterms:W3CDTF">2003-10-26T05:40:27Z</dcterms:created>
  <dcterms:modified xsi:type="dcterms:W3CDTF">2019-03-20T00:47:10Z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