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77"/>
  </p:notesMasterIdLst>
  <p:sldIdLst>
    <p:sldId id="481" r:id="rId2"/>
    <p:sldId id="446" r:id="rId3"/>
    <p:sldId id="363" r:id="rId4"/>
    <p:sldId id="568" r:id="rId5"/>
    <p:sldId id="599" r:id="rId6"/>
    <p:sldId id="339" r:id="rId7"/>
    <p:sldId id="394" r:id="rId8"/>
    <p:sldId id="395" r:id="rId9"/>
    <p:sldId id="396" r:id="rId10"/>
    <p:sldId id="397" r:id="rId11"/>
    <p:sldId id="458" r:id="rId12"/>
    <p:sldId id="420" r:id="rId13"/>
    <p:sldId id="459" r:id="rId14"/>
    <p:sldId id="399" r:id="rId15"/>
    <p:sldId id="461" r:id="rId16"/>
    <p:sldId id="400" r:id="rId17"/>
    <p:sldId id="401" r:id="rId18"/>
    <p:sldId id="489" r:id="rId19"/>
    <p:sldId id="572" r:id="rId20"/>
    <p:sldId id="600" r:id="rId21"/>
    <p:sldId id="411" r:id="rId22"/>
    <p:sldId id="570" r:id="rId23"/>
    <p:sldId id="601" r:id="rId24"/>
    <p:sldId id="602" r:id="rId25"/>
    <p:sldId id="603" r:id="rId26"/>
    <p:sldId id="573" r:id="rId27"/>
    <p:sldId id="606" r:id="rId28"/>
    <p:sldId id="604" r:id="rId29"/>
    <p:sldId id="608" r:id="rId30"/>
    <p:sldId id="607" r:id="rId31"/>
    <p:sldId id="596" r:id="rId32"/>
    <p:sldId id="610" r:id="rId33"/>
    <p:sldId id="612" r:id="rId34"/>
    <p:sldId id="613" r:id="rId35"/>
    <p:sldId id="609" r:id="rId36"/>
    <p:sldId id="614" r:id="rId37"/>
    <p:sldId id="611" r:id="rId38"/>
    <p:sldId id="616" r:id="rId39"/>
    <p:sldId id="618" r:id="rId40"/>
    <p:sldId id="626" r:id="rId41"/>
    <p:sldId id="619" r:id="rId42"/>
    <p:sldId id="620" r:id="rId43"/>
    <p:sldId id="621" r:id="rId44"/>
    <p:sldId id="623" r:id="rId45"/>
    <p:sldId id="622" r:id="rId46"/>
    <p:sldId id="624" r:id="rId47"/>
    <p:sldId id="625" r:id="rId48"/>
    <p:sldId id="588" r:id="rId49"/>
    <p:sldId id="391" r:id="rId50"/>
    <p:sldId id="598" r:id="rId51"/>
    <p:sldId id="585" r:id="rId52"/>
    <p:sldId id="615" r:id="rId53"/>
    <p:sldId id="586" r:id="rId54"/>
    <p:sldId id="590" r:id="rId55"/>
    <p:sldId id="591" r:id="rId56"/>
    <p:sldId id="592" r:id="rId57"/>
    <p:sldId id="593" r:id="rId58"/>
    <p:sldId id="594" r:id="rId59"/>
    <p:sldId id="595" r:id="rId60"/>
    <p:sldId id="557" r:id="rId61"/>
    <p:sldId id="638" r:id="rId62"/>
    <p:sldId id="639" r:id="rId63"/>
    <p:sldId id="640" r:id="rId64"/>
    <p:sldId id="641" r:id="rId65"/>
    <p:sldId id="642" r:id="rId66"/>
    <p:sldId id="627" r:id="rId67"/>
    <p:sldId id="628" r:id="rId68"/>
    <p:sldId id="629" r:id="rId69"/>
    <p:sldId id="635" r:id="rId70"/>
    <p:sldId id="631" r:id="rId71"/>
    <p:sldId id="632" r:id="rId72"/>
    <p:sldId id="633" r:id="rId73"/>
    <p:sldId id="634" r:id="rId74"/>
    <p:sldId id="636" r:id="rId75"/>
    <p:sldId id="637" r:id="rId7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800" b="1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800" b="1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k Nelsen" initials="MN" lastIdx="3" clrIdx="0">
    <p:extLst>
      <p:ext uri="{19B8F6BF-5375-455C-9EA6-DF929625EA0E}">
        <p15:presenceInfo xmlns:p15="http://schemas.microsoft.com/office/powerpoint/2012/main" userId="Mark Nels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14D4"/>
    <a:srgbClr val="FFFF66"/>
    <a:srgbClr val="FFFF99"/>
    <a:srgbClr val="FF6600"/>
    <a:srgbClr val="CC9900"/>
    <a:srgbClr val="FF3300"/>
    <a:srgbClr val="FFFFCC"/>
    <a:srgbClr val="1F1F1F"/>
    <a:srgbClr val="FFFF00"/>
    <a:srgbClr val="191D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16" autoAdjust="0"/>
  </p:normalViewPr>
  <p:slideViewPr>
    <p:cSldViewPr>
      <p:cViewPr varScale="1">
        <p:scale>
          <a:sx n="110" d="100"/>
          <a:sy n="110" d="100"/>
        </p:scale>
        <p:origin x="167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commentAuthors" Target="commentAuthors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3-19T19:58:35.005" idx="2">
    <p:pos x="10" y="10"/>
    <p:text/>
    <p:extLst>
      <p:ext uri="{C676402C-5697-4E1C-873F-D02D1690AC5C}">
        <p15:threadingInfo xmlns:p15="http://schemas.microsoft.com/office/powerpoint/2012/main" timeZoneBias="420"/>
      </p:ext>
    </p:extLst>
  </p:cm>
  <p:cm authorId="1" dt="2017-03-19T19:58:57.033" idx="3">
    <p:pos x="106" y="106"/>
    <p:text>Only PDX had coldest since 79-80. most were 92-93</p:text>
    <p:extLst>
      <p:ext uri="{C676402C-5697-4E1C-873F-D02D1690AC5C}">
        <p15:threadingInfo xmlns:p15="http://schemas.microsoft.com/office/powerpoint/2012/main" timeZoneBias="42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D3A2E49-4E37-48F0-BCEB-95D0A84E3B6D}" type="datetimeFigureOut">
              <a:rPr lang="en-US"/>
              <a:pPr>
                <a:defRPr/>
              </a:pPr>
              <a:t>11/8/2018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ECEF604-94E4-4038-BF8E-FE79CCE03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Coworker had power go out 4 times (for at least several</a:t>
            </a:r>
            <a:r>
              <a:rPr lang="en-US" baseline="0" dirty="0" smtClean="0"/>
              <a:t> hours) in 3 days.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787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 </a:t>
            </a:r>
            <a:r>
              <a:rPr lang="en-US" dirty="0" err="1" smtClean="0"/>
              <a:t>Timm</a:t>
            </a:r>
            <a:r>
              <a:rPr lang="en-US" dirty="0" smtClean="0"/>
              <a:t> has</a:t>
            </a:r>
            <a:r>
              <a:rPr lang="en-US" baseline="0" dirty="0" smtClean="0"/>
              <a:t> expressed some interest in MAYBE trying again in today’s social media world.  ???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679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Models did well showing us right on edge of cold air, 850mb temps never got very cold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299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Entire Willamette Valley was hosed.  Very little west of West Hills and south of downtown PDX.  3” Ridgefield number is in</a:t>
            </a:r>
            <a:r>
              <a:rPr lang="en-US" baseline="0" dirty="0" smtClean="0"/>
              <a:t> doubt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059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View at NWS early Christmas Morning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4323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50+ gusts at TTD, 85 mph gust at Corbett Grade, highest of past 10 years</a:t>
            </a:r>
          </a:p>
          <a:p>
            <a:r>
              <a:rPr lang="en-US" dirty="0" smtClean="0"/>
              <a:t>850mb temps never below -9 this winter</a:t>
            </a:r>
          </a:p>
          <a:p>
            <a:r>
              <a:rPr lang="en-US" dirty="0" smtClean="0"/>
              <a:t>Valley 30-35 during this time</a:t>
            </a:r>
          </a:p>
          <a:p>
            <a:r>
              <a:rPr lang="en-US" dirty="0" smtClean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50+ gusts at TTD, 85 mph gust at Corbett Grade, highest of past 10 years</a:t>
            </a:r>
          </a:p>
          <a:p>
            <a:r>
              <a:rPr lang="en-US" dirty="0" smtClean="0"/>
              <a:t>850mb temps never below -9 this winter</a:t>
            </a:r>
          </a:p>
          <a:p>
            <a:r>
              <a:rPr lang="en-US" dirty="0" smtClean="0"/>
              <a:t>Valley 30-35 during this time</a:t>
            </a:r>
          </a:p>
          <a:p>
            <a:r>
              <a:rPr lang="en-US" dirty="0" smtClean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50+ gusts at TTD, 85 mph gust at Corbett Grade, highest of past 10 years</a:t>
            </a:r>
          </a:p>
          <a:p>
            <a:r>
              <a:rPr lang="en-US" dirty="0" smtClean="0"/>
              <a:t>850mb temps never below -9 this winter</a:t>
            </a:r>
          </a:p>
          <a:p>
            <a:r>
              <a:rPr lang="en-US" dirty="0" smtClean="0"/>
              <a:t>Valley 30-35 during this time</a:t>
            </a:r>
          </a:p>
          <a:p>
            <a:r>
              <a:rPr lang="en-US" dirty="0" smtClean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ENSO</a:t>
            </a:r>
            <a:r>
              <a:rPr lang="en-US" baseline="0" dirty="0" smtClean="0"/>
              <a:t> state only part of winter pattern, polar vortex base state is often MORE important.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50+ gusts at TTD, 85 mph gust at Corbett Grade, highest of past 10 years</a:t>
            </a:r>
          </a:p>
          <a:p>
            <a:r>
              <a:rPr lang="en-US" dirty="0" smtClean="0"/>
              <a:t>850mb temps never below -9 this winter</a:t>
            </a:r>
          </a:p>
          <a:p>
            <a:r>
              <a:rPr lang="en-US" dirty="0" smtClean="0"/>
              <a:t>Valley 30-35 during this time</a:t>
            </a:r>
          </a:p>
          <a:p>
            <a:r>
              <a:rPr lang="en-US" dirty="0" smtClean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Viewers</a:t>
            </a:r>
            <a:r>
              <a:rPr lang="en-US" baseline="0" dirty="0" smtClean="0"/>
              <a:t> on FB argue over whether it’s fake or not…drama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50+ gusts at TTD, 85 mph gust at Corbett Grade, highest of past 10 years</a:t>
            </a:r>
          </a:p>
          <a:p>
            <a:r>
              <a:rPr lang="en-US" dirty="0" smtClean="0"/>
              <a:t>850mb temps never below -9 this winter</a:t>
            </a:r>
          </a:p>
          <a:p>
            <a:r>
              <a:rPr lang="en-US" dirty="0" smtClean="0"/>
              <a:t>Valley 30-35 during this time</a:t>
            </a:r>
          </a:p>
          <a:p>
            <a:r>
              <a:rPr lang="en-US" dirty="0" smtClean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50+ gusts at TTD, 85 mph gust at Corbett Grade, highest of past 10 years</a:t>
            </a:r>
          </a:p>
          <a:p>
            <a:r>
              <a:rPr lang="en-US" dirty="0" smtClean="0"/>
              <a:t>850mb temps never below -9 this winter</a:t>
            </a:r>
          </a:p>
          <a:p>
            <a:r>
              <a:rPr lang="en-US" dirty="0" smtClean="0"/>
              <a:t>Valley 30-35 during this time</a:t>
            </a:r>
          </a:p>
          <a:p>
            <a:r>
              <a:rPr lang="en-US" dirty="0" smtClean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50+ gusts at TTD, 85 mph gust at Corbett Grade, highest of past 10 years</a:t>
            </a:r>
          </a:p>
          <a:p>
            <a:r>
              <a:rPr lang="en-US" dirty="0" smtClean="0"/>
              <a:t>850mb temps never below -9 this winter</a:t>
            </a:r>
          </a:p>
          <a:p>
            <a:r>
              <a:rPr lang="en-US" dirty="0" smtClean="0"/>
              <a:t>Valley 30-35 during this time</a:t>
            </a:r>
          </a:p>
          <a:p>
            <a:r>
              <a:rPr lang="en-US" dirty="0" smtClean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50+ gusts at TTD, 85 mph gust at Corbett Grade, highest of past 10 years</a:t>
            </a:r>
          </a:p>
          <a:p>
            <a:r>
              <a:rPr lang="en-US" dirty="0" smtClean="0"/>
              <a:t>850mb temps never below -9 this winter</a:t>
            </a:r>
          </a:p>
          <a:p>
            <a:r>
              <a:rPr lang="en-US" dirty="0" smtClean="0"/>
              <a:t>Valley 30-35 during this time</a:t>
            </a:r>
          </a:p>
          <a:p>
            <a:r>
              <a:rPr lang="en-US" dirty="0" smtClean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50+ gusts at TTD, 85 mph gust at Corbett Grade, highest of past 10 years</a:t>
            </a:r>
          </a:p>
          <a:p>
            <a:r>
              <a:rPr lang="en-US" dirty="0" smtClean="0"/>
              <a:t>850mb temps never below -9 this winter</a:t>
            </a:r>
          </a:p>
          <a:p>
            <a:r>
              <a:rPr lang="en-US" dirty="0" smtClean="0"/>
              <a:t>Valley 30-35 during this time</a:t>
            </a:r>
          </a:p>
          <a:p>
            <a:r>
              <a:rPr lang="en-US" dirty="0" smtClean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50+ gusts at TTD, 85 mph gust at Corbett Grade, highest of past 10 years</a:t>
            </a:r>
          </a:p>
          <a:p>
            <a:r>
              <a:rPr lang="en-US" dirty="0" smtClean="0"/>
              <a:t>850mb temps never below -9 this winter</a:t>
            </a:r>
          </a:p>
          <a:p>
            <a:r>
              <a:rPr lang="en-US" dirty="0" smtClean="0"/>
              <a:t>Valley 30-35 during this time</a:t>
            </a:r>
          </a:p>
          <a:p>
            <a:r>
              <a:rPr lang="en-US" dirty="0" smtClean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50+ gusts at TTD, 85 mph gust at Corbett Grade, highest of past 10 years</a:t>
            </a:r>
          </a:p>
          <a:p>
            <a:r>
              <a:rPr lang="en-US" dirty="0" smtClean="0"/>
              <a:t>850mb temps never below -9 this winter</a:t>
            </a:r>
          </a:p>
          <a:p>
            <a:r>
              <a:rPr lang="en-US" dirty="0" smtClean="0"/>
              <a:t>Valley 30-35 during this time</a:t>
            </a:r>
          </a:p>
          <a:p>
            <a:r>
              <a:rPr lang="en-US" dirty="0" smtClean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50+ gusts at TTD, 85 mph gust at Corbett Grade, highest of past 10 years</a:t>
            </a:r>
          </a:p>
          <a:p>
            <a:r>
              <a:rPr lang="en-US" dirty="0" smtClean="0"/>
              <a:t>850mb temps never below -9 this winter</a:t>
            </a:r>
          </a:p>
          <a:p>
            <a:r>
              <a:rPr lang="en-US" dirty="0" smtClean="0"/>
              <a:t>Valley 30-35 during this time</a:t>
            </a:r>
          </a:p>
          <a:p>
            <a:r>
              <a:rPr lang="en-US" dirty="0" smtClean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50+ gusts at TTD, 85 mph gust at Corbett Grade, highest of past 10 years</a:t>
            </a:r>
          </a:p>
          <a:p>
            <a:r>
              <a:rPr lang="en-US" dirty="0" smtClean="0"/>
              <a:t>850mb temps never below -9 this winter</a:t>
            </a:r>
          </a:p>
          <a:p>
            <a:r>
              <a:rPr lang="en-US" dirty="0" smtClean="0"/>
              <a:t>Valley 30-35 during this time</a:t>
            </a:r>
          </a:p>
          <a:p>
            <a:r>
              <a:rPr lang="en-US" dirty="0" smtClean="0"/>
              <a:t>Puget Sound 35-45!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799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Calmest</a:t>
            </a:r>
            <a:r>
              <a:rPr lang="en-US" baseline="0" dirty="0" smtClean="0"/>
              <a:t> south wind season of the last 20-30 years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5812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4000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74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 time we’ve had two back to back decent</a:t>
            </a:r>
            <a:r>
              <a:rPr lang="en-US" baseline="0" dirty="0" smtClean="0"/>
              <a:t> snow years since mid 1980s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4509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 years to go</a:t>
            </a:r>
          </a:p>
          <a:p>
            <a:r>
              <a:rPr lang="en-US" dirty="0" smtClean="0"/>
              <a:t>These are not totals, but decade snowfall divided by 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7122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CEF604-94E4-4038-BF8E-FE79CCE031B8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7668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659672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149105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150018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33313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169045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4127816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739358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8476855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9953654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9586656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4658897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7619901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3802391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1392844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9939346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35660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20898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0899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A9E25-5E12-42F8-AA62-6FC01F0D7A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5A56A-7F8B-46BB-A31D-84E23C33C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1A8D0-6BD3-41B7-91B3-0AA835B37C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E15FE-401B-4A0B-AFD5-5BE9F5627B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DC12B-3599-40BC-8DA3-7D5190A2EF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425DC-D632-46FB-881F-99A0C96722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8C746-174C-4DD4-8A3B-FBAAF9D8F1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0EC2F-27FD-4BA5-87A2-1DC817B9F7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71A4D-E15C-4FCA-9A23-5554DDF988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339AF-2029-4323-8E53-E20FDA2AB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448CA-8103-4C6F-A6AA-BE8A679ED0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73347-28ED-4EAA-B4D9-E55A57FF0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19812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19814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5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6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7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8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19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0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1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2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3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4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19826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7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8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29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0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1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2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3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4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5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6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7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8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39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0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1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2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3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19845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6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7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8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49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0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1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2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3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4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5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6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7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8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59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0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1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19863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4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5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6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7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8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869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19871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2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3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9874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1987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9876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9877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78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79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 i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34F75A4A-80A1-493A-90F9-0C583F7233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7" Type="http://schemas.openxmlformats.org/officeDocument/2006/relationships/image" Target="../media/image55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gif"/><Relationship Id="rId5" Type="http://schemas.openxmlformats.org/officeDocument/2006/relationships/image" Target="../media/image53.gif"/><Relationship Id="rId4" Type="http://schemas.openxmlformats.org/officeDocument/2006/relationships/image" Target="../media/image52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9.emf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1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7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Microsoft_Excel_97-2003_Worksheet2.xls"/><Relationship Id="rId5" Type="http://schemas.openxmlformats.org/officeDocument/2006/relationships/oleObject" Target="../embeddings/oleObject2.bin"/><Relationship Id="rId4" Type="http://schemas.openxmlformats.org/officeDocument/2006/relationships/image" Target="../media/image7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2.emf"/><Relationship Id="rId5" Type="http://schemas.openxmlformats.org/officeDocument/2006/relationships/oleObject" Target="../embeddings/Microsoft_Excel_97-2003_Worksheet3.xls"/><Relationship Id="rId4" Type="http://schemas.openxmlformats.org/officeDocument/2006/relationships/oleObject" Target="../embeddings/oleObject3.bin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6.emf"/><Relationship Id="rId5" Type="http://schemas.openxmlformats.org/officeDocument/2006/relationships/oleObject" Target="../embeddings/Microsoft_Excel_97-2003_Worksheet4.xls"/><Relationship Id="rId4" Type="http://schemas.openxmlformats.org/officeDocument/2006/relationships/oleObject" Target="../embeddings/oleObject4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7.emf"/><Relationship Id="rId4" Type="http://schemas.openxmlformats.org/officeDocument/2006/relationships/oleObject" Target="../embeddings/Microsoft_Excel_97-2003_Worksheet5.xls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78.emf"/><Relationship Id="rId5" Type="http://schemas.openxmlformats.org/officeDocument/2006/relationships/oleObject" Target="../embeddings/Microsoft_Excel_97-2003_Worksheet6.xls"/><Relationship Id="rId4" Type="http://schemas.openxmlformats.org/officeDocument/2006/relationships/oleObject" Target="../embeddings/oleObject6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79.emf"/><Relationship Id="rId4" Type="http://schemas.openxmlformats.org/officeDocument/2006/relationships/oleObject" Target="../embeddings/Microsoft_Excel_97-2003_Worksheet7.xls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80.emf"/><Relationship Id="rId4" Type="http://schemas.openxmlformats.org/officeDocument/2006/relationships/oleObject" Target="../embeddings/Microsoft_Excel_97-2003_Worksheet8.xls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81.emf"/><Relationship Id="rId5" Type="http://schemas.openxmlformats.org/officeDocument/2006/relationships/oleObject" Target="../embeddings/Microsoft_Excel_97-2003_Worksheet9.xls"/><Relationship Id="rId4" Type="http://schemas.openxmlformats.org/officeDocument/2006/relationships/oleObject" Target="../embeddings/oleObject9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57300" y="2860345"/>
            <a:ext cx="6477000" cy="2057399"/>
          </a:xfrm>
          <a:solidFill>
            <a:srgbClr val="2214D4">
              <a:alpha val="12000"/>
            </a:srgb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La Niña</a:t>
            </a:r>
            <a:br>
              <a:rPr lang="en-US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 LONG WAIT FOR WEATHER FUN</a:t>
            </a:r>
            <a:endParaRPr lang="en-US" sz="3600" b="1" spc="150" dirty="0">
              <a:ln w="11430"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3" name="Title 4"/>
          <p:cNvSpPr txBox="1">
            <a:spLocks/>
          </p:cNvSpPr>
          <p:nvPr/>
        </p:nvSpPr>
        <p:spPr bwMode="auto">
          <a:xfrm>
            <a:off x="609600" y="949641"/>
            <a:ext cx="7772400" cy="1446550"/>
          </a:xfrm>
          <a:prstGeom prst="rect">
            <a:avLst/>
          </a:prstGeom>
          <a:solidFill>
            <a:schemeClr val="accent4">
              <a:lumMod val="10000"/>
              <a:alpha val="57000"/>
            </a:schemeClr>
          </a:solidFill>
          <a:ln w="9525">
            <a:noFill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9pPr>
          </a:lstStyle>
          <a:p>
            <a:r>
              <a:rPr lang="en-US" sz="6000" b="1" i="0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WINTER 2017-2018</a:t>
            </a:r>
            <a:r>
              <a:rPr lang="en-US" sz="4800" b="1" i="0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US" sz="4800" b="1" i="0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</a:br>
            <a:r>
              <a:rPr lang="en-US" sz="2800" b="1" i="0" kern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Mark Nelsen</a:t>
            </a:r>
            <a:endParaRPr lang="en-US" b="1" i="0" kern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1200" y="5334000"/>
            <a:ext cx="5311813" cy="9242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721862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76200"/>
            <a:ext cx="76962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 smtClean="0">
                <a:solidFill>
                  <a:srgbClr val="FFFF99"/>
                </a:solidFill>
                <a:effectLst>
                  <a:outerShdw blurRad="38100" dist="127000" dir="2820000" sx="97000" sy="97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   Quick Summary</a:t>
            </a:r>
            <a:endParaRPr lang="en-US" sz="4000" b="1" dirty="0" smtClean="0">
              <a:solidFill>
                <a:srgbClr val="FFFF99"/>
              </a:solidFill>
              <a:effectLst>
                <a:outerShdw blurRad="38100" dist="127000" dir="2820000" sx="97000" sy="97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-11502" y="2362200"/>
            <a:ext cx="9144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One of our more “boring” winters; only 3 interesting weather events/periods </a:t>
            </a:r>
            <a:r>
              <a:rPr lang="en-US" sz="2400" b="0" kern="100" spc="-100" dirty="0" smtClean="0">
                <a:solidFill>
                  <a:srgbClr val="FFFF99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(east wind, Christmas snow, late February snow)</a:t>
            </a:r>
            <a:endParaRPr lang="en-US" sz="2800" b="0" kern="100" spc="-100" dirty="0" smtClean="0">
              <a:solidFill>
                <a:srgbClr val="FFFF99"/>
              </a:solidFill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>
              <a:defRPr/>
            </a:pPr>
            <a:endParaRPr lang="en-US" sz="2800" b="0" i="0" u="sng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solidFill>
                  <a:srgbClr val="FF66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Warmer</a:t>
            </a: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 and </a:t>
            </a:r>
            <a:r>
              <a:rPr lang="en-US" sz="2800" b="0" i="0" kern="100" spc="-100" dirty="0" smtClean="0">
                <a:solidFill>
                  <a:srgbClr val="FF66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Drier</a:t>
            </a:r>
            <a:r>
              <a:rPr lang="en-US" sz="2800" b="0" i="0" kern="100" spc="-100" dirty="0" smtClean="0">
                <a:solidFill>
                  <a:srgbClr val="FFC000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 </a:t>
            </a: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than average in Oregon (La Niña?)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4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Lowest Cascade Snowfall </a:t>
            </a:r>
            <a:r>
              <a:rPr lang="en-US" sz="24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Lucida Sans Unicode" pitchFamily="34" charset="0"/>
              </a:rPr>
              <a:t>in La Niña winter since 2000-2001</a:t>
            </a: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 smtClean="0">
              <a:solidFill>
                <a:srgbClr val="FFC000"/>
              </a:solidFill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Lucida Sans Unicode" pitchFamily="34" charset="0"/>
              </a:rPr>
              <a:t>Back to back decent snow years at PDX!</a:t>
            </a: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+mj-ea"/>
              <a:cs typeface="Lucida Sans Unicode" pitchFamily="34" charset="0"/>
            </a:endParaRPr>
          </a:p>
          <a:p>
            <a:pPr>
              <a:defRPr/>
            </a:pPr>
            <a:r>
              <a:rPr lang="en-US" sz="24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Lucida Sans Unicode" pitchFamily="34" charset="0"/>
              </a:rPr>
              <a:t>	But not in Salem, less than 1” there</a:t>
            </a:r>
            <a:endParaRPr lang="en-US" sz="20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endParaRPr lang="en-US" sz="2800" b="0" i="0" kern="100" spc="-100" dirty="0" smtClean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+mj-ea"/>
              <a:cs typeface="Lucida Sans Unicode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v"/>
              <a:defRPr/>
            </a:pPr>
            <a:r>
              <a:rPr lang="en-US" sz="2800" b="0" i="0" kern="100" spc="-100" dirty="0" smtClean="0">
                <a:solidFill>
                  <a:srgbClr val="FFFF66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No PACNW </a:t>
            </a:r>
            <a:r>
              <a:rPr lang="en-US" sz="2800" b="0" i="0" kern="100" spc="-100" dirty="0">
                <a:solidFill>
                  <a:srgbClr val="FFFF66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Arctic Blast </a:t>
            </a:r>
            <a:r>
              <a:rPr lang="en-US" sz="2800" b="0" i="0" kern="100" spc="-100" dirty="0" smtClean="0">
                <a:solidFill>
                  <a:srgbClr val="FFFF66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(4th </a:t>
            </a:r>
            <a:r>
              <a:rPr lang="en-US" sz="2800" b="0" i="0" kern="100" spc="-100" dirty="0">
                <a:solidFill>
                  <a:srgbClr val="FFFF66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consecutive winter</a:t>
            </a:r>
            <a:r>
              <a:rPr lang="en-US" sz="2800" b="0" i="0" kern="100" spc="-100" dirty="0" smtClean="0">
                <a:solidFill>
                  <a:srgbClr val="FFFF66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)</a:t>
            </a:r>
            <a:endParaRPr lang="en-US" sz="2800" b="0" i="0" kern="100" spc="-100" dirty="0">
              <a:solidFill>
                <a:srgbClr val="FFFF66"/>
              </a:solidFill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Lucida Sans Unicode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762000" y="721044"/>
            <a:ext cx="7391400" cy="5478423"/>
          </a:xfrm>
          <a:prstGeom prst="rect">
            <a:avLst/>
          </a:prstGeom>
          <a:solidFill>
            <a:schemeClr val="bg1">
              <a:lumMod val="75000"/>
              <a:alpha val="88000"/>
            </a:schemeClr>
          </a:solidFill>
          <a:ln w="66675">
            <a:solidFill>
              <a:schemeClr val="bg1">
                <a:lumMod val="75000"/>
              </a:schemeClr>
            </a:solidFill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4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+mj-lt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4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OFFICIAL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4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SNOW TOTAL</a:t>
            </a:r>
            <a:endParaRPr lang="en-US" sz="540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Arial Black" panose="020B0A04020102020204" pitchFamily="34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72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7.6”</a:t>
            </a:r>
            <a:r>
              <a:rPr lang="en-US" sz="72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 </a:t>
            </a:r>
            <a:endParaRPr lang="en-US" sz="440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Arial Black" panose="020B0A04020102020204" pitchFamily="34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at PQR (NWS Office)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   </a:t>
            </a: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99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5.2”</a:t>
            </a:r>
            <a:r>
              <a:rPr lang="en-US" sz="2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 </a:t>
            </a:r>
            <a:r>
              <a:rPr lang="en-US" sz="2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D</a:t>
            </a:r>
            <a:r>
              <a:rPr lang="en-US" sz="24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owntown (KGW-TV)</a:t>
            </a: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baseline="300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Book Antiqu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3" y="838200"/>
            <a:ext cx="9086537" cy="51111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8729986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3" y="838200"/>
            <a:ext cx="9086537" cy="51111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4058412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565" y="1597123"/>
            <a:ext cx="6648138" cy="48582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592814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592814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USA VIEW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592815"/>
            <a:ext cx="6553196" cy="478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THE 3 MONTH PERIOD</a:t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1371600"/>
            <a:ext cx="7238998" cy="52900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3 MONTH PRECIPITATION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75" y="1143000"/>
            <a:ext cx="7640049" cy="55831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912579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Oregon Winter Temps 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(the past 100 years)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Warming trend continues</a:t>
            </a:r>
            <a:endParaRPr lang="en-US" sz="3600" b="1" dirty="0" smtClean="0">
              <a:solidFill>
                <a:srgbClr val="FFFF66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0"/>
            <a:ext cx="8839200" cy="49778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93919"/>
            <a:ext cx="80772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Western Valleys Winter Temps 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0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(the past 100 years)</a:t>
            </a:r>
            <a:r>
              <a:rPr lang="en-US" sz="32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32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Milder than last year, above average</a:t>
            </a:r>
            <a:endParaRPr lang="en-US" sz="3600" i="1" dirty="0" smtClean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74" y="2172832"/>
            <a:ext cx="5750052" cy="3520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7" name="Straight Arrow Connector 6"/>
          <p:cNvCxnSpPr/>
          <p:nvPr/>
        </p:nvCxnSpPr>
        <p:spPr bwMode="auto">
          <a:xfrm flipH="1">
            <a:off x="5791200" y="3644206"/>
            <a:ext cx="1311216" cy="13394"/>
          </a:xfrm>
          <a:prstGeom prst="straightConnector1">
            <a:avLst/>
          </a:prstGeom>
          <a:ln w="63500">
            <a:solidFill>
              <a:srgbClr val="FF0000"/>
            </a:solidFill>
            <a:headEnd type="none" w="med" len="med"/>
            <a:tailEnd type="triangle"/>
          </a:ln>
          <a:effectLst>
            <a:outerShdw blurRad="40000" dist="63500" dir="5400000" rotWithShape="0">
              <a:srgbClr val="000000">
                <a:alpha val="81000"/>
              </a:srgbClr>
            </a:outerShdw>
            <a:softEdge rad="0"/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629400" y="3217037"/>
            <a:ext cx="2362200" cy="1107996"/>
          </a:xfrm>
          <a:prstGeom prst="rect">
            <a:avLst/>
          </a:prstGeom>
          <a:solidFill>
            <a:srgbClr val="C00000"/>
          </a:solidFill>
          <a:effectLst>
            <a:outerShdw blurRad="50800" dist="50800" dir="5400000" algn="ctr" rotWithShape="0">
              <a:srgbClr val="1F1F1F">
                <a:alpha val="64000"/>
              </a:srgbClr>
            </a:outerShdw>
            <a:softEdge rad="25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Last Winter in Oregon Zone 2 </a:t>
            </a:r>
            <a:r>
              <a:rPr lang="en-US" sz="1800" dirty="0" smtClean="0">
                <a:effectLst>
                  <a:outerShdw blurRad="50800" dist="50800" dir="5400000" algn="ctr" rotWithShape="0">
                    <a:srgbClr val="1F1F1F"/>
                  </a:outerShdw>
                </a:effectLst>
              </a:rPr>
              <a:t>(Willamette Valley)</a:t>
            </a:r>
            <a:endParaRPr lang="en-US" sz="1800" dirty="0">
              <a:effectLst>
                <a:outerShdw blurRad="50800" dist="50800" dir="5400000" algn="ctr" rotWithShape="0">
                  <a:srgbClr val="1F1F1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44524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723" y="1452962"/>
            <a:ext cx="6166150" cy="5068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598" y="1452962"/>
            <a:ext cx="6110399" cy="5068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391901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67975" y="1452962"/>
            <a:ext cx="6055646" cy="5068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77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>UPPER LEVEL PATTERNS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  <a:t/>
            </a:r>
            <a:b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Lucida Sans Unicode" pitchFamily="34" charset="0"/>
              </a:rPr>
            </a:br>
            <a:endParaRPr lang="en-US" sz="4000" b="1" dirty="0" smtClean="0">
              <a:solidFill>
                <a:srgbClr val="FFFFCC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91955" y="1452962"/>
            <a:ext cx="6207686" cy="5068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460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NOVEMBER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" y="838200"/>
            <a:ext cx="8991600" cy="1600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Very slow month, nothing remarkable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0E51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Record warm temps Thanksgiving Wednesday/Thursday</a:t>
            </a:r>
            <a:endParaRPr lang="en-US" sz="32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0E51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33400" y="2494002"/>
            <a:ext cx="8153400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 bwMode="auto">
          <a:xfrm>
            <a:off x="1524000" y="4648200"/>
            <a:ext cx="5715000" cy="304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1066800" y="4648200"/>
            <a:ext cx="7391400" cy="3048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 bwMode="auto">
          <a:xfrm>
            <a:off x="1066800" y="3962400"/>
            <a:ext cx="7391400" cy="4572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24525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SKI SEASON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2530" y="791224"/>
            <a:ext cx="8763000" cy="11899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Early build of snowpack mid-November gets hopes up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Thanksgiving week washout + warmth closes resorts</a:t>
            </a: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57200" y="2047874"/>
            <a:ext cx="8119533" cy="45672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077085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SKI SEASON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2530" y="791224"/>
            <a:ext cx="8763000" cy="118997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Higher resorts able to operate early/mid December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All other resorts remained closed until Christmas Vacation due to dry spell</a:t>
            </a: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2133600"/>
            <a:ext cx="7967135" cy="44815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077085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52400" y="838200"/>
            <a:ext cx="8534400" cy="1219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marL="742950" indent="-742950" algn="ctr">
              <a:buClr>
                <a:srgbClr val="FFC000"/>
              </a:buClr>
              <a:buFont typeface="+mj-lt"/>
              <a:buAutoNum type="arabicPeriod"/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marL="514350" indent="-514350">
              <a:buClr>
                <a:srgbClr val="FFC000"/>
              </a:buClr>
              <a:buFont typeface="+mj-lt"/>
              <a:buAutoNum type="arabicPeriod"/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Gorge wind storm early/mid month</a:t>
            </a:r>
          </a:p>
          <a:p>
            <a:pPr marL="457200" indent="-457200">
              <a:buClr>
                <a:srgbClr val="FFC000"/>
              </a:buClr>
              <a:buFont typeface="+mj-lt"/>
              <a:buAutoNum type="arabicPeriod"/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“Backdoor” cold shot 21</a:t>
            </a:r>
            <a:r>
              <a:rPr lang="en-US" sz="24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st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to 27</a:t>
            </a:r>
            <a:r>
              <a:rPr lang="en-US" sz="24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with Christmas Snow/Ice</a:t>
            </a:r>
            <a:endParaRPr lang="en-US" sz="28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2209800"/>
            <a:ext cx="7924800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Straight Connector 6"/>
          <p:cNvCxnSpPr/>
          <p:nvPr/>
        </p:nvCxnSpPr>
        <p:spPr bwMode="auto">
          <a:xfrm>
            <a:off x="1143000" y="3657600"/>
            <a:ext cx="7239000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 bwMode="auto">
          <a:xfrm>
            <a:off x="1066800" y="4191000"/>
            <a:ext cx="7315200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500anomecm_wed_13th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066800"/>
            <a:ext cx="7086600" cy="5451231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800600" y="1143000"/>
            <a:ext cx="3886200" cy="5257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Early-Mid Month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Big Upper-Level Ridge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Overhead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i="0" kern="100" dirty="0" smtClean="0">
                <a:ln w="18415" cmpd="sng">
                  <a:noFill/>
                  <a:prstDash val="solid"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Only .04” at PDX in two weeks!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Lots of sunshine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w/strong inversion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much of the time</a:t>
            </a:r>
            <a:endParaRPr lang="en-US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93620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62000" y="1422975"/>
            <a:ext cx="7772400" cy="430887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12 days w/out measurable rain at PDX</a:t>
            </a:r>
            <a:endParaRPr lang="en-US" sz="24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5933" y="2000251"/>
            <a:ext cx="7552267" cy="42481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3768262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1022866"/>
            <a:ext cx="8534400" cy="123110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Strongest wind storm in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western Gorge since Jan. 2009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Lots of recurring power outages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2266074"/>
            <a:ext cx="2582958" cy="4591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90800" y="2438400"/>
            <a:ext cx="3198018" cy="42640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93582" y="2441576"/>
            <a:ext cx="3198018" cy="42640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3768262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1053643"/>
            <a:ext cx="8534400" cy="1169551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Strongest wind storm in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western Gorge since Jan. 2009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Woman impaled by tree while sleeping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10200" y="2890206"/>
            <a:ext cx="4267200" cy="32003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461582"/>
            <a:ext cx="5410200" cy="40576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3768262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14800" y="2286000"/>
            <a:ext cx="4648200" cy="26146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1022866"/>
            <a:ext cx="8534400" cy="123110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Strongest wind storm in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western Gorge since Jan. 2009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Vista House anemometer disappeared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2362200"/>
            <a:ext cx="3124200" cy="41715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4629151"/>
            <a:ext cx="3962400" cy="22288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3768262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500anomecm_wed_13t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838200"/>
            <a:ext cx="3886200" cy="6003075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800600" y="1905000"/>
            <a:ext cx="3886200" cy="381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6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Who Remembers?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20 years ago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we attempted to name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“The East Wind”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8415" cmpd="sng">
                <a:noFill/>
                <a:prstDash val="solid"/>
              </a:ln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i="0" kern="100" dirty="0" smtClean="0">
                <a:ln w="18415" cmpd="sng">
                  <a:noFill/>
                  <a:prstDash val="solid"/>
                </a:ln>
                <a:solidFill>
                  <a:srgbClr val="FFFF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Arial" pitchFamily="34" charset="0"/>
              </a:rPr>
              <a:t>R.I.P. “COHO WIND”</a:t>
            </a:r>
            <a:endParaRPr lang="en-US" sz="6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93620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28600"/>
            <a:ext cx="77724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DECEMBER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1053643"/>
            <a:ext cx="8534400" cy="1169551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Upper-level ridge backs up just slightly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Allows cold air to come in at low levels from the east.  Arctic blast moves over Rockies and farther east.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0600" y="2286000"/>
            <a:ext cx="7162800" cy="40270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3768262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90155"/>
            <a:ext cx="7772400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Christmas Eve Snow &amp; Freezing Rain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961310"/>
            <a:ext cx="8534400" cy="1354217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It snowed on Christmas Eve!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 </a:t>
            </a:r>
            <a:r>
              <a:rPr lang="en-US" sz="24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(For some of us)</a:t>
            </a:r>
            <a:endParaRPr lang="en-US" sz="2800" b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cs typeface="Arial" pitchFamily="34" charset="0"/>
            </a:endParaRPr>
          </a:p>
          <a:p>
            <a:pPr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Cold easterly flow out of Gorge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Longview to Portland only; Valley &amp; coastline missed out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Very little south, west, &amp; SE of downtown Portland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71600" y="2895600"/>
            <a:ext cx="6705600" cy="3771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3768262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2000" y="290155"/>
            <a:ext cx="7772400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Christmas Eve Snow &amp; Freezing Rain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52400" y="1022865"/>
            <a:ext cx="8839200" cy="1231106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Freezing rain begins in evening &amp; continues through Christmas AM</a:t>
            </a:r>
            <a:endParaRPr lang="en-US" sz="2400" b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</a:t>
            </a: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Roads glazed over by 9-11pm, cars all over freeways east metro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Most of event = freezing rain = .30” accretion @ PDX by AM</a:t>
            </a:r>
          </a:p>
          <a:p>
            <a:pPr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 Slow thaw 25</a:t>
            </a:r>
            <a:r>
              <a:rPr lang="en-US" sz="18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</a:t>
            </a: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/26</a:t>
            </a:r>
            <a:r>
              <a:rPr lang="en-US" sz="18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</a:t>
            </a:r>
            <a:r>
              <a:rPr lang="en-US" sz="1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, then quick melt on Wednesday the 27th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6400" y="2362200"/>
            <a:ext cx="5715000" cy="4286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3768262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34030" y="1066800"/>
            <a:ext cx="76200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 very warm month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No interesting weather events</a:t>
            </a: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5800" y="2209800"/>
            <a:ext cx="7848600" cy="416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Straight Connector 6"/>
          <p:cNvCxnSpPr/>
          <p:nvPr/>
        </p:nvCxnSpPr>
        <p:spPr bwMode="auto">
          <a:xfrm flipV="1">
            <a:off x="1143000" y="3505200"/>
            <a:ext cx="7239000" cy="1524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 bwMode="auto">
          <a:xfrm flipV="1">
            <a:off x="1143000" y="4038600"/>
            <a:ext cx="7239000" cy="762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1066800"/>
            <a:ext cx="84582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 very warm month; unexpected in La Niña winter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Warmest January in 60+ years at PDX</a:t>
            </a: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5800" y="2133600"/>
            <a:ext cx="7725414" cy="434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5800" y="838200"/>
            <a:ext cx="7620000" cy="5334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Terrible snowpack in Cascades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6200" y="1524000"/>
            <a:ext cx="4582161" cy="312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796883" y="1600200"/>
            <a:ext cx="4118517" cy="31702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762000" y="3724276"/>
            <a:ext cx="5083717" cy="28595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610600" cy="5334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Interesting thoughts on why this La Niña very different</a:t>
            </a:r>
            <a:endParaRPr lang="en-US" sz="36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52600" y="1371600"/>
            <a:ext cx="5486400" cy="53438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610600" cy="5334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Big waves on coastline January 18</a:t>
            </a:r>
            <a:r>
              <a:rPr lang="en-US" sz="24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, Scio funnel cloud 11th</a:t>
            </a:r>
            <a:endParaRPr lang="en-US" sz="36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09600" y="1447800"/>
            <a:ext cx="3886200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334000" y="4191000"/>
            <a:ext cx="3352800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876800" y="1447800"/>
            <a:ext cx="2414587" cy="3219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610600" cy="5334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Neat </a:t>
            </a:r>
            <a:r>
              <a:rPr lang="en-US" sz="2400" b="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pic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!</a:t>
            </a:r>
            <a:endParaRPr lang="en-US" sz="36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57200" y="1752600"/>
            <a:ext cx="8280400" cy="46577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JANUARY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610600" cy="5334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Neat </a:t>
            </a:r>
            <a:r>
              <a:rPr lang="en-US" sz="2400" b="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Asperitas</a:t>
            </a: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clouds late month</a:t>
            </a:r>
            <a:endParaRPr lang="en-US" sz="36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04800" y="1600833"/>
            <a:ext cx="3886200" cy="25901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267200" y="2336054"/>
            <a:ext cx="4724043" cy="31503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685800" y="4343400"/>
            <a:ext cx="3149600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4582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Very Warm First 10 Days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Then ridging develops, but farther offshore this time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Cool systems slide down coastline in a more typical La Niña pattern</a:t>
            </a: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7707" y="2133600"/>
            <a:ext cx="7721599" cy="434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990600"/>
            <a:ext cx="84582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Valentine’s AM Snow, a “post-frontal” chilly </a:t>
            </a:r>
            <a:r>
              <a:rPr lang="en-US" sz="2800" b="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airmass</a:t>
            </a:r>
            <a:endParaRPr lang="en-US" sz="28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Well forecast by models even though observations didn’t seem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to support it in hours ahead of time…impressive!</a:t>
            </a:r>
            <a:endParaRPr lang="en-US" sz="16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143000" y="2362200"/>
            <a:ext cx="6981824" cy="39272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458200" cy="990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3 additional events, 2 as surface lows slide down coast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Could we ask for more?  </a:t>
            </a: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(order for Dec/Jan timeframe?)</a:t>
            </a:r>
            <a:endParaRPr lang="en-US" sz="1600" b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133600" y="1981200"/>
            <a:ext cx="5181600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33600" y="1981200"/>
            <a:ext cx="5181600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33600" y="1981200"/>
            <a:ext cx="5181600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2133600" y="1981200"/>
            <a:ext cx="5181600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2133600" y="1981200"/>
            <a:ext cx="5181600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458200" cy="17526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Sunday evening snowfall (east metro)  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Surprise showers pop up as cold </a:t>
            </a:r>
            <a:r>
              <a:rPr lang="en-US" sz="2000" b="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airmass</a:t>
            </a: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moves in from the east</a:t>
            </a: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143000" y="2702124"/>
            <a:ext cx="6981823" cy="39272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79" y="1732062"/>
            <a:ext cx="7716242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667000" y="838200"/>
            <a:ext cx="3733800" cy="5334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24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4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Tuesday Evening Snow</a:t>
            </a:r>
          </a:p>
          <a:p>
            <a:pPr algn="ctr">
              <a:buClr>
                <a:srgbClr val="FFC000"/>
              </a:buClr>
              <a:defRPr/>
            </a:pPr>
            <a:endParaRPr lang="en-US" sz="2400" b="0" i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24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066800" y="2702125"/>
            <a:ext cx="6981823" cy="3927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524000"/>
            <a:ext cx="6934200" cy="88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458200" cy="7620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Last one gives us the most </a:t>
            </a:r>
            <a:r>
              <a:rPr lang="en-US" sz="2800" b="0" i="0" u="sng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widespread</a:t>
            </a: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snow.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Salem finally gets all of 0.8”!  Coast gets some as well</a:t>
            </a:r>
            <a:endParaRPr lang="en-US" sz="2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143000" y="2667000"/>
            <a:ext cx="6981822" cy="3927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013" y="1752600"/>
            <a:ext cx="6845187" cy="83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458200" cy="6858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2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Sunshine between “storms” = beautiful sights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962400" y="3912300"/>
            <a:ext cx="4191000" cy="2793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04800" y="1828800"/>
            <a:ext cx="2657474" cy="472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6096000" y="1752600"/>
            <a:ext cx="2743200" cy="205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3200400" y="1752600"/>
            <a:ext cx="2743200" cy="205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458200" cy="15240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r>
              <a:rPr lang="en-US" sz="32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Not as many traffic issues due to…</a:t>
            </a:r>
          </a:p>
          <a:p>
            <a:pPr algn="ctr"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 Timing, most snow on roads was at night &amp; AM</a:t>
            </a:r>
          </a:p>
          <a:p>
            <a:pPr algn="ctr"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 Temperatures barely dropped to/below freezing</a:t>
            </a:r>
          </a:p>
          <a:p>
            <a:pPr algn="ctr"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en-US" sz="20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  ODOT/PBOT are now using salt in some areas</a:t>
            </a:r>
            <a:endParaRPr lang="en-US" sz="18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  <a:p>
            <a:pPr algn="ctr">
              <a:buClr>
                <a:srgbClr val="FFC000"/>
              </a:buClr>
              <a:defRPr/>
            </a:pPr>
            <a:endParaRPr lang="en-US" sz="4000" b="0" i="0" kern="1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ea typeface="+mj-ea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066800" y="2590800"/>
            <a:ext cx="7044266" cy="3962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FEBRUARY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458200" cy="6858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2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For the hardcore geeks; cold spell stats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52400" y="1905000"/>
            <a:ext cx="8766747" cy="434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Rectangle 1"/>
          <p:cNvSpPr/>
          <p:nvPr/>
        </p:nvSpPr>
        <p:spPr bwMode="auto">
          <a:xfrm>
            <a:off x="381000" y="2971800"/>
            <a:ext cx="7924800" cy="381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00930" y="228600"/>
            <a:ext cx="3886200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MARCH</a:t>
            </a:r>
            <a:endParaRPr lang="en-US" sz="44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838200"/>
            <a:ext cx="8458200" cy="6858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32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Except for “wind storm” March 8</a:t>
            </a:r>
            <a:r>
              <a:rPr lang="en-US" sz="32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th</a:t>
            </a:r>
            <a:r>
              <a:rPr lang="en-US" sz="32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ea typeface="+mj-ea"/>
                <a:cs typeface="Arial" pitchFamily="34" charset="0"/>
              </a:rPr>
              <a:t>, pretty tame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5800" y="1828800"/>
            <a:ext cx="7535333" cy="42386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2057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Chart 2"/>
          <p:cNvGraphicFramePr>
            <a:graphicFrameLocks/>
          </p:cNvGraphicFramePr>
          <p:nvPr>
            <p:extLst/>
          </p:nvPr>
        </p:nvGraphicFramePr>
        <p:xfrm>
          <a:off x="228600" y="1447800"/>
          <a:ext cx="8712200" cy="439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84" name="Worksheet" r:id="rId5" imgW="8877210" imgH="4476816" progId="Excel.Sheet.8">
                  <p:embed/>
                </p:oleObj>
              </mc:Choice>
              <mc:Fallback>
                <p:oleObj name="Worksheet" r:id="rId5" imgW="8877210" imgH="4476816" progId="Excel.Sheet.8">
                  <p:embed/>
                  <p:pic>
                    <p:nvPicPr>
                      <p:cNvPr id="0" name="Picture 28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447800"/>
                        <a:ext cx="8712200" cy="4392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799" y="411777"/>
            <a:ext cx="8659813" cy="800219"/>
          </a:xfrm>
          <a:prstGeom prst="rect">
            <a:avLst/>
          </a:prstGeom>
          <a:ln>
            <a:noFill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No Wind Storms</a:t>
            </a:r>
          </a:p>
          <a:p>
            <a:pPr algn="ctr">
              <a:defRPr/>
            </a:pPr>
            <a:r>
              <a:rPr lang="en-US" sz="2000" kern="100" dirty="0" smtClean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23 years since we’ve seen a regional MAJOR storm</a:t>
            </a:r>
            <a:endParaRPr lang="en-US" sz="1800" b="0" kern="0" dirty="0">
              <a:ln w="12700">
                <a:noFill/>
                <a:prstDash val="solid"/>
              </a:ln>
              <a:solidFill>
                <a:srgbClr val="FFFF99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6531206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8609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4746492"/>
              </p:ext>
            </p:extLst>
          </p:nvPr>
        </p:nvGraphicFramePr>
        <p:xfrm>
          <a:off x="314325" y="1295400"/>
          <a:ext cx="8488363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20" name="Worksheet" r:id="rId6" imgW="8829565" imgH="5210190" progId="Excel.Sheet.8">
                  <p:embed followColorScheme="full"/>
                </p:oleObj>
              </mc:Choice>
              <mc:Fallback>
                <p:oleObj name="Worksheet" r:id="rId6" imgW="8829565" imgH="5210190" progId="Excel.Sheet.8">
                  <p:embed followColorScheme="full"/>
                  <p:pic>
                    <p:nvPicPr>
                      <p:cNvPr id="0" name="Picture 104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" y="1295400"/>
                        <a:ext cx="8488363" cy="495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28600" y="394539"/>
            <a:ext cx="8659813" cy="800219"/>
          </a:xfrm>
          <a:prstGeom prst="rect">
            <a:avLst/>
          </a:prstGeom>
          <a:ln>
            <a:noFill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EAST WIND SEASON</a:t>
            </a:r>
          </a:p>
          <a:p>
            <a:pPr algn="ctr">
              <a:defRPr/>
            </a:pPr>
            <a:r>
              <a:rPr lang="en-US" sz="2000" i="0" kern="100" dirty="0" smtClean="0">
                <a:ln w="12700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+mj-ea"/>
                <a:cs typeface="Lucida Sans Unicode" pitchFamily="34" charset="0"/>
              </a:rPr>
              <a:t>Crazy December, Then Very Quiet…1 day in February!</a:t>
            </a:r>
            <a:endParaRPr lang="en-US" sz="1800" b="0" i="0" kern="0" dirty="0">
              <a:ln w="12700">
                <a:noFill/>
                <a:prstDash val="solid"/>
              </a:ln>
              <a:solidFill>
                <a:srgbClr val="FFFF99"/>
              </a:solidFill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4876800" y="1676400"/>
            <a:ext cx="838200" cy="6096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676400"/>
            <a:ext cx="3581400" cy="3124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8609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2427848"/>
              </p:ext>
            </p:extLst>
          </p:nvPr>
        </p:nvGraphicFramePr>
        <p:xfrm>
          <a:off x="304800" y="1295400"/>
          <a:ext cx="8529638" cy="481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256" name="Worksheet" r:id="rId5" imgW="8877210" imgH="5067154" progId="Excel.Sheet.8">
                  <p:embed followColorScheme="full"/>
                </p:oleObj>
              </mc:Choice>
              <mc:Fallback>
                <p:oleObj name="Worksheet" r:id="rId5" imgW="8877210" imgH="5067154" progId="Excel.Sheet.8">
                  <p:embed followColorScheme="full"/>
                  <p:pic>
                    <p:nvPicPr>
                      <p:cNvPr id="0" name="Picture 8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295400"/>
                        <a:ext cx="8529638" cy="4816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28600" y="548427"/>
            <a:ext cx="8659813" cy="492443"/>
          </a:xfrm>
          <a:prstGeom prst="rect">
            <a:avLst/>
          </a:prstGeom>
          <a:ln>
            <a:noFill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2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 “SOUTH WIND” INDEX</a:t>
            </a:r>
          </a:p>
        </p:txBody>
      </p:sp>
    </p:spTree>
    <p:extLst>
      <p:ext uri="{BB962C8B-B14F-4D97-AF65-F5344CB8AC3E}">
        <p14:creationId xmlns:p14="http://schemas.microsoft.com/office/powerpoint/2010/main" val="2866214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81000" y="81022"/>
            <a:ext cx="8534400" cy="98488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Cascade Snowfall</a:t>
            </a:r>
          </a:p>
          <a:p>
            <a:pPr algn="ctr">
              <a:defRPr/>
            </a:pP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Lowest La Niña Snow Pack Since 2000-01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57996" y="1149805"/>
            <a:ext cx="8534400" cy="831395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Great start in November, then too dry or too warm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Good snow finally arrived mid-February</a:t>
            </a: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Multiply 2"/>
          <p:cNvSpPr/>
          <p:nvPr/>
        </p:nvSpPr>
        <p:spPr bwMode="auto">
          <a:xfrm>
            <a:off x="2743200" y="3886200"/>
            <a:ext cx="1600200" cy="7620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03" y="1990725"/>
            <a:ext cx="7466784" cy="471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59814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81000" y="81022"/>
            <a:ext cx="8534400" cy="98488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36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Cascade Snowfall</a:t>
            </a:r>
          </a:p>
          <a:p>
            <a:pPr algn="ctr">
              <a:defRPr/>
            </a:pP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Worst La Niña Winter Since 2000-01</a:t>
            </a:r>
            <a:endParaRPr lang="en-US" sz="3600" i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57996" y="1149805"/>
            <a:ext cx="8534400" cy="831395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March 17</a:t>
            </a:r>
            <a:r>
              <a:rPr lang="en-US" sz="2800" b="0" i="0" kern="100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th</a:t>
            </a:r>
            <a:r>
              <a:rPr lang="en-US" sz="2800" b="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cs typeface="Arial" pitchFamily="34" charset="0"/>
              </a:rPr>
              <a:t>…Well below average across Oregon</a:t>
            </a:r>
          </a:p>
        </p:txBody>
      </p:sp>
      <p:sp>
        <p:nvSpPr>
          <p:cNvPr id="2" name="Multiply 1"/>
          <p:cNvSpPr/>
          <p:nvPr/>
        </p:nvSpPr>
        <p:spPr bwMode="auto">
          <a:xfrm>
            <a:off x="3886200" y="4495800"/>
            <a:ext cx="914400" cy="9144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Multiply 2"/>
          <p:cNvSpPr/>
          <p:nvPr/>
        </p:nvSpPr>
        <p:spPr bwMode="auto">
          <a:xfrm>
            <a:off x="2743200" y="3886200"/>
            <a:ext cx="1600200" cy="762000"/>
          </a:xfrm>
          <a:prstGeom prst="mathMultiply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68364" y="1990725"/>
            <a:ext cx="6113661" cy="471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59814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6" y="1762601"/>
            <a:ext cx="8090348" cy="4714815"/>
          </a:xfrm>
          <a:effectLst>
            <a:softEdge rad="112500"/>
          </a:effectLst>
        </p:spPr>
      </p:pic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228600"/>
            <a:ext cx="8229600" cy="14478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latin typeface="Microsoft Sans Serif" pitchFamily="34" charset="0"/>
              </a:rPr>
              <a:t>Mountain Snowpack @ 5,400’</a:t>
            </a:r>
            <a:br>
              <a:rPr lang="en-US" sz="4000" b="1" dirty="0" smtClean="0">
                <a:latin typeface="Microsoft Sans Serif" pitchFamily="34" charset="0"/>
              </a:rPr>
            </a:br>
            <a:r>
              <a:rPr lang="en-US" sz="1800" b="1" dirty="0" smtClean="0">
                <a:latin typeface="Microsoft Sans Serif" pitchFamily="34" charset="0"/>
              </a:rPr>
              <a:t>Bottom of </a:t>
            </a:r>
            <a:r>
              <a:rPr lang="en-US" sz="1800" b="1" dirty="0" err="1" smtClean="0">
                <a:latin typeface="Microsoft Sans Serif" pitchFamily="34" charset="0"/>
              </a:rPr>
              <a:t>Pucci</a:t>
            </a:r>
            <a:r>
              <a:rPr lang="en-US" sz="1800" b="1" dirty="0" smtClean="0">
                <a:latin typeface="Microsoft Sans Serif" pitchFamily="34" charset="0"/>
              </a:rPr>
              <a:t> Lift @Timberline</a:t>
            </a:r>
            <a:endParaRPr lang="en-US" sz="2800" i="1" dirty="0" smtClean="0">
              <a:solidFill>
                <a:srgbClr val="FFFF00"/>
              </a:solidFill>
              <a:latin typeface="Microsoft Sans Serif" pitchFamily="34" charset="0"/>
            </a:endParaRPr>
          </a:p>
        </p:txBody>
      </p:sp>
      <p:sp>
        <p:nvSpPr>
          <p:cNvPr id="128013" name="Text Box 13"/>
          <p:cNvSpPr txBox="1">
            <a:spLocks noChangeArrowheads="1"/>
          </p:cNvSpPr>
          <p:nvPr/>
        </p:nvSpPr>
        <p:spPr bwMode="auto">
          <a:xfrm>
            <a:off x="705551" y="1852297"/>
            <a:ext cx="1822935" cy="923330"/>
          </a:xfrm>
          <a:prstGeom prst="rect">
            <a:avLst/>
          </a:prstGeom>
          <a:solidFill>
            <a:srgbClr val="00008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anchorCtr="1">
            <a:spAutoFit/>
          </a:bodyPr>
          <a:lstStyle/>
          <a:p>
            <a:pPr algn="ctr">
              <a:defRPr/>
            </a:pPr>
            <a:r>
              <a:rPr lang="en-US" sz="1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Courtesy </a:t>
            </a:r>
            <a:endParaRPr lang="en-US" sz="1800" b="0" dirty="0" smtClean="0">
              <a:effectLst>
                <a:outerShdw blurRad="38100" dist="38100" dir="2700000" algn="tl">
                  <a:srgbClr val="000000"/>
                </a:outerShdw>
              </a:effectLst>
              <a:latin typeface="Microsoft Sans Serif" pitchFamily="34" charset="0"/>
            </a:endParaRPr>
          </a:p>
          <a:p>
            <a:pPr algn="ctr">
              <a:defRPr/>
            </a:pPr>
            <a:r>
              <a:rPr lang="en-US" sz="1800" b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NRCS</a:t>
            </a:r>
          </a:p>
          <a:p>
            <a:pPr algn="ctr">
              <a:defRPr/>
            </a:pPr>
            <a:r>
              <a:rPr lang="en-US" sz="1800" b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Oregon Office</a:t>
            </a:r>
            <a:endParaRPr lang="en-US" sz="1800" b="0" dirty="0">
              <a:effectLst>
                <a:outerShdw blurRad="38100" dist="38100" dir="2700000" algn="tl">
                  <a:srgbClr val="000000"/>
                </a:outerShdw>
              </a:effectLst>
              <a:latin typeface="Microsoft Sans Serif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91821" y="1074107"/>
            <a:ext cx="4800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Water Year Precipitation:  </a:t>
            </a: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AVERAGE</a:t>
            </a:r>
          </a:p>
          <a:p>
            <a:pPr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Snowpack: </a:t>
            </a: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FF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BELOW AVERAGE &amp; EARLY MELT</a:t>
            </a:r>
            <a:endParaRPr lang="en-US" sz="16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solidFill>
                <a:srgbClr val="FFFF66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 rot="20981326">
            <a:off x="5032058" y="2261069"/>
            <a:ext cx="33983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 err="1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Precip</a:t>
            </a: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71000"/>
                    </a:prstClr>
                  </a:outerShdw>
                </a:effectLst>
              </a:rPr>
              <a:t>:  Thin Line = Average</a:t>
            </a:r>
            <a:endParaRPr lang="en-US" sz="16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71000"/>
                  </a:prst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43600" y="3276600"/>
            <a:ext cx="30749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Snow Water</a:t>
            </a:r>
          </a:p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Thin Line</a:t>
            </a:r>
          </a:p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=</a:t>
            </a:r>
          </a:p>
          <a:p>
            <a:pPr algn="ctr">
              <a:defRPr/>
            </a:pPr>
            <a:r>
              <a:rPr lang="en-US" sz="1600" dirty="0" smtClean="0">
                <a:ln w="6350" cmpd="sng">
                  <a:solidFill>
                    <a:schemeClr val="accent4">
                      <a:lumMod val="10000"/>
                      <a:alpha val="46000"/>
                    </a:schemeClr>
                  </a:solidFill>
                </a:ln>
                <a:solidFill>
                  <a:srgbClr val="2214D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Average</a:t>
            </a:r>
            <a:endParaRPr lang="en-US" sz="1600" dirty="0">
              <a:ln w="6350" cmpd="sng">
                <a:solidFill>
                  <a:schemeClr val="accent4">
                    <a:lumMod val="10000"/>
                    <a:alpha val="46000"/>
                  </a:schemeClr>
                </a:solidFill>
              </a:ln>
              <a:solidFill>
                <a:srgbClr val="2214D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Right Arrow 12"/>
          <p:cNvSpPr/>
          <p:nvPr/>
        </p:nvSpPr>
        <p:spPr bwMode="auto">
          <a:xfrm rot="2222396">
            <a:off x="3775210" y="3756953"/>
            <a:ext cx="3429000" cy="777490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>
            <a:off x="762000" y="533400"/>
            <a:ext cx="4572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4038600" y="2819400"/>
            <a:ext cx="609600" cy="304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93295095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7626673"/>
              </p:ext>
            </p:extLst>
          </p:nvPr>
        </p:nvGraphicFramePr>
        <p:xfrm>
          <a:off x="76200" y="1079500"/>
          <a:ext cx="8928100" cy="462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34" name="Worksheet" r:id="rId5" imgW="8839200" imgH="4581479" progId="Excel.Sheet.8">
                  <p:embed/>
                </p:oleObj>
              </mc:Choice>
              <mc:Fallback>
                <p:oleObj name="Worksheet" r:id="rId5" imgW="8839200" imgH="4581479" progId="Excel.Sheet.8">
                  <p:embed/>
                  <p:pic>
                    <p:nvPicPr>
                      <p:cNvPr id="0" name="Picture 29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1079500"/>
                        <a:ext cx="8928100" cy="462438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034004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8672917"/>
              </p:ext>
            </p:extLst>
          </p:nvPr>
        </p:nvGraphicFramePr>
        <p:xfrm>
          <a:off x="82550" y="266700"/>
          <a:ext cx="8972550" cy="532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7" name="Worksheet" r:id="rId4" imgW="8877379" imgH="5257710" progId="Excel.Sheet.8">
                  <p:embed/>
                </p:oleObj>
              </mc:Choice>
              <mc:Fallback>
                <p:oleObj name="Worksheet" r:id="rId4" imgW="8877379" imgH="5257710" progId="Excel.Sheet.8">
                  <p:embed/>
                  <p:pic>
                    <p:nvPicPr>
                      <p:cNvPr id="0" name="Picture 28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" y="266700"/>
                        <a:ext cx="8972550" cy="532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6711295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Char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8098193"/>
              </p:ext>
            </p:extLst>
          </p:nvPr>
        </p:nvGraphicFramePr>
        <p:xfrm>
          <a:off x="152400" y="609600"/>
          <a:ext cx="8555038" cy="501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83" name="Worksheet" r:id="rId5" imgW="10630001" imgH="7067520" progId="Excel.Sheet.8">
                  <p:embed followColorScheme="full"/>
                </p:oleObj>
              </mc:Choice>
              <mc:Fallback>
                <p:oleObj name="Worksheet" r:id="rId5" imgW="10630001" imgH="7067520" progId="Excel.Sheet.8">
                  <p:embed followColorScheme="full"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609600"/>
                        <a:ext cx="8555038" cy="5010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1676400" y="5791200"/>
            <a:ext cx="57277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1940-1995 </a:t>
            </a:r>
            <a:r>
              <a:rPr lang="en-US" sz="1800" i="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PDX      </a:t>
            </a:r>
            <a:r>
              <a:rPr lang="en-US" sz="18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1996-Present </a:t>
            </a:r>
            <a:r>
              <a:rPr lang="en-US" sz="1800" i="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PQR</a:t>
            </a:r>
            <a:endParaRPr lang="en-US" sz="1800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39000" y="1752600"/>
            <a:ext cx="1371600" cy="1567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n-US" sz="2400" b="0" i="0" dirty="0" smtClean="0">
                <a:solidFill>
                  <a:srgbClr val="FFC000"/>
                </a:solidFill>
              </a:rPr>
              <a:t>Two winters to go in this decade</a:t>
            </a:r>
            <a:endParaRPr lang="en-US" sz="2400" b="0" i="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1994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2" name="Char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885381"/>
              </p:ext>
            </p:extLst>
          </p:nvPr>
        </p:nvGraphicFramePr>
        <p:xfrm>
          <a:off x="76200" y="609600"/>
          <a:ext cx="8915400" cy="545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07" name="Worksheet" r:id="rId4" imgW="11791843" imgH="9086850" progId="Excel.Sheet.8">
                  <p:embed followColorScheme="full"/>
                </p:oleObj>
              </mc:Choice>
              <mc:Fallback>
                <p:oleObj name="Worksheet" r:id="rId4" imgW="11791843" imgH="9086850" progId="Excel.Sheet.8">
                  <p:embed followColorScheme="full"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609600"/>
                        <a:ext cx="8915400" cy="5453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89647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6062066"/>
              </p:ext>
            </p:extLst>
          </p:nvPr>
        </p:nvGraphicFramePr>
        <p:xfrm>
          <a:off x="139700" y="368300"/>
          <a:ext cx="8839200" cy="504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29" name="Worksheet" r:id="rId4" imgW="8839200" imgH="5057835" progId="Excel.Sheet.8">
                  <p:embed/>
                </p:oleObj>
              </mc:Choice>
              <mc:Fallback>
                <p:oleObj name="Worksheet" r:id="rId4" imgW="8839200" imgH="5057835" progId="Excel.Sheet.8">
                  <p:embed/>
                  <p:pic>
                    <p:nvPicPr>
                      <p:cNvPr id="0" name="Picture 29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700" y="368300"/>
                        <a:ext cx="8839200" cy="5048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744651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4277618"/>
              </p:ext>
            </p:extLst>
          </p:nvPr>
        </p:nvGraphicFramePr>
        <p:xfrm>
          <a:off x="139700" y="368300"/>
          <a:ext cx="8877300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53" name="Worksheet" r:id="rId5" imgW="8877379" imgH="5257710" progId="Excel.Sheet.8">
                  <p:embed/>
                </p:oleObj>
              </mc:Choice>
              <mc:Fallback>
                <p:oleObj name="Worksheet" r:id="rId5" imgW="8877379" imgH="5257710" progId="Excel.Sheet.8">
                  <p:embed/>
                  <p:pic>
                    <p:nvPicPr>
                      <p:cNvPr id="0" name="Picture 29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700" y="368300"/>
                        <a:ext cx="8877300" cy="525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209800" y="5029200"/>
            <a:ext cx="488268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1F1F1F"/>
            </a:outerShdw>
          </a:effectLst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Blue = Widespread Arctic Air Outbreak</a:t>
            </a:r>
            <a:endParaRPr lang="en-US" sz="2000" dirty="0"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59017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557" y="762000"/>
            <a:ext cx="8574643" cy="571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14400" y="1600200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HOW DID FORECASTS 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TURN OUT?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4400" y="3234816"/>
            <a:ext cx="7391400" cy="2937384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4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Big surprise was the “slow” winter.  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400" b="0" i="0" kern="100" spc="-100" dirty="0" smtClean="0">
                <a:solidFill>
                  <a:srgbClr val="FFFF66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No one anticipated a terrible Cascade winter snowpack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4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Remember that every once in awhile we get a “dud” La Niña winter!  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400" b="0" i="0" kern="100" spc="-100" dirty="0" smtClean="0">
                <a:solidFill>
                  <a:srgbClr val="FFFF66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We got lucky at the very end of the season 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endParaRPr lang="en-US" sz="2800" b="0" i="0" kern="100" spc="-100" dirty="0" smtClean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5446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818410"/>
            <a:ext cx="8959272" cy="50395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88636" y="304800"/>
            <a:ext cx="8534400" cy="1219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 CRAZY HOT &amp; DRY SUMMER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32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After record warm May!</a:t>
            </a:r>
          </a:p>
        </p:txBody>
      </p:sp>
    </p:spTree>
    <p:extLst>
      <p:ext uri="{BB962C8B-B14F-4D97-AF65-F5344CB8AC3E}">
        <p14:creationId xmlns:p14="http://schemas.microsoft.com/office/powerpoint/2010/main" val="33446774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1818410"/>
            <a:ext cx="8959270" cy="50395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88636" y="304800"/>
            <a:ext cx="8534400" cy="1219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 CRAZY HOT &amp; DRY SUMMER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32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After record warm May!</a:t>
            </a:r>
          </a:p>
        </p:txBody>
      </p:sp>
    </p:spTree>
    <p:extLst>
      <p:ext uri="{BB962C8B-B14F-4D97-AF65-F5344CB8AC3E}">
        <p14:creationId xmlns:p14="http://schemas.microsoft.com/office/powerpoint/2010/main" val="354474837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1818410"/>
            <a:ext cx="8959270" cy="50395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88636" y="304800"/>
            <a:ext cx="8534400" cy="1219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 CRAZY HOT &amp; DRY SUMMER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32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After record warm May!</a:t>
            </a:r>
          </a:p>
        </p:txBody>
      </p:sp>
    </p:spTree>
    <p:extLst>
      <p:ext uri="{BB962C8B-B14F-4D97-AF65-F5344CB8AC3E}">
        <p14:creationId xmlns:p14="http://schemas.microsoft.com/office/powerpoint/2010/main" val="18483986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82" y="1583624"/>
            <a:ext cx="8490354" cy="51981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88636" y="304800"/>
            <a:ext cx="8534400" cy="1219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 CRAZY HOT &amp; DRY SUMMER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32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After record warm May!</a:t>
            </a:r>
          </a:p>
        </p:txBody>
      </p:sp>
    </p:spTree>
    <p:extLst>
      <p:ext uri="{BB962C8B-B14F-4D97-AF65-F5344CB8AC3E}">
        <p14:creationId xmlns:p14="http://schemas.microsoft.com/office/powerpoint/2010/main" val="152753922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46" y="1794800"/>
            <a:ext cx="8490354" cy="47758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88636" y="304800"/>
            <a:ext cx="8534400" cy="1219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 CRAZY HOT &amp; DRY SUMMER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32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After record warm May!</a:t>
            </a:r>
          </a:p>
        </p:txBody>
      </p:sp>
    </p:spTree>
    <p:extLst>
      <p:ext uri="{BB962C8B-B14F-4D97-AF65-F5344CB8AC3E}">
        <p14:creationId xmlns:p14="http://schemas.microsoft.com/office/powerpoint/2010/main" val="93247388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83" y="1489584"/>
            <a:ext cx="8866517" cy="4987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09600" y="489466"/>
            <a:ext cx="80772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LET’S FORECAST!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14400" y="1600200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LIGHTNING ROUND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OF WINTER FORECASTS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4400" y="3234816"/>
            <a:ext cx="7391400" cy="293738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Organizations/individuals who can’t make it here today or don’t want to be here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OR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They don’t know (or care) that we exist.</a:t>
            </a:r>
          </a:p>
        </p:txBody>
      </p:sp>
    </p:spTree>
    <p:extLst>
      <p:ext uri="{BB962C8B-B14F-4D97-AF65-F5344CB8AC3E}">
        <p14:creationId xmlns:p14="http://schemas.microsoft.com/office/powerpoint/2010/main" val="6875261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83" y="1489584"/>
            <a:ext cx="8866517" cy="4987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14400" y="1600200"/>
            <a:ext cx="7391400" cy="1524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en-US" sz="400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COLLECTION OF WINTER OUTLOOKS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14400" y="3234816"/>
            <a:ext cx="7391400" cy="293738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23000">
                <a:srgbClr val="2214D4">
                  <a:alpha val="36000"/>
                </a:srgb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Old Farmer’s Almanac</a:t>
            </a:r>
            <a:endParaRPr lang="en-US" sz="2800" b="0" i="0" kern="100" spc="-100" dirty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Farmer’s Almanac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err="1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AccuWeather</a:t>
            </a:r>
            <a:endParaRPr lang="en-US" sz="2800" b="0" i="0" kern="100" spc="-100" dirty="0" smtClean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Pete Parsons (OR Dept of Forestry)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strike="dblStrike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Rod Hill (KGW)</a:t>
            </a:r>
            <a:r>
              <a:rPr lang="en-US" sz="2800" b="0" i="0" kern="100" spc="-100" dirty="0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   </a:t>
            </a:r>
            <a:r>
              <a:rPr lang="en-US" sz="2800" b="0" i="0" kern="100" spc="-100" dirty="0" smtClean="0">
                <a:solidFill>
                  <a:srgbClr val="FFFF99"/>
                </a:solidFill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&lt; He’s here!</a:t>
            </a:r>
          </a:p>
          <a:p>
            <a:pPr marL="742950" indent="-742950">
              <a:spcBef>
                <a:spcPts val="0"/>
              </a:spcBef>
              <a:buAutoNum type="arabicPeriod"/>
              <a:defRPr/>
            </a:pPr>
            <a:r>
              <a:rPr lang="en-US" sz="2800" b="0" i="0" kern="100" spc="-100" dirty="0" err="1" smtClean="0">
                <a:effectLst>
                  <a:outerShdw blurRad="38100" dist="1397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Lucida Sans Unicode" pitchFamily="34" charset="0"/>
              </a:rPr>
              <a:t>WeatherBELL</a:t>
            </a:r>
            <a:endParaRPr lang="en-US" sz="2800" b="0" i="0" kern="100" spc="-100" dirty="0" smtClean="0">
              <a:effectLst>
                <a:outerShdw blurRad="38100" dist="1397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+mj-ea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6386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28600" y="5715000"/>
            <a:ext cx="8763000" cy="838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Remember the accuracy…</a:t>
            </a:r>
            <a:endParaRPr lang="en-US" sz="24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8843"/>
            <a:ext cx="9129050" cy="5141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593849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28600" y="5715000"/>
            <a:ext cx="8763000" cy="838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Remember the accuracy…</a:t>
            </a:r>
            <a:endParaRPr lang="en-US" sz="24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8843"/>
            <a:ext cx="9129050" cy="5141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610979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066800" y="283347"/>
            <a:ext cx="72390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AccuWeather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6317" y="2379384"/>
            <a:ext cx="7408086" cy="41686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685800" y="990600"/>
            <a:ext cx="7772400" cy="13109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i="0" dirty="0" smtClean="0">
                <a:solidFill>
                  <a:schemeClr val="tx1"/>
                </a:solidFill>
              </a:rPr>
              <a:t>…A </a:t>
            </a:r>
            <a:r>
              <a:rPr lang="en-US" sz="2400" b="0" i="0" dirty="0">
                <a:solidFill>
                  <a:schemeClr val="tx1"/>
                </a:solidFill>
              </a:rPr>
              <a:t>phenomenon known as a pineapple connection could take place this winter, drawing a deep flow of moisture into the western </a:t>
            </a:r>
            <a:r>
              <a:rPr lang="en-US" sz="2400" b="0" i="0" dirty="0" smtClean="0">
                <a:solidFill>
                  <a:schemeClr val="tx1"/>
                </a:solidFill>
              </a:rPr>
              <a:t>U.S…</a:t>
            </a:r>
            <a:endParaRPr lang="en-US" sz="2400" b="0" kern="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accent4">
                    <a:lumMod val="10000"/>
                  </a:schemeClr>
                </a:outerShdw>
              </a:effectLst>
              <a:latin typeface="Comic Sans MS" panose="030F0702030302020204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73702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228599"/>
            <a:ext cx="8458200" cy="98488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Oregon </a:t>
            </a: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Dept</a:t>
            </a: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 of Ag/Forestry</a:t>
            </a:r>
          </a:p>
          <a:p>
            <a:pPr algn="ctr">
              <a:defRPr/>
            </a:pPr>
            <a:r>
              <a:rPr lang="en-US" sz="24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(Pete Parsons)</a:t>
            </a:r>
            <a:endParaRPr lang="en-US" sz="2000" b="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29104" y="5374122"/>
            <a:ext cx="8686800" cy="1066799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1800" dirty="0">
                <a:solidFill>
                  <a:schemeClr val="tx1"/>
                </a:solidFill>
              </a:rPr>
              <a:t>Enhanced SW flow aloft in November and December with anomalous ridging developing in </a:t>
            </a:r>
            <a:r>
              <a:rPr lang="en-US" sz="1800" dirty="0" smtClean="0">
                <a:solidFill>
                  <a:schemeClr val="tx1"/>
                </a:solidFill>
              </a:rPr>
              <a:t>January…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1800" b="0" i="0" dirty="0">
                <a:solidFill>
                  <a:srgbClr val="FFFF66"/>
                </a:solidFill>
              </a:rPr>
              <a:t>Above-average storm activity early in the period, followed by more placid conditions entering the new year</a:t>
            </a:r>
            <a:endParaRPr lang="en-US" sz="1800" b="0" i="0" dirty="0" smtClean="0">
              <a:solidFill>
                <a:srgbClr val="FFFF66"/>
              </a:solidFill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49645" y="2537519"/>
            <a:ext cx="1590136" cy="1657423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1996-97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2006-07</a:t>
            </a:r>
          </a:p>
          <a:p>
            <a:pPr algn="ctr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0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2012-13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30313" y="1312603"/>
            <a:ext cx="1828800" cy="1125797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0" tIns="274320" rIns="0" bIns="274320" anchor="ctr" anchorCtr="1">
            <a:no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en-US" sz="24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Top Analog</a:t>
            </a:r>
          </a:p>
          <a:p>
            <a:pPr algn="ctr">
              <a:buClr>
                <a:srgbClr val="FFC000"/>
              </a:buClr>
              <a:defRPr/>
            </a:pPr>
            <a:r>
              <a:rPr lang="en-US" sz="2400" b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accent4">
                      <a:lumMod val="10000"/>
                    </a:schemeClr>
                  </a:outerShdw>
                </a:effectLst>
                <a:latin typeface="Comic Sans MS" panose="030F0702030302020204" pitchFamily="66" charset="0"/>
                <a:cs typeface="Arial" pitchFamily="34" charset="0"/>
              </a:rPr>
              <a:t>Years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73662" y="1522240"/>
            <a:ext cx="6221258" cy="36564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034823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76400" y="914400"/>
            <a:ext cx="5791200" cy="56839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04800" y="413264"/>
            <a:ext cx="84582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Rod Hill Is Here!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 flipV="1">
            <a:off x="6019800" y="3352800"/>
            <a:ext cx="1219200" cy="685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Down Arrow 8"/>
          <p:cNvSpPr/>
          <p:nvPr/>
        </p:nvSpPr>
        <p:spPr bwMode="auto">
          <a:xfrm rot="7898287">
            <a:off x="8210743" y="4672138"/>
            <a:ext cx="484632" cy="1881922"/>
          </a:xfrm>
          <a:prstGeom prst="down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88269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362200" y="381000"/>
            <a:ext cx="388620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WeatherBELL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1143000"/>
            <a:ext cx="5927761" cy="39549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48282" y="3968693"/>
            <a:ext cx="5400235" cy="25513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77571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1" y="381000"/>
            <a:ext cx="8796116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4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THREE MODEL FORECASTS</a:t>
            </a:r>
            <a:endParaRPr lang="en-US" sz="36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1944906"/>
            <a:ext cx="4163134" cy="30842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8818" y="2895600"/>
            <a:ext cx="4269699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4603867" y="5638800"/>
            <a:ext cx="4419599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JAMSTEC DEC-FEB SFC TEMP</a:t>
            </a:r>
            <a:endParaRPr lang="en-US" sz="18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00367" y="4953000"/>
            <a:ext cx="4419599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0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ECMWF DEC-FEB 500MB</a:t>
            </a:r>
            <a:endParaRPr lang="en-US" sz="18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5976063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0619" y="701802"/>
            <a:ext cx="7786496" cy="61561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Right Arrow 1"/>
          <p:cNvSpPr/>
          <p:nvPr/>
        </p:nvSpPr>
        <p:spPr bwMode="auto">
          <a:xfrm>
            <a:off x="3352800" y="3352800"/>
            <a:ext cx="1447800" cy="427101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9" name="Right Arrow 8"/>
          <p:cNvSpPr/>
          <p:nvPr/>
        </p:nvSpPr>
        <p:spPr bwMode="auto">
          <a:xfrm rot="7014058">
            <a:off x="4494422" y="1340943"/>
            <a:ext cx="2199787" cy="493096"/>
          </a:xfrm>
          <a:prstGeom prst="rightArrow">
            <a:avLst/>
          </a:prstGeom>
          <a:solidFill>
            <a:srgbClr val="2214D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" y="279624"/>
            <a:ext cx="8796116" cy="430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 anchorCtr="1">
            <a:spAutoFit/>
          </a:bodyPr>
          <a:lstStyle/>
          <a:p>
            <a:pPr algn="ctr">
              <a:defRPr/>
            </a:pPr>
            <a:r>
              <a:rPr lang="en-US" sz="2800" i="0" kern="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+mj-ea"/>
                <a:cs typeface="Lucida Sans Unicode" pitchFamily="34" charset="0"/>
              </a:rPr>
              <a:t>WILL A NEW “BLOB” AFFECT OUR WINTER?</a:t>
            </a:r>
            <a:endParaRPr lang="en-US" sz="2400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4701862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heme/theme1.xml><?xml version="1.0" encoding="utf-8"?>
<a:theme xmlns:a="http://schemas.openxmlformats.org/drawingml/2006/main" name="Ripple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8567</TotalTime>
  <Words>1727</Words>
  <Application>Microsoft Office PowerPoint</Application>
  <PresentationFormat>On-screen Show (4:3)</PresentationFormat>
  <Paragraphs>316</Paragraphs>
  <Slides>75</Slides>
  <Notes>44</Notes>
  <HiddenSlides>3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7" baseType="lpstr">
      <vt:lpstr>Arial</vt:lpstr>
      <vt:lpstr>Arial Black</vt:lpstr>
      <vt:lpstr>Arial Rounded MT Bold</vt:lpstr>
      <vt:lpstr>Book Antiqua</vt:lpstr>
      <vt:lpstr>Bookman Old Style</vt:lpstr>
      <vt:lpstr>Calibri</vt:lpstr>
      <vt:lpstr>Comic Sans MS</vt:lpstr>
      <vt:lpstr>Lucida Sans Unicode</vt:lpstr>
      <vt:lpstr>Microsoft Sans Serif</vt:lpstr>
      <vt:lpstr>Wingdings</vt:lpstr>
      <vt:lpstr>Ripple</vt:lpstr>
      <vt:lpstr>Worksheet</vt:lpstr>
      <vt:lpstr>La Niña A LONG WAIT FOR WEATHER FUN</vt:lpstr>
      <vt:lpstr>   Quick Summary</vt:lpstr>
      <vt:lpstr>PowerPoint Presentation</vt:lpstr>
      <vt:lpstr>PowerPoint Presentation</vt:lpstr>
      <vt:lpstr>PowerPoint Presentation</vt:lpstr>
      <vt:lpstr>THE USA VIEW </vt:lpstr>
      <vt:lpstr>THE USA VIEW </vt:lpstr>
      <vt:lpstr>THE USA VIEW </vt:lpstr>
      <vt:lpstr>THE USA VIEW </vt:lpstr>
      <vt:lpstr>THE 3 MONTH PERIOD </vt:lpstr>
      <vt:lpstr>3 MONTH PRECIPITATION </vt:lpstr>
      <vt:lpstr>Oregon Winter Temps (the past 100 years) Warming trend continues</vt:lpstr>
      <vt:lpstr>Western Valleys Winter Temps  (the past 100 years) Milder than last year, above average</vt:lpstr>
      <vt:lpstr>UPPER LEVEL PATTERNS </vt:lpstr>
      <vt:lpstr>UPPER LEVEL PATTERNS </vt:lpstr>
      <vt:lpstr>UPPER LEVEL PATTERNS </vt:lpstr>
      <vt:lpstr>UPPER LEVEL PATTERNS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Mountain Snowpack @ 5,400’ Bottom of Pucci Lift @Timberline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WINTER 2002/2003 THE HIGHLIGHTS</dc:title>
  <dc:creator>Mnelsen</dc:creator>
  <cp:lastModifiedBy>Mark Nelsen</cp:lastModifiedBy>
  <cp:revision>665</cp:revision>
  <cp:lastPrinted>1601-01-01T00:00:00Z</cp:lastPrinted>
  <dcterms:created xsi:type="dcterms:W3CDTF">2003-10-26T05:40:27Z</dcterms:created>
  <dcterms:modified xsi:type="dcterms:W3CDTF">2018-11-08T23:50:17Z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9</vt:i4>
  </property>
</Properties>
</file>