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9647"/>
    <a:srgbClr val="E78B2D"/>
    <a:srgbClr val="E3B458"/>
    <a:srgbClr val="FF9300"/>
    <a:srgbClr val="3B5320"/>
    <a:srgbClr val="FF9320"/>
    <a:srgbClr val="FADA43"/>
    <a:srgbClr val="83D06E"/>
    <a:srgbClr val="FAE264"/>
    <a:srgbClr val="F8FF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73"/>
    <p:restoredTop sz="94666"/>
  </p:normalViewPr>
  <p:slideViewPr>
    <p:cSldViewPr snapToGrid="0" snapToObjects="1">
      <p:cViewPr>
        <p:scale>
          <a:sx n="80" d="100"/>
          <a:sy n="80" d="100"/>
        </p:scale>
        <p:origin x="520" y="5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8CEF0A-AE87-664C-8E82-9E00AAB64C39}" type="doc">
      <dgm:prSet loTypeId="urn:microsoft.com/office/officeart/2005/8/layout/cycle8" loCatId="" qsTypeId="urn:microsoft.com/office/officeart/2005/8/quickstyle/simple4" qsCatId="simple" csTypeId="urn:microsoft.com/office/officeart/2005/8/colors/accent1_2" csCatId="accent1" phldr="1"/>
      <dgm:spPr/>
    </dgm:pt>
    <dgm:pt modelId="{6CCC15DA-EBD1-D44E-B970-80324381DDA7}">
      <dgm:prSet phldrT="[Text]"/>
      <dgm:spPr/>
      <dgm:t>
        <a:bodyPr/>
        <a:lstStyle/>
        <a:p>
          <a:r>
            <a:rPr lang="en-US" b="0" i="0" dirty="0" smtClean="0">
              <a:solidFill>
                <a:srgbClr val="00B050"/>
              </a:solidFill>
              <a:latin typeface="Avenir Light" charset="0"/>
              <a:ea typeface="Avenir Light" charset="0"/>
              <a:cs typeface="Avenir Light" charset="0"/>
            </a:rPr>
            <a:t>33.3%</a:t>
          </a:r>
          <a:endParaRPr lang="en-US" b="0" i="0" dirty="0">
            <a:solidFill>
              <a:srgbClr val="00B050"/>
            </a:solidFill>
            <a:latin typeface="Avenir Light" charset="0"/>
            <a:ea typeface="Avenir Light" charset="0"/>
            <a:cs typeface="Avenir Light" charset="0"/>
          </a:endParaRPr>
        </a:p>
      </dgm:t>
    </dgm:pt>
    <dgm:pt modelId="{16629B9C-00FC-534A-B9F5-C3AE50649A6E}" type="parTrans" cxnId="{9D40C6F1-AEDF-874E-871B-CEA9EF048B6F}">
      <dgm:prSet/>
      <dgm:spPr/>
      <dgm:t>
        <a:bodyPr/>
        <a:lstStyle/>
        <a:p>
          <a:endParaRPr lang="en-US"/>
        </a:p>
      </dgm:t>
    </dgm:pt>
    <dgm:pt modelId="{CA16C8EA-DF31-DB40-BD86-8EA97007EACD}" type="sibTrans" cxnId="{9D40C6F1-AEDF-874E-871B-CEA9EF048B6F}">
      <dgm:prSet/>
      <dgm:spPr/>
      <dgm:t>
        <a:bodyPr/>
        <a:lstStyle/>
        <a:p>
          <a:endParaRPr lang="en-US"/>
        </a:p>
      </dgm:t>
    </dgm:pt>
    <dgm:pt modelId="{4249AAA0-D780-C840-9204-01458CEBE688}">
      <dgm:prSet phldrT="[Text]"/>
      <dgm:spPr/>
      <dgm:t>
        <a:bodyPr/>
        <a:lstStyle/>
        <a:p>
          <a:r>
            <a:rPr lang="en-US" dirty="0" smtClean="0">
              <a:solidFill>
                <a:srgbClr val="FADA43"/>
              </a:solidFill>
            </a:rPr>
            <a:t>33.3%</a:t>
          </a:r>
          <a:endParaRPr lang="en-US" dirty="0">
            <a:solidFill>
              <a:srgbClr val="FADA43"/>
            </a:solidFill>
          </a:endParaRPr>
        </a:p>
      </dgm:t>
    </dgm:pt>
    <dgm:pt modelId="{2A11F116-1E6E-BE4D-B5F9-2C317A4CF73F}" type="parTrans" cxnId="{C35FF33A-2ED0-5D4B-96EF-CCEA925C517F}">
      <dgm:prSet/>
      <dgm:spPr/>
      <dgm:t>
        <a:bodyPr/>
        <a:lstStyle/>
        <a:p>
          <a:endParaRPr lang="en-US"/>
        </a:p>
      </dgm:t>
    </dgm:pt>
    <dgm:pt modelId="{C5673D36-BB36-7740-993F-B58EED4398D1}" type="sibTrans" cxnId="{C35FF33A-2ED0-5D4B-96EF-CCEA925C517F}">
      <dgm:prSet/>
      <dgm:spPr/>
      <dgm:t>
        <a:bodyPr/>
        <a:lstStyle/>
        <a:p>
          <a:endParaRPr lang="en-US"/>
        </a:p>
      </dgm:t>
    </dgm:pt>
    <dgm:pt modelId="{1D722436-42A6-284C-89FA-CB03D1720474}">
      <dgm:prSet phldrT="[Text]"/>
      <dgm:spPr/>
      <dgm:t>
        <a:bodyPr/>
        <a:lstStyle/>
        <a:p>
          <a:r>
            <a:rPr lang="en-US" b="0" i="0" dirty="0" smtClean="0">
              <a:solidFill>
                <a:srgbClr val="0070C0"/>
              </a:solidFill>
              <a:latin typeface="Avenir Light" charset="0"/>
              <a:ea typeface="Avenir Light" charset="0"/>
              <a:cs typeface="Avenir Light" charset="0"/>
            </a:rPr>
            <a:t>33.3%</a:t>
          </a:r>
          <a:endParaRPr lang="en-US" b="0" i="0" dirty="0">
            <a:solidFill>
              <a:srgbClr val="0070C0"/>
            </a:solidFill>
            <a:latin typeface="Avenir Light" charset="0"/>
            <a:ea typeface="Avenir Light" charset="0"/>
            <a:cs typeface="Avenir Light" charset="0"/>
          </a:endParaRPr>
        </a:p>
      </dgm:t>
    </dgm:pt>
    <dgm:pt modelId="{B9D362B5-FBAE-E144-8AF2-D529B321A83D}" type="parTrans" cxnId="{47B1E9C0-BDBE-914F-AF8B-E88238C1EEF5}">
      <dgm:prSet/>
      <dgm:spPr/>
      <dgm:t>
        <a:bodyPr/>
        <a:lstStyle/>
        <a:p>
          <a:endParaRPr lang="en-US"/>
        </a:p>
      </dgm:t>
    </dgm:pt>
    <dgm:pt modelId="{FEB5B9CB-BF7D-A245-B85D-D7DD70583AEE}" type="sibTrans" cxnId="{47B1E9C0-BDBE-914F-AF8B-E88238C1EEF5}">
      <dgm:prSet/>
      <dgm:spPr/>
      <dgm:t>
        <a:bodyPr/>
        <a:lstStyle/>
        <a:p>
          <a:endParaRPr lang="en-US"/>
        </a:p>
      </dgm:t>
    </dgm:pt>
    <dgm:pt modelId="{1E8DC092-8F4E-0542-8EFA-AEC59A3A48B7}" type="pres">
      <dgm:prSet presAssocID="{668CEF0A-AE87-664C-8E82-9E00AAB64C39}" presName="compositeShape" presStyleCnt="0">
        <dgm:presLayoutVars>
          <dgm:chMax val="7"/>
          <dgm:dir/>
          <dgm:resizeHandles val="exact"/>
        </dgm:presLayoutVars>
      </dgm:prSet>
      <dgm:spPr/>
    </dgm:pt>
    <dgm:pt modelId="{3233E70E-F0D0-6B49-8040-AABBF9AC0E6B}" type="pres">
      <dgm:prSet presAssocID="{668CEF0A-AE87-664C-8E82-9E00AAB64C39}" presName="wedge1" presStyleLbl="node1" presStyleIdx="0" presStyleCnt="3"/>
      <dgm:spPr/>
      <dgm:t>
        <a:bodyPr/>
        <a:lstStyle/>
        <a:p>
          <a:endParaRPr lang="en-US"/>
        </a:p>
      </dgm:t>
    </dgm:pt>
    <dgm:pt modelId="{31021280-2D43-C148-83D6-32FDC4B907DA}" type="pres">
      <dgm:prSet presAssocID="{668CEF0A-AE87-664C-8E82-9E00AAB64C39}" presName="dummy1a" presStyleCnt="0"/>
      <dgm:spPr/>
    </dgm:pt>
    <dgm:pt modelId="{1985E00F-99E6-9645-AD4D-B4529435AADA}" type="pres">
      <dgm:prSet presAssocID="{668CEF0A-AE87-664C-8E82-9E00AAB64C39}" presName="dummy1b" presStyleCnt="0"/>
      <dgm:spPr/>
    </dgm:pt>
    <dgm:pt modelId="{B881B680-1C7F-264E-B5B1-478512D6E868}" type="pres">
      <dgm:prSet presAssocID="{668CEF0A-AE87-664C-8E82-9E00AAB64C39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316DD1-CC4B-4547-A971-5CCA0C8DC13B}" type="pres">
      <dgm:prSet presAssocID="{668CEF0A-AE87-664C-8E82-9E00AAB64C39}" presName="wedge2" presStyleLbl="node1" presStyleIdx="1" presStyleCnt="3"/>
      <dgm:spPr/>
      <dgm:t>
        <a:bodyPr/>
        <a:lstStyle/>
        <a:p>
          <a:endParaRPr lang="en-US"/>
        </a:p>
      </dgm:t>
    </dgm:pt>
    <dgm:pt modelId="{A5065804-E500-484E-BAB5-829A5B78C72F}" type="pres">
      <dgm:prSet presAssocID="{668CEF0A-AE87-664C-8E82-9E00AAB64C39}" presName="dummy2a" presStyleCnt="0"/>
      <dgm:spPr/>
    </dgm:pt>
    <dgm:pt modelId="{842CA048-4FEF-AF40-B453-30D3A4ADA6DD}" type="pres">
      <dgm:prSet presAssocID="{668CEF0A-AE87-664C-8E82-9E00AAB64C39}" presName="dummy2b" presStyleCnt="0"/>
      <dgm:spPr/>
    </dgm:pt>
    <dgm:pt modelId="{F0D26DEE-1C53-E64D-B285-DBB5459D2B05}" type="pres">
      <dgm:prSet presAssocID="{668CEF0A-AE87-664C-8E82-9E00AAB64C39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B944AB-CA4C-634D-A417-C75D33249D9B}" type="pres">
      <dgm:prSet presAssocID="{668CEF0A-AE87-664C-8E82-9E00AAB64C39}" presName="wedge3" presStyleLbl="node1" presStyleIdx="2" presStyleCnt="3"/>
      <dgm:spPr/>
      <dgm:t>
        <a:bodyPr/>
        <a:lstStyle/>
        <a:p>
          <a:endParaRPr lang="en-US"/>
        </a:p>
      </dgm:t>
    </dgm:pt>
    <dgm:pt modelId="{06C15DF6-FECA-9A4B-8330-F6133075EDC4}" type="pres">
      <dgm:prSet presAssocID="{668CEF0A-AE87-664C-8E82-9E00AAB64C39}" presName="dummy3a" presStyleCnt="0"/>
      <dgm:spPr/>
    </dgm:pt>
    <dgm:pt modelId="{73056355-9CB3-1942-AC04-40DFED20438A}" type="pres">
      <dgm:prSet presAssocID="{668CEF0A-AE87-664C-8E82-9E00AAB64C39}" presName="dummy3b" presStyleCnt="0"/>
      <dgm:spPr/>
    </dgm:pt>
    <dgm:pt modelId="{FF4767A4-6ACB-3A40-B792-CE547357C550}" type="pres">
      <dgm:prSet presAssocID="{668CEF0A-AE87-664C-8E82-9E00AAB64C39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A0CC46-91FD-A24D-800D-94DE0310DDBA}" type="pres">
      <dgm:prSet presAssocID="{CA16C8EA-DF31-DB40-BD86-8EA97007EACD}" presName="arrowWedge1" presStyleLbl="fgSibTrans2D1" presStyleIdx="0" presStyleCnt="3"/>
      <dgm:spPr>
        <a:gradFill rotWithShape="0">
          <a:gsLst>
            <a:gs pos="0">
              <a:srgbClr val="83D06E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</a:gradFill>
      </dgm:spPr>
    </dgm:pt>
    <dgm:pt modelId="{A96330F1-E9F6-5942-AFEF-D7C09C70A445}" type="pres">
      <dgm:prSet presAssocID="{C5673D36-BB36-7740-993F-B58EED4398D1}" presName="arrowWedge2" presStyleLbl="fgSibTrans2D1" presStyleIdx="1" presStyleCnt="3"/>
      <dgm:spPr>
        <a:gradFill rotWithShape="0">
          <a:gsLst>
            <a:gs pos="0">
              <a:srgbClr val="FFC000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</a:gradFill>
      </dgm:spPr>
    </dgm:pt>
    <dgm:pt modelId="{EFE2CE90-8AAF-F845-9D89-59D826ADDF32}" type="pres">
      <dgm:prSet presAssocID="{FEB5B9CB-BF7D-A245-B85D-D7DD70583AEE}" presName="arrowWedge3" presStyleLbl="fgSibTrans2D1" presStyleIdx="2" presStyleCnt="3"/>
      <dgm:spPr>
        <a:gradFill rotWithShape="0">
          <a:gsLst>
            <a:gs pos="0">
              <a:srgbClr val="0070C0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</a:gradFill>
      </dgm:spPr>
    </dgm:pt>
  </dgm:ptLst>
  <dgm:cxnLst>
    <dgm:cxn modelId="{7AC879F6-3288-114D-BBFF-85867EDF6F8C}" type="presOf" srcId="{1D722436-42A6-284C-89FA-CB03D1720474}" destId="{CAB944AB-CA4C-634D-A417-C75D33249D9B}" srcOrd="0" destOrd="0" presId="urn:microsoft.com/office/officeart/2005/8/layout/cycle8"/>
    <dgm:cxn modelId="{7859AB2E-4FD9-9845-B176-A4AAEE041812}" type="presOf" srcId="{6CCC15DA-EBD1-D44E-B970-80324381DDA7}" destId="{B881B680-1C7F-264E-B5B1-478512D6E868}" srcOrd="1" destOrd="0" presId="urn:microsoft.com/office/officeart/2005/8/layout/cycle8"/>
    <dgm:cxn modelId="{9D40C6F1-AEDF-874E-871B-CEA9EF048B6F}" srcId="{668CEF0A-AE87-664C-8E82-9E00AAB64C39}" destId="{6CCC15DA-EBD1-D44E-B970-80324381DDA7}" srcOrd="0" destOrd="0" parTransId="{16629B9C-00FC-534A-B9F5-C3AE50649A6E}" sibTransId="{CA16C8EA-DF31-DB40-BD86-8EA97007EACD}"/>
    <dgm:cxn modelId="{4F4C0C66-4FDC-BD48-B14B-A7A66BD22E9D}" type="presOf" srcId="{668CEF0A-AE87-664C-8E82-9E00AAB64C39}" destId="{1E8DC092-8F4E-0542-8EFA-AEC59A3A48B7}" srcOrd="0" destOrd="0" presId="urn:microsoft.com/office/officeart/2005/8/layout/cycle8"/>
    <dgm:cxn modelId="{C35FF33A-2ED0-5D4B-96EF-CCEA925C517F}" srcId="{668CEF0A-AE87-664C-8E82-9E00AAB64C39}" destId="{4249AAA0-D780-C840-9204-01458CEBE688}" srcOrd="1" destOrd="0" parTransId="{2A11F116-1E6E-BE4D-B5F9-2C317A4CF73F}" sibTransId="{C5673D36-BB36-7740-993F-B58EED4398D1}"/>
    <dgm:cxn modelId="{8A0572DD-879F-E841-AB48-76B82848D60A}" type="presOf" srcId="{4249AAA0-D780-C840-9204-01458CEBE688}" destId="{94316DD1-CC4B-4547-A971-5CCA0C8DC13B}" srcOrd="0" destOrd="0" presId="urn:microsoft.com/office/officeart/2005/8/layout/cycle8"/>
    <dgm:cxn modelId="{7CE255CD-0E78-4F4F-B624-EA6F49750019}" type="presOf" srcId="{1D722436-42A6-284C-89FA-CB03D1720474}" destId="{FF4767A4-6ACB-3A40-B792-CE547357C550}" srcOrd="1" destOrd="0" presId="urn:microsoft.com/office/officeart/2005/8/layout/cycle8"/>
    <dgm:cxn modelId="{47B1E9C0-BDBE-914F-AF8B-E88238C1EEF5}" srcId="{668CEF0A-AE87-664C-8E82-9E00AAB64C39}" destId="{1D722436-42A6-284C-89FA-CB03D1720474}" srcOrd="2" destOrd="0" parTransId="{B9D362B5-FBAE-E144-8AF2-D529B321A83D}" sibTransId="{FEB5B9CB-BF7D-A245-B85D-D7DD70583AEE}"/>
    <dgm:cxn modelId="{831AEDA6-B4B2-4F4C-B110-3301C8A9FFA9}" type="presOf" srcId="{6CCC15DA-EBD1-D44E-B970-80324381DDA7}" destId="{3233E70E-F0D0-6B49-8040-AABBF9AC0E6B}" srcOrd="0" destOrd="0" presId="urn:microsoft.com/office/officeart/2005/8/layout/cycle8"/>
    <dgm:cxn modelId="{0E9D00AA-85C1-E949-9BD9-842715F8085A}" type="presOf" srcId="{4249AAA0-D780-C840-9204-01458CEBE688}" destId="{F0D26DEE-1C53-E64D-B285-DBB5459D2B05}" srcOrd="1" destOrd="0" presId="urn:microsoft.com/office/officeart/2005/8/layout/cycle8"/>
    <dgm:cxn modelId="{3CC2FF23-F599-D646-A44C-FB2D8D9AE049}" type="presParOf" srcId="{1E8DC092-8F4E-0542-8EFA-AEC59A3A48B7}" destId="{3233E70E-F0D0-6B49-8040-AABBF9AC0E6B}" srcOrd="0" destOrd="0" presId="urn:microsoft.com/office/officeart/2005/8/layout/cycle8"/>
    <dgm:cxn modelId="{43CA2884-D1A2-764D-BA55-B96DF7D0F299}" type="presParOf" srcId="{1E8DC092-8F4E-0542-8EFA-AEC59A3A48B7}" destId="{31021280-2D43-C148-83D6-32FDC4B907DA}" srcOrd="1" destOrd="0" presId="urn:microsoft.com/office/officeart/2005/8/layout/cycle8"/>
    <dgm:cxn modelId="{F05C7902-594F-6E40-A21D-AED8C8161EFD}" type="presParOf" srcId="{1E8DC092-8F4E-0542-8EFA-AEC59A3A48B7}" destId="{1985E00F-99E6-9645-AD4D-B4529435AADA}" srcOrd="2" destOrd="0" presId="urn:microsoft.com/office/officeart/2005/8/layout/cycle8"/>
    <dgm:cxn modelId="{9E3022B0-D537-164E-B292-DDDB36A8B7ED}" type="presParOf" srcId="{1E8DC092-8F4E-0542-8EFA-AEC59A3A48B7}" destId="{B881B680-1C7F-264E-B5B1-478512D6E868}" srcOrd="3" destOrd="0" presId="urn:microsoft.com/office/officeart/2005/8/layout/cycle8"/>
    <dgm:cxn modelId="{D5C160C1-0CDD-5B4D-ADFF-D9A9A0995DFE}" type="presParOf" srcId="{1E8DC092-8F4E-0542-8EFA-AEC59A3A48B7}" destId="{94316DD1-CC4B-4547-A971-5CCA0C8DC13B}" srcOrd="4" destOrd="0" presId="urn:microsoft.com/office/officeart/2005/8/layout/cycle8"/>
    <dgm:cxn modelId="{44C6BB80-0B88-A848-989C-E03E87436F75}" type="presParOf" srcId="{1E8DC092-8F4E-0542-8EFA-AEC59A3A48B7}" destId="{A5065804-E500-484E-BAB5-829A5B78C72F}" srcOrd="5" destOrd="0" presId="urn:microsoft.com/office/officeart/2005/8/layout/cycle8"/>
    <dgm:cxn modelId="{53FE9648-4EAA-7945-8AC0-1477D3460E89}" type="presParOf" srcId="{1E8DC092-8F4E-0542-8EFA-AEC59A3A48B7}" destId="{842CA048-4FEF-AF40-B453-30D3A4ADA6DD}" srcOrd="6" destOrd="0" presId="urn:microsoft.com/office/officeart/2005/8/layout/cycle8"/>
    <dgm:cxn modelId="{48F65D15-A71A-D24C-BDFA-3EC522D6FE55}" type="presParOf" srcId="{1E8DC092-8F4E-0542-8EFA-AEC59A3A48B7}" destId="{F0D26DEE-1C53-E64D-B285-DBB5459D2B05}" srcOrd="7" destOrd="0" presId="urn:microsoft.com/office/officeart/2005/8/layout/cycle8"/>
    <dgm:cxn modelId="{72C88D03-DB5D-454E-B22D-B2389E8B71FC}" type="presParOf" srcId="{1E8DC092-8F4E-0542-8EFA-AEC59A3A48B7}" destId="{CAB944AB-CA4C-634D-A417-C75D33249D9B}" srcOrd="8" destOrd="0" presId="urn:microsoft.com/office/officeart/2005/8/layout/cycle8"/>
    <dgm:cxn modelId="{65152EC3-B716-4D4F-A263-44F59DA33FFC}" type="presParOf" srcId="{1E8DC092-8F4E-0542-8EFA-AEC59A3A48B7}" destId="{06C15DF6-FECA-9A4B-8330-F6133075EDC4}" srcOrd="9" destOrd="0" presId="urn:microsoft.com/office/officeart/2005/8/layout/cycle8"/>
    <dgm:cxn modelId="{71E75AA4-8570-DD46-8C1D-561622A84039}" type="presParOf" srcId="{1E8DC092-8F4E-0542-8EFA-AEC59A3A48B7}" destId="{73056355-9CB3-1942-AC04-40DFED20438A}" srcOrd="10" destOrd="0" presId="urn:microsoft.com/office/officeart/2005/8/layout/cycle8"/>
    <dgm:cxn modelId="{FE4CB671-5541-FD42-BDC6-B38A27A351D3}" type="presParOf" srcId="{1E8DC092-8F4E-0542-8EFA-AEC59A3A48B7}" destId="{FF4767A4-6ACB-3A40-B792-CE547357C550}" srcOrd="11" destOrd="0" presId="urn:microsoft.com/office/officeart/2005/8/layout/cycle8"/>
    <dgm:cxn modelId="{912B62DA-1A16-B44A-82FB-9C793BB69039}" type="presParOf" srcId="{1E8DC092-8F4E-0542-8EFA-AEC59A3A48B7}" destId="{37A0CC46-91FD-A24D-800D-94DE0310DDBA}" srcOrd="12" destOrd="0" presId="urn:microsoft.com/office/officeart/2005/8/layout/cycle8"/>
    <dgm:cxn modelId="{5F3AD5D0-6C98-8C4F-A36D-E1249D40D356}" type="presParOf" srcId="{1E8DC092-8F4E-0542-8EFA-AEC59A3A48B7}" destId="{A96330F1-E9F6-5942-AFEF-D7C09C70A445}" srcOrd="13" destOrd="0" presId="urn:microsoft.com/office/officeart/2005/8/layout/cycle8"/>
    <dgm:cxn modelId="{CDE01AF1-EE66-FC40-9046-758048495854}" type="presParOf" srcId="{1E8DC092-8F4E-0542-8EFA-AEC59A3A48B7}" destId="{EFE2CE90-8AAF-F845-9D89-59D826ADDF32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F60B47-E0D5-044E-BF6D-25AAE01EE367}" type="doc">
      <dgm:prSet loTypeId="urn:microsoft.com/office/officeart/2008/layout/PictureAccentList" loCatId="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3DD484C-70A1-A640-919B-B9757C68F77A}">
      <dgm:prSet phldrT="[Text]" custT="1"/>
      <dgm:spPr/>
      <dgm:t>
        <a:bodyPr/>
        <a:lstStyle/>
        <a:p>
          <a:r>
            <a:rPr lang="en-US" sz="3400" smtClean="0">
              <a:latin typeface="Avenir Light" charset="0"/>
              <a:ea typeface="Avenir Light" charset="0"/>
              <a:cs typeface="Avenir Light" charset="0"/>
            </a:rPr>
            <a:t>Seasonal Forecast 2000-2018</a:t>
          </a:r>
          <a:endParaRPr lang="en-US" sz="3400" dirty="0"/>
        </a:p>
      </dgm:t>
    </dgm:pt>
    <dgm:pt modelId="{CE787CEA-945F-0247-87B4-94D06175A7A9}" type="parTrans" cxnId="{4BEB263C-12D4-E849-A931-230253B5EBA3}">
      <dgm:prSet/>
      <dgm:spPr/>
      <dgm:t>
        <a:bodyPr/>
        <a:lstStyle/>
        <a:p>
          <a:endParaRPr lang="en-US"/>
        </a:p>
      </dgm:t>
    </dgm:pt>
    <dgm:pt modelId="{E38A8236-B697-9442-A10F-B0E43C3D7316}" type="sibTrans" cxnId="{4BEB263C-12D4-E849-A931-230253B5EBA3}">
      <dgm:prSet/>
      <dgm:spPr/>
      <dgm:t>
        <a:bodyPr/>
        <a:lstStyle/>
        <a:p>
          <a:endParaRPr lang="en-US"/>
        </a:p>
      </dgm:t>
    </dgm:pt>
    <dgm:pt modelId="{45626327-D4C0-3C4C-98F8-B5A916BB9198}">
      <dgm:prSet phldrT="[Text]" custT="1"/>
      <dgm:spPr/>
      <dgm:t>
        <a:bodyPr/>
        <a:lstStyle/>
        <a:p>
          <a:pPr algn="l"/>
          <a:r>
            <a:rPr lang="en-US" sz="2800" dirty="0" smtClean="0">
              <a:latin typeface="Avenir Light" charset="0"/>
              <a:ea typeface="Avenir Light" charset="0"/>
              <a:cs typeface="Avenir Light" charset="0"/>
            </a:rPr>
            <a:t>Accuracy 66%</a:t>
          </a:r>
          <a:endParaRPr lang="en-US" sz="2800" dirty="0"/>
        </a:p>
      </dgm:t>
    </dgm:pt>
    <dgm:pt modelId="{374A79C1-077C-D749-9BC7-E229FA188E35}" type="parTrans" cxnId="{1C65930F-27CC-0E4B-A3F2-0A54F57AE1C8}">
      <dgm:prSet/>
      <dgm:spPr/>
      <dgm:t>
        <a:bodyPr/>
        <a:lstStyle/>
        <a:p>
          <a:endParaRPr lang="en-US"/>
        </a:p>
      </dgm:t>
    </dgm:pt>
    <dgm:pt modelId="{84503E4E-9FA5-4644-81B4-AD359CDF002D}" type="sibTrans" cxnId="{1C65930F-27CC-0E4B-A3F2-0A54F57AE1C8}">
      <dgm:prSet/>
      <dgm:spPr/>
      <dgm:t>
        <a:bodyPr/>
        <a:lstStyle/>
        <a:p>
          <a:endParaRPr lang="en-US"/>
        </a:p>
      </dgm:t>
    </dgm:pt>
    <dgm:pt modelId="{06F7A8AE-6BAD-2145-BEA3-409216FF62C5}">
      <dgm:prSet phldrT="[Text]" custT="1"/>
      <dgm:spPr/>
      <dgm:t>
        <a:bodyPr/>
        <a:lstStyle/>
        <a:p>
          <a:pPr algn="l"/>
          <a:r>
            <a:rPr lang="en-US" sz="2800" dirty="0" smtClean="0">
              <a:latin typeface="Avenir Light" charset="0"/>
              <a:ea typeface="Avenir Light" charset="0"/>
              <a:cs typeface="Avenir Light" charset="0"/>
            </a:rPr>
            <a:t>Industry Standard 55%</a:t>
          </a:r>
          <a:endParaRPr lang="en-US" sz="2800" dirty="0"/>
        </a:p>
      </dgm:t>
    </dgm:pt>
    <dgm:pt modelId="{959615EE-08BC-454E-B088-13D5B7C32CEA}" type="parTrans" cxnId="{E274D9FB-4057-2145-8E38-425311C9C807}">
      <dgm:prSet/>
      <dgm:spPr/>
      <dgm:t>
        <a:bodyPr/>
        <a:lstStyle/>
        <a:p>
          <a:endParaRPr lang="en-US"/>
        </a:p>
      </dgm:t>
    </dgm:pt>
    <dgm:pt modelId="{2A826093-FA36-7B43-94B5-55370552ACA3}" type="sibTrans" cxnId="{E274D9FB-4057-2145-8E38-425311C9C807}">
      <dgm:prSet/>
      <dgm:spPr/>
      <dgm:t>
        <a:bodyPr/>
        <a:lstStyle/>
        <a:p>
          <a:endParaRPr lang="en-US"/>
        </a:p>
      </dgm:t>
    </dgm:pt>
    <dgm:pt modelId="{7FDD7F7E-FCEE-F940-B542-F1570E9CE877}" type="pres">
      <dgm:prSet presAssocID="{F9F60B47-E0D5-044E-BF6D-25AAE01EE367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BA95ADC-5DA6-3B42-A08F-FFE9CECAD79C}" type="pres">
      <dgm:prSet presAssocID="{53DD484C-70A1-A640-919B-B9757C68F77A}" presName="root" presStyleCnt="0">
        <dgm:presLayoutVars>
          <dgm:chMax/>
          <dgm:chPref val="4"/>
        </dgm:presLayoutVars>
      </dgm:prSet>
      <dgm:spPr/>
      <dgm:t>
        <a:bodyPr/>
        <a:lstStyle/>
        <a:p>
          <a:endParaRPr lang="en-US"/>
        </a:p>
      </dgm:t>
    </dgm:pt>
    <dgm:pt modelId="{1D623D4E-30C1-0547-8B47-12DFA1206FEE}" type="pres">
      <dgm:prSet presAssocID="{53DD484C-70A1-A640-919B-B9757C68F77A}" presName="rootComposite" presStyleCnt="0">
        <dgm:presLayoutVars/>
      </dgm:prSet>
      <dgm:spPr/>
      <dgm:t>
        <a:bodyPr/>
        <a:lstStyle/>
        <a:p>
          <a:endParaRPr lang="en-US"/>
        </a:p>
      </dgm:t>
    </dgm:pt>
    <dgm:pt modelId="{9C0D9292-B9CA-C54B-97E1-15C75330167C}" type="pres">
      <dgm:prSet presAssocID="{53DD484C-70A1-A640-919B-B9757C68F77A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en-US"/>
        </a:p>
      </dgm:t>
    </dgm:pt>
    <dgm:pt modelId="{3EFE72A0-26A3-DE4B-9E61-61B360BCF447}" type="pres">
      <dgm:prSet presAssocID="{53DD484C-70A1-A640-919B-B9757C68F77A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4B80C689-9C42-CC41-8F8B-BC05615CD08B}" type="pres">
      <dgm:prSet presAssocID="{45626327-D4C0-3C4C-98F8-B5A916BB9198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52A0D28-D3D7-144E-B194-B73C9E83FC0D}" type="pres">
      <dgm:prSet presAssocID="{45626327-D4C0-3C4C-98F8-B5A916BB9198}" presName="Image" presStyleLbl="node1" presStyleIdx="0" presStyleCnt="2" custScaleX="54000" custScaleY="54000" custLinFactY="13684" custLinFactNeighborY="1000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en-US"/>
        </a:p>
      </dgm:t>
    </dgm:pt>
    <dgm:pt modelId="{395D00FA-9A17-9D49-9C73-062EC5F2FE83}" type="pres">
      <dgm:prSet presAssocID="{45626327-D4C0-3C4C-98F8-B5A916BB9198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6A5E0C-5882-A34A-A7A0-0FD33A0EE455}" type="pres">
      <dgm:prSet presAssocID="{06F7A8AE-6BAD-2145-BEA3-409216FF62C5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58C2CF3C-9490-B64A-B4FD-1C6913E0737A}" type="pres">
      <dgm:prSet presAssocID="{06F7A8AE-6BAD-2145-BEA3-409216FF62C5}" presName="Image" presStyleLbl="node1" presStyleIdx="1" presStyleCnt="2" custFlipVert="0" custFlipHor="0" custScaleX="54000" custScaleY="52220" custLinFactY="-8188" custLinFactNeighborX="2817" custLinFactNeighborY="-1000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  <dgm:t>
        <a:bodyPr/>
        <a:lstStyle/>
        <a:p>
          <a:endParaRPr lang="en-US"/>
        </a:p>
      </dgm:t>
    </dgm:pt>
    <dgm:pt modelId="{B5FB70F3-3363-B44B-BDD4-7E9E0FF4AF22}" type="pres">
      <dgm:prSet presAssocID="{06F7A8AE-6BAD-2145-BEA3-409216FF62C5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4C3FA0-E552-0743-8F07-FA3D857D1FB8}" type="presOf" srcId="{45626327-D4C0-3C4C-98F8-B5A916BB9198}" destId="{395D00FA-9A17-9D49-9C73-062EC5F2FE83}" srcOrd="0" destOrd="0" presId="urn:microsoft.com/office/officeart/2008/layout/PictureAccentList"/>
    <dgm:cxn modelId="{E274D9FB-4057-2145-8E38-425311C9C807}" srcId="{53DD484C-70A1-A640-919B-B9757C68F77A}" destId="{06F7A8AE-6BAD-2145-BEA3-409216FF62C5}" srcOrd="1" destOrd="0" parTransId="{959615EE-08BC-454E-B088-13D5B7C32CEA}" sibTransId="{2A826093-FA36-7B43-94B5-55370552ACA3}"/>
    <dgm:cxn modelId="{B012316C-4953-7545-BC7A-703BF52CA922}" type="presOf" srcId="{F9F60B47-E0D5-044E-BF6D-25AAE01EE367}" destId="{7FDD7F7E-FCEE-F940-B542-F1570E9CE877}" srcOrd="0" destOrd="0" presId="urn:microsoft.com/office/officeart/2008/layout/PictureAccentList"/>
    <dgm:cxn modelId="{1C65930F-27CC-0E4B-A3F2-0A54F57AE1C8}" srcId="{53DD484C-70A1-A640-919B-B9757C68F77A}" destId="{45626327-D4C0-3C4C-98F8-B5A916BB9198}" srcOrd="0" destOrd="0" parTransId="{374A79C1-077C-D749-9BC7-E229FA188E35}" sibTransId="{84503E4E-9FA5-4644-81B4-AD359CDF002D}"/>
    <dgm:cxn modelId="{85FB0B9C-3516-BF4F-9CE0-F4CCAB99AAF3}" type="presOf" srcId="{06F7A8AE-6BAD-2145-BEA3-409216FF62C5}" destId="{B5FB70F3-3363-B44B-BDD4-7E9E0FF4AF22}" srcOrd="0" destOrd="0" presId="urn:microsoft.com/office/officeart/2008/layout/PictureAccentList"/>
    <dgm:cxn modelId="{4BEB263C-12D4-E849-A931-230253B5EBA3}" srcId="{F9F60B47-E0D5-044E-BF6D-25AAE01EE367}" destId="{53DD484C-70A1-A640-919B-B9757C68F77A}" srcOrd="0" destOrd="0" parTransId="{CE787CEA-945F-0247-87B4-94D06175A7A9}" sibTransId="{E38A8236-B697-9442-A10F-B0E43C3D7316}"/>
    <dgm:cxn modelId="{FA480817-391E-E640-8FA0-CE26F65ECFEB}" type="presOf" srcId="{53DD484C-70A1-A640-919B-B9757C68F77A}" destId="{9C0D9292-B9CA-C54B-97E1-15C75330167C}" srcOrd="0" destOrd="0" presId="urn:microsoft.com/office/officeart/2008/layout/PictureAccentList"/>
    <dgm:cxn modelId="{640BC5A0-2470-C148-AA73-3DADC4663B25}" type="presParOf" srcId="{7FDD7F7E-FCEE-F940-B542-F1570E9CE877}" destId="{0BA95ADC-5DA6-3B42-A08F-FFE9CECAD79C}" srcOrd="0" destOrd="0" presId="urn:microsoft.com/office/officeart/2008/layout/PictureAccentList"/>
    <dgm:cxn modelId="{B1D444EE-B12E-FB4D-A534-7CA8D204D969}" type="presParOf" srcId="{0BA95ADC-5DA6-3B42-A08F-FFE9CECAD79C}" destId="{1D623D4E-30C1-0547-8B47-12DFA1206FEE}" srcOrd="0" destOrd="0" presId="urn:microsoft.com/office/officeart/2008/layout/PictureAccentList"/>
    <dgm:cxn modelId="{287CC6DF-3750-9D41-B939-50CF8A3E4D0F}" type="presParOf" srcId="{1D623D4E-30C1-0547-8B47-12DFA1206FEE}" destId="{9C0D9292-B9CA-C54B-97E1-15C75330167C}" srcOrd="0" destOrd="0" presId="urn:microsoft.com/office/officeart/2008/layout/PictureAccentList"/>
    <dgm:cxn modelId="{95FE69E3-E7EB-6746-BAB6-5580659679D4}" type="presParOf" srcId="{0BA95ADC-5DA6-3B42-A08F-FFE9CECAD79C}" destId="{3EFE72A0-26A3-DE4B-9E61-61B360BCF447}" srcOrd="1" destOrd="0" presId="urn:microsoft.com/office/officeart/2008/layout/PictureAccentList"/>
    <dgm:cxn modelId="{71CE62B9-F6D5-5D41-A8D0-F102306DB1C3}" type="presParOf" srcId="{3EFE72A0-26A3-DE4B-9E61-61B360BCF447}" destId="{4B80C689-9C42-CC41-8F8B-BC05615CD08B}" srcOrd="0" destOrd="0" presId="urn:microsoft.com/office/officeart/2008/layout/PictureAccentList"/>
    <dgm:cxn modelId="{A7F00814-BDAF-5C4E-9E76-1EC0A3CE5F8C}" type="presParOf" srcId="{4B80C689-9C42-CC41-8F8B-BC05615CD08B}" destId="{952A0D28-D3D7-144E-B194-B73C9E83FC0D}" srcOrd="0" destOrd="0" presId="urn:microsoft.com/office/officeart/2008/layout/PictureAccentList"/>
    <dgm:cxn modelId="{CFAEA5C6-BF8D-214C-896A-E3707E979F82}" type="presParOf" srcId="{4B80C689-9C42-CC41-8F8B-BC05615CD08B}" destId="{395D00FA-9A17-9D49-9C73-062EC5F2FE83}" srcOrd="1" destOrd="0" presId="urn:microsoft.com/office/officeart/2008/layout/PictureAccentList"/>
    <dgm:cxn modelId="{156D26A2-E057-3C4A-AA3C-54BC26D7C548}" type="presParOf" srcId="{3EFE72A0-26A3-DE4B-9E61-61B360BCF447}" destId="{6A6A5E0C-5882-A34A-A7A0-0FD33A0EE455}" srcOrd="1" destOrd="0" presId="urn:microsoft.com/office/officeart/2008/layout/PictureAccentList"/>
    <dgm:cxn modelId="{39220E5D-6EC3-2D49-B3AF-609B55C06896}" type="presParOf" srcId="{6A6A5E0C-5882-A34A-A7A0-0FD33A0EE455}" destId="{58C2CF3C-9490-B64A-B4FD-1C6913E0737A}" srcOrd="0" destOrd="0" presId="urn:microsoft.com/office/officeart/2008/layout/PictureAccentList"/>
    <dgm:cxn modelId="{80FEFDB5-2B82-DF4E-8953-4E13408FEAD1}" type="presParOf" srcId="{6A6A5E0C-5882-A34A-A7A0-0FD33A0EE455}" destId="{B5FB70F3-3363-B44B-BDD4-7E9E0FF4AF22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7445A3-65A9-DB49-8944-25B03A532081}" type="doc">
      <dgm:prSet loTypeId="urn:microsoft.com/office/officeart/2009/3/layout/DescendingProces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F726E8-461B-FF4B-8116-F526CD363058}">
      <dgm:prSet phldrT="[Text]" custT="1"/>
      <dgm:spPr/>
      <dgm:t>
        <a:bodyPr/>
        <a:lstStyle/>
        <a:p>
          <a:r>
            <a:rPr lang="en-US" sz="2200" b="0" i="0" dirty="0" smtClean="0">
              <a:solidFill>
                <a:schemeClr val="tx2"/>
              </a:solidFill>
              <a:latin typeface="Avenir Light" charset="0"/>
              <a:ea typeface="Avenir Light" charset="0"/>
              <a:cs typeface="Avenir Light" charset="0"/>
            </a:rPr>
            <a:t>Researching Trends</a:t>
          </a:r>
          <a:endParaRPr lang="en-US" sz="2200" b="0" i="0" dirty="0">
            <a:solidFill>
              <a:schemeClr val="tx2"/>
            </a:solidFill>
            <a:latin typeface="Avenir Light" charset="0"/>
            <a:ea typeface="Avenir Light" charset="0"/>
            <a:cs typeface="Avenir Light" charset="0"/>
          </a:endParaRPr>
        </a:p>
      </dgm:t>
    </dgm:pt>
    <dgm:pt modelId="{A4424E87-CB02-3E48-BFFC-C80D0C2A03A4}" type="parTrans" cxnId="{38C8D3C3-ACF7-AC4B-9D18-7958D7C0155E}">
      <dgm:prSet/>
      <dgm:spPr/>
      <dgm:t>
        <a:bodyPr/>
        <a:lstStyle/>
        <a:p>
          <a:endParaRPr lang="en-US"/>
        </a:p>
      </dgm:t>
    </dgm:pt>
    <dgm:pt modelId="{77028925-31D2-664A-AD5D-04F8C5DDBC9C}" type="sibTrans" cxnId="{38C8D3C3-ACF7-AC4B-9D18-7958D7C0155E}">
      <dgm:prSet/>
      <dgm:spPr/>
      <dgm:t>
        <a:bodyPr/>
        <a:lstStyle/>
        <a:p>
          <a:endParaRPr lang="en-US"/>
        </a:p>
      </dgm:t>
    </dgm:pt>
    <dgm:pt modelId="{ECDFF194-D0F7-514F-9851-71FAE39BB277}">
      <dgm:prSet phldrT="[Text]" custT="1"/>
      <dgm:spPr/>
      <dgm:t>
        <a:bodyPr/>
        <a:lstStyle/>
        <a:p>
          <a:r>
            <a:rPr lang="en-US" sz="1800" b="0" i="0" dirty="0" smtClean="0">
              <a:solidFill>
                <a:schemeClr val="tx1">
                  <a:lumMod val="85000"/>
                </a:schemeClr>
              </a:solidFill>
              <a:latin typeface="Avenir Light" charset="0"/>
              <a:ea typeface="Avenir Light" charset="0"/>
              <a:cs typeface="Avenir Light" charset="0"/>
            </a:rPr>
            <a:t>Creating Data Sets</a:t>
          </a:r>
          <a:endParaRPr lang="en-US" sz="1800" b="0" i="0" dirty="0">
            <a:solidFill>
              <a:schemeClr val="tx1">
                <a:lumMod val="85000"/>
              </a:schemeClr>
            </a:solidFill>
            <a:latin typeface="Avenir Light" charset="0"/>
            <a:ea typeface="Avenir Light" charset="0"/>
            <a:cs typeface="Avenir Light" charset="0"/>
          </a:endParaRPr>
        </a:p>
      </dgm:t>
    </dgm:pt>
    <dgm:pt modelId="{5F42A33A-3F6E-5E45-A4BF-270CBDEBAE4D}" type="parTrans" cxnId="{1B3D59B3-996C-B54E-B67C-619948A88EEE}">
      <dgm:prSet/>
      <dgm:spPr/>
      <dgm:t>
        <a:bodyPr/>
        <a:lstStyle/>
        <a:p>
          <a:endParaRPr lang="en-US"/>
        </a:p>
      </dgm:t>
    </dgm:pt>
    <dgm:pt modelId="{ECDAC2AC-727B-124C-B8DA-E3B825278F56}" type="sibTrans" cxnId="{1B3D59B3-996C-B54E-B67C-619948A88EEE}">
      <dgm:prSet/>
      <dgm:spPr/>
      <dgm:t>
        <a:bodyPr/>
        <a:lstStyle/>
        <a:p>
          <a:endParaRPr lang="en-US"/>
        </a:p>
      </dgm:t>
    </dgm:pt>
    <dgm:pt modelId="{DE63BB21-3E4E-C745-A5BB-FE52C5877ACF}">
      <dgm:prSet phldrT="[Text]" custT="1"/>
      <dgm:spPr/>
      <dgm:t>
        <a:bodyPr/>
        <a:lstStyle/>
        <a:p>
          <a:r>
            <a:rPr lang="en-US" sz="3200" b="1" i="0" dirty="0" smtClean="0">
              <a:latin typeface="Avenir Light" charset="0"/>
              <a:ea typeface="Avenir Light" charset="0"/>
              <a:cs typeface="Avenir Light" charset="0"/>
            </a:rPr>
            <a:t>20+ Hours</a:t>
          </a:r>
          <a:endParaRPr lang="en-US" sz="3200" b="1" i="0" dirty="0">
            <a:latin typeface="Avenir Light" charset="0"/>
            <a:ea typeface="Avenir Light" charset="0"/>
            <a:cs typeface="Avenir Light" charset="0"/>
          </a:endParaRPr>
        </a:p>
      </dgm:t>
    </dgm:pt>
    <dgm:pt modelId="{4AD58DF6-B088-D84A-8FD2-4646340DE710}" type="parTrans" cxnId="{6E21F967-B464-2F43-9B40-A2ECB005202C}">
      <dgm:prSet/>
      <dgm:spPr/>
      <dgm:t>
        <a:bodyPr/>
        <a:lstStyle/>
        <a:p>
          <a:endParaRPr lang="en-US"/>
        </a:p>
      </dgm:t>
    </dgm:pt>
    <dgm:pt modelId="{957B4DBA-B152-AE45-8EB8-00285D748B85}" type="sibTrans" cxnId="{6E21F967-B464-2F43-9B40-A2ECB005202C}">
      <dgm:prSet/>
      <dgm:spPr/>
      <dgm:t>
        <a:bodyPr/>
        <a:lstStyle/>
        <a:p>
          <a:endParaRPr lang="en-US"/>
        </a:p>
      </dgm:t>
    </dgm:pt>
    <dgm:pt modelId="{E2F0F664-4F36-4D4E-960D-4C925D5EAA35}">
      <dgm:prSet phldrT="[Text]" custT="1"/>
      <dgm:spPr/>
      <dgm:t>
        <a:bodyPr/>
        <a:lstStyle/>
        <a:p>
          <a:r>
            <a:rPr lang="en-US" sz="1800" b="0" i="0" dirty="0" smtClean="0">
              <a:latin typeface="Avenir Light" charset="0"/>
              <a:ea typeface="Avenir Light" charset="0"/>
              <a:cs typeface="Avenir Light" charset="0"/>
            </a:rPr>
            <a:t>Crunching Numbers</a:t>
          </a:r>
          <a:endParaRPr lang="en-US" sz="1800" b="0" i="0" dirty="0">
            <a:latin typeface="Avenir Light" charset="0"/>
            <a:ea typeface="Avenir Light" charset="0"/>
            <a:cs typeface="Avenir Light" charset="0"/>
          </a:endParaRPr>
        </a:p>
      </dgm:t>
    </dgm:pt>
    <dgm:pt modelId="{AA5F4233-4C74-7247-B3E1-F0047D2FA580}" type="parTrans" cxnId="{D8D9B5C4-B14A-1548-955B-1A128DE13859}">
      <dgm:prSet/>
      <dgm:spPr/>
      <dgm:t>
        <a:bodyPr/>
        <a:lstStyle/>
        <a:p>
          <a:endParaRPr lang="en-US"/>
        </a:p>
      </dgm:t>
    </dgm:pt>
    <dgm:pt modelId="{22A834DF-2B69-AA4E-90FC-02257D5CECD8}" type="sibTrans" cxnId="{D8D9B5C4-B14A-1548-955B-1A128DE13859}">
      <dgm:prSet/>
      <dgm:spPr/>
      <dgm:t>
        <a:bodyPr/>
        <a:lstStyle/>
        <a:p>
          <a:endParaRPr lang="en-US"/>
        </a:p>
      </dgm:t>
    </dgm:pt>
    <dgm:pt modelId="{718EF073-FEBA-DF41-BC61-C1C97A63D01B}" type="pres">
      <dgm:prSet presAssocID="{017445A3-65A9-DB49-8944-25B03A532081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en-US"/>
        </a:p>
      </dgm:t>
    </dgm:pt>
    <dgm:pt modelId="{B4F24655-725C-A043-A2D0-5D9DB67D210C}" type="pres">
      <dgm:prSet presAssocID="{017445A3-65A9-DB49-8944-25B03A532081}" presName="arrowNode" presStyleLbl="node1" presStyleIdx="0" presStyleCnt="1" custAng="20871799"/>
      <dgm:spPr/>
    </dgm:pt>
    <dgm:pt modelId="{8D53ABB5-CB1A-E24E-B1CD-0ADE88E7D5A2}" type="pres">
      <dgm:prSet presAssocID="{80F726E8-461B-FF4B-8116-F526CD363058}" presName="txNode1" presStyleLbl="revTx" presStyleIdx="0" presStyleCnt="4" custScaleX="221940" custLinFactNeighborX="2172" custLinFactNeighborY="94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0A64B0-F2CE-3147-BA72-F8AD8B3A7106}" type="pres">
      <dgm:prSet presAssocID="{ECDFF194-D0F7-514F-9851-71FAE39BB277}" presName="txNode2" presStyleLbl="revTx" presStyleIdx="1" presStyleCnt="4" custScaleX="127549" custLinFactNeighborX="14277" custLinFactNeighborY="-120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8AB654-34B8-2A45-BADA-3157DF6D0F79}" type="pres">
      <dgm:prSet presAssocID="{ECDAC2AC-727B-124C-B8DA-E3B825278F56}" presName="dotNode2" presStyleCnt="0"/>
      <dgm:spPr/>
    </dgm:pt>
    <dgm:pt modelId="{9404161F-8B15-2448-9125-3626F1C122AF}" type="pres">
      <dgm:prSet presAssocID="{ECDAC2AC-727B-124C-B8DA-E3B825278F56}" presName="dotRepeatNode" presStyleLbl="fgShp" presStyleIdx="0" presStyleCnt="2" custFlipVert="0" custFlipHor="1" custScaleX="64887" custScaleY="64887" custLinFactX="1271714" custLinFactY="2571029" custLinFactNeighborX="1300000" custLinFactNeighborY="2600000"/>
      <dgm:spPr/>
      <dgm:t>
        <a:bodyPr/>
        <a:lstStyle/>
        <a:p>
          <a:endParaRPr lang="en-US"/>
        </a:p>
      </dgm:t>
    </dgm:pt>
    <dgm:pt modelId="{68A1090B-99BD-EC40-B801-E120385A0821}" type="pres">
      <dgm:prSet presAssocID="{E2F0F664-4F36-4D4E-960D-4C925D5EAA35}" presName="txNode3" presStyleLbl="revTx" presStyleIdx="2" presStyleCnt="4" custScaleX="124746" custLinFactNeighborX="-9877" custLinFactNeighborY="451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650485-3C42-A84A-A0A6-9955833A83FC}" type="pres">
      <dgm:prSet presAssocID="{22A834DF-2B69-AA4E-90FC-02257D5CECD8}" presName="dotNode3" presStyleCnt="0"/>
      <dgm:spPr/>
    </dgm:pt>
    <dgm:pt modelId="{140D7B8F-463A-2C45-9FE4-7AA5612A7918}" type="pres">
      <dgm:prSet presAssocID="{22A834DF-2B69-AA4E-90FC-02257D5CECD8}" presName="dotRepeatNode" presStyleLbl="fgShp" presStyleIdx="1" presStyleCnt="2" custLinFactX="800000" custLinFactY="2128422" custLinFactNeighborX="899387" custLinFactNeighborY="2200000"/>
      <dgm:spPr/>
      <dgm:t>
        <a:bodyPr/>
        <a:lstStyle/>
        <a:p>
          <a:endParaRPr lang="en-US"/>
        </a:p>
      </dgm:t>
    </dgm:pt>
    <dgm:pt modelId="{8366C74E-5137-614D-84B9-029667BED044}" type="pres">
      <dgm:prSet presAssocID="{DE63BB21-3E4E-C745-A5BB-FE52C5877ACF}" presName="txNode4" presStyleLbl="revTx" presStyleIdx="3" presStyleCnt="4" custScaleX="173726" custLinFactNeighborX="-38591" custLinFactNeighborY="82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D9B5C4-B14A-1548-955B-1A128DE13859}" srcId="{017445A3-65A9-DB49-8944-25B03A532081}" destId="{E2F0F664-4F36-4D4E-960D-4C925D5EAA35}" srcOrd="2" destOrd="0" parTransId="{AA5F4233-4C74-7247-B3E1-F0047D2FA580}" sibTransId="{22A834DF-2B69-AA4E-90FC-02257D5CECD8}"/>
    <dgm:cxn modelId="{866058E3-7F9E-1C4E-B760-49C0E2C780B6}" type="presOf" srcId="{DE63BB21-3E4E-C745-A5BB-FE52C5877ACF}" destId="{8366C74E-5137-614D-84B9-029667BED044}" srcOrd="0" destOrd="0" presId="urn:microsoft.com/office/officeart/2009/3/layout/DescendingProcess"/>
    <dgm:cxn modelId="{096A219A-4C0E-FC4E-832A-40E94451B671}" type="presOf" srcId="{22A834DF-2B69-AA4E-90FC-02257D5CECD8}" destId="{140D7B8F-463A-2C45-9FE4-7AA5612A7918}" srcOrd="0" destOrd="0" presId="urn:microsoft.com/office/officeart/2009/3/layout/DescendingProcess"/>
    <dgm:cxn modelId="{0667DF60-AB2E-0444-BBBC-F221C170F418}" type="presOf" srcId="{80F726E8-461B-FF4B-8116-F526CD363058}" destId="{8D53ABB5-CB1A-E24E-B1CD-0ADE88E7D5A2}" srcOrd="0" destOrd="0" presId="urn:microsoft.com/office/officeart/2009/3/layout/DescendingProcess"/>
    <dgm:cxn modelId="{6E21F967-B464-2F43-9B40-A2ECB005202C}" srcId="{017445A3-65A9-DB49-8944-25B03A532081}" destId="{DE63BB21-3E4E-C745-A5BB-FE52C5877ACF}" srcOrd="3" destOrd="0" parTransId="{4AD58DF6-B088-D84A-8FD2-4646340DE710}" sibTransId="{957B4DBA-B152-AE45-8EB8-00285D748B85}"/>
    <dgm:cxn modelId="{44918DB3-B2BC-7840-A75F-B3A43128E6B5}" type="presOf" srcId="{017445A3-65A9-DB49-8944-25B03A532081}" destId="{718EF073-FEBA-DF41-BC61-C1C97A63D01B}" srcOrd="0" destOrd="0" presId="urn:microsoft.com/office/officeart/2009/3/layout/DescendingProcess"/>
    <dgm:cxn modelId="{48C60A03-2C89-2C49-8133-F9AB5303CC7C}" type="presOf" srcId="{ECDFF194-D0F7-514F-9851-71FAE39BB277}" destId="{9B0A64B0-F2CE-3147-BA72-F8AD8B3A7106}" srcOrd="0" destOrd="0" presId="urn:microsoft.com/office/officeart/2009/3/layout/DescendingProcess"/>
    <dgm:cxn modelId="{1B3D59B3-996C-B54E-B67C-619948A88EEE}" srcId="{017445A3-65A9-DB49-8944-25B03A532081}" destId="{ECDFF194-D0F7-514F-9851-71FAE39BB277}" srcOrd="1" destOrd="0" parTransId="{5F42A33A-3F6E-5E45-A4BF-270CBDEBAE4D}" sibTransId="{ECDAC2AC-727B-124C-B8DA-E3B825278F56}"/>
    <dgm:cxn modelId="{548D1C4A-E887-EE49-98DA-9671BAB35D7E}" type="presOf" srcId="{E2F0F664-4F36-4D4E-960D-4C925D5EAA35}" destId="{68A1090B-99BD-EC40-B801-E120385A0821}" srcOrd="0" destOrd="0" presId="urn:microsoft.com/office/officeart/2009/3/layout/DescendingProcess"/>
    <dgm:cxn modelId="{38C8D3C3-ACF7-AC4B-9D18-7958D7C0155E}" srcId="{017445A3-65A9-DB49-8944-25B03A532081}" destId="{80F726E8-461B-FF4B-8116-F526CD363058}" srcOrd="0" destOrd="0" parTransId="{A4424E87-CB02-3E48-BFFC-C80D0C2A03A4}" sibTransId="{77028925-31D2-664A-AD5D-04F8C5DDBC9C}"/>
    <dgm:cxn modelId="{11CBD4B0-E561-0642-96D0-80029DD22AE5}" type="presOf" srcId="{ECDAC2AC-727B-124C-B8DA-E3B825278F56}" destId="{9404161F-8B15-2448-9125-3626F1C122AF}" srcOrd="0" destOrd="0" presId="urn:microsoft.com/office/officeart/2009/3/layout/DescendingProcess"/>
    <dgm:cxn modelId="{5A64C8EC-D6C8-4642-B96E-8D52B5BE6593}" type="presParOf" srcId="{718EF073-FEBA-DF41-BC61-C1C97A63D01B}" destId="{B4F24655-725C-A043-A2D0-5D9DB67D210C}" srcOrd="0" destOrd="0" presId="urn:microsoft.com/office/officeart/2009/3/layout/DescendingProcess"/>
    <dgm:cxn modelId="{0E44A909-2BDF-6B4B-A22B-6F771BCCF67C}" type="presParOf" srcId="{718EF073-FEBA-DF41-BC61-C1C97A63D01B}" destId="{8D53ABB5-CB1A-E24E-B1CD-0ADE88E7D5A2}" srcOrd="1" destOrd="0" presId="urn:microsoft.com/office/officeart/2009/3/layout/DescendingProcess"/>
    <dgm:cxn modelId="{DFAA33A0-A8C5-0B48-BF9F-EE3C10AEAF3D}" type="presParOf" srcId="{718EF073-FEBA-DF41-BC61-C1C97A63D01B}" destId="{9B0A64B0-F2CE-3147-BA72-F8AD8B3A7106}" srcOrd="2" destOrd="0" presId="urn:microsoft.com/office/officeart/2009/3/layout/DescendingProcess"/>
    <dgm:cxn modelId="{8F9EAE5D-8BFD-424D-83ED-7AE486E3E3BE}" type="presParOf" srcId="{718EF073-FEBA-DF41-BC61-C1C97A63D01B}" destId="{C68AB654-34B8-2A45-BADA-3157DF6D0F79}" srcOrd="3" destOrd="0" presId="urn:microsoft.com/office/officeart/2009/3/layout/DescendingProcess"/>
    <dgm:cxn modelId="{4AAABCD8-9B59-7F44-92BA-5120A669EA68}" type="presParOf" srcId="{C68AB654-34B8-2A45-BADA-3157DF6D0F79}" destId="{9404161F-8B15-2448-9125-3626F1C122AF}" srcOrd="0" destOrd="0" presId="urn:microsoft.com/office/officeart/2009/3/layout/DescendingProcess"/>
    <dgm:cxn modelId="{95293876-83FE-C14B-B714-E1CFC18C5ADF}" type="presParOf" srcId="{718EF073-FEBA-DF41-BC61-C1C97A63D01B}" destId="{68A1090B-99BD-EC40-B801-E120385A0821}" srcOrd="4" destOrd="0" presId="urn:microsoft.com/office/officeart/2009/3/layout/DescendingProcess"/>
    <dgm:cxn modelId="{1E00735F-658B-4941-981A-D05B481C2EB4}" type="presParOf" srcId="{718EF073-FEBA-DF41-BC61-C1C97A63D01B}" destId="{14650485-3C42-A84A-A0A6-9955833A83FC}" srcOrd="5" destOrd="0" presId="urn:microsoft.com/office/officeart/2009/3/layout/DescendingProcess"/>
    <dgm:cxn modelId="{4C7A7557-ACEA-0141-B682-3C6E9E46DF94}" type="presParOf" srcId="{14650485-3C42-A84A-A0A6-9955833A83FC}" destId="{140D7B8F-463A-2C45-9FE4-7AA5612A7918}" srcOrd="0" destOrd="0" presId="urn:microsoft.com/office/officeart/2009/3/layout/DescendingProcess"/>
    <dgm:cxn modelId="{FE2A8A4C-1C7A-064F-B423-6FD0E59E1ABC}" type="presParOf" srcId="{718EF073-FEBA-DF41-BC61-C1C97A63D01B}" destId="{8366C74E-5137-614D-84B9-029667BED044}" srcOrd="6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23463A-1D5E-C943-82A6-3A347DB14AE1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0E6849-2152-BB4D-BE30-202CEB87C901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000" b="0" i="0" dirty="0" smtClean="0">
              <a:latin typeface="Avenir Light" charset="0"/>
              <a:ea typeface="Avenir Light" charset="0"/>
              <a:cs typeface="Avenir Light" charset="0"/>
            </a:rPr>
            <a:t>Analog </a:t>
          </a:r>
          <a:r>
            <a:rPr lang="en-US" sz="2000" b="0" i="0" dirty="0" err="1" smtClean="0">
              <a:latin typeface="Avenir Light" charset="0"/>
              <a:ea typeface="Avenir Light" charset="0"/>
              <a:cs typeface="Avenir Light" charset="0"/>
            </a:rPr>
            <a:t>Precip</a:t>
          </a:r>
          <a:r>
            <a:rPr lang="en-US" sz="2000" b="0" i="0" dirty="0" smtClean="0">
              <a:latin typeface="Avenir Light" charset="0"/>
              <a:ea typeface="Avenir Light" charset="0"/>
              <a:cs typeface="Avenir Light" charset="0"/>
            </a:rPr>
            <a:t> Average: 35.43”</a:t>
          </a:r>
          <a:endParaRPr lang="en-US" sz="2000" b="0" i="0" dirty="0">
            <a:latin typeface="Avenir Light" charset="0"/>
            <a:ea typeface="Avenir Light" charset="0"/>
            <a:cs typeface="Avenir Light" charset="0"/>
          </a:endParaRPr>
        </a:p>
      </dgm:t>
    </dgm:pt>
    <dgm:pt modelId="{EB127329-F9C4-3C49-8998-E8B7376C925E}" type="parTrans" cxnId="{20BF9C9A-3EEC-5948-A65F-1C7FFA8AFBF5}">
      <dgm:prSet/>
      <dgm:spPr/>
      <dgm:t>
        <a:bodyPr/>
        <a:lstStyle/>
        <a:p>
          <a:endParaRPr lang="en-US"/>
        </a:p>
      </dgm:t>
    </dgm:pt>
    <dgm:pt modelId="{94EC392E-A364-9D43-A5EA-8F1F55F22D21}" type="sibTrans" cxnId="{20BF9C9A-3EEC-5948-A65F-1C7FFA8AFBF5}">
      <dgm:prSet/>
      <dgm:spPr/>
      <dgm:t>
        <a:bodyPr/>
        <a:lstStyle/>
        <a:p>
          <a:endParaRPr lang="en-US"/>
        </a:p>
      </dgm:t>
    </dgm:pt>
    <dgm:pt modelId="{E9715B83-0264-C74A-91EC-2456017DF835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000" dirty="0" smtClean="0">
              <a:latin typeface="Avenir Book" charset="0"/>
              <a:ea typeface="Avenir Book" charset="0"/>
              <a:cs typeface="Avenir Book" charset="0"/>
            </a:rPr>
            <a:t>Analog Snow Average: 7.3”</a:t>
          </a:r>
          <a:endParaRPr lang="en-US" sz="2000" dirty="0">
            <a:latin typeface="Avenir Book" charset="0"/>
            <a:ea typeface="Avenir Book" charset="0"/>
            <a:cs typeface="Avenir Book" charset="0"/>
          </a:endParaRPr>
        </a:p>
      </dgm:t>
    </dgm:pt>
    <dgm:pt modelId="{B6726382-A49C-684E-8892-CA4DF698E486}" type="parTrans" cxnId="{D565764A-C20E-E74E-96AD-C049D3D269C2}">
      <dgm:prSet/>
      <dgm:spPr/>
      <dgm:t>
        <a:bodyPr/>
        <a:lstStyle/>
        <a:p>
          <a:endParaRPr lang="en-US"/>
        </a:p>
      </dgm:t>
    </dgm:pt>
    <dgm:pt modelId="{984EBB74-38BD-774A-A68C-1ED3F8A26F55}" type="sibTrans" cxnId="{D565764A-C20E-E74E-96AD-C049D3D269C2}">
      <dgm:prSet/>
      <dgm:spPr/>
      <dgm:t>
        <a:bodyPr/>
        <a:lstStyle/>
        <a:p>
          <a:endParaRPr lang="en-US"/>
        </a:p>
      </dgm:t>
    </dgm:pt>
    <dgm:pt modelId="{AC2E3BDF-A69B-FD46-A69A-1AB50846ED48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000" b="0" i="0" dirty="0" smtClean="0">
              <a:latin typeface="Avenir Light" charset="0"/>
              <a:ea typeface="Avenir Light" charset="0"/>
              <a:cs typeface="Avenir Light" charset="0"/>
            </a:rPr>
            <a:t>Temp Normal to Warm: 73% Confidence</a:t>
          </a:r>
          <a:endParaRPr lang="en-US" sz="2000" b="0" i="0" dirty="0">
            <a:latin typeface="Avenir Light" charset="0"/>
            <a:ea typeface="Avenir Light" charset="0"/>
            <a:cs typeface="Avenir Light" charset="0"/>
          </a:endParaRPr>
        </a:p>
      </dgm:t>
    </dgm:pt>
    <dgm:pt modelId="{2230A3C5-D6AD-2348-8175-9777ACC37143}" type="parTrans" cxnId="{E60C7157-9BD1-FE49-B29D-4A3C05A28A2A}">
      <dgm:prSet/>
      <dgm:spPr/>
      <dgm:t>
        <a:bodyPr/>
        <a:lstStyle/>
        <a:p>
          <a:endParaRPr lang="en-US"/>
        </a:p>
      </dgm:t>
    </dgm:pt>
    <dgm:pt modelId="{54BE9E37-D11B-F245-A50F-A29E1629B86B}" type="sibTrans" cxnId="{E60C7157-9BD1-FE49-B29D-4A3C05A28A2A}">
      <dgm:prSet/>
      <dgm:spPr/>
      <dgm:t>
        <a:bodyPr/>
        <a:lstStyle/>
        <a:p>
          <a:endParaRPr lang="en-US"/>
        </a:p>
      </dgm:t>
    </dgm:pt>
    <dgm:pt modelId="{9B04FE18-24F9-F742-BF2E-844E15BFC64F}" type="pres">
      <dgm:prSet presAssocID="{FA23463A-1D5E-C943-82A6-3A347DB14AE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5F8C119-2835-D442-9594-F3F2F8F7BF58}" type="pres">
      <dgm:prSet presAssocID="{230E6849-2152-BB4D-BE30-202CEB87C901}" presName="parentLin" presStyleCnt="0"/>
      <dgm:spPr/>
    </dgm:pt>
    <dgm:pt modelId="{79C118E4-D923-814A-A652-93CE3A2D54B8}" type="pres">
      <dgm:prSet presAssocID="{230E6849-2152-BB4D-BE30-202CEB87C901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EFB64B9E-A2E4-E240-9338-FB18E96D4E56}" type="pres">
      <dgm:prSet presAssocID="{230E6849-2152-BB4D-BE30-202CEB87C901}" presName="parentText" presStyleLbl="node1" presStyleIdx="0" presStyleCnt="3" custScaleX="100670" custLinFactNeighborY="-239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A60E3B-7DF6-0D43-9281-750162BE1477}" type="pres">
      <dgm:prSet presAssocID="{230E6849-2152-BB4D-BE30-202CEB87C901}" presName="negativeSpace" presStyleCnt="0"/>
      <dgm:spPr/>
    </dgm:pt>
    <dgm:pt modelId="{DB7D6B07-D5D1-F24F-A3EE-EBB85263B9B9}" type="pres">
      <dgm:prSet presAssocID="{230E6849-2152-BB4D-BE30-202CEB87C901}" presName="childText" presStyleLbl="conFgAcc1" presStyleIdx="0" presStyleCnt="3" custLinFactNeighborY="-8535">
        <dgm:presLayoutVars>
          <dgm:bulletEnabled val="1"/>
        </dgm:presLayoutVars>
      </dgm:prSet>
      <dgm:spPr/>
    </dgm:pt>
    <dgm:pt modelId="{FFD1241F-B57C-9145-907E-3E8DA7DC1310}" type="pres">
      <dgm:prSet presAssocID="{94EC392E-A364-9D43-A5EA-8F1F55F22D21}" presName="spaceBetweenRectangles" presStyleCnt="0"/>
      <dgm:spPr/>
    </dgm:pt>
    <dgm:pt modelId="{7BB412C0-C0DE-9247-9AA2-B6EB388FAC9D}" type="pres">
      <dgm:prSet presAssocID="{E9715B83-0264-C74A-91EC-2456017DF835}" presName="parentLin" presStyleCnt="0"/>
      <dgm:spPr/>
    </dgm:pt>
    <dgm:pt modelId="{21E0C3E6-FC4F-3348-8FFC-2B6EA4D0D2BE}" type="pres">
      <dgm:prSet presAssocID="{E9715B83-0264-C74A-91EC-2456017DF835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E5C776C-498C-444E-B7FE-1992A0742D0B}" type="pres">
      <dgm:prSet presAssocID="{E9715B83-0264-C74A-91EC-2456017DF835}" presName="parentText" presStyleLbl="node1" presStyleIdx="1" presStyleCnt="3" custScaleX="11272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772FF5-116B-9D4B-9BF9-3D58233E6331}" type="pres">
      <dgm:prSet presAssocID="{E9715B83-0264-C74A-91EC-2456017DF835}" presName="negativeSpace" presStyleCnt="0"/>
      <dgm:spPr/>
    </dgm:pt>
    <dgm:pt modelId="{041E9F55-9296-DE4D-83E6-C58C074DBA5D}" type="pres">
      <dgm:prSet presAssocID="{E9715B83-0264-C74A-91EC-2456017DF835}" presName="childText" presStyleLbl="conFgAcc1" presStyleIdx="1" presStyleCnt="3">
        <dgm:presLayoutVars>
          <dgm:bulletEnabled val="1"/>
        </dgm:presLayoutVars>
      </dgm:prSet>
      <dgm:spPr/>
    </dgm:pt>
    <dgm:pt modelId="{B6D2987D-8FCB-2347-B439-48D425F56280}" type="pres">
      <dgm:prSet presAssocID="{984EBB74-38BD-774A-A68C-1ED3F8A26F55}" presName="spaceBetweenRectangles" presStyleCnt="0"/>
      <dgm:spPr/>
    </dgm:pt>
    <dgm:pt modelId="{79EC9DE4-B195-674D-80C2-BAC7EA75373C}" type="pres">
      <dgm:prSet presAssocID="{AC2E3BDF-A69B-FD46-A69A-1AB50846ED48}" presName="parentLin" presStyleCnt="0"/>
      <dgm:spPr/>
    </dgm:pt>
    <dgm:pt modelId="{7C4EC614-192C-1744-8949-7D6F0F41E4F2}" type="pres">
      <dgm:prSet presAssocID="{AC2E3BDF-A69B-FD46-A69A-1AB50846ED48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B5E538A9-309D-D84E-A262-446C3959AC9B}" type="pres">
      <dgm:prSet presAssocID="{AC2E3BDF-A69B-FD46-A69A-1AB50846ED48}" presName="parentText" presStyleLbl="node1" presStyleIdx="2" presStyleCnt="3" custScaleX="12601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250A88-9096-A64C-A719-82C84C01D82D}" type="pres">
      <dgm:prSet presAssocID="{AC2E3BDF-A69B-FD46-A69A-1AB50846ED48}" presName="negativeSpace" presStyleCnt="0"/>
      <dgm:spPr/>
    </dgm:pt>
    <dgm:pt modelId="{1E414E65-1EE8-024F-AF09-F37CA1F06898}" type="pres">
      <dgm:prSet presAssocID="{AC2E3BDF-A69B-FD46-A69A-1AB50846ED4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565764A-C20E-E74E-96AD-C049D3D269C2}" srcId="{FA23463A-1D5E-C943-82A6-3A347DB14AE1}" destId="{E9715B83-0264-C74A-91EC-2456017DF835}" srcOrd="1" destOrd="0" parTransId="{B6726382-A49C-684E-8892-CA4DF698E486}" sibTransId="{984EBB74-38BD-774A-A68C-1ED3F8A26F55}"/>
    <dgm:cxn modelId="{13568B82-299E-D049-AFDE-FB032484F852}" type="presOf" srcId="{230E6849-2152-BB4D-BE30-202CEB87C901}" destId="{79C118E4-D923-814A-A652-93CE3A2D54B8}" srcOrd="0" destOrd="0" presId="urn:microsoft.com/office/officeart/2005/8/layout/list1"/>
    <dgm:cxn modelId="{D4DB6A83-9214-B049-80E0-E6FEFF19B868}" type="presOf" srcId="{230E6849-2152-BB4D-BE30-202CEB87C901}" destId="{EFB64B9E-A2E4-E240-9338-FB18E96D4E56}" srcOrd="1" destOrd="0" presId="urn:microsoft.com/office/officeart/2005/8/layout/list1"/>
    <dgm:cxn modelId="{E60C7157-9BD1-FE49-B29D-4A3C05A28A2A}" srcId="{FA23463A-1D5E-C943-82A6-3A347DB14AE1}" destId="{AC2E3BDF-A69B-FD46-A69A-1AB50846ED48}" srcOrd="2" destOrd="0" parTransId="{2230A3C5-D6AD-2348-8175-9777ACC37143}" sibTransId="{54BE9E37-D11B-F245-A50F-A29E1629B86B}"/>
    <dgm:cxn modelId="{20BF9C9A-3EEC-5948-A65F-1C7FFA8AFBF5}" srcId="{FA23463A-1D5E-C943-82A6-3A347DB14AE1}" destId="{230E6849-2152-BB4D-BE30-202CEB87C901}" srcOrd="0" destOrd="0" parTransId="{EB127329-F9C4-3C49-8998-E8B7376C925E}" sibTransId="{94EC392E-A364-9D43-A5EA-8F1F55F22D21}"/>
    <dgm:cxn modelId="{BC072202-0798-5340-A433-1AD5EB88519C}" type="presOf" srcId="{E9715B83-0264-C74A-91EC-2456017DF835}" destId="{CE5C776C-498C-444E-B7FE-1992A0742D0B}" srcOrd="1" destOrd="0" presId="urn:microsoft.com/office/officeart/2005/8/layout/list1"/>
    <dgm:cxn modelId="{2F1FC8C3-E792-A341-83DB-8DDBAE8EC85B}" type="presOf" srcId="{E9715B83-0264-C74A-91EC-2456017DF835}" destId="{21E0C3E6-FC4F-3348-8FFC-2B6EA4D0D2BE}" srcOrd="0" destOrd="0" presId="urn:microsoft.com/office/officeart/2005/8/layout/list1"/>
    <dgm:cxn modelId="{4E2E9422-7611-6545-828D-68B5288CEE34}" type="presOf" srcId="{FA23463A-1D5E-C943-82A6-3A347DB14AE1}" destId="{9B04FE18-24F9-F742-BF2E-844E15BFC64F}" srcOrd="0" destOrd="0" presId="urn:microsoft.com/office/officeart/2005/8/layout/list1"/>
    <dgm:cxn modelId="{8F474D36-5428-124F-BE06-9379E6D874C7}" type="presOf" srcId="{AC2E3BDF-A69B-FD46-A69A-1AB50846ED48}" destId="{7C4EC614-192C-1744-8949-7D6F0F41E4F2}" srcOrd="0" destOrd="0" presId="urn:microsoft.com/office/officeart/2005/8/layout/list1"/>
    <dgm:cxn modelId="{4824CFF0-642C-A74A-83F8-1E91EA454239}" type="presOf" srcId="{AC2E3BDF-A69B-FD46-A69A-1AB50846ED48}" destId="{B5E538A9-309D-D84E-A262-446C3959AC9B}" srcOrd="1" destOrd="0" presId="urn:microsoft.com/office/officeart/2005/8/layout/list1"/>
    <dgm:cxn modelId="{BCEFB0E8-A3C3-3A43-9970-45A2DA756E9C}" type="presParOf" srcId="{9B04FE18-24F9-F742-BF2E-844E15BFC64F}" destId="{F5F8C119-2835-D442-9594-F3F2F8F7BF58}" srcOrd="0" destOrd="0" presId="urn:microsoft.com/office/officeart/2005/8/layout/list1"/>
    <dgm:cxn modelId="{B9063819-213E-0348-8CEA-8088F3090CF0}" type="presParOf" srcId="{F5F8C119-2835-D442-9594-F3F2F8F7BF58}" destId="{79C118E4-D923-814A-A652-93CE3A2D54B8}" srcOrd="0" destOrd="0" presId="urn:microsoft.com/office/officeart/2005/8/layout/list1"/>
    <dgm:cxn modelId="{70E1E28D-6473-BC4B-AF8E-24D4873B4C8F}" type="presParOf" srcId="{F5F8C119-2835-D442-9594-F3F2F8F7BF58}" destId="{EFB64B9E-A2E4-E240-9338-FB18E96D4E56}" srcOrd="1" destOrd="0" presId="urn:microsoft.com/office/officeart/2005/8/layout/list1"/>
    <dgm:cxn modelId="{F02A0A97-9142-0D47-AC0B-4B34F71ABF01}" type="presParOf" srcId="{9B04FE18-24F9-F742-BF2E-844E15BFC64F}" destId="{88A60E3B-7DF6-0D43-9281-750162BE1477}" srcOrd="1" destOrd="0" presId="urn:microsoft.com/office/officeart/2005/8/layout/list1"/>
    <dgm:cxn modelId="{10018F2B-960B-7649-AB19-71C97D87393F}" type="presParOf" srcId="{9B04FE18-24F9-F742-BF2E-844E15BFC64F}" destId="{DB7D6B07-D5D1-F24F-A3EE-EBB85263B9B9}" srcOrd="2" destOrd="0" presId="urn:microsoft.com/office/officeart/2005/8/layout/list1"/>
    <dgm:cxn modelId="{200AC82B-8264-C345-BC43-DA9427F559E6}" type="presParOf" srcId="{9B04FE18-24F9-F742-BF2E-844E15BFC64F}" destId="{FFD1241F-B57C-9145-907E-3E8DA7DC1310}" srcOrd="3" destOrd="0" presId="urn:microsoft.com/office/officeart/2005/8/layout/list1"/>
    <dgm:cxn modelId="{DE7848E0-CA2D-7342-A97D-3B67A9AEB8F7}" type="presParOf" srcId="{9B04FE18-24F9-F742-BF2E-844E15BFC64F}" destId="{7BB412C0-C0DE-9247-9AA2-B6EB388FAC9D}" srcOrd="4" destOrd="0" presId="urn:microsoft.com/office/officeart/2005/8/layout/list1"/>
    <dgm:cxn modelId="{6BE925BF-5ABA-2F4A-825E-0D88CB028533}" type="presParOf" srcId="{7BB412C0-C0DE-9247-9AA2-B6EB388FAC9D}" destId="{21E0C3E6-FC4F-3348-8FFC-2B6EA4D0D2BE}" srcOrd="0" destOrd="0" presId="urn:microsoft.com/office/officeart/2005/8/layout/list1"/>
    <dgm:cxn modelId="{80A4D948-A31B-F94C-B909-AE7E807A72A5}" type="presParOf" srcId="{7BB412C0-C0DE-9247-9AA2-B6EB388FAC9D}" destId="{CE5C776C-498C-444E-B7FE-1992A0742D0B}" srcOrd="1" destOrd="0" presId="urn:microsoft.com/office/officeart/2005/8/layout/list1"/>
    <dgm:cxn modelId="{2CD576D3-91CD-9D42-82B5-E9CA5D99360E}" type="presParOf" srcId="{9B04FE18-24F9-F742-BF2E-844E15BFC64F}" destId="{28772FF5-116B-9D4B-9BF9-3D58233E6331}" srcOrd="5" destOrd="0" presId="urn:microsoft.com/office/officeart/2005/8/layout/list1"/>
    <dgm:cxn modelId="{CB53D683-72A6-2F4B-BC2A-F5EFFBD15022}" type="presParOf" srcId="{9B04FE18-24F9-F742-BF2E-844E15BFC64F}" destId="{041E9F55-9296-DE4D-83E6-C58C074DBA5D}" srcOrd="6" destOrd="0" presId="urn:microsoft.com/office/officeart/2005/8/layout/list1"/>
    <dgm:cxn modelId="{0663A0D1-C8B0-004E-B12F-CCC26FE37C03}" type="presParOf" srcId="{9B04FE18-24F9-F742-BF2E-844E15BFC64F}" destId="{B6D2987D-8FCB-2347-B439-48D425F56280}" srcOrd="7" destOrd="0" presId="urn:microsoft.com/office/officeart/2005/8/layout/list1"/>
    <dgm:cxn modelId="{9F3FBB56-EA6E-794B-A22F-6E0E01C33725}" type="presParOf" srcId="{9B04FE18-24F9-F742-BF2E-844E15BFC64F}" destId="{79EC9DE4-B195-674D-80C2-BAC7EA75373C}" srcOrd="8" destOrd="0" presId="urn:microsoft.com/office/officeart/2005/8/layout/list1"/>
    <dgm:cxn modelId="{C1AE2571-3619-C840-823F-3FFFCC027FE8}" type="presParOf" srcId="{79EC9DE4-B195-674D-80C2-BAC7EA75373C}" destId="{7C4EC614-192C-1744-8949-7D6F0F41E4F2}" srcOrd="0" destOrd="0" presId="urn:microsoft.com/office/officeart/2005/8/layout/list1"/>
    <dgm:cxn modelId="{20FD95B5-B4CB-114B-8BA9-95746773E1FF}" type="presParOf" srcId="{79EC9DE4-B195-674D-80C2-BAC7EA75373C}" destId="{B5E538A9-309D-D84E-A262-446C3959AC9B}" srcOrd="1" destOrd="0" presId="urn:microsoft.com/office/officeart/2005/8/layout/list1"/>
    <dgm:cxn modelId="{B869A3EA-980D-6E44-BFEE-BF7073E454AC}" type="presParOf" srcId="{9B04FE18-24F9-F742-BF2E-844E15BFC64F}" destId="{53250A88-9096-A64C-A719-82C84C01D82D}" srcOrd="9" destOrd="0" presId="urn:microsoft.com/office/officeart/2005/8/layout/list1"/>
    <dgm:cxn modelId="{59CBBA86-76B5-3C47-94C6-61C8FEC23E33}" type="presParOf" srcId="{9B04FE18-24F9-F742-BF2E-844E15BFC64F}" destId="{1E414E65-1EE8-024F-AF09-F37CA1F06898}" srcOrd="10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292C16D-810B-0449-8EAE-06826FDFB7FA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A6B541-1356-CD42-8F0C-9FA1A89E190B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 smtClean="0">
              <a:latin typeface="Avenir Light" charset="0"/>
              <a:ea typeface="Avenir Light" charset="0"/>
              <a:cs typeface="Avenir Light" charset="0"/>
            </a:rPr>
            <a:t>Odds Favor No Big Storm</a:t>
          </a:r>
          <a:endParaRPr lang="en-US" dirty="0"/>
        </a:p>
      </dgm:t>
    </dgm:pt>
    <dgm:pt modelId="{FB3CD9F4-E2DC-0E4F-8BD0-FCEE900528E8}" type="parTrans" cxnId="{0F8DE9A0-B82C-8F4F-A688-3585DDC109DC}">
      <dgm:prSet/>
      <dgm:spPr/>
      <dgm:t>
        <a:bodyPr/>
        <a:lstStyle/>
        <a:p>
          <a:endParaRPr lang="en-US"/>
        </a:p>
      </dgm:t>
    </dgm:pt>
    <dgm:pt modelId="{24AB34AE-5A6F-CB4E-AFC3-FFE1D093651E}" type="sibTrans" cxnId="{0F8DE9A0-B82C-8F4F-A688-3585DDC109DC}">
      <dgm:prSet/>
      <dgm:spPr/>
      <dgm:t>
        <a:bodyPr/>
        <a:lstStyle/>
        <a:p>
          <a:endParaRPr lang="en-US"/>
        </a:p>
      </dgm:t>
    </dgm:pt>
    <dgm:pt modelId="{BC5B146D-18AB-F545-852C-E6DEF606B4D7}">
      <dgm:prSet phldrT="[Text]"/>
      <dgm:spPr/>
      <dgm:t>
        <a:bodyPr/>
        <a:lstStyle/>
        <a:p>
          <a:r>
            <a:rPr lang="en-US" dirty="0" smtClean="0">
              <a:latin typeface="Avenir Light" charset="0"/>
              <a:ea typeface="Avenir Light" charset="0"/>
              <a:cs typeface="Avenir Light" charset="0"/>
            </a:rPr>
            <a:t>Only 8% Chance of 6 Inches or More</a:t>
          </a:r>
          <a:endParaRPr lang="en-US" dirty="0"/>
        </a:p>
      </dgm:t>
    </dgm:pt>
    <dgm:pt modelId="{D1435A37-173B-0647-8319-26D1138C5D0C}" type="parTrans" cxnId="{BE304D64-5771-B64F-A313-A2BB1C28B49D}">
      <dgm:prSet/>
      <dgm:spPr/>
      <dgm:t>
        <a:bodyPr/>
        <a:lstStyle/>
        <a:p>
          <a:endParaRPr lang="en-US"/>
        </a:p>
      </dgm:t>
    </dgm:pt>
    <dgm:pt modelId="{0A3B59C9-0755-1546-B596-97117E9B5824}" type="sibTrans" cxnId="{BE304D64-5771-B64F-A313-A2BB1C28B49D}">
      <dgm:prSet/>
      <dgm:spPr/>
      <dgm:t>
        <a:bodyPr/>
        <a:lstStyle/>
        <a:p>
          <a:endParaRPr lang="en-US"/>
        </a:p>
      </dgm:t>
    </dgm:pt>
    <dgm:pt modelId="{E3911CBB-1072-1D40-924F-15ED33E47DAA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 smtClean="0">
              <a:latin typeface="Avenir Light" charset="0"/>
              <a:ea typeface="Avenir Light" charset="0"/>
              <a:cs typeface="Avenir Light" charset="0"/>
            </a:rPr>
            <a:t>Why??? </a:t>
          </a:r>
          <a:endParaRPr lang="en-US" dirty="0"/>
        </a:p>
      </dgm:t>
    </dgm:pt>
    <dgm:pt modelId="{79DE4C6A-2F14-7E44-BFE4-09E5C906751A}" type="parTrans" cxnId="{A17B2055-786F-EE48-B9D8-D4BF010F9E0E}">
      <dgm:prSet/>
      <dgm:spPr/>
      <dgm:t>
        <a:bodyPr/>
        <a:lstStyle/>
        <a:p>
          <a:endParaRPr lang="en-US"/>
        </a:p>
      </dgm:t>
    </dgm:pt>
    <dgm:pt modelId="{1100CC8C-AD9A-7A40-9A11-5539B9F162E6}" type="sibTrans" cxnId="{A17B2055-786F-EE48-B9D8-D4BF010F9E0E}">
      <dgm:prSet/>
      <dgm:spPr/>
      <dgm:t>
        <a:bodyPr/>
        <a:lstStyle/>
        <a:p>
          <a:endParaRPr lang="en-US"/>
        </a:p>
      </dgm:t>
    </dgm:pt>
    <dgm:pt modelId="{6F3C6DA5-DB28-5540-9756-ABAD2ECE7010}">
      <dgm:prSet phldrT="[Text]"/>
      <dgm:spPr/>
      <dgm:t>
        <a:bodyPr/>
        <a:lstStyle/>
        <a:p>
          <a:r>
            <a:rPr lang="en-US" dirty="0" smtClean="0">
              <a:latin typeface="Avenir Light" charset="0"/>
              <a:ea typeface="Avenir Light" charset="0"/>
              <a:cs typeface="Avenir Light" charset="0"/>
            </a:rPr>
            <a:t>2016-2017 = 11.7 Inches</a:t>
          </a:r>
          <a:endParaRPr lang="en-US" dirty="0"/>
        </a:p>
      </dgm:t>
    </dgm:pt>
    <dgm:pt modelId="{5D34E3FB-7BCF-AC45-B103-90EA16F0A925}" type="parTrans" cxnId="{1ED61385-F1C0-584F-BC80-6FFA2CF894B8}">
      <dgm:prSet/>
      <dgm:spPr/>
      <dgm:t>
        <a:bodyPr/>
        <a:lstStyle/>
        <a:p>
          <a:endParaRPr lang="en-US"/>
        </a:p>
      </dgm:t>
    </dgm:pt>
    <dgm:pt modelId="{A93B0478-F0BA-F249-A9FE-88D3CA454BE7}" type="sibTrans" cxnId="{1ED61385-F1C0-584F-BC80-6FFA2CF894B8}">
      <dgm:prSet/>
      <dgm:spPr/>
      <dgm:t>
        <a:bodyPr/>
        <a:lstStyle/>
        <a:p>
          <a:endParaRPr lang="en-US"/>
        </a:p>
      </dgm:t>
    </dgm:pt>
    <dgm:pt modelId="{30B10FDD-4C5A-2C45-BF3B-C9399AF7C5D4}">
      <dgm:prSet/>
      <dgm:spPr/>
      <dgm:t>
        <a:bodyPr/>
        <a:lstStyle/>
        <a:p>
          <a:r>
            <a:rPr lang="en-US" smtClean="0">
              <a:latin typeface="Avenir Light" charset="0"/>
              <a:ea typeface="Avenir Light" charset="0"/>
              <a:cs typeface="Avenir Light" charset="0"/>
            </a:rPr>
            <a:t>2017-2018 = 7.6 Inches</a:t>
          </a:r>
          <a:endParaRPr lang="en-US" dirty="0">
            <a:latin typeface="Avenir Light" charset="0"/>
            <a:ea typeface="Avenir Light" charset="0"/>
            <a:cs typeface="Avenir Light" charset="0"/>
          </a:endParaRPr>
        </a:p>
      </dgm:t>
    </dgm:pt>
    <dgm:pt modelId="{5A143748-A5D5-854C-8B4F-79499621876D}" type="parTrans" cxnId="{E381A850-A52D-8E49-8CCA-56F20A6D6C72}">
      <dgm:prSet/>
      <dgm:spPr/>
      <dgm:t>
        <a:bodyPr/>
        <a:lstStyle/>
        <a:p>
          <a:endParaRPr lang="en-US"/>
        </a:p>
      </dgm:t>
    </dgm:pt>
    <dgm:pt modelId="{AB8BBD0C-25D9-5B4F-AEC9-DF8208411DB9}" type="sibTrans" cxnId="{E381A850-A52D-8E49-8CCA-56F20A6D6C72}">
      <dgm:prSet/>
      <dgm:spPr/>
      <dgm:t>
        <a:bodyPr/>
        <a:lstStyle/>
        <a:p>
          <a:endParaRPr lang="en-US"/>
        </a:p>
      </dgm:t>
    </dgm:pt>
    <dgm:pt modelId="{6B9C48AC-B75C-B94A-989A-114A78600352}">
      <dgm:prSet/>
      <dgm:spPr/>
      <dgm:t>
        <a:bodyPr/>
        <a:lstStyle/>
        <a:p>
          <a:r>
            <a:rPr lang="en-US" dirty="0" smtClean="0">
              <a:latin typeface="Avenir Light" charset="0"/>
              <a:ea typeface="Avenir Light" charset="0"/>
              <a:cs typeface="Avenir Light" charset="0"/>
            </a:rPr>
            <a:t>Historic Trends Show 3</a:t>
          </a:r>
          <a:r>
            <a:rPr lang="en-US" baseline="30000" dirty="0" smtClean="0">
              <a:latin typeface="Avenir Light" charset="0"/>
              <a:ea typeface="Avenir Light" charset="0"/>
              <a:cs typeface="Avenir Light" charset="0"/>
            </a:rPr>
            <a:t>rd</a:t>
          </a:r>
          <a:r>
            <a:rPr lang="en-US" dirty="0" smtClean="0">
              <a:latin typeface="Avenir Light" charset="0"/>
              <a:ea typeface="Avenir Light" charset="0"/>
              <a:cs typeface="Avenir Light" charset="0"/>
            </a:rPr>
            <a:t> Season of 6” or more has only happened twice since 1950</a:t>
          </a:r>
          <a:endParaRPr lang="en-US" dirty="0">
            <a:latin typeface="Avenir Light" charset="0"/>
            <a:ea typeface="Avenir Light" charset="0"/>
            <a:cs typeface="Avenir Light" charset="0"/>
          </a:endParaRPr>
        </a:p>
      </dgm:t>
    </dgm:pt>
    <dgm:pt modelId="{CC89F862-9502-744D-90A7-6E86F21BE8CD}" type="parTrans" cxnId="{1A133FE8-BC92-1946-9466-6E10AE153404}">
      <dgm:prSet/>
      <dgm:spPr/>
      <dgm:t>
        <a:bodyPr/>
        <a:lstStyle/>
        <a:p>
          <a:endParaRPr lang="en-US"/>
        </a:p>
      </dgm:t>
    </dgm:pt>
    <dgm:pt modelId="{7BDE0F3C-5B7A-B248-B59E-618AAD80B9DA}" type="sibTrans" cxnId="{1A133FE8-BC92-1946-9466-6E10AE153404}">
      <dgm:prSet/>
      <dgm:spPr/>
      <dgm:t>
        <a:bodyPr/>
        <a:lstStyle/>
        <a:p>
          <a:endParaRPr lang="en-US"/>
        </a:p>
      </dgm:t>
    </dgm:pt>
    <dgm:pt modelId="{9F3BB787-B032-1144-A7AE-045919C10F1B}" type="pres">
      <dgm:prSet presAssocID="{D292C16D-810B-0449-8EAE-06826FDFB7FA}" presName="linear" presStyleCnt="0">
        <dgm:presLayoutVars>
          <dgm:animLvl val="lvl"/>
          <dgm:resizeHandles val="exact"/>
        </dgm:presLayoutVars>
      </dgm:prSet>
      <dgm:spPr/>
    </dgm:pt>
    <dgm:pt modelId="{C3494E6F-77B9-A74C-9383-152D49FDCB7C}" type="pres">
      <dgm:prSet presAssocID="{81A6B541-1356-CD42-8F0C-9FA1A89E190B}" presName="parentText" presStyleLbl="node1" presStyleIdx="0" presStyleCnt="2" custLinFactNeighborX="12676" custLinFactNeighborY="-4260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4C07C3-77D5-1241-9F98-A0BF4C99BC47}" type="pres">
      <dgm:prSet presAssocID="{81A6B541-1356-CD42-8F0C-9FA1A89E190B}" presName="childText" presStyleLbl="revTx" presStyleIdx="0" presStyleCnt="2" custScaleX="95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FD5BF2-B094-3541-A936-253928104E9A}" type="pres">
      <dgm:prSet presAssocID="{E3911CBB-1072-1D40-924F-15ED33E47DA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794583-6E7B-0C4E-A791-BC3A2BD535EC}" type="pres">
      <dgm:prSet presAssocID="{E3911CBB-1072-1D40-924F-15ED33E47DAA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1E3AF5-6B9F-2849-962E-9446D457587B}" type="presOf" srcId="{E3911CBB-1072-1D40-924F-15ED33E47DAA}" destId="{36FD5BF2-B094-3541-A936-253928104E9A}" srcOrd="0" destOrd="0" presId="urn:microsoft.com/office/officeart/2005/8/layout/vList2"/>
    <dgm:cxn modelId="{7BD7A16A-37B5-FE43-9344-0BEF8299ED49}" type="presOf" srcId="{81A6B541-1356-CD42-8F0C-9FA1A89E190B}" destId="{C3494E6F-77B9-A74C-9383-152D49FDCB7C}" srcOrd="0" destOrd="0" presId="urn:microsoft.com/office/officeart/2005/8/layout/vList2"/>
    <dgm:cxn modelId="{0F8DE9A0-B82C-8F4F-A688-3585DDC109DC}" srcId="{D292C16D-810B-0449-8EAE-06826FDFB7FA}" destId="{81A6B541-1356-CD42-8F0C-9FA1A89E190B}" srcOrd="0" destOrd="0" parTransId="{FB3CD9F4-E2DC-0E4F-8BD0-FCEE900528E8}" sibTransId="{24AB34AE-5A6F-CB4E-AFC3-FFE1D093651E}"/>
    <dgm:cxn modelId="{4D10A9BD-05AD-5D4F-8000-B1ED89E7AD83}" type="presOf" srcId="{D292C16D-810B-0449-8EAE-06826FDFB7FA}" destId="{9F3BB787-B032-1144-A7AE-045919C10F1B}" srcOrd="0" destOrd="0" presId="urn:microsoft.com/office/officeart/2005/8/layout/vList2"/>
    <dgm:cxn modelId="{6AF5E239-29F6-A24F-8711-D71C0255E5DD}" type="presOf" srcId="{30B10FDD-4C5A-2C45-BF3B-C9399AF7C5D4}" destId="{61794583-6E7B-0C4E-A791-BC3A2BD535EC}" srcOrd="0" destOrd="1" presId="urn:microsoft.com/office/officeart/2005/8/layout/vList2"/>
    <dgm:cxn modelId="{A82037D9-27B3-7441-A64F-CD399F84A07B}" type="presOf" srcId="{6F3C6DA5-DB28-5540-9756-ABAD2ECE7010}" destId="{61794583-6E7B-0C4E-A791-BC3A2BD535EC}" srcOrd="0" destOrd="0" presId="urn:microsoft.com/office/officeart/2005/8/layout/vList2"/>
    <dgm:cxn modelId="{1A133FE8-BC92-1946-9466-6E10AE153404}" srcId="{E3911CBB-1072-1D40-924F-15ED33E47DAA}" destId="{6B9C48AC-B75C-B94A-989A-114A78600352}" srcOrd="2" destOrd="0" parTransId="{CC89F862-9502-744D-90A7-6E86F21BE8CD}" sibTransId="{7BDE0F3C-5B7A-B248-B59E-618AAD80B9DA}"/>
    <dgm:cxn modelId="{1ED61385-F1C0-584F-BC80-6FFA2CF894B8}" srcId="{E3911CBB-1072-1D40-924F-15ED33E47DAA}" destId="{6F3C6DA5-DB28-5540-9756-ABAD2ECE7010}" srcOrd="0" destOrd="0" parTransId="{5D34E3FB-7BCF-AC45-B103-90EA16F0A925}" sibTransId="{A93B0478-F0BA-F249-A9FE-88D3CA454BE7}"/>
    <dgm:cxn modelId="{A17B2055-786F-EE48-B9D8-D4BF010F9E0E}" srcId="{D292C16D-810B-0449-8EAE-06826FDFB7FA}" destId="{E3911CBB-1072-1D40-924F-15ED33E47DAA}" srcOrd="1" destOrd="0" parTransId="{79DE4C6A-2F14-7E44-BFE4-09E5C906751A}" sibTransId="{1100CC8C-AD9A-7A40-9A11-5539B9F162E6}"/>
    <dgm:cxn modelId="{E381A850-A52D-8E49-8CCA-56F20A6D6C72}" srcId="{E3911CBB-1072-1D40-924F-15ED33E47DAA}" destId="{30B10FDD-4C5A-2C45-BF3B-C9399AF7C5D4}" srcOrd="1" destOrd="0" parTransId="{5A143748-A5D5-854C-8B4F-79499621876D}" sibTransId="{AB8BBD0C-25D9-5B4F-AEC9-DF8208411DB9}"/>
    <dgm:cxn modelId="{BE304D64-5771-B64F-A313-A2BB1C28B49D}" srcId="{81A6B541-1356-CD42-8F0C-9FA1A89E190B}" destId="{BC5B146D-18AB-F545-852C-E6DEF606B4D7}" srcOrd="0" destOrd="0" parTransId="{D1435A37-173B-0647-8319-26D1138C5D0C}" sibTransId="{0A3B59C9-0755-1546-B596-97117E9B5824}"/>
    <dgm:cxn modelId="{36FF1E6E-C397-944F-9EE1-3862A2B82F46}" type="presOf" srcId="{BC5B146D-18AB-F545-852C-E6DEF606B4D7}" destId="{B84C07C3-77D5-1241-9F98-A0BF4C99BC47}" srcOrd="0" destOrd="0" presId="urn:microsoft.com/office/officeart/2005/8/layout/vList2"/>
    <dgm:cxn modelId="{22CCE51C-DEF3-994A-9752-EA44AA6C8BCD}" type="presOf" srcId="{6B9C48AC-B75C-B94A-989A-114A78600352}" destId="{61794583-6E7B-0C4E-A791-BC3A2BD535EC}" srcOrd="0" destOrd="2" presId="urn:microsoft.com/office/officeart/2005/8/layout/vList2"/>
    <dgm:cxn modelId="{45375D79-FB3C-C140-98A5-301A277162E7}" type="presParOf" srcId="{9F3BB787-B032-1144-A7AE-045919C10F1B}" destId="{C3494E6F-77B9-A74C-9383-152D49FDCB7C}" srcOrd="0" destOrd="0" presId="urn:microsoft.com/office/officeart/2005/8/layout/vList2"/>
    <dgm:cxn modelId="{AE68E809-46E6-FD4E-92A4-FAD68E993C63}" type="presParOf" srcId="{9F3BB787-B032-1144-A7AE-045919C10F1B}" destId="{B84C07C3-77D5-1241-9F98-A0BF4C99BC47}" srcOrd="1" destOrd="0" presId="urn:microsoft.com/office/officeart/2005/8/layout/vList2"/>
    <dgm:cxn modelId="{5B2ADF21-7299-034E-8A40-A602D56A9FB1}" type="presParOf" srcId="{9F3BB787-B032-1144-A7AE-045919C10F1B}" destId="{36FD5BF2-B094-3541-A936-253928104E9A}" srcOrd="2" destOrd="0" presId="urn:microsoft.com/office/officeart/2005/8/layout/vList2"/>
    <dgm:cxn modelId="{8DDE2F02-52EA-E046-8555-905B6C44B2A7}" type="presParOf" srcId="{9F3BB787-B032-1144-A7AE-045919C10F1B}" destId="{61794583-6E7B-0C4E-A791-BC3A2BD535E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A6DCFF-1078-A046-A3F1-1F4662AF415F}" type="doc">
      <dgm:prSet loTypeId="urn:microsoft.com/office/officeart/2005/8/layout/venn1" loCatId="" qsTypeId="urn:microsoft.com/office/officeart/2005/8/quickstyle/simple4" qsCatId="simple" csTypeId="urn:microsoft.com/office/officeart/2005/8/colors/accent1_2" csCatId="accent1" phldr="1"/>
      <dgm:spPr/>
    </dgm:pt>
    <dgm:pt modelId="{07FB1621-A06A-4F4E-BF49-22EEEA435C06}">
      <dgm:prSet phldrT="[Text]"/>
      <dgm:spPr>
        <a:solidFill>
          <a:schemeClr val="accent5">
            <a:lumMod val="40000"/>
            <a:lumOff val="60000"/>
            <a:alpha val="80000"/>
          </a:schemeClr>
        </a:solidFill>
        <a:effectLst>
          <a:outerShdw blurRad="50800" dist="50800" dir="5400000" algn="ctr" rotWithShape="0">
            <a:srgbClr val="000000">
              <a:alpha val="43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Avenir Light" charset="0"/>
              <a:ea typeface="Avenir Light" charset="0"/>
              <a:cs typeface="Avenir Light" charset="0"/>
            </a:rPr>
            <a:t>Only One Wet Winter, 2015-2016</a:t>
          </a:r>
          <a:endParaRPr lang="en-US" dirty="0"/>
        </a:p>
      </dgm:t>
    </dgm:pt>
    <dgm:pt modelId="{8E787EF7-AAF4-464E-A5F9-3463EB1B3CF4}" type="parTrans" cxnId="{487001FF-1FDB-D443-BF6A-E845D062F216}">
      <dgm:prSet/>
      <dgm:spPr/>
      <dgm:t>
        <a:bodyPr/>
        <a:lstStyle/>
        <a:p>
          <a:endParaRPr lang="en-US"/>
        </a:p>
      </dgm:t>
    </dgm:pt>
    <dgm:pt modelId="{B40C1D81-F904-0746-9DD7-29580BE942F2}" type="sibTrans" cxnId="{487001FF-1FDB-D443-BF6A-E845D062F216}">
      <dgm:prSet/>
      <dgm:spPr/>
      <dgm:t>
        <a:bodyPr/>
        <a:lstStyle/>
        <a:p>
          <a:endParaRPr lang="en-US"/>
        </a:p>
      </dgm:t>
    </dgm:pt>
    <dgm:pt modelId="{AA6538EC-8F50-8A4E-95EC-36FF4EB831EF}">
      <dgm:prSet phldrT="[Text]" custT="1"/>
      <dgm:spPr>
        <a:solidFill>
          <a:schemeClr val="accent5">
            <a:lumMod val="75000"/>
            <a:alpha val="75000"/>
          </a:schemeClr>
        </a:solidFill>
        <a:effectLst>
          <a:outerShdw blurRad="50800" dist="50800" dir="5400000" algn="ctr" rotWithShape="0">
            <a:srgbClr val="000000">
              <a:alpha val="43000"/>
            </a:srgbClr>
          </a:outerShdw>
        </a:effectLst>
      </dgm:spPr>
      <dgm:t>
        <a:bodyPr/>
        <a:lstStyle/>
        <a:p>
          <a:pPr algn="ctr"/>
          <a:r>
            <a:rPr lang="en-US" sz="2400" dirty="0" smtClean="0">
              <a:solidFill>
                <a:schemeClr val="accent1">
                  <a:lumMod val="40000"/>
                  <a:lumOff val="60000"/>
                </a:schemeClr>
              </a:solidFill>
              <a:latin typeface="Avenir Light" charset="0"/>
              <a:ea typeface="Avenir Light" charset="0"/>
              <a:cs typeface="Avenir Light" charset="0"/>
            </a:rPr>
            <a:t>Moderate El Nino  35.36”</a:t>
          </a:r>
          <a:endParaRPr lang="en-US" sz="2400" dirty="0"/>
        </a:p>
      </dgm:t>
    </dgm:pt>
    <dgm:pt modelId="{1780F8ED-95FB-8D47-8B20-FB0667F8686D}" type="parTrans" cxnId="{62D1FB0C-F209-B941-B93C-9326E760D37E}">
      <dgm:prSet/>
      <dgm:spPr/>
      <dgm:t>
        <a:bodyPr/>
        <a:lstStyle/>
        <a:p>
          <a:endParaRPr lang="en-US"/>
        </a:p>
      </dgm:t>
    </dgm:pt>
    <dgm:pt modelId="{915ADDAE-CB2F-7442-B233-1E1CFAB9BDEF}" type="sibTrans" cxnId="{62D1FB0C-F209-B941-B93C-9326E760D37E}">
      <dgm:prSet/>
      <dgm:spPr/>
      <dgm:t>
        <a:bodyPr/>
        <a:lstStyle/>
        <a:p>
          <a:endParaRPr lang="en-US"/>
        </a:p>
      </dgm:t>
    </dgm:pt>
    <dgm:pt modelId="{AB4B806B-6F9A-BF44-8A39-92DD0AC4D264}">
      <dgm:prSet phldrT="[Text]" custT="1"/>
      <dgm:spPr>
        <a:solidFill>
          <a:schemeClr val="accent5">
            <a:lumMod val="60000"/>
            <a:lumOff val="40000"/>
            <a:alpha val="75000"/>
          </a:schemeClr>
        </a:solidFill>
        <a:effectLst>
          <a:outerShdw blurRad="50800" dist="50800" dir="5400000" algn="ctr" rotWithShape="0">
            <a:srgbClr val="000000">
              <a:alpha val="43000"/>
            </a:srgbClr>
          </a:outerShdw>
        </a:effectLst>
      </dgm:spPr>
      <dgm:t>
        <a:bodyPr/>
        <a:lstStyle/>
        <a:p>
          <a:r>
            <a:rPr lang="en-US" sz="2400" dirty="0" smtClean="0">
              <a:solidFill>
                <a:schemeClr val="accent1">
                  <a:lumMod val="40000"/>
                  <a:lumOff val="60000"/>
                </a:schemeClr>
              </a:solidFill>
              <a:latin typeface="Avenir Light" charset="0"/>
              <a:ea typeface="Avenir Light" charset="0"/>
              <a:cs typeface="Avenir Light" charset="0"/>
            </a:rPr>
            <a:t>Water Year Average 36.06”</a:t>
          </a:r>
          <a:endParaRPr lang="en-US" sz="2400" dirty="0"/>
        </a:p>
      </dgm:t>
    </dgm:pt>
    <dgm:pt modelId="{C82A131C-C909-C04A-B263-DC0134531BA1}" type="parTrans" cxnId="{ED248D47-6339-9E4D-853D-18B90AA9BC3B}">
      <dgm:prSet/>
      <dgm:spPr/>
      <dgm:t>
        <a:bodyPr/>
        <a:lstStyle/>
        <a:p>
          <a:endParaRPr lang="en-US"/>
        </a:p>
      </dgm:t>
    </dgm:pt>
    <dgm:pt modelId="{150B5C49-8F5E-494C-96D0-B87272C81A86}" type="sibTrans" cxnId="{ED248D47-6339-9E4D-853D-18B90AA9BC3B}">
      <dgm:prSet/>
      <dgm:spPr/>
      <dgm:t>
        <a:bodyPr/>
        <a:lstStyle/>
        <a:p>
          <a:endParaRPr lang="en-US"/>
        </a:p>
      </dgm:t>
    </dgm:pt>
    <dgm:pt modelId="{2837223D-4156-F34F-92D0-74A8A54C7DAC}" type="pres">
      <dgm:prSet presAssocID="{BEA6DCFF-1078-A046-A3F1-1F4662AF415F}" presName="compositeShape" presStyleCnt="0">
        <dgm:presLayoutVars>
          <dgm:chMax val="7"/>
          <dgm:dir/>
          <dgm:resizeHandles val="exact"/>
        </dgm:presLayoutVars>
      </dgm:prSet>
      <dgm:spPr/>
    </dgm:pt>
    <dgm:pt modelId="{2968AFD7-3E8F-9540-9D50-599AE9CC3C64}" type="pres">
      <dgm:prSet presAssocID="{07FB1621-A06A-4F4E-BF49-22EEEA435C06}" presName="circ1" presStyleLbl="vennNode1" presStyleIdx="0" presStyleCnt="3"/>
      <dgm:spPr/>
      <dgm:t>
        <a:bodyPr/>
        <a:lstStyle/>
        <a:p>
          <a:endParaRPr lang="en-US"/>
        </a:p>
      </dgm:t>
    </dgm:pt>
    <dgm:pt modelId="{39CE8519-8931-3C40-B015-A0DE3A58D14D}" type="pres">
      <dgm:prSet presAssocID="{07FB1621-A06A-4F4E-BF49-22EEEA435C0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64D2E8-A965-F541-B920-D117B75D92EC}" type="pres">
      <dgm:prSet presAssocID="{AA6538EC-8F50-8A4E-95EC-36FF4EB831EF}" presName="circ2" presStyleLbl="vennNode1" presStyleIdx="1" presStyleCnt="3"/>
      <dgm:spPr/>
      <dgm:t>
        <a:bodyPr/>
        <a:lstStyle/>
        <a:p>
          <a:endParaRPr lang="en-US"/>
        </a:p>
      </dgm:t>
    </dgm:pt>
    <dgm:pt modelId="{5040299A-EAB1-114A-94DC-99510BDB2C13}" type="pres">
      <dgm:prSet presAssocID="{AA6538EC-8F50-8A4E-95EC-36FF4EB831E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2EF824-CF67-5C43-BAF8-6D39A666EDFC}" type="pres">
      <dgm:prSet presAssocID="{AB4B806B-6F9A-BF44-8A39-92DD0AC4D264}" presName="circ3" presStyleLbl="vennNode1" presStyleIdx="2" presStyleCnt="3"/>
      <dgm:spPr/>
      <dgm:t>
        <a:bodyPr/>
        <a:lstStyle/>
        <a:p>
          <a:endParaRPr lang="en-US"/>
        </a:p>
      </dgm:t>
    </dgm:pt>
    <dgm:pt modelId="{5438F2BF-1666-FD4A-B790-9C8D7C711005}" type="pres">
      <dgm:prSet presAssocID="{AB4B806B-6F9A-BF44-8A39-92DD0AC4D26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79FFD5E-D281-7A4F-8B9C-759F8B573290}" type="presOf" srcId="{AB4B806B-6F9A-BF44-8A39-92DD0AC4D264}" destId="{5438F2BF-1666-FD4A-B790-9C8D7C711005}" srcOrd="1" destOrd="0" presId="urn:microsoft.com/office/officeart/2005/8/layout/venn1"/>
    <dgm:cxn modelId="{E1DE1E13-F3AE-6745-999C-9E2CE722F0F3}" type="presOf" srcId="{BEA6DCFF-1078-A046-A3F1-1F4662AF415F}" destId="{2837223D-4156-F34F-92D0-74A8A54C7DAC}" srcOrd="0" destOrd="0" presId="urn:microsoft.com/office/officeart/2005/8/layout/venn1"/>
    <dgm:cxn modelId="{0F07A4D4-9317-DB49-8B25-73E322811A98}" type="presOf" srcId="{AB4B806B-6F9A-BF44-8A39-92DD0AC4D264}" destId="{A12EF824-CF67-5C43-BAF8-6D39A666EDFC}" srcOrd="0" destOrd="0" presId="urn:microsoft.com/office/officeart/2005/8/layout/venn1"/>
    <dgm:cxn modelId="{7ADFB529-79CE-4841-A38D-52A16C976E87}" type="presOf" srcId="{AA6538EC-8F50-8A4E-95EC-36FF4EB831EF}" destId="{5040299A-EAB1-114A-94DC-99510BDB2C13}" srcOrd="1" destOrd="0" presId="urn:microsoft.com/office/officeart/2005/8/layout/venn1"/>
    <dgm:cxn modelId="{ED248D47-6339-9E4D-853D-18B90AA9BC3B}" srcId="{BEA6DCFF-1078-A046-A3F1-1F4662AF415F}" destId="{AB4B806B-6F9A-BF44-8A39-92DD0AC4D264}" srcOrd="2" destOrd="0" parTransId="{C82A131C-C909-C04A-B263-DC0134531BA1}" sibTransId="{150B5C49-8F5E-494C-96D0-B87272C81A86}"/>
    <dgm:cxn modelId="{F7189A23-D1C3-004F-B638-E9E1B735334D}" type="presOf" srcId="{AA6538EC-8F50-8A4E-95EC-36FF4EB831EF}" destId="{9164D2E8-A965-F541-B920-D117B75D92EC}" srcOrd="0" destOrd="0" presId="urn:microsoft.com/office/officeart/2005/8/layout/venn1"/>
    <dgm:cxn modelId="{0B785853-2F21-464E-8E11-848A996968C3}" type="presOf" srcId="{07FB1621-A06A-4F4E-BF49-22EEEA435C06}" destId="{2968AFD7-3E8F-9540-9D50-599AE9CC3C64}" srcOrd="0" destOrd="0" presId="urn:microsoft.com/office/officeart/2005/8/layout/venn1"/>
    <dgm:cxn modelId="{C3EDB2FA-F966-2E40-81A5-B94DDCC953BB}" type="presOf" srcId="{07FB1621-A06A-4F4E-BF49-22EEEA435C06}" destId="{39CE8519-8931-3C40-B015-A0DE3A58D14D}" srcOrd="1" destOrd="0" presId="urn:microsoft.com/office/officeart/2005/8/layout/venn1"/>
    <dgm:cxn modelId="{487001FF-1FDB-D443-BF6A-E845D062F216}" srcId="{BEA6DCFF-1078-A046-A3F1-1F4662AF415F}" destId="{07FB1621-A06A-4F4E-BF49-22EEEA435C06}" srcOrd="0" destOrd="0" parTransId="{8E787EF7-AAF4-464E-A5F9-3463EB1B3CF4}" sibTransId="{B40C1D81-F904-0746-9DD7-29580BE942F2}"/>
    <dgm:cxn modelId="{62D1FB0C-F209-B941-B93C-9326E760D37E}" srcId="{BEA6DCFF-1078-A046-A3F1-1F4662AF415F}" destId="{AA6538EC-8F50-8A4E-95EC-36FF4EB831EF}" srcOrd="1" destOrd="0" parTransId="{1780F8ED-95FB-8D47-8B20-FB0667F8686D}" sibTransId="{915ADDAE-CB2F-7442-B233-1E1CFAB9BDEF}"/>
    <dgm:cxn modelId="{DBC9095B-559A-D547-B490-1FA4C82FCE7C}" type="presParOf" srcId="{2837223D-4156-F34F-92D0-74A8A54C7DAC}" destId="{2968AFD7-3E8F-9540-9D50-599AE9CC3C64}" srcOrd="0" destOrd="0" presId="urn:microsoft.com/office/officeart/2005/8/layout/venn1"/>
    <dgm:cxn modelId="{8571BC6C-D5C6-6E4E-A915-EFE6CEEB70F7}" type="presParOf" srcId="{2837223D-4156-F34F-92D0-74A8A54C7DAC}" destId="{39CE8519-8931-3C40-B015-A0DE3A58D14D}" srcOrd="1" destOrd="0" presId="urn:microsoft.com/office/officeart/2005/8/layout/venn1"/>
    <dgm:cxn modelId="{C2B3C40E-82CC-234B-A239-A07AF88BD718}" type="presParOf" srcId="{2837223D-4156-F34F-92D0-74A8A54C7DAC}" destId="{9164D2E8-A965-F541-B920-D117B75D92EC}" srcOrd="2" destOrd="0" presId="urn:microsoft.com/office/officeart/2005/8/layout/venn1"/>
    <dgm:cxn modelId="{8A694EE4-CDE2-7143-B9B4-41BEC07516F3}" type="presParOf" srcId="{2837223D-4156-F34F-92D0-74A8A54C7DAC}" destId="{5040299A-EAB1-114A-94DC-99510BDB2C13}" srcOrd="3" destOrd="0" presId="urn:microsoft.com/office/officeart/2005/8/layout/venn1"/>
    <dgm:cxn modelId="{21B4F27A-8634-1C4B-B24C-C8260D89E122}" type="presParOf" srcId="{2837223D-4156-F34F-92D0-74A8A54C7DAC}" destId="{A12EF824-CF67-5C43-BAF8-6D39A666EDFC}" srcOrd="4" destOrd="0" presId="urn:microsoft.com/office/officeart/2005/8/layout/venn1"/>
    <dgm:cxn modelId="{F3480A41-93AE-F747-ABF1-59EE0D7F2245}" type="presParOf" srcId="{2837223D-4156-F34F-92D0-74A8A54C7DAC}" destId="{5438F2BF-1666-FD4A-B790-9C8D7C711005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33E70E-F0D0-6B49-8040-AABBF9AC0E6B}">
      <dsp:nvSpPr>
        <dsp:cNvPr id="0" name=""/>
        <dsp:cNvSpPr/>
      </dsp:nvSpPr>
      <dsp:spPr>
        <a:xfrm>
          <a:off x="1411427" y="264159"/>
          <a:ext cx="3413760" cy="3413760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kern="1200" dirty="0" smtClean="0">
              <a:solidFill>
                <a:srgbClr val="00B050"/>
              </a:solidFill>
              <a:latin typeface="Avenir Light" charset="0"/>
              <a:ea typeface="Avenir Light" charset="0"/>
              <a:cs typeface="Avenir Light" charset="0"/>
            </a:rPr>
            <a:t>33.3%</a:t>
          </a:r>
          <a:endParaRPr lang="en-US" sz="3300" b="0" i="0" kern="1200" dirty="0">
            <a:solidFill>
              <a:srgbClr val="00B050"/>
            </a:solidFill>
            <a:latin typeface="Avenir Light" charset="0"/>
            <a:ea typeface="Avenir Light" charset="0"/>
            <a:cs typeface="Avenir Light" charset="0"/>
          </a:endParaRPr>
        </a:p>
      </dsp:txBody>
      <dsp:txXfrm>
        <a:off x="3210560" y="987551"/>
        <a:ext cx="1219200" cy="1016000"/>
      </dsp:txXfrm>
    </dsp:sp>
    <dsp:sp modelId="{94316DD1-CC4B-4547-A971-5CCA0C8DC13B}">
      <dsp:nvSpPr>
        <dsp:cNvPr id="0" name=""/>
        <dsp:cNvSpPr/>
      </dsp:nvSpPr>
      <dsp:spPr>
        <a:xfrm>
          <a:off x="1341120" y="386079"/>
          <a:ext cx="3413760" cy="3413760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rgbClr val="FADA43"/>
              </a:solidFill>
            </a:rPr>
            <a:t>33.3%</a:t>
          </a:r>
          <a:endParaRPr lang="en-US" sz="3300" kern="1200" dirty="0">
            <a:solidFill>
              <a:srgbClr val="FADA43"/>
            </a:solidFill>
          </a:endParaRPr>
        </a:p>
      </dsp:txBody>
      <dsp:txXfrm>
        <a:off x="2153920" y="2600960"/>
        <a:ext cx="1828800" cy="894080"/>
      </dsp:txXfrm>
    </dsp:sp>
    <dsp:sp modelId="{CAB944AB-CA4C-634D-A417-C75D33249D9B}">
      <dsp:nvSpPr>
        <dsp:cNvPr id="0" name=""/>
        <dsp:cNvSpPr/>
      </dsp:nvSpPr>
      <dsp:spPr>
        <a:xfrm>
          <a:off x="1270812" y="264159"/>
          <a:ext cx="3413760" cy="3413760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kern="1200" dirty="0" smtClean="0">
              <a:solidFill>
                <a:srgbClr val="0070C0"/>
              </a:solidFill>
              <a:latin typeface="Avenir Light" charset="0"/>
              <a:ea typeface="Avenir Light" charset="0"/>
              <a:cs typeface="Avenir Light" charset="0"/>
            </a:rPr>
            <a:t>33.3%</a:t>
          </a:r>
          <a:endParaRPr lang="en-US" sz="3300" b="0" i="0" kern="1200" dirty="0">
            <a:solidFill>
              <a:srgbClr val="0070C0"/>
            </a:solidFill>
            <a:latin typeface="Avenir Light" charset="0"/>
            <a:ea typeface="Avenir Light" charset="0"/>
            <a:cs typeface="Avenir Light" charset="0"/>
          </a:endParaRPr>
        </a:p>
      </dsp:txBody>
      <dsp:txXfrm>
        <a:off x="1666240" y="987551"/>
        <a:ext cx="1219200" cy="1016000"/>
      </dsp:txXfrm>
    </dsp:sp>
    <dsp:sp modelId="{37A0CC46-91FD-A24D-800D-94DE0310DDBA}">
      <dsp:nvSpPr>
        <dsp:cNvPr id="0" name=""/>
        <dsp:cNvSpPr/>
      </dsp:nvSpPr>
      <dsp:spPr>
        <a:xfrm>
          <a:off x="1200380" y="52831"/>
          <a:ext cx="3836416" cy="383641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rgbClr val="83D06E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6330F1-E9F6-5942-AFEF-D7C09C70A445}">
      <dsp:nvSpPr>
        <dsp:cNvPr id="0" name=""/>
        <dsp:cNvSpPr/>
      </dsp:nvSpPr>
      <dsp:spPr>
        <a:xfrm>
          <a:off x="1129792" y="174536"/>
          <a:ext cx="3836416" cy="383641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rgbClr val="FFC000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E2CE90-8AAF-F845-9D89-59D826ADDF32}">
      <dsp:nvSpPr>
        <dsp:cNvPr id="0" name=""/>
        <dsp:cNvSpPr/>
      </dsp:nvSpPr>
      <dsp:spPr>
        <a:xfrm>
          <a:off x="1059203" y="52831"/>
          <a:ext cx="3836416" cy="383641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rgbClr val="0070C0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D9292-B9CA-C54B-97E1-15C75330167C}">
      <dsp:nvSpPr>
        <dsp:cNvPr id="0" name=""/>
        <dsp:cNvSpPr/>
      </dsp:nvSpPr>
      <dsp:spPr>
        <a:xfrm>
          <a:off x="0" y="355600"/>
          <a:ext cx="6376987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smtClean="0">
              <a:latin typeface="Avenir Light" charset="0"/>
              <a:ea typeface="Avenir Light" charset="0"/>
              <a:cs typeface="Avenir Light" charset="0"/>
            </a:rPr>
            <a:t>Seasonal Forecast 2000-2018</a:t>
          </a:r>
          <a:endParaRPr lang="en-US" sz="3400" kern="1200" dirty="0"/>
        </a:p>
      </dsp:txBody>
      <dsp:txXfrm>
        <a:off x="29758" y="385358"/>
        <a:ext cx="6317471" cy="956484"/>
      </dsp:txXfrm>
    </dsp:sp>
    <dsp:sp modelId="{952A0D28-D3D7-144E-B194-B73C9E83FC0D}">
      <dsp:nvSpPr>
        <dsp:cNvPr id="0" name=""/>
        <dsp:cNvSpPr/>
      </dsp:nvSpPr>
      <dsp:spPr>
        <a:xfrm>
          <a:off x="116840" y="2943189"/>
          <a:ext cx="548639" cy="548639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95D00FA-9A17-9D49-9C73-062EC5F2FE83}">
      <dsp:nvSpPr>
        <dsp:cNvPr id="0" name=""/>
        <dsp:cNvSpPr/>
      </dsp:nvSpPr>
      <dsp:spPr>
        <a:xfrm>
          <a:off x="960120" y="1554480"/>
          <a:ext cx="5300027" cy="101600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venir Light" charset="0"/>
              <a:ea typeface="Avenir Light" charset="0"/>
              <a:cs typeface="Avenir Light" charset="0"/>
            </a:rPr>
            <a:t>Accuracy 66%</a:t>
          </a:r>
          <a:endParaRPr lang="en-US" sz="2800" kern="1200" dirty="0"/>
        </a:p>
      </dsp:txBody>
      <dsp:txXfrm>
        <a:off x="1009726" y="1604086"/>
        <a:ext cx="5200815" cy="916788"/>
      </dsp:txXfrm>
    </dsp:sp>
    <dsp:sp modelId="{58C2CF3C-9490-B64A-B4FD-1C6913E0737A}">
      <dsp:nvSpPr>
        <dsp:cNvPr id="0" name=""/>
        <dsp:cNvSpPr/>
      </dsp:nvSpPr>
      <dsp:spPr>
        <a:xfrm>
          <a:off x="145460" y="1835932"/>
          <a:ext cx="548639" cy="530555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FB70F3-3363-B44B-BDD4-7E9E0FF4AF22}">
      <dsp:nvSpPr>
        <dsp:cNvPr id="0" name=""/>
        <dsp:cNvSpPr/>
      </dsp:nvSpPr>
      <dsp:spPr>
        <a:xfrm>
          <a:off x="960120" y="2692400"/>
          <a:ext cx="5300027" cy="101600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hueOff val="90935"/>
                <a:satOff val="8285"/>
                <a:lumOff val="16275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5">
                <a:hueOff val="90935"/>
                <a:satOff val="8285"/>
                <a:lumOff val="16275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venir Light" charset="0"/>
              <a:ea typeface="Avenir Light" charset="0"/>
              <a:cs typeface="Avenir Light" charset="0"/>
            </a:rPr>
            <a:t>Industry Standard 55%</a:t>
          </a:r>
          <a:endParaRPr lang="en-US" sz="2800" kern="1200" dirty="0"/>
        </a:p>
      </dsp:txBody>
      <dsp:txXfrm>
        <a:off x="1009726" y="2742006"/>
        <a:ext cx="5200815" cy="9167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F24655-725C-A043-A2D0-5D9DB67D210C}">
      <dsp:nvSpPr>
        <dsp:cNvPr id="0" name=""/>
        <dsp:cNvSpPr/>
      </dsp:nvSpPr>
      <dsp:spPr>
        <a:xfrm rot="3668173">
          <a:off x="979883" y="643174"/>
          <a:ext cx="2790192" cy="1945811"/>
        </a:xfrm>
        <a:prstGeom prst="swooshArrow">
          <a:avLst>
            <a:gd name="adj1" fmla="val 16310"/>
            <a:gd name="adj2" fmla="val 313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04161F-8B15-2448-9125-3626F1C122AF}">
      <dsp:nvSpPr>
        <dsp:cNvPr id="0" name=""/>
        <dsp:cNvSpPr/>
      </dsp:nvSpPr>
      <dsp:spPr>
        <a:xfrm flipH="1">
          <a:off x="3968631" y="3186439"/>
          <a:ext cx="45720" cy="45720"/>
        </a:xfrm>
        <a:prstGeom prst="ellipse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40D7B8F-463A-2C45-9FE4-7AA5612A7918}">
      <dsp:nvSpPr>
        <dsp:cNvPr id="0" name=""/>
        <dsp:cNvSpPr/>
      </dsp:nvSpPr>
      <dsp:spPr>
        <a:xfrm>
          <a:off x="3955267" y="3161698"/>
          <a:ext cx="70461" cy="70461"/>
        </a:xfrm>
        <a:prstGeom prst="ellipse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D53ABB5-CB1A-E24E-B1CD-0ADE88E7D5A2}">
      <dsp:nvSpPr>
        <dsp:cNvPr id="0" name=""/>
        <dsp:cNvSpPr/>
      </dsp:nvSpPr>
      <dsp:spPr>
        <a:xfrm>
          <a:off x="19356" y="49051"/>
          <a:ext cx="2919596" cy="517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b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i="0" kern="1200" dirty="0" smtClean="0">
              <a:solidFill>
                <a:schemeClr val="tx2"/>
              </a:solidFill>
              <a:latin typeface="Avenir Light" charset="0"/>
              <a:ea typeface="Avenir Light" charset="0"/>
              <a:cs typeface="Avenir Light" charset="0"/>
            </a:rPr>
            <a:t>Researching Trends</a:t>
          </a:r>
          <a:endParaRPr lang="en-US" sz="2200" b="0" i="0" kern="1200" dirty="0">
            <a:solidFill>
              <a:schemeClr val="tx2"/>
            </a:solidFill>
            <a:latin typeface="Avenir Light" charset="0"/>
            <a:ea typeface="Avenir Light" charset="0"/>
            <a:cs typeface="Avenir Light" charset="0"/>
          </a:endParaRPr>
        </a:p>
      </dsp:txBody>
      <dsp:txXfrm>
        <a:off x="19356" y="49051"/>
        <a:ext cx="2919596" cy="517145"/>
      </dsp:txXfrm>
    </dsp:sp>
    <dsp:sp modelId="{9B0A64B0-F2CE-3147-BA72-F8AD8B3A7106}">
      <dsp:nvSpPr>
        <dsp:cNvPr id="0" name=""/>
        <dsp:cNvSpPr/>
      </dsp:nvSpPr>
      <dsp:spPr>
        <a:xfrm>
          <a:off x="2544083" y="698283"/>
          <a:ext cx="2312771" cy="517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i="0" kern="1200" dirty="0" smtClean="0">
              <a:solidFill>
                <a:schemeClr val="tx1">
                  <a:lumMod val="85000"/>
                </a:schemeClr>
              </a:solidFill>
              <a:latin typeface="Avenir Light" charset="0"/>
              <a:ea typeface="Avenir Light" charset="0"/>
              <a:cs typeface="Avenir Light" charset="0"/>
            </a:rPr>
            <a:t>Creating Data Sets</a:t>
          </a:r>
          <a:endParaRPr lang="en-US" sz="1800" b="0" i="0" kern="1200" dirty="0">
            <a:solidFill>
              <a:schemeClr val="tx1">
                <a:lumMod val="85000"/>
              </a:schemeClr>
            </a:solidFill>
            <a:latin typeface="Avenir Light" charset="0"/>
            <a:ea typeface="Avenir Light" charset="0"/>
            <a:cs typeface="Avenir Light" charset="0"/>
          </a:endParaRPr>
        </a:p>
      </dsp:txBody>
      <dsp:txXfrm>
        <a:off x="2544083" y="698283"/>
        <a:ext cx="2312771" cy="517145"/>
      </dsp:txXfrm>
    </dsp:sp>
    <dsp:sp modelId="{68A1090B-99BD-EC40-B801-E120385A0821}">
      <dsp:nvSpPr>
        <dsp:cNvPr id="0" name=""/>
        <dsp:cNvSpPr/>
      </dsp:nvSpPr>
      <dsp:spPr>
        <a:xfrm>
          <a:off x="397301" y="1592348"/>
          <a:ext cx="2217594" cy="517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i="0" kern="1200" dirty="0" smtClean="0">
              <a:latin typeface="Avenir Light" charset="0"/>
              <a:ea typeface="Avenir Light" charset="0"/>
              <a:cs typeface="Avenir Light" charset="0"/>
            </a:rPr>
            <a:t>Crunching Numbers</a:t>
          </a:r>
          <a:endParaRPr lang="en-US" sz="1800" b="0" i="0" kern="1200" dirty="0">
            <a:latin typeface="Avenir Light" charset="0"/>
            <a:ea typeface="Avenir Light" charset="0"/>
            <a:cs typeface="Avenir Light" charset="0"/>
          </a:endParaRPr>
        </a:p>
      </dsp:txBody>
      <dsp:txXfrm>
        <a:off x="397301" y="1592348"/>
        <a:ext cx="2217594" cy="517145"/>
      </dsp:txXfrm>
    </dsp:sp>
    <dsp:sp modelId="{8366C74E-5137-614D-84B9-029667BED044}">
      <dsp:nvSpPr>
        <dsp:cNvPr id="0" name=""/>
        <dsp:cNvSpPr/>
      </dsp:nvSpPr>
      <dsp:spPr>
        <a:xfrm>
          <a:off x="1229188" y="2715014"/>
          <a:ext cx="3088306" cy="517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i="0" kern="1200" dirty="0" smtClean="0">
              <a:latin typeface="Avenir Light" charset="0"/>
              <a:ea typeface="Avenir Light" charset="0"/>
              <a:cs typeface="Avenir Light" charset="0"/>
            </a:rPr>
            <a:t>20+ Hours</a:t>
          </a:r>
          <a:endParaRPr lang="en-US" sz="3200" b="1" i="0" kern="1200" dirty="0">
            <a:latin typeface="Avenir Light" charset="0"/>
            <a:ea typeface="Avenir Light" charset="0"/>
            <a:cs typeface="Avenir Light" charset="0"/>
          </a:endParaRPr>
        </a:p>
      </dsp:txBody>
      <dsp:txXfrm>
        <a:off x="1229188" y="2715014"/>
        <a:ext cx="3088306" cy="5171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7D6B07-D5D1-F24F-A3EE-EBB85263B9B9}">
      <dsp:nvSpPr>
        <dsp:cNvPr id="0" name=""/>
        <dsp:cNvSpPr/>
      </dsp:nvSpPr>
      <dsp:spPr>
        <a:xfrm>
          <a:off x="0" y="449732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B64B9E-A2E4-E240-9338-FB18E96D4E56}">
      <dsp:nvSpPr>
        <dsp:cNvPr id="0" name=""/>
        <dsp:cNvSpPr/>
      </dsp:nvSpPr>
      <dsp:spPr>
        <a:xfrm>
          <a:off x="304800" y="0"/>
          <a:ext cx="4295790" cy="915120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dirty="0" smtClean="0">
              <a:latin typeface="Avenir Light" charset="0"/>
              <a:ea typeface="Avenir Light" charset="0"/>
              <a:cs typeface="Avenir Light" charset="0"/>
            </a:rPr>
            <a:t>Analog </a:t>
          </a:r>
          <a:r>
            <a:rPr lang="en-US" sz="2000" b="0" i="0" kern="1200" dirty="0" err="1" smtClean="0">
              <a:latin typeface="Avenir Light" charset="0"/>
              <a:ea typeface="Avenir Light" charset="0"/>
              <a:cs typeface="Avenir Light" charset="0"/>
            </a:rPr>
            <a:t>Precip</a:t>
          </a:r>
          <a:r>
            <a:rPr lang="en-US" sz="2000" b="0" i="0" kern="1200" dirty="0" smtClean="0">
              <a:latin typeface="Avenir Light" charset="0"/>
              <a:ea typeface="Avenir Light" charset="0"/>
              <a:cs typeface="Avenir Light" charset="0"/>
            </a:rPr>
            <a:t> Average: 35.43”</a:t>
          </a:r>
          <a:endParaRPr lang="en-US" sz="2000" b="0" i="0" kern="1200" dirty="0">
            <a:latin typeface="Avenir Light" charset="0"/>
            <a:ea typeface="Avenir Light" charset="0"/>
            <a:cs typeface="Avenir Light" charset="0"/>
          </a:endParaRPr>
        </a:p>
      </dsp:txBody>
      <dsp:txXfrm>
        <a:off x="349472" y="44672"/>
        <a:ext cx="4206446" cy="825776"/>
      </dsp:txXfrm>
    </dsp:sp>
    <dsp:sp modelId="{041E9F55-9296-DE4D-83E6-C58C074DBA5D}">
      <dsp:nvSpPr>
        <dsp:cNvPr id="0" name=""/>
        <dsp:cNvSpPr/>
      </dsp:nvSpPr>
      <dsp:spPr>
        <a:xfrm>
          <a:off x="0" y="187017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5C776C-498C-444E-B7FE-1992A0742D0B}">
      <dsp:nvSpPr>
        <dsp:cNvPr id="0" name=""/>
        <dsp:cNvSpPr/>
      </dsp:nvSpPr>
      <dsp:spPr>
        <a:xfrm>
          <a:off x="304800" y="1412619"/>
          <a:ext cx="4810073" cy="915120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venir Book" charset="0"/>
              <a:ea typeface="Avenir Book" charset="0"/>
              <a:cs typeface="Avenir Book" charset="0"/>
            </a:rPr>
            <a:t>Analog Snow Average: 7.3”</a:t>
          </a:r>
          <a:endParaRPr lang="en-US" sz="2000" kern="1200" dirty="0">
            <a:latin typeface="Avenir Book" charset="0"/>
            <a:ea typeface="Avenir Book" charset="0"/>
            <a:cs typeface="Avenir Book" charset="0"/>
          </a:endParaRPr>
        </a:p>
      </dsp:txBody>
      <dsp:txXfrm>
        <a:off x="349472" y="1457291"/>
        <a:ext cx="4720729" cy="825776"/>
      </dsp:txXfrm>
    </dsp:sp>
    <dsp:sp modelId="{1E414E65-1EE8-024F-AF09-F37CA1F06898}">
      <dsp:nvSpPr>
        <dsp:cNvPr id="0" name=""/>
        <dsp:cNvSpPr/>
      </dsp:nvSpPr>
      <dsp:spPr>
        <a:xfrm>
          <a:off x="0" y="3276340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E538A9-309D-D84E-A262-446C3959AC9B}">
      <dsp:nvSpPr>
        <dsp:cNvPr id="0" name=""/>
        <dsp:cNvSpPr/>
      </dsp:nvSpPr>
      <dsp:spPr>
        <a:xfrm>
          <a:off x="304800" y="2818780"/>
          <a:ext cx="5377354" cy="915120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dirty="0" smtClean="0">
              <a:latin typeface="Avenir Light" charset="0"/>
              <a:ea typeface="Avenir Light" charset="0"/>
              <a:cs typeface="Avenir Light" charset="0"/>
            </a:rPr>
            <a:t>Temp Normal to Warm: 73% Confidence</a:t>
          </a:r>
          <a:endParaRPr lang="en-US" sz="2000" b="0" i="0" kern="1200" dirty="0">
            <a:latin typeface="Avenir Light" charset="0"/>
            <a:ea typeface="Avenir Light" charset="0"/>
            <a:cs typeface="Avenir Light" charset="0"/>
          </a:endParaRPr>
        </a:p>
      </dsp:txBody>
      <dsp:txXfrm>
        <a:off x="349472" y="2863452"/>
        <a:ext cx="5288010" cy="8257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494E6F-77B9-A74C-9383-152D49FDCB7C}">
      <dsp:nvSpPr>
        <dsp:cNvPr id="0" name=""/>
        <dsp:cNvSpPr/>
      </dsp:nvSpPr>
      <dsp:spPr>
        <a:xfrm>
          <a:off x="0" y="0"/>
          <a:ext cx="6762751" cy="842400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venir Light" charset="0"/>
              <a:ea typeface="Avenir Light" charset="0"/>
              <a:cs typeface="Avenir Light" charset="0"/>
            </a:rPr>
            <a:t>Odds Favor No Big Storm</a:t>
          </a:r>
          <a:endParaRPr lang="en-US" sz="3200" kern="1200" dirty="0"/>
        </a:p>
      </dsp:txBody>
      <dsp:txXfrm>
        <a:off x="41123" y="41123"/>
        <a:ext cx="6680505" cy="760154"/>
      </dsp:txXfrm>
    </dsp:sp>
    <dsp:sp modelId="{B84C07C3-77D5-1241-9F98-A0BF4C99BC47}">
      <dsp:nvSpPr>
        <dsp:cNvPr id="0" name=""/>
        <dsp:cNvSpPr/>
      </dsp:nvSpPr>
      <dsp:spPr>
        <a:xfrm>
          <a:off x="142863" y="856239"/>
          <a:ext cx="6477024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4717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 smtClean="0">
              <a:latin typeface="Avenir Light" charset="0"/>
              <a:ea typeface="Avenir Light" charset="0"/>
              <a:cs typeface="Avenir Light" charset="0"/>
            </a:rPr>
            <a:t>Only 8% Chance of 6 Inches or More</a:t>
          </a:r>
          <a:endParaRPr lang="en-US" sz="2500" kern="1200" dirty="0"/>
        </a:p>
      </dsp:txBody>
      <dsp:txXfrm>
        <a:off x="142863" y="856239"/>
        <a:ext cx="6477024" cy="529920"/>
      </dsp:txXfrm>
    </dsp:sp>
    <dsp:sp modelId="{36FD5BF2-B094-3541-A936-253928104E9A}">
      <dsp:nvSpPr>
        <dsp:cNvPr id="0" name=""/>
        <dsp:cNvSpPr/>
      </dsp:nvSpPr>
      <dsp:spPr>
        <a:xfrm>
          <a:off x="0" y="1386159"/>
          <a:ext cx="6762751" cy="842400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venir Light" charset="0"/>
              <a:ea typeface="Avenir Light" charset="0"/>
              <a:cs typeface="Avenir Light" charset="0"/>
            </a:rPr>
            <a:t>Why??? </a:t>
          </a:r>
          <a:endParaRPr lang="en-US" sz="3200" kern="1200" dirty="0"/>
        </a:p>
      </dsp:txBody>
      <dsp:txXfrm>
        <a:off x="41123" y="1427282"/>
        <a:ext cx="6680505" cy="760154"/>
      </dsp:txXfrm>
    </dsp:sp>
    <dsp:sp modelId="{61794583-6E7B-0C4E-A791-BC3A2BD535EC}">
      <dsp:nvSpPr>
        <dsp:cNvPr id="0" name=""/>
        <dsp:cNvSpPr/>
      </dsp:nvSpPr>
      <dsp:spPr>
        <a:xfrm>
          <a:off x="0" y="2228560"/>
          <a:ext cx="6762751" cy="1821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4717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 smtClean="0">
              <a:latin typeface="Avenir Light" charset="0"/>
              <a:ea typeface="Avenir Light" charset="0"/>
              <a:cs typeface="Avenir Light" charset="0"/>
            </a:rPr>
            <a:t>2016-2017 = 11.7 Inches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smtClean="0">
              <a:latin typeface="Avenir Light" charset="0"/>
              <a:ea typeface="Avenir Light" charset="0"/>
              <a:cs typeface="Avenir Light" charset="0"/>
            </a:rPr>
            <a:t>2017-2018 = 7.6 Inches</a:t>
          </a:r>
          <a:endParaRPr lang="en-US" sz="2500" kern="1200" dirty="0">
            <a:latin typeface="Avenir Light" charset="0"/>
            <a:ea typeface="Avenir Light" charset="0"/>
            <a:cs typeface="Avenir Light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 smtClean="0">
              <a:latin typeface="Avenir Light" charset="0"/>
              <a:ea typeface="Avenir Light" charset="0"/>
              <a:cs typeface="Avenir Light" charset="0"/>
            </a:rPr>
            <a:t>Historic Trends Show 3</a:t>
          </a:r>
          <a:r>
            <a:rPr lang="en-US" sz="2500" kern="1200" baseline="30000" dirty="0" smtClean="0">
              <a:latin typeface="Avenir Light" charset="0"/>
              <a:ea typeface="Avenir Light" charset="0"/>
              <a:cs typeface="Avenir Light" charset="0"/>
            </a:rPr>
            <a:t>rd</a:t>
          </a:r>
          <a:r>
            <a:rPr lang="en-US" sz="2500" kern="1200" dirty="0" smtClean="0">
              <a:latin typeface="Avenir Light" charset="0"/>
              <a:ea typeface="Avenir Light" charset="0"/>
              <a:cs typeface="Avenir Light" charset="0"/>
            </a:rPr>
            <a:t> Season of 6” or more has only happened twice since 1950</a:t>
          </a:r>
          <a:endParaRPr lang="en-US" sz="2500" kern="1200" dirty="0">
            <a:latin typeface="Avenir Light" charset="0"/>
            <a:ea typeface="Avenir Light" charset="0"/>
            <a:cs typeface="Avenir Light" charset="0"/>
          </a:endParaRPr>
        </a:p>
      </dsp:txBody>
      <dsp:txXfrm>
        <a:off x="0" y="2228560"/>
        <a:ext cx="6762751" cy="18216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68AFD7-3E8F-9540-9D50-599AE9CC3C64}">
      <dsp:nvSpPr>
        <dsp:cNvPr id="0" name=""/>
        <dsp:cNvSpPr/>
      </dsp:nvSpPr>
      <dsp:spPr>
        <a:xfrm>
          <a:off x="1705451" y="55939"/>
          <a:ext cx="2685097" cy="2685097"/>
        </a:xfrm>
        <a:prstGeom prst="ellipse">
          <a:avLst/>
        </a:prstGeom>
        <a:solidFill>
          <a:schemeClr val="accent5">
            <a:lumMod val="40000"/>
            <a:lumOff val="60000"/>
            <a:alpha val="80000"/>
          </a:schemeClr>
        </a:solidFill>
        <a:ln>
          <a:noFill/>
        </a:ln>
        <a:effectLst>
          <a:outerShdw blurRad="50800" dist="50800" dir="5400000" algn="ctr" rotWithShape="0">
            <a:srgbClr val="000000">
              <a:alpha val="4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accent1">
                  <a:lumMod val="40000"/>
                  <a:lumOff val="60000"/>
                </a:schemeClr>
              </a:solidFill>
              <a:latin typeface="Avenir Light" charset="0"/>
              <a:ea typeface="Avenir Light" charset="0"/>
              <a:cs typeface="Avenir Light" charset="0"/>
            </a:rPr>
            <a:t>Only One Wet Winter, 2015-2016</a:t>
          </a:r>
          <a:endParaRPr lang="en-US" sz="2500" kern="1200" dirty="0"/>
        </a:p>
      </dsp:txBody>
      <dsp:txXfrm>
        <a:off x="2063464" y="525831"/>
        <a:ext cx="1969071" cy="1208294"/>
      </dsp:txXfrm>
    </dsp:sp>
    <dsp:sp modelId="{9164D2E8-A965-F541-B920-D117B75D92EC}">
      <dsp:nvSpPr>
        <dsp:cNvPr id="0" name=""/>
        <dsp:cNvSpPr/>
      </dsp:nvSpPr>
      <dsp:spPr>
        <a:xfrm>
          <a:off x="2674323" y="1734125"/>
          <a:ext cx="2685097" cy="2685097"/>
        </a:xfrm>
        <a:prstGeom prst="ellipse">
          <a:avLst/>
        </a:prstGeom>
        <a:solidFill>
          <a:schemeClr val="accent5">
            <a:lumMod val="75000"/>
            <a:alpha val="75000"/>
          </a:schemeClr>
        </a:solidFill>
        <a:ln>
          <a:noFill/>
        </a:ln>
        <a:effectLst>
          <a:outerShdw blurRad="50800" dist="50800" dir="5400000" algn="ctr" rotWithShape="0">
            <a:srgbClr val="000000">
              <a:alpha val="4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accent1">
                  <a:lumMod val="40000"/>
                  <a:lumOff val="60000"/>
                </a:schemeClr>
              </a:solidFill>
              <a:latin typeface="Avenir Light" charset="0"/>
              <a:ea typeface="Avenir Light" charset="0"/>
              <a:cs typeface="Avenir Light" charset="0"/>
            </a:rPr>
            <a:t>Moderate El Nino  35.36”</a:t>
          </a:r>
          <a:endParaRPr lang="en-US" sz="2400" kern="1200" dirty="0"/>
        </a:p>
      </dsp:txBody>
      <dsp:txXfrm>
        <a:off x="3495516" y="2427775"/>
        <a:ext cx="1611058" cy="1476803"/>
      </dsp:txXfrm>
    </dsp:sp>
    <dsp:sp modelId="{A12EF824-CF67-5C43-BAF8-6D39A666EDFC}">
      <dsp:nvSpPr>
        <dsp:cNvPr id="0" name=""/>
        <dsp:cNvSpPr/>
      </dsp:nvSpPr>
      <dsp:spPr>
        <a:xfrm>
          <a:off x="736578" y="1734125"/>
          <a:ext cx="2685097" cy="2685097"/>
        </a:xfrm>
        <a:prstGeom prst="ellipse">
          <a:avLst/>
        </a:prstGeom>
        <a:solidFill>
          <a:schemeClr val="accent5">
            <a:lumMod val="60000"/>
            <a:lumOff val="40000"/>
            <a:alpha val="75000"/>
          </a:schemeClr>
        </a:solidFill>
        <a:ln>
          <a:noFill/>
        </a:ln>
        <a:effectLst>
          <a:outerShdw blurRad="50800" dist="50800" dir="5400000" algn="ctr" rotWithShape="0">
            <a:srgbClr val="000000">
              <a:alpha val="4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accent1">
                  <a:lumMod val="40000"/>
                  <a:lumOff val="60000"/>
                </a:schemeClr>
              </a:solidFill>
              <a:latin typeface="Avenir Light" charset="0"/>
              <a:ea typeface="Avenir Light" charset="0"/>
              <a:cs typeface="Avenir Light" charset="0"/>
            </a:rPr>
            <a:t>Water Year Average 36.06”</a:t>
          </a:r>
          <a:endParaRPr lang="en-US" sz="2400" kern="1200" dirty="0"/>
        </a:p>
      </dsp:txBody>
      <dsp:txXfrm>
        <a:off x="989425" y="2427775"/>
        <a:ext cx="1611058" cy="1476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A20212-08CA-894C-9A58-C905D3E5E96F}" type="datetimeFigureOut">
              <a:rPr lang="en-US" smtClean="0"/>
              <a:t>10/26/18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59EAD-3E41-CB44-9270-82E89B640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E2A85-B052-0C47-9AD0-D1F51764AD6A}" type="datetimeFigureOut">
              <a:rPr lang="en-US" smtClean="0"/>
              <a:t>10/26/18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C8CDD-B981-0645-AED4-1A5F6B0561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9251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6FD6C-9C05-4DEA-8689-7F1D5EF566D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9FE73F-C1AD-494C-9B2F-A789E2E2B0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160F61-5874-47BD-959B-4D5ABCA7CF1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EA7E47-C13F-4917-9EA6-4C7EA6400D3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C71222-2B1D-4169-ABB6-EF23BD6B767B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B984CC-C0ED-49BB-B3A2-815D2CD31CA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32DD1A-8469-4BAF-B2D5-08292F5B6A8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F42057-D5CC-4E96-B128-EF182C2CA53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77301B-5393-4471-BB94-55E78D063407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76C7C-F9C9-4697-ADA8-2AC94A687739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7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77301B-5393-4471-BB94-55E78D063407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76C7C-F9C9-4697-ADA8-2AC94A687739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29125-6EA4-46F8-BA4F-D690CB17C5E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FE91D3-8186-4E18-8BCE-54B0AB4C92FB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825669-138E-4DAA-97A6-3E231300E9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90B79-BAD3-4D60-82B9-253489A446F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2462F4-892A-41B2-BD5C-B074718D3DC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82424-478F-4A72-AF95-52D6E564564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AC8CDD-B981-0645-AED4-1A5F6B05617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262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2B94C0-11F1-4463-A3E8-43B32FD311E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6B2BCB-099B-4E2C-A0AD-9CBE3BAAA0E1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67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E8D2F4-E206-4DBC-8350-BD86300BAF3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41A541-C428-47F5-9159-72B6A67E265A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E8D2F4-E206-4DBC-8350-BD86300BAF3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41A541-C428-47F5-9159-72B6A67E265A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44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551C6-A003-4DF1-B04F-CE71E90355A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3AA50-AFD3-4F20-B9D8-14AA236AC62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56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2B94C0-11F1-4463-A3E8-43B32FD311E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6B2BCB-099B-4E2C-A0AD-9CBE3BAAA0E1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551C6-A003-4DF1-B04F-CE71E90355A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3AA50-AFD3-4F20-B9D8-14AA236AC62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551C6-A003-4DF1-B04F-CE71E90355A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3AA50-AFD3-4F20-B9D8-14AA236AC62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9466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551C6-A003-4DF1-B04F-CE71E90355A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3AA50-AFD3-4F20-B9D8-14AA236AC62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653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C4BD5D-D29F-4BAD-89EE-7B78BFFBC809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E98C1A-DD2B-4880-9F6F-4400EA0F733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C4BD5D-D29F-4BAD-89EE-7B78BFFBC809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E98C1A-DD2B-4880-9F6F-4400EA0F733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3883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E63390-9C3E-4901-9D99-E3441A7F70F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EADA2D-07FA-4AD8-9359-E8BFA2891AA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FBF35D-22E7-4483-BEDD-3B3069B164E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orndale" pitchFamily="18"/>
                <a:ea typeface="Andale Sans UI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52245" y="6316935"/>
            <a:ext cx="5256399" cy="365125"/>
          </a:xfrm>
        </p:spPr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74453" y="1950951"/>
            <a:ext cx="7125113" cy="92447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/>
              <a:pPr/>
              <a:t>‹#›</a:t>
            </a:fld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bg2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716" y="218403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 userDrawn="1"/>
        </p:nvCxnSpPr>
        <p:spPr>
          <a:xfrm flipV="1">
            <a:off x="0" y="1125392"/>
            <a:ext cx="7911548" cy="26504"/>
          </a:xfrm>
          <a:prstGeom prst="line">
            <a:avLst/>
          </a:prstGeom>
          <a:effectLst>
            <a:reflection stA="27000"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diagramData" Target="../diagrams/data3.xml"/><Relationship Id="rId5" Type="http://schemas.openxmlformats.org/officeDocument/2006/relationships/diagramLayout" Target="../diagrams/layout3.xml"/><Relationship Id="rId6" Type="http://schemas.openxmlformats.org/officeDocument/2006/relationships/diagramQuickStyle" Target="../diagrams/quickStyle3.xml"/><Relationship Id="rId7" Type="http://schemas.openxmlformats.org/officeDocument/2006/relationships/diagramColors" Target="../diagrams/colors3.xml"/><Relationship Id="rId8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4" Type="http://schemas.openxmlformats.org/officeDocument/2006/relationships/diagramLayout" Target="../diagrams/layout6.xml"/><Relationship Id="rId5" Type="http://schemas.openxmlformats.org/officeDocument/2006/relationships/diagramQuickStyle" Target="../diagrams/quickStyle6.xml"/><Relationship Id="rId6" Type="http://schemas.openxmlformats.org/officeDocument/2006/relationships/diagramColors" Target="../diagrams/colors6.xml"/><Relationship Id="rId7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 txBox="1">
            <a:spLocks noGrp="1"/>
          </p:cNvSpPr>
          <p:nvPr>
            <p:ph type="subTitle" idx="4294967295"/>
          </p:nvPr>
        </p:nvSpPr>
        <p:spPr>
          <a:xfrm>
            <a:off x="0" y="2090338"/>
            <a:ext cx="9144000" cy="3091123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600" dirty="0" smtClean="0">
                <a:effectLst>
                  <a:outerShdw dist="17961" dir="2700000">
                    <a:scrgbClr r="0" g="0" b="0"/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2018-2019 </a:t>
            </a:r>
            <a:r>
              <a:rPr lang="en-US" sz="3600" dirty="0" smtClean="0">
                <a:effectLst>
                  <a:outerShdw dist="17961" dir="2700000">
                    <a:scrgbClr r="0" g="0" b="0"/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WINTER </a:t>
            </a:r>
            <a:r>
              <a:rPr lang="en-US" sz="3600" dirty="0" smtClean="0">
                <a:effectLst>
                  <a:outerShdw dist="17961" dir="2700000">
                    <a:scrgbClr r="0" g="0" b="0"/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FORECAST</a:t>
            </a:r>
          </a:p>
          <a:p>
            <a:pPr marL="0" indent="0" algn="ctr">
              <a:buNone/>
            </a:pPr>
            <a:endParaRPr lang="en-US" sz="3600" dirty="0" smtClean="0">
              <a:effectLst>
                <a:outerShdw dist="17961" dir="2700000">
                  <a:scrgbClr r="0" g="0" b="0"/>
                </a:outerShdw>
              </a:effectLst>
              <a:latin typeface="Avenir Light" charset="0"/>
              <a:ea typeface="Avenir Light" charset="0"/>
              <a:cs typeface="Avenir Light" charset="0"/>
            </a:endParaRPr>
          </a:p>
          <a:p>
            <a:pPr marL="0" indent="0" algn="ctr">
              <a:buNone/>
            </a:pPr>
            <a:r>
              <a:rPr lang="en-US" dirty="0" smtClean="0">
                <a:effectLst>
                  <a:outerShdw dist="17961" dir="2700000">
                    <a:scrgbClr r="0" g="0" b="0"/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Presented By </a:t>
            </a:r>
          </a:p>
          <a:p>
            <a:pPr marL="0" indent="0" algn="ctr">
              <a:buNone/>
            </a:pPr>
            <a:r>
              <a:rPr lang="en-US" sz="3200" dirty="0" smtClean="0">
                <a:effectLst>
                  <a:outerShdw dist="17961" dir="2700000">
                    <a:scrgbClr r="0" g="0" b="0"/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Rod Hill</a:t>
            </a:r>
          </a:p>
          <a:p>
            <a:pPr marL="0" indent="0" algn="ctr">
              <a:buNone/>
            </a:pPr>
            <a:endParaRPr lang="en-US" sz="2400" dirty="0" smtClean="0">
              <a:effectLst>
                <a:outerShdw dist="17961" dir="2700000">
                  <a:scrgbClr r="0" g="0" b="0"/>
                </a:outerShdw>
              </a:effectLst>
              <a:latin typeface="Avenir Light" charset="0"/>
              <a:ea typeface="Avenir Light" charset="0"/>
              <a:cs typeface="Avenir Light" charset="0"/>
            </a:endParaRPr>
          </a:p>
          <a:p>
            <a:pPr marL="0" indent="0" algn="ctr">
              <a:buNone/>
            </a:pPr>
            <a:endParaRPr lang="en-US" sz="2400" dirty="0" smtClean="0">
              <a:effectLst>
                <a:outerShdw dist="17961" dir="2700000">
                  <a:scrgbClr r="0" g="0" b="0"/>
                </a:outerShdw>
              </a:effectLst>
              <a:latin typeface="Avenir Light" charset="0"/>
              <a:ea typeface="Avenir Light" charset="0"/>
              <a:cs typeface="Avenir Light" charset="0"/>
            </a:endParaRPr>
          </a:p>
          <a:p>
            <a:pPr marL="0" indent="0" algn="ctr">
              <a:buNone/>
            </a:pPr>
            <a:r>
              <a:rPr lang="en-US" sz="3200" dirty="0" smtClean="0">
                <a:effectLst>
                  <a:outerShdw dist="17961" dir="2700000">
                    <a:scrgbClr r="0" g="0" b="0"/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OMSI</a:t>
            </a:r>
          </a:p>
          <a:p>
            <a:pPr marL="0" indent="0" algn="ctr">
              <a:buNone/>
            </a:pPr>
            <a:r>
              <a:rPr lang="en-US" sz="2400" dirty="0" smtClean="0">
                <a:effectLst>
                  <a:outerShdw dist="17961" dir="2700000">
                    <a:scrgbClr r="0" g="0" b="0"/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October 27, 2018</a:t>
            </a:r>
            <a:endParaRPr lang="en-US" sz="2400" dirty="0">
              <a:effectLst>
                <a:outerShdw dist="17961" dir="2700000">
                  <a:scrgbClr r="0" g="0" b="0"/>
                </a:outerShdw>
              </a:effectLst>
              <a:latin typeface="Avenir Light" charset="0"/>
              <a:ea typeface="Avenir Light" charset="0"/>
              <a:cs typeface="Avenir Ligh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 txBox="1">
            <a:spLocks noGrp="1"/>
          </p:cNvSpPr>
          <p:nvPr/>
        </p:nvSpPr>
        <p:spPr>
          <a:xfrm>
            <a:off x="6555841" y="6535569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692F94E5-3083-4264-AD0A-9B2ACDEBC292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3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" y="295663"/>
            <a:ext cx="9052559" cy="8309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 algn="ctr" rtl="0" hangingPunct="0">
              <a:tabLst/>
              <a:defRPr lang="en-US" sz="4400" b="1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cs typeface="Tahoma" pitchFamily="2"/>
              </a:defRPr>
            </a:lvl1pPr>
          </a:lstStyle>
          <a:p>
            <a:pPr algn="l"/>
            <a:r>
              <a:rPr lang="en-US" sz="5400" kern="0" dirty="0">
                <a:latin typeface="Cordia New" charset="0"/>
                <a:ea typeface="Cordia New" charset="0"/>
                <a:cs typeface="Cordia New" charset="0"/>
              </a:rPr>
              <a:t>	</a:t>
            </a:r>
            <a:r>
              <a:rPr lang="en-US" sz="4800" kern="0" dirty="0" smtClean="0">
                <a:latin typeface="Avenir Light" charset="0"/>
                <a:ea typeface="Avenir Light" charset="0"/>
                <a:cs typeface="Avenir Light" charset="0"/>
              </a:rPr>
              <a:t>Why</a:t>
            </a:r>
            <a:r>
              <a:rPr lang="en-US" sz="4800" kern="0" dirty="0">
                <a:latin typeface="Avenir Light" charset="0"/>
                <a:ea typeface="Avenir Light" charset="0"/>
                <a:cs typeface="Avenir Light" charset="0"/>
              </a:rPr>
              <a:t>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"/>
          <a:stretch/>
        </p:blipFill>
        <p:spPr>
          <a:xfrm>
            <a:off x="1415440" y="1768487"/>
            <a:ext cx="6243025" cy="4361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35000" endPos="19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907" y="2143844"/>
            <a:ext cx="3096022" cy="3096022"/>
          </a:xfrm>
          <a:prstGeom prst="rect">
            <a:avLst/>
          </a:prstGeom>
        </p:spPr>
      </p:pic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562220649"/>
              </p:ext>
            </p:extLst>
          </p:nvPr>
        </p:nvGraphicFramePr>
        <p:xfrm>
          <a:off x="1442815" y="209398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" y="289232"/>
            <a:ext cx="9052559" cy="830997"/>
          </a:xfrm>
        </p:spPr>
        <p:txBody>
          <a:bodyPr wrap="square">
            <a:spAutoFit/>
          </a:bodyPr>
          <a:lstStyle/>
          <a:p>
            <a:pPr lvl="0"/>
            <a:r>
              <a:rPr lang="en-US" sz="4800" b="1" dirty="0" smtClean="0">
                <a:latin typeface="Cordia New" charset="0"/>
                <a:ea typeface="Cordia New" charset="0"/>
                <a:cs typeface="Cordia New" charset="0"/>
              </a:rPr>
              <a:t>	</a:t>
            </a:r>
            <a:r>
              <a:rPr lang="en-US" sz="4800" b="1" dirty="0" smtClean="0">
                <a:latin typeface="Avenir Light" charset="0"/>
                <a:ea typeface="Avenir Light" charset="0"/>
                <a:cs typeface="Avenir Light" charset="0"/>
              </a:rPr>
              <a:t>Seasonal </a:t>
            </a:r>
            <a:r>
              <a:rPr lang="en-US" sz="4800" b="1" dirty="0">
                <a:latin typeface="Avenir Light" charset="0"/>
                <a:ea typeface="Avenir Light" charset="0"/>
                <a:cs typeface="Avenir Light" charset="0"/>
              </a:rPr>
              <a:t>Forecast Skill</a:t>
            </a:r>
          </a:p>
        </p:txBody>
      </p:sp>
      <p:sp>
        <p:nvSpPr>
          <p:cNvPr id="14" name="Slide Number Placeholder 3"/>
          <p:cNvSpPr txBox="1">
            <a:spLocks noGrp="1"/>
          </p:cNvSpPr>
          <p:nvPr/>
        </p:nvSpPr>
        <p:spPr>
          <a:xfrm>
            <a:off x="6555842" y="6345577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9744F7A2-A815-494E-8842-07146CBFB4CC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4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2926" y="3136666"/>
            <a:ext cx="2014536" cy="432788"/>
          </a:xfrm>
          <a:prstGeom prst="rect">
            <a:avLst/>
          </a:prstGeom>
          <a:noFill/>
          <a:ln>
            <a:noFill/>
          </a:ln>
        </p:spPr>
        <p:txBody>
          <a:bodyPr vert="horz" wrap="square" lIns="81638" tIns="40819" rIns="81638" bIns="40819" compatLnSpc="0">
            <a:spAutoFit/>
          </a:bodyPr>
          <a:lstStyle/>
          <a:p>
            <a:pPr algn="r" hangingPunct="0"/>
            <a:r>
              <a:rPr lang="en-US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enir Heavy" charset="0"/>
                <a:ea typeface="Avenir Heavy" charset="0"/>
                <a:cs typeface="Avenir Heavy" charset="0"/>
              </a:rPr>
              <a:t>Below Normal</a:t>
            </a:r>
            <a:endParaRPr lang="en-US" sz="2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venir Heavy" charset="0"/>
              <a:ea typeface="Avenir Heavy" charset="0"/>
              <a:cs typeface="Avenir Heavy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8311" y="3142877"/>
            <a:ext cx="1200150" cy="432788"/>
          </a:xfrm>
          <a:prstGeom prst="rect">
            <a:avLst/>
          </a:prstGeom>
          <a:noFill/>
          <a:ln>
            <a:noFill/>
          </a:ln>
        </p:spPr>
        <p:txBody>
          <a:bodyPr vert="horz" wrap="square" lIns="81638" tIns="40819" rIns="81638" bIns="40819" compatLnSpc="0">
            <a:spAutoFit/>
          </a:bodyPr>
          <a:lstStyle/>
          <a:p>
            <a:pPr hangingPunct="0"/>
            <a:r>
              <a:rPr lang="en-US" sz="2000" b="1" spc="50" dirty="0">
                <a:ln w="0"/>
                <a:solidFill>
                  <a:srgbClr val="92D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enir Heavy" charset="0"/>
                <a:ea typeface="Avenir Heavy" charset="0"/>
                <a:cs typeface="Avenir Heavy" charset="0"/>
              </a:rPr>
              <a:t>Normal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51172" y="6106860"/>
            <a:ext cx="2079286" cy="432788"/>
          </a:xfrm>
          <a:prstGeom prst="rect">
            <a:avLst/>
          </a:prstGeom>
          <a:noFill/>
          <a:ln>
            <a:noFill/>
          </a:ln>
        </p:spPr>
        <p:txBody>
          <a:bodyPr vert="horz" wrap="square" lIns="81638" tIns="40819" rIns="81638" bIns="40819" compatLnSpc="0">
            <a:spAutoFit/>
          </a:bodyPr>
          <a:lstStyle/>
          <a:p>
            <a:pPr algn="ctr" hangingPunct="0"/>
            <a:r>
              <a:rPr lang="en-US" sz="2000" b="1" spc="50" dirty="0">
                <a:ln w="0"/>
                <a:solidFill>
                  <a:srgbClr val="E78B2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enir Heavy" charset="0"/>
                <a:ea typeface="Avenir Heavy" charset="0"/>
                <a:cs typeface="Avenir Heavy" charset="0"/>
              </a:rPr>
              <a:t>Above Normal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85742" y="1453350"/>
            <a:ext cx="9144000" cy="717994"/>
          </a:xfrm>
          <a:prstGeom prst="rect">
            <a:avLst/>
          </a:prstGeom>
          <a:noFill/>
          <a:ln>
            <a:noFill/>
          </a:ln>
        </p:spPr>
        <p:txBody>
          <a:bodyPr vert="horz" wrap="square" lIns="81638" tIns="40819" rIns="81638" bIns="40819" compatLnSpc="0">
            <a:spAutoFit/>
          </a:bodyPr>
          <a:lstStyle/>
          <a:p>
            <a:pPr algn="ctr" hangingPunct="0"/>
            <a:r>
              <a:rPr lang="en-US" sz="3600" dirty="0">
                <a:latin typeface="Avenir Light" charset="0"/>
                <a:ea typeface="Avenir Light" charset="0"/>
                <a:cs typeface="Avenir Light" charset="0"/>
              </a:rPr>
              <a:t>3 Choices</a:t>
            </a: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>
          <a:xfrm>
            <a:off x="152245" y="6316935"/>
            <a:ext cx="3441187" cy="356581"/>
          </a:xfrm>
        </p:spPr>
        <p:txBody>
          <a:bodyPr/>
          <a:lstStyle/>
          <a:p>
            <a:r>
              <a:rPr lang="en-US" dirty="0" smtClean="0"/>
              <a:t>Rod's 2018-2019 Winter Outlook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" y="287170"/>
            <a:ext cx="9143999" cy="830997"/>
          </a:xfrm>
        </p:spPr>
        <p:txBody>
          <a:bodyPr wrap="square">
            <a:spAutoFit/>
          </a:bodyPr>
          <a:lstStyle/>
          <a:p>
            <a:pPr lvl="0"/>
            <a:r>
              <a:rPr lang="en-US" sz="4800" b="1" dirty="0" smtClean="0">
                <a:latin typeface="Cordia New" charset="0"/>
                <a:ea typeface="Cordia New" charset="0"/>
                <a:cs typeface="Cordia New" charset="0"/>
              </a:rPr>
              <a:t>	</a:t>
            </a:r>
            <a:r>
              <a:rPr lang="en-US" sz="4800" b="1" dirty="0" smtClean="0">
                <a:latin typeface="Avenir Light" charset="0"/>
                <a:ea typeface="Avenir Light" charset="0"/>
                <a:cs typeface="Avenir Light" charset="0"/>
              </a:rPr>
              <a:t>Rod's </a:t>
            </a:r>
            <a:r>
              <a:rPr lang="en-US" sz="4800" b="1" dirty="0">
                <a:latin typeface="Avenir Light" charset="0"/>
                <a:ea typeface="Avenir Light" charset="0"/>
                <a:cs typeface="Avenir Light" charset="0"/>
              </a:rPr>
              <a:t>Report Card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347974" y="1315157"/>
            <a:ext cx="7362890" cy="5130977"/>
          </a:xfrm>
        </p:spPr>
        <p:txBody>
          <a:bodyPr>
            <a:normAutofit lnSpcReduction="10000"/>
          </a:bodyPr>
          <a:lstStyle/>
          <a:p>
            <a:pPr marL="0" lvl="0" indent="0" algn="l">
              <a:buNone/>
            </a:pPr>
            <a:r>
              <a:rPr lang="en-US" sz="3600" dirty="0">
                <a:solidFill>
                  <a:schemeClr val="tx2"/>
                </a:solidFill>
                <a:latin typeface="Avenir Light" charset="0"/>
                <a:ea typeface="Avenir Light" charset="0"/>
                <a:cs typeface="Avenir Light" charset="0"/>
              </a:rPr>
              <a:t>2017-2018 Winter </a:t>
            </a:r>
            <a:r>
              <a:rPr lang="en-US" sz="3600" dirty="0" smtClean="0">
                <a:solidFill>
                  <a:schemeClr val="tx2"/>
                </a:solidFill>
                <a:latin typeface="Avenir Light" charset="0"/>
                <a:ea typeface="Avenir Light" charset="0"/>
                <a:cs typeface="Avenir Light" charset="0"/>
              </a:rPr>
              <a:t>Forecast</a:t>
            </a:r>
          </a:p>
          <a:p>
            <a:pPr marL="0" lvl="0" indent="0" algn="l">
              <a:buNone/>
            </a:pPr>
            <a:endParaRPr lang="en-US" sz="800" dirty="0">
              <a:solidFill>
                <a:schemeClr val="tx2"/>
              </a:solidFill>
              <a:latin typeface="Avenir Light" charset="0"/>
              <a:ea typeface="Avenir Light" charset="0"/>
              <a:cs typeface="Avenir Light" charset="0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Valley Snow: 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Quiet 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Year, 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No 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B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ig Storms </a:t>
            </a:r>
            <a:endParaRPr lang="en-US" sz="2800" dirty="0">
              <a:solidFill>
                <a:srgbClr val="FFFF00"/>
              </a:solidFill>
              <a:effectLst>
                <a:outerShdw dist="17961" dir="2700000">
                  <a:scrgbClr r="0" g="0" b="0"/>
                </a:outerShdw>
              </a:effectLst>
              <a:latin typeface="Bodoni Ornaments" charset="0"/>
              <a:ea typeface="Bodoni Ornaments" charset="0"/>
              <a:cs typeface="Bodoni Ornaments" charset="0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Portland 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Rainfall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:  67% 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Below 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N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ormal 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Y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ear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,  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                                                     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Highest 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P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robability 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30.10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” (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Actual 30.03”)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dist="17961" dir="2700000">
                    <a:scrgbClr r="0" g="0" b="0"/>
                  </a:outerShdw>
                </a:effectLst>
                <a:latin typeface="Wingdings 2" pitchFamily="18"/>
              </a:rPr>
              <a:t> </a:t>
            </a:r>
            <a:endParaRPr lang="en-US" sz="2800" b="1" dirty="0" smtClean="0">
              <a:solidFill>
                <a:srgbClr val="FFFF00"/>
              </a:solidFill>
              <a:effectLst>
                <a:outerShdw dist="17961" dir="2700000">
                  <a:scrgbClr r="0" g="0" b="0"/>
                </a:outerShdw>
              </a:effectLst>
              <a:latin typeface="Wingdings 2" pitchFamily="18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Temperatures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: 1-3 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Degrees 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B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elow 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N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ormal  </a:t>
            </a:r>
            <a:r>
              <a:rPr lang="en-US" sz="2400" dirty="0" smtClean="0">
                <a:solidFill>
                  <a:srgbClr val="FF0000"/>
                </a:solidFill>
                <a:latin typeface="Avenir Light" charset="0"/>
                <a:ea typeface="Avenir Light" charset="0"/>
                <a:cs typeface="Avenir Light" charset="0"/>
              </a:rPr>
              <a:t>X</a:t>
            </a:r>
            <a:r>
              <a:rPr lang="en-US" dirty="0" smtClean="0">
                <a:solidFill>
                  <a:srgbClr val="FF0000"/>
                </a:solidFill>
                <a:latin typeface="Avenir Light" charset="0"/>
                <a:ea typeface="Avenir Light" charset="0"/>
                <a:cs typeface="Avenir Light" charset="0"/>
              </a:rPr>
              <a:t>                                 </a:t>
            </a:r>
            <a:r>
              <a:rPr lang="en-US" dirty="0" smtClean="0">
                <a:solidFill>
                  <a:srgbClr val="FF0000"/>
                </a:solidFill>
                <a:latin typeface="Avenir Light" charset="0"/>
                <a:ea typeface="Avenir Light" charset="0"/>
                <a:cs typeface="Avenir Light" charset="0"/>
              </a:rPr>
              <a:t>      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Avenir Light" charset="0"/>
                <a:ea typeface="Avenir Light" charset="0"/>
                <a:cs typeface="Avenir Light" charset="0"/>
              </a:rPr>
              <a:t>(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venir Light" charset="0"/>
                <a:ea typeface="Avenir Light" charset="0"/>
                <a:cs typeface="Avenir Light" charset="0"/>
              </a:rPr>
              <a:t>2</a:t>
            </a:r>
            <a:r>
              <a:rPr lang="en-US" baseline="30000" dirty="0">
                <a:solidFill>
                  <a:schemeClr val="accent2">
                    <a:lumMod val="75000"/>
                  </a:schemeClr>
                </a:solidFill>
                <a:latin typeface="Avenir Light" charset="0"/>
                <a:ea typeface="Avenir Light" charset="0"/>
                <a:cs typeface="Avenir Light" charset="0"/>
              </a:rPr>
              <a:t>nd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venir Light" charset="0"/>
                <a:ea typeface="Avenir Light" charset="0"/>
                <a:cs typeface="Avenir Light" charset="0"/>
              </a:rPr>
              <a:t> warmest January, +4.2º)</a:t>
            </a:r>
          </a:p>
          <a:p>
            <a:pPr lvl="0">
              <a:lnSpc>
                <a:spcPct val="150000"/>
              </a:lnSpc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Mt. Hood 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Snow 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Y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ear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: 105% or 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Better  </a:t>
            </a:r>
            <a:r>
              <a:rPr lang="en-US" sz="2400" dirty="0" smtClean="0">
                <a:solidFill>
                  <a:srgbClr val="FF0000"/>
                </a:solidFill>
                <a:latin typeface="Avenir Light" charset="0"/>
                <a:ea typeface="Avenir Light" charset="0"/>
                <a:cs typeface="Avenir Light" charset="0"/>
              </a:rPr>
              <a:t>X </a:t>
            </a:r>
            <a:endParaRPr lang="en-US" sz="2400" dirty="0">
              <a:solidFill>
                <a:srgbClr val="FF0000"/>
              </a:solidFill>
              <a:latin typeface="Avenir Light" charset="0"/>
              <a:ea typeface="Avenir Light" charset="0"/>
              <a:cs typeface="Avenir Light" charset="0"/>
            </a:endParaRPr>
          </a:p>
          <a:p>
            <a:pPr lvl="0">
              <a:lnSpc>
                <a:spcPct val="150000"/>
              </a:lnSpc>
              <a:buClr>
                <a:srgbClr val="FFFF00"/>
              </a:buClr>
              <a:buSzPct val="45000"/>
              <a:buFont typeface="StarSymbol"/>
              <a:buChar char="●"/>
            </a:pP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Wind 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Storms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: 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No 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B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ig 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E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vent</a:t>
            </a:r>
            <a:r>
              <a:rPr lang="en-US" sz="2200" dirty="0">
                <a:latin typeface="Avenir Light" charset="0"/>
                <a:ea typeface="Avenir Light" charset="0"/>
                <a:cs typeface="Avenir Light" charset="0"/>
              </a:rPr>
              <a:t>, 50 mph </a:t>
            </a:r>
            <a:r>
              <a:rPr lang="en-US" sz="2200" dirty="0" smtClean="0">
                <a:latin typeface="Avenir Light" charset="0"/>
                <a:ea typeface="Avenir Light" charset="0"/>
                <a:cs typeface="Avenir Light" charset="0"/>
              </a:rPr>
              <a:t>Peak Gust </a:t>
            </a:r>
            <a:endParaRPr lang="en-US" sz="2177" dirty="0">
              <a:solidFill>
                <a:srgbClr val="FF0000"/>
              </a:solidFill>
              <a:latin typeface="Avenir Light" charset="0"/>
              <a:ea typeface="Avenir Light" charset="0"/>
              <a:cs typeface="Avenir Light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Rod's 2018-2019 Winter Outlook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440" y="2239099"/>
            <a:ext cx="471340" cy="457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788" y="3424783"/>
            <a:ext cx="471340" cy="457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380" y="5777713"/>
            <a:ext cx="47134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6555842" y="6345577"/>
            <a:ext cx="2130093" cy="472846"/>
          </a:xfrm>
          <a:prstGeom prst="rect">
            <a:avLst/>
          </a:prstGeom>
          <a:noFill/>
          <a:ln/>
          <a:effectLst>
            <a:glow rad="127000">
              <a:schemeClr val="accent1">
                <a:alpha val="35000"/>
              </a:schemeClr>
            </a:glow>
          </a:effectLst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03C7FDAA-438E-4250-BA69-CFEA3243656D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6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" y="287170"/>
            <a:ext cx="9143999" cy="8309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 smtClean="0">
                <a:latin typeface="Cordia New" charset="0"/>
                <a:ea typeface="Cordia New" charset="0"/>
                <a:cs typeface="Cordia New" charset="0"/>
              </a:rPr>
              <a:t>	</a:t>
            </a:r>
            <a:r>
              <a:rPr lang="en-US" sz="4800" b="1" dirty="0" smtClean="0">
                <a:latin typeface="Avenir Light" charset="0"/>
                <a:ea typeface="Avenir Light" charset="0"/>
                <a:cs typeface="Avenir Light" charset="0"/>
              </a:rPr>
              <a:t>Rod's Report Card</a:t>
            </a:r>
            <a:endParaRPr lang="en-US" sz="4800" b="1" dirty="0">
              <a:latin typeface="Avenir Light" charset="0"/>
              <a:ea typeface="Avenir Light" charset="0"/>
              <a:cs typeface="Avenir Light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46075585"/>
              </p:ext>
            </p:extLst>
          </p:nvPr>
        </p:nvGraphicFramePr>
        <p:xfrm>
          <a:off x="1309687" y="1775050"/>
          <a:ext cx="637698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0653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6555842" y="6345577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03C7FDAA-438E-4250-BA69-CFEA3243656D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7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" y="295201"/>
            <a:ext cx="8229600" cy="830997"/>
          </a:xfrm>
        </p:spPr>
        <p:txBody>
          <a:bodyPr>
            <a:spAutoFit/>
          </a:bodyPr>
          <a:lstStyle/>
          <a:p>
            <a:pPr lvl="0"/>
            <a:r>
              <a:rPr lang="en-US" dirty="0" smtClean="0">
                <a:latin typeface="Gill Sans" pitchFamily="34"/>
              </a:rPr>
              <a:t>	</a:t>
            </a:r>
            <a:r>
              <a:rPr lang="en-US" sz="4800" b="1" dirty="0" smtClean="0">
                <a:latin typeface="Avenir Light" charset="0"/>
                <a:ea typeface="Avenir Light" charset="0"/>
                <a:cs typeface="Avenir Light" charset="0"/>
              </a:rPr>
              <a:t>Day One </a:t>
            </a:r>
            <a:r>
              <a:rPr lang="en-US" sz="4800" b="1" dirty="0">
                <a:latin typeface="Avenir Light" charset="0"/>
                <a:ea typeface="Avenir Light" charset="0"/>
                <a:cs typeface="Avenir Light" charset="0"/>
              </a:rPr>
              <a:t>o</a:t>
            </a:r>
            <a:r>
              <a:rPr lang="en-US" sz="4800" b="1" dirty="0" smtClean="0">
                <a:latin typeface="Avenir Light" charset="0"/>
                <a:ea typeface="Avenir Light" charset="0"/>
                <a:cs typeface="Avenir Light" charset="0"/>
              </a:rPr>
              <a:t>n the Job</a:t>
            </a:r>
            <a:endParaRPr lang="en-US" sz="4800" b="1" dirty="0">
              <a:latin typeface="Avenir Light" charset="0"/>
              <a:ea typeface="Avenir Light" charset="0"/>
              <a:cs typeface="Avenir Light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" t="16283" r="1351"/>
          <a:stretch/>
        </p:blipFill>
        <p:spPr>
          <a:xfrm>
            <a:off x="4323668" y="2713201"/>
            <a:ext cx="3631475" cy="3632376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072002281"/>
              </p:ext>
            </p:extLst>
          </p:nvPr>
        </p:nvGraphicFramePr>
        <p:xfrm>
          <a:off x="442913" y="1440622"/>
          <a:ext cx="4994306" cy="3232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 txBox="1">
            <a:spLocks noGrp="1"/>
          </p:cNvSpPr>
          <p:nvPr/>
        </p:nvSpPr>
        <p:spPr>
          <a:xfrm>
            <a:off x="6555842" y="6332514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F1E86CBE-E113-4625-A65F-0AE03DF5E51B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8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" y="313295"/>
            <a:ext cx="8229600" cy="830997"/>
          </a:xfrm>
        </p:spPr>
        <p:txBody>
          <a:bodyPr>
            <a:spAutoFit/>
          </a:bodyPr>
          <a:lstStyle/>
          <a:p>
            <a:pPr lvl="0"/>
            <a:r>
              <a:rPr lang="en-US" dirty="0" smtClean="0">
                <a:latin typeface="Gill Sans" pitchFamily="34"/>
              </a:rPr>
              <a:t>	</a:t>
            </a:r>
            <a:r>
              <a:rPr lang="en-US" sz="4800" dirty="0" smtClean="0">
                <a:latin typeface="Avenir Light" charset="0"/>
                <a:ea typeface="Avenir Light" charset="0"/>
                <a:cs typeface="Avenir Light" charset="0"/>
              </a:rPr>
              <a:t>Where I Begin</a:t>
            </a:r>
            <a:endParaRPr lang="en-US" sz="4800" dirty="0">
              <a:latin typeface="Avenir Light" charset="0"/>
              <a:ea typeface="Avenir Light" charset="0"/>
              <a:cs typeface="Avenir Light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67706" y="2000250"/>
            <a:ext cx="3376155" cy="4303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555167" lvl="0" indent="-457200" hangingPunct="0">
              <a:spcAft>
                <a:spcPts val="1285"/>
              </a:spcAft>
              <a:buClr>
                <a:srgbClr val="FFFF00"/>
              </a:buClr>
              <a:buSzPct val="65000"/>
              <a:buFont typeface="+mj-lt"/>
              <a:buAutoNum type="arabicPeriod"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Neutral Conditions,                                                           into a Weak or Moderate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El Nino</a:t>
            </a:r>
            <a:endParaRPr lang="en-US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Light" charset="0"/>
              <a:ea typeface="Avenir Light" charset="0"/>
              <a:cs typeface="Avenir Light" charset="0"/>
            </a:endParaRPr>
          </a:p>
          <a:p>
            <a:pPr marL="555167" indent="-457200" hangingPunct="0">
              <a:spcAft>
                <a:spcPts val="1285"/>
              </a:spcAft>
              <a:buClr>
                <a:srgbClr val="FFFF00"/>
              </a:buClr>
              <a:buSzPct val="65000"/>
              <a:buFont typeface="+mj-lt"/>
              <a:buAutoNum type="arabicPeriod"/>
            </a:pP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Near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Normal to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Quiet</a:t>
            </a:r>
          </a:p>
          <a:p>
            <a:pPr marL="555167" indent="-457200" hangingPunct="0">
              <a:buClr>
                <a:srgbClr val="FFFF00"/>
              </a:buClr>
              <a:buSzPct val="65000"/>
              <a:buFont typeface="+mj-lt"/>
              <a:buAutoNum type="arabicPeriod"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Possible Extremes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:  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- </a:t>
            </a:r>
            <a:r>
              <a:rPr lang="en-US" sz="22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PDX </a:t>
            </a:r>
            <a:r>
              <a:rPr lang="en-US" sz="2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34” </a:t>
            </a:r>
            <a:r>
              <a:rPr lang="en-US" sz="22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Valley Snow                            </a:t>
            </a:r>
            <a:r>
              <a:rPr lang="en-US" sz="22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- Record </a:t>
            </a:r>
            <a:r>
              <a:rPr lang="en-US" sz="22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Low</a:t>
            </a:r>
          </a:p>
          <a:p>
            <a:pPr marL="97967" hangingPunct="0">
              <a:buClr>
                <a:srgbClr val="FFFF00"/>
              </a:buClr>
              <a:buSzPct val="65000"/>
            </a:pPr>
            <a:r>
              <a:rPr lang="en-US" sz="2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	 </a:t>
            </a:r>
            <a:r>
              <a:rPr lang="en-US" sz="22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  </a:t>
            </a:r>
            <a:r>
              <a:rPr lang="en-US" sz="22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Mt</a:t>
            </a:r>
            <a:r>
              <a:rPr lang="en-US" sz="22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. Hood Snowpack</a:t>
            </a:r>
            <a:endParaRPr lang="en-US" sz="22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Light" charset="0"/>
              <a:ea typeface="Avenir Light" charset="0"/>
              <a:cs typeface="Avenir Light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22" y="2110053"/>
            <a:ext cx="4062372" cy="3241121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Rod's 2018-2019 Winter Outlook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>
          <a:xfrm>
            <a:off x="6555842" y="6345577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9F28F650-3B3F-4F0A-B8CE-2F41784A84E8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9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" y="287170"/>
            <a:ext cx="8229600" cy="830997"/>
          </a:xfrm>
        </p:spPr>
        <p:txBody>
          <a:bodyPr>
            <a:spAutoFit/>
          </a:bodyPr>
          <a:lstStyle/>
          <a:p>
            <a:pPr lvl="0"/>
            <a:r>
              <a:rPr lang="en-US" dirty="0" smtClean="0">
                <a:latin typeface="Gill Sans" pitchFamily="34"/>
              </a:rPr>
              <a:t>	</a:t>
            </a:r>
            <a:r>
              <a:rPr lang="en-US" sz="4400" b="1" dirty="0" smtClean="0">
                <a:latin typeface="Avenir Light" charset="0"/>
                <a:ea typeface="Avenir Light" charset="0"/>
                <a:cs typeface="Avenir Light" charset="0"/>
              </a:rPr>
              <a:t>Oct  </a:t>
            </a:r>
            <a:r>
              <a:rPr lang="en-US" sz="4400" b="1" smtClean="0">
                <a:latin typeface="Avenir Light" charset="0"/>
                <a:ea typeface="Avenir Light" charset="0"/>
                <a:cs typeface="Avenir Light" charset="0"/>
              </a:rPr>
              <a:t>Nov  Dec </a:t>
            </a:r>
            <a:r>
              <a:rPr lang="en-US" sz="4800" b="1" smtClean="0">
                <a:latin typeface="Avenir Light" charset="0"/>
                <a:ea typeface="Avenir Light" charset="0"/>
                <a:cs typeface="Avenir Light" charset="0"/>
              </a:rPr>
              <a:t>- Outlook</a:t>
            </a:r>
            <a:endParaRPr lang="en-US" sz="4800" b="1" dirty="0">
              <a:latin typeface="Avenir Light" charset="0"/>
              <a:ea typeface="Avenir Light" charset="0"/>
              <a:cs typeface="Avenir Light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0718" y="2660595"/>
            <a:ext cx="3871682" cy="502871"/>
          </a:xfrm>
          <a:prstGeom prst="rect">
            <a:avLst/>
          </a:prstGeom>
          <a:noFill/>
          <a:ln>
            <a:noFill/>
          </a:ln>
        </p:spPr>
        <p:txBody>
          <a:bodyPr vert="horz" wrap="square" lIns="81638" tIns="40819" rIns="81638" bIns="40819" compatLnSpc="0">
            <a:spAutoFit/>
          </a:bodyPr>
          <a:lstStyle/>
          <a:p>
            <a:pPr algn="ctr" hangingPunct="0"/>
            <a:r>
              <a:rPr lang="en-US" sz="2400" b="1" spc="50" dirty="0">
                <a:ln w="0"/>
                <a:solidFill>
                  <a:srgbClr val="FFC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enir Light" charset="0"/>
                <a:ea typeface="Avenir Light" charset="0"/>
                <a:cs typeface="Avenir Light" charset="0"/>
              </a:rPr>
              <a:t>Temperature Outlook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18" y="3250951"/>
            <a:ext cx="3871682" cy="2416719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443" y="1841331"/>
            <a:ext cx="3775492" cy="2516995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910443" y="4444692"/>
            <a:ext cx="3775492" cy="502871"/>
          </a:xfrm>
          <a:prstGeom prst="rect">
            <a:avLst/>
          </a:prstGeom>
          <a:noFill/>
          <a:ln>
            <a:noFill/>
          </a:ln>
        </p:spPr>
        <p:txBody>
          <a:bodyPr vert="horz" wrap="square" lIns="81638" tIns="40819" rIns="81638" bIns="40819" compatLnSpc="0">
            <a:spAutoFit/>
          </a:bodyPr>
          <a:lstStyle/>
          <a:p>
            <a:pPr algn="ctr" hangingPunct="0"/>
            <a:r>
              <a:rPr lang="en-US" sz="2400" b="1" spc="50" dirty="0" smtClean="0">
                <a:ln w="0"/>
                <a:solidFill>
                  <a:srgbClr val="2A9647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enir Light" charset="0"/>
                <a:ea typeface="Avenir Light" charset="0"/>
                <a:cs typeface="Avenir Light" charset="0"/>
              </a:rPr>
              <a:t>Precipitation Outlook</a:t>
            </a:r>
            <a:endParaRPr lang="en-US" sz="2400" b="1" spc="50" dirty="0">
              <a:ln w="0"/>
              <a:solidFill>
                <a:srgbClr val="2A9647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venir Light" charset="0"/>
              <a:ea typeface="Avenir Light" charset="0"/>
              <a:cs typeface="Avenir Ligh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 txBox="1">
            <a:spLocks noGrp="1"/>
          </p:cNvSpPr>
          <p:nvPr/>
        </p:nvSpPr>
        <p:spPr>
          <a:xfrm>
            <a:off x="6555842" y="6345577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7CB2C572-8502-4112-B11A-7D288091BE29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10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0" y="287383"/>
            <a:ext cx="9052559" cy="862149"/>
          </a:xfrm>
        </p:spPr>
        <p:txBody>
          <a:bodyPr/>
          <a:lstStyle/>
          <a:p>
            <a:pPr lvl="0"/>
            <a:r>
              <a:rPr lang="en-US" dirty="0" smtClean="0">
                <a:latin typeface="Gill Sans" pitchFamily="34"/>
              </a:rPr>
              <a:t>	</a:t>
            </a:r>
            <a:r>
              <a:rPr lang="en-US" sz="4800" b="1" dirty="0" smtClean="0">
                <a:latin typeface="Avenir Light" charset="0"/>
                <a:ea typeface="Avenir Light" charset="0"/>
                <a:cs typeface="Avenir Light" charset="0"/>
              </a:rPr>
              <a:t>Analog Years</a:t>
            </a:r>
            <a:endParaRPr lang="en-US" sz="4800" b="1" dirty="0">
              <a:latin typeface="Avenir Light" charset="0"/>
              <a:ea typeface="Avenir Light" charset="0"/>
              <a:cs typeface="Avenir Light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27294"/>
              </p:ext>
            </p:extLst>
          </p:nvPr>
        </p:nvGraphicFramePr>
        <p:xfrm>
          <a:off x="4582672" y="1909530"/>
          <a:ext cx="2799142" cy="397807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87928"/>
                <a:gridCol w="2211214"/>
              </a:tblGrid>
              <a:tr h="33638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9.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1990 - 1991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5806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10.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1993 - 1994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5806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11.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1994 - 1995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5806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12.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2003 - 2004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5806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13.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2004 - 2005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5806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14.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2006 - 2007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5806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15. 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solidFill>
                            <a:schemeClr val="tx1"/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2014 - 2015</a:t>
                      </a:r>
                      <a:endParaRPr lang="en-US" sz="1800" b="0" i="0" dirty="0">
                        <a:solidFill>
                          <a:schemeClr val="tx1"/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304913"/>
              </p:ext>
            </p:extLst>
          </p:nvPr>
        </p:nvGraphicFramePr>
        <p:xfrm>
          <a:off x="988366" y="1920870"/>
          <a:ext cx="2615646" cy="395539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64266"/>
                <a:gridCol w="2151380"/>
              </a:tblGrid>
              <a:tr h="39146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1.</a:t>
                      </a: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1951 - 1952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35942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2.</a:t>
                      </a:r>
                      <a:endParaRPr lang="en-US" sz="16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1952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- 1953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35942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3.</a:t>
                      </a:r>
                      <a:endParaRPr lang="en-US" sz="16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1953 - 1954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35942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4.</a:t>
                      </a:r>
                      <a:endParaRPr lang="en-US" sz="16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1968 - 1969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  <a:tr h="35942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5.</a:t>
                      </a:r>
                      <a:endParaRPr lang="en-US" sz="16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1976 - 1977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35942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6.</a:t>
                      </a:r>
                      <a:endParaRPr lang="en-US" sz="16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1977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- 1978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35942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7.</a:t>
                      </a:r>
                      <a:endParaRPr lang="en-US" sz="16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1979 - 1980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35942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8.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1986 - 1987</a:t>
                      </a:r>
                      <a:endParaRPr lang="en-US" sz="18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792840"/>
              </p:ext>
            </p:extLst>
          </p:nvPr>
        </p:nvGraphicFramePr>
        <p:xfrm>
          <a:off x="1034260" y="1676573"/>
          <a:ext cx="1685668" cy="233294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1239"/>
                <a:gridCol w="1294429"/>
              </a:tblGrid>
              <a:tr h="248832">
                <a:tc>
                  <a:txBody>
                    <a:bodyPr/>
                    <a:lstStyle/>
                    <a:p>
                      <a:r>
                        <a:rPr lang="en-US" sz="11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1.</a:t>
                      </a: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r>
                        <a:rPr lang="en-US" sz="11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1951 - 1952</a:t>
                      </a:r>
                      <a:endParaRPr lang="en-US" sz="11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248832">
                <a:tc>
                  <a:txBody>
                    <a:bodyPr/>
                    <a:lstStyle/>
                    <a:p>
                      <a:r>
                        <a:rPr lang="en-US" sz="11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2.</a:t>
                      </a:r>
                      <a:endParaRPr lang="en-US" sz="11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r>
                        <a:rPr lang="en-US" sz="11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1952</a:t>
                      </a:r>
                      <a:r>
                        <a:rPr lang="en-US" sz="1100" b="0" i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 - 1953</a:t>
                      </a:r>
                      <a:endParaRPr lang="en-US" sz="11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248832">
                <a:tc>
                  <a:txBody>
                    <a:bodyPr/>
                    <a:lstStyle/>
                    <a:p>
                      <a:r>
                        <a:rPr lang="en-US" sz="11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3.</a:t>
                      </a:r>
                      <a:endParaRPr lang="en-US" sz="11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r>
                        <a:rPr lang="en-US" sz="11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1953 - 1954</a:t>
                      </a:r>
                      <a:endParaRPr lang="en-US" sz="11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580608">
                <a:tc>
                  <a:txBody>
                    <a:bodyPr/>
                    <a:lstStyle/>
                    <a:p>
                      <a:r>
                        <a:rPr lang="en-US" sz="1600" b="0" i="0" dirty="0" smtClean="0">
                          <a:solidFill>
                            <a:srgbClr val="FFC000"/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4.</a:t>
                      </a:r>
                      <a:endParaRPr lang="en-US" sz="1600" b="0" i="0" dirty="0">
                        <a:solidFill>
                          <a:srgbClr val="FFC000"/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>
                    <a:solidFill>
                      <a:srgbClr val="FF932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0" dirty="0" smtClean="0">
                          <a:solidFill>
                            <a:srgbClr val="FFC000"/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1968 - 1969</a:t>
                      </a:r>
                      <a:endParaRPr lang="en-US" sz="1600" b="0" i="0" dirty="0">
                        <a:solidFill>
                          <a:srgbClr val="FFC000"/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>
                    <a:solidFill>
                      <a:srgbClr val="FF9320">
                        <a:alpha val="20000"/>
                      </a:srgbClr>
                    </a:solidFill>
                  </a:tcPr>
                </a:tc>
              </a:tr>
              <a:tr h="248832">
                <a:tc>
                  <a:txBody>
                    <a:bodyPr/>
                    <a:lstStyle/>
                    <a:p>
                      <a:r>
                        <a:rPr lang="en-US" sz="11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5.</a:t>
                      </a:r>
                      <a:endParaRPr lang="en-US" sz="11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r>
                        <a:rPr lang="en-US" sz="11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1976 - 1977</a:t>
                      </a:r>
                      <a:endParaRPr lang="en-US" sz="11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248832">
                <a:tc>
                  <a:txBody>
                    <a:bodyPr/>
                    <a:lstStyle/>
                    <a:p>
                      <a:r>
                        <a:rPr lang="en-US" sz="11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6.</a:t>
                      </a:r>
                      <a:endParaRPr lang="en-US" sz="11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r>
                        <a:rPr lang="en-US" sz="11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1977</a:t>
                      </a:r>
                      <a:r>
                        <a:rPr lang="en-US" sz="1100" b="0" i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 - 1978</a:t>
                      </a:r>
                      <a:endParaRPr lang="en-US" sz="11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248832">
                <a:tc>
                  <a:txBody>
                    <a:bodyPr/>
                    <a:lstStyle/>
                    <a:p>
                      <a:r>
                        <a:rPr lang="en-US" sz="11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7.</a:t>
                      </a:r>
                      <a:endParaRPr lang="en-US" sz="11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r>
                        <a:rPr lang="en-US" sz="11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1979 - 1980</a:t>
                      </a:r>
                      <a:endParaRPr lang="en-US" sz="11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  <a:tr h="248832">
                <a:tc>
                  <a:txBody>
                    <a:bodyPr/>
                    <a:lstStyle/>
                    <a:p>
                      <a:r>
                        <a:rPr lang="en-US" sz="10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8.</a:t>
                      </a:r>
                      <a:endParaRPr lang="en-US" sz="10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r>
                        <a:rPr lang="en-US" sz="10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1986 - 1987</a:t>
                      </a:r>
                      <a:endParaRPr lang="en-US" sz="10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970608"/>
              </p:ext>
            </p:extLst>
          </p:nvPr>
        </p:nvGraphicFramePr>
        <p:xfrm>
          <a:off x="5583399" y="1968324"/>
          <a:ext cx="2095377" cy="221087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61632"/>
                <a:gridCol w="1633745"/>
              </a:tblGrid>
              <a:tr h="244539">
                <a:tc>
                  <a:txBody>
                    <a:bodyPr/>
                    <a:lstStyle/>
                    <a:p>
                      <a:r>
                        <a:rPr lang="en-US" sz="10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9.</a:t>
                      </a:r>
                      <a:endParaRPr lang="en-US" sz="10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r>
                        <a:rPr lang="en-US" sz="1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1990 - 1991</a:t>
                      </a:r>
                      <a:endParaRPr lang="en-US" sz="1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82944" marR="82944" marT="41472" marB="41472"/>
                </a:tc>
              </a:tr>
              <a:tr h="277519">
                <a:tc>
                  <a:txBody>
                    <a:bodyPr/>
                    <a:lstStyle/>
                    <a:p>
                      <a:r>
                        <a:rPr lang="en-US" sz="10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10.</a:t>
                      </a:r>
                      <a:endParaRPr lang="en-US" sz="10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r>
                        <a:rPr lang="en-US" sz="1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1993 - 1994</a:t>
                      </a:r>
                      <a:endParaRPr lang="en-US" sz="1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82944" marR="82944" marT="41472" marB="41472"/>
                </a:tc>
              </a:tr>
              <a:tr h="277519">
                <a:tc>
                  <a:txBody>
                    <a:bodyPr/>
                    <a:lstStyle/>
                    <a:p>
                      <a:r>
                        <a:rPr lang="en-US" sz="10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11.</a:t>
                      </a:r>
                      <a:endParaRPr lang="en-US" sz="10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r>
                        <a:rPr lang="en-US" sz="1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1994 - 1995</a:t>
                      </a:r>
                      <a:endParaRPr lang="en-US" sz="1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82944" marR="82944" marT="41472" marB="41472"/>
                </a:tc>
              </a:tr>
              <a:tr h="277519">
                <a:tc>
                  <a:txBody>
                    <a:bodyPr/>
                    <a:lstStyle/>
                    <a:p>
                      <a:r>
                        <a:rPr lang="en-US" sz="10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12.</a:t>
                      </a:r>
                      <a:endParaRPr lang="en-US" sz="10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r>
                        <a:rPr lang="en-US" sz="1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2003 - 2004</a:t>
                      </a:r>
                      <a:endParaRPr lang="en-US" sz="1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82944" marR="82944" marT="41472" marB="41472"/>
                </a:tc>
              </a:tr>
              <a:tr h="277519">
                <a:tc>
                  <a:txBody>
                    <a:bodyPr/>
                    <a:lstStyle/>
                    <a:p>
                      <a:r>
                        <a:rPr lang="en-US" sz="10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13.</a:t>
                      </a:r>
                      <a:endParaRPr lang="en-US" sz="10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r>
                        <a:rPr lang="en-US" sz="1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2004 - 2005</a:t>
                      </a:r>
                      <a:endParaRPr lang="en-US" sz="1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82944" marR="82944" marT="41472" marB="41472"/>
                </a:tc>
              </a:tr>
              <a:tr h="277519">
                <a:tc>
                  <a:txBody>
                    <a:bodyPr/>
                    <a:lstStyle/>
                    <a:p>
                      <a:r>
                        <a:rPr lang="en-US" sz="1000" b="0" i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venir Light" charset="0"/>
                          <a:ea typeface="Avenir Light" charset="0"/>
                          <a:cs typeface="Avenir Light" charset="0"/>
                        </a:rPr>
                        <a:t>14.</a:t>
                      </a:r>
                      <a:endParaRPr lang="en-US" sz="1000" b="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r>
                        <a:rPr lang="en-US" sz="1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2006 - 2007</a:t>
                      </a:r>
                      <a:endParaRPr lang="en-US" sz="1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82944" marR="82944" marT="41472" marB="41472"/>
                </a:tc>
              </a:tr>
              <a:tr h="578737">
                <a:tc>
                  <a:txBody>
                    <a:bodyPr/>
                    <a:lstStyle/>
                    <a:p>
                      <a:r>
                        <a:rPr lang="en-US" sz="10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15. </a:t>
                      </a:r>
                      <a:endParaRPr lang="en-US" sz="1000" b="0" i="0" dirty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</a:txBody>
                  <a:tcPr marL="82944" marR="82944" marT="41472" marB="41472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2014 -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2015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82944" marR="82944" marT="41472" marB="41472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98662" y="2280227"/>
            <a:ext cx="2048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venir Light" charset="0"/>
                <a:ea typeface="Avenir Light" charset="0"/>
                <a:cs typeface="Avenir Light" charset="0"/>
              </a:rPr>
              <a:t>Water Year 45.17”     Valley Snow 34”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83802" y="4453417"/>
            <a:ext cx="3997808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SzPct val="65000"/>
              <a:buFont typeface="Arial" charset="0"/>
              <a:buChar char="•"/>
            </a:pPr>
            <a:r>
              <a:rPr lang="en-US" dirty="0">
                <a:latin typeface="Avenir Light" charset="0"/>
                <a:ea typeface="Avenir Light" charset="0"/>
                <a:cs typeface="Avenir Light" charset="0"/>
              </a:rPr>
              <a:t>Oct 2014: 10 Consecutive 70º Days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12" name="Striped Right Arrow 11"/>
          <p:cNvSpPr/>
          <p:nvPr/>
        </p:nvSpPr>
        <p:spPr>
          <a:xfrm>
            <a:off x="2616675" y="2447025"/>
            <a:ext cx="630113" cy="613955"/>
          </a:xfrm>
          <a:prstGeom prst="stripedRightArrow">
            <a:avLst/>
          </a:prstGeom>
          <a:gradFill flip="none" rotWithShape="1">
            <a:gsLst>
              <a:gs pos="0">
                <a:srgbClr val="FF9320"/>
              </a:gs>
              <a:gs pos="92000">
                <a:schemeClr val="bg2">
                  <a:tint val="96000"/>
                  <a:shade val="100000"/>
                  <a:hueMod val="96000"/>
                  <a:satMod val="140000"/>
                  <a:lumMod val="128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0" y="287384"/>
            <a:ext cx="9052559" cy="7968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latin typeface="Gill Sans" pitchFamily="34"/>
              </a:rPr>
              <a:t>	</a:t>
            </a:r>
            <a:r>
              <a:rPr lang="en-US" sz="4800" b="1" dirty="0" smtClean="0">
                <a:latin typeface="Avenir Light" charset="0"/>
                <a:ea typeface="Avenir Light" charset="0"/>
                <a:cs typeface="Avenir Light" charset="0"/>
              </a:rPr>
              <a:t>Analog </a:t>
            </a:r>
            <a:r>
              <a:rPr lang="en-US" sz="4800" b="1" smtClean="0">
                <a:latin typeface="Avenir Light" charset="0"/>
                <a:ea typeface="Avenir Light" charset="0"/>
                <a:cs typeface="Avenir Light" charset="0"/>
              </a:rPr>
              <a:t>Year Extremes</a:t>
            </a:r>
            <a:endParaRPr lang="en-US" sz="4800" b="1" dirty="0">
              <a:latin typeface="Avenir Light" charset="0"/>
              <a:ea typeface="Avenir Light" charset="0"/>
              <a:cs typeface="Avenir Light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83802" y="4908640"/>
            <a:ext cx="34993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FF00"/>
              </a:buClr>
              <a:buSzPct val="65000"/>
              <a:buFont typeface="Arial" charset="0"/>
              <a:buChar char="•"/>
            </a:pPr>
            <a:r>
              <a:rPr lang="en-US" dirty="0">
                <a:latin typeface="Avenir Light" charset="0"/>
                <a:ea typeface="Avenir Light" charset="0"/>
                <a:cs typeface="Avenir Light" charset="0"/>
              </a:rPr>
              <a:t>Water Year 31.96”  </a:t>
            </a:r>
            <a:endParaRPr lang="en-US" dirty="0" smtClean="0">
              <a:latin typeface="Avenir Light" charset="0"/>
              <a:ea typeface="Avenir Light" charset="0"/>
              <a:cs typeface="Avenir Light" charset="0"/>
            </a:endParaRPr>
          </a:p>
          <a:p>
            <a:pPr marL="285750" indent="-285750">
              <a:lnSpc>
                <a:spcPct val="150000"/>
              </a:lnSpc>
              <a:buClr>
                <a:srgbClr val="FFFF00"/>
              </a:buClr>
              <a:buSzPct val="65000"/>
              <a:buFont typeface="Arial" charset="0"/>
              <a:buChar char="•"/>
            </a:pPr>
            <a:r>
              <a:rPr lang="en-US" dirty="0" smtClean="0">
                <a:latin typeface="Avenir Light" charset="0"/>
                <a:ea typeface="Avenir Light" charset="0"/>
                <a:cs typeface="Avenir Light" charset="0"/>
              </a:rPr>
              <a:t>Mt</a:t>
            </a:r>
            <a:r>
              <a:rPr lang="en-US" dirty="0">
                <a:latin typeface="Avenir Light" charset="0"/>
                <a:ea typeface="Avenir Light" charset="0"/>
                <a:cs typeface="Avenir Light" charset="0"/>
              </a:rPr>
              <a:t>. Hood </a:t>
            </a:r>
            <a:r>
              <a:rPr lang="en-US" dirty="0" smtClean="0">
                <a:latin typeface="Avenir Light" charset="0"/>
                <a:ea typeface="Avenir Light" charset="0"/>
                <a:cs typeface="Avenir Light" charset="0"/>
              </a:rPr>
              <a:t>Snowpack,</a:t>
            </a:r>
            <a:endParaRPr lang="en-US" dirty="0" smtClean="0">
              <a:latin typeface="Avenir Light" charset="0"/>
              <a:ea typeface="Avenir Light" charset="0"/>
              <a:cs typeface="Avenir Light" charset="0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SzPct val="65000"/>
            </a:pPr>
            <a:r>
              <a:rPr lang="en-US" dirty="0" smtClean="0">
                <a:latin typeface="Avenir Light" charset="0"/>
                <a:ea typeface="Avenir Light" charset="0"/>
                <a:cs typeface="Avenir Light" charset="0"/>
              </a:rPr>
              <a:t>     Record </a:t>
            </a:r>
            <a:r>
              <a:rPr lang="en-US" dirty="0">
                <a:latin typeface="Avenir Light" charset="0"/>
                <a:ea typeface="Avenir Light" charset="0"/>
                <a:cs typeface="Avenir Light" charset="0"/>
              </a:rPr>
              <a:t>Low 25% of </a:t>
            </a:r>
            <a:r>
              <a:rPr lang="en-US" dirty="0" smtClean="0">
                <a:latin typeface="Avenir Light" charset="0"/>
                <a:ea typeface="Avenir Light" charset="0"/>
                <a:cs typeface="Avenir Light" charset="0"/>
              </a:rPr>
              <a:t>Average</a:t>
            </a:r>
            <a:endParaRPr lang="en-US" dirty="0">
              <a:latin typeface="Avenir Light" charset="0"/>
              <a:ea typeface="Avenir Light" charset="0"/>
              <a:cs typeface="Avenir Light" charset="0"/>
            </a:endParaRPr>
          </a:p>
          <a:p>
            <a:pPr marL="285750" indent="-285750">
              <a:lnSpc>
                <a:spcPct val="150000"/>
              </a:lnSpc>
              <a:buClr>
                <a:srgbClr val="FFFF00"/>
              </a:buClr>
              <a:buSzPct val="65000"/>
              <a:buFont typeface="Arial" charset="0"/>
              <a:buChar char="•"/>
            </a:pPr>
            <a:r>
              <a:rPr lang="en-US" dirty="0" smtClean="0">
                <a:latin typeface="Avenir Light" charset="0"/>
                <a:ea typeface="Avenir Light" charset="0"/>
                <a:cs typeface="Avenir Light" charset="0"/>
              </a:rPr>
              <a:t>Dec 2014: 67 mph Gust</a:t>
            </a:r>
            <a:endParaRPr lang="en-US" dirty="0">
              <a:latin typeface="Avenir Light" charset="0"/>
              <a:ea typeface="Avenir Light" charset="0"/>
              <a:cs typeface="Avenir Light" charset="0"/>
            </a:endParaRPr>
          </a:p>
        </p:txBody>
      </p:sp>
      <p:sp>
        <p:nvSpPr>
          <p:cNvPr id="16" name="Striped Right Arrow 15"/>
          <p:cNvSpPr/>
          <p:nvPr/>
        </p:nvSpPr>
        <p:spPr>
          <a:xfrm rot="8239040">
            <a:off x="5268343" y="3945467"/>
            <a:ext cx="630113" cy="613955"/>
          </a:xfrm>
          <a:prstGeom prst="stripedRightArrow">
            <a:avLst/>
          </a:prstGeom>
          <a:gradFill flip="none" rotWithShape="1">
            <a:gsLst>
              <a:gs pos="0">
                <a:srgbClr val="83D06E">
                  <a:alpha val="93000"/>
                </a:srgbClr>
              </a:gs>
              <a:gs pos="50000">
                <a:srgbClr val="83D06E">
                  <a:tint val="44500"/>
                  <a:satMod val="160000"/>
                </a:srgbClr>
              </a:gs>
              <a:gs pos="100000">
                <a:srgbClr val="83D06E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69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 txBox="1">
            <a:spLocks noGrp="1"/>
          </p:cNvSpPr>
          <p:nvPr/>
        </p:nvSpPr>
        <p:spPr>
          <a:xfrm>
            <a:off x="6555842" y="6345577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B3D5F205-7631-49C6-A53A-98A3171A2DE8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12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0" y="379062"/>
            <a:ext cx="8686080" cy="830997"/>
          </a:xfrm>
        </p:spPr>
        <p:txBody>
          <a:bodyPr>
            <a:spAutoFit/>
          </a:bodyPr>
          <a:lstStyle/>
          <a:p>
            <a:pPr lvl="0"/>
            <a:r>
              <a:rPr lang="en-US" sz="3810" b="1" dirty="0" smtClean="0">
                <a:latin typeface="Avenir Light" charset="0"/>
                <a:ea typeface="Avenir Light" charset="0"/>
                <a:cs typeface="Avenir Light" charset="0"/>
              </a:rPr>
              <a:t>	</a:t>
            </a:r>
            <a:r>
              <a:rPr lang="en-US" sz="4800" b="1" dirty="0" smtClean="0">
                <a:latin typeface="Avenir Light" charset="0"/>
                <a:ea typeface="Avenir Light" charset="0"/>
                <a:cs typeface="Avenir Light" charset="0"/>
              </a:rPr>
              <a:t>Rod’s </a:t>
            </a:r>
            <a:r>
              <a:rPr lang="en-US" sz="4800" b="1" dirty="0">
                <a:latin typeface="Avenir Light" charset="0"/>
                <a:ea typeface="Avenir Light" charset="0"/>
                <a:cs typeface="Avenir Light" charset="0"/>
              </a:rPr>
              <a:t>Analog Years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570898032"/>
              </p:ext>
            </p:extLst>
          </p:nvPr>
        </p:nvGraphicFramePr>
        <p:xfrm>
          <a:off x="1143503" y="194668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3808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bg2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 txBox="1">
            <a:spLocks noGrp="1"/>
          </p:cNvSpPr>
          <p:nvPr/>
        </p:nvSpPr>
        <p:spPr>
          <a:xfrm>
            <a:off x="6555842" y="6345577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A9CB0D58-E104-4A08-8A94-64DF9E642541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13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0" y="398464"/>
            <a:ext cx="8686080" cy="830997"/>
          </a:xfrm>
        </p:spPr>
        <p:txBody>
          <a:bodyPr>
            <a:spAutoFit/>
          </a:bodyPr>
          <a:lstStyle/>
          <a:p>
            <a:pPr lvl="0"/>
            <a:r>
              <a:rPr lang="en-US" sz="4800" b="1" dirty="0" smtClean="0">
                <a:latin typeface="Avenir Light" charset="0"/>
                <a:ea typeface="Avenir Light" charset="0"/>
                <a:cs typeface="Avenir Light" charset="0"/>
              </a:rPr>
              <a:t>Look At Recent Patterns</a:t>
            </a:r>
            <a:endParaRPr lang="en-US" sz="4800" b="1" dirty="0">
              <a:latin typeface="Avenir Light" charset="0"/>
              <a:ea typeface="Avenir Light" charset="0"/>
              <a:cs typeface="Avenir Light" charset="0"/>
            </a:endParaRPr>
          </a:p>
        </p:txBody>
      </p:sp>
      <p:sp>
        <p:nvSpPr>
          <p:cNvPr id="3" name="Freeform: Shape 2"/>
          <p:cNvSpPr/>
          <p:nvPr/>
        </p:nvSpPr>
        <p:spPr>
          <a:xfrm>
            <a:off x="-7" y="2810563"/>
            <a:ext cx="8743953" cy="8294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800 f8 1"/>
              <a:gd name="f12" fmla="*/ 0 f9 1"/>
              <a:gd name="f13" fmla="*/ f10 1 f2"/>
              <a:gd name="f14" fmla="*/ 0 f8 1"/>
              <a:gd name="f15" fmla="*/ 10800 f9 1"/>
              <a:gd name="f16" fmla="*/ 21600 f9 1"/>
              <a:gd name="f17" fmla="*/ 21600 f8 1"/>
              <a:gd name="f18" fmla="+- f13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">
                <a:pos x="f11" y="f12"/>
              </a:cxn>
              <a:cxn ang="f18">
                <a:pos x="f14" y="f15"/>
              </a:cxn>
              <a:cxn ang="f18">
                <a:pos x="f11" y="f16"/>
              </a:cxn>
              <a:cxn ang="f18">
                <a:pos x="f17" y="f15"/>
              </a:cxn>
            </a:cxnLst>
            <a:rect l="l" t="t" r="r" b="b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noFill/>
          <a:ln w="0">
            <a:noFill/>
            <a:prstDash val="solid"/>
          </a:ln>
        </p:spPr>
        <p:txBody>
          <a:bodyPr vert="horz" lIns="81638" tIns="40819" rIns="81638" bIns="40819" anchor="ctr" anchorCtr="0" compatLnSpc="0">
            <a:noAutofit/>
          </a:bodyPr>
          <a:lstStyle/>
          <a:p>
            <a:pPr algn="ctr" hangingPunct="0"/>
            <a:r>
              <a:rPr lang="en-US" sz="2800" dirty="0" smtClean="0">
                <a:solidFill>
                  <a:srgbClr val="E3B458"/>
                </a:solidFill>
                <a:latin typeface="Avenir Light" charset="0"/>
                <a:ea typeface="Avenir Light" charset="0"/>
                <a:cs typeface="Avenir Light" charset="0"/>
              </a:rPr>
              <a:t>2018 </a:t>
            </a:r>
            <a:r>
              <a:rPr lang="en-US" sz="2800" dirty="0">
                <a:solidFill>
                  <a:srgbClr val="E3B458"/>
                </a:solidFill>
                <a:latin typeface="Avenir Light" charset="0"/>
                <a:ea typeface="Avenir Light" charset="0"/>
                <a:cs typeface="Avenir Light" charset="0"/>
              </a:rPr>
              <a:t> </a:t>
            </a:r>
            <a:r>
              <a:rPr lang="en-US" sz="2800" dirty="0" smtClean="0">
                <a:solidFill>
                  <a:srgbClr val="E3B458"/>
                </a:solidFill>
                <a:latin typeface="Avenir Light" charset="0"/>
                <a:ea typeface="Avenir Light" charset="0"/>
                <a:cs typeface="Avenir Light" charset="0"/>
              </a:rPr>
              <a:t>= 31</a:t>
            </a:r>
            <a:r>
              <a:rPr lang="en-US" sz="2800" dirty="0">
                <a:solidFill>
                  <a:srgbClr val="E3B458"/>
                </a:solidFill>
                <a:latin typeface="Avenir Light" charset="0"/>
                <a:ea typeface="Avenir Light" charset="0"/>
                <a:cs typeface="Avenir Light" charset="0"/>
              </a:rPr>
              <a:t>, 90º Days</a:t>
            </a:r>
          </a:p>
        </p:txBody>
      </p:sp>
      <p:sp>
        <p:nvSpPr>
          <p:cNvPr id="4" name="Freeform: Shape 3"/>
          <p:cNvSpPr/>
          <p:nvPr/>
        </p:nvSpPr>
        <p:spPr>
          <a:xfrm>
            <a:off x="14279" y="4446707"/>
            <a:ext cx="8743949" cy="8294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800 f8 1"/>
              <a:gd name="f12" fmla="*/ 0 f9 1"/>
              <a:gd name="f13" fmla="*/ f10 1 f2"/>
              <a:gd name="f14" fmla="*/ 0 f8 1"/>
              <a:gd name="f15" fmla="*/ 10800 f9 1"/>
              <a:gd name="f16" fmla="*/ 21600 f9 1"/>
              <a:gd name="f17" fmla="*/ 21600 f8 1"/>
              <a:gd name="f18" fmla="+- f13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">
                <a:pos x="f11" y="f12"/>
              </a:cxn>
              <a:cxn ang="f18">
                <a:pos x="f14" y="f15"/>
              </a:cxn>
              <a:cxn ang="f18">
                <a:pos x="f11" y="f16"/>
              </a:cxn>
              <a:cxn ang="f18">
                <a:pos x="f17" y="f15"/>
              </a:cxn>
            </a:cxnLst>
            <a:rect l="l" t="t" r="r" b="b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noFill/>
          <a:ln w="0">
            <a:noFill/>
            <a:prstDash val="solid"/>
          </a:ln>
        </p:spPr>
        <p:txBody>
          <a:bodyPr vert="horz" lIns="81638" tIns="40819" rIns="81638" bIns="40819" anchor="ctr" anchorCtr="0" compatLnSpc="0">
            <a:noAutofit/>
          </a:bodyPr>
          <a:lstStyle/>
          <a:p>
            <a:pPr algn="ctr" hangingPunct="0"/>
            <a:r>
              <a:rPr lang="en-US" sz="4400" b="1" dirty="0" smtClean="0">
                <a:gradFill flip="none" rotWithShape="1">
                  <a:gsLst>
                    <a:gs pos="53000">
                      <a:schemeClr val="bg2">
                        <a:tint val="100000"/>
                        <a:shade val="90000"/>
                        <a:hueMod val="100000"/>
                        <a:satMod val="130000"/>
                        <a:lumMod val="90000"/>
                      </a:schemeClr>
                    </a:gs>
                    <a:gs pos="93000">
                      <a:schemeClr val="bg2">
                        <a:tint val="96000"/>
                        <a:shade val="100000"/>
                        <a:hueMod val="96000"/>
                        <a:satMod val="140000"/>
                        <a:lumMod val="128000"/>
                      </a:schemeClr>
                    </a:gs>
                  </a:gsLst>
                  <a:lin ang="5400000" scaled="1"/>
                  <a:tileRect/>
                </a:gradFill>
                <a:latin typeface="Avenir Light" charset="0"/>
                <a:ea typeface="Avenir Light" charset="0"/>
                <a:cs typeface="Avenir Light" charset="0"/>
              </a:rPr>
              <a:t>El </a:t>
            </a:r>
            <a:r>
              <a:rPr lang="en-US" sz="4400" b="1" dirty="0">
                <a:gradFill flip="none" rotWithShape="1">
                  <a:gsLst>
                    <a:gs pos="53000">
                      <a:schemeClr val="bg2">
                        <a:tint val="100000"/>
                        <a:shade val="90000"/>
                        <a:hueMod val="100000"/>
                        <a:satMod val="130000"/>
                        <a:lumMod val="90000"/>
                      </a:schemeClr>
                    </a:gs>
                    <a:gs pos="93000">
                      <a:schemeClr val="bg2">
                        <a:tint val="96000"/>
                        <a:shade val="100000"/>
                        <a:hueMod val="96000"/>
                        <a:satMod val="140000"/>
                        <a:lumMod val="128000"/>
                      </a:schemeClr>
                    </a:gs>
                  </a:gsLst>
                  <a:lin ang="5400000" scaled="1"/>
                  <a:tileRect/>
                </a:gradFill>
                <a:latin typeface="Avenir Light" charset="0"/>
                <a:ea typeface="Avenir Light" charset="0"/>
                <a:cs typeface="Avenir Light" charset="0"/>
              </a:rPr>
              <a:t>Nino Winters </a:t>
            </a:r>
            <a:endParaRPr lang="en-US" sz="4400" b="1" dirty="0" smtClean="0">
              <a:gradFill flip="none" rotWithShape="1">
                <a:gsLst>
                  <a:gs pos="53000">
                    <a:schemeClr val="bg2">
                      <a:tint val="100000"/>
                      <a:shade val="90000"/>
                      <a:hueMod val="100000"/>
                      <a:satMod val="130000"/>
                      <a:lumMod val="90000"/>
                    </a:schemeClr>
                  </a:gs>
                  <a:gs pos="93000">
                    <a:schemeClr val="bg2">
                      <a:tint val="96000"/>
                      <a:shade val="100000"/>
                      <a:hueMod val="96000"/>
                      <a:satMod val="140000"/>
                      <a:lumMod val="128000"/>
                    </a:schemeClr>
                  </a:gs>
                </a:gsLst>
                <a:lin ang="5400000" scaled="1"/>
                <a:tileRect/>
              </a:gradFill>
              <a:latin typeface="Avenir Light" charset="0"/>
              <a:ea typeface="Avenir Light" charset="0"/>
              <a:cs typeface="Avenir Light" charset="0"/>
            </a:endParaRPr>
          </a:p>
          <a:p>
            <a:pPr algn="ctr" hangingPunct="0"/>
            <a:r>
              <a:rPr lang="en-US" sz="4000" dirty="0" smtClean="0">
                <a:solidFill>
                  <a:schemeClr val="tx2"/>
                </a:solidFill>
                <a:latin typeface="Avenir Light" charset="0"/>
                <a:ea typeface="Avenir Light" charset="0"/>
                <a:cs typeface="Avenir Light" charset="0"/>
              </a:rPr>
              <a:t>Following </a:t>
            </a:r>
            <a:r>
              <a:rPr lang="en-US" sz="4000" dirty="0">
                <a:solidFill>
                  <a:schemeClr val="tx2"/>
                </a:solidFill>
                <a:latin typeface="Avenir Light" charset="0"/>
                <a:ea typeface="Avenir Light" charset="0"/>
                <a:cs typeface="Avenir Light" charset="0"/>
              </a:rPr>
              <a:t>Hot Summer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279" y="2239619"/>
            <a:ext cx="874394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venir Light" charset="0"/>
                <a:ea typeface="Avenir Light" charset="0"/>
                <a:cs typeface="Avenir Light" charset="0"/>
              </a:rPr>
              <a:t>Hot </a:t>
            </a:r>
            <a:r>
              <a:rPr lang="en-US" sz="440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gradFill flip="none" rotWithShape="1">
                  <a:gsLst>
                    <a:gs pos="4000">
                      <a:schemeClr val="tx1">
                        <a:lumMod val="95000"/>
                      </a:schemeClr>
                    </a:gs>
                    <a:gs pos="0">
                      <a:srgbClr val="FFC000">
                        <a:shade val="30000"/>
                        <a:satMod val="115000"/>
                      </a:srgbClr>
                    </a:gs>
                    <a:gs pos="59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venir Light" charset="0"/>
                <a:ea typeface="Avenir Light" charset="0"/>
                <a:cs typeface="Avenir Light" charset="0"/>
              </a:rPr>
              <a:t>Summers</a:t>
            </a:r>
            <a:endParaRPr lang="en-US" sz="4400" spc="50" dirty="0">
              <a:ln w="9525" cmpd="sng">
                <a:solidFill>
                  <a:schemeClr val="accent1"/>
                </a:solidFill>
                <a:prstDash val="solid"/>
              </a:ln>
              <a:gradFill flip="none" rotWithShape="1">
                <a:gsLst>
                  <a:gs pos="4000">
                    <a:schemeClr val="tx1">
                      <a:lumMod val="95000"/>
                    </a:schemeClr>
                  </a:gs>
                  <a:gs pos="0">
                    <a:srgbClr val="FFC000">
                      <a:shade val="30000"/>
                      <a:satMod val="115000"/>
                    </a:srgbClr>
                  </a:gs>
                  <a:gs pos="59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venir Light" charset="0"/>
              <a:ea typeface="Avenir Light" charset="0"/>
              <a:cs typeface="Avenir Light" charset="0"/>
            </a:endParaRPr>
          </a:p>
        </p:txBody>
      </p:sp>
      <p:sp>
        <p:nvSpPr>
          <p:cNvPr id="6" name="Sun 5"/>
          <p:cNvSpPr/>
          <p:nvPr/>
        </p:nvSpPr>
        <p:spPr>
          <a:xfrm>
            <a:off x="6085201" y="1855825"/>
            <a:ext cx="927529" cy="929613"/>
          </a:xfrm>
          <a:prstGeom prst="sun">
            <a:avLst/>
          </a:prstGeom>
          <a:solidFill>
            <a:srgbClr val="FFC000">
              <a:alpha val="88000"/>
            </a:srgbClr>
          </a:solidFill>
          <a:effectLst>
            <a:glow rad="228600">
              <a:schemeClr val="accent5">
                <a:satMod val="175000"/>
                <a:alpha val="40000"/>
              </a:schemeClr>
            </a:glow>
            <a:outerShdw blurRad="88900" dist="38100" dir="5400000" algn="ctr" rotWithShape="0">
              <a:srgbClr val="000000">
                <a:alpha val="6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10988" y="3810729"/>
            <a:ext cx="926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Avenir Light" charset="0"/>
                <a:ea typeface="Avenir Light" charset="0"/>
                <a:cs typeface="Avenir Light" charset="0"/>
              </a:rPr>
              <a:t>❄️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 txBox="1">
            <a:spLocks noGrp="1"/>
          </p:cNvSpPr>
          <p:nvPr/>
        </p:nvSpPr>
        <p:spPr>
          <a:xfrm>
            <a:off x="6555842" y="6345577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A9CB0D58-E104-4A08-8A94-64DF9E642541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14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0" y="398464"/>
            <a:ext cx="9144000" cy="830997"/>
          </a:xfrm>
        </p:spPr>
        <p:txBody>
          <a:bodyPr wrap="square">
            <a:spAutoFit/>
          </a:bodyPr>
          <a:lstStyle/>
          <a:p>
            <a:pPr lvl="0"/>
            <a:r>
              <a:rPr lang="en-US" sz="3810" dirty="0" smtClean="0">
                <a:latin typeface="Gill Sans" pitchFamily="34"/>
              </a:rPr>
              <a:t>	</a:t>
            </a:r>
            <a:r>
              <a:rPr lang="en-US" sz="4800" b="1" dirty="0" smtClean="0">
                <a:latin typeface="Avenir Light" charset="0"/>
                <a:ea typeface="Avenir Light" charset="0"/>
                <a:cs typeface="Avenir Light" charset="0"/>
              </a:rPr>
              <a:t>Last </a:t>
            </a:r>
            <a:r>
              <a:rPr lang="en-US" sz="4800" b="1" dirty="0">
                <a:latin typeface="Avenir Light" charset="0"/>
                <a:ea typeface="Avenir Light" charset="0"/>
                <a:cs typeface="Avenir Light" charset="0"/>
              </a:rPr>
              <a:t>Winter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92" y="1544844"/>
            <a:ext cx="3678968" cy="3992943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76200" dir="2700000" algn="tl" rotWithShape="0">
              <a:schemeClr val="bg1">
                <a:alpha val="40000"/>
              </a:scheme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086" y="2022605"/>
            <a:ext cx="3502634" cy="2032003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665" y="4200659"/>
            <a:ext cx="3877239" cy="2159206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5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6555842" y="6345577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0AAB3478-B5F4-4DE3-8076-AA58ED4AF6B2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15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0" y="267089"/>
            <a:ext cx="9144000" cy="1064160"/>
          </a:xfrm>
        </p:spPr>
        <p:txBody>
          <a:bodyPr/>
          <a:lstStyle/>
          <a:p>
            <a:pPr lvl="0"/>
            <a:r>
              <a:rPr lang="en-US" sz="4800" b="1" smtClean="0">
                <a:latin typeface="Avenir Book" charset="0"/>
                <a:ea typeface="Avenir Book" charset="0"/>
                <a:cs typeface="Avenir Book" charset="0"/>
              </a:rPr>
              <a:t>	Valley </a:t>
            </a:r>
            <a:r>
              <a:rPr lang="en-US" sz="4800" b="1" dirty="0" smtClean="0">
                <a:latin typeface="Avenir Book" charset="0"/>
                <a:ea typeface="Avenir Book" charset="0"/>
                <a:cs typeface="Avenir Book" charset="0"/>
              </a:rPr>
              <a:t>Snow </a:t>
            </a:r>
            <a:r>
              <a:rPr lang="mr-IN" sz="4800" b="1" dirty="0" smtClean="0">
                <a:latin typeface="Avenir Book" charset="0"/>
                <a:ea typeface="Avenir Book" charset="0"/>
                <a:cs typeface="Avenir Book" charset="0"/>
              </a:rPr>
              <a:t>–</a:t>
            </a:r>
            <a:r>
              <a:rPr lang="en-US" sz="4800" b="1" dirty="0" smtClean="0">
                <a:latin typeface="Avenir Book" charset="0"/>
                <a:ea typeface="Avenir Book" charset="0"/>
                <a:cs typeface="Avenir Book" charset="0"/>
              </a:rPr>
              <a:t> What to Expect</a:t>
            </a:r>
            <a:endParaRPr lang="en-US" sz="4800" b="1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48509742"/>
              </p:ext>
            </p:extLst>
          </p:nvPr>
        </p:nvGraphicFramePr>
        <p:xfrm>
          <a:off x="1095373" y="1797050"/>
          <a:ext cx="676275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7781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489" y="1532214"/>
            <a:ext cx="3023222" cy="4733632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664" y="3365818"/>
            <a:ext cx="2704129" cy="2218879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4" y="1832097"/>
            <a:ext cx="3109709" cy="2066933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432279" y="5753541"/>
            <a:ext cx="4839210" cy="4273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77" i="1">
                <a:latin typeface="Avenir Next Medium" charset="0"/>
                <a:ea typeface="Avenir Next Medium" charset="0"/>
                <a:cs typeface="Avenir Next Medium" charset="0"/>
              </a:rPr>
              <a:t>Windstorm Chance This Winter: 40%</a:t>
            </a:r>
            <a:endParaRPr lang="en-US" sz="2177" i="1" dirty="0">
              <a:latin typeface="Avenir Next Medium" charset="0"/>
              <a:ea typeface="Avenir Next Medium" charset="0"/>
              <a:cs typeface="Avenir Next Medium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446464"/>
            <a:ext cx="9144000" cy="626082"/>
          </a:xfrm>
          <a:prstGeom prst="rect">
            <a:avLst/>
          </a:prstGeom>
        </p:spPr>
        <p:txBody>
          <a:bodyPr vert="horz" wrap="square" lIns="82944" tIns="41472" rIns="82944" bIns="41472" rtlCol="0" anchor="ctr">
            <a:sp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68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810" dirty="0" smtClean="0">
                <a:latin typeface="Gill Sans" pitchFamily="34"/>
              </a:rPr>
              <a:t> 	</a:t>
            </a:r>
            <a:r>
              <a:rPr lang="en-US" sz="3810" b="1" dirty="0" smtClean="0">
                <a:latin typeface="Avenir Light" charset="0"/>
                <a:ea typeface="Avenir Light" charset="0"/>
                <a:cs typeface="Avenir Light" charset="0"/>
              </a:rPr>
              <a:t>Winter 2014-2015</a:t>
            </a:r>
            <a:endParaRPr lang="en-US" sz="3810" b="1" dirty="0">
              <a:latin typeface="Avenir Light" charset="0"/>
              <a:ea typeface="Avenir Light" charset="0"/>
              <a:cs typeface="Avenir Light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93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 txBox="1">
            <a:spLocks noGrp="1"/>
          </p:cNvSpPr>
          <p:nvPr/>
        </p:nvSpPr>
        <p:spPr>
          <a:xfrm>
            <a:off x="6555842" y="6345577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B3D5F205-7631-49C6-A53A-98A3171A2DE8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17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" y="578625"/>
            <a:ext cx="9052560" cy="1200329"/>
          </a:xfrm>
        </p:spPr>
        <p:txBody>
          <a:bodyPr wrap="square">
            <a:spAutoFit/>
          </a:bodyPr>
          <a:lstStyle/>
          <a:p>
            <a:pPr lvl="0"/>
            <a:r>
              <a:rPr lang="en-US" sz="3600" b="1" dirty="0" smtClean="0">
                <a:latin typeface="Avenir Light" charset="0"/>
                <a:ea typeface="Avenir Light" charset="0"/>
                <a:cs typeface="Avenir Light" charset="0"/>
              </a:rPr>
              <a:t>	Following </a:t>
            </a:r>
            <a:r>
              <a:rPr lang="en-US" sz="3600" b="1" dirty="0">
                <a:latin typeface="Avenir Light" charset="0"/>
                <a:ea typeface="Avenir Light" charset="0"/>
                <a:cs typeface="Avenir Light" charset="0"/>
              </a:rPr>
              <a:t>Top Five Hot Summers</a:t>
            </a:r>
            <a:br>
              <a:rPr lang="en-US" sz="3600" b="1" dirty="0">
                <a:latin typeface="Avenir Light" charset="0"/>
                <a:ea typeface="Avenir Light" charset="0"/>
                <a:cs typeface="Avenir Light" charset="0"/>
              </a:rPr>
            </a:br>
            <a:r>
              <a:rPr lang="en-US" sz="3600" b="1" dirty="0" smtClean="0">
                <a:latin typeface="Avenir Light" charset="0"/>
                <a:ea typeface="Avenir Light" charset="0"/>
                <a:cs typeface="Avenir Light" charset="0"/>
              </a:rPr>
              <a:t>											(# </a:t>
            </a:r>
            <a:r>
              <a:rPr lang="en-US" sz="3600" b="1" dirty="0">
                <a:latin typeface="Avenir Light" charset="0"/>
                <a:ea typeface="Avenir Light" charset="0"/>
                <a:cs typeface="Avenir Light" charset="0"/>
              </a:rPr>
              <a:t>of 90° Days)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82285715"/>
              </p:ext>
            </p:extLst>
          </p:nvPr>
        </p:nvGraphicFramePr>
        <p:xfrm>
          <a:off x="1266824" y="1824684"/>
          <a:ext cx="6096000" cy="4475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6555842" y="6345577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0AAB3478-B5F4-4DE3-8076-AA58ED4AF6B2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18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6335" y="462890"/>
            <a:ext cx="8229600" cy="888685"/>
          </a:xfrm>
        </p:spPr>
        <p:txBody>
          <a:bodyPr>
            <a:noAutofit/>
          </a:bodyPr>
          <a:lstStyle/>
          <a:p>
            <a:pPr lvl="0"/>
            <a:r>
              <a:rPr lang="en-US" b="1" dirty="0" smtClean="0">
                <a:latin typeface="Avenir Light" charset="0"/>
                <a:ea typeface="Avenir Light" charset="0"/>
                <a:cs typeface="Avenir Light" charset="0"/>
              </a:rPr>
              <a:t>Mt</a:t>
            </a:r>
            <a:r>
              <a:rPr lang="en-US" b="1" dirty="0" smtClean="0">
                <a:latin typeface="Avenir Light" charset="0"/>
                <a:ea typeface="Avenir Light" charset="0"/>
                <a:cs typeface="Avenir Light" charset="0"/>
              </a:rPr>
              <a:t>. Hood Snowpack </a:t>
            </a:r>
            <a:r>
              <a:rPr lang="mr-IN" b="1" dirty="0" smtClean="0">
                <a:latin typeface="Avenir Light" charset="0"/>
                <a:ea typeface="Avenir Light" charset="0"/>
                <a:cs typeface="Avenir Light" charset="0"/>
              </a:rPr>
              <a:t>–</a:t>
            </a:r>
            <a:r>
              <a:rPr lang="en-US" b="1" dirty="0" smtClean="0">
                <a:latin typeface="Avenir Light" charset="0"/>
                <a:ea typeface="Avenir Light" charset="0"/>
                <a:cs typeface="Avenir Light" charset="0"/>
              </a:rPr>
              <a:t> </a:t>
            </a:r>
            <a:r>
              <a:rPr lang="en-US" b="1" dirty="0" smtClean="0">
                <a:latin typeface="Avenir Light" charset="0"/>
                <a:ea typeface="Avenir Light" charset="0"/>
                <a:cs typeface="Avenir Light" charset="0"/>
              </a:rPr>
              <a:t>Reason </a:t>
            </a:r>
            <a:r>
              <a:rPr lang="en-US" b="1" dirty="0" smtClean="0">
                <a:latin typeface="Avenir Light" charset="0"/>
                <a:ea typeface="Avenir Light" charset="0"/>
                <a:cs typeface="Avenir Light" charset="0"/>
              </a:rPr>
              <a:t>for </a:t>
            </a:r>
            <a:r>
              <a:rPr lang="en-US" b="1" dirty="0" smtClean="0">
                <a:latin typeface="Avenir Light" charset="0"/>
                <a:ea typeface="Avenir Light" charset="0"/>
                <a:cs typeface="Avenir Light" charset="0"/>
              </a:rPr>
              <a:t>Concern</a:t>
            </a:r>
            <a:r>
              <a:rPr lang="en-US" b="1" dirty="0" smtClean="0">
                <a:latin typeface="Avenir Light" charset="0"/>
                <a:ea typeface="Avenir Light" charset="0"/>
                <a:cs typeface="Avenir Light" charset="0"/>
              </a:rPr>
              <a:t>?</a:t>
            </a:r>
            <a:endParaRPr lang="en-US" b="1" dirty="0">
              <a:latin typeface="Avenir Light" charset="0"/>
              <a:ea typeface="Avenir Light" charset="0"/>
              <a:cs typeface="Avenir Light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5" b="5062"/>
          <a:stretch/>
        </p:blipFill>
        <p:spPr>
          <a:xfrm>
            <a:off x="1818751" y="1574382"/>
            <a:ext cx="4894259" cy="348339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049346" y="5206178"/>
            <a:ext cx="6465879" cy="1167909"/>
          </a:xfrm>
          <a:prstGeom prst="roundRect">
            <a:avLst/>
          </a:prstGeom>
          <a:solidFill>
            <a:schemeClr val="bg2">
              <a:alpha val="42000"/>
            </a:schemeClr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77" dirty="0">
                <a:latin typeface="Avenir Light" charset="0"/>
                <a:ea typeface="Avenir Light" charset="0"/>
                <a:cs typeface="Avenir Light" charset="0"/>
              </a:rPr>
              <a:t>Analog Winter </a:t>
            </a:r>
            <a:r>
              <a:rPr lang="en-US" sz="2177" dirty="0" smtClean="0">
                <a:latin typeface="Avenir Light" charset="0"/>
                <a:ea typeface="Avenir Light" charset="0"/>
                <a:cs typeface="Avenir Light" charset="0"/>
              </a:rPr>
              <a:t>2014-2015 | Record </a:t>
            </a:r>
            <a:r>
              <a:rPr lang="en-US" sz="2177" dirty="0">
                <a:latin typeface="Avenir Light" charset="0"/>
                <a:ea typeface="Avenir Light" charset="0"/>
                <a:cs typeface="Avenir Light" charset="0"/>
              </a:rPr>
              <a:t>Low Snowpack</a:t>
            </a:r>
          </a:p>
          <a:p>
            <a:pPr algn="ctr">
              <a:lnSpc>
                <a:spcPct val="150000"/>
              </a:lnSpc>
            </a:pPr>
            <a:r>
              <a:rPr lang="en-US" sz="2177" dirty="0">
                <a:latin typeface="Avenir Light" charset="0"/>
                <a:ea typeface="Avenir Light" charset="0"/>
                <a:cs typeface="Avenir Light" charset="0"/>
              </a:rPr>
              <a:t>25% of Normal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6555842" y="6345577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0AAB3478-B5F4-4DE3-8076-AA58ED4AF6B2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19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10" y="1576853"/>
            <a:ext cx="7966249" cy="3325251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6335" y="462890"/>
            <a:ext cx="8229600" cy="8886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 smtClean="0">
                <a:latin typeface="Avenir Light" charset="0"/>
                <a:ea typeface="Avenir Light" charset="0"/>
                <a:cs typeface="Avenir Light" charset="0"/>
              </a:rPr>
              <a:t>Mt. Hood Snowpack </a:t>
            </a:r>
            <a:r>
              <a:rPr lang="mr-IN" b="1" dirty="0" smtClean="0">
                <a:latin typeface="Avenir Light" charset="0"/>
                <a:ea typeface="Avenir Light" charset="0"/>
                <a:cs typeface="Avenir Light" charset="0"/>
              </a:rPr>
              <a:t>–</a:t>
            </a:r>
            <a:r>
              <a:rPr lang="en-US" b="1" dirty="0" smtClean="0">
                <a:latin typeface="Avenir Light" charset="0"/>
                <a:ea typeface="Avenir Light" charset="0"/>
                <a:cs typeface="Avenir Light" charset="0"/>
              </a:rPr>
              <a:t> Reason for Concern?</a:t>
            </a:r>
            <a:endParaRPr lang="en-US" b="1" dirty="0">
              <a:latin typeface="Avenir Light" charset="0"/>
              <a:ea typeface="Avenir Light" charset="0"/>
              <a:cs typeface="Avenir Light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220803" y="5039886"/>
            <a:ext cx="6465879" cy="1167909"/>
          </a:xfrm>
          <a:prstGeom prst="roundRect">
            <a:avLst/>
          </a:prstGeom>
          <a:solidFill>
            <a:schemeClr val="bg2">
              <a:alpha val="42000"/>
            </a:schemeClr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77" dirty="0">
                <a:latin typeface="Avenir Light" charset="0"/>
                <a:ea typeface="Avenir Light" charset="0"/>
                <a:cs typeface="Avenir Light" charset="0"/>
              </a:rPr>
              <a:t>Analog Winter </a:t>
            </a:r>
            <a:r>
              <a:rPr lang="en-US" sz="2177" dirty="0" smtClean="0">
                <a:latin typeface="Avenir Light" charset="0"/>
                <a:ea typeface="Avenir Light" charset="0"/>
                <a:cs typeface="Avenir Light" charset="0"/>
              </a:rPr>
              <a:t>2014-2015 | Record </a:t>
            </a:r>
            <a:r>
              <a:rPr lang="en-US" sz="2177" dirty="0">
                <a:latin typeface="Avenir Light" charset="0"/>
                <a:ea typeface="Avenir Light" charset="0"/>
                <a:cs typeface="Avenir Light" charset="0"/>
              </a:rPr>
              <a:t>Low Snowpack</a:t>
            </a:r>
          </a:p>
          <a:p>
            <a:pPr algn="ctr">
              <a:lnSpc>
                <a:spcPct val="150000"/>
              </a:lnSpc>
            </a:pPr>
            <a:r>
              <a:rPr lang="en-US" sz="2177" dirty="0">
                <a:latin typeface="Avenir Light" charset="0"/>
                <a:ea typeface="Avenir Light" charset="0"/>
                <a:cs typeface="Avenir Light" charset="0"/>
              </a:rPr>
              <a:t>25% of Normal</a:t>
            </a:r>
          </a:p>
        </p:txBody>
      </p:sp>
    </p:spTree>
    <p:extLst>
      <p:ext uri="{BB962C8B-B14F-4D97-AF65-F5344CB8AC3E}">
        <p14:creationId xmlns:p14="http://schemas.microsoft.com/office/powerpoint/2010/main" val="181983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6555842" y="6345577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0AAB3478-B5F4-4DE3-8076-AA58ED4AF6B2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20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51" y="1622736"/>
            <a:ext cx="4110680" cy="2708012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1477628" y="4858256"/>
            <a:ext cx="22120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enir Next Medium" charset="0"/>
                <a:ea typeface="Avenir Next Medium" charset="0"/>
                <a:cs typeface="Avenir Next Medium" charset="0"/>
              </a:rPr>
              <a:t>Mt. Hood </a:t>
            </a:r>
            <a:r>
              <a:rPr lang="en-US" b="1" i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venir Next Medium" charset="0"/>
                <a:ea typeface="Avenir Next Medium" charset="0"/>
                <a:cs typeface="Avenir Next Medium" charset="0"/>
              </a:rPr>
              <a:t>Skibowl</a:t>
            </a:r>
            <a:endParaRPr lang="en-US" b="1" i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venir Next Medium" charset="0"/>
              <a:ea typeface="Avenir Next Medium" charset="0"/>
              <a:cs typeface="Avenir Next Medium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391" y="3342704"/>
            <a:ext cx="4118974" cy="2832199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6335" y="462890"/>
            <a:ext cx="8229600" cy="8886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 smtClean="0">
                <a:latin typeface="Avenir Light" charset="0"/>
                <a:ea typeface="Avenir Light" charset="0"/>
                <a:cs typeface="Avenir Light" charset="0"/>
              </a:rPr>
              <a:t>Mt. Hood Snowpack </a:t>
            </a:r>
            <a:r>
              <a:rPr lang="mr-IN" b="1" dirty="0" smtClean="0">
                <a:latin typeface="Avenir Light" charset="0"/>
                <a:ea typeface="Avenir Light" charset="0"/>
                <a:cs typeface="Avenir Light" charset="0"/>
              </a:rPr>
              <a:t>–</a:t>
            </a:r>
            <a:r>
              <a:rPr lang="en-US" b="1" dirty="0" smtClean="0">
                <a:latin typeface="Avenir Light" charset="0"/>
                <a:ea typeface="Avenir Light" charset="0"/>
                <a:cs typeface="Avenir Light" charset="0"/>
              </a:rPr>
              <a:t> Reason for Concern?</a:t>
            </a:r>
            <a:endParaRPr lang="en-US" b="1" dirty="0">
              <a:latin typeface="Avenir Light" charset="0"/>
              <a:ea typeface="Avenir Light" charset="0"/>
              <a:cs typeface="Avenir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65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6555842" y="6345577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FE0769B5-9531-41DE-999C-D0E9BF367096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21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-1" y="274321"/>
            <a:ext cx="9039497" cy="849920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latin typeface="Gill Sans" pitchFamily="34"/>
              </a:rPr>
              <a:t>	Rod's 2018-2019 Winter Outlook</a:t>
            </a:r>
            <a:endParaRPr lang="en-US" dirty="0">
              <a:latin typeface="Gill Sans" pitchFamily="34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2452" y="1318863"/>
            <a:ext cx="85570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045" indent="-311045">
              <a:lnSpc>
                <a:spcPct val="200000"/>
              </a:lnSpc>
              <a:buClr>
                <a:srgbClr val="FFFF00"/>
              </a:buClr>
              <a:buSzPct val="45000"/>
              <a:buFont typeface="+mj-lt"/>
              <a:buAutoNum type="arabicPeriod"/>
            </a:pP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Portland Temperature Normal to Above 73% Confidence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Light" charset="0"/>
              <a:ea typeface="Avenir Light" charset="0"/>
              <a:cs typeface="Avenir Light" charset="0"/>
            </a:endParaRPr>
          </a:p>
          <a:p>
            <a:pPr marL="311045" indent="-311045">
              <a:lnSpc>
                <a:spcPct val="200000"/>
              </a:lnSpc>
              <a:buClr>
                <a:srgbClr val="FFFF00"/>
              </a:buClr>
              <a:buSzPct val="45000"/>
              <a:buFont typeface="+mj-lt"/>
              <a:buAutoNum type="arabicPeriod"/>
            </a:pPr>
            <a:r>
              <a:rPr lang="en-US" sz="2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Water Year Precipitation Near Normal</a:t>
            </a:r>
            <a:endParaRPr lang="en-US" sz="2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Light" charset="0"/>
              <a:ea typeface="Avenir Light" charset="0"/>
              <a:cs typeface="Avenir Light" charset="0"/>
            </a:endParaRPr>
          </a:p>
          <a:p>
            <a:pPr marL="311045" indent="-311045">
              <a:lnSpc>
                <a:spcPct val="200000"/>
              </a:lnSpc>
              <a:buClr>
                <a:srgbClr val="FFFF00"/>
              </a:buClr>
              <a:buSzPct val="45000"/>
              <a:buFont typeface="+mj-lt"/>
              <a:buAutoNum type="arabicPeriod"/>
            </a:pPr>
            <a:r>
              <a:rPr lang="en-US" sz="2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Possible Range 30-39”, Best Chance 35.40”</a:t>
            </a:r>
          </a:p>
          <a:p>
            <a:pPr marL="311045" indent="-311045">
              <a:lnSpc>
                <a:spcPct val="200000"/>
              </a:lnSpc>
              <a:buClr>
                <a:srgbClr val="FFFF00"/>
              </a:buClr>
              <a:buSzPct val="45000"/>
              <a:buFont typeface="+mj-lt"/>
              <a:buAutoNum type="arabicPeriod"/>
            </a:pPr>
            <a:r>
              <a:rPr lang="en-US" sz="2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Valley Snow Less than 6” of Snow</a:t>
            </a:r>
          </a:p>
          <a:p>
            <a:pPr marL="311045" indent="-311045">
              <a:lnSpc>
                <a:spcPct val="200000"/>
              </a:lnSpc>
              <a:buClr>
                <a:srgbClr val="FFFF00"/>
              </a:buClr>
              <a:buSzPct val="45000"/>
              <a:buFont typeface="+mj-lt"/>
              <a:buAutoNum type="arabicPeriod"/>
            </a:pPr>
            <a:r>
              <a:rPr lang="en-US" sz="2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Chance of a Big </a:t>
            </a:r>
            <a:r>
              <a:rPr lang="en-US" sz="2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Snow Storm </a:t>
            </a:r>
            <a:r>
              <a:rPr lang="en-US" sz="2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8%</a:t>
            </a:r>
          </a:p>
          <a:p>
            <a:pPr marL="311045" indent="-311045">
              <a:lnSpc>
                <a:spcPct val="200000"/>
              </a:lnSpc>
              <a:buClr>
                <a:srgbClr val="FFFF00"/>
              </a:buClr>
              <a:buSzPct val="45000"/>
              <a:buFont typeface="+mj-lt"/>
              <a:buAutoNum type="arabicPeriod"/>
            </a:pPr>
            <a:r>
              <a:rPr lang="en-US" sz="2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Wind Storms 40% Chance 60 mph </a:t>
            </a:r>
            <a:r>
              <a:rPr lang="en-US" sz="2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Gusts</a:t>
            </a:r>
            <a:endParaRPr lang="en-US" sz="2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Light" charset="0"/>
              <a:ea typeface="Avenir Light" charset="0"/>
              <a:cs typeface="Avenir Ligh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>
          <a:xfrm>
            <a:off x="6555842" y="6345577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FE0769B5-9531-41DE-999C-D0E9BF367096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22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-1" y="274321"/>
            <a:ext cx="9039497" cy="849920"/>
          </a:xfrm>
        </p:spPr>
        <p:txBody>
          <a:bodyPr>
            <a:normAutofit/>
          </a:bodyPr>
          <a:lstStyle/>
          <a:p>
            <a:pPr lvl="0"/>
            <a:r>
              <a:rPr lang="en-US" smtClean="0">
                <a:latin typeface="Gill Sans" pitchFamily="34"/>
              </a:rPr>
              <a:t>	Rod's 2018-2019 Winter </a:t>
            </a:r>
            <a:r>
              <a:rPr lang="en-US" dirty="0" smtClean="0">
                <a:latin typeface="Gill Sans" pitchFamily="34"/>
              </a:rPr>
              <a:t>Outlook</a:t>
            </a:r>
            <a:endParaRPr lang="en-US" dirty="0">
              <a:latin typeface="Gill Sans" pitchFamily="34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Rod's 2018-2019 Winter Outlook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70915" y="1518917"/>
            <a:ext cx="831893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Clr>
                <a:srgbClr val="FFFF00"/>
              </a:buClr>
              <a:buSzPct val="45000"/>
              <a:buFont typeface="+mj-lt"/>
              <a:buAutoNum type="arabicPeriod"/>
            </a:pP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Mt. Hood Snow Pack</a:t>
            </a:r>
          </a:p>
          <a:p>
            <a:pPr marL="971550" lvl="1" indent="-514350">
              <a:lnSpc>
                <a:spcPct val="200000"/>
              </a:lnSpc>
              <a:buClr>
                <a:srgbClr val="FFFF00"/>
              </a:buClr>
              <a:buSzPct val="45000"/>
              <a:buFont typeface="Arial" charset="0"/>
              <a:buChar char="•"/>
            </a:pP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50-50% Chance Normal Year</a:t>
            </a:r>
          </a:p>
          <a:p>
            <a:pPr marL="971550" lvl="1" indent="-514350">
              <a:lnSpc>
                <a:spcPct val="200000"/>
              </a:lnSpc>
              <a:buClr>
                <a:srgbClr val="FFFF00"/>
              </a:buClr>
              <a:buSzPct val="45000"/>
              <a:buFont typeface="Arial" charset="0"/>
              <a:buChar char="•"/>
            </a:pP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Snow Pack Forecast 66% Average</a:t>
            </a:r>
          </a:p>
          <a:p>
            <a:pPr marL="971550" lvl="1" indent="-514350">
              <a:lnSpc>
                <a:spcPct val="200000"/>
              </a:lnSpc>
              <a:buClr>
                <a:srgbClr val="FFFF00"/>
              </a:buClr>
              <a:buSzPct val="45000"/>
              <a:buFont typeface="Arial" charset="0"/>
              <a:buChar char="•"/>
            </a:pP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Reason for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Concern:</a:t>
            </a:r>
            <a:endParaRPr lang="en-US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Light" charset="0"/>
              <a:ea typeface="Avenir Light" charset="0"/>
              <a:cs typeface="Avenir Light" charset="0"/>
            </a:endParaRPr>
          </a:p>
          <a:p>
            <a:pPr lvl="3">
              <a:lnSpc>
                <a:spcPct val="200000"/>
              </a:lnSpc>
              <a:buClr>
                <a:srgbClr val="FFFF00"/>
              </a:buClr>
              <a:buSzPct val="45000"/>
            </a:pP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- Record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Dry Winter 2014-2015; 25% Average</a:t>
            </a:r>
          </a:p>
          <a:p>
            <a:pPr lvl="3">
              <a:lnSpc>
                <a:spcPct val="200000"/>
              </a:lnSpc>
              <a:buClr>
                <a:srgbClr val="FFFF00"/>
              </a:buClr>
              <a:buSzPct val="45000"/>
            </a:pP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- 2</a:t>
            </a:r>
            <a:r>
              <a:rPr lang="en-US" sz="2400" baseline="30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nd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Driest Winter 2004-2005; 44% of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Average</a:t>
            </a:r>
            <a:endParaRPr lang="en-US" sz="2400" dirty="0" smtClean="0">
              <a:solidFill>
                <a:schemeClr val="accent1">
                  <a:lumMod val="40000"/>
                  <a:lumOff val="60000"/>
                </a:schemeClr>
              </a:solidFill>
              <a:latin typeface="Avenir Light" charset="0"/>
              <a:ea typeface="Avenir Light" charset="0"/>
              <a:cs typeface="Avenir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61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 noGrp="1"/>
          </p:cNvSpPr>
          <p:nvPr/>
        </p:nvSpPr>
        <p:spPr>
          <a:xfrm>
            <a:off x="6555842" y="6345577"/>
            <a:ext cx="2130093" cy="472846"/>
          </a:xfrm>
          <a:prstGeom prst="rect">
            <a:avLst/>
          </a:prstGeom>
          <a:noFill/>
          <a:ln/>
        </p:spPr>
        <p:txBody>
          <a:bodyPr lIns="0" tIns="0" rIns="0" bIns="0">
            <a:noAutofit/>
          </a:bodyPr>
          <a:lstStyle/>
          <a:p>
            <a:pPr algn="r" defTabSz="829452" hangingPunct="0">
              <a:defRPr/>
            </a:pPr>
            <a:fld id="{93105EC4-18AF-442F-ACD8-792AEEB1AD58}" type="slidenum">
              <a:rPr lang="en-US" sz="1270">
                <a:solidFill>
                  <a:srgbClr val="FFFFFF"/>
                </a:solidFill>
                <a:latin typeface="Thorndale" pitchFamily="18"/>
                <a:ea typeface="Andale Sans UI" pitchFamily="2"/>
                <a:cs typeface="Tahoma" pitchFamily="2"/>
              </a:rPr>
              <a:pPr algn="r" defTabSz="829452" hangingPunct="0">
                <a:defRPr/>
              </a:pPr>
              <a:t>23</a:t>
            </a:fld>
            <a:endParaRPr lang="en-US" sz="1270">
              <a:solidFill>
                <a:srgbClr val="FFFFFF"/>
              </a:solidFill>
              <a:latin typeface="Thorndale" pitchFamily="18"/>
              <a:ea typeface="Andale Sans UI" pitchFamily="2"/>
              <a:cs typeface="Tahoma" pitchFamily="2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" y="314281"/>
            <a:ext cx="8229600" cy="796062"/>
          </a:xfrm>
        </p:spPr>
        <p:txBody>
          <a:bodyPr/>
          <a:lstStyle/>
          <a:p>
            <a:pPr lvl="0"/>
            <a:r>
              <a:rPr lang="en-US" b="1" dirty="0" smtClean="0">
                <a:latin typeface="Avenir Light" charset="0"/>
                <a:ea typeface="Avenir Light" charset="0"/>
                <a:cs typeface="Avenir Light" charset="0"/>
              </a:rPr>
              <a:t>	</a:t>
            </a:r>
            <a:r>
              <a:rPr lang="en-US" sz="4800" b="1" dirty="0" smtClean="0">
                <a:latin typeface="Avenir Light" charset="0"/>
                <a:ea typeface="Avenir Light" charset="0"/>
                <a:cs typeface="Avenir Light" charset="0"/>
              </a:rPr>
              <a:t>Waiting and Watching</a:t>
            </a:r>
            <a:r>
              <a:rPr lang="mr-IN" sz="4800" b="1" dirty="0" smtClean="0">
                <a:latin typeface="Avenir Light" charset="0"/>
                <a:ea typeface="Avenir Light" charset="0"/>
                <a:cs typeface="Avenir Light" charset="0"/>
              </a:rPr>
              <a:t>…</a:t>
            </a:r>
            <a:endParaRPr lang="en-US" sz="4800" b="1" dirty="0">
              <a:latin typeface="Avenir Light" charset="0"/>
              <a:ea typeface="Avenir Light" charset="0"/>
              <a:cs typeface="Avenir Light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Rod's 2018-2019 Winter Outlook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327" y="1524402"/>
            <a:ext cx="6617136" cy="4407116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76200" dir="2700000" sx="101000" sy="101000" algn="tl" rotWithShape="0">
              <a:schemeClr val="bg1">
                <a:alpha val="4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tf02455519</Template>
  <TotalTime>629</TotalTime>
  <Words>731</Words>
  <Application>Microsoft Macintosh PowerPoint</Application>
  <PresentationFormat>On-screen Show (4:3)</PresentationFormat>
  <Paragraphs>257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40" baseType="lpstr">
      <vt:lpstr>Andale Sans UI</vt:lpstr>
      <vt:lpstr>Avenir Book</vt:lpstr>
      <vt:lpstr>Avenir Heavy</vt:lpstr>
      <vt:lpstr>Avenir Light</vt:lpstr>
      <vt:lpstr>Avenir Next Medium</vt:lpstr>
      <vt:lpstr>Bodoni Ornaments</vt:lpstr>
      <vt:lpstr>Calibri</vt:lpstr>
      <vt:lpstr>Cordia New</vt:lpstr>
      <vt:lpstr>Courier New</vt:lpstr>
      <vt:lpstr>Gill Sans</vt:lpstr>
      <vt:lpstr>StarSymbol</vt:lpstr>
      <vt:lpstr>Tahoma</vt:lpstr>
      <vt:lpstr>Thorndale</vt:lpstr>
      <vt:lpstr>Trebuchet MS</vt:lpstr>
      <vt:lpstr>Verdana</vt:lpstr>
      <vt:lpstr>Wingdings 2</vt:lpstr>
      <vt:lpstr>Arial</vt:lpstr>
      <vt:lpstr>Winter</vt:lpstr>
      <vt:lpstr>PowerPoint Presentation</vt:lpstr>
      <vt:lpstr>PowerPoint Presentation</vt:lpstr>
      <vt:lpstr> Seasonal Forecast Skill</vt:lpstr>
      <vt:lpstr> Rod's Report Card</vt:lpstr>
      <vt:lpstr>PowerPoint Presentation</vt:lpstr>
      <vt:lpstr> Day One on the Job</vt:lpstr>
      <vt:lpstr> Where I Begin</vt:lpstr>
      <vt:lpstr> Oct  Nov  Dec - Outlook</vt:lpstr>
      <vt:lpstr> Analog Years</vt:lpstr>
      <vt:lpstr>PowerPoint Presentation</vt:lpstr>
      <vt:lpstr> Rod’s Analog Years</vt:lpstr>
      <vt:lpstr>Look At Recent Patterns</vt:lpstr>
      <vt:lpstr> Last Winter</vt:lpstr>
      <vt:lpstr> Valley Snow – What to Expect</vt:lpstr>
      <vt:lpstr>PowerPoint Presentation</vt:lpstr>
      <vt:lpstr> Following Top Five Hot Summers            (# of 90° Days)</vt:lpstr>
      <vt:lpstr>Mt. Hood Snowpack – Reason for Concern?</vt:lpstr>
      <vt:lpstr>PowerPoint Presentation</vt:lpstr>
      <vt:lpstr>PowerPoint Presentation</vt:lpstr>
      <vt:lpstr> Rod's 2018-2019 Winter Outlook</vt:lpstr>
      <vt:lpstr> Rod's 2018-2019 Winter Outlook</vt:lpstr>
      <vt:lpstr> Waiting and Watching…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Rodney Hill</dc:creator>
  <cp:lastModifiedBy>Rodney Hill</cp:lastModifiedBy>
  <cp:revision>75</cp:revision>
  <dcterms:created xsi:type="dcterms:W3CDTF">2018-10-23T18:42:51Z</dcterms:created>
  <dcterms:modified xsi:type="dcterms:W3CDTF">2018-10-27T03:56:36Z</dcterms:modified>
</cp:coreProperties>
</file>