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  <p:sldMasterId id="2147483667" r:id="rId2"/>
  </p:sldMasterIdLst>
  <p:notesMasterIdLst>
    <p:notesMasterId r:id="rId28"/>
  </p:notesMasterIdLst>
  <p:handoutMasterIdLst>
    <p:handoutMasterId r:id="rId29"/>
  </p:handoutMasterIdLst>
  <p:sldIdLst>
    <p:sldId id="280" r:id="rId3"/>
    <p:sldId id="268" r:id="rId4"/>
    <p:sldId id="352" r:id="rId5"/>
    <p:sldId id="258" r:id="rId6"/>
    <p:sldId id="270" r:id="rId7"/>
    <p:sldId id="330" r:id="rId8"/>
    <p:sldId id="354" r:id="rId9"/>
    <p:sldId id="344" r:id="rId10"/>
    <p:sldId id="366" r:id="rId11"/>
    <p:sldId id="353" r:id="rId12"/>
    <p:sldId id="358" r:id="rId13"/>
    <p:sldId id="357" r:id="rId14"/>
    <p:sldId id="362" r:id="rId15"/>
    <p:sldId id="360" r:id="rId16"/>
    <p:sldId id="347" r:id="rId17"/>
    <p:sldId id="349" r:id="rId18"/>
    <p:sldId id="337" r:id="rId19"/>
    <p:sldId id="338" r:id="rId20"/>
    <p:sldId id="375" r:id="rId21"/>
    <p:sldId id="374" r:id="rId22"/>
    <p:sldId id="372" r:id="rId23"/>
    <p:sldId id="373" r:id="rId24"/>
    <p:sldId id="368" r:id="rId25"/>
    <p:sldId id="289" r:id="rId26"/>
    <p:sldId id="376" r:id="rId27"/>
  </p:sldIdLst>
  <p:sldSz cx="9144000" cy="6858000" type="screen4x3"/>
  <p:notesSz cx="6858000" cy="9144000"/>
  <p:embeddedFontLst>
    <p:embeddedFont>
      <p:font typeface="Cambria" panose="02040503050406030204" pitchFamily="18" charset="0"/>
      <p:regular r:id="rId30"/>
      <p:bold r:id="rId31"/>
      <p:italic r:id="rId32"/>
      <p:boldItalic r:id="rId33"/>
    </p:embeddedFont>
    <p:embeddedFont>
      <p:font typeface="Impact" panose="020B0806030902050204" pitchFamily="34" charset="0"/>
      <p:regular r:id="rId34"/>
    </p:embeddedFont>
    <p:embeddedFont>
      <p:font typeface="Trebuchet MS" panose="020B0603020202020204" pitchFamily="34" charset="0"/>
      <p:regular r:id="rId35"/>
      <p:bold r:id="rId36"/>
      <p:italic r:id="rId37"/>
      <p:boldItalic r:id="rId38"/>
    </p:embeddedFont>
    <p:embeddedFont>
      <p:font typeface="Garamond" panose="02020404030301010803" pitchFamily="18" charset="0"/>
      <p:regular r:id="rId39"/>
      <p:bold r:id="rId40"/>
      <p: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ＭＳ Ｐゴシック" panose="020B0600070205080204" pitchFamily="34" charset="-128"/>
      <p:regular r:id="rId46"/>
    </p:embeddedFont>
    <p:embeddedFont>
      <p:font typeface="Century Gothic" panose="020B0502020202020204" pitchFamily="34" charset="0"/>
      <p:regular r:id="rId47"/>
      <p:bold r:id="rId48"/>
      <p:italic r:id="rId49"/>
      <p:boldItalic r:id="rId50"/>
    </p:embeddedFont>
    <p:embeddedFont>
      <p:font typeface="Wingdings 2" panose="05020102010507070707" pitchFamily="18" charset="2"/>
      <p:regular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A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5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18"/>
    </p:cViewPr>
  </p:sorterViewPr>
  <p:notesViewPr>
    <p:cSldViewPr showGuides="1">
      <p:cViewPr varScale="1">
        <p:scale>
          <a:sx n="75" d="100"/>
          <a:sy n="75" d="100"/>
        </p:scale>
        <p:origin x="-174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font" Target="fonts/font21.fnt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41" Type="http://schemas.openxmlformats.org/officeDocument/2006/relationships/font" Target="fonts/font12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49" Type="http://schemas.openxmlformats.org/officeDocument/2006/relationships/font" Target="fonts/font2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8" Type="http://schemas.openxmlformats.org/officeDocument/2006/relationships/slide" Target="slides/slide6.xml"/><Relationship Id="rId51" Type="http://schemas.openxmlformats.org/officeDocument/2006/relationships/font" Target="fonts/font22.fntdata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F580F-7E2E-4056-BC69-7D0859740CA0}" type="datetimeFigureOut">
              <a:rPr lang="en-US" smtClean="0"/>
              <a:t>10/27/2018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36556-73A1-41ED-B390-53D3E78381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595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28897992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30171" indent="-280835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23340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572677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22013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471349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20685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370021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19357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C30D08D-88B5-425D-916D-585C3DBC3130}" type="slidenum">
              <a:rPr lang="en-US" sz="1200" b="0">
                <a:latin typeface="Times New Roman" pitchFamily="18" charset="0"/>
              </a:rPr>
              <a:pPr/>
              <a:t>1</a:t>
            </a:fld>
            <a:endParaRPr lang="en-US" sz="1200" b="0" dirty="0"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4213"/>
            <a:ext cx="4573587" cy="34305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Choose this slide</a:t>
            </a:r>
            <a:r>
              <a:rPr lang="en-US" baseline="0" dirty="0" smtClean="0"/>
              <a:t> or next el nino/la nina slide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21ACF2-D3D2-4478-BE18-7638A7D52FE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560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Choose this or next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21ACF2-D3D2-4478-BE18-7638A7D52FE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848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Choose this slide</a:t>
            </a:r>
            <a:r>
              <a:rPr lang="en-US" baseline="0" dirty="0" smtClean="0"/>
              <a:t> or next el nino/la nina slide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21ACF2-D3D2-4478-BE18-7638A7D52FE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560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02659" indent="-270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080534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13060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1945585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395287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44989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294691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744393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69D3FF69-2CC6-4E74-B699-F4F70686E033}" type="slidenum">
              <a:rPr lang="en-US" altLang="en-US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defRPr/>
              </a:pPr>
              <a:t>7</a:t>
            </a:fld>
            <a:endParaRPr lang="en-US" altLang="en-US" dirty="0" smtClean="0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02659" indent="-270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080534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13060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1945585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395287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44989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294691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744393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C9F6F0B-E5FC-46B0-9BCC-F6F29144C43B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dirty="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21ACF2-D3D2-4478-BE18-7638A7D52FE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90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02659" indent="-270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080534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13060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1945585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395287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44989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294691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744393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57E8050-F36E-47E6-8EF2-625D0555FC36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dirty="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21ACF2-D3D2-4478-BE18-7638A7D52FE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90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21ACF2-D3D2-4478-BE18-7638A7D52FE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90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21ACF2-D3D2-4478-BE18-7638A7D52FE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90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DB10F46-C0D6-46DA-B50F-C172B5B846AD}" type="slidenum">
              <a:rPr lang="en-US" altLang="en-US" sz="1200" smtClean="0">
                <a:solidFill>
                  <a:prstClr val="black"/>
                </a:solidFill>
                <a:ea typeface="ＭＳ Ｐゴシック" pitchFamily="34" charset="-128"/>
              </a:rPr>
              <a:pPr/>
              <a:t>17</a:t>
            </a:fld>
            <a:endParaRPr lang="en-US" altLang="en-US" sz="1200" dirty="0" smtClean="0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DB10F46-C0D6-46DA-B50F-C172B5B846AD}" type="slidenum">
              <a:rPr lang="en-US" altLang="en-US" sz="1200" smtClean="0">
                <a:solidFill>
                  <a:prstClr val="black"/>
                </a:solidFill>
                <a:ea typeface="ＭＳ Ｐゴシック" pitchFamily="34" charset="-128"/>
              </a:rPr>
              <a:pPr/>
              <a:t>18</a:t>
            </a:fld>
            <a:endParaRPr lang="en-US" altLang="en-US" sz="1200" dirty="0" smtClean="0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0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20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55BDE97B-2531-4DCD-8890-028D3725D389}" type="slidenum">
              <a:rPr lang="en-US" altLang="en-US" smtClean="0"/>
              <a:pPr eaLnBrk="0" hangingPunct="0">
                <a:spcBef>
                  <a:spcPct val="0"/>
                </a:spcBef>
              </a:pPr>
              <a:t>20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B3477E53-018E-4E12-9330-6BBA960EC777}" type="slidenum">
              <a:rPr lang="en-US" altLang="en-US" smtClean="0"/>
              <a:pPr eaLnBrk="0" hangingPunct="0">
                <a:spcBef>
                  <a:spcPct val="0"/>
                </a:spcBef>
              </a:pPr>
              <a:t>21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0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20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55BDE97B-2531-4DCD-8890-028D3725D389}" type="slidenum">
              <a:rPr lang="en-US" altLang="en-US" smtClean="0"/>
              <a:pPr eaLnBrk="0" hangingPunct="0">
                <a:spcBef>
                  <a:spcPct val="0"/>
                </a:spcBef>
              </a:pPr>
              <a:t>22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876" indent="-285722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2886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041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196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350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505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8660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5814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4EE770D-4EC5-4C9D-BA87-E04550BBE6DF}" type="slidenum">
              <a:rPr lang="en-US" altLang="en-US" sz="1200">
                <a:solidFill>
                  <a:prstClr val="black"/>
                </a:solidFill>
                <a:latin typeface="Arial" charset="0"/>
              </a:rPr>
              <a:pPr/>
              <a:t>23</a:t>
            </a:fld>
            <a:endParaRPr lang="en-US" altLang="en-U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6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30171" indent="-280835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23340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572677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22013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471349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20685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370021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19357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847BD7B-3266-4276-A86F-678EB537A604}" type="slidenum">
              <a:rPr lang="en-US" sz="1200" b="0">
                <a:solidFill>
                  <a:prstClr val="black"/>
                </a:solidFill>
                <a:latin typeface="Times New Roman" pitchFamily="18" charset="0"/>
                <a:ea typeface="ＭＳ Ｐゴシック" pitchFamily="34" charset="-128"/>
              </a:rPr>
              <a:pPr/>
              <a:t>24</a:t>
            </a:fld>
            <a:endParaRPr lang="en-US" sz="1200" b="0" dirty="0">
              <a:solidFill>
                <a:prstClr val="black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641350"/>
            <a:ext cx="4419600" cy="3316288"/>
          </a:xfrm>
          <a:ln/>
        </p:spPr>
      </p:sp>
      <p:sp>
        <p:nvSpPr>
          <p:cNvPr id="59396" name="Rectangle 4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152400" y="152400"/>
            <a:ext cx="8763000" cy="762000"/>
          </a:xfrm>
          <a:prstGeom prst="rect">
            <a:avLst/>
          </a:prstGeom>
          <a:noFill/>
          <a:ln>
            <a:noFill/>
          </a:ln>
          <a:effectLst>
            <a:outerShdw dist="114300" dir="2700000" algn="ctr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dirty="0"/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0" i="0" u="none" strike="noStrike" cap="none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dirty="0"/>
          </a:p>
        </p:txBody>
      </p:sp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304800" y="152400"/>
            <a:ext cx="8382000" cy="762000"/>
          </a:xfrm>
          <a:prstGeom prst="rect">
            <a:avLst/>
          </a:prstGeom>
          <a:noFill/>
          <a:ln>
            <a:noFill/>
          </a:ln>
          <a:effectLst>
            <a:outerShdw dist="114300" dir="2700000" algn="ctr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0" i="0" u="none" strike="noStrike" cap="none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381000" y="152400"/>
            <a:ext cx="8305800" cy="762000"/>
          </a:xfrm>
          <a:prstGeom prst="rect">
            <a:avLst/>
          </a:prstGeom>
          <a:noFill/>
          <a:ln>
            <a:noFill/>
          </a:ln>
          <a:effectLst>
            <a:outerShdw blurRad="50800" dist="114300" dir="2700000" algn="ctr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0" i="0" u="none" strike="noStrike" cap="none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0" i="0" u="none" strike="noStrike" cap="none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3575050" y="1143000"/>
            <a:ext cx="5111750" cy="498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457200" y="2286000"/>
            <a:ext cx="3008313" cy="384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0" i="0" u="none" strike="noStrike" cap="none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pic" idx="2"/>
          </p:nvPr>
        </p:nvSpPr>
        <p:spPr>
          <a:xfrm>
            <a:off x="1792288" y="1142999"/>
            <a:ext cx="5486400" cy="358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dirty="0"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0" i="0" u="none" strike="noStrike" cap="none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359229" y="152400"/>
            <a:ext cx="8327571" cy="762000"/>
          </a:xfrm>
          <a:prstGeom prst="rect">
            <a:avLst/>
          </a:prstGeom>
          <a:noFill/>
          <a:ln>
            <a:noFill/>
          </a:ln>
          <a:effectLst>
            <a:outerShdw blurRad="50800" dist="114300" dir="2700000" algn="ctr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0" i="0" u="none" strike="noStrike" cap="none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 rot="5400000">
            <a:off x="5166518" y="2605882"/>
            <a:ext cx="498316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 rot="5400000">
            <a:off x="975519" y="624682"/>
            <a:ext cx="4983163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0" i="0" u="none" strike="noStrike" cap="none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609600"/>
            <a:ext cx="7772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92" name="Shape 92"/>
          <p:cNvSpPr txBox="1">
            <a:spLocks noGrp="1"/>
          </p:cNvSpPr>
          <p:nvPr>
            <p:ph type="ftr" idx="11"/>
          </p:nvPr>
        </p:nvSpPr>
        <p:spPr>
          <a:xfrm>
            <a:off x="3352800" y="5486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0" i="0" u="none" strike="noStrike" cap="none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0800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4953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23D46-B322-4361-A9F6-841CF4B80D29}" type="datetimeFigureOut">
              <a:rPr lang="en-US" smtClean="0"/>
              <a:t>10/27/2018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69434-55C6-4DB3-98D2-A50348C81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884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23D46-B322-4361-A9F6-841CF4B80D29}" type="datetimeFigureOut">
              <a:rPr lang="en-US" smtClean="0"/>
              <a:t>10/27/2018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69434-55C6-4DB3-98D2-A50348C81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820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23D46-B322-4361-A9F6-841CF4B80D29}" type="datetimeFigureOut">
              <a:rPr lang="en-US" smtClean="0"/>
              <a:t>10/27/2018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69434-55C6-4DB3-98D2-A50348C81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991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23D46-B322-4361-A9F6-841CF4B80D29}" type="datetimeFigureOut">
              <a:rPr lang="en-US" smtClean="0"/>
              <a:t>10/27/2018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69434-55C6-4DB3-98D2-A50348C81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368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23D46-B322-4361-A9F6-841CF4B80D29}" type="datetimeFigureOut">
              <a:rPr lang="en-US" smtClean="0"/>
              <a:t>10/27/2018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69434-55C6-4DB3-98D2-A50348C81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07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23D46-B322-4361-A9F6-841CF4B80D29}" type="datetimeFigureOut">
              <a:rPr lang="en-US" smtClean="0"/>
              <a:t>10/27/2018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69434-55C6-4DB3-98D2-A50348C81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3337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23D46-B322-4361-A9F6-841CF4B80D29}" type="datetimeFigureOut">
              <a:rPr lang="en-US" smtClean="0"/>
              <a:t>10/27/2018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69434-55C6-4DB3-98D2-A50348C81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8154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23D46-B322-4361-A9F6-841CF4B80D29}" type="datetimeFigureOut">
              <a:rPr lang="en-US" smtClean="0"/>
              <a:t>10/27/2018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69434-55C6-4DB3-98D2-A50348C81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1433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23D46-B322-4361-A9F6-841CF4B80D29}" type="datetimeFigureOut">
              <a:rPr lang="en-US" smtClean="0"/>
              <a:t>10/27/2018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69434-55C6-4DB3-98D2-A50348C81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550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23D46-B322-4361-A9F6-841CF4B80D29}" type="datetimeFigureOut">
              <a:rPr lang="en-US" smtClean="0"/>
              <a:t>10/27/2018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69434-55C6-4DB3-98D2-A50348C81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382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23D46-B322-4361-A9F6-841CF4B80D29}" type="datetimeFigureOut">
              <a:rPr lang="en-US" smtClean="0"/>
              <a:t>10/27/2018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69434-55C6-4DB3-98D2-A50348C81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694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1066800" y="152400"/>
            <a:ext cx="76200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0" i="0" u="none" strike="noStrike" cap="none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" name="Shape 1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-76200" y="822325"/>
            <a:ext cx="9220200" cy="39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Shape 1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-76200" y="-244475"/>
            <a:ext cx="9220200" cy="10668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2" r:id="rId11"/>
    <p:sldLayoutId id="2147483663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23D46-B322-4361-A9F6-841CF4B80D29}" type="datetimeFigureOut">
              <a:rPr lang="en-US" smtClean="0"/>
              <a:t>10/27/2018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69434-55C6-4DB3-98D2-A50348C81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961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e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Past Storms\2008\2008-12 Snow\photos\trucks-intersta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971800"/>
            <a:ext cx="498909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Winter Outlook - 2018-2019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027690" cy="2209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i="1" dirty="0" smtClean="0"/>
              <a:t>AMS Oregon Chapter </a:t>
            </a:r>
          </a:p>
          <a:p>
            <a:pPr algn="ctr">
              <a:buFontTx/>
              <a:buNone/>
            </a:pPr>
            <a:r>
              <a:rPr lang="en-US" b="0" i="1" dirty="0" smtClean="0"/>
              <a:t>Winter Weather Meeting</a:t>
            </a:r>
          </a:p>
          <a:p>
            <a:pPr algn="ctr">
              <a:buFontTx/>
              <a:buNone/>
            </a:pPr>
            <a:r>
              <a:rPr lang="en-US" b="0" i="1" dirty="0" smtClean="0"/>
              <a:t>Oct 27, 2018</a:t>
            </a:r>
          </a:p>
          <a:p>
            <a:pPr>
              <a:buFontTx/>
              <a:buNone/>
            </a:pPr>
            <a:endParaRPr lang="en-US" b="0" i="1" dirty="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991502" y="5486400"/>
            <a:ext cx="398336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Tyree Wilde</a:t>
            </a:r>
          </a:p>
          <a:p>
            <a:pPr eaLnBrk="1" hangingPunct="1"/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Warning Coordination Meteorologist</a:t>
            </a:r>
          </a:p>
          <a:p>
            <a:pPr eaLnBrk="1" hangingPunct="1"/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National </a:t>
            </a:r>
            <a:r>
              <a: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Weather Service</a:t>
            </a:r>
          </a:p>
          <a:p>
            <a:pPr eaLnBrk="1" hangingPunct="1"/>
            <a:r>
              <a: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Portland, OR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6162854"/>
            <a:ext cx="31337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:\Past Storms\2017\2017-01-10 Heavy Snow and aftermath\Photos\NWS Employess\Shawn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90" y="2603500"/>
            <a:ext cx="3539067" cy="265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83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start.org/images/publications/ClimatePredictionAgric_Cov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049813"/>
            <a:ext cx="1542164" cy="233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15" name="Picture 11" descr="Image result for climate predi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408493"/>
            <a:ext cx="2209800" cy="122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52400"/>
            <a:ext cx="8763000" cy="7620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What Kind of Winter is Expected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167920"/>
            <a:ext cx="3505200" cy="2129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67200" y="6371584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El-Nino ?         LaNina ?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101047"/>
            <a:ext cx="3389185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 descr="what is el Nino event and its caus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80113"/>
            <a:ext cx="3087807" cy="308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59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climate.gov/sites/default/files/ENSO-states-viz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44" y="1524000"/>
            <a:ext cx="7922712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0" y="381000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20000"/>
              </a:spcBef>
              <a:buClr>
                <a:srgbClr val="FF0066"/>
              </a:buClr>
              <a:defRPr/>
            </a:pP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El Niño &amp; La Nina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3359940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Warmer than usual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cean temperatures</a:t>
            </a:r>
            <a:endParaRPr lang="en-US" sz="2400" b="1" dirty="0"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56756" y="3337637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Cooler than usual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cean temperatures</a:t>
            </a:r>
            <a:endParaRPr lang="en-US" sz="2400" b="1" dirty="0"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2424717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91400" y="239394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2578606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Pacific Ocean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5400" y="2564329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Pacific Ocean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88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b="1" dirty="0" smtClean="0">
                <a:latin typeface="Century Gothic" panose="020B0502020202020204" pitchFamily="34" charset="0"/>
              </a:rPr>
              <a:t>El Nino &amp; La Nina Patterns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4495800" cy="348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00400"/>
            <a:ext cx="4349044" cy="347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61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b="1" dirty="0" smtClean="0"/>
              <a:t>ENSO episodes since 1950</a:t>
            </a:r>
            <a:endParaRPr lang="en-US" b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829836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0817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0" y="381000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20000"/>
              </a:spcBef>
              <a:buClr>
                <a:srgbClr val="FF0066"/>
              </a:buClr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El Niño Developing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295400"/>
            <a:ext cx="59055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00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cpc.ncep.noaa.gov/products/analysis_monitoring/enso_advisory/figure0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33" y="1072831"/>
            <a:ext cx="7625499" cy="389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"/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6" t="41316" r="32432" b="57948"/>
          <a:stretch/>
        </p:blipFill>
        <p:spPr bwMode="auto">
          <a:xfrm>
            <a:off x="-3856" y="5889655"/>
            <a:ext cx="9145069" cy="6321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41"/>
          <p:cNvSpPr/>
          <p:nvPr/>
        </p:nvSpPr>
        <p:spPr bwMode="auto">
          <a:xfrm>
            <a:off x="7725" y="6527173"/>
            <a:ext cx="9141214" cy="34366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64936" y="5155402"/>
            <a:ext cx="9141213" cy="69189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31349" y="0"/>
            <a:ext cx="9144000" cy="1295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El Niño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sz="32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815823" y="2412856"/>
            <a:ext cx="170310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West Coast So. America</a:t>
            </a: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05004" y="762442"/>
            <a:ext cx="10268173" cy="1870414"/>
            <a:chOff x="-4584208" y="1324970"/>
            <a:chExt cx="10268173" cy="1870414"/>
          </a:xfrm>
        </p:grpSpPr>
        <p:sp>
          <p:nvSpPr>
            <p:cNvPr id="5" name="TextBox 4"/>
            <p:cNvSpPr txBox="1"/>
            <p:nvPr/>
          </p:nvSpPr>
          <p:spPr>
            <a:xfrm>
              <a:off x="-4584208" y="1324970"/>
              <a:ext cx="2514601" cy="83099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Warmer than usual</a:t>
              </a:r>
              <a:endPara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" name="Down Arrow 3"/>
            <p:cNvSpPr/>
            <p:nvPr/>
          </p:nvSpPr>
          <p:spPr bwMode="auto">
            <a:xfrm>
              <a:off x="4216937" y="2755384"/>
              <a:ext cx="355749" cy="440000"/>
            </a:xfrm>
            <a:prstGeom prst="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Down Arrow 24"/>
            <p:cNvSpPr/>
            <p:nvPr/>
          </p:nvSpPr>
          <p:spPr bwMode="auto">
            <a:xfrm>
              <a:off x="5328216" y="2684444"/>
              <a:ext cx="355749" cy="510940"/>
            </a:xfrm>
            <a:prstGeom prst="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481032" y="6480587"/>
            <a:ext cx="69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-0.5°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996499" y="5434815"/>
            <a:ext cx="141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Neutral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356940" y="5434814"/>
            <a:ext cx="1585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Niña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6553200" y="542799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Niño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2240755" y="5085850"/>
            <a:ext cx="1440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Weak</a:t>
            </a:r>
          </a:p>
          <a:p>
            <a:pPr algn="ctr"/>
            <a:r>
              <a:rPr lang="en-US" sz="2400" dirty="0" smtClean="0"/>
              <a:t>La Niña</a:t>
            </a:r>
            <a:endParaRPr lang="en-US" sz="2400" dirty="0"/>
          </a:p>
        </p:txBody>
      </p:sp>
      <p:sp>
        <p:nvSpPr>
          <p:cNvPr id="28" name="Rectangle 27"/>
          <p:cNvSpPr/>
          <p:nvPr/>
        </p:nvSpPr>
        <p:spPr bwMode="auto">
          <a:xfrm>
            <a:off x="-11428" y="5883314"/>
            <a:ext cx="3745230" cy="625571"/>
          </a:xfrm>
          <a:prstGeom prst="rect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5410199" y="5884905"/>
            <a:ext cx="3731013" cy="627842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3818625" y="5896480"/>
            <a:ext cx="1591575" cy="578540"/>
          </a:xfrm>
          <a:prstGeom prst="rect">
            <a:avLst/>
          </a:prstGeom>
          <a:noFill/>
          <a:ln w="889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3776212" y="5893523"/>
            <a:ext cx="1676400" cy="612405"/>
          </a:xfrm>
          <a:prstGeom prst="rect">
            <a:avLst/>
          </a:prstGeom>
          <a:noFill/>
          <a:ln w="88900">
            <a:solidFill>
              <a:schemeClr val="accent2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914400" y="6521843"/>
            <a:ext cx="634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(°C)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5156150" y="6501502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0.5°</a:t>
            </a:r>
            <a:endParaRPr lang="en-US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6934319" y="6508885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1.0°</a:t>
            </a:r>
            <a:endParaRPr lang="en-US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8518930" y="6527926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2.0°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777276" y="6522115"/>
            <a:ext cx="71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-1.0°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1373" y="6510638"/>
            <a:ext cx="71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-2.0°</a:t>
            </a:r>
            <a:endParaRPr lang="en-US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970555" y="1593439"/>
            <a:ext cx="2210327" cy="921161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5156150" y="5847293"/>
            <a:ext cx="869932" cy="315492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2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>
            <a:off x="4495800" y="734786"/>
            <a:ext cx="4191000" cy="5747318"/>
          </a:xfrm>
          <a:prstGeom prst="roundRect">
            <a:avLst>
              <a:gd name="adj" fmla="val 2183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4800" y="4163786"/>
            <a:ext cx="3505200" cy="1714500"/>
          </a:xfrm>
          <a:prstGeom prst="roundRect">
            <a:avLst>
              <a:gd name="adj" fmla="val 59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26571"/>
            <a:ext cx="4071938" cy="1224643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anose="020B0502020202020204" pitchFamily="34" charset="0"/>
              </a:rPr>
              <a:t>Ni</a:t>
            </a: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anose="020B0502020202020204" pitchFamily="34" charset="0"/>
                <a:cs typeface="Times New Roman" pitchFamily="18" charset="0"/>
              </a:rPr>
              <a:t>ño Region SST Departures (</a:t>
            </a:r>
            <a:r>
              <a:rPr lang="en-US" altLang="en-US" sz="36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anose="020B0502020202020204" pitchFamily="34" charset="0"/>
                <a:cs typeface="Times New Roman" pitchFamily="18" charset="0"/>
              </a:rPr>
              <a:t>o</a:t>
            </a:r>
            <a:r>
              <a:rPr lang="en-US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anose="020B0502020202020204" pitchFamily="34" charset="0"/>
                <a:cs typeface="Times New Roman" pitchFamily="18" charset="0"/>
              </a:rPr>
              <a:t>C)</a:t>
            </a:r>
            <a:endParaRPr lang="en-US" altLang="en-US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7414" name="Rectangle 108" descr="ENAreaGraphic"/>
          <p:cNvSpPr>
            <a:spLocks noChangeArrowheads="1"/>
          </p:cNvSpPr>
          <p:nvPr/>
        </p:nvSpPr>
        <p:spPr bwMode="auto">
          <a:xfrm>
            <a:off x="457200" y="4248831"/>
            <a:ext cx="3251200" cy="1547813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17415" name="Text Box 4"/>
          <p:cNvSpPr txBox="1">
            <a:spLocks noChangeArrowheads="1"/>
          </p:cNvSpPr>
          <p:nvPr/>
        </p:nvSpPr>
        <p:spPr bwMode="auto">
          <a:xfrm>
            <a:off x="359057" y="2122715"/>
            <a:ext cx="289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bg1"/>
                </a:solidFill>
                <a:latin typeface="Trebuchet MS" pitchFamily="34" charset="0"/>
                <a:cs typeface="Times New Roman" pitchFamily="18" charset="0"/>
              </a:rPr>
              <a:t>The latest weekly SST departures are:</a:t>
            </a:r>
          </a:p>
        </p:txBody>
      </p:sp>
      <p:grpSp>
        <p:nvGrpSpPr>
          <p:cNvPr id="17416" name="Group 4"/>
          <p:cNvGrpSpPr>
            <a:grpSpLocks/>
          </p:cNvGrpSpPr>
          <p:nvPr/>
        </p:nvGrpSpPr>
        <p:grpSpPr bwMode="auto">
          <a:xfrm>
            <a:off x="955676" y="2857493"/>
            <a:ext cx="2303463" cy="338555"/>
            <a:chOff x="712075" y="4129086"/>
            <a:chExt cx="2303218" cy="314898"/>
          </a:xfrm>
        </p:grpSpPr>
        <p:sp>
          <p:nvSpPr>
            <p:cNvPr id="17427" name="Rectangle 3"/>
            <p:cNvSpPr>
              <a:spLocks noChangeArrowheads="1"/>
            </p:cNvSpPr>
            <p:nvPr/>
          </p:nvSpPr>
          <p:spPr bwMode="auto">
            <a:xfrm>
              <a:off x="712075" y="4129088"/>
              <a:ext cx="962740" cy="314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8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itchFamily="34" charset="0"/>
                <a:buChar char="◦"/>
                <a:defRPr sz="24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itchFamily="18" charset="2"/>
                <a:buChar char=""/>
                <a:defRPr sz="22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itchFamily="34" charset="0"/>
                <a:buChar char="◦"/>
                <a:defRPr sz="19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b="1" dirty="0">
                  <a:solidFill>
                    <a:schemeClr val="bg1"/>
                  </a:solidFill>
                  <a:latin typeface="Trebuchet MS" pitchFamily="34" charset="0"/>
                  <a:cs typeface="Times New Roman" pitchFamily="18" charset="0"/>
                </a:rPr>
                <a:t>Niño 4</a:t>
              </a:r>
              <a:endParaRPr lang="en-US" altLang="en-US" sz="16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7428" name="Rectangle 7"/>
            <p:cNvSpPr>
              <a:spLocks noChangeArrowheads="1"/>
            </p:cNvSpPr>
            <p:nvPr/>
          </p:nvSpPr>
          <p:spPr bwMode="auto">
            <a:xfrm>
              <a:off x="2159875" y="4129086"/>
              <a:ext cx="855418" cy="314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8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itchFamily="34" charset="0"/>
                <a:buChar char="◦"/>
                <a:defRPr sz="24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itchFamily="18" charset="2"/>
                <a:buChar char=""/>
                <a:defRPr sz="22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itchFamily="34" charset="0"/>
                <a:buChar char="◦"/>
                <a:defRPr sz="19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600" b="1" dirty="0">
                  <a:solidFill>
                    <a:schemeClr val="bg1"/>
                  </a:solidFill>
                  <a:latin typeface="Trebuchet MS" pitchFamily="34" charset="0"/>
                  <a:cs typeface="Times New Roman" pitchFamily="18" charset="0"/>
                </a:rPr>
                <a:t> 0.9ºC</a:t>
              </a:r>
            </a:p>
          </p:txBody>
        </p:sp>
      </p:grpSp>
      <p:grpSp>
        <p:nvGrpSpPr>
          <p:cNvPr id="17417" name="Group 3"/>
          <p:cNvGrpSpPr>
            <a:grpSpLocks/>
          </p:cNvGrpSpPr>
          <p:nvPr/>
        </p:nvGrpSpPr>
        <p:grpSpPr bwMode="auto">
          <a:xfrm>
            <a:off x="955676" y="3151757"/>
            <a:ext cx="2303463" cy="338554"/>
            <a:chOff x="690649" y="4510088"/>
            <a:chExt cx="2303218" cy="316373"/>
          </a:xfrm>
        </p:grpSpPr>
        <p:sp>
          <p:nvSpPr>
            <p:cNvPr id="17425" name="Rectangle 4"/>
            <p:cNvSpPr>
              <a:spLocks noChangeArrowheads="1"/>
            </p:cNvSpPr>
            <p:nvPr/>
          </p:nvSpPr>
          <p:spPr bwMode="auto">
            <a:xfrm>
              <a:off x="690649" y="4510088"/>
              <a:ext cx="1203777" cy="316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8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itchFamily="34" charset="0"/>
                <a:buChar char="◦"/>
                <a:defRPr sz="24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itchFamily="18" charset="2"/>
                <a:buChar char=""/>
                <a:defRPr sz="22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itchFamily="34" charset="0"/>
                <a:buChar char="◦"/>
                <a:defRPr sz="19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b="1" dirty="0">
                  <a:solidFill>
                    <a:schemeClr val="bg1"/>
                  </a:solidFill>
                  <a:latin typeface="Trebuchet MS" pitchFamily="34" charset="0"/>
                  <a:cs typeface="Times New Roman" pitchFamily="18" charset="0"/>
                </a:rPr>
                <a:t>Niño 3.4</a:t>
              </a:r>
              <a:endParaRPr lang="en-US" altLang="en-US" sz="16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7426" name="Rectangle 9"/>
            <p:cNvSpPr>
              <a:spLocks noChangeArrowheads="1"/>
            </p:cNvSpPr>
            <p:nvPr/>
          </p:nvSpPr>
          <p:spPr bwMode="auto">
            <a:xfrm>
              <a:off x="2138449" y="4510088"/>
              <a:ext cx="855418" cy="316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8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itchFamily="34" charset="0"/>
                <a:buChar char="◦"/>
                <a:defRPr sz="24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itchFamily="18" charset="2"/>
                <a:buChar char=""/>
                <a:defRPr sz="22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itchFamily="34" charset="0"/>
                <a:buChar char="◦"/>
                <a:defRPr sz="19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600" b="1" dirty="0">
                  <a:solidFill>
                    <a:schemeClr val="bg1"/>
                  </a:solidFill>
                  <a:latin typeface="Trebuchet MS" pitchFamily="34" charset="0"/>
                  <a:cs typeface="Times New Roman" pitchFamily="18" charset="0"/>
                </a:rPr>
                <a:t>0.6ºC</a:t>
              </a:r>
            </a:p>
          </p:txBody>
        </p:sp>
      </p:grpSp>
      <p:grpSp>
        <p:nvGrpSpPr>
          <p:cNvPr id="17418" name="Group 2"/>
          <p:cNvGrpSpPr>
            <a:grpSpLocks/>
          </p:cNvGrpSpPr>
          <p:nvPr/>
        </p:nvGrpSpPr>
        <p:grpSpPr bwMode="auto">
          <a:xfrm>
            <a:off x="955676" y="3420498"/>
            <a:ext cx="2320925" cy="338554"/>
            <a:chOff x="712075" y="4910138"/>
            <a:chExt cx="2320265" cy="316373"/>
          </a:xfrm>
        </p:grpSpPr>
        <p:sp>
          <p:nvSpPr>
            <p:cNvPr id="17423" name="Rectangle 5"/>
            <p:cNvSpPr>
              <a:spLocks noChangeArrowheads="1"/>
            </p:cNvSpPr>
            <p:nvPr/>
          </p:nvSpPr>
          <p:spPr bwMode="auto">
            <a:xfrm>
              <a:off x="712075" y="4910138"/>
              <a:ext cx="962740" cy="316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8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itchFamily="34" charset="0"/>
                <a:buChar char="◦"/>
                <a:defRPr sz="24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itchFamily="18" charset="2"/>
                <a:buChar char=""/>
                <a:defRPr sz="22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itchFamily="34" charset="0"/>
                <a:buChar char="◦"/>
                <a:defRPr sz="19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b="1" dirty="0">
                  <a:solidFill>
                    <a:schemeClr val="bg1"/>
                  </a:solidFill>
                  <a:latin typeface="Trebuchet MS" pitchFamily="34" charset="0"/>
                  <a:cs typeface="Times New Roman" pitchFamily="18" charset="0"/>
                </a:rPr>
                <a:t>Niño 3</a:t>
              </a:r>
              <a:endParaRPr lang="en-US" altLang="en-US" sz="16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7424" name="Rectangle 11"/>
            <p:cNvSpPr>
              <a:spLocks noChangeArrowheads="1"/>
            </p:cNvSpPr>
            <p:nvPr/>
          </p:nvSpPr>
          <p:spPr bwMode="auto">
            <a:xfrm>
              <a:off x="2083675" y="4910138"/>
              <a:ext cx="948665" cy="316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8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itchFamily="34" charset="0"/>
                <a:buChar char="◦"/>
                <a:defRPr sz="24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itchFamily="18" charset="2"/>
                <a:buChar char=""/>
                <a:defRPr sz="22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itchFamily="34" charset="0"/>
                <a:buChar char="◦"/>
                <a:defRPr sz="19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600" b="1" dirty="0">
                  <a:solidFill>
                    <a:schemeClr val="bg1"/>
                  </a:solidFill>
                  <a:latin typeface="Trebuchet MS" pitchFamily="34" charset="0"/>
                  <a:cs typeface="Times New Roman" pitchFamily="18" charset="0"/>
                </a:rPr>
                <a:t> 0.7ºC</a:t>
              </a:r>
            </a:p>
          </p:txBody>
        </p:sp>
      </p:grpSp>
      <p:grpSp>
        <p:nvGrpSpPr>
          <p:cNvPr id="17419" name="Group 1"/>
          <p:cNvGrpSpPr>
            <a:grpSpLocks/>
          </p:cNvGrpSpPr>
          <p:nvPr/>
        </p:nvGrpSpPr>
        <p:grpSpPr bwMode="auto">
          <a:xfrm>
            <a:off x="955676" y="3701143"/>
            <a:ext cx="2320925" cy="338554"/>
            <a:chOff x="685800" y="5291138"/>
            <a:chExt cx="2320265" cy="316761"/>
          </a:xfrm>
        </p:grpSpPr>
        <p:sp>
          <p:nvSpPr>
            <p:cNvPr id="17421" name="Rectangle 6"/>
            <p:cNvSpPr>
              <a:spLocks noChangeArrowheads="1"/>
            </p:cNvSpPr>
            <p:nvPr/>
          </p:nvSpPr>
          <p:spPr bwMode="auto">
            <a:xfrm>
              <a:off x="685800" y="5291138"/>
              <a:ext cx="1258319" cy="316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8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itchFamily="34" charset="0"/>
                <a:buChar char="◦"/>
                <a:defRPr sz="24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itchFamily="18" charset="2"/>
                <a:buChar char=""/>
                <a:defRPr sz="22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itchFamily="34" charset="0"/>
                <a:buChar char="◦"/>
                <a:defRPr sz="19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b="1" dirty="0">
                  <a:solidFill>
                    <a:schemeClr val="bg1"/>
                  </a:solidFill>
                  <a:latin typeface="Trebuchet MS" pitchFamily="34" charset="0"/>
                  <a:cs typeface="Times New Roman" pitchFamily="18" charset="0"/>
                </a:rPr>
                <a:t>Niño 1+2</a:t>
              </a:r>
              <a:endParaRPr lang="en-US" altLang="en-US" sz="16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7422" name="Rectangle 12"/>
            <p:cNvSpPr>
              <a:spLocks noChangeArrowheads="1"/>
            </p:cNvSpPr>
            <p:nvPr/>
          </p:nvSpPr>
          <p:spPr bwMode="auto">
            <a:xfrm>
              <a:off x="2057400" y="5291138"/>
              <a:ext cx="948665" cy="316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8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itchFamily="34" charset="0"/>
                <a:buChar char="◦"/>
                <a:defRPr sz="24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itchFamily="18" charset="2"/>
                <a:buChar char=""/>
                <a:defRPr sz="22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itchFamily="34" charset="0"/>
                <a:buChar char="◦"/>
                <a:defRPr sz="19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itchFamily="18" charset="2"/>
                <a:buChar char=""/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600" b="1" dirty="0">
                  <a:solidFill>
                    <a:schemeClr val="bg1"/>
                  </a:solidFill>
                  <a:latin typeface="Trebuchet MS" pitchFamily="34" charset="0"/>
                  <a:cs typeface="Times New Roman" pitchFamily="18" charset="0"/>
                </a:rPr>
                <a:t>  0.4ºC</a:t>
              </a:r>
            </a:p>
          </p:txBody>
        </p:sp>
      </p:grpSp>
      <p:pic>
        <p:nvPicPr>
          <p:cNvPr id="17420" name="Picture 1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2" t="5000" r="8630" b="10834"/>
          <a:stretch>
            <a:fillRect/>
          </a:stretch>
        </p:blipFill>
        <p:spPr bwMode="auto">
          <a:xfrm>
            <a:off x="4648200" y="830036"/>
            <a:ext cx="3886200" cy="555171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V="1">
            <a:off x="2590799" y="3026857"/>
            <a:ext cx="4491247" cy="180124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52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990600"/>
            <a:ext cx="8001000" cy="510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685800" y="1198418"/>
            <a:ext cx="7772400" cy="5638800"/>
          </a:xfrm>
          <a:prstGeom prst="rect">
            <a:avLst/>
          </a:prstGeom>
        </p:spPr>
        <p:txBody>
          <a:bodyPr/>
          <a:lstStyle/>
          <a:p>
            <a:pPr marL="457200" lvl="1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&gt;1.9°C			Very Strong </a:t>
            </a:r>
            <a:r>
              <a:rPr lang="en-US" sz="2800" b="1" dirty="0">
                <a:solidFill>
                  <a:srgbClr val="C00000"/>
                </a:solidFill>
              </a:rPr>
              <a:t>El </a:t>
            </a:r>
            <a:r>
              <a:rPr lang="en-US" sz="2800" b="1" dirty="0" smtClean="0">
                <a:solidFill>
                  <a:srgbClr val="C00000"/>
                </a:solidFill>
              </a:rPr>
              <a:t>Niño</a:t>
            </a:r>
          </a:p>
          <a:p>
            <a:pPr marL="457200" lvl="1" indent="0">
              <a:buNone/>
            </a:pP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1.5 to 1.9°C		Strong El Niño</a:t>
            </a:r>
          </a:p>
          <a:p>
            <a:pPr marL="457200" lvl="1" indent="0">
              <a:buNone/>
            </a:pP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1.0 to 1.4°C		Moderate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El Niño</a:t>
            </a:r>
          </a:p>
          <a:p>
            <a:pPr marL="457200" lvl="1" indent="0">
              <a:buNone/>
            </a:pP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0.5 to 0.9°C		Weak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El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Niño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sz="2800" b="1" dirty="0" smtClean="0">
                <a:solidFill>
                  <a:srgbClr val="000A1E"/>
                </a:solidFill>
              </a:rPr>
              <a:t>0.4 to -0.4°C		Neutral</a:t>
            </a:r>
          </a:p>
          <a:p>
            <a:pPr marL="457200" lvl="1" indent="0"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-0.5 to -0.9°C		Weak La Niña</a:t>
            </a:r>
            <a:endParaRPr lang="en-US" sz="2800" b="1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-1.0 to -1.4°C		Moderate </a:t>
            </a:r>
            <a:r>
              <a:rPr lang="en-US" sz="2800" b="1" dirty="0">
                <a:solidFill>
                  <a:srgbClr val="0070C0"/>
                </a:solidFill>
              </a:rPr>
              <a:t>La Niña 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-</a:t>
            </a:r>
            <a:r>
              <a:rPr lang="en-US" sz="2800" b="1" dirty="0" smtClean="0">
                <a:solidFill>
                  <a:srgbClr val="0070C0"/>
                </a:solidFill>
              </a:rPr>
              <a:t>1.5 to -1.9°C		Strong </a:t>
            </a:r>
            <a:r>
              <a:rPr lang="en-US" sz="2800" b="1" dirty="0">
                <a:solidFill>
                  <a:srgbClr val="0070C0"/>
                </a:solidFill>
              </a:rPr>
              <a:t>La </a:t>
            </a:r>
            <a:r>
              <a:rPr lang="en-US" sz="2800" b="1" dirty="0" smtClean="0">
                <a:solidFill>
                  <a:srgbClr val="0070C0"/>
                </a:solidFill>
              </a:rPr>
              <a:t>Niña</a:t>
            </a:r>
          </a:p>
          <a:p>
            <a:pPr marL="457200" lvl="1" indent="0">
              <a:buNone/>
            </a:pPr>
            <a:r>
              <a:rPr lang="en-US" sz="2800" b="1" dirty="0" smtClean="0">
                <a:solidFill>
                  <a:srgbClr val="7030A0"/>
                </a:solidFill>
              </a:rPr>
              <a:t>&lt;-1.9°C			Very Strong La Niña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7800" y="76200"/>
            <a:ext cx="5848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20000"/>
              </a:spcBef>
              <a:buClr>
                <a:srgbClr val="FF0066"/>
              </a:buClr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Classifying ENSO Phases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549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pc.ncep.noaa.gov/products/analysis_monitoring/enso_advisory/figure0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01" y="1936376"/>
            <a:ext cx="5006325" cy="459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3495" y="699"/>
            <a:ext cx="9147495" cy="9137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anose="020B0502020202020204" pitchFamily="34" charset="0"/>
              </a:rPr>
              <a:t>ENSO Outlook</a:t>
            </a:r>
            <a:endParaRPr lang="en-US" b="1" spc="50" dirty="0">
              <a:ln w="1143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410200" y="3886200"/>
            <a:ext cx="3733800" cy="212365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altLang="en-US" sz="1600" b="1" dirty="0" smtClean="0">
                <a:solidFill>
                  <a:schemeClr val="bg1"/>
                </a:solidFill>
                <a:latin typeface="Trebuchet MS" pitchFamily="34" charset="0"/>
                <a:cs typeface="Times New Roman" pitchFamily="18" charset="0"/>
              </a:rPr>
              <a:t>Model projections of ENSO conditions:</a:t>
            </a:r>
          </a:p>
          <a:p>
            <a:pPr marL="171450" indent="-171450" eaLnBrk="1" hangingPunct="1"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en-US" altLang="en-US" sz="2000" b="1" dirty="0" smtClean="0">
                <a:solidFill>
                  <a:srgbClr val="FFFF00"/>
                </a:solidFill>
                <a:latin typeface="Trebuchet MS" pitchFamily="34" charset="0"/>
                <a:cs typeface="Times New Roman" pitchFamily="18" charset="0"/>
              </a:rPr>
              <a:t>ENSO-Neutral conditions currently</a:t>
            </a:r>
          </a:p>
          <a:p>
            <a:pPr marL="171450" indent="-171450" eaLnBrk="1" hangingPunct="1"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en-US" altLang="en-US" sz="2000" b="1" dirty="0" smtClean="0">
                <a:solidFill>
                  <a:srgbClr val="FFFF00"/>
                </a:solidFill>
                <a:latin typeface="Trebuchet MS" pitchFamily="34" charset="0"/>
                <a:cs typeface="Times New Roman" pitchFamily="18" charset="0"/>
              </a:rPr>
              <a:t>Weak El-Nino now favored for fall and winter months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11526" y="3771900"/>
            <a:ext cx="5029200" cy="16880"/>
          </a:xfrm>
          <a:prstGeom prst="line">
            <a:avLst/>
          </a:prstGeom>
          <a:ln w="349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11526" y="4360280"/>
            <a:ext cx="5029200" cy="0"/>
          </a:xfrm>
          <a:prstGeom prst="line">
            <a:avLst/>
          </a:prstGeom>
          <a:ln w="349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2511794" y="2580753"/>
            <a:ext cx="1243012" cy="461962"/>
          </a:xfrm>
          <a:prstGeom prst="rect">
            <a:avLst/>
          </a:prstGeom>
          <a:solidFill>
            <a:srgbClr val="FF0000"/>
          </a:solidFill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Niño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381000" y="3761014"/>
            <a:ext cx="1851026" cy="599266"/>
          </a:xfrm>
          <a:prstGeom prst="rect">
            <a:avLst/>
          </a:prstGeom>
          <a:solidFill>
            <a:schemeClr val="bg2">
              <a:lumMod val="50000"/>
              <a:alpha val="32000"/>
            </a:schemeClr>
          </a:solidFill>
          <a:ln>
            <a:noFill/>
          </a:ln>
          <a:extLst/>
        </p:spPr>
        <p:txBody>
          <a:bodyPr anchor="ctr"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 smtClean="0">
                <a:solidFill>
                  <a:srgbClr val="002060"/>
                </a:solidFill>
                <a:latin typeface="Times New Roman" pitchFamily="18" charset="0"/>
              </a:rPr>
              <a:t>ENSO-Neutral</a:t>
            </a:r>
            <a:endParaRPr lang="en-US" altLang="en-US" sz="1800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937" y="4703179"/>
            <a:ext cx="14700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318" y="800100"/>
            <a:ext cx="34766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28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26572"/>
            <a:ext cx="8153400" cy="489857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anose="020B0502020202020204" pitchFamily="34" charset="0"/>
              </a:rPr>
              <a:t>Probabilistic ENSO Outlook</a:t>
            </a:r>
            <a:endParaRPr lang="en-US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9701" name="Rectangle 6"/>
          <p:cNvSpPr>
            <a:spLocks noChangeArrowheads="1"/>
          </p:cNvSpPr>
          <p:nvPr/>
        </p:nvSpPr>
        <p:spPr bwMode="auto">
          <a:xfrm>
            <a:off x="533400" y="1496786"/>
            <a:ext cx="80962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buFont typeface="Wingdings 2" pitchFamily="18" charset="2"/>
              <a:buNone/>
            </a:pPr>
            <a:r>
              <a:rPr lang="en-US" altLang="en-US" sz="1600" b="1" dirty="0">
                <a:solidFill>
                  <a:schemeClr val="bg1"/>
                </a:solidFill>
                <a:latin typeface="Trebuchet MS" pitchFamily="34" charset="0"/>
              </a:rPr>
              <a:t>El Niño is favored to form in the next couple of months and continue through the Northern Hemisphere winter 2018-19 (70-75% chance).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638300" y="2449286"/>
            <a:ext cx="5867400" cy="3837214"/>
          </a:xfrm>
          <a:prstGeom prst="roundRect">
            <a:avLst>
              <a:gd name="adj" fmla="val 3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703" name="AutoShape 9" descr="Displaying figure13.gif"/>
          <p:cNvSpPr>
            <a:spLocks noChangeAspect="1" noChangeArrowheads="1"/>
          </p:cNvSpPr>
          <p:nvPr/>
        </p:nvSpPr>
        <p:spPr bwMode="auto">
          <a:xfrm>
            <a:off x="180975" y="-227919"/>
            <a:ext cx="304800" cy="32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29704" name="AutoShape 11" descr="Displaying figure13.gif"/>
          <p:cNvSpPr>
            <a:spLocks noChangeAspect="1" noChangeArrowheads="1"/>
          </p:cNvSpPr>
          <p:nvPr/>
        </p:nvSpPr>
        <p:spPr bwMode="auto">
          <a:xfrm>
            <a:off x="333375" y="-64634"/>
            <a:ext cx="304800" cy="32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29705" name="AutoShape 13" descr="Displaying figure13.gif"/>
          <p:cNvSpPr>
            <a:spLocks noChangeAspect="1" noChangeArrowheads="1"/>
          </p:cNvSpPr>
          <p:nvPr/>
        </p:nvSpPr>
        <p:spPr bwMode="auto">
          <a:xfrm>
            <a:off x="485775" y="98652"/>
            <a:ext cx="304800" cy="32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dirty="0">
              <a:latin typeface="Times New Roman" pitchFamily="18" charset="0"/>
            </a:endParaRPr>
          </a:p>
        </p:txBody>
      </p:sp>
      <p:pic>
        <p:nvPicPr>
          <p:cNvPr id="29706" name="Picture 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2576853"/>
            <a:ext cx="5334000" cy="353785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26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-3495" y="699"/>
            <a:ext cx="9147495" cy="9137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El-Nino Events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181600" y="953631"/>
            <a:ext cx="3733800" cy="22467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altLang="en-US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Model projections of ENSO conditions:</a:t>
            </a:r>
          </a:p>
          <a:p>
            <a:pPr marL="171450" indent="-171450" eaLnBrk="1" hangingPunct="1"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en-US" altLang="en-US" sz="2000" b="1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ENSO-Neutral conditions currently</a:t>
            </a:r>
          </a:p>
          <a:p>
            <a:pPr marL="171450" indent="-171450" eaLnBrk="1" hangingPunct="1"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en-US" altLang="en-US" sz="2000" b="1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Weak El Niño now favored for fall and winter months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801" y="3429000"/>
            <a:ext cx="4074909" cy="28370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6" y="1050680"/>
            <a:ext cx="4926874" cy="51652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1219200"/>
            <a:ext cx="4953000" cy="2819400"/>
          </a:xfrm>
          <a:prstGeom prst="rect">
            <a:avLst/>
          </a:prstGeom>
          <a:solidFill>
            <a:srgbClr val="7F7F7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3211" y="4038600"/>
            <a:ext cx="2415189" cy="974480"/>
          </a:xfrm>
          <a:prstGeom prst="rect">
            <a:avLst/>
          </a:prstGeom>
          <a:solidFill>
            <a:srgbClr val="7F7F7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438400" y="4876800"/>
            <a:ext cx="381000" cy="1362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5011045" y="4340942"/>
            <a:ext cx="4074909" cy="0"/>
          </a:xfrm>
          <a:prstGeom prst="line">
            <a:avLst/>
          </a:prstGeom>
          <a:ln w="31750" cmpd="sng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13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-3495" y="699"/>
            <a:ext cx="9147495" cy="9137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El-Nino Events</a:t>
            </a:r>
            <a:endParaRPr lang="en-US" sz="48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pic>
        <p:nvPicPr>
          <p:cNvPr id="10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85" y="1066800"/>
            <a:ext cx="8935218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230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-17929"/>
            <a:ext cx="8668961" cy="9137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El-Nino Precipitation - Locally</a:t>
            </a:r>
            <a:endParaRPr lang="en-US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893651"/>
            <a:ext cx="7561680" cy="52646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>
          <a:xfrm>
            <a:off x="686909" y="2590800"/>
            <a:ext cx="7637880" cy="0"/>
          </a:xfrm>
          <a:prstGeom prst="line">
            <a:avLst/>
          </a:prstGeom>
          <a:ln w="31750" cmpd="sng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00198" y="6160444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Oct-Dec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9800" y="6187077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Feb-Apr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0" y="6158323"/>
            <a:ext cx="889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Dec-Feb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0800" y="6160444"/>
            <a:ext cx="889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Nov-Jan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76800" y="6160444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Jan-Mar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48400" y="1676400"/>
            <a:ext cx="1806973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A1E"/>
                </a:solidFill>
              </a:rPr>
              <a:t>Willamette Valley</a:t>
            </a:r>
            <a:endParaRPr lang="en-US" b="1" dirty="0">
              <a:solidFill>
                <a:srgbClr val="000A1E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4504740" y="1935368"/>
            <a:ext cx="1743660" cy="655432"/>
          </a:xfrm>
          <a:prstGeom prst="straightConnector1">
            <a:avLst/>
          </a:prstGeom>
          <a:ln w="25400">
            <a:solidFill>
              <a:srgbClr val="000A1E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629400" y="4648200"/>
            <a:ext cx="1462963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A1E"/>
                </a:solidFill>
              </a:rPr>
              <a:t>Cascades</a:t>
            </a:r>
            <a:endParaRPr lang="en-US" b="1" dirty="0">
              <a:solidFill>
                <a:srgbClr val="000A1E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5312175" y="4114800"/>
            <a:ext cx="1317225" cy="687288"/>
          </a:xfrm>
          <a:prstGeom prst="straightConnector1">
            <a:avLst/>
          </a:prstGeom>
          <a:ln w="25400">
            <a:solidFill>
              <a:srgbClr val="000A1E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36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1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2"/>
          <p:cNvSpPr txBox="1">
            <a:spLocks noChangeArrowheads="1"/>
          </p:cNvSpPr>
          <p:nvPr/>
        </p:nvSpPr>
        <p:spPr bwMode="auto">
          <a:xfrm>
            <a:off x="1424345" y="76200"/>
            <a:ext cx="629531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Weak El Nino Cases</a:t>
            </a:r>
          </a:p>
          <a:p>
            <a:pPr algn="ctr" eaLnBrk="1" hangingPunct="1"/>
            <a:r>
              <a:rPr lang="en-US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1950-2010 Base Period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28800"/>
            <a:ext cx="4114800" cy="372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799"/>
            <a:ext cx="4167188" cy="372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1494" y="5731457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Temperature Anomalies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9871" y="5731457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Precipitation Anomalies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68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20"/>
          <a:stretch>
            <a:fillRect/>
          </a:stretch>
        </p:blipFill>
        <p:spPr bwMode="auto">
          <a:xfrm>
            <a:off x="838200" y="1632857"/>
            <a:ext cx="7608888" cy="4816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Box 1"/>
          <p:cNvSpPr txBox="1">
            <a:spLocks noChangeArrowheads="1"/>
          </p:cNvSpPr>
          <p:nvPr/>
        </p:nvSpPr>
        <p:spPr bwMode="auto">
          <a:xfrm>
            <a:off x="0" y="162294"/>
            <a:ext cx="86868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4000" b="1" dirty="0">
                <a:latin typeface="Century Gothic" panose="020B0502020202020204" pitchFamily="34" charset="0"/>
              </a:rPr>
              <a:t>Snowfall Anomalies: El Niño years</a:t>
            </a:r>
          </a:p>
        </p:txBody>
      </p:sp>
      <p:pic>
        <p:nvPicPr>
          <p:cNvPr id="5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57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60"/>
          <p:cNvSpPr txBox="1">
            <a:spLocks noChangeArrowheads="1"/>
          </p:cNvSpPr>
          <p:nvPr/>
        </p:nvSpPr>
        <p:spPr bwMode="auto">
          <a:xfrm>
            <a:off x="228600" y="5433207"/>
            <a:ext cx="419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Climate Prediction Center</a:t>
            </a:r>
            <a:br>
              <a:rPr lang="en-US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</a:b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http://www.cpc.ncep.noaa.gov/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38978" y="76200"/>
            <a:ext cx="7620000" cy="762000"/>
          </a:xfrm>
        </p:spPr>
        <p:txBody>
          <a:bodyPr/>
          <a:lstStyle/>
          <a:p>
            <a:pPr algn="ctr"/>
            <a:r>
              <a:rPr lang="en-US" b="1" dirty="0" smtClean="0"/>
              <a:t>Seasonal Outlook</a:t>
            </a:r>
            <a:br>
              <a:rPr lang="en-US" b="1" dirty="0" smtClean="0"/>
            </a:br>
            <a:r>
              <a:rPr lang="en-US" b="1" dirty="0" smtClean="0"/>
              <a:t>Oct-Nov-Dec 2018</a:t>
            </a:r>
            <a:endParaRPr lang="en-US" b="1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611" y="1852431"/>
            <a:ext cx="4359839" cy="3341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867671"/>
            <a:ext cx="4327989" cy="328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53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60"/>
          <p:cNvSpPr txBox="1">
            <a:spLocks noChangeArrowheads="1"/>
          </p:cNvSpPr>
          <p:nvPr/>
        </p:nvSpPr>
        <p:spPr bwMode="auto">
          <a:xfrm>
            <a:off x="228600" y="5433207"/>
            <a:ext cx="4038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Climate Prediction Center</a:t>
            </a:r>
            <a:br>
              <a:rPr lang="en-US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</a:b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http://</a:t>
            </a: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www.cpc.ncep.noaa.gov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Seasonal Outlook</a:t>
            </a:r>
            <a:br>
              <a:rPr lang="en-US" b="1" dirty="0" smtClean="0">
                <a:latin typeface="Century Gothic" panose="020B0502020202020204" pitchFamily="34" charset="0"/>
              </a:rPr>
            </a:br>
            <a:r>
              <a:rPr lang="en-US" b="1" dirty="0" smtClean="0">
                <a:latin typeface="Century Gothic" panose="020B0502020202020204" pitchFamily="34" charset="0"/>
              </a:rPr>
              <a:t>Jan-Feb-Mar 2019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1" y="1805424"/>
            <a:ext cx="4473549" cy="3396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59" y="1805424"/>
            <a:ext cx="4389774" cy="341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14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What about Snow Forecast?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5" name="AutoShape 2" descr="Image result for 2017 snowfall portland o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11" y="3872883"/>
            <a:ext cx="37275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22159"/>
            <a:ext cx="4046760" cy="2435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11" y="1143000"/>
            <a:ext cx="3792511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07039"/>
            <a:ext cx="3124200" cy="272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95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 alt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Snowfall History 1950 to 1995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94" y="1143000"/>
            <a:ext cx="5450934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167" y="3760808"/>
            <a:ext cx="494387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82764" y="6019800"/>
            <a:ext cx="1700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Cascades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9800" y="1318549"/>
            <a:ext cx="1700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Lowlands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93892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 altLang="en-US" sz="3200" b="1" dirty="0" smtClean="0">
                <a:latin typeface="Century Gothic" panose="020B0502020202020204" pitchFamily="34" charset="0"/>
              </a:rPr>
              <a:t>Lowland Snowfall History 1951 to 2015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990600"/>
            <a:ext cx="5105400" cy="3754874"/>
          </a:xfrm>
          <a:prstGeom prst="rect">
            <a:avLst/>
          </a:prstGeom>
          <a:solidFill>
            <a:schemeClr val="tx1">
              <a:lumMod val="75000"/>
              <a:lumOff val="25000"/>
              <a:alpha val="89000"/>
            </a:schemeClr>
          </a:solidFill>
          <a:ln w="34925" cmpd="dbl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0A1E"/>
                </a:solidFill>
              </a:rPr>
              <a:t>Top 10 snowiest winters:</a:t>
            </a:r>
          </a:p>
          <a:p>
            <a:pPr algn="ctr">
              <a:defRPr/>
            </a:pPr>
            <a:endParaRPr lang="en-US" dirty="0">
              <a:solidFill>
                <a:schemeClr val="accent6"/>
              </a:solidFill>
            </a:endParaRPr>
          </a:p>
          <a:p>
            <a:pPr>
              <a:defRPr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34.0”  1968-69  El Niño</a:t>
            </a:r>
          </a:p>
          <a:p>
            <a:pPr>
              <a:defRPr/>
            </a:pPr>
            <a:r>
              <a:rPr lang="en-US" sz="2000" b="1" dirty="0">
                <a:solidFill>
                  <a:srgbClr val="000A1E"/>
                </a:solidFill>
              </a:rPr>
              <a:t>24.2”  2008-09  ENSO Neutral</a:t>
            </a:r>
          </a:p>
          <a:p>
            <a:pPr>
              <a:defRPr/>
            </a:pPr>
            <a:r>
              <a:rPr lang="en-US" sz="2000" b="1" dirty="0">
                <a:solidFill>
                  <a:srgbClr val="0070C0"/>
                </a:solidFill>
              </a:rPr>
              <a:t>22.4”  1955-56  La Niña</a:t>
            </a:r>
          </a:p>
          <a:p>
            <a:pPr>
              <a:defRPr/>
            </a:pPr>
            <a:r>
              <a:rPr lang="en-US" sz="2000" b="1" dirty="0">
                <a:solidFill>
                  <a:srgbClr val="000A1E"/>
                </a:solidFill>
              </a:rPr>
              <a:t>20.3”  1959-60  ENSO Neutral</a:t>
            </a:r>
          </a:p>
          <a:p>
            <a:pPr>
              <a:defRPr/>
            </a:pPr>
            <a:r>
              <a:rPr lang="en-US" sz="2000" b="1" dirty="0">
                <a:solidFill>
                  <a:srgbClr val="000A1E"/>
                </a:solidFill>
              </a:rPr>
              <a:t>17.4”  1992-93  ENSO Neutral</a:t>
            </a:r>
          </a:p>
          <a:p>
            <a:pPr>
              <a:defRPr/>
            </a:pPr>
            <a:r>
              <a:rPr lang="en-US" sz="2000" b="1" dirty="0">
                <a:solidFill>
                  <a:srgbClr val="000A1E"/>
                </a:solidFill>
              </a:rPr>
              <a:t>16.3”  1979-80  ENSO Neutral</a:t>
            </a:r>
          </a:p>
          <a:p>
            <a:pPr>
              <a:defRPr/>
            </a:pPr>
            <a:r>
              <a:rPr lang="en-US" sz="2000" b="1" dirty="0">
                <a:solidFill>
                  <a:srgbClr val="0070C0"/>
                </a:solidFill>
              </a:rPr>
              <a:t>14.7”  1970-71  La Niña</a:t>
            </a:r>
          </a:p>
          <a:p>
            <a:pPr>
              <a:defRPr/>
            </a:pPr>
            <a:r>
              <a:rPr lang="en-US" sz="2000" b="1" dirty="0">
                <a:solidFill>
                  <a:srgbClr val="000A1E"/>
                </a:solidFill>
              </a:rPr>
              <a:t>13.4”  1964-65  ENSO Neutral</a:t>
            </a:r>
          </a:p>
          <a:p>
            <a:pPr>
              <a:defRPr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12.0”  1994-95  El Niño</a:t>
            </a:r>
          </a:p>
          <a:p>
            <a:pPr>
              <a:defRPr/>
            </a:pPr>
            <a:r>
              <a:rPr lang="en-US" sz="2000" b="1" dirty="0">
                <a:solidFill>
                  <a:srgbClr val="000A1E"/>
                </a:solidFill>
              </a:rPr>
              <a:t>10.5”  1953-54  ENSO Neutral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5257800"/>
            <a:ext cx="5105400" cy="1015663"/>
          </a:xfrm>
          <a:prstGeom prst="rect">
            <a:avLst/>
          </a:prstGeom>
          <a:solidFill>
            <a:schemeClr val="tx1">
              <a:lumMod val="75000"/>
              <a:lumOff val="25000"/>
              <a:alpha val="89000"/>
            </a:schemeClr>
          </a:solidFill>
          <a:ln w="50800">
            <a:solidFill>
              <a:schemeClr val="tx1"/>
            </a:solidFill>
          </a:ln>
          <a:effectLst>
            <a:reflection blurRad="50800" stA="63000" endPos="52000" dist="50800" dir="5400000" sy="-100000" algn="bl" rotWithShape="0"/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A1E"/>
                </a:solidFill>
              </a:rPr>
              <a:t>60% were ENSO Neutral</a:t>
            </a:r>
          </a:p>
          <a:p>
            <a:pPr algn="ctr">
              <a:defRPr/>
            </a:pPr>
            <a:r>
              <a:rPr lang="en-US" sz="2000" b="1" dirty="0">
                <a:solidFill>
                  <a:srgbClr val="0070C0"/>
                </a:solidFill>
              </a:rPr>
              <a:t>20% were La Niña  </a:t>
            </a:r>
          </a:p>
          <a:p>
            <a:pPr algn="ctr">
              <a:defRPr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20% were El Niño</a:t>
            </a:r>
          </a:p>
        </p:txBody>
      </p:sp>
    </p:spTree>
    <p:extLst>
      <p:ext uri="{BB962C8B-B14F-4D97-AF65-F5344CB8AC3E}">
        <p14:creationId xmlns:p14="http://schemas.microsoft.com/office/powerpoint/2010/main" val="41272084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 alt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Lowland Snowfall History 1951 to 2015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9275" y="1095375"/>
            <a:ext cx="5105400" cy="2062163"/>
          </a:xfrm>
          <a:prstGeom prst="rect">
            <a:avLst/>
          </a:prstGeom>
          <a:solidFill>
            <a:schemeClr val="tx1">
              <a:lumMod val="75000"/>
              <a:lumOff val="25000"/>
              <a:alpha val="89000"/>
            </a:schemeClr>
          </a:solidFill>
          <a:ln w="34925" cmpd="dbl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solidFill>
                  <a:srgbClr val="000A1E"/>
                </a:solidFill>
              </a:rPr>
              <a:t>20 </a:t>
            </a:r>
            <a:r>
              <a:rPr lang="en-US" sz="2400" b="1" dirty="0">
                <a:solidFill>
                  <a:srgbClr val="000A1E"/>
                </a:solidFill>
              </a:rPr>
              <a:t>snow-shutout winters: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000A1E"/>
                </a:solidFill>
              </a:rPr>
              <a:t>(Trace or 0 snowfall)</a:t>
            </a:r>
          </a:p>
          <a:p>
            <a:pPr>
              <a:defRPr/>
            </a:pPr>
            <a:endParaRPr lang="en-US" sz="2000" dirty="0">
              <a:solidFill>
                <a:srgbClr val="D2533A"/>
              </a:solidFill>
            </a:endParaRPr>
          </a:p>
          <a:p>
            <a:pPr>
              <a:defRPr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9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were El Niño winters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0A1E"/>
                </a:solidFill>
              </a:rPr>
              <a:t>8 </a:t>
            </a:r>
            <a:r>
              <a:rPr lang="en-US" sz="2000" b="1" dirty="0">
                <a:solidFill>
                  <a:srgbClr val="000A1E"/>
                </a:solidFill>
              </a:rPr>
              <a:t>were ENSO Neutral winters</a:t>
            </a:r>
          </a:p>
          <a:p>
            <a:pPr>
              <a:defRPr/>
            </a:pPr>
            <a:r>
              <a:rPr lang="en-US" sz="2000" b="1" dirty="0">
                <a:solidFill>
                  <a:srgbClr val="0070C0"/>
                </a:solidFill>
              </a:rPr>
              <a:t>3 were La Niña winter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9275" y="3555831"/>
            <a:ext cx="5105400" cy="1015663"/>
          </a:xfrm>
          <a:prstGeom prst="rect">
            <a:avLst/>
          </a:prstGeom>
          <a:solidFill>
            <a:schemeClr val="tx1">
              <a:lumMod val="75000"/>
              <a:lumOff val="25000"/>
              <a:alpha val="89000"/>
            </a:schemeClr>
          </a:solidFill>
          <a:ln w="50800">
            <a:solidFill>
              <a:schemeClr val="tx1"/>
            </a:solidFill>
          </a:ln>
          <a:effectLst>
            <a:reflection blurRad="50800" stA="63000" endPos="520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45%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were El Niño   </a:t>
            </a:r>
          </a:p>
          <a:p>
            <a:pPr algn="ctr">
              <a:defRPr/>
            </a:pPr>
            <a:r>
              <a:rPr lang="en-US" sz="2000" b="1" dirty="0" smtClean="0">
                <a:solidFill>
                  <a:srgbClr val="000A1E"/>
                </a:solidFill>
              </a:rPr>
              <a:t>40% </a:t>
            </a:r>
            <a:r>
              <a:rPr lang="en-US" sz="2000" b="1" dirty="0">
                <a:solidFill>
                  <a:srgbClr val="000A1E"/>
                </a:solidFill>
              </a:rPr>
              <a:t>were ENSO Neutral   </a:t>
            </a:r>
          </a:p>
          <a:p>
            <a:pPr algn="ctr">
              <a:defRPr/>
            </a:pPr>
            <a:r>
              <a:rPr lang="en-US" sz="2000" b="1" dirty="0" smtClean="0">
                <a:solidFill>
                  <a:srgbClr val="0070C0"/>
                </a:solidFill>
              </a:rPr>
              <a:t>15% </a:t>
            </a:r>
            <a:r>
              <a:rPr lang="en-US" sz="2000" b="1" dirty="0">
                <a:solidFill>
                  <a:srgbClr val="0070C0"/>
                </a:solidFill>
              </a:rPr>
              <a:t>were La Niña</a:t>
            </a:r>
          </a:p>
        </p:txBody>
      </p:sp>
    </p:spTree>
    <p:extLst>
      <p:ext uri="{BB962C8B-B14F-4D97-AF65-F5344CB8AC3E}">
        <p14:creationId xmlns:p14="http://schemas.microsoft.com/office/powerpoint/2010/main" val="119667350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Summary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19200"/>
            <a:ext cx="8911119" cy="4114800"/>
          </a:xfrm>
          <a:effectLst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Weak El-Nino favored</a:t>
            </a: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alt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for </a:t>
            </a: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winter </a:t>
            </a: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</a:t>
            </a: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70</a:t>
            </a: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-75% </a:t>
            </a:r>
            <a:r>
              <a:rPr lang="en-US" alt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chance) </a:t>
            </a:r>
          </a:p>
          <a:p>
            <a:pPr>
              <a:lnSpc>
                <a:spcPct val="80000"/>
              </a:lnSpc>
            </a:pPr>
            <a:endParaRPr lang="en-US" altLang="en-US" sz="24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</a:t>
            </a: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avored this Winter:</a:t>
            </a:r>
            <a:endParaRPr lang="en-US" altLang="en-US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en-US" altLang="en-US" sz="2400" b="1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Temperature</a:t>
            </a:r>
            <a:r>
              <a:rPr lang="en-US" altLang="en-US" sz="2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  </a:t>
            </a:r>
            <a:r>
              <a:rPr lang="en-US" alt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</a:t>
            </a: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bove average</a:t>
            </a:r>
            <a:endParaRPr lang="en-US" altLang="en-US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en-US" altLang="en-US" sz="2400" b="1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Precipitation</a:t>
            </a:r>
            <a:r>
              <a:rPr lang="en-US" altLang="en-US" sz="2400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  </a:t>
            </a: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Slightly below average favored, but uncertainty exists</a:t>
            </a:r>
            <a:endParaRPr lang="en-US" altLang="en-US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en-US" altLang="en-US" sz="2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Snowpack:  </a:t>
            </a:r>
            <a:r>
              <a:rPr lang="en-US" alt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Likely </a:t>
            </a: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 little below average</a:t>
            </a:r>
          </a:p>
          <a:p>
            <a:pPr>
              <a:lnSpc>
                <a:spcPct val="80000"/>
              </a:lnSpc>
            </a:pPr>
            <a:endParaRPr lang="en-US" altLang="en-US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Remember: </a:t>
            </a:r>
            <a:endParaRPr lang="en-US" altLang="en-US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High impact weather events possible in any ENSO state (low-elevation snow, damaging wind, flooding)</a:t>
            </a:r>
          </a:p>
          <a:p>
            <a:pPr>
              <a:lnSpc>
                <a:spcPct val="80000"/>
              </a:lnSpc>
            </a:pPr>
            <a:endParaRPr lang="en-US" sz="2400" dirty="0" smtClean="0">
              <a:solidFill>
                <a:srgbClr val="FFFF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As </a:t>
            </a:r>
            <a:r>
              <a:rPr lang="en-US" sz="2400" dirty="0">
                <a:solidFill>
                  <a:srgbClr val="FFFF00"/>
                </a:solidFill>
              </a:rPr>
              <a:t>always, </a:t>
            </a:r>
            <a:r>
              <a:rPr lang="en-US" sz="2400" dirty="0" smtClean="0">
                <a:solidFill>
                  <a:srgbClr val="FFFF00"/>
                </a:solidFill>
              </a:rPr>
              <a:t>be </a:t>
            </a:r>
            <a:r>
              <a:rPr lang="en-US" sz="2400" dirty="0">
                <a:solidFill>
                  <a:srgbClr val="FFFF00"/>
                </a:solidFill>
              </a:rPr>
              <a:t>prepared for the any type of extreme weather Mother Nature sends our way in Oregon this winter!</a:t>
            </a:r>
          </a:p>
          <a:p>
            <a:pPr lvl="2"/>
            <a:endParaRPr lang="en-US" altLang="en-US" sz="18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18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47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900892" y="4046855"/>
            <a:ext cx="4191000" cy="113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0" u="sng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Contact Info: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0" u="sng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tyree.wilde@noaa.gov</a:t>
            </a:r>
            <a:endParaRPr lang="en-US" sz="2000" b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ＭＳ Ｐゴシック" pitchFamily="34" charset="-128"/>
            </a:endParaRPr>
          </a:p>
        </p:txBody>
      </p:sp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19050" y="9525"/>
            <a:ext cx="91249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Thank You</a:t>
            </a:r>
            <a:endParaRPr lang="en-US" sz="4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29700" name="Picture 3" descr="sp_5x_logo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3994150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7" y="5181600"/>
            <a:ext cx="902073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tyree.wilde\Documents\Pictures\Pictures\Logos\NOAA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680" y="-17929"/>
            <a:ext cx="690563" cy="69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07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65" y="1447801"/>
            <a:ext cx="8078679" cy="423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056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RIW_WRN_Template_Design-2">
  <a:themeElements>
    <a:clrScheme name="RIW_WRN_Colors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F79646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518</Words>
  <Application>Microsoft Office PowerPoint</Application>
  <PresentationFormat>On-screen Show (4:3)</PresentationFormat>
  <Paragraphs>158</Paragraphs>
  <Slides>25</Slides>
  <Notes>18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Arial</vt:lpstr>
      <vt:lpstr>Cambria</vt:lpstr>
      <vt:lpstr>Impact</vt:lpstr>
      <vt:lpstr>Trebuchet MS</vt:lpstr>
      <vt:lpstr>Garamond</vt:lpstr>
      <vt:lpstr>Calibri</vt:lpstr>
      <vt:lpstr>ＭＳ Ｐゴシック</vt:lpstr>
      <vt:lpstr>Times New Roman</vt:lpstr>
      <vt:lpstr>Century Gothic</vt:lpstr>
      <vt:lpstr>Wingdings 2</vt:lpstr>
      <vt:lpstr>Wingdings</vt:lpstr>
      <vt:lpstr>4_RIW_WRN_Template_Design-2</vt:lpstr>
      <vt:lpstr>Custom Design</vt:lpstr>
      <vt:lpstr>Winter Outlook - 2018-2019</vt:lpstr>
      <vt:lpstr>What Kind of Winter is Expected</vt:lpstr>
      <vt:lpstr>PowerPoint Presentation</vt:lpstr>
      <vt:lpstr> El Nino &amp; La Nina Patterns</vt:lpstr>
      <vt:lpstr> ENSO episodes since 1950</vt:lpstr>
      <vt:lpstr>PowerPoint Presentation</vt:lpstr>
      <vt:lpstr>El Niño </vt:lpstr>
      <vt:lpstr>Niño Region SST Departures (oC)</vt:lpstr>
      <vt:lpstr>PowerPoint Presentation</vt:lpstr>
      <vt:lpstr>PowerPoint Presentation</vt:lpstr>
      <vt:lpstr>Probabilistic ENSO Outlook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Seasonal Outlook Oct-Nov-Dec 2018</vt:lpstr>
      <vt:lpstr>Seasonal Outlook Jan-Feb-Mar 2019</vt:lpstr>
      <vt:lpstr>What about Snow Forecast?</vt:lpstr>
      <vt:lpstr>Snowfall History 1950 to 1995</vt:lpstr>
      <vt:lpstr>Lowland Snowfall History 1951 to 2015</vt:lpstr>
      <vt:lpstr>Lowland Snowfall History 1951 to 2015</vt:lpstr>
      <vt:lpstr>Summary</vt:lpstr>
      <vt:lpstr>PowerPoint Presentation</vt:lpstr>
      <vt:lpstr>Extra Slide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Outlook - 2018-2019</dc:title>
  <dc:creator>Tyree Wilde</dc:creator>
  <cp:lastModifiedBy>wildeoffice</cp:lastModifiedBy>
  <cp:revision>130</cp:revision>
  <dcterms:modified xsi:type="dcterms:W3CDTF">2018-10-27T15:15:11Z</dcterms:modified>
</cp:coreProperties>
</file>