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698" r:id="rId3"/>
    <p:sldMasterId id="2147483710" r:id="rId4"/>
    <p:sldMasterId id="2147483722" r:id="rId5"/>
  </p:sldMasterIdLst>
  <p:notesMasterIdLst>
    <p:notesMasterId r:id="rId43"/>
  </p:notesMasterIdLst>
  <p:sldIdLst>
    <p:sldId id="431" r:id="rId6"/>
    <p:sldId id="452" r:id="rId7"/>
    <p:sldId id="442" r:id="rId8"/>
    <p:sldId id="443" r:id="rId9"/>
    <p:sldId id="449" r:id="rId10"/>
    <p:sldId id="453" r:id="rId11"/>
    <p:sldId id="444" r:id="rId12"/>
    <p:sldId id="349" r:id="rId13"/>
    <p:sldId id="410" r:id="rId14"/>
    <p:sldId id="412" r:id="rId15"/>
    <p:sldId id="421" r:id="rId16"/>
    <p:sldId id="343" r:id="rId17"/>
    <p:sldId id="455" r:id="rId18"/>
    <p:sldId id="422" r:id="rId19"/>
    <p:sldId id="454" r:id="rId20"/>
    <p:sldId id="456" r:id="rId21"/>
    <p:sldId id="458" r:id="rId22"/>
    <p:sldId id="354" r:id="rId23"/>
    <p:sldId id="459" r:id="rId24"/>
    <p:sldId id="460" r:id="rId25"/>
    <p:sldId id="461" r:id="rId26"/>
    <p:sldId id="367" r:id="rId27"/>
    <p:sldId id="462" r:id="rId28"/>
    <p:sldId id="441" r:id="rId29"/>
    <p:sldId id="423" r:id="rId30"/>
    <p:sldId id="434" r:id="rId31"/>
    <p:sldId id="430" r:id="rId32"/>
    <p:sldId id="436" r:id="rId33"/>
    <p:sldId id="438" r:id="rId34"/>
    <p:sldId id="446" r:id="rId35"/>
    <p:sldId id="445" r:id="rId36"/>
    <p:sldId id="427" r:id="rId37"/>
    <p:sldId id="447" r:id="rId38"/>
    <p:sldId id="425" r:id="rId39"/>
    <p:sldId id="429" r:id="rId40"/>
    <p:sldId id="272" r:id="rId41"/>
    <p:sldId id="463" r:id="rId42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D044C25-5863-433B-A05D-69617BFC9B17}">
          <p14:sldIdLst>
            <p14:sldId id="431"/>
            <p14:sldId id="452"/>
            <p14:sldId id="442"/>
            <p14:sldId id="443"/>
            <p14:sldId id="449"/>
            <p14:sldId id="453"/>
            <p14:sldId id="444"/>
            <p14:sldId id="349"/>
            <p14:sldId id="410"/>
            <p14:sldId id="412"/>
            <p14:sldId id="421"/>
            <p14:sldId id="343"/>
            <p14:sldId id="455"/>
            <p14:sldId id="422"/>
            <p14:sldId id="454"/>
            <p14:sldId id="456"/>
            <p14:sldId id="458"/>
            <p14:sldId id="354"/>
            <p14:sldId id="459"/>
            <p14:sldId id="460"/>
            <p14:sldId id="461"/>
            <p14:sldId id="367"/>
            <p14:sldId id="462"/>
            <p14:sldId id="441"/>
            <p14:sldId id="423"/>
            <p14:sldId id="434"/>
            <p14:sldId id="430"/>
            <p14:sldId id="436"/>
            <p14:sldId id="438"/>
            <p14:sldId id="446"/>
            <p14:sldId id="445"/>
            <p14:sldId id="427"/>
            <p14:sldId id="447"/>
            <p14:sldId id="425"/>
            <p14:sldId id="429"/>
          </p14:sldIdLst>
        </p14:section>
        <p14:section name="Untitled Section" id="{80F1AFEE-1F58-4766-87CF-AE0435563415}">
          <p14:sldIdLst>
            <p14:sldId id="272"/>
            <p14:sldId id="4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A4"/>
    <a:srgbClr val="003CB4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0653" autoAdjust="0"/>
  </p:normalViewPr>
  <p:slideViewPr>
    <p:cSldViewPr>
      <p:cViewPr varScale="1">
        <p:scale>
          <a:sx n="121" d="100"/>
          <a:sy n="121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r">
              <a:defRPr sz="1200"/>
            </a:lvl1pPr>
          </a:lstStyle>
          <a:p>
            <a:fld id="{DDA060D4-5EF0-4B78-8240-9130AF73759A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8" tIns="46408" rIns="92818" bIns="4640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18" tIns="46408" rIns="92818" bIns="464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r">
              <a:defRPr sz="1200"/>
            </a:lvl1pPr>
          </a:lstStyle>
          <a:p>
            <a:fld id="{3E3B7789-E746-4DA2-B224-0D3568CF81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76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13455" indent="-2744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097623" indent="-219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36672" indent="-219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75721" indent="-219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14770" indent="-219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853820" indent="-219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292869" indent="-219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731918" indent="-219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FBE62F-19A8-4A8F-A053-6F7909AF0A14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 smtClean="0"/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722754" y="8354922"/>
            <a:ext cx="2847975" cy="4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84" tIns="43242" rIns="86484" bIns="43242" anchor="b"/>
          <a:lstStyle>
            <a:lvl1pPr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B7FF2B5-7FD3-45D2-8167-73C0B9C50859}" type="slidenum">
              <a:rPr lang="en-US" altLang="en-US"/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 dirty="0"/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0613" y="660400"/>
            <a:ext cx="4394200" cy="3297238"/>
          </a:xfrm>
          <a:ln/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84" tIns="43242" rIns="86484" bIns="43242"/>
          <a:lstStyle/>
          <a:p>
            <a:pPr eaLnBrk="1" hangingPunct="1"/>
            <a:r>
              <a:rPr lang="en-US" altLang="en-US" dirty="0" smtClean="0"/>
              <a:t>Other agencies that gather snow information in the West are: California Cooperative Snow Surveys, British Columbia Hydro, and Alberta Environment. There are individual state cooperative snow survey programs in the East.</a:t>
            </a:r>
          </a:p>
        </p:txBody>
      </p:sp>
    </p:spTree>
    <p:extLst>
      <p:ext uri="{BB962C8B-B14F-4D97-AF65-F5344CB8AC3E}">
        <p14:creationId xmlns:p14="http://schemas.microsoft.com/office/powerpoint/2010/main" val="669197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B7789-E746-4DA2-B224-0D3568CF81C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09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B7789-E746-4DA2-B224-0D3568CF81C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228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850" indent="-28571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845" indent="-2285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983" indent="-2285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121" indent="-2285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259" indent="-2285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397" indent="-2285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535" indent="-2285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672" indent="-2285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CB5570-9F83-4E6D-B5F8-2008F68808B7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dirty="0" smtClean="0"/>
          </a:p>
        </p:txBody>
      </p:sp>
      <p:sp>
        <p:nvSpPr>
          <p:cNvPr id="8089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46" tIns="45024" rIns="90046" bIns="45024" anchor="b"/>
          <a:lstStyle>
            <a:lvl1pPr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3673732-8918-4BF5-BB94-E42441C27D25}" type="slidenum">
              <a:rPr lang="en-US" altLang="en-US"/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 dirty="0"/>
          </a:p>
        </p:txBody>
      </p:sp>
      <p:sp>
        <p:nvSpPr>
          <p:cNvPr id="809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46" tIns="45024" rIns="90046" bIns="45024"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1109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13455" indent="-2744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097623" indent="-219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36672" indent="-219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75721" indent="-219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14770" indent="-219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853820" indent="-219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292869" indent="-219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731918" indent="-219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DEE2D0-2DDE-4A21-96C7-F566A4B97BBD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dirty="0" smtClean="0"/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722754" y="8354922"/>
            <a:ext cx="2847975" cy="4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84" tIns="43242" rIns="86484" bIns="43242" anchor="b"/>
          <a:lstStyle>
            <a:lvl1pPr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01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DDB7DE9-01E4-40AF-A475-7111BBC3CC07}" type="slidenum">
              <a:rPr lang="en-US" altLang="en-US"/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 dirty="0"/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84" tIns="43242" rIns="86484" bIns="43242"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4413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209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366880D-7BB1-41A4-8670-A9875802AFA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26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5739B-512D-43D4-B08B-F3534B9354C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84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8D622-E9EF-40C9-AA6E-55E132CA4F2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5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5A4056-9911-4626-8EB1-9E310AFD785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15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73EEC-7A4D-4806-95D5-25B510EC1C3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84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8F328-0213-43A1-957A-8187D097829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39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FCA98-F8FD-4AC3-A758-C2C44490688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93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CCCC8F-D36C-4563-83B9-CF5FF8B52D7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1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1A5D5-C9FB-422C-A960-886D545FF9D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43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6E89F-0BC2-49DE-97E6-9BFE67523BC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4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140C4C-0E4F-4D04-AE40-5C2B7A6535B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0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D091B-9F2B-44C4-84F3-1546AA6B09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211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A82EA-9C8D-4351-81E6-C3FC07A41C3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707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01863-1B68-429F-924D-5B06052D9B1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601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5558A-1F7C-408E-A0FB-9340E79EA45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11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E2189-5131-4C5A-8A9D-CEAE473EB20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007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153CC-B8FB-4C4B-9D48-D384CAA5D9D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06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1C296-A44F-4FEE-A45F-372EC369A70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698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0C667-10B9-451E-AA6F-6D1F14EC5C7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03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BFB35-5BFB-4983-AD28-99C24688AAA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19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D291A-7171-40AA-88A2-897A6062B5D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06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C0185-72DB-41E8-AF21-2872870B9B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99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1448B-E5E6-46B1-9797-9730D47EE20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109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41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5597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437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42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7322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572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84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0468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149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02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2764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7183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0262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1666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9246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817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962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3233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267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6661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579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451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106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521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8247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028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6429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9746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1249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3729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9045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118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51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1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796E3A-8DE5-47A6-9D83-6A45FB944FBA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5949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861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DDD2DF-A7FB-4B62-AE4C-328FB5C82F2D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1730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37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36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C33CC-B018-445E-9685-5F9E28D5C4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4BDC-18E8-4541-B982-4DF3AC0C8E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7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rcs.usda.gov/wps/portal/nrcs/main/or/snow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7" Type="http://schemas.openxmlformats.org/officeDocument/2006/relationships/image" Target="../media/image30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gif"/><Relationship Id="rId7" Type="http://schemas.openxmlformats.org/officeDocument/2006/relationships/image" Target="../media/image36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image" Target="../media/image39.gif"/><Relationship Id="rId7" Type="http://schemas.openxmlformats.org/officeDocument/2006/relationships/image" Target="../media/image37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rcs.usda.gov/wps/portal/nrcs/main/or/snow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066800" y="0"/>
            <a:ext cx="6934200" cy="609600"/>
          </a:xfrm>
          <a:solidFill>
            <a:srgbClr val="0000FF"/>
          </a:solidFill>
        </p:spPr>
        <p:txBody>
          <a:bodyPr>
            <a:normAutofit fontScale="77500" lnSpcReduction="20000"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 Meteorological Society - Portland Oregon Chapter Meeting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24, 2018</a:t>
            </a: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5"/>
          <p:cNvSpPr txBox="1">
            <a:spLocks/>
          </p:cNvSpPr>
          <p:nvPr/>
        </p:nvSpPr>
        <p:spPr>
          <a:xfrm>
            <a:off x="5837729" y="5943600"/>
            <a:ext cx="3306271" cy="914400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prstClr val="black"/>
                </a:solidFill>
                <a:latin typeface="Arial" charset="0"/>
                <a:ea typeface="ＭＳ Ｐゴシック"/>
              </a:rPr>
              <a:t>H. Scott Oviatt </a:t>
            </a:r>
            <a:endParaRPr lang="en-US" sz="900" dirty="0">
              <a:solidFill>
                <a:prstClr val="black"/>
              </a:solidFill>
              <a:latin typeface="Arial" charset="0"/>
              <a:ea typeface="ＭＳ Ｐゴシック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prstClr val="black"/>
                </a:solidFill>
                <a:latin typeface="Arial" charset="0"/>
                <a:ea typeface="ＭＳ Ｐゴシック"/>
              </a:rPr>
              <a:t>Snow Survey Supervisory Hydrologist 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prstClr val="black"/>
                </a:solidFill>
                <a:latin typeface="Arial" charset="0"/>
                <a:ea typeface="ＭＳ Ｐゴシック"/>
              </a:rPr>
              <a:t>USDA Natural Resources Conservation Service </a:t>
            </a:r>
            <a:endParaRPr lang="en-US" sz="900" b="1" dirty="0">
              <a:solidFill>
                <a:prstClr val="black"/>
              </a:solidFill>
              <a:latin typeface="Arial" charset="0"/>
              <a:ea typeface="ＭＳ Ｐゴシック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u="sng" dirty="0" smtClean="0">
                <a:solidFill>
                  <a:srgbClr val="0000FF"/>
                </a:solidFill>
                <a:latin typeface="Arial" charset="0"/>
                <a:ea typeface="ＭＳ Ｐゴシック"/>
              </a:rPr>
              <a:t>Scott.Oviatt@or.usda.gov 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prstClr val="black"/>
                </a:solidFill>
                <a:latin typeface="Arial" charset="0"/>
                <a:ea typeface="ＭＳ Ｐゴシック"/>
              </a:rPr>
              <a:t>503-414-3271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prstClr val="black"/>
                </a:solidFill>
                <a:latin typeface="Arial" charset="0"/>
                <a:ea typeface="ＭＳ Ｐゴシック"/>
                <a:hlinkClick r:id="rId3"/>
              </a:rPr>
              <a:t>http://www.nrcs.usda.gov/wps/portal/nrcs/main/or/snow</a:t>
            </a:r>
            <a:r>
              <a:rPr lang="en-US" sz="900" b="1" dirty="0" smtClean="0">
                <a:solidFill>
                  <a:prstClr val="black"/>
                </a:solidFill>
                <a:latin typeface="Arial" charset="0"/>
                <a:ea typeface="ＭＳ Ｐゴシック"/>
                <a:hlinkClick r:id="rId3"/>
              </a:rPr>
              <a:t>/</a:t>
            </a:r>
            <a:endParaRPr lang="en-US" sz="900" b="1" dirty="0">
              <a:solidFill>
                <a:prstClr val="black"/>
              </a:solidFill>
              <a:latin typeface="Arial" charset="0"/>
              <a:ea typeface="ＭＳ Ｐゴシック"/>
            </a:endParaRPr>
          </a:p>
          <a:p>
            <a:endParaRPr lang="en-US" sz="900" dirty="0" smtClean="0">
              <a:solidFill>
                <a:prstClr val="black"/>
              </a:solidFill>
            </a:endParaRPr>
          </a:p>
          <a:p>
            <a:endParaRPr lang="en-US" sz="900" dirty="0" smtClean="0">
              <a:solidFill>
                <a:prstClr val="black"/>
              </a:solidFill>
            </a:endParaRPr>
          </a:p>
          <a:p>
            <a:endParaRPr lang="en-US" sz="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1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1833" y="76200"/>
            <a:ext cx="1704889" cy="584775"/>
          </a:xfrm>
          <a:prstGeom prst="rect">
            <a:avLst/>
          </a:prstGeom>
          <a:solidFill>
            <a:srgbClr val="0000A4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</a:rPr>
              <a:t>TOPICS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80279"/>
            <a:ext cx="9144000" cy="3539430"/>
          </a:xfrm>
          <a:prstGeom prst="rect">
            <a:avLst/>
          </a:prstGeom>
          <a:solidFill>
            <a:srgbClr val="0000A4"/>
          </a:solidFill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FFFFFF"/>
                </a:solidFill>
              </a:rPr>
              <a:t>Overview of History of NRCS Snow Survey and Water Supply Forecasting Program</a:t>
            </a: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sz="3200" b="1" dirty="0" smtClean="0">
              <a:solidFill>
                <a:srgbClr val="FFFFFF"/>
              </a:solidFill>
            </a:endParaRP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FFFFFF"/>
                </a:solidFill>
              </a:rPr>
              <a:t>Snow Survey Data uses and Products</a:t>
            </a: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sz="32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FFFFFF"/>
                </a:solidFill>
              </a:rPr>
              <a:t>Synopsis of 2018 Water Year to </a:t>
            </a:r>
            <a:r>
              <a:rPr lang="en-US" sz="3200" b="1" dirty="0" smtClean="0">
                <a:solidFill>
                  <a:srgbClr val="FFFFFF"/>
                </a:solidFill>
              </a:rPr>
              <a:t>date</a:t>
            </a:r>
            <a:endParaRPr lang="en-US" sz="3200" b="1" dirty="0">
              <a:solidFill>
                <a:srgbClr val="FFFFFF"/>
              </a:solidFill>
            </a:endParaRPr>
          </a:p>
          <a:p>
            <a:pPr>
              <a:buClr>
                <a:srgbClr val="FFFFFF"/>
              </a:buClr>
            </a:pPr>
            <a:endParaRPr lang="en-US" sz="3200" b="1" dirty="0" smtClean="0">
              <a:solidFill>
                <a:srgbClr val="FFFFFF"/>
              </a:solidFill>
            </a:endParaRPr>
          </a:p>
        </p:txBody>
      </p:sp>
      <p:pic>
        <p:nvPicPr>
          <p:cNvPr id="4" name="Picture 4" descr="Natural Resources Conservation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97" y="6553200"/>
            <a:ext cx="204140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81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solidFill>
            <a:srgbClr val="0000A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</a:rPr>
              <a:t>OVERVIEW</a:t>
            </a:r>
          </a:p>
          <a:p>
            <a:pPr algn="ctr"/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9144000" cy="6186309"/>
          </a:xfrm>
          <a:prstGeom prst="rect">
            <a:avLst/>
          </a:prstGeom>
          <a:solidFill>
            <a:srgbClr val="0000A4"/>
          </a:solidFill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FFFFFF"/>
                </a:solidFill>
              </a:rPr>
              <a:t>Approximately 50-80% of western water supply comes from snowmelt run-off</a:t>
            </a: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FFFFFF"/>
              </a:solidFill>
            </a:endParaRP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FFFFFF"/>
                </a:solidFill>
              </a:rPr>
              <a:t>Measurement of snow water content for determination of water supply has been on-going for over 100 years</a:t>
            </a: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FFFFFF"/>
                </a:solidFill>
              </a:rPr>
              <a:t>Due to the significance of snowmelt run-off as a major contributor to streamflow, the federal government funded a program to measure western snowpack and ultimately forecast future streamflows volumes</a:t>
            </a: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FFFFFF"/>
              </a:solidFill>
            </a:endParaRP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FFFFFF"/>
                </a:solidFill>
              </a:rPr>
              <a:t>Snow measurements are conducted using several methods, both manual and automated</a:t>
            </a: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FFFFFF"/>
              </a:solidFill>
            </a:endParaRP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FFFFFF"/>
                </a:solidFill>
              </a:rPr>
              <a:t>Forecasts and numerous other products generated from snow data are used for water supply, drought identification, recreation, flood forecasting, and many other </a:t>
            </a:r>
            <a:r>
              <a:rPr lang="en-US" sz="2200" b="1" dirty="0" smtClean="0">
                <a:solidFill>
                  <a:srgbClr val="FFFFFF"/>
                </a:solidFill>
              </a:rPr>
              <a:t>applications</a:t>
            </a: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FFFFFF"/>
              </a:solidFill>
            </a:endParaRPr>
          </a:p>
        </p:txBody>
      </p:sp>
      <p:pic>
        <p:nvPicPr>
          <p:cNvPr id="4" name="Picture 4" descr="Natural Resources Conservation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97" y="6553200"/>
            <a:ext cx="204140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2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rgbClr val="0000A4"/>
          </a:solidFill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  <a:effectLst/>
              </a:rPr>
              <a:t>Brief History - Snow Survey Measurement and Water Supply Forecasting in the West</a:t>
            </a:r>
            <a:endParaRPr lang="en-US" sz="28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3999"/>
          </a:xfrm>
          <a:solidFill>
            <a:srgbClr val="0000A4"/>
          </a:solidFill>
        </p:spPr>
        <p:txBody>
          <a:bodyPr/>
          <a:lstStyle/>
          <a:p>
            <a:pPr marL="285750" lvl="0" indent="-285750" algn="just"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 kern="1200" dirty="0" smtClean="0">
                <a:solidFill>
                  <a:srgbClr val="FFFFFF"/>
                </a:solidFill>
                <a:effectLst/>
              </a:rPr>
              <a:t>Snow has </a:t>
            </a:r>
            <a:r>
              <a:rPr lang="en-US" sz="2000" b="1" kern="1200" dirty="0">
                <a:solidFill>
                  <a:srgbClr val="FFFFFF"/>
                </a:solidFill>
                <a:effectLst/>
              </a:rPr>
              <a:t>been </a:t>
            </a:r>
            <a:r>
              <a:rPr lang="en-US" sz="2000" b="1" kern="1200" dirty="0" smtClean="0">
                <a:solidFill>
                  <a:srgbClr val="FFFFFF"/>
                </a:solidFill>
                <a:effectLst/>
              </a:rPr>
              <a:t>measured </a:t>
            </a:r>
            <a:r>
              <a:rPr lang="en-US" sz="2000" b="1" kern="1200" dirty="0">
                <a:solidFill>
                  <a:srgbClr val="FFFFFF"/>
                </a:solidFill>
                <a:effectLst/>
              </a:rPr>
              <a:t>and </a:t>
            </a:r>
            <a:r>
              <a:rPr lang="en-US" sz="2000" b="1" kern="1200" dirty="0" smtClean="0">
                <a:solidFill>
                  <a:srgbClr val="FFFFFF"/>
                </a:solidFill>
                <a:effectLst/>
              </a:rPr>
              <a:t>data disseminated in </a:t>
            </a:r>
            <a:r>
              <a:rPr lang="en-US" sz="2000" b="1" kern="1200" dirty="0">
                <a:solidFill>
                  <a:srgbClr val="FFFFFF"/>
                </a:solidFill>
                <a:effectLst/>
              </a:rPr>
              <a:t>the Western United States for over 100 </a:t>
            </a:r>
            <a:r>
              <a:rPr lang="en-US" sz="2000" b="1" kern="1200" dirty="0" smtClean="0">
                <a:solidFill>
                  <a:srgbClr val="FFFFFF"/>
                </a:solidFill>
                <a:effectLst/>
              </a:rPr>
              <a:t>years, beginning with Dr. James Church in Lake Tahoe Region in 1906-1910.</a:t>
            </a:r>
          </a:p>
          <a:p>
            <a:pPr marL="284163" lvl="0" indent="-284163" algn="just">
              <a:spcBef>
                <a:spcPct val="0"/>
              </a:spcBef>
              <a:buClr>
                <a:srgbClr val="FFFFFF"/>
              </a:buClr>
              <a:buNone/>
            </a:pPr>
            <a:endParaRPr lang="en-US" sz="1000" b="1" kern="1200" dirty="0">
              <a:solidFill>
                <a:srgbClr val="FFFFFF"/>
              </a:solidFill>
              <a:effectLst/>
            </a:endParaRPr>
          </a:p>
          <a:p>
            <a:pPr lvl="0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S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now surveys were initiated with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the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concept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that streamflow could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be forecast using snow data as a primary input.  Cooperative snow survey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programs were established in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:</a:t>
            </a:r>
          </a:p>
          <a:p>
            <a:pPr marL="0" lvl="0" indent="0">
              <a:spcBef>
                <a:spcPts val="0"/>
              </a:spcBef>
              <a:buClr>
                <a:schemeClr val="tx1"/>
              </a:buClr>
              <a:buSzPct val="100000"/>
              <a:buNone/>
            </a:pPr>
            <a:endParaRPr lang="en-US" altLang="en-US" sz="1000" b="1" kern="1200" dirty="0">
              <a:solidFill>
                <a:srgbClr val="FFFFFF"/>
              </a:solidFill>
              <a:effectLst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California 1917</a:t>
            </a:r>
          </a:p>
          <a:p>
            <a:pPr lvl="1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Nevada, Wyoming   1919</a:t>
            </a:r>
          </a:p>
          <a:p>
            <a:pPr lvl="1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Washington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1920</a:t>
            </a:r>
          </a:p>
          <a:p>
            <a:pPr lvl="1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Montana 1922</a:t>
            </a:r>
            <a:endParaRPr lang="en-US" altLang="en-US" sz="2000" b="1" kern="1200" dirty="0">
              <a:solidFill>
                <a:srgbClr val="FFFFFF"/>
              </a:solidFill>
              <a:effectLst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Utah 1923</a:t>
            </a:r>
          </a:p>
          <a:p>
            <a:pPr lvl="1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Oregon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1928</a:t>
            </a:r>
          </a:p>
          <a:p>
            <a:pPr lvl="1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sz="1000" b="1" kern="1200" dirty="0">
              <a:solidFill>
                <a:srgbClr val="FFFFFF"/>
              </a:solidFill>
              <a:effectLst/>
            </a:endParaRPr>
          </a:p>
          <a:p>
            <a:pPr marL="339725" lvl="1" indent="-339725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These programs were administered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by cooperators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, such as State Engineers, Irrigation Districts, Power  and Utility Companies, Universities</a:t>
            </a:r>
          </a:p>
          <a:p>
            <a:pPr lvl="1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sz="2000" b="1" dirty="0">
              <a:effectLst/>
            </a:endParaRPr>
          </a:p>
        </p:txBody>
      </p:sp>
      <p:pic>
        <p:nvPicPr>
          <p:cNvPr id="4" name="Picture 6" descr="Natural Resources Conservation Serv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6516678"/>
            <a:ext cx="2286000" cy="34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960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4422775"/>
          </a:xfrm>
          <a:solidFill>
            <a:srgbClr val="0000A4"/>
          </a:solidFill>
        </p:spPr>
        <p:txBody>
          <a:bodyPr/>
          <a:lstStyle/>
          <a:p>
            <a:pPr lvl="0">
              <a:spcBef>
                <a:spcPts val="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In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1935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cooperatives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were brought under federal coordination after the 1934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drought.  Among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the agencies considered to administer the new program were the Weather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Bureau (then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a part of USDA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)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and the Forest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Service.</a:t>
            </a:r>
            <a:endParaRPr lang="en-US" altLang="en-US" sz="1000" b="1" kern="1200" dirty="0" smtClean="0">
              <a:solidFill>
                <a:srgbClr val="FFFFFF"/>
              </a:solidFill>
              <a:effectLst/>
            </a:endParaRPr>
          </a:p>
          <a:p>
            <a:pPr lvl="0">
              <a:spcBef>
                <a:spcPts val="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endParaRPr lang="en-US" altLang="en-US" sz="1000" b="1" kern="1200" dirty="0" smtClean="0">
              <a:solidFill>
                <a:srgbClr val="FFFFFF"/>
              </a:solidFill>
              <a:effectLst/>
            </a:endParaRPr>
          </a:p>
          <a:p>
            <a:pPr lvl="0">
              <a:spcBef>
                <a:spcPts val="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The program was </a:t>
            </a:r>
            <a:r>
              <a:rPr lang="en-US" altLang="en-US" sz="2000" b="1" kern="1200" dirty="0">
                <a:solidFill>
                  <a:srgbClr val="FFFFFF"/>
                </a:solidFill>
                <a:effectLst/>
              </a:rPr>
              <a:t>merged into the Bureau Of Agricultural </a:t>
            </a:r>
            <a:r>
              <a:rPr lang="en-US" altLang="en-US" sz="2000" b="1" kern="1200" dirty="0" smtClean="0">
                <a:solidFill>
                  <a:srgbClr val="FFFFFF"/>
                </a:solidFill>
                <a:effectLst/>
              </a:rPr>
              <a:t>Engineering (USBAE).  </a:t>
            </a:r>
            <a:r>
              <a:rPr lang="en-US" altLang="en-US" sz="2000" b="1" dirty="0" smtClean="0">
                <a:effectLst/>
              </a:rPr>
              <a:t>In </a:t>
            </a:r>
            <a:r>
              <a:rPr lang="en-US" altLang="en-US" sz="2000" b="1" dirty="0">
                <a:effectLst/>
              </a:rPr>
              <a:t>1939 </a:t>
            </a:r>
            <a:r>
              <a:rPr lang="en-US" altLang="en-US" sz="2000" b="1" dirty="0" smtClean="0">
                <a:effectLst/>
              </a:rPr>
              <a:t>USBAE </a:t>
            </a:r>
            <a:r>
              <a:rPr lang="en-US" altLang="en-US" sz="2000" b="1" dirty="0">
                <a:effectLst/>
              </a:rPr>
              <a:t>was transferred to Soil Conservation Service, (SCS) Research </a:t>
            </a:r>
            <a:r>
              <a:rPr lang="en-US" altLang="en-US" sz="2000" b="1" dirty="0" smtClean="0">
                <a:effectLst/>
              </a:rPr>
              <a:t>Division.</a:t>
            </a:r>
            <a:endParaRPr lang="en-US" altLang="en-US" sz="1000" b="1" dirty="0" smtClean="0">
              <a:effectLst/>
            </a:endParaRPr>
          </a:p>
          <a:p>
            <a:pPr lvl="0">
              <a:spcBef>
                <a:spcPts val="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endParaRPr lang="en-US" altLang="en-US" sz="1000" b="1" dirty="0" smtClean="0">
              <a:effectLst/>
            </a:endParaRPr>
          </a:p>
          <a:p>
            <a:pPr lvl="0">
              <a:spcBef>
                <a:spcPts val="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In </a:t>
            </a:r>
            <a:r>
              <a:rPr lang="en-US" altLang="en-US" sz="2000" b="1" dirty="0">
                <a:effectLst/>
              </a:rPr>
              <a:t>1953, </a:t>
            </a:r>
            <a:r>
              <a:rPr lang="en-US" altLang="en-US" sz="2000" b="1" dirty="0" smtClean="0">
                <a:effectLst/>
              </a:rPr>
              <a:t>the </a:t>
            </a:r>
            <a:r>
              <a:rPr lang="en-US" altLang="en-US" sz="2000" b="1" dirty="0">
                <a:effectLst/>
              </a:rPr>
              <a:t>SCS Research Division was transferred to Agricultural Research Service (ARS), </a:t>
            </a:r>
            <a:r>
              <a:rPr lang="en-US" altLang="en-US" sz="2000" b="1" dirty="0" smtClean="0">
                <a:effectLst/>
              </a:rPr>
              <a:t>however the Snow Survey program remained </a:t>
            </a:r>
            <a:r>
              <a:rPr lang="en-US" altLang="en-US" sz="2000" b="1" dirty="0">
                <a:effectLst/>
              </a:rPr>
              <a:t>an SCS </a:t>
            </a:r>
            <a:r>
              <a:rPr lang="en-US" altLang="en-US" sz="2000" b="1" dirty="0" smtClean="0">
                <a:effectLst/>
              </a:rPr>
              <a:t>program.</a:t>
            </a:r>
            <a:endParaRPr lang="en-US" altLang="en-US" sz="1000" b="1" dirty="0" smtClean="0">
              <a:effectLst/>
            </a:endParaRPr>
          </a:p>
          <a:p>
            <a:pPr lvl="0">
              <a:spcBef>
                <a:spcPts val="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endParaRPr lang="en-US" altLang="en-US" sz="1000" b="1" dirty="0">
              <a:effectLst/>
            </a:endParaRPr>
          </a:p>
          <a:p>
            <a:pPr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dirty="0">
                <a:effectLst/>
              </a:rPr>
              <a:t>In 1994, SCS became the Natural Resources Conservation Service (NRCS), snow surveys remains a program within the agency</a:t>
            </a:r>
          </a:p>
          <a:p>
            <a:pPr lvl="0"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endParaRPr lang="en-US" altLang="en-US" sz="2000" b="1" kern="1200" dirty="0">
              <a:solidFill>
                <a:srgbClr val="FFFFFF"/>
              </a:solidFill>
              <a:effectLst/>
            </a:endParaRPr>
          </a:p>
          <a:p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rgbClr val="0000A4"/>
          </a:solidFill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  <a:effectLst/>
              </a:rPr>
              <a:t>Brief History - Snow Survey Measurement and Water Supply Forecasting in the West</a:t>
            </a:r>
            <a:br>
              <a:rPr lang="en-US" sz="2800" b="1" dirty="0" smtClean="0">
                <a:solidFill>
                  <a:schemeClr val="tx1"/>
                </a:solidFill>
                <a:effectLst/>
              </a:rPr>
            </a:br>
            <a:r>
              <a:rPr lang="en-US" sz="1800" b="1" dirty="0" smtClean="0">
                <a:solidFill>
                  <a:schemeClr val="tx1"/>
                </a:solidFill>
                <a:effectLst/>
              </a:rPr>
              <a:t>(continued)</a:t>
            </a:r>
            <a:endParaRPr lang="en-US" sz="18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6" descr="Natural Resources Conservation Serv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6516678"/>
            <a:ext cx="2286000" cy="34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193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lot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46500"/>
            <a:ext cx="3733800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orient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76200"/>
            <a:ext cx="3224206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sn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43719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0"/>
            <a:ext cx="3733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2" descr="http://www.maine.gov/rfac/images/snow/010913_w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76200"/>
            <a:ext cx="2147887" cy="294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0" descr="http://www.nrcc.cornell.edu/snow_survey/SS4-12_sweq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2" y="76200"/>
            <a:ext cx="2935288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Natural Resources Conservation Servic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9" y="6553200"/>
            <a:ext cx="1993556" cy="2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72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0"/>
            <a:ext cx="3756156" cy="461665"/>
          </a:xfrm>
          <a:prstGeom prst="rect">
            <a:avLst/>
          </a:prstGeom>
          <a:solidFill>
            <a:srgbClr val="0000A4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FF"/>
                </a:solidFill>
              </a:rPr>
              <a:t>COMMON TERMINOLGY</a:t>
            </a:r>
            <a:endParaRPr lang="en-US" sz="2400" b="1" dirty="0">
              <a:solidFill>
                <a:srgbClr val="FFFFFF"/>
              </a:solidFill>
            </a:endParaRPr>
          </a:p>
        </p:txBody>
      </p:sp>
      <p:pic>
        <p:nvPicPr>
          <p:cNvPr id="3" name="Picture 2" descr="Natural Resources Conservation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551076"/>
            <a:ext cx="1981200" cy="295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914400"/>
            <a:ext cx="9144000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b="1" u="sng" dirty="0" smtClean="0">
              <a:solidFill>
                <a:srgbClr val="FFFFFF"/>
              </a:solidFill>
            </a:endParaRPr>
          </a:p>
          <a:p>
            <a:r>
              <a:rPr lang="en-US" sz="2000" b="1" u="sng" dirty="0" smtClean="0">
                <a:solidFill>
                  <a:srgbClr val="FFFFFF"/>
                </a:solidFill>
              </a:rPr>
              <a:t>SWE</a:t>
            </a:r>
            <a:r>
              <a:rPr lang="en-US" sz="2000" b="1" dirty="0" smtClean="0">
                <a:solidFill>
                  <a:srgbClr val="FFFFFF"/>
                </a:solidFill>
              </a:rPr>
              <a:t> = Snow Water Equivalent, the depth of water in inches if snow was </a:t>
            </a:r>
            <a:r>
              <a:rPr lang="en-US" sz="2000" b="1" dirty="0" smtClean="0">
                <a:solidFill>
                  <a:srgbClr val="FFFFFF"/>
                </a:solidFill>
              </a:rPr>
              <a:t>melted to </a:t>
            </a:r>
            <a:r>
              <a:rPr lang="en-US" sz="2000" b="1" dirty="0" smtClean="0">
                <a:solidFill>
                  <a:srgbClr val="FFFFFF"/>
                </a:solidFill>
              </a:rPr>
              <a:t>liquid</a:t>
            </a:r>
          </a:p>
          <a:p>
            <a:endParaRPr lang="en-US" sz="2000" b="1" u="sng" dirty="0">
              <a:solidFill>
                <a:srgbClr val="FFFFFF"/>
              </a:solidFill>
            </a:endParaRPr>
          </a:p>
          <a:p>
            <a:r>
              <a:rPr lang="en-US" sz="2000" b="1" u="sng" dirty="0" smtClean="0">
                <a:solidFill>
                  <a:srgbClr val="FFFFFF"/>
                </a:solidFill>
              </a:rPr>
              <a:t>Water Year Precipitation</a:t>
            </a:r>
            <a:r>
              <a:rPr lang="en-US" sz="2000" b="1" dirty="0" smtClean="0">
                <a:solidFill>
                  <a:srgbClr val="FFFFFF"/>
                </a:solidFill>
              </a:rPr>
              <a:t> = The amount of precipitation (liquid and frozen)</a:t>
            </a:r>
          </a:p>
          <a:p>
            <a:r>
              <a:rPr lang="en-US" sz="2000" b="1" dirty="0" smtClean="0">
                <a:solidFill>
                  <a:srgbClr val="FFFFFF"/>
                </a:solidFill>
              </a:rPr>
              <a:t>Accumulated from October 1 through date of reference.  Water year 2018 is </a:t>
            </a:r>
            <a:r>
              <a:rPr lang="en-US" sz="2000" b="1" dirty="0" smtClean="0">
                <a:solidFill>
                  <a:srgbClr val="FFFFFF"/>
                </a:solidFill>
              </a:rPr>
              <a:t>the period </a:t>
            </a:r>
            <a:r>
              <a:rPr lang="en-US" sz="2000" b="1" dirty="0" smtClean="0">
                <a:solidFill>
                  <a:srgbClr val="FFFFFF"/>
                </a:solidFill>
              </a:rPr>
              <a:t>– October 1, 2017 through September 30, 2018</a:t>
            </a:r>
          </a:p>
          <a:p>
            <a:endParaRPr lang="en-US" sz="2000" b="1" dirty="0">
              <a:solidFill>
                <a:srgbClr val="FFFFFF"/>
              </a:solidFill>
            </a:endParaRPr>
          </a:p>
          <a:p>
            <a:r>
              <a:rPr lang="en-US" sz="2000" b="1" u="sng" dirty="0" smtClean="0">
                <a:solidFill>
                  <a:srgbClr val="FFFFFF"/>
                </a:solidFill>
              </a:rPr>
              <a:t>Streamflow Forecast</a:t>
            </a:r>
            <a:r>
              <a:rPr lang="en-US" sz="2000" b="1" dirty="0" smtClean="0">
                <a:solidFill>
                  <a:srgbClr val="FFFFFF"/>
                </a:solidFill>
              </a:rPr>
              <a:t> = A water supply forecast issued on the first of each </a:t>
            </a:r>
            <a:r>
              <a:rPr lang="en-US" sz="2000" b="1" dirty="0" smtClean="0">
                <a:solidFill>
                  <a:srgbClr val="FFFFFF"/>
                </a:solidFill>
              </a:rPr>
              <a:t>month (from </a:t>
            </a:r>
            <a:r>
              <a:rPr lang="en-US" sz="2000" b="1" dirty="0" smtClean="0">
                <a:solidFill>
                  <a:srgbClr val="FFFFFF"/>
                </a:solidFill>
              </a:rPr>
              <a:t>January through </a:t>
            </a:r>
            <a:r>
              <a:rPr lang="en-US" sz="2000" b="1" dirty="0" smtClean="0">
                <a:solidFill>
                  <a:srgbClr val="FFFFFF"/>
                </a:solidFill>
              </a:rPr>
              <a:t>June).  </a:t>
            </a:r>
            <a:r>
              <a:rPr lang="en-US" sz="2000" b="1" dirty="0" smtClean="0">
                <a:solidFill>
                  <a:srgbClr val="FFFFFF"/>
                </a:solidFill>
              </a:rPr>
              <a:t>Refers to the volume of water</a:t>
            </a:r>
          </a:p>
          <a:p>
            <a:r>
              <a:rPr lang="en-US" sz="2000" b="1" dirty="0" smtClean="0">
                <a:solidFill>
                  <a:srgbClr val="FFFFFF"/>
                </a:solidFill>
              </a:rPr>
              <a:t>(Thousands of Acre Feet) forecast to pass by a real-time </a:t>
            </a:r>
            <a:r>
              <a:rPr lang="en-US" sz="2000" b="1" dirty="0" smtClean="0">
                <a:solidFill>
                  <a:srgbClr val="FFFFFF"/>
                </a:solidFill>
              </a:rPr>
              <a:t>stream gaging station.</a:t>
            </a:r>
            <a:endParaRPr lang="en-US" sz="2000" b="1" dirty="0" smtClean="0">
              <a:solidFill>
                <a:srgbClr val="FFFFFF"/>
              </a:solidFill>
            </a:endParaRPr>
          </a:p>
          <a:p>
            <a:endParaRPr lang="en-US" sz="2000" b="1" dirty="0">
              <a:solidFill>
                <a:srgbClr val="FFFFFF"/>
              </a:solidFill>
            </a:endParaRPr>
          </a:p>
          <a:p>
            <a:endParaRPr lang="en-US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18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rgbClr val="0000A4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600" b="1" dirty="0" smtClean="0">
                <a:solidFill>
                  <a:schemeClr val="tx1"/>
                </a:solidFill>
                <a:effectLst/>
              </a:rPr>
              <a:t>Data Collection Efforts</a:t>
            </a:r>
          </a:p>
        </p:txBody>
      </p:sp>
      <p:sp>
        <p:nvSpPr>
          <p:cNvPr id="911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609600"/>
            <a:ext cx="9144000" cy="4953000"/>
          </a:xfrm>
          <a:solidFill>
            <a:srgbClr val="0000A4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  <a:defRPr/>
            </a:pPr>
            <a:endParaRPr lang="en-US" sz="1800" b="1" dirty="0" smtClean="0">
              <a:effectLst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  <a:defRPr/>
            </a:pPr>
            <a:r>
              <a:rPr lang="en-US" sz="2000" b="1" u="sng" dirty="0" smtClean="0">
                <a:effectLst/>
              </a:rPr>
              <a:t>Snow Courses:</a:t>
            </a: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000" b="1" dirty="0">
                <a:effectLst/>
              </a:rPr>
              <a:t>	</a:t>
            </a:r>
            <a:r>
              <a:rPr lang="en-US" sz="2000" b="1" dirty="0" smtClean="0">
                <a:effectLst/>
              </a:rPr>
              <a:t>Site maintenance, data collection, quality control and archival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  <a:defRPr/>
            </a:pPr>
            <a:endParaRPr lang="en-US" sz="800" b="1" dirty="0" smtClean="0">
              <a:effectLst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  <a:defRPr/>
            </a:pPr>
            <a:r>
              <a:rPr lang="en-US" sz="2000" b="1" u="sng" dirty="0" smtClean="0">
                <a:effectLst/>
              </a:rPr>
              <a:t>SNOTEL Sites:</a:t>
            </a:r>
          </a:p>
          <a:p>
            <a:pPr marL="0" lvl="1" indent="0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000" b="1" dirty="0" smtClean="0">
                <a:effectLst/>
              </a:rPr>
              <a:t>	Site maintenance/repair, data </a:t>
            </a:r>
            <a:r>
              <a:rPr lang="en-US" sz="2000" b="1" dirty="0">
                <a:effectLst/>
              </a:rPr>
              <a:t>collection, quality control and </a:t>
            </a:r>
            <a:r>
              <a:rPr lang="en-US" sz="2000" b="1" dirty="0" smtClean="0">
                <a:effectLst/>
              </a:rPr>
              <a:t>	archival</a:t>
            </a: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endParaRPr lang="en-US" sz="800" b="1" dirty="0" smtClean="0">
              <a:effectLst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  <a:defRPr/>
            </a:pPr>
            <a:r>
              <a:rPr lang="en-US" sz="2000" b="1" u="sng" dirty="0" smtClean="0">
                <a:effectLst/>
              </a:rPr>
              <a:t>Snow and water supply </a:t>
            </a:r>
            <a:r>
              <a:rPr lang="en-US" sz="2000" b="1" u="sng" dirty="0">
                <a:effectLst/>
              </a:rPr>
              <a:t>data</a:t>
            </a:r>
            <a:r>
              <a:rPr lang="en-US" sz="2000" b="1" dirty="0">
                <a:effectLst/>
              </a:rPr>
              <a:t> analysis, </a:t>
            </a:r>
            <a:r>
              <a:rPr lang="en-US" sz="2000" b="1" dirty="0" smtClean="0">
                <a:effectLst/>
              </a:rPr>
              <a:t>interpretation, and dissemination: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Char char="•"/>
              <a:defRPr/>
            </a:pPr>
            <a:endParaRPr lang="en-US" sz="800" b="1" dirty="0" smtClean="0">
              <a:effectLst/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000" b="1" dirty="0" smtClean="0">
                <a:effectLst/>
              </a:rPr>
              <a:t>	Develop and release state water supply outlook reports</a:t>
            </a: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endParaRPr lang="en-US" sz="800" b="1" dirty="0" smtClean="0">
              <a:effectLst/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000" b="1" dirty="0" smtClean="0">
                <a:effectLst/>
              </a:rPr>
              <a:t>	Handle media contacts and issue news releases</a:t>
            </a: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endParaRPr lang="en-US" sz="800" b="1" dirty="0" smtClean="0">
              <a:effectLst/>
            </a:endParaRPr>
          </a:p>
          <a:p>
            <a:pPr marL="0" indent="0" eaLnBrk="1" hangingPunct="1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000" b="1" dirty="0">
                <a:effectLst/>
              </a:rPr>
              <a:t>	</a:t>
            </a:r>
            <a:r>
              <a:rPr lang="en-US" sz="2000" b="1" dirty="0" smtClean="0">
                <a:effectLst/>
              </a:rPr>
              <a:t>Work with state and federal entities in assessing/mitigating flood 	and drought conditions</a:t>
            </a:r>
            <a:r>
              <a:rPr lang="en-US" sz="2000" dirty="0" smtClean="0"/>
              <a:t> </a:t>
            </a:r>
            <a:endParaRPr lang="en-US" sz="2000" b="1" dirty="0" smtClean="0">
              <a:effectLst/>
            </a:endParaRPr>
          </a:p>
          <a:p>
            <a:pPr lvl="4" eaLnBrk="1" hangingPunct="1">
              <a:lnSpc>
                <a:spcPct val="80000"/>
              </a:lnSpc>
              <a:defRPr/>
            </a:pPr>
            <a:endParaRPr lang="en-US" dirty="0" smtClean="0"/>
          </a:p>
        </p:txBody>
      </p:sp>
      <p:pic>
        <p:nvPicPr>
          <p:cNvPr id="4100" name="Picture 4" descr="Natural Resources Conservation Serv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6493925"/>
            <a:ext cx="2438400" cy="3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847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9156700" cy="6858000"/>
          </a:xfrm>
          <a:prstGeom prst="rect">
            <a:avLst/>
          </a:prstGeom>
        </p:spPr>
      </p:pic>
      <p:pic>
        <p:nvPicPr>
          <p:cNvPr id="5" name="Picture 4" descr="Natural Resources Conservation 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05302"/>
            <a:ext cx="2362200" cy="35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2800" y="76200"/>
            <a:ext cx="2749471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SNOW COURSES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70324" y="548375"/>
            <a:ext cx="4816475" cy="1200329"/>
          </a:xfrm>
          <a:prstGeom prst="rect">
            <a:avLst/>
          </a:prstGeom>
          <a:solidFill>
            <a:schemeClr val="accent3">
              <a:lumMod val="60000"/>
              <a:lumOff val="40000"/>
              <a:alpha val="47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A4"/>
                </a:solidFill>
              </a:rPr>
              <a:t>155 Snow Courses &amp; Aerial Markers</a:t>
            </a:r>
          </a:p>
          <a:p>
            <a:r>
              <a:rPr lang="en-US" b="1" dirty="0">
                <a:solidFill>
                  <a:srgbClr val="0000A4"/>
                </a:solidFill>
              </a:rPr>
              <a:t>	Manual Monthly Measurements:</a:t>
            </a:r>
          </a:p>
          <a:p>
            <a:r>
              <a:rPr lang="en-US" b="1" dirty="0">
                <a:solidFill>
                  <a:srgbClr val="0000A4"/>
                </a:solidFill>
              </a:rPr>
              <a:t>	</a:t>
            </a:r>
            <a:r>
              <a:rPr lang="en-US" b="1" dirty="0" smtClean="0">
                <a:solidFill>
                  <a:srgbClr val="0000A4"/>
                </a:solidFill>
              </a:rPr>
              <a:t>Snow </a:t>
            </a:r>
            <a:r>
              <a:rPr lang="en-US" b="1" dirty="0">
                <a:solidFill>
                  <a:srgbClr val="0000A4"/>
                </a:solidFill>
              </a:rPr>
              <a:t>Water Equivalent (SWE)</a:t>
            </a:r>
          </a:p>
          <a:p>
            <a:r>
              <a:rPr lang="en-US" b="1" dirty="0">
                <a:solidFill>
                  <a:srgbClr val="0000A4"/>
                </a:solidFill>
              </a:rPr>
              <a:t>	Snow Depth </a:t>
            </a:r>
          </a:p>
        </p:txBody>
      </p:sp>
    </p:spTree>
    <p:extLst>
      <p:ext uri="{BB962C8B-B14F-4D97-AF65-F5344CB8AC3E}">
        <p14:creationId xmlns:p14="http://schemas.microsoft.com/office/powerpoint/2010/main" val="201292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4" descr="Natural Resources Conservation 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493925"/>
            <a:ext cx="2438400" cy="3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3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:\Service_Center\NRCS\SNOW\Images\Aerial Markers\Boise Flight\BoiseAerialMarkerFlight_Mar1_2009\Bull Basin AM 2.27.09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0"/>
            <a:ext cx="711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ervice_Center\NRCS\SNOW\Images\Aerial Markers\Boise Flight\BullyCreek_2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4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0" y="0"/>
            <a:ext cx="5410200" cy="707886"/>
          </a:xfrm>
          <a:prstGeom prst="rect">
            <a:avLst/>
          </a:prstGeom>
          <a:solidFill>
            <a:srgbClr val="0000A4"/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 b="1" dirty="0" smtClean="0"/>
              <a:t>Aerial Markers</a:t>
            </a:r>
            <a:endParaRPr lang="en-US" altLang="en-US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96200" y="860286"/>
            <a:ext cx="13716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Manually</a:t>
            </a:r>
          </a:p>
          <a:p>
            <a:r>
              <a:rPr lang="en-US" sz="2000" b="1" dirty="0" smtClean="0"/>
              <a:t>Measured</a:t>
            </a:r>
          </a:p>
          <a:p>
            <a:r>
              <a:rPr lang="en-US" sz="2000" b="1" u="sng" dirty="0" smtClean="0"/>
              <a:t>Monthly</a:t>
            </a:r>
          </a:p>
          <a:p>
            <a:r>
              <a:rPr lang="en-US" sz="2000" b="1" dirty="0" smtClean="0"/>
              <a:t> Data</a:t>
            </a:r>
            <a:endParaRPr lang="en-US" sz="2000" b="1" dirty="0"/>
          </a:p>
        </p:txBody>
      </p:sp>
      <p:pic>
        <p:nvPicPr>
          <p:cNvPr id="6" name="Picture 5" descr="Natural Resources Conservation Serv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539434"/>
            <a:ext cx="2133600" cy="318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37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pic>
        <p:nvPicPr>
          <p:cNvPr id="3" name="Picture 2" descr="Natural Resources Conservation 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471170"/>
            <a:ext cx="2590800" cy="386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40786" y="0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SNOLITE SITES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2617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 Temperature Sensor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782075"/>
            <a:ext cx="1915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Satellite Antenna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83243" y="1933481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 Depth Sensor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1357778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Solar Panel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83242" y="2943632"/>
            <a:ext cx="45607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18 </a:t>
            </a:r>
            <a:r>
              <a:rPr lang="en-US" sz="1600" b="1" dirty="0"/>
              <a:t>SNOLITE (Automated Aerial Marker) </a:t>
            </a:r>
            <a:r>
              <a:rPr lang="en-US" sz="1600" b="1" dirty="0" smtClean="0"/>
              <a:t>Sites</a:t>
            </a:r>
            <a:endParaRPr lang="en-US" sz="1600" b="1" dirty="0"/>
          </a:p>
          <a:p>
            <a:r>
              <a:rPr lang="en-US" sz="1600" b="1" dirty="0" smtClean="0"/>
              <a:t>Automated </a:t>
            </a:r>
            <a:r>
              <a:rPr lang="en-US" sz="1600" b="1" dirty="0"/>
              <a:t>Telemetered Measurements:</a:t>
            </a:r>
          </a:p>
          <a:p>
            <a:r>
              <a:rPr lang="en-US" sz="1600" b="1" dirty="0"/>
              <a:t>	</a:t>
            </a:r>
            <a:r>
              <a:rPr lang="en-US" sz="1600" b="1" dirty="0" smtClean="0"/>
              <a:t>Air </a:t>
            </a:r>
            <a:r>
              <a:rPr lang="en-US" sz="1600" b="1" dirty="0" smtClean="0"/>
              <a:t>Temperature</a:t>
            </a:r>
          </a:p>
          <a:p>
            <a:r>
              <a:rPr lang="en-US" sz="1600" b="1" dirty="0"/>
              <a:t>	</a:t>
            </a:r>
            <a:r>
              <a:rPr lang="en-US" sz="1600" b="1" dirty="0" smtClean="0"/>
              <a:t>(Max</a:t>
            </a:r>
            <a:r>
              <a:rPr lang="en-US" sz="1600" b="1" dirty="0"/>
              <a:t>, Min, Current, Average)</a:t>
            </a:r>
          </a:p>
          <a:p>
            <a:r>
              <a:rPr lang="en-US" sz="1600" b="1" dirty="0"/>
              <a:t>	</a:t>
            </a:r>
            <a:r>
              <a:rPr lang="en-US" sz="1600" b="1" dirty="0" smtClean="0"/>
              <a:t>Snow </a:t>
            </a:r>
            <a:r>
              <a:rPr lang="en-US" sz="1600" b="1" dirty="0"/>
              <a:t>Depth</a:t>
            </a:r>
          </a:p>
        </p:txBody>
      </p:sp>
    </p:spTree>
    <p:extLst>
      <p:ext uri="{BB962C8B-B14F-4D97-AF65-F5344CB8AC3E}">
        <p14:creationId xmlns:p14="http://schemas.microsoft.com/office/powerpoint/2010/main" val="4819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304800"/>
            <a:ext cx="489531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Manual Snow Courses and Aerial Markers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62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1" descr="S:\NRCSstateoffice\Snow\Images\SiteSetup\MillerWoo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494838" cy="6858000"/>
          </a:xfrm>
          <a:prstGeom prst="rect">
            <a:avLst/>
          </a:prstGeom>
          <a:solidFill>
            <a:srgbClr val="3333FF"/>
          </a:solidFill>
          <a:ln>
            <a:noFill/>
          </a:ln>
          <a:extLst/>
        </p:spPr>
      </p:pic>
      <p:sp>
        <p:nvSpPr>
          <p:cNvPr id="24582" name="Text Box 4"/>
          <p:cNvSpPr txBox="1">
            <a:spLocks noChangeArrowheads="1"/>
          </p:cNvSpPr>
          <p:nvPr/>
        </p:nvSpPr>
        <p:spPr bwMode="auto">
          <a:xfrm>
            <a:off x="6705600" y="5678487"/>
            <a:ext cx="1981200" cy="646113"/>
          </a:xfrm>
          <a:prstGeom prst="rect">
            <a:avLst/>
          </a:prstGeom>
          <a:solidFill>
            <a:srgbClr val="3333FF"/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/>
              <a:t>Precipitation Storage Gage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962400" y="0"/>
            <a:ext cx="2133600" cy="461665"/>
          </a:xfrm>
          <a:prstGeom prst="rect">
            <a:avLst/>
          </a:prstGeom>
          <a:solidFill>
            <a:srgbClr val="3333FF">
              <a:alpha val="99000"/>
            </a:srgbClr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 dirty="0" smtClean="0"/>
              <a:t>SNOTEL</a:t>
            </a:r>
            <a:endParaRPr lang="en-US" alt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239000" y="279737"/>
            <a:ext cx="1654200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Automated</a:t>
            </a:r>
          </a:p>
          <a:p>
            <a:r>
              <a:rPr lang="en-US" sz="2000" b="1" u="sng" dirty="0" smtClean="0"/>
              <a:t>Daily</a:t>
            </a:r>
            <a:r>
              <a:rPr lang="en-US" sz="2000" b="1" dirty="0" smtClean="0"/>
              <a:t> &amp;</a:t>
            </a:r>
          </a:p>
          <a:p>
            <a:r>
              <a:rPr lang="en-US" sz="2000" b="1" u="sng" dirty="0" smtClean="0"/>
              <a:t>Hourly</a:t>
            </a:r>
            <a:r>
              <a:rPr lang="en-US" sz="2000" b="1" dirty="0" smtClean="0"/>
              <a:t> Data</a:t>
            </a:r>
            <a:endParaRPr lang="en-US" sz="2000" b="1" dirty="0"/>
          </a:p>
        </p:txBody>
      </p:sp>
      <p:pic>
        <p:nvPicPr>
          <p:cNvPr id="9" name="Picture 8" descr="Natural Resources Conservation Serv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471170"/>
            <a:ext cx="2590800" cy="386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191000" y="2362200"/>
            <a:ext cx="1981200" cy="276999"/>
          </a:xfrm>
          <a:prstGeom prst="rect">
            <a:avLst/>
          </a:prstGeom>
          <a:solidFill>
            <a:srgbClr val="3333FF">
              <a:alpha val="68000"/>
            </a:srgbClr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 dirty="0" smtClean="0"/>
              <a:t>Antenna and Solar Panel</a:t>
            </a:r>
            <a:endParaRPr lang="en-US" altLang="en-US" sz="1200" b="1" dirty="0"/>
          </a:p>
        </p:txBody>
      </p:sp>
      <p:sp>
        <p:nvSpPr>
          <p:cNvPr id="3" name="Rectangle 2"/>
          <p:cNvSpPr/>
          <p:nvPr/>
        </p:nvSpPr>
        <p:spPr>
          <a:xfrm>
            <a:off x="76200" y="0"/>
            <a:ext cx="4191000" cy="2123658"/>
          </a:xfrm>
          <a:prstGeom prst="rect">
            <a:avLst/>
          </a:prstGeom>
          <a:solidFill>
            <a:schemeClr val="accent4">
              <a:lumMod val="90000"/>
              <a:alpha val="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156 Automated SNOwpack TELemetry (SNOTEL) Sites</a:t>
            </a:r>
          </a:p>
          <a:p>
            <a:r>
              <a:rPr lang="en-US" sz="1200" b="1" dirty="0" smtClean="0"/>
              <a:t>Automated </a:t>
            </a:r>
            <a:r>
              <a:rPr lang="en-US" sz="1200" b="1" dirty="0"/>
              <a:t>Telemetered Measurements:</a:t>
            </a:r>
          </a:p>
          <a:p>
            <a:r>
              <a:rPr lang="en-US" sz="1200" b="1" dirty="0" smtClean="0"/>
              <a:t>  Snow </a:t>
            </a:r>
            <a:r>
              <a:rPr lang="en-US" sz="1200" b="1" dirty="0"/>
              <a:t>Water Equivalent (SWE)</a:t>
            </a:r>
          </a:p>
          <a:p>
            <a:r>
              <a:rPr lang="en-US" sz="1200" b="1" dirty="0" smtClean="0"/>
              <a:t>  Precipitation </a:t>
            </a:r>
            <a:r>
              <a:rPr lang="en-US" sz="1200" b="1" dirty="0"/>
              <a:t>(Rain and Frozen)</a:t>
            </a:r>
          </a:p>
          <a:p>
            <a:r>
              <a:rPr lang="en-US" sz="1200" b="1" dirty="0" smtClean="0"/>
              <a:t>  Air </a:t>
            </a:r>
            <a:r>
              <a:rPr lang="en-US" sz="1200" b="1" dirty="0"/>
              <a:t>Temperature (Max, Min, Current, Average)</a:t>
            </a:r>
          </a:p>
          <a:p>
            <a:r>
              <a:rPr lang="en-US" sz="1200" b="1" dirty="0" smtClean="0"/>
              <a:t>  Snow </a:t>
            </a:r>
            <a:r>
              <a:rPr lang="en-US" sz="1200" b="1" dirty="0"/>
              <a:t>Depth</a:t>
            </a:r>
          </a:p>
          <a:p>
            <a:r>
              <a:rPr lang="en-US" sz="1200" b="1" dirty="0" smtClean="0"/>
              <a:t>  Wind </a:t>
            </a:r>
            <a:r>
              <a:rPr lang="en-US" sz="1200" b="1" dirty="0"/>
              <a:t>Speed and Direction*</a:t>
            </a:r>
          </a:p>
          <a:p>
            <a:r>
              <a:rPr lang="en-US" sz="1200" b="1" dirty="0" smtClean="0"/>
              <a:t>  Relative </a:t>
            </a:r>
            <a:r>
              <a:rPr lang="en-US" sz="1200" b="1" dirty="0"/>
              <a:t>Humidity*</a:t>
            </a:r>
          </a:p>
          <a:p>
            <a:r>
              <a:rPr lang="en-US" sz="1200" b="1" dirty="0" smtClean="0"/>
              <a:t>  Solar </a:t>
            </a:r>
            <a:r>
              <a:rPr lang="en-US" sz="1200" b="1" dirty="0"/>
              <a:t>Radiation*</a:t>
            </a:r>
          </a:p>
          <a:p>
            <a:r>
              <a:rPr lang="en-US" sz="1200" b="1" dirty="0" smtClean="0"/>
              <a:t>  Soil </a:t>
            </a:r>
            <a:r>
              <a:rPr lang="en-US" sz="1200" b="1" dirty="0"/>
              <a:t>Moisture and Soil Temperature*</a:t>
            </a:r>
          </a:p>
          <a:p>
            <a:r>
              <a:rPr lang="en-US" sz="1200" b="1" dirty="0" smtClean="0"/>
              <a:t>       *</a:t>
            </a:r>
            <a:r>
              <a:rPr lang="en-US" sz="1200" b="1" dirty="0"/>
              <a:t>Parameters measured at select sites</a:t>
            </a: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2895600" y="1219200"/>
            <a:ext cx="1981200" cy="276999"/>
          </a:xfrm>
          <a:prstGeom prst="rect">
            <a:avLst/>
          </a:prstGeom>
          <a:solidFill>
            <a:srgbClr val="3333FF">
              <a:alpha val="68000"/>
            </a:srgbClr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 dirty="0"/>
              <a:t>Air Temperature Sensor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286000" y="3048000"/>
            <a:ext cx="1981200" cy="276999"/>
          </a:xfrm>
          <a:prstGeom prst="rect">
            <a:avLst/>
          </a:prstGeom>
          <a:solidFill>
            <a:srgbClr val="3333FF">
              <a:alpha val="68000"/>
            </a:srgbClr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 dirty="0" smtClean="0"/>
              <a:t>Snow </a:t>
            </a:r>
            <a:r>
              <a:rPr lang="en-US" altLang="en-US" sz="1200" b="1" dirty="0"/>
              <a:t>Depth Sensor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1447800" y="5438001"/>
            <a:ext cx="1981200" cy="276999"/>
          </a:xfrm>
          <a:prstGeom prst="rect">
            <a:avLst/>
          </a:prstGeom>
          <a:solidFill>
            <a:srgbClr val="3333FF"/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 dirty="0"/>
              <a:t>Snow Pillow</a:t>
            </a:r>
          </a:p>
        </p:txBody>
      </p:sp>
      <p:sp>
        <p:nvSpPr>
          <p:cNvPr id="11" name="Oval 10"/>
          <p:cNvSpPr/>
          <p:nvPr/>
        </p:nvSpPr>
        <p:spPr>
          <a:xfrm>
            <a:off x="4038600" y="930657"/>
            <a:ext cx="2971800" cy="143154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0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0" y="304800"/>
            <a:ext cx="300178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Automated SNOTEL Sites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2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5600" y="304800"/>
            <a:ext cx="336502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NRCS Oregon Responsibility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02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  <a:solidFill>
            <a:srgbClr val="0000A4"/>
          </a:solidFill>
        </p:spPr>
        <p:txBody>
          <a:bodyPr/>
          <a:lstStyle/>
          <a:p>
            <a:pPr algn="ctr" eaLnBrk="1" hangingPunct="1"/>
            <a:r>
              <a:rPr lang="en-US" altLang="en-US" sz="3200" b="1" dirty="0" smtClean="0">
                <a:solidFill>
                  <a:schemeClr val="tx1"/>
                </a:solidFill>
                <a:effectLst/>
                <a:latin typeface="+mn-lt"/>
              </a:rPr>
              <a:t>NRCS </a:t>
            </a:r>
            <a:r>
              <a:rPr lang="en-US" altLang="en-US" sz="3200" b="1" dirty="0" smtClean="0">
                <a:solidFill>
                  <a:schemeClr val="tx1"/>
                </a:solidFill>
                <a:effectLst/>
                <a:latin typeface="+mn-lt"/>
              </a:rPr>
              <a:t>Surface Water</a:t>
            </a:r>
            <a:br>
              <a:rPr lang="en-US" altLang="en-US" sz="3200" b="1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altLang="en-US" sz="3200" b="1" dirty="0" smtClean="0">
                <a:solidFill>
                  <a:schemeClr val="tx1"/>
                </a:solidFill>
                <a:effectLst/>
                <a:latin typeface="+mn-lt"/>
              </a:rPr>
              <a:t>Supply Forecasting</a:t>
            </a:r>
            <a:endParaRPr lang="en-US" altLang="en-US" sz="3200" b="1" dirty="0" smtClean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3886200"/>
          </a:xfrm>
          <a:solidFill>
            <a:srgbClr val="0000A4"/>
          </a:solidFill>
        </p:spPr>
        <p:txBody>
          <a:bodyPr/>
          <a:lstStyle/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800" b="1" dirty="0" smtClean="0"/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2400" b="1" dirty="0" smtClean="0"/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 smtClean="0"/>
              <a:t>SCS/NRCS forecasting began as a result of legislation to provide water supply forecasts for agriculture in the West in the 1930s.</a:t>
            </a:r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800" b="1" dirty="0" smtClean="0"/>
          </a:p>
          <a:p>
            <a:pPr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 smtClean="0"/>
              <a:t>Forecasts were </a:t>
            </a:r>
            <a:r>
              <a:rPr lang="en-US" altLang="en-US" sz="2400" b="1" dirty="0" smtClean="0"/>
              <a:t>initially concentrated </a:t>
            </a:r>
            <a:r>
              <a:rPr lang="en-US" altLang="en-US" sz="2400" b="1" dirty="0" smtClean="0"/>
              <a:t>on small headwater basins, primarily for irrigation purposes such as flow past USGS stream gages, reservoir </a:t>
            </a:r>
            <a:r>
              <a:rPr lang="en-US" altLang="en-US" sz="2400" b="1" dirty="0" smtClean="0"/>
              <a:t>inflows, </a:t>
            </a:r>
            <a:r>
              <a:rPr lang="en-US" altLang="en-US" sz="2400" b="1" dirty="0" smtClean="0"/>
              <a:t>and streamflow.</a:t>
            </a:r>
          </a:p>
        </p:txBody>
      </p:sp>
      <p:pic>
        <p:nvPicPr>
          <p:cNvPr id="4" name="Picture 3" descr="Natural Resources Conservation 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6516678"/>
            <a:ext cx="2286000" cy="341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34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1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charset="0"/>
              <a:buChar char="○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BBB59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January 13, 2006</a:t>
            </a:r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2667000" y="3200400"/>
            <a:ext cx="1600200" cy="485775"/>
          </a:xfrm>
          <a:prstGeom prst="rightArrow">
            <a:avLst>
              <a:gd name="adj1" fmla="val 50000"/>
              <a:gd name="adj2" fmla="val 82353"/>
            </a:avLst>
          </a:prstGeom>
          <a:gradFill rotWithShape="0">
            <a:gsLst>
              <a:gs pos="0">
                <a:srgbClr val="00765E"/>
              </a:gs>
              <a:gs pos="100000">
                <a:srgbClr val="00FFCC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charset="0"/>
              <a:buChar char="○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BBB59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/>
          </a:p>
        </p:txBody>
      </p:sp>
      <p:pic>
        <p:nvPicPr>
          <p:cNvPr id="45060" name="Picture 28" descr="724_forecast_locations_yel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228600" y="5670550"/>
            <a:ext cx="32639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charset="0"/>
              <a:buChar char="○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BBB59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/>
              <a:t>OVER 700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/>
              <a:t>FORECAST POINTS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/>
              <a:t>IN THE WEST</a:t>
            </a:r>
          </a:p>
        </p:txBody>
      </p:sp>
      <p:pic>
        <p:nvPicPr>
          <p:cNvPr id="8" name="Picture 7" descr="Natural Resources Conservation Serv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05302"/>
            <a:ext cx="2362200" cy="35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22784" y="0"/>
            <a:ext cx="453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NRCS Forecast Points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0" y="1524000"/>
            <a:ext cx="1905000" cy="14773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OVER 10,000 NRCS Forecasts </a:t>
            </a:r>
            <a:r>
              <a:rPr lang="en-US" b="1" dirty="0" smtClean="0">
                <a:solidFill>
                  <a:schemeClr val="bg1"/>
                </a:solidFill>
              </a:rPr>
              <a:t>issued West-wide (Annually)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429000"/>
            <a:ext cx="1905000" cy="341632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NRCS uses statistical forecasting models to relate SWE and Water Year Precipitation at SNOTEL sites to USGS or equivalent real-time stream gaging stations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0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384300"/>
          </a:xfrm>
          <a:solidFill>
            <a:srgbClr val="0000A4"/>
          </a:solidFill>
        </p:spPr>
        <p:txBody>
          <a:bodyPr/>
          <a:lstStyle/>
          <a:p>
            <a:pPr algn="ctr" eaLnBrk="1" hangingPunct="1"/>
            <a:r>
              <a:rPr lang="en-US" altLang="en-US" sz="2800" b="1" dirty="0" smtClean="0">
                <a:solidFill>
                  <a:schemeClr val="tx1"/>
                </a:solidFill>
                <a:effectLst/>
                <a:latin typeface="+mn-lt"/>
              </a:rPr>
              <a:t>TYPES of FORECASTS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0" y="1371600"/>
            <a:ext cx="9144000" cy="3477875"/>
          </a:xfrm>
          <a:prstGeom prst="rect">
            <a:avLst/>
          </a:prstGeom>
          <a:solidFill>
            <a:srgbClr val="0000A4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85000"/>
              <a:buFont typeface="Arial" charset="0"/>
              <a:buChar char="○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BBB59"/>
              </a:buClr>
              <a:buSzPct val="9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endParaRPr lang="en-US" altLang="en-US" sz="2800" b="1" dirty="0" smtClean="0"/>
          </a:p>
          <a:p>
            <a:pPr marL="1714500" lvl="2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b="1" dirty="0" smtClean="0"/>
              <a:t>Seasonal </a:t>
            </a:r>
            <a:r>
              <a:rPr lang="en-US" altLang="en-US" b="1" dirty="0"/>
              <a:t>Volume</a:t>
            </a:r>
          </a:p>
          <a:p>
            <a:pPr marL="1714500" lvl="2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endParaRPr lang="en-US" altLang="en-US" b="1" dirty="0"/>
          </a:p>
          <a:p>
            <a:pPr marL="1714500" lvl="2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b="1" dirty="0"/>
              <a:t>Peak or Stage</a:t>
            </a:r>
          </a:p>
          <a:p>
            <a:pPr marL="1714500" lvl="2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endParaRPr lang="en-US" altLang="en-US" b="1" dirty="0"/>
          </a:p>
          <a:p>
            <a:pPr marL="1714500" lvl="2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b="1" dirty="0" smtClean="0"/>
              <a:t>Recession</a:t>
            </a:r>
            <a:endParaRPr lang="en-US" altLang="en-US" b="1" dirty="0"/>
          </a:p>
          <a:p>
            <a:pPr marL="1714500" lvl="2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endParaRPr lang="en-US" altLang="en-US" b="1" dirty="0"/>
          </a:p>
          <a:p>
            <a:pPr marL="1714500" lvl="2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b="1" dirty="0"/>
              <a:t>Full </a:t>
            </a:r>
            <a:r>
              <a:rPr lang="en-US" altLang="en-US" b="1" dirty="0" smtClean="0"/>
              <a:t>Hydrograph</a:t>
            </a:r>
          </a:p>
          <a:p>
            <a:pPr marL="1714500" lvl="2" indent="-571500"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endParaRPr lang="en-US" altLang="en-US" b="1" dirty="0"/>
          </a:p>
        </p:txBody>
      </p:sp>
      <p:pic>
        <p:nvPicPr>
          <p:cNvPr id="4" name="Picture 3" descr="Natural Resources Conservation 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246" y="6477000"/>
            <a:ext cx="2551754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54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Natural Resources Conservation 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539434"/>
            <a:ext cx="2133600" cy="318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0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  <a:solidFill>
            <a:srgbClr val="0000A4"/>
          </a:solidFill>
        </p:spPr>
        <p:txBody>
          <a:bodyPr/>
          <a:lstStyle/>
          <a:p>
            <a:pPr algn="ctr" eaLnBrk="1" hangingPunct="1"/>
            <a:r>
              <a:rPr lang="en-US" altLang="en-US" sz="2800" b="1" dirty="0" smtClean="0">
                <a:solidFill>
                  <a:schemeClr val="tx1"/>
                </a:solidFill>
                <a:effectLst/>
                <a:latin typeface="+mn-lt"/>
              </a:rPr>
              <a:t>Forecasting Challenges</a:t>
            </a:r>
            <a:endParaRPr lang="en-US" altLang="en-US" sz="2800" b="1" dirty="0" smtClean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66800"/>
            <a:ext cx="9144000" cy="4800600"/>
          </a:xfrm>
          <a:solidFill>
            <a:srgbClr val="0000A4"/>
          </a:solidFill>
        </p:spPr>
        <p:txBody>
          <a:bodyPr>
            <a:noAutofit/>
          </a:bodyPr>
          <a:lstStyle/>
          <a:p>
            <a:pPr marL="820674" lvl="1" indent="-384048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effectLst/>
              </a:rPr>
              <a:t>Early season forecasts have many unknowns based on future conditions</a:t>
            </a:r>
          </a:p>
          <a:p>
            <a:pPr marL="820674" lvl="1" indent="-384048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sz="2000" b="1" dirty="0" smtClean="0">
              <a:effectLst/>
            </a:endParaRPr>
          </a:p>
          <a:p>
            <a:pPr marL="820674" lvl="1" indent="-384048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effectLst/>
              </a:rPr>
              <a:t>Forecasting future weather/climate </a:t>
            </a:r>
          </a:p>
          <a:p>
            <a:pPr marL="848106" lvl="2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None/>
              <a:defRPr/>
            </a:pPr>
            <a:r>
              <a:rPr lang="en-US" sz="2000" b="1" dirty="0" smtClean="0">
                <a:effectLst/>
              </a:rPr>
              <a:t>	Precipitation and temperature variability</a:t>
            </a:r>
          </a:p>
          <a:p>
            <a:pPr marL="848106" lvl="2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None/>
              <a:defRPr/>
            </a:pPr>
            <a:endParaRPr lang="en-US" sz="2000" b="1" dirty="0" smtClean="0">
              <a:effectLst/>
            </a:endParaRPr>
          </a:p>
          <a:p>
            <a:pPr marL="820674" lvl="1" indent="-384048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effectLst/>
              </a:rPr>
              <a:t>Unknown basin physical processes</a:t>
            </a:r>
          </a:p>
          <a:p>
            <a:pPr marL="1079564" lvl="3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None/>
              <a:defRPr/>
            </a:pPr>
            <a:r>
              <a:rPr lang="en-US" b="1" dirty="0" smtClean="0">
                <a:effectLst/>
              </a:rPr>
              <a:t>	Geomorphology, Soils, Vegetation Influences	</a:t>
            </a:r>
          </a:p>
          <a:p>
            <a:pPr marL="820674" lvl="1" indent="-384048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sz="2000" b="1" dirty="0" smtClean="0">
              <a:effectLst/>
            </a:endParaRPr>
          </a:p>
          <a:p>
            <a:pPr marL="820674" lvl="1" indent="-384048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effectLst/>
              </a:rPr>
              <a:t>Extremes </a:t>
            </a:r>
          </a:p>
          <a:p>
            <a:pPr marL="848106" lvl="2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None/>
              <a:defRPr/>
            </a:pPr>
            <a:r>
              <a:rPr lang="en-US" sz="2000" b="1" dirty="0" smtClean="0">
                <a:effectLst/>
              </a:rPr>
              <a:t>	Record precipitation, temperatures, streamflow</a:t>
            </a:r>
          </a:p>
          <a:p>
            <a:pPr marL="820674" lvl="1" indent="-384048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sz="2000" b="1" dirty="0" smtClean="0">
              <a:effectLst/>
            </a:endParaRPr>
          </a:p>
          <a:p>
            <a:pPr marL="820674" lvl="1" indent="-384048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>
                  <a:lumMod val="9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effectLst/>
              </a:rPr>
              <a:t>Multi-year persistence		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000" b="1" dirty="0" smtClean="0">
              <a:effectLst/>
            </a:endParaRPr>
          </a:p>
        </p:txBody>
      </p:sp>
      <p:pic>
        <p:nvPicPr>
          <p:cNvPr id="5" name="Picture 4" descr="Natural Resources Conservation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6411913"/>
            <a:ext cx="298767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94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0" y="838200"/>
            <a:ext cx="4495800" cy="3886200"/>
          </a:xfrm>
          <a:prstGeom prst="rect">
            <a:avLst/>
          </a:prstGeom>
          <a:solidFill>
            <a:srgbClr val="0000A4"/>
          </a:solidFill>
        </p:spPr>
        <p:txBody>
          <a:bodyPr vert="horz" tIns="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Federal Agencies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endParaRPr kumimoji="0" lang="en-US" sz="1000" b="1" i="0" u="sng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USGS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USFS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USDA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USACE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USDI-BOR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National Weather Service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NWS - River Forecast Centers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NOAA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NASA	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NPS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NIDIS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3" name="Content Placeholder 6"/>
          <p:cNvSpPr txBox="1">
            <a:spLocks/>
          </p:cNvSpPr>
          <p:nvPr/>
        </p:nvSpPr>
        <p:spPr>
          <a:xfrm>
            <a:off x="4495800" y="838200"/>
            <a:ext cx="4648200" cy="5562600"/>
          </a:xfrm>
          <a:prstGeom prst="rect">
            <a:avLst/>
          </a:prstGeom>
          <a:solidFill>
            <a:srgbClr val="0000A4"/>
          </a:solidFill>
        </p:spPr>
        <p:txBody>
          <a:bodyPr vert="horz" tIns="0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State and Local Groups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OWRD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ODF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ODFW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ODA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Local Water Managers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Irrigation Districts and Companies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Municipalities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State Water Supply Availability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Committee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Drought Readiness Council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Power Companies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University Researchers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Avalanche Centers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dirty="0" smtClea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Producers and Ranchers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Recreationists and Tourism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Groups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0000A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USERS and USES of NRCS Data, Forecasts,</a:t>
            </a:r>
          </a:p>
          <a:p>
            <a:pPr algn="ctr"/>
            <a:r>
              <a:rPr lang="en-US" sz="2400" b="1" dirty="0" smtClean="0"/>
              <a:t>Products, and Reports</a:t>
            </a:r>
            <a:endParaRPr lang="en-US" sz="2400" b="1" dirty="0"/>
          </a:p>
        </p:txBody>
      </p:sp>
      <p:pic>
        <p:nvPicPr>
          <p:cNvPr id="5" name="Picture 4" descr="Natural Resources Conservation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551076"/>
            <a:ext cx="1981200" cy="295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5352871"/>
            <a:ext cx="3954308" cy="1200329"/>
          </a:xfrm>
          <a:prstGeom prst="rect">
            <a:avLst/>
          </a:prstGeom>
          <a:solidFill>
            <a:schemeClr val="tx1">
              <a:alpha val="61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en-US" b="1" dirty="0" smtClean="0">
                <a:solidFill>
                  <a:srgbClr val="3333FF"/>
                </a:solidFill>
              </a:rPr>
              <a:t>Irrigation </a:t>
            </a:r>
            <a:r>
              <a:rPr lang="en-US" altLang="en-US" b="1" dirty="0">
                <a:solidFill>
                  <a:srgbClr val="3333FF"/>
                </a:solidFill>
              </a:rPr>
              <a:t>is critical to </a:t>
            </a:r>
            <a:r>
              <a:rPr lang="en-US" altLang="en-US" b="1" dirty="0" smtClean="0">
                <a:solidFill>
                  <a:srgbClr val="3333FF"/>
                </a:solidFill>
              </a:rPr>
              <a:t>agriculture</a:t>
            </a:r>
          </a:p>
          <a:p>
            <a:r>
              <a:rPr lang="en-US" altLang="en-US" b="1" dirty="0" smtClean="0">
                <a:solidFill>
                  <a:srgbClr val="3333FF"/>
                </a:solidFill>
              </a:rPr>
              <a:t>in </a:t>
            </a:r>
            <a:r>
              <a:rPr lang="en-US" altLang="en-US" b="1" dirty="0">
                <a:solidFill>
                  <a:srgbClr val="3333FF"/>
                </a:solidFill>
              </a:rPr>
              <a:t>the US.  Nearly 50% of the </a:t>
            </a:r>
            <a:r>
              <a:rPr lang="en-US" altLang="en-US" b="1" dirty="0" smtClean="0">
                <a:solidFill>
                  <a:srgbClr val="3333FF"/>
                </a:solidFill>
              </a:rPr>
              <a:t>value</a:t>
            </a:r>
          </a:p>
          <a:p>
            <a:r>
              <a:rPr lang="en-US" altLang="en-US" b="1" dirty="0" smtClean="0">
                <a:solidFill>
                  <a:srgbClr val="3333FF"/>
                </a:solidFill>
              </a:rPr>
              <a:t>of </a:t>
            </a:r>
            <a:r>
              <a:rPr lang="en-US" altLang="en-US" b="1" dirty="0">
                <a:solidFill>
                  <a:srgbClr val="3333FF"/>
                </a:solidFill>
              </a:rPr>
              <a:t>commodities sold comes </a:t>
            </a:r>
            <a:r>
              <a:rPr lang="en-US" altLang="en-US" b="1" dirty="0" smtClean="0">
                <a:solidFill>
                  <a:srgbClr val="3333FF"/>
                </a:solidFill>
              </a:rPr>
              <a:t>from</a:t>
            </a:r>
          </a:p>
          <a:p>
            <a:r>
              <a:rPr lang="en-US" altLang="en-US" b="1" dirty="0" smtClean="0">
                <a:solidFill>
                  <a:srgbClr val="3333FF"/>
                </a:solidFill>
              </a:rPr>
              <a:t>the </a:t>
            </a:r>
            <a:r>
              <a:rPr lang="en-US" altLang="en-US" b="1" dirty="0">
                <a:solidFill>
                  <a:srgbClr val="3333FF"/>
                </a:solidFill>
              </a:rPr>
              <a:t>16% of irrigated cropland.</a:t>
            </a:r>
          </a:p>
        </p:txBody>
      </p:sp>
    </p:spTree>
    <p:extLst>
      <p:ext uri="{BB962C8B-B14F-4D97-AF65-F5344CB8AC3E}">
        <p14:creationId xmlns:p14="http://schemas.microsoft.com/office/powerpoint/2010/main" val="82623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00A4"/>
          </a:solidFill>
        </p:spPr>
        <p:txBody>
          <a:bodyPr/>
          <a:lstStyle/>
          <a:p>
            <a:pPr algn="ctr" eaLnBrk="1" hangingPunct="1"/>
            <a:r>
              <a:rPr lang="en-US" altLang="en-US" sz="2800" b="1" dirty="0" smtClean="0">
                <a:solidFill>
                  <a:schemeClr val="tx1"/>
                </a:solidFill>
                <a:effectLst/>
                <a:latin typeface="+mn-lt"/>
              </a:rPr>
              <a:t>Future Developments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4876800"/>
          </a:xfrm>
          <a:solidFill>
            <a:srgbClr val="0000A4"/>
          </a:solidFill>
        </p:spPr>
        <p:txBody>
          <a:bodyPr>
            <a:normAutofit/>
          </a:bodyPr>
          <a:lstStyle/>
          <a:p>
            <a:pPr marL="36512" indent="0" eaLnBrk="1" hangingPunct="1">
              <a:spcBef>
                <a:spcPts val="0"/>
              </a:spcBef>
              <a:buNone/>
            </a:pPr>
            <a:r>
              <a:rPr lang="en-US" altLang="en-US" sz="2000" b="1" dirty="0" smtClean="0">
                <a:effectLst/>
              </a:rPr>
              <a:t>Snow measurements: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Fluidless snow pillow and precipitation systems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Remote-sensed  Gamma, LIDAR, other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Modeled snowpack (SNODAS)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Continued manual measurements to supplement automated readings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u="sng" dirty="0" smtClean="0">
                <a:effectLst/>
              </a:rPr>
              <a:t>Ground-based data collection </a:t>
            </a:r>
            <a:r>
              <a:rPr lang="en-US" altLang="en-US" sz="2000" b="1" u="sng" dirty="0" smtClean="0">
                <a:effectLst/>
              </a:rPr>
              <a:t>required </a:t>
            </a:r>
            <a:r>
              <a:rPr lang="en-US" altLang="en-US" sz="2000" b="1" u="sng" dirty="0" smtClean="0">
                <a:effectLst/>
              </a:rPr>
              <a:t>to verify remote sensing data</a:t>
            </a:r>
          </a:p>
          <a:p>
            <a:pPr marL="449263" lvl="1" indent="0" eaLnBrk="1" hangingPunct="1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2000" b="1" dirty="0" smtClean="0">
              <a:effectLst/>
            </a:endParaRPr>
          </a:p>
          <a:p>
            <a:pPr marL="36512" indent="0" eaLnBrk="1" hangingPunct="1">
              <a:spcBef>
                <a:spcPts val="0"/>
              </a:spcBef>
              <a:buNone/>
            </a:pPr>
            <a:r>
              <a:rPr lang="en-US" altLang="en-US" sz="2000" b="1" dirty="0" smtClean="0">
                <a:effectLst/>
              </a:rPr>
              <a:t>Improving forecasts: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More accurate data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Additional data and data types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Improving weather forecasts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 smtClean="0">
                <a:effectLst/>
              </a:rPr>
              <a:t>Development of physical hydrologic models </a:t>
            </a:r>
            <a:r>
              <a:rPr lang="en-US" altLang="en-US" sz="2000" b="1" dirty="0" smtClean="0">
                <a:effectLst/>
              </a:rPr>
              <a:t>(precipitation-runoff modeling system - PRMS)</a:t>
            </a: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2000" b="1" dirty="0">
              <a:effectLst/>
            </a:endParaRP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2000" b="1" dirty="0" smtClean="0">
              <a:effectLst/>
            </a:endParaRPr>
          </a:p>
          <a:p>
            <a:pPr marL="457200" lvl="1" indent="0" eaLnBrk="1" hangingPunct="1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2000" b="1" dirty="0" smtClean="0">
              <a:effectLst/>
            </a:endParaRPr>
          </a:p>
          <a:p>
            <a:pPr eaLnBrk="1" hangingPunct="1"/>
            <a:endParaRPr lang="en-US" altLang="en-US" sz="2000" b="1" dirty="0" smtClean="0">
              <a:effectLst/>
            </a:endParaRPr>
          </a:p>
        </p:txBody>
      </p:sp>
      <p:pic>
        <p:nvPicPr>
          <p:cNvPr id="4" name="Picture 4" descr="Natural Resources Conservation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6411913"/>
            <a:ext cx="298767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3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743200"/>
            <a:ext cx="4942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2018 Current Conditions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16778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0819" y="0"/>
            <a:ext cx="4789581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Statewide SNOTEL Snowpack is </a:t>
            </a:r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 </a:t>
            </a:r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normal</a:t>
            </a:r>
            <a:endParaRPr lang="en-US" sz="1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914400"/>
            <a:ext cx="18288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43000" y="0"/>
            <a:ext cx="511980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Statewide SNOTEL Snowpack was 38% of normal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53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20819" y="0"/>
            <a:ext cx="511980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Statewide SNOTEL Snowpack was </a:t>
            </a:r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 </a:t>
            </a:r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normal</a:t>
            </a:r>
            <a:endParaRPr lang="en-US" sz="1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94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3870"/>
            <a:ext cx="9144000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</a:rPr>
              <a:t>West-Wide Snowpack – </a:t>
            </a:r>
            <a:r>
              <a:rPr lang="en-US" sz="2400" b="1" dirty="0" smtClean="0">
                <a:solidFill>
                  <a:prstClr val="white"/>
                </a:solidFill>
              </a:rPr>
              <a:t>April 24, </a:t>
            </a:r>
            <a:r>
              <a:rPr lang="en-US" sz="2400" b="1" dirty="0" smtClean="0">
                <a:solidFill>
                  <a:prstClr val="white"/>
                </a:solidFill>
              </a:rPr>
              <a:t>2018</a:t>
            </a:r>
            <a:endParaRPr lang="en-US" sz="2400" b="1" dirty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32" y="437794"/>
            <a:ext cx="4961067" cy="64202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1106269"/>
            <a:ext cx="12192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85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4347" y="3710081"/>
            <a:ext cx="3152330" cy="304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1569" y="609600"/>
            <a:ext cx="3022431" cy="298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4733" y="3710081"/>
            <a:ext cx="2878710" cy="304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712557"/>
            <a:ext cx="3014733" cy="303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89" y="575510"/>
            <a:ext cx="3060493" cy="307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4382" y="609600"/>
            <a:ext cx="3087816" cy="302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468869"/>
            <a:ext cx="157433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Willamette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533400"/>
            <a:ext cx="20741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Rogue/Umpqua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88822" y="468868"/>
            <a:ext cx="20741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    Klamath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1640" y="3633882"/>
            <a:ext cx="16351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John Day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26354" y="3593068"/>
            <a:ext cx="3048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Grande Ronde/Powder/Burnt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7468" y="3581400"/>
            <a:ext cx="2514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 Owyhee/Malheur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29122" y="0"/>
            <a:ext cx="1933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</a:rPr>
              <a:t>Water Year 2018</a:t>
            </a:r>
          </a:p>
        </p:txBody>
      </p:sp>
    </p:spTree>
    <p:extLst>
      <p:ext uri="{BB962C8B-B14F-4D97-AF65-F5344CB8AC3E}">
        <p14:creationId xmlns:p14="http://schemas.microsoft.com/office/powerpoint/2010/main" val="343139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" y="634954"/>
            <a:ext cx="2982968" cy="28691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77" y="635398"/>
            <a:ext cx="2983075" cy="28692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674" y="610160"/>
            <a:ext cx="3008741" cy="289390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" y="3810581"/>
            <a:ext cx="2982968" cy="28691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089" y="3810587"/>
            <a:ext cx="3020124" cy="290485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370" y="3810548"/>
            <a:ext cx="2940978" cy="28287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2000" y="545068"/>
            <a:ext cx="157433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Willamette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9727" y="545068"/>
            <a:ext cx="20741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Rogue/Umpqua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81800" y="457200"/>
            <a:ext cx="1600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Klamath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2163" y="3670158"/>
            <a:ext cx="16351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Deschutes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4748" y="3639354"/>
            <a:ext cx="3103133" cy="49381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311100" y="3669268"/>
            <a:ext cx="2514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 Owyhee/Malheur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3800" y="0"/>
            <a:ext cx="194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Year 2017</a:t>
            </a: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23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33826"/>
            <a:ext cx="2984125" cy="28713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2983" y="468868"/>
            <a:ext cx="157433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Willamette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99" y="634816"/>
            <a:ext cx="2984233" cy="28703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49727" y="468868"/>
            <a:ext cx="20741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Rogue/Umpqua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9453"/>
            <a:ext cx="3021000" cy="290574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81800" y="457200"/>
            <a:ext cx="1600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Klamath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3010450" cy="2895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52163" y="3670158"/>
            <a:ext cx="16351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John Day</a:t>
            </a: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504" y="3809999"/>
            <a:ext cx="3021296" cy="29060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4748" y="3639354"/>
            <a:ext cx="3103133" cy="4938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3814322"/>
            <a:ext cx="2942119" cy="289127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311100" y="3669268"/>
            <a:ext cx="2514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       Owyhee/Malheur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29122" y="0"/>
            <a:ext cx="1933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</a:rPr>
              <a:t>Water Year 2015</a:t>
            </a:r>
          </a:p>
        </p:txBody>
      </p:sp>
    </p:spTree>
    <p:extLst>
      <p:ext uri="{BB962C8B-B14F-4D97-AF65-F5344CB8AC3E}">
        <p14:creationId xmlns:p14="http://schemas.microsoft.com/office/powerpoint/2010/main" val="419620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0"/>
            <a:ext cx="6385531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Statewide SNOTEL Water Year Precipitation is </a:t>
            </a:r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93% </a:t>
            </a:r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average</a:t>
            </a:r>
            <a:endParaRPr lang="en-US" sz="1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1066800"/>
            <a:ext cx="1828800" cy="8382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1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0"/>
            <a:ext cx="6491714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Statewide SNOTEL Water Year Precipitation was </a:t>
            </a:r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 </a:t>
            </a:r>
            <a:r>
              <a:rPr lang="en-US" sz="1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average</a:t>
            </a:r>
            <a:endParaRPr lang="en-US" sz="1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58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tural Resources Conservation 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596585"/>
            <a:ext cx="1676400" cy="25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422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97558" y="27801"/>
            <a:ext cx="984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chemeClr val="bg2"/>
                </a:solidFill>
              </a:rPr>
              <a:t>April</a:t>
            </a:r>
            <a:r>
              <a:rPr lang="en-US" sz="1200" b="1" dirty="0" smtClean="0">
                <a:solidFill>
                  <a:schemeClr val="bg2"/>
                </a:solidFill>
              </a:rPr>
              <a:t> </a:t>
            </a:r>
            <a:r>
              <a:rPr lang="en-US" sz="1050" b="1" dirty="0" smtClean="0">
                <a:solidFill>
                  <a:schemeClr val="bg2"/>
                </a:solidFill>
              </a:rPr>
              <a:t>1, 2017</a:t>
            </a:r>
            <a:endParaRPr lang="en-US" sz="105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1295400"/>
            <a:ext cx="1847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>
                <a:solidFill>
                  <a:schemeClr val="bg1"/>
                </a:solidFill>
              </a:rPr>
              <a:t>Thank you!</a:t>
            </a:r>
            <a:endParaRPr lang="en-US" sz="2800" b="1" u="sng" dirty="0">
              <a:solidFill>
                <a:schemeClr val="bg1"/>
              </a:solidFill>
            </a:endParaRPr>
          </a:p>
        </p:txBody>
      </p:sp>
      <p:pic>
        <p:nvPicPr>
          <p:cNvPr id="3" name="Picture 2" descr="Picture1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981200"/>
            <a:ext cx="5562600" cy="3119472"/>
          </a:xfrm>
          <a:prstGeom prst="rect">
            <a:avLst/>
          </a:prstGeom>
          <a:noFill/>
        </p:spPr>
      </p:pic>
      <p:pic>
        <p:nvPicPr>
          <p:cNvPr id="4" name="Picture 4" descr="Natural Resources Conservation 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945" y="6584159"/>
            <a:ext cx="1834055" cy="27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77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066800" y="0"/>
            <a:ext cx="6934200" cy="609600"/>
          </a:xfrm>
          <a:solidFill>
            <a:srgbClr val="0000FF"/>
          </a:solidFill>
        </p:spPr>
        <p:txBody>
          <a:bodyPr>
            <a:normAutofit fontScale="77500" lnSpcReduction="20000"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 Meteorological Society - Portland Oregon Chapter Meeting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24, 2018</a:t>
            </a: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5"/>
          <p:cNvSpPr txBox="1">
            <a:spLocks/>
          </p:cNvSpPr>
          <p:nvPr/>
        </p:nvSpPr>
        <p:spPr>
          <a:xfrm>
            <a:off x="5837729" y="5943600"/>
            <a:ext cx="3306271" cy="914400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prstClr val="black"/>
                </a:solidFill>
                <a:latin typeface="Arial" charset="0"/>
                <a:ea typeface="ＭＳ Ｐゴシック"/>
              </a:rPr>
              <a:t>H. Scott Oviatt </a:t>
            </a:r>
            <a:endParaRPr lang="en-US" sz="900" dirty="0">
              <a:solidFill>
                <a:prstClr val="black"/>
              </a:solidFill>
              <a:latin typeface="Arial" charset="0"/>
              <a:ea typeface="ＭＳ Ｐゴシック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prstClr val="black"/>
                </a:solidFill>
                <a:latin typeface="Arial" charset="0"/>
                <a:ea typeface="ＭＳ Ｐゴシック"/>
              </a:rPr>
              <a:t>Snow Survey Supervisory Hydrologist 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prstClr val="black"/>
                </a:solidFill>
                <a:latin typeface="Arial" charset="0"/>
                <a:ea typeface="ＭＳ Ｐゴシック"/>
              </a:rPr>
              <a:t>USDA Natural Resources Conservation Service </a:t>
            </a:r>
            <a:endParaRPr lang="en-US" sz="900" b="1" dirty="0">
              <a:solidFill>
                <a:prstClr val="black"/>
              </a:solidFill>
              <a:latin typeface="Arial" charset="0"/>
              <a:ea typeface="ＭＳ Ｐゴシック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u="sng" dirty="0" smtClean="0">
                <a:solidFill>
                  <a:srgbClr val="0000FF"/>
                </a:solidFill>
                <a:latin typeface="Arial" charset="0"/>
                <a:ea typeface="ＭＳ Ｐゴシック"/>
              </a:rPr>
              <a:t>Scott.Oviatt@or.usda.gov 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prstClr val="black"/>
                </a:solidFill>
                <a:latin typeface="Arial" charset="0"/>
                <a:ea typeface="ＭＳ Ｐゴシック"/>
              </a:rPr>
              <a:t>503-414-3271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prstClr val="black"/>
                </a:solidFill>
                <a:latin typeface="Arial" charset="0"/>
                <a:ea typeface="ＭＳ Ｐゴシック"/>
                <a:hlinkClick r:id="rId3"/>
              </a:rPr>
              <a:t>http://www.nrcs.usda.gov/wps/portal/nrcs/main/or/snow</a:t>
            </a:r>
            <a:r>
              <a:rPr lang="en-US" sz="900" b="1" dirty="0" smtClean="0">
                <a:solidFill>
                  <a:prstClr val="black"/>
                </a:solidFill>
                <a:latin typeface="Arial" charset="0"/>
                <a:ea typeface="ＭＳ Ｐゴシック"/>
                <a:hlinkClick r:id="rId3"/>
              </a:rPr>
              <a:t>/</a:t>
            </a:r>
            <a:endParaRPr lang="en-US" sz="900" b="1" dirty="0">
              <a:solidFill>
                <a:prstClr val="black"/>
              </a:solidFill>
              <a:latin typeface="Arial" charset="0"/>
              <a:ea typeface="ＭＳ Ｐゴシック"/>
            </a:endParaRPr>
          </a:p>
          <a:p>
            <a:endParaRPr lang="en-US" sz="900" dirty="0" smtClean="0">
              <a:solidFill>
                <a:prstClr val="black"/>
              </a:solidFill>
            </a:endParaRPr>
          </a:p>
          <a:p>
            <a:endParaRPr lang="en-US" sz="900" dirty="0" smtClean="0">
              <a:solidFill>
                <a:prstClr val="black"/>
              </a:solidFill>
            </a:endParaRPr>
          </a:p>
          <a:p>
            <a:endParaRPr lang="en-US" sz="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6000</TotalTime>
  <Words>1095</Words>
  <Application>Microsoft Office PowerPoint</Application>
  <PresentationFormat>On-screen Show (4:3)</PresentationFormat>
  <Paragraphs>247</Paragraphs>
  <Slides>37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ＭＳ Ｐゴシック</vt:lpstr>
      <vt:lpstr>Arial</vt:lpstr>
      <vt:lpstr>Calibri</vt:lpstr>
      <vt:lpstr>Constantia</vt:lpstr>
      <vt:lpstr>Wingdings</vt:lpstr>
      <vt:lpstr>Wingdings 2</vt:lpstr>
      <vt:lpstr>Clouds</vt:lpstr>
      <vt:lpstr>2_Clouds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Brief History - Snow Survey Measurement and Water Supply Forecasting in the West</vt:lpstr>
      <vt:lpstr>Brief History - Snow Survey Measurement and Water Supply Forecasting in the West (continued)</vt:lpstr>
      <vt:lpstr>PowerPoint Presentation</vt:lpstr>
      <vt:lpstr>PowerPoint Presentation</vt:lpstr>
      <vt:lpstr>Data Collection Efforts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NRCS Surface Water Supply Forecasting</vt:lpstr>
      <vt:lpstr>PowerPoint Presentation</vt:lpstr>
      <vt:lpstr>TYPES of FORECASTS</vt:lpstr>
      <vt:lpstr>PowerPoint Presentation</vt:lpstr>
      <vt:lpstr>Forecasting Challenges</vt:lpstr>
      <vt:lpstr>PowerPoint Presentation</vt:lpstr>
      <vt:lpstr>Future Developments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julie.koeberle</dc:creator>
  <cp:lastModifiedBy>Oviatt, Scott - NRCS, Portland, OR</cp:lastModifiedBy>
  <cp:revision>491</cp:revision>
  <cp:lastPrinted>2018-04-24T14:35:18Z</cp:lastPrinted>
  <dcterms:created xsi:type="dcterms:W3CDTF">2014-02-26T16:29:35Z</dcterms:created>
  <dcterms:modified xsi:type="dcterms:W3CDTF">2018-04-24T15:30:29Z</dcterms:modified>
</cp:coreProperties>
</file>