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0"/>
  </p:notesMasterIdLst>
  <p:sldIdLst>
    <p:sldId id="481" r:id="rId2"/>
    <p:sldId id="446" r:id="rId3"/>
    <p:sldId id="363" r:id="rId4"/>
    <p:sldId id="568" r:id="rId5"/>
    <p:sldId id="599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459" r:id="rId14"/>
    <p:sldId id="399" r:id="rId15"/>
    <p:sldId id="461" r:id="rId16"/>
    <p:sldId id="400" r:id="rId17"/>
    <p:sldId id="401" r:id="rId18"/>
    <p:sldId id="489" r:id="rId19"/>
    <p:sldId id="572" r:id="rId20"/>
    <p:sldId id="600" r:id="rId21"/>
    <p:sldId id="411" r:id="rId22"/>
    <p:sldId id="570" r:id="rId23"/>
    <p:sldId id="601" r:id="rId24"/>
    <p:sldId id="602" r:id="rId25"/>
    <p:sldId id="603" r:id="rId26"/>
    <p:sldId id="573" r:id="rId27"/>
    <p:sldId id="606" r:id="rId28"/>
    <p:sldId id="604" r:id="rId29"/>
    <p:sldId id="608" r:id="rId30"/>
    <p:sldId id="607" r:id="rId31"/>
    <p:sldId id="596" r:id="rId32"/>
    <p:sldId id="610" r:id="rId33"/>
    <p:sldId id="612" r:id="rId34"/>
    <p:sldId id="613" r:id="rId35"/>
    <p:sldId id="609" r:id="rId36"/>
    <p:sldId id="614" r:id="rId37"/>
    <p:sldId id="611" r:id="rId38"/>
    <p:sldId id="616" r:id="rId39"/>
    <p:sldId id="617" r:id="rId40"/>
    <p:sldId id="618" r:id="rId41"/>
    <p:sldId id="626" r:id="rId42"/>
    <p:sldId id="619" r:id="rId43"/>
    <p:sldId id="620" r:id="rId44"/>
    <p:sldId id="621" r:id="rId45"/>
    <p:sldId id="623" r:id="rId46"/>
    <p:sldId id="622" r:id="rId47"/>
    <p:sldId id="624" r:id="rId48"/>
    <p:sldId id="625" r:id="rId49"/>
    <p:sldId id="588" r:id="rId50"/>
    <p:sldId id="391" r:id="rId51"/>
    <p:sldId id="598" r:id="rId52"/>
    <p:sldId id="585" r:id="rId53"/>
    <p:sldId id="615" r:id="rId54"/>
    <p:sldId id="586" r:id="rId55"/>
    <p:sldId id="590" r:id="rId56"/>
    <p:sldId id="591" r:id="rId57"/>
    <p:sldId id="592" r:id="rId58"/>
    <p:sldId id="593" r:id="rId59"/>
    <p:sldId id="594" r:id="rId60"/>
    <p:sldId id="595" r:id="rId61"/>
    <p:sldId id="557" r:id="rId62"/>
    <p:sldId id="558" r:id="rId63"/>
    <p:sldId id="559" r:id="rId64"/>
    <p:sldId id="560" r:id="rId65"/>
    <p:sldId id="561" r:id="rId66"/>
    <p:sldId id="562" r:id="rId67"/>
    <p:sldId id="627" r:id="rId68"/>
    <p:sldId id="563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F6600"/>
    <a:srgbClr val="CC9900"/>
    <a:srgbClr val="FF3300"/>
    <a:srgbClr val="FFFFCC"/>
    <a:srgbClr val="1F1F1F"/>
    <a:srgbClr val="FFFF00"/>
    <a:srgbClr val="2214D4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9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3/22/2018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Coworker had power go out 4 times (for at least several</a:t>
            </a:r>
            <a:r>
              <a:rPr lang="en-US" baseline="0" dirty="0"/>
              <a:t> hours) in 3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87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 </a:t>
            </a:r>
            <a:r>
              <a:rPr lang="en-US" dirty="0" err="1"/>
              <a:t>Timm</a:t>
            </a:r>
            <a:r>
              <a:rPr lang="en-US" dirty="0"/>
              <a:t> has</a:t>
            </a:r>
            <a:r>
              <a:rPr lang="en-US" baseline="0" dirty="0"/>
              <a:t> expressed some interest in MAYBE trying again in today’s social media world.  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7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Models did well showing us right on edge of cold air, 850mb temps never got very cold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9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Entire Willamette Valley was hosed.  Very little west of West Hills and south of downtown PDX.  3” Ridgefield number is in</a:t>
            </a:r>
            <a:r>
              <a:rPr lang="en-US" baseline="0" dirty="0"/>
              <a:t> doubt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59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View at NWS early Christmas Morning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32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ENSO</a:t>
            </a:r>
            <a:r>
              <a:rPr lang="en-US" baseline="0" dirty="0"/>
              <a:t> state only part of winter pattern, polar vortex base state is often MORE important.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Viewers</a:t>
            </a:r>
            <a:r>
              <a:rPr lang="en-US" baseline="0" dirty="0"/>
              <a:t> on FB argue over whether it’s fake or not…drama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4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time we’ve had two back to back decent</a:t>
            </a:r>
            <a:r>
              <a:rPr lang="en-US" baseline="0" dirty="0"/>
              <a:t> snow years since mid 1980s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09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years to go</a:t>
            </a:r>
          </a:p>
          <a:p>
            <a:r>
              <a:rPr lang="en-US" dirty="0"/>
              <a:t>These are not totals, but decade snowfall divided by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12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66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49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What does BRISK mean?  They got the drier than average part correct</a:t>
            </a:r>
          </a:p>
        </p:txBody>
      </p:sp>
    </p:spTree>
    <p:extLst>
      <p:ext uri="{BB962C8B-B14F-4D97-AF65-F5344CB8AC3E}">
        <p14:creationId xmlns:p14="http://schemas.microsoft.com/office/powerpoint/2010/main" val="1657409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Missed dry weather across much of West</a:t>
            </a:r>
          </a:p>
        </p:txBody>
      </p:sp>
    </p:spTree>
    <p:extLst>
      <p:ext uri="{BB962C8B-B14F-4D97-AF65-F5344CB8AC3E}">
        <p14:creationId xmlns:p14="http://schemas.microsoft.com/office/powerpoint/2010/main" val="27051911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Missed temperature forecast for extremely warm January.  Well</a:t>
            </a:r>
            <a:r>
              <a:rPr lang="en-US" baseline="0" dirty="0"/>
              <a:t> below average storminess &amp; mountain snowfall, missed that.  Good snow forecast!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59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Forecast</a:t>
            </a:r>
            <a:r>
              <a:rPr lang="en-US" baseline="0" dirty="0"/>
              <a:t> of drier than normal wet season…did well!  He forecast cooler than normal, it was warmer than average.  Snowpack forecast way off.  Good lack of windstorm forecast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35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Expected MANY Gorge snow events…but only 11.7” at Bonneville Dam winter</a:t>
            </a:r>
            <a:r>
              <a:rPr lang="en-US" baseline="0" dirty="0"/>
              <a:t> total.  Expected 266” </a:t>
            </a:r>
            <a:r>
              <a:rPr lang="en-US" baseline="0" dirty="0" err="1"/>
              <a:t>Govy</a:t>
            </a:r>
            <a:r>
              <a:rPr lang="en-US" baseline="0" dirty="0"/>
              <a:t> snow, 119% of average.  But average is 274”.  Good forecast on above average Columbia River </a:t>
            </a:r>
            <a:r>
              <a:rPr lang="en-US" baseline="0"/>
              <a:t>flow though!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35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Way off on snowy NW forecast,</a:t>
            </a:r>
            <a:r>
              <a:rPr lang="en-US" baseline="0" dirty="0"/>
              <a:t> at least for mountains/water users.  Near/below average temperature forecast was 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5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7" Type="http://schemas.openxmlformats.org/officeDocument/2006/relationships/image" Target="../media/image5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gif"/><Relationship Id="rId5" Type="http://schemas.openxmlformats.org/officeDocument/2006/relationships/image" Target="../media/image54.gif"/><Relationship Id="rId4" Type="http://schemas.openxmlformats.org/officeDocument/2006/relationships/image" Target="../media/image53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0.emf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3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7.emf"/><Relationship Id="rId4" Type="http://schemas.openxmlformats.org/officeDocument/2006/relationships/oleObject" Target="../embeddings/oleObject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8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9.emf"/><Relationship Id="rId4" Type="http://schemas.openxmlformats.org/officeDocument/2006/relationships/oleObject" Target="../embeddings/oleObject6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2.emf"/><Relationship Id="rId4" Type="http://schemas.openxmlformats.org/officeDocument/2006/relationships/oleObject" Target="../embeddings/oleObject9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2860345"/>
            <a:ext cx="6477000" cy="2057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Niña</a:t>
            </a:r>
            <a:b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LONG WAIT FOR WEATHER FUN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949641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5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2017-2018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53340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One of our more “boring” winters; only 3 interesting weather events/periods </a:t>
            </a:r>
            <a:r>
              <a:rPr lang="en-US" sz="2400" b="0" kern="100" spc="-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(east wind, Christmas snow, late February snow)</a:t>
            </a:r>
            <a:endParaRPr lang="en-US" sz="2800" b="0" kern="100" spc="-100" dirty="0">
              <a:solidFill>
                <a:srgbClr val="FFFF99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solidFill>
                  <a:srgbClr val="FF66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Warmer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and </a:t>
            </a:r>
            <a:r>
              <a:rPr lang="en-US" sz="2800" b="0" i="0" kern="100" spc="-100" dirty="0">
                <a:solidFill>
                  <a:srgbClr val="FF66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Drier</a:t>
            </a:r>
            <a:r>
              <a:rPr lang="en-US" sz="28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than average in Oregon (La Niña?)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Lowest Cascade Snowfall </a:t>
            </a: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La Niña winter since 2000-2001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Back to back decent snow years at PDX!</a:t>
            </a:r>
          </a:p>
          <a:p>
            <a:pPr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Lucida Sans Unicode" pitchFamily="34" charset="0"/>
              </a:rPr>
              <a:t>	But not in Salem, less than 1” there</a:t>
            </a:r>
            <a:endParaRPr lang="en-US" sz="20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No PACNW Arctic Blast (4th consecutive winter)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SNOW TOTAL</a:t>
            </a:r>
            <a:endParaRPr lang="en-US" sz="5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7.6”</a:t>
            </a: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5.2”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7" cy="5111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7" cy="5111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058412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8" cy="485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49" cy="558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Warming trend continues</a:t>
            </a:r>
            <a:endParaRPr lang="en-US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839200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93919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br>
              <a:rPr lang="en-US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Milder than last year, above average</a:t>
            </a:r>
            <a:endParaRPr lang="en-US" sz="3600" i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4" y="2172832"/>
            <a:ext cx="5750052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791200" y="3644206"/>
            <a:ext cx="1311216" cy="133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This Winter in Oregon Zone 2 </a:t>
            </a:r>
            <a:r>
              <a:rPr lang="en-US" sz="18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23" y="1452962"/>
            <a:ext cx="6166150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98" y="1452962"/>
            <a:ext cx="6110399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7975" y="1452962"/>
            <a:ext cx="6055646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1955" y="1452962"/>
            <a:ext cx="6207686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slow month, nothing remarkable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Record warm temps Thanksgiving Wednesday/Thursday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2494002"/>
            <a:ext cx="81534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Early build of snowpack mid-November gets hopes up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Thanksgiving week washout + warmth closes resorts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2047874"/>
            <a:ext cx="8119533" cy="4567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Higher resorts able to operate early/mid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other resorts remained closed until Christmas Vacation due to dry spell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3600"/>
            <a:ext cx="7967135" cy="4481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838200"/>
            <a:ext cx="8229600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742950" indent="-742950" algn="ctr">
              <a:buClr>
                <a:srgbClr val="FFC000"/>
              </a:buClr>
              <a:buFont typeface="+mj-lt"/>
              <a:buAutoNum type="arabicPeriod"/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514350" indent="-51435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Gorge wind storm early/mid month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“Backdoor” cold shot 21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to 27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with Christmas Snow/Ice</a:t>
            </a:r>
            <a:endParaRPr lang="en-US" sz="2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209800"/>
            <a:ext cx="79248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00anomecm_wed_13t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7086600" cy="5451231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00600" y="1143000"/>
            <a:ext cx="3886200" cy="5257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Early-Mid Month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Big Upper-Level Ridge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Overhead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Only .04” at PDX in two weeks!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Lots of sunshine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w/strong inversion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much of the time</a:t>
            </a:r>
            <a:endParaRPr lang="en-US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1422975"/>
            <a:ext cx="7772400" cy="4308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12 days w/out measurable rain at PDX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933" y="2000251"/>
            <a:ext cx="7552267" cy="4248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22866"/>
            <a:ext cx="85344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Lots of recurring power outages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66074"/>
            <a:ext cx="2582958" cy="4591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2438400"/>
            <a:ext cx="3198018" cy="4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3582" y="2441576"/>
            <a:ext cx="3198018" cy="4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53643"/>
            <a:ext cx="8534400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Woman impaled by tree while sleeping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2890206"/>
            <a:ext cx="4267200" cy="3200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61582"/>
            <a:ext cx="5410200" cy="4057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2286000"/>
            <a:ext cx="4648200" cy="2614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22866"/>
            <a:ext cx="85344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Vista House anemometer disappeared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362200"/>
            <a:ext cx="3124200" cy="4171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629151"/>
            <a:ext cx="3962400" cy="2228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00anomecm_wed_13t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838200"/>
            <a:ext cx="3886200" cy="600307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00600" y="1905000"/>
            <a:ext cx="3886200" cy="381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Remembers?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20 years ago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 attempted to name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“The East Wind”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i="0" kern="100" dirty="0">
                <a:ln w="18415" cmpd="sng">
                  <a:noFill/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R.I.P. “COHO WIND”</a:t>
            </a:r>
            <a:endParaRPr lang="en-US" sz="6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53643"/>
            <a:ext cx="8534400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Upper-level ridge backs up just slightly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Allows cold air to come in at low levels from the east.  Arctic blast moves over Rockies and farther east.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2286000"/>
            <a:ext cx="7162800" cy="4027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90155"/>
            <a:ext cx="7772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Christmas Eve Snow &amp; Freezing Rain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61310"/>
            <a:ext cx="8534400" cy="135421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It snowed on Christmas Eve!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</a:t>
            </a: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(For some of us)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Cold easterly flow out of Gorge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Longview to Portland only; Valley &amp; coastline missed out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Very little south, west, &amp; SE of downtown Portland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2895600"/>
            <a:ext cx="6705600" cy="37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90155"/>
            <a:ext cx="7772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Christmas Eve Snow &amp; Freezing Rain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" y="1022865"/>
            <a:ext cx="88392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Freezing rain begins in evening &amp; continues through Christmas AM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</a:t>
            </a: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Roads glazed over by 9-11pm, cars all over freeways east metro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Most of event = freezing rain = .30” accretion @ PDX by AM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Slow thaw 25</a:t>
            </a:r>
            <a:r>
              <a:rPr lang="en-US" sz="1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/26</a:t>
            </a:r>
            <a:r>
              <a:rPr lang="en-US" sz="1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then quick melt on Wednesday the 27th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362200"/>
            <a:ext cx="5715000" cy="4286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warm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 interesting weather events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209800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668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warm month; unexpected in La Niña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Warmest January in 60+ years at PDX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133600"/>
            <a:ext cx="7725414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38200"/>
            <a:ext cx="76200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Terrible snowpack in Cascades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524000"/>
            <a:ext cx="4582161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96883" y="1600200"/>
            <a:ext cx="4118517" cy="3170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62000" y="3724276"/>
            <a:ext cx="5083717" cy="2859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Interesting thoughts on why this La Niña very different</a:t>
            </a:r>
            <a:endParaRPr lang="en-US" sz="3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52600" y="1371600"/>
            <a:ext cx="5486400" cy="5343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Big waves on coastline January 18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Scio funnel cloud 11th</a:t>
            </a:r>
            <a:endParaRPr lang="en-US" sz="3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9600" y="1447800"/>
            <a:ext cx="38862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34000" y="4191000"/>
            <a:ext cx="3352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76800" y="1447800"/>
            <a:ext cx="2414587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Neat </a:t>
            </a:r>
            <a:r>
              <a:rPr lang="en-US" sz="2400" b="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pic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!</a:t>
            </a:r>
            <a:endParaRPr lang="en-US" sz="3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" y="1752600"/>
            <a:ext cx="8280400" cy="4657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Neat </a:t>
            </a:r>
            <a:r>
              <a:rPr lang="en-US" sz="2400" b="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Asperitas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clouds late month</a:t>
            </a:r>
            <a:endParaRPr lang="en-US" sz="3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800" y="1600833"/>
            <a:ext cx="3886200" cy="2590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67200" y="2336054"/>
            <a:ext cx="4724043" cy="3150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5800" y="4343400"/>
            <a:ext cx="31496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Warm First 10 Days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Then ridging develops, but farther offshore this time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Cool systems slide down coastline in a more typical La Niña pattern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7707" y="2133600"/>
            <a:ext cx="7721599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Models/Maps show coldest pattern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of winter approaching</a:t>
            </a: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33881" y="1981200"/>
            <a:ext cx="542925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Valentine’s AM Snow, a “post-frontal” chilly </a:t>
            </a:r>
            <a:r>
              <a:rPr lang="en-US" sz="2800" b="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airmass</a:t>
            </a:r>
            <a:endParaRPr lang="en-US" sz="2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Well forecast by models even though observations didn’t seem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to support it in hours ahead of time…impressive!</a:t>
            </a:r>
            <a:endParaRPr lang="en-US" sz="16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362200"/>
            <a:ext cx="6981824" cy="3927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 additional events, 2 as surface lows slide down coast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Could we ask for more?  </a:t>
            </a: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(order for Dec/Jan timeframe?)</a:t>
            </a:r>
            <a:endParaRPr lang="en-US" sz="16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1752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Sunday evening snowfall (east metro)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Surprise showers pop up as cold </a:t>
            </a:r>
            <a:r>
              <a:rPr lang="en-US" sz="2000" b="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airmass</a:t>
            </a: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moves in from the east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702124"/>
            <a:ext cx="6981823" cy="3927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79" y="1732062"/>
            <a:ext cx="771624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67000" y="838200"/>
            <a:ext cx="37338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Tuesday Evening Snow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702125"/>
            <a:ext cx="6981823" cy="392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6934200" cy="88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762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Last one gives us the most </a:t>
            </a:r>
            <a:r>
              <a:rPr lang="en-US" sz="28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snow.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Salem finally gets all of 0.8”!  Coast gets some as well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667000"/>
            <a:ext cx="6981822" cy="392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13" y="1752600"/>
            <a:ext cx="6845187" cy="83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Sunshine between “storms” = beautiful sights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62400" y="3912300"/>
            <a:ext cx="4191000" cy="279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1828800"/>
            <a:ext cx="2657474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096000" y="1752600"/>
            <a:ext cx="2743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200400" y="1752600"/>
            <a:ext cx="2743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as many traffic issues due to…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Timing, most snow on roads was at night &amp; AM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Temperatures barely dropped to/below freezing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ODOT/PBOT are now using salt in some areas</a:t>
            </a: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590800"/>
            <a:ext cx="7044266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For the hardcore geeks; cold spell stats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1905000"/>
            <a:ext cx="8766747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 bwMode="auto">
          <a:xfrm>
            <a:off x="381000" y="2971800"/>
            <a:ext cx="7924800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Except for “wind storm” March 8</a:t>
            </a:r>
            <a:r>
              <a:rPr lang="en-US" sz="32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2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pretty tame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1828800"/>
            <a:ext cx="7535333" cy="4238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/>
          </p:nvPr>
        </p:nvGraphicFramePr>
        <p:xfrm>
          <a:off x="228600" y="1447800"/>
          <a:ext cx="8712200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0" name="Worksheet" r:id="rId4" imgW="8877210" imgH="4476816" progId="Excel.Sheet.8">
                  <p:embed/>
                </p:oleObj>
              </mc:Choice>
              <mc:Fallback>
                <p:oleObj name="Worksheet" r:id="rId4" imgW="8877210" imgH="4476816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712200" cy="439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Wind Storms</a:t>
            </a:r>
          </a:p>
          <a:p>
            <a:pPr algn="ctr">
              <a:defRPr/>
            </a:pPr>
            <a:r>
              <a:rPr lang="en-US" sz="200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23 years since we’ve seen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746492"/>
              </p:ext>
            </p:extLst>
          </p:nvPr>
        </p:nvGraphicFramePr>
        <p:xfrm>
          <a:off x="314325" y="12954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6" name="Worksheet" r:id="rId5" imgW="8829565" imgH="5210190" progId="Excel.Sheet.8">
                  <p:embed followColorScheme="full"/>
                </p:oleObj>
              </mc:Choice>
              <mc:Fallback>
                <p:oleObj name="Worksheet" r:id="rId5" imgW="8829565" imgH="5210190" progId="Excel.Sheet.8">
                  <p:embed followColorScheme="full"/>
                  <p:pic>
                    <p:nvPicPr>
                      <p:cNvPr id="0" name="Picture 10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12954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EAST WIND SEASON</a:t>
            </a:r>
          </a:p>
          <a:p>
            <a:pPr algn="ctr">
              <a:defRPr/>
            </a:pP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Crazy December, Then Very Quiet…1 day in February!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427848"/>
              </p:ext>
            </p:extLst>
          </p:nvPr>
        </p:nvGraphicFramePr>
        <p:xfrm>
          <a:off x="304800" y="1295400"/>
          <a:ext cx="8529638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2" name="Worksheet" r:id="rId4" imgW="8877210" imgH="5067154" progId="Excel.Sheet.8">
                  <p:embed followColorScheme="full"/>
                </p:oleObj>
              </mc:Choice>
              <mc:Fallback>
                <p:oleObj name="Worksheet" r:id="rId4" imgW="8877210" imgH="5067154" progId="Excel.Sheet.8">
                  <p:embed followColorScheme="full"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95400"/>
                        <a:ext cx="8529638" cy="481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548427"/>
            <a:ext cx="8659813" cy="492443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“SOUTH WIND” INDEX</a:t>
            </a:r>
          </a:p>
        </p:txBody>
      </p:sp>
    </p:spTree>
    <p:extLst>
      <p:ext uri="{BB962C8B-B14F-4D97-AF65-F5344CB8AC3E}">
        <p14:creationId xmlns:p14="http://schemas.microsoft.com/office/powerpoint/2010/main" val="286621453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</a:p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Worst La Niña Winter Since 2000-01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83139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Great start in November, then too dry or too warm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Good snow finally arrived mid-February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51" y="1990725"/>
            <a:ext cx="7480688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</a:p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Worst La Niña Winter Since 2000-01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83139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March 17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…Well below average across Oregon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8364" y="1990725"/>
            <a:ext cx="6113661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04800" y="1737360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5,400’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Bottom of </a:t>
            </a:r>
            <a:r>
              <a:rPr lang="en-US" sz="1800" b="1" dirty="0" err="1">
                <a:latin typeface="Microsoft Sans Serif" pitchFamily="34" charset="0"/>
              </a:rPr>
              <a:t>Pucci</a:t>
            </a:r>
            <a:r>
              <a:rPr lang="en-US" sz="1800" b="1" dirty="0"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905000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0668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 rot="20981326">
            <a:off x="2974657" y="2282614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2400" y="358140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Thin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626673"/>
              </p:ext>
            </p:extLst>
          </p:nvPr>
        </p:nvGraphicFramePr>
        <p:xfrm>
          <a:off x="76200" y="1079500"/>
          <a:ext cx="8928100" cy="462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0" name="Worksheet" r:id="rId4" imgW="8839200" imgH="4581479" progId="Excel.Sheet.8">
                  <p:embed/>
                </p:oleObj>
              </mc:Choice>
              <mc:Fallback>
                <p:oleObj name="Worksheet" r:id="rId4" imgW="8839200" imgH="4581479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079500"/>
                        <a:ext cx="8928100" cy="4624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340042"/>
      </p:ext>
    </p:extLst>
  </p:cSld>
  <p:clrMapOvr>
    <a:masterClrMapping/>
  </p:clrMapOvr>
  <p:transition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672917"/>
              </p:ext>
            </p:extLst>
          </p:nvPr>
        </p:nvGraphicFramePr>
        <p:xfrm>
          <a:off x="82550" y="266700"/>
          <a:ext cx="8972550" cy="532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3" name="Worksheet" r:id="rId3" imgW="8877379" imgH="5257710" progId="Excel.Sheet.8">
                  <p:embed/>
                </p:oleObj>
              </mc:Choice>
              <mc:Fallback>
                <p:oleObj name="Worksheet" r:id="rId3" imgW="8877379" imgH="5257710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2550" cy="532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711295"/>
      </p:ext>
    </p:extLst>
  </p:cSld>
  <p:clrMapOvr>
    <a:masterClrMapping/>
  </p:clrMapOvr>
  <p:transition>
    <p:push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098193"/>
              </p:ext>
            </p:extLst>
          </p:nvPr>
        </p:nvGraphicFramePr>
        <p:xfrm>
          <a:off x="152400" y="609600"/>
          <a:ext cx="8555038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9" name="Worksheet" r:id="rId4" imgW="10630001" imgH="7067520" progId="Excel.Sheet.8">
                  <p:embed followColorScheme="full"/>
                </p:oleObj>
              </mc:Choice>
              <mc:Fallback>
                <p:oleObj name="Worksheet" r:id="rId4" imgW="10630001" imgH="7067520" progId="Excel.Sheet.8">
                  <p:embed followColorScheme="full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9600"/>
                        <a:ext cx="8555038" cy="501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752600"/>
            <a:ext cx="1371600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0" i="0" dirty="0">
                <a:solidFill>
                  <a:srgbClr val="FFC000"/>
                </a:solidFill>
              </a:rPr>
              <a:t>Two winters to go in this decade</a:t>
            </a:r>
          </a:p>
        </p:txBody>
      </p:sp>
    </p:spTree>
    <p:extLst>
      <p:ext uri="{BB962C8B-B14F-4D97-AF65-F5344CB8AC3E}">
        <p14:creationId xmlns:p14="http://schemas.microsoft.com/office/powerpoint/2010/main" val="4161199401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85381"/>
              </p:ext>
            </p:extLst>
          </p:nvPr>
        </p:nvGraphicFramePr>
        <p:xfrm>
          <a:off x="76200" y="609600"/>
          <a:ext cx="8915400" cy="545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3" name="Worksheet" r:id="rId3" imgW="11791843" imgH="9086850" progId="Excel.Sheet.8">
                  <p:embed followColorScheme="full"/>
                </p:oleObj>
              </mc:Choice>
              <mc:Fallback>
                <p:oleObj name="Worksheet" r:id="rId3" imgW="11791843" imgH="9086850" progId="Excel.Sheet.8">
                  <p:embed followColorScheme="full"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09600"/>
                        <a:ext cx="8915400" cy="545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6062066"/>
              </p:ext>
            </p:extLst>
          </p:nvPr>
        </p:nvGraphicFramePr>
        <p:xfrm>
          <a:off x="139700" y="368300"/>
          <a:ext cx="8839200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5" name="Worksheet" r:id="rId3" imgW="8839200" imgH="5057835" progId="Excel.Sheet.8">
                  <p:embed/>
                </p:oleObj>
              </mc:Choice>
              <mc:Fallback>
                <p:oleObj name="Worksheet" r:id="rId3" imgW="8839200" imgH="5057835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39200" cy="504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446513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277618"/>
              </p:ext>
            </p:extLst>
          </p:nvPr>
        </p:nvGraphicFramePr>
        <p:xfrm>
          <a:off x="139700" y="368300"/>
          <a:ext cx="88773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49" name="Worksheet" r:id="rId4" imgW="8877379" imgH="5257710" progId="Excel.Sheet.8">
                  <p:embed/>
                </p:oleObj>
              </mc:Choice>
              <mc:Fallback>
                <p:oleObj name="Worksheet" r:id="rId4" imgW="8877379" imgH="5257710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773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0292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val="3065901738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HOW DID FORECASTS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TURN OUT?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Big surprise was the “slow” winter.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No one anticipated a terrible Cascade winter snowpack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Remember that every once in awhile we get a “dud” La Niña winter!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 got lucky at the very end of the season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340539" cy="4684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4014298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7912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>
                <a:solidFill>
                  <a:schemeClr val="tx1"/>
                </a:solidFill>
                <a:latin typeface="Comic Sans MS" panose="030F0702030302020204" pitchFamily="66" charset="0"/>
              </a:rPr>
              <a:t>What’s up with those arrows???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32454"/>
            <a:ext cx="7162800" cy="4782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37045579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8200" y="2379384"/>
            <a:ext cx="7464321" cy="4168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990600"/>
            <a:ext cx="7772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dirty="0">
                <a:solidFill>
                  <a:schemeClr val="tx1"/>
                </a:solidFill>
              </a:rPr>
              <a:t>With a weak La Niña predicted to develop this winter, the Northwest and the Rockies are set to receive an abundance of precipitation</a:t>
            </a:r>
            <a:r>
              <a:rPr lang="en-US" sz="2400" b="0" dirty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74870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dirty="0">
                <a:solidFill>
                  <a:schemeClr val="tx1"/>
                </a:solidFill>
              </a:rPr>
              <a:t>Above-average temperatures in November; cooling to near or below average by January. </a:t>
            </a:r>
            <a:r>
              <a:rPr lang="en-US" sz="1800" i="0" dirty="0">
                <a:solidFill>
                  <a:schemeClr val="tx1"/>
                </a:solidFill>
              </a:rPr>
              <a:t>Above-average storminess and mountain snowfall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dirty="0">
                <a:solidFill>
                  <a:srgbClr val="FFFF00"/>
                </a:solidFill>
              </a:rPr>
              <a:t>Elevated chances for heavy rain/mountain snow. Heightened chances for Arctic events and valley snow, mainly from mid-December onward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1967-68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1981-82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1996-97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773662" y="1519348"/>
            <a:ext cx="6221258" cy="3662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434116"/>
      </p:ext>
    </p:extLst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       Rod Hill’s Winter Outlook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52400"/>
            <a:ext cx="1164566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RodHillForeca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2286000"/>
            <a:ext cx="8562975" cy="3000375"/>
          </a:xfrm>
          <a:prstGeom prst="rect">
            <a:avLst/>
          </a:prstGeom>
        </p:spPr>
      </p:pic>
      <p:sp>
        <p:nvSpPr>
          <p:cNvPr id="11" name="Arc 10"/>
          <p:cNvSpPr/>
          <p:nvPr/>
        </p:nvSpPr>
        <p:spPr bwMode="auto">
          <a:xfrm>
            <a:off x="3276600" y="2209800"/>
            <a:ext cx="838200" cy="457200"/>
          </a:xfrm>
          <a:prstGeom prst="arc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97808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44042"/>
            <a:ext cx="8458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       Kyle Dittmer Winter Outlook</a:t>
            </a:r>
          </a:p>
        </p:txBody>
      </p:sp>
      <p:pic>
        <p:nvPicPr>
          <p:cNvPr id="10" name="Picture 9" descr="RodHillForeca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219200"/>
            <a:ext cx="7239000" cy="5417773"/>
          </a:xfrm>
          <a:prstGeom prst="rect">
            <a:avLst/>
          </a:prstGeom>
        </p:spPr>
      </p:pic>
      <p:sp>
        <p:nvSpPr>
          <p:cNvPr id="11" name="Arc 10"/>
          <p:cNvSpPr/>
          <p:nvPr/>
        </p:nvSpPr>
        <p:spPr bwMode="auto">
          <a:xfrm>
            <a:off x="3276600" y="2209800"/>
            <a:ext cx="838200" cy="457200"/>
          </a:xfrm>
          <a:prstGeom prst="arc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171705"/>
            <a:ext cx="1164566" cy="1104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5197808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226673"/>
            <a:ext cx="4782748" cy="3190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10000" y="3207160"/>
            <a:ext cx="5239948" cy="34960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53000" y="381000"/>
            <a:ext cx="3881799" cy="267480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>
                <a:solidFill>
                  <a:schemeClr val="tx1"/>
                </a:solidFill>
                <a:latin typeface="Comic Sans MS" pitchFamily="66" charset="0"/>
              </a:rPr>
              <a:t>“…</a:t>
            </a:r>
            <a:r>
              <a:rPr lang="en-US" sz="2000" b="0" i="0" dirty="0">
                <a:solidFill>
                  <a:schemeClr val="tx1"/>
                </a:solidFill>
              </a:rPr>
              <a:t>Comparing to recent prior La Nina years, the most similar years were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>
                <a:solidFill>
                  <a:schemeClr val="tx1"/>
                </a:solidFill>
              </a:rPr>
              <a:t>2016(-17), 2008(-09), 1995(-96). 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>
              <a:solidFill>
                <a:schemeClr val="tx1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>
                <a:solidFill>
                  <a:schemeClr val="tx1"/>
                </a:solidFill>
              </a:rPr>
              <a:t>Only 1995 made the analog list of 24 factors</a:t>
            </a:r>
            <a:r>
              <a:rPr lang="en-US" sz="2400" b="0" i="0" dirty="0">
                <a:solidFill>
                  <a:schemeClr val="tx1"/>
                </a:solidFill>
                <a:latin typeface="Comic Sans MS" pitchFamily="66" charset="0"/>
              </a:rPr>
              <a:t>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67863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8463</TotalTime>
  <Words>1820</Words>
  <Application>Microsoft Office PowerPoint</Application>
  <PresentationFormat>On-screen Show (4:3)</PresentationFormat>
  <Paragraphs>310</Paragraphs>
  <Slides>68</Slides>
  <Notes>37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Ripple</vt:lpstr>
      <vt:lpstr>La Niña A LONG WAIT FOR WEATHER FUN</vt:lpstr>
      <vt:lpstr>   Quick Summary</vt:lpstr>
      <vt:lpstr>PowerPoint Presentation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Warming trend continues</vt:lpstr>
      <vt:lpstr>Western Valleys Winter Temps  (the past 100 years) Milder than last year, above average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Bottom of Pucci Lift @Timberline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656</cp:revision>
  <cp:lastPrinted>1601-01-01T00:00:00Z</cp:lastPrinted>
  <dcterms:created xsi:type="dcterms:W3CDTF">2003-10-26T05:40:27Z</dcterms:created>
  <dcterms:modified xsi:type="dcterms:W3CDTF">2018-03-22T18:14:18Z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