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2.xml" ContentType="application/vnd.openxmlformats-officedocument.presentationml.comment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comments/comment3.xml" ContentType="application/vnd.openxmlformats-officedocument.presentationml.comments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Default Extension="xls" ContentType="application/vnd.ms-exce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64"/>
  </p:notesMasterIdLst>
  <p:sldIdLst>
    <p:sldId id="481" r:id="rId2"/>
    <p:sldId id="446" r:id="rId3"/>
    <p:sldId id="363" r:id="rId4"/>
    <p:sldId id="568" r:id="rId5"/>
    <p:sldId id="339" r:id="rId6"/>
    <p:sldId id="394" r:id="rId7"/>
    <p:sldId id="395" r:id="rId8"/>
    <p:sldId id="396" r:id="rId9"/>
    <p:sldId id="397" r:id="rId10"/>
    <p:sldId id="458" r:id="rId11"/>
    <p:sldId id="420" r:id="rId12"/>
    <p:sldId id="459" r:id="rId13"/>
    <p:sldId id="399" r:id="rId14"/>
    <p:sldId id="461" r:id="rId15"/>
    <p:sldId id="400" r:id="rId16"/>
    <p:sldId id="401" r:id="rId17"/>
    <p:sldId id="489" r:id="rId18"/>
    <p:sldId id="569" r:id="rId19"/>
    <p:sldId id="411" r:id="rId20"/>
    <p:sldId id="597" r:id="rId21"/>
    <p:sldId id="570" r:id="rId22"/>
    <p:sldId id="571" r:id="rId23"/>
    <p:sldId id="572" r:id="rId24"/>
    <p:sldId id="573" r:id="rId25"/>
    <p:sldId id="574" r:id="rId26"/>
    <p:sldId id="575" r:id="rId27"/>
    <p:sldId id="576" r:id="rId28"/>
    <p:sldId id="577" r:id="rId29"/>
    <p:sldId id="578" r:id="rId30"/>
    <p:sldId id="579" r:id="rId31"/>
    <p:sldId id="580" r:id="rId32"/>
    <p:sldId id="581" r:id="rId33"/>
    <p:sldId id="582" r:id="rId34"/>
    <p:sldId id="583" r:id="rId35"/>
    <p:sldId id="596" r:id="rId36"/>
    <p:sldId id="584" r:id="rId37"/>
    <p:sldId id="598" r:id="rId38"/>
    <p:sldId id="599" r:id="rId39"/>
    <p:sldId id="602" r:id="rId40"/>
    <p:sldId id="600" r:id="rId41"/>
    <p:sldId id="604" r:id="rId42"/>
    <p:sldId id="605" r:id="rId43"/>
    <p:sldId id="601" r:id="rId44"/>
    <p:sldId id="603" r:id="rId45"/>
    <p:sldId id="588" r:id="rId46"/>
    <p:sldId id="391" r:id="rId47"/>
    <p:sldId id="585" r:id="rId48"/>
    <p:sldId id="586" r:id="rId49"/>
    <p:sldId id="590" r:id="rId50"/>
    <p:sldId id="591" r:id="rId51"/>
    <p:sldId id="592" r:id="rId52"/>
    <p:sldId id="593" r:id="rId53"/>
    <p:sldId id="594" r:id="rId54"/>
    <p:sldId id="595" r:id="rId55"/>
    <p:sldId id="556" r:id="rId56"/>
    <p:sldId id="557" r:id="rId57"/>
    <p:sldId id="558" r:id="rId58"/>
    <p:sldId id="559" r:id="rId59"/>
    <p:sldId id="560" r:id="rId60"/>
    <p:sldId id="561" r:id="rId61"/>
    <p:sldId id="562" r:id="rId62"/>
    <p:sldId id="563" r:id="rId6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k Nelsen" initials="MN" lastIdx="3" clrIdx="0">
    <p:extLst>
      <p:ext uri="{19B8F6BF-5375-455C-9EA6-DF929625EA0E}">
        <p15:presenceInfo xmlns:p15="http://schemas.microsoft.com/office/powerpoint/2012/main" xmlns="" userId="Mark Nels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99"/>
    <a:srgbClr val="FFFFCC"/>
    <a:srgbClr val="1F1F1F"/>
    <a:srgbClr val="FFFF00"/>
    <a:srgbClr val="2214D4"/>
    <a:srgbClr val="191DCF"/>
    <a:srgbClr val="182642"/>
    <a:srgbClr val="F0E510"/>
    <a:srgbClr val="BCB644"/>
    <a:srgbClr val="A18E4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16" autoAdjust="0"/>
  </p:normalViewPr>
  <p:slideViewPr>
    <p:cSldViewPr>
      <p:cViewPr varScale="1">
        <p:scale>
          <a:sx n="110" d="100"/>
          <a:sy n="110" d="100"/>
        </p:scale>
        <p:origin x="-161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3-19T19:58:35.005" idx="2">
    <p:pos x="10" y="10"/>
    <p:text/>
    <p:extLst>
      <p:ext uri="{C676402C-5697-4E1C-873F-D02D1690AC5C}">
        <p15:threadingInfo xmlns:p15="http://schemas.microsoft.com/office/powerpoint/2012/main" xmlns="" timeZoneBias="420"/>
      </p:ext>
    </p:extLst>
  </p:cm>
  <p:cm authorId="1" dt="2017-03-19T19:58:57.033" idx="3">
    <p:pos x="106" y="106"/>
    <p:text>Only PDX had coldest since 79-80. most were 92-93</p:text>
    <p:extLst>
      <p:ext uri="{C676402C-5697-4E1C-873F-D02D1690AC5C}">
        <p15:threadingInfo xmlns:p15="http://schemas.microsoft.com/office/powerpoint/2012/main" xmlns="" timeZoneBias="4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3-19T19:56:38.954" idx="1">
    <p:pos x="5515" y="2016"/>
    <p:text>Lowest PDX February Temp = 29</p:text>
    <p:extLst>
      <p:ext uri="{C676402C-5697-4E1C-873F-D02D1690AC5C}">
        <p15:threadingInfo xmlns:p15="http://schemas.microsoft.com/office/powerpoint/2012/main" xmlns="" timeZoneBias="42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3-19T19:56:38.954" idx="1">
    <p:pos x="5515" y="2016"/>
    <p:text>Lowest PDX February Temp = 29</p:text>
    <p:extLst>
      <p:ext uri="{C676402C-5697-4E1C-873F-D02D1690AC5C}">
        <p15:threadingInfo xmlns:p15="http://schemas.microsoft.com/office/powerpoint/2012/main" xmlns="" timeZoneBias="42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6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D3A2E49-4E37-48F0-BCEB-95D0A84E3B6D}" type="datetimeFigureOut">
              <a:rPr lang="en-US"/>
              <a:pPr>
                <a:defRPr/>
              </a:pPr>
              <a:t>10/28/2017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ECEF604-94E4-4038-BF8E-FE79CCE031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3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TYLER MODE PIC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094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50+ gusts at TTD, 85 mph gust at Corbett Grade, highest of past 10 years</a:t>
            </a:r>
          </a:p>
          <a:p>
            <a:r>
              <a:rPr lang="en-US" dirty="0" smtClean="0"/>
              <a:t>850mb temps never below -9 this winter</a:t>
            </a:r>
          </a:p>
          <a:p>
            <a:r>
              <a:rPr lang="en-US" dirty="0" smtClean="0"/>
              <a:t>Valley 30-35 during this time</a:t>
            </a:r>
          </a:p>
          <a:p>
            <a:r>
              <a:rPr lang="en-US" dirty="0" smtClean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5379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$260 in 2.5 hours, but had to buy Steve burger and beer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2235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My wife wants to move</a:t>
            </a:r>
          </a:p>
          <a:p>
            <a:r>
              <a:rPr lang="en-US" dirty="0" smtClean="0"/>
              <a:t>5 weeks with snowy/icy driveway began New Year’s Eve</a:t>
            </a:r>
          </a:p>
          <a:p>
            <a:r>
              <a:rPr lang="en-US" dirty="0" smtClean="0"/>
              <a:t>Snowiest winter since 1980 at Bonneville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4268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44000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3 years to go</a:t>
            </a:r>
          </a:p>
          <a:p>
            <a:r>
              <a:rPr lang="en-US" dirty="0" smtClean="0"/>
              <a:t>These are not totals, but decade snowfall divided by 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77122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87668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9027786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7659672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4271496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6574091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7051911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148959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361535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890154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</p:grpSp>
      <p:sp>
        <p:nvSpPr>
          <p:cNvPr id="120898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0899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8A9E25-5E12-42F8-AA62-6FC01F0D7A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5A56A-7F8B-46BB-A31D-84E23C33C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1A8D0-6BD3-41B7-91B3-0AA835B37C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E15FE-401B-4A0B-AFD5-5BE9F5627B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DC12B-3599-40BC-8DA3-7D5190A2EF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425DC-D632-46FB-881F-99A0C96722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8C746-174C-4DD4-8A3B-FBAAF9D8F1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0EC2F-27FD-4BA5-87A2-1DC817B9F7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71A4D-E15C-4FCA-9A23-5554DDF988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339AF-2029-4323-8E53-E20FDA2AB2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448CA-8103-4C6F-A6AA-BE8A679ED0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73347-28ED-4EAA-B4D9-E55A57FF0C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119812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119814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5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6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7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8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9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0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1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2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3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4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5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119826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7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8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9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0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1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2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3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4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5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6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7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8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9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0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1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2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3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6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119845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6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7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8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9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0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1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2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3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4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5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6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7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8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9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0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1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7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19863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4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5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6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7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8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9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1045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19871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2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3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4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</p:grpSp>
      <p:sp>
        <p:nvSpPr>
          <p:cNvPr id="119875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9876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9877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78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79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34F75A4A-80A1-493A-90F9-0C583F7233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5" Type="http://schemas.openxmlformats.org/officeDocument/2006/relationships/image" Target="../media/image73.png"/><Relationship Id="rId4" Type="http://schemas.openxmlformats.org/officeDocument/2006/relationships/image" Target="../media/image7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Microsoft_Office_Excel_97-2003_Worksheet2.xls"/><Relationship Id="rId4" Type="http://schemas.openxmlformats.org/officeDocument/2006/relationships/image" Target="../media/image79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3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4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Microsoft_Office_Excel_97-2003_Worksheet5.xls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6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7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Microsoft_Office_Excel_97-2003_Worksheet8.xls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57300" y="3120718"/>
            <a:ext cx="6477000" cy="2057399"/>
          </a:xfrm>
          <a:solidFill>
            <a:srgbClr val="2214D4">
              <a:alpha val="12000"/>
            </a:srgbClr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La Nina</a:t>
            </a:r>
            <a:br>
              <a:rPr lang="en-US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Lived up to its reputation</a:t>
            </a:r>
            <a:endParaRPr lang="en-US" sz="3600" b="1" spc="150" dirty="0">
              <a:ln w="11430"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sp>
        <p:nvSpPr>
          <p:cNvPr id="3" name="Title 4"/>
          <p:cNvSpPr txBox="1">
            <a:spLocks/>
          </p:cNvSpPr>
          <p:nvPr/>
        </p:nvSpPr>
        <p:spPr bwMode="auto">
          <a:xfrm>
            <a:off x="609600" y="672643"/>
            <a:ext cx="7772400" cy="2000548"/>
          </a:xfrm>
          <a:prstGeom prst="rect">
            <a:avLst/>
          </a:prstGeom>
          <a:solidFill>
            <a:schemeClr val="accent4">
              <a:lumMod val="10000"/>
              <a:alpha val="57000"/>
            </a:schemeClr>
          </a:solidFill>
          <a:ln w="9525">
            <a:noFill/>
            <a:miter lim="800000"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r>
              <a:rPr lang="en-US" sz="6000" b="1" i="0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WINTER 2016-2017</a:t>
            </a:r>
            <a:r>
              <a:rPr lang="en-US" sz="4800" b="1" i="0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en-US" sz="4800" b="1" i="0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</a:br>
            <a:r>
              <a:rPr lang="en-US" sz="3600" b="1" i="0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A Wild ride!</a:t>
            </a:r>
            <a:r>
              <a:rPr lang="en-US" sz="2800" b="1" i="0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1F1F1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en-US" sz="2800" b="1" i="0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1F1F1F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2800" b="1" i="0" kern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Mark Nelsen</a:t>
            </a:r>
            <a:endParaRPr lang="en-US" b="1" i="0" kern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4" name="Picture 5" descr="fox12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4196" y="5334000"/>
            <a:ext cx="6578204" cy="1143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55500" dist="1016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77218627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-76200"/>
            <a:ext cx="76962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b="1" dirty="0" smtClean="0">
                <a:solidFill>
                  <a:srgbClr val="FFFF99"/>
                </a:solidFill>
                <a:effectLst>
                  <a:outerShdw blurRad="38100" dist="127000" dir="2820000" sx="97000" sy="97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   Quick Summary</a:t>
            </a:r>
            <a:endParaRPr lang="en-US" sz="4000" b="1" dirty="0" smtClean="0">
              <a:solidFill>
                <a:srgbClr val="FFFF99"/>
              </a:solidFill>
              <a:effectLst>
                <a:outerShdw blurRad="38100" dist="127000" dir="2820000" sx="97000" sy="97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-11502" y="2362200"/>
            <a:ext cx="9144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The most active winter since 1995-1996?</a:t>
            </a:r>
          </a:p>
          <a:p>
            <a:pPr>
              <a:defRPr/>
            </a:pPr>
            <a:endParaRPr lang="en-US" sz="2800" b="0" i="0" u="sng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Coldest winter for </a:t>
            </a:r>
            <a:r>
              <a:rPr lang="en-US" sz="2800" b="0" i="0" u="sng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much</a:t>
            </a: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 of PACNW since 1992-1993 (24 </a:t>
            </a:r>
            <a:r>
              <a:rPr lang="en-US" sz="2800" b="0" i="0" kern="100" spc="-100" dirty="0" err="1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yrs</a:t>
            </a: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)</a:t>
            </a: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endParaRPr lang="en-US" sz="28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3600" i="0" kern="100" spc="-1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Coldest winter since 1979-80 </a:t>
            </a: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In Portland</a:t>
            </a: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endParaRPr lang="en-US" sz="2800" b="0" i="0" kern="100" spc="-100" dirty="0" smtClean="0">
              <a:solidFill>
                <a:srgbClr val="FFC000"/>
              </a:solidFill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3 consecutive </a:t>
            </a:r>
            <a:r>
              <a:rPr lang="en-US" sz="2800" b="0" i="0" u="sng" kern="100" spc="-100" dirty="0" smtClean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COLD</a:t>
            </a:r>
            <a:r>
              <a:rPr lang="en-US" sz="2800" b="0" i="0" kern="100" spc="-100" dirty="0" smtClean="0">
                <a:solidFill>
                  <a:srgbClr val="FFC000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 </a:t>
            </a: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months</a:t>
            </a:r>
          </a:p>
          <a:p>
            <a:pPr>
              <a:defRPr/>
            </a:pPr>
            <a:r>
              <a:rPr lang="en-US" sz="2400" b="0" i="0" kern="100" spc="-100" dirty="0" smtClean="0">
                <a:solidFill>
                  <a:srgbClr val="FFC000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Lucida Sans Unicode" pitchFamily="34" charset="0"/>
              </a:rPr>
              <a:t>      Historic </a:t>
            </a:r>
            <a:r>
              <a:rPr lang="en-US" sz="2400" b="0" i="0" kern="100" spc="-100" dirty="0">
                <a:solidFill>
                  <a:srgbClr val="FFC000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Lucida Sans Unicode" pitchFamily="34" charset="0"/>
              </a:rPr>
              <a:t>multi-year warm period finally gone</a:t>
            </a: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endParaRPr lang="en-US" sz="2800" b="0" i="0" kern="100" spc="-100" dirty="0" smtClean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BUT</a:t>
            </a: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, no PACNW Arctic Blast (3rd consecutive winter</a:t>
            </a: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)</a:t>
            </a:r>
            <a:endParaRPr lang="en-US" sz="28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Lucida Sans Unicode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762000" y="721044"/>
            <a:ext cx="7391400" cy="5478423"/>
          </a:xfrm>
          <a:prstGeom prst="rect">
            <a:avLst/>
          </a:prstGeom>
          <a:solidFill>
            <a:schemeClr val="bg1">
              <a:lumMod val="75000"/>
              <a:alpha val="88000"/>
            </a:schemeClr>
          </a:solidFill>
          <a:ln w="66675">
            <a:solidFill>
              <a:schemeClr val="bg1">
                <a:lumMod val="75000"/>
              </a:schemeClr>
            </a:solidFill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40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+mj-lt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44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+mj-lt"/>
                <a:cs typeface="Arial" pitchFamily="34" charset="0"/>
              </a:rPr>
              <a:t>OFFICIAL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44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+mj-lt"/>
                <a:cs typeface="Arial" pitchFamily="34" charset="0"/>
              </a:rPr>
              <a:t>SNOW  TOTAL</a:t>
            </a:r>
            <a:endParaRPr lang="en-US" sz="540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+mj-lt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72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11.2” </a:t>
            </a:r>
            <a:endParaRPr lang="en-US" sz="440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at PQR (NWS Office)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    </a:t>
            </a:r>
            <a:endParaRPr lang="en-US" sz="2000" b="0" i="0" kern="100" baseline="300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baseline="300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15.5”</a:t>
            </a:r>
            <a:r>
              <a:rPr lang="en-US" sz="24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D</a:t>
            </a:r>
            <a:r>
              <a:rPr lang="en-US" sz="24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owntown (KGW-TV)</a:t>
            </a:r>
            <a:endParaRPr lang="en-US" sz="2000" b="0" i="0" kern="100" baseline="300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baseline="300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 Antiqua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762000"/>
            <a:ext cx="8815605" cy="49587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08729986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7565" y="1597123"/>
            <a:ext cx="6648139" cy="48582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9201" y="1592814"/>
            <a:ext cx="6553196" cy="478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9201" y="1592814"/>
            <a:ext cx="6553196" cy="478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9201" y="1592815"/>
            <a:ext cx="6553196" cy="478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3 MONTH PERIOD</a:t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8700" y="1371600"/>
            <a:ext cx="7238998" cy="52900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3 MONTH PRECIPITATION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8175" y="1143000"/>
            <a:ext cx="7640050" cy="55831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419125793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676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Oregon Winter Temps </a:t>
            </a:r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(the past 100 years)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400" b="1" dirty="0" smtClean="0">
                <a:solidFill>
                  <a:srgbClr val="F0E5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Coldest since 1992-1993</a:t>
            </a:r>
            <a:endParaRPr lang="en-US" sz="36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0380" y="1524000"/>
            <a:ext cx="8296419" cy="49778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676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Western Valleys Winter Temps </a:t>
            </a:r>
            <a:r>
              <a:rPr lang="en-US" sz="20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(the past 100 years)</a:t>
            </a:r>
            <a:r>
              <a:rPr lang="en-US" sz="32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32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Similar to 1992-1993</a:t>
            </a:r>
            <a:endParaRPr lang="en-US" sz="3600" b="1" i="1" dirty="0" smtClean="0">
              <a:solidFill>
                <a:srgbClr val="FFFF00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2172832"/>
            <a:ext cx="5867400" cy="35204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7" name="Straight Arrow Connector 6"/>
          <p:cNvCxnSpPr/>
          <p:nvPr/>
        </p:nvCxnSpPr>
        <p:spPr bwMode="auto">
          <a:xfrm flipH="1">
            <a:off x="5867400" y="3644206"/>
            <a:ext cx="1235016" cy="851594"/>
          </a:xfrm>
          <a:prstGeom prst="straightConnector1">
            <a:avLst/>
          </a:prstGeom>
          <a:ln w="63500">
            <a:solidFill>
              <a:srgbClr val="FF0000"/>
            </a:solidFill>
            <a:headEnd type="none" w="med" len="med"/>
            <a:tailEnd type="triangle"/>
          </a:ln>
          <a:effectLst>
            <a:outerShdw blurRad="40000" dist="63500" dir="5400000" rotWithShape="0">
              <a:srgbClr val="000000">
                <a:alpha val="81000"/>
              </a:srgbClr>
            </a:outerShdw>
            <a:softEdge rad="0"/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629400" y="3217037"/>
            <a:ext cx="2362200" cy="1107996"/>
          </a:xfrm>
          <a:prstGeom prst="rect">
            <a:avLst/>
          </a:prstGeom>
          <a:solidFill>
            <a:srgbClr val="C00000"/>
          </a:solidFill>
          <a:effectLst>
            <a:outerShdw blurRad="50800" dist="50800" dir="5400000" algn="ctr" rotWithShape="0">
              <a:srgbClr val="1F1F1F">
                <a:alpha val="64000"/>
              </a:srgbClr>
            </a:outerShdw>
            <a:softEdge rad="254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This Winter in Oregon Zone 2 </a:t>
            </a:r>
            <a:r>
              <a:rPr lang="en-US" sz="1800" dirty="0" smtClean="0"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(Willamette Valley)</a:t>
            </a:r>
            <a:endParaRPr lang="en-US" sz="1800" dirty="0">
              <a:effectLst>
                <a:outerShdw blurRad="50800" dist="50800" dir="5400000" algn="ctr" rotWithShape="0">
                  <a:srgbClr val="1F1F1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445241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UPPER LEVEL PATTERNS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9201" y="1452962"/>
            <a:ext cx="6553194" cy="5068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UPPER LEVEL PATTERNS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9201" y="1452962"/>
            <a:ext cx="6553194" cy="5068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33919019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UPPER LEVEL PATTERNS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9201" y="1452962"/>
            <a:ext cx="6553194" cy="5068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UPPER LEVEL PATTERNS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9201" y="1452962"/>
            <a:ext cx="6553194" cy="5068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NOVEMBER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838200"/>
            <a:ext cx="8991600" cy="1600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Warmest November on Record at PDX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Several record warm temps 1</a:t>
            </a:r>
            <a:r>
              <a:rPr lang="en-US" sz="2000" b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st</a:t>
            </a: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half</a:t>
            </a:r>
            <a:endParaRPr lang="en-US" sz="32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57200" y="2494002"/>
            <a:ext cx="8229599" cy="416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Connector 11"/>
          <p:cNvCxnSpPr/>
          <p:nvPr/>
        </p:nvCxnSpPr>
        <p:spPr bwMode="auto">
          <a:xfrm>
            <a:off x="1524000" y="4648200"/>
            <a:ext cx="5715000" cy="3048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>
            <a:off x="1066800" y="4648200"/>
            <a:ext cx="7391400" cy="3048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 bwMode="auto">
          <a:xfrm>
            <a:off x="1066800" y="3962400"/>
            <a:ext cx="7391400" cy="4572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624525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NOVEMBER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838200"/>
            <a:ext cx="8991600" cy="1600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Somewhat uneventful month for storms; huge downpour Thanksgiving Day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Record Warm Month + Record Long Growing Season</a:t>
            </a:r>
            <a:endParaRPr lang="en-US" sz="32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52400" y="2514600"/>
            <a:ext cx="5012267" cy="281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Connector 11"/>
          <p:cNvCxnSpPr/>
          <p:nvPr/>
        </p:nvCxnSpPr>
        <p:spPr bwMode="auto">
          <a:xfrm>
            <a:off x="1524000" y="4648200"/>
            <a:ext cx="5715000" cy="3048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996269" y="3886200"/>
            <a:ext cx="5071530" cy="28527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94180562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34030" y="1066800"/>
            <a:ext cx="76200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 cold month, especially before 20th</a:t>
            </a: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33400" y="2209800"/>
            <a:ext cx="8077200" cy="416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7" name="Straight Connector 6"/>
          <p:cNvCxnSpPr/>
          <p:nvPr/>
        </p:nvCxnSpPr>
        <p:spPr bwMode="auto">
          <a:xfrm>
            <a:off x="1143000" y="3657600"/>
            <a:ext cx="7239000" cy="1524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 bwMode="auto">
          <a:xfrm>
            <a:off x="1066800" y="4191000"/>
            <a:ext cx="7315200" cy="1524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34030" y="1066800"/>
            <a:ext cx="76200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Very Cold PENDLETON Temps</a:t>
            </a: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57200" y="2209800"/>
            <a:ext cx="8001000" cy="416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7" name="Straight Connector 6"/>
          <p:cNvCxnSpPr/>
          <p:nvPr/>
        </p:nvCxnSpPr>
        <p:spPr bwMode="auto">
          <a:xfrm>
            <a:off x="990600" y="3733800"/>
            <a:ext cx="7239000" cy="1524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 bwMode="auto">
          <a:xfrm>
            <a:off x="1066800" y="4191000"/>
            <a:ext cx="7162800" cy="762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953000" y="1295400"/>
            <a:ext cx="3886200" cy="52578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December 8</a:t>
            </a:r>
            <a:r>
              <a:rPr lang="en-US" sz="36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Our first snow to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freezing rain event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bg1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Trace to 2” most of metro area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Transitioned to the most damaging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ice storm of winter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In NE &amp; SE Portland</a:t>
            </a:r>
          </a:p>
          <a:p>
            <a:pPr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>
              <a:buClr>
                <a:srgbClr val="FFC000"/>
              </a:buClr>
              <a:defRPr/>
            </a:pP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      </a:t>
            </a: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PQR SNOW:  </a:t>
            </a: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0.50”</a:t>
            </a:r>
          </a:p>
          <a:p>
            <a:pPr>
              <a:buClr>
                <a:srgbClr val="FFC000"/>
              </a:buClr>
              <a:defRPr/>
            </a:pP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            ICE ACC: </a:t>
            </a: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0.60”</a:t>
            </a:r>
          </a:p>
          <a:p>
            <a:pPr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But wait….there will be more!</a:t>
            </a: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33400" y="1295400"/>
            <a:ext cx="4193415" cy="416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52400" y="3962400"/>
            <a:ext cx="4735282" cy="26635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52941" y="1219200"/>
            <a:ext cx="4734199" cy="26635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152400" y="914400"/>
            <a:ext cx="4724400" cy="35433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52400" y="3810000"/>
            <a:ext cx="4724400" cy="2933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07493620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04800" y="2514600"/>
            <a:ext cx="4800600" cy="27003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52400" y="3810000"/>
            <a:ext cx="4783040" cy="28921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52941" y="1295400"/>
            <a:ext cx="4938461" cy="243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186268" y="3733800"/>
            <a:ext cx="5147732" cy="2895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876800" y="958335"/>
            <a:ext cx="4040530" cy="5693866"/>
          </a:xfrm>
          <a:prstGeom prst="rect">
            <a:avLst/>
          </a:prstGeom>
          <a:solidFill>
            <a:schemeClr val="bg1">
              <a:lumMod val="50000"/>
              <a:alpha val="86000"/>
            </a:schemeClr>
          </a:solidFill>
          <a:ln>
            <a:noFill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December 14</a:t>
            </a:r>
            <a:r>
              <a:rPr lang="en-US" sz="36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 PERFECT FORECAST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…but worst traffic nightmare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ever in metro area for snowstorm #1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bg1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1-4” snow most of metro area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All snow, no ice.  Kids stuck on buses and at schools until midnight.  Some stuck on freeways for 3-7 hours!</a:t>
            </a:r>
          </a:p>
          <a:p>
            <a:pPr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>
              <a:buClr>
                <a:srgbClr val="FFC000"/>
              </a:buClr>
              <a:defRPr/>
            </a:pP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              </a:t>
            </a: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PQR SNOW:  </a:t>
            </a:r>
            <a:r>
              <a:rPr lang="en-US" sz="28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2.3”</a:t>
            </a: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But wait….there will be more!</a:t>
            </a: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852060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0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SKI SEASON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62530" y="791224"/>
            <a:ext cx="8763000" cy="118997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Quick start to ski season late Nov/early Dec.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Excellent Conditions Rest of December</a:t>
            </a:r>
            <a:endParaRPr lang="en-US" sz="2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3rd Year With An Excellent Christmas Break!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09601" y="2133600"/>
            <a:ext cx="7686068" cy="43234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08077085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2370502"/>
            <a:ext cx="3374972" cy="44874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99755"/>
            <a:ext cx="8534400" cy="1477328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Light snow New Year’s Morning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then a cold east wind first week under sunshine</a:t>
            </a:r>
            <a:endParaRPr lang="en-US" sz="18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Chilly northerly flow, then system moves through southern Oregon on 4th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38600" y="2514600"/>
            <a:ext cx="2879127" cy="27562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72200" y="4191000"/>
            <a:ext cx="2819400" cy="25357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43768262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" y="3200400"/>
            <a:ext cx="4550405" cy="24486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68977"/>
            <a:ext cx="8534400" cy="1538883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The Repeating Pattern in December &amp; January</a:t>
            </a:r>
            <a:endParaRPr lang="en-US" sz="18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Storms move across southern Oregon &amp; N. Cal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40000"/>
                    <a:lumOff val="60000"/>
                  </a:schemeClr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Keeps cold air in place up north, lots of snow southern OR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Historic January 3</a:t>
            </a:r>
            <a:r>
              <a:rPr lang="en-US" sz="24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rd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/4</a:t>
            </a:r>
            <a:r>
              <a:rPr lang="en-US" sz="24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th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snowstorm in Rogue Valley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2438400"/>
            <a:ext cx="4114800" cy="4114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0030781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905000"/>
            <a:ext cx="8633874" cy="4648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53589"/>
            <a:ext cx="8534400" cy="70788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January 5</a:t>
            </a:r>
            <a:r>
              <a:rPr lang="en-US" sz="28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th</a:t>
            </a: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…a very snowy PACNW!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cs typeface="Arial" pitchFamily="34" charset="0"/>
              </a:rPr>
              <a:t>Cold east wind keeps temps in 30s, not an arctic blast, but low level cold air</a:t>
            </a:r>
            <a:endParaRPr lang="en-US" sz="16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C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798910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590800"/>
            <a:ext cx="4648200" cy="34861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1084421"/>
            <a:ext cx="8534400" cy="110799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January 7</a:t>
            </a:r>
            <a:r>
              <a:rPr lang="en-US" sz="28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th</a:t>
            </a: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/8</a:t>
            </a:r>
            <a:r>
              <a:rPr lang="en-US" sz="28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th</a:t>
            </a: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Snow/Ice transition “event”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Mainly freezing rain, not too much snow</a:t>
            </a:r>
            <a:endParaRPr lang="en-US" sz="18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Slow to leave…of course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3124200"/>
            <a:ext cx="4191000" cy="23574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59017973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057400"/>
            <a:ext cx="4648200" cy="34861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876800" y="1019890"/>
            <a:ext cx="4040530" cy="5570756"/>
          </a:xfrm>
          <a:prstGeom prst="rect">
            <a:avLst/>
          </a:prstGeom>
          <a:solidFill>
            <a:schemeClr val="bg1">
              <a:lumMod val="50000"/>
              <a:alpha val="86000"/>
            </a:schemeClr>
          </a:solidFill>
          <a:ln>
            <a:noFill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January 7</a:t>
            </a:r>
            <a:r>
              <a:rPr lang="en-US" sz="36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/8th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3</a:t>
            </a:r>
            <a:r>
              <a:rPr lang="en-US" sz="24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rd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metro event…snow to freezing rain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…but on a weekend so not such a big issue.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bg1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Snow dusting most of metro area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Up to .80” ice accumulation east metro</a:t>
            </a:r>
          </a:p>
          <a:p>
            <a:pPr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>
              <a:buClr>
                <a:srgbClr val="FFC000"/>
              </a:buClr>
              <a:defRPr/>
            </a:pP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              </a:t>
            </a: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PQR SNOW:  </a:t>
            </a:r>
            <a:r>
              <a:rPr lang="en-US" sz="28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0.4”</a:t>
            </a:r>
          </a:p>
          <a:p>
            <a:pPr>
              <a:buClr>
                <a:srgbClr val="FFC000"/>
              </a:buClr>
              <a:defRPr/>
            </a:pP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      </a:t>
            </a: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PDX ICE ACCUM:  </a:t>
            </a:r>
            <a:r>
              <a:rPr lang="en-US" sz="28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0.5”</a:t>
            </a:r>
          </a:p>
          <a:p>
            <a:pPr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But wait….there will be more!</a:t>
            </a: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111076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838200"/>
            <a:ext cx="7825740" cy="6019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5800" y="853589"/>
            <a:ext cx="7848600" cy="707886"/>
          </a:xfrm>
          <a:prstGeom prst="rect">
            <a:avLst/>
          </a:prstGeom>
          <a:solidFill>
            <a:schemeClr val="bg1">
              <a:lumMod val="50000"/>
              <a:alpha val="72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By January 9</a:t>
            </a:r>
            <a:r>
              <a:rPr lang="en-US" sz="28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th</a:t>
            </a:r>
            <a:endParaRPr lang="en-US" sz="28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cs typeface="Arial" pitchFamily="34" charset="0"/>
              </a:rPr>
              <a:t>Snow on the ground almost everywhere in PACNW</a:t>
            </a:r>
            <a:endParaRPr lang="en-US" sz="16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C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121290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2600" y="1066800"/>
            <a:ext cx="5715000" cy="571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5000" y="990600"/>
            <a:ext cx="5715000" cy="571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5800" y="853589"/>
            <a:ext cx="7848600" cy="707886"/>
          </a:xfrm>
          <a:prstGeom prst="rect">
            <a:avLst/>
          </a:prstGeom>
          <a:solidFill>
            <a:schemeClr val="bg1">
              <a:lumMod val="50000"/>
              <a:alpha val="72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The Big Snowstorm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cs typeface="Arial" pitchFamily="34" charset="0"/>
              </a:rPr>
              <a:t>Models told us a snowstorm was coming, but way underdone on </a:t>
            </a:r>
            <a:r>
              <a:rPr lang="en-US" sz="1800" b="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cs typeface="Arial" pitchFamily="34" charset="0"/>
              </a:rPr>
              <a:t>precip</a:t>
            </a:r>
            <a:endParaRPr lang="en-US" sz="16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C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660436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1600200"/>
            <a:ext cx="6858000" cy="51149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7400" y="1676400"/>
            <a:ext cx="5029200" cy="5029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71600" y="1524000"/>
            <a:ext cx="6858000" cy="5143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5800" y="853589"/>
            <a:ext cx="7848600" cy="707886"/>
          </a:xfrm>
          <a:prstGeom prst="rect">
            <a:avLst/>
          </a:prstGeom>
          <a:solidFill>
            <a:schemeClr val="bg1">
              <a:lumMod val="50000"/>
              <a:alpha val="72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The Big Snowstorm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cs typeface="Arial" pitchFamily="34" charset="0"/>
              </a:rPr>
              <a:t>Models told us a snowstorm was coming, but way underdone on </a:t>
            </a:r>
            <a:r>
              <a:rPr lang="en-US" sz="1800" b="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cs typeface="Arial" pitchFamily="34" charset="0"/>
              </a:rPr>
              <a:t>precip</a:t>
            </a:r>
            <a:endParaRPr lang="en-US" sz="16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C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176487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4094" y="2109106"/>
            <a:ext cx="4648200" cy="33597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876800" y="1527721"/>
            <a:ext cx="4267200" cy="4555093"/>
          </a:xfrm>
          <a:prstGeom prst="rect">
            <a:avLst/>
          </a:prstGeom>
          <a:solidFill>
            <a:schemeClr val="bg1">
              <a:lumMod val="50000"/>
              <a:alpha val="86000"/>
            </a:schemeClr>
          </a:solidFill>
          <a:ln>
            <a:noFill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The Big Snowstorm</a:t>
            </a:r>
          </a:p>
          <a:p>
            <a:pPr lvl="1">
              <a:buClr>
                <a:srgbClr val="FFC000"/>
              </a:buClr>
              <a:buFontTx/>
              <a:buChar char="-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Minor Snowstorm Forecast</a:t>
            </a:r>
          </a:p>
          <a:p>
            <a:pPr lvl="1">
              <a:buClr>
                <a:srgbClr val="FFC000"/>
              </a:buClr>
              <a:buFontTx/>
              <a:buChar char="-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Timing okay</a:t>
            </a:r>
          </a:p>
          <a:p>
            <a:pPr lvl="1">
              <a:buClr>
                <a:srgbClr val="FFC000"/>
              </a:buClr>
              <a:buFontTx/>
              <a:buChar char="-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FAR more snow than expected</a:t>
            </a:r>
          </a:p>
          <a:p>
            <a:pPr lvl="1">
              <a:buClr>
                <a:srgbClr val="FFC000"/>
              </a:buClr>
              <a:buFontTx/>
              <a:buChar char="-"/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bg1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Rain through most of event south metro and Salem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Light snow fell late night Salem-Wilsonville as air cooled overhead</a:t>
            </a:r>
          </a:p>
          <a:p>
            <a:pPr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>
              <a:buClr>
                <a:srgbClr val="FFC000"/>
              </a:buClr>
              <a:defRPr/>
            </a:pP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              </a:t>
            </a: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PQR SNOW:  </a:t>
            </a:r>
            <a:r>
              <a:rPr lang="en-US" sz="28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8.0”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4094" y="2032958"/>
            <a:ext cx="4581175" cy="34358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9665" y="1981200"/>
            <a:ext cx="4846971" cy="34876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51087117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2877" y="2120608"/>
            <a:ext cx="4479645" cy="33597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876800" y="1527722"/>
            <a:ext cx="4267200" cy="4555093"/>
          </a:xfrm>
          <a:prstGeom prst="rect">
            <a:avLst/>
          </a:prstGeom>
          <a:solidFill>
            <a:schemeClr val="bg1">
              <a:lumMod val="50000"/>
              <a:alpha val="86000"/>
            </a:schemeClr>
          </a:solidFill>
          <a:ln>
            <a:noFill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Freeway Nightmare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v2.0</a:t>
            </a:r>
          </a:p>
          <a:p>
            <a:pPr lvl="1">
              <a:buClr>
                <a:srgbClr val="FFC000"/>
              </a:buClr>
              <a:buFontTx/>
              <a:buChar char="-"/>
              <a:defRPr/>
            </a:pPr>
            <a:r>
              <a:rPr lang="en-US" sz="1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Commute mainly okay</a:t>
            </a:r>
          </a:p>
          <a:p>
            <a:pPr lvl="1">
              <a:buClr>
                <a:srgbClr val="FFC000"/>
              </a:buClr>
              <a:buFontTx/>
              <a:buChar char="-"/>
              <a:defRPr/>
            </a:pPr>
            <a:r>
              <a:rPr lang="en-US" sz="1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Salt used on one lane uphill US26</a:t>
            </a:r>
          </a:p>
          <a:p>
            <a:pPr lvl="1">
              <a:buClr>
                <a:srgbClr val="FFC000"/>
              </a:buClr>
              <a:buFontTx/>
              <a:buChar char="-"/>
              <a:defRPr/>
            </a:pPr>
            <a:r>
              <a:rPr lang="en-US" sz="1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Freeways blocked by semis again    </a:t>
            </a:r>
          </a:p>
          <a:p>
            <a:pPr lvl="1"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bg1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Not as bad as December 14</a:t>
            </a:r>
            <a:r>
              <a:rPr lang="en-US" sz="2000" i="0" kern="100" baseline="300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200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, but people get stuck again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Depending on part of metro area you live in…it was the </a:t>
            </a:r>
            <a:r>
              <a:rPr lang="en-US" sz="1800" b="0" i="0" kern="100" dirty="0" smtClean="0">
                <a:ln w="18415" cmpd="sng">
                  <a:noFill/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biggest snow storm since 2008, 1998, 1995, or 1980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2133600"/>
            <a:ext cx="4439920" cy="33299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9080" y="2057400"/>
            <a:ext cx="4541520" cy="3406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17248912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8800" y="838200"/>
            <a:ext cx="5908966" cy="59089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THE BEAUTY OF THE SNOW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1066800"/>
            <a:ext cx="8561797" cy="52340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4800" y="1543384"/>
            <a:ext cx="8561797" cy="42808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" y="762000"/>
            <a:ext cx="8657738" cy="59725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94587070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34030" y="1066800"/>
            <a:ext cx="76200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Coldest temps of winter follow snowstorm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6 days of strong east wind + 25-30 deg.</a:t>
            </a: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33400" y="2209800"/>
            <a:ext cx="8077199" cy="416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7" name="Straight Connector 6"/>
          <p:cNvCxnSpPr/>
          <p:nvPr/>
        </p:nvCxnSpPr>
        <p:spPr bwMode="auto">
          <a:xfrm flipV="1">
            <a:off x="1143000" y="3505200"/>
            <a:ext cx="7239000" cy="1524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 bwMode="auto">
          <a:xfrm flipV="1">
            <a:off x="1143000" y="4038600"/>
            <a:ext cx="7239000" cy="762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142057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662" y="914400"/>
            <a:ext cx="8126800" cy="54178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THE NEXT 6 DAYS:  COLD!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857249"/>
            <a:ext cx="8001000" cy="60007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" y="838200"/>
            <a:ext cx="8458200" cy="56233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0256235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28600" y="167043"/>
            <a:ext cx="8686800" cy="67710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4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INTO THE ‘HOOD TO HELP OUT STARVING STEVE</a:t>
            </a:r>
          </a:p>
          <a:p>
            <a:pPr algn="ctr"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Lucida Sans Unicode" pitchFamily="34" charset="0"/>
              </a:rPr>
              <a:t>(Salmon Creek)</a:t>
            </a:r>
            <a:endParaRPr lang="en-US" sz="20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4332" y="844151"/>
            <a:ext cx="7703868" cy="57779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6599" y="838200"/>
            <a:ext cx="7721601" cy="5791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0256235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nodeType="after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914400"/>
            <a:ext cx="4235293" cy="56470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876800" y="1096835"/>
            <a:ext cx="4267200" cy="5416868"/>
          </a:xfrm>
          <a:prstGeom prst="rect">
            <a:avLst/>
          </a:prstGeom>
          <a:solidFill>
            <a:schemeClr val="bg1">
              <a:lumMod val="50000"/>
              <a:alpha val="86000"/>
            </a:schemeClr>
          </a:solidFill>
          <a:ln>
            <a:noFill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Big Gorge Ice Storm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#3 of 5 total…Jan 18-20</a:t>
            </a: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 </a:t>
            </a:r>
          </a:p>
          <a:p>
            <a:pPr lvl="1">
              <a:buClr>
                <a:srgbClr val="FFC000"/>
              </a:buClr>
              <a:buFontTx/>
              <a:buChar char="-"/>
              <a:defRPr/>
            </a:pPr>
            <a:endParaRPr lang="en-US" sz="2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lvl="1">
              <a:buClr>
                <a:srgbClr val="FFC000"/>
              </a:buClr>
              <a:buFontTx/>
              <a:buChar char="-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Up to 2” solid ice central Gorge</a:t>
            </a:r>
          </a:p>
          <a:p>
            <a:pPr lvl="1">
              <a:buClr>
                <a:srgbClr val="FFC000"/>
              </a:buClr>
              <a:buFontTx/>
              <a:buChar char="-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Lots of damage, on top of snow</a:t>
            </a:r>
          </a:p>
          <a:p>
            <a:pPr lvl="1">
              <a:buClr>
                <a:srgbClr val="FFC000"/>
              </a:buClr>
              <a:buFontTx/>
              <a:buChar char="-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Freeway closed several days</a:t>
            </a:r>
          </a:p>
          <a:p>
            <a:pPr lvl="1">
              <a:buClr>
                <a:srgbClr val="FFC000"/>
              </a:buClr>
              <a:buFontTx/>
              <a:buChar char="-"/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bg1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Rain through most of event in metro area and valley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Freezing Rain confined to areas near Columbia river in metro area</a:t>
            </a:r>
          </a:p>
          <a:p>
            <a:pPr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>
              <a:buClr>
                <a:srgbClr val="FFC000"/>
              </a:buClr>
              <a:defRPr/>
            </a:pP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       </a:t>
            </a: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PDX ICE:  </a:t>
            </a:r>
            <a:r>
              <a:rPr lang="en-US" sz="28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.65”</a:t>
            </a:r>
            <a:r>
              <a:rPr lang="en-US" sz="1200" b="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 </a:t>
            </a:r>
            <a:r>
              <a:rPr lang="en-US" sz="1600" b="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&lt; heaviest of winter</a:t>
            </a:r>
            <a:endParaRPr lang="en-US" sz="1200" b="0" i="0" kern="100" dirty="0" smtClean="0">
              <a:ln w="18415" cmpd="sng">
                <a:noFill/>
                <a:prstDash val="solid"/>
              </a:ln>
              <a:solidFill>
                <a:schemeClr val="bg1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3297" y="2133600"/>
            <a:ext cx="4986297" cy="2819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752600"/>
            <a:ext cx="4930808" cy="36981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51087117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LATE 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34030" y="1066800"/>
            <a:ext cx="76200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Temps closer to normal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Snow/ice starts to </a:t>
            </a:r>
            <a:r>
              <a:rPr lang="en-US" sz="2000" b="0" i="0" u="sng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very slowly</a:t>
            </a: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melt in Gorge</a:t>
            </a: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33400" y="2209800"/>
            <a:ext cx="8077199" cy="416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7" name="Straight Connector 6"/>
          <p:cNvCxnSpPr/>
          <p:nvPr/>
        </p:nvCxnSpPr>
        <p:spPr bwMode="auto">
          <a:xfrm flipV="1">
            <a:off x="1143000" y="3505200"/>
            <a:ext cx="7239000" cy="1524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 bwMode="auto">
          <a:xfrm flipV="1">
            <a:off x="1143000" y="4038600"/>
            <a:ext cx="7239000" cy="762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142057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314" y="876326"/>
            <a:ext cx="9008486" cy="50672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WHAT DAY IS THIS?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56235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" y="1295400"/>
            <a:ext cx="4686300" cy="4686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2156" y="1219200"/>
            <a:ext cx="7965044" cy="48049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Super Bowl Sunday BUST!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200" y="1295400"/>
            <a:ext cx="6245000" cy="4683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0" y="1127615"/>
            <a:ext cx="4572000" cy="5355312"/>
          </a:xfrm>
          <a:prstGeom prst="rect">
            <a:avLst/>
          </a:prstGeom>
          <a:solidFill>
            <a:schemeClr val="bg1">
              <a:lumMod val="50000"/>
              <a:alpha val="86000"/>
            </a:schemeClr>
          </a:solidFill>
          <a:ln>
            <a:noFill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Stationary front sits over NW Oregon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February 5th</a:t>
            </a:r>
            <a:endParaRPr lang="en-US" sz="36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lvl="1">
              <a:buClr>
                <a:srgbClr val="FFC000"/>
              </a:buClr>
              <a:buFontTx/>
              <a:buChar char="-"/>
              <a:defRPr/>
            </a:pPr>
            <a:endParaRPr lang="en-US" sz="2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>
              <a:buClr>
                <a:srgbClr val="FFC000"/>
              </a:buClr>
              <a:buFontTx/>
              <a:buChar char="-"/>
              <a:defRPr/>
            </a:pPr>
            <a:r>
              <a:rPr lang="en-US" sz="1800" b="0" i="0" kern="1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Models </a:t>
            </a:r>
            <a:r>
              <a:rPr lang="en-US" sz="1800" b="0" i="0" u="sng" kern="1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initially</a:t>
            </a:r>
            <a:r>
              <a:rPr lang="en-US" sz="1800" b="0" i="0" kern="1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 forecast big snow</a:t>
            </a:r>
          </a:p>
          <a:p>
            <a:pPr>
              <a:buClr>
                <a:srgbClr val="FFC000"/>
              </a:buClr>
              <a:buFontTx/>
              <a:buChar char="-"/>
              <a:defRPr/>
            </a:pPr>
            <a:r>
              <a:rPr lang="en-US" sz="1800" b="0" i="0" kern="1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Then do a pretty good job keeping it north</a:t>
            </a:r>
          </a:p>
          <a:p>
            <a:pPr>
              <a:buClr>
                <a:srgbClr val="FFC000"/>
              </a:buClr>
              <a:buFontTx/>
              <a:buChar char="-"/>
              <a:defRPr/>
            </a:pPr>
            <a:r>
              <a:rPr lang="en-US" sz="1800" b="0" i="0" kern="1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rPr>
              <a:t>Lots of snow Astoria &amp; Coast Range</a:t>
            </a:r>
          </a:p>
          <a:p>
            <a:pPr lvl="1">
              <a:buClr>
                <a:srgbClr val="FFC000"/>
              </a:buClr>
              <a:buFontTx/>
              <a:buChar char="-"/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bg1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180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Heavy rain all afternoon/evening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80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in metro area at 33-36 degrees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Snow at Astoria while raining on Mt. Hood</a:t>
            </a:r>
          </a:p>
          <a:p>
            <a:pPr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>
              <a:buClr>
                <a:srgbClr val="FFC000"/>
              </a:buClr>
              <a:defRPr/>
            </a:pP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                </a:t>
            </a:r>
            <a:r>
              <a:rPr lang="en-US" sz="2000" b="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PDX SNOW:  </a:t>
            </a:r>
            <a:r>
              <a:rPr lang="en-US" sz="28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0”</a:t>
            </a:r>
            <a:endParaRPr lang="en-US" sz="1200" b="0" i="0" kern="100" dirty="0" smtClean="0">
              <a:ln w="18415" cmpd="sng">
                <a:noFill/>
                <a:prstDash val="solid"/>
              </a:ln>
              <a:solidFill>
                <a:schemeClr val="bg1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631148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8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400" y="1207815"/>
            <a:ext cx="7772400" cy="51939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349117"/>
            <a:ext cx="8534400" cy="76944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EVERYBODY GETS A SNOWSTORM!</a:t>
            </a:r>
          </a:p>
          <a:p>
            <a:pPr algn="ctr">
              <a:defRPr/>
            </a:pPr>
            <a:r>
              <a:rPr lang="en-US" sz="1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This Winter West of the Cascades</a:t>
            </a:r>
            <a:endParaRPr lang="en-US" sz="2400" b="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533812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45752" y="2173366"/>
            <a:ext cx="4067325" cy="30504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484450" y="612559"/>
            <a:ext cx="2057400" cy="923330"/>
          </a:xfrm>
          <a:prstGeom prst="rect">
            <a:avLst/>
          </a:prstGeom>
          <a:solidFill>
            <a:schemeClr val="bg1">
              <a:lumMod val="50000"/>
              <a:alpha val="86000"/>
            </a:schemeClr>
          </a:solidFill>
          <a:ln>
            <a:noFill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February 9th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43978" y="2083777"/>
            <a:ext cx="5105399" cy="38290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>
              <a:rot lat="0" lon="0" rev="16200000"/>
            </a:camera>
            <a:lightRig rig="threePt" dir="t"/>
          </a:scene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1282350"/>
            <a:ext cx="7628072" cy="52560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One Last Gorge Ice Storm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80711" y="1282350"/>
            <a:ext cx="10652925" cy="54140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0256235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8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1143000"/>
            <a:ext cx="4199467" cy="2362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74712"/>
            <a:ext cx="7772400" cy="8617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WET MORNING SNOW</a:t>
            </a:r>
          </a:p>
          <a:p>
            <a:pPr algn="ctr">
              <a:defRPr/>
            </a:pPr>
            <a:r>
              <a:rPr lang="en-US" sz="1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In some areas, Feb 24</a:t>
            </a:r>
            <a:r>
              <a:rPr lang="en-US" sz="18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 </a:t>
            </a:r>
            <a:r>
              <a:rPr lang="en-US" sz="1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&amp; March 6th</a:t>
            </a:r>
            <a:endParaRPr lang="en-US" sz="2400" b="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0400" y="3200400"/>
            <a:ext cx="5554132" cy="3124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4813973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Chart 2"/>
          <p:cNvGraphicFramePr>
            <a:graphicFrameLocks/>
          </p:cNvGraphicFramePr>
          <p:nvPr>
            <p:extLst/>
          </p:nvPr>
        </p:nvGraphicFramePr>
        <p:xfrm>
          <a:off x="228600" y="1447800"/>
          <a:ext cx="8712200" cy="4784725"/>
        </p:xfrm>
        <a:graphic>
          <a:graphicData uri="http://schemas.openxmlformats.org/presentationml/2006/ole">
            <p:oleObj spid="_x0000_s130068" name="Worksheet" r:id="rId3" imgW="8877210" imgH="4867149" progId="Excel.Sheet.8">
              <p:embed/>
            </p:oleObj>
          </a:graphicData>
        </a:graphic>
      </p:graphicFrame>
      <p:sp>
        <p:nvSpPr>
          <p:cNvPr id="5" name="Rounded Rectangle 4"/>
          <p:cNvSpPr/>
          <p:nvPr/>
        </p:nvSpPr>
        <p:spPr bwMode="auto">
          <a:xfrm>
            <a:off x="4876800" y="1676400"/>
            <a:ext cx="838200" cy="6096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114800" y="1676400"/>
            <a:ext cx="3581400" cy="3124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799" y="411777"/>
            <a:ext cx="8659813" cy="800219"/>
          </a:xfrm>
          <a:prstGeom prst="rect">
            <a:avLst/>
          </a:prstGeom>
          <a:ln>
            <a:noFill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Windstorms only in…October &amp; April! </a:t>
            </a:r>
            <a:r>
              <a:rPr lang="en-US" sz="2000" kern="100" dirty="0" smtClean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23 years since we’ve seen a regional MAJOR storm</a:t>
            </a:r>
            <a:endParaRPr lang="en-US" sz="1800" b="0" kern="0" dirty="0">
              <a:ln w="12700">
                <a:noFill/>
                <a:prstDash val="solid"/>
              </a:ln>
              <a:solidFill>
                <a:srgbClr val="FFFF99"/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531206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4876800" y="1676400"/>
            <a:ext cx="838200" cy="6096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114800" y="1676400"/>
            <a:ext cx="3581400" cy="3124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8609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26747110"/>
              </p:ext>
            </p:extLst>
          </p:nvPr>
        </p:nvGraphicFramePr>
        <p:xfrm>
          <a:off x="314324" y="1295400"/>
          <a:ext cx="8488363" cy="4953000"/>
        </p:xfrm>
        <a:graphic>
          <a:graphicData uri="http://schemas.openxmlformats.org/presentationml/2006/ole">
            <p:oleObj spid="_x0000_s68704" name="Worksheet" r:id="rId5" imgW="8829565" imgH="5210190" progId="Excel.Sheet.8">
              <p:embed followColorScheme="full"/>
            </p:oleObj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28600" y="394539"/>
            <a:ext cx="8659813" cy="800219"/>
          </a:xfrm>
          <a:prstGeom prst="rect">
            <a:avLst/>
          </a:prstGeom>
          <a:ln>
            <a:noFill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A 3</a:t>
            </a:r>
            <a:r>
              <a:rPr lang="en-US" sz="320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RD</a:t>
            </a:r>
            <a:r>
              <a:rPr lang="en-US" sz="32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ROUGH EAST WIND SEASON</a:t>
            </a:r>
          </a:p>
          <a:p>
            <a:pPr algn="ctr">
              <a:defRPr/>
            </a:pPr>
            <a:r>
              <a:rPr lang="en-US" sz="2000" kern="100" dirty="0" smtClean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Only 5 calm days in January!</a:t>
            </a:r>
            <a:endParaRPr lang="en-US" sz="1800" b="0" kern="0" dirty="0">
              <a:ln w="12700">
                <a:noFill/>
                <a:prstDash val="solid"/>
              </a:ln>
              <a:solidFill>
                <a:srgbClr val="FFFF99"/>
              </a:solidFill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81000" y="81022"/>
            <a:ext cx="8534400" cy="98488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LA NINA</a:t>
            </a:r>
          </a:p>
          <a:p>
            <a:pPr algn="ctr">
              <a:defRPr/>
            </a:pP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Lives up to its reputation in Cascades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57996" y="1149805"/>
            <a:ext cx="8534400" cy="1113317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Big snow up high, average lower areas</a:t>
            </a:r>
          </a:p>
        </p:txBody>
      </p:sp>
      <p:sp>
        <p:nvSpPr>
          <p:cNvPr id="2" name="Multiply 1"/>
          <p:cNvSpPr/>
          <p:nvPr/>
        </p:nvSpPr>
        <p:spPr bwMode="auto">
          <a:xfrm>
            <a:off x="3886200" y="4495800"/>
            <a:ext cx="914400" cy="9144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Multiply 2"/>
          <p:cNvSpPr/>
          <p:nvPr/>
        </p:nvSpPr>
        <p:spPr bwMode="auto">
          <a:xfrm>
            <a:off x="2743200" y="3886200"/>
            <a:ext cx="1600200" cy="7620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77108" y="2057400"/>
            <a:ext cx="7496175" cy="471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9659814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04800" y="1524000"/>
            <a:ext cx="8458200" cy="4511040"/>
          </a:xfrm>
          <a:effectLst>
            <a:softEdge rad="112500"/>
          </a:effectLst>
        </p:spPr>
      </p:pic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 smtClean="0">
                <a:latin typeface="Microsoft Sans Serif" pitchFamily="34" charset="0"/>
              </a:rPr>
              <a:t>Mountain Snowpack @ 5,400’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2800" i="1" dirty="0" smtClean="0">
              <a:solidFill>
                <a:srgbClr val="FFFF00"/>
              </a:solidFill>
              <a:latin typeface="Microsoft Sans Serif" pitchFamily="34" charset="0"/>
            </a:endParaRPr>
          </a:p>
        </p:txBody>
      </p:sp>
      <p:sp>
        <p:nvSpPr>
          <p:cNvPr id="128013" name="Text Box 13"/>
          <p:cNvSpPr txBox="1">
            <a:spLocks noChangeArrowheads="1"/>
          </p:cNvSpPr>
          <p:nvPr/>
        </p:nvSpPr>
        <p:spPr bwMode="auto">
          <a:xfrm>
            <a:off x="457200" y="1510047"/>
            <a:ext cx="1822935" cy="923330"/>
          </a:xfrm>
          <a:prstGeom prst="rect">
            <a:avLst/>
          </a:prstGeom>
          <a:solidFill>
            <a:srgbClr val="00008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anchorCtr="1">
            <a:spAutoFit/>
          </a:bodyPr>
          <a:lstStyle/>
          <a:p>
            <a:pPr algn="ctr">
              <a:defRPr/>
            </a:pPr>
            <a:r>
              <a:rPr lang="en-US" sz="1800" b="0" dirty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Courtesy </a:t>
            </a:r>
            <a:endParaRPr lang="en-US" sz="1800" b="0" dirty="0" smtClean="0">
              <a:effectLst>
                <a:outerShdw blurRad="38100" dist="38100" dir="2700000" algn="tl">
                  <a:srgbClr val="000000"/>
                </a:outerShdw>
              </a:effectLst>
              <a:latin typeface="Microsoft Sans Serif" pitchFamily="34" charset="0"/>
            </a:endParaRPr>
          </a:p>
          <a:p>
            <a:pPr algn="ctr">
              <a:defRPr/>
            </a:pPr>
            <a:r>
              <a:rPr lang="en-US" sz="1800" b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NRCS</a:t>
            </a:r>
          </a:p>
          <a:p>
            <a:pPr algn="ctr">
              <a:defRPr/>
            </a:pPr>
            <a:r>
              <a:rPr lang="en-US" sz="1800" b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Oregon Office</a:t>
            </a:r>
            <a:endParaRPr lang="en-US" sz="1800" b="0" dirty="0">
              <a:effectLst>
                <a:outerShdw blurRad="38100" dist="38100" dir="2700000" algn="tl">
                  <a:srgbClr val="000000"/>
                </a:outerShdw>
              </a:effectLst>
              <a:latin typeface="Microsoft Sans Serif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762000"/>
            <a:ext cx="8229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Precipitation:  ABOVE AVERAGE</a:t>
            </a:r>
          </a:p>
          <a:p>
            <a:pPr algn="ctr">
              <a:defRPr/>
            </a:pP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Snowpack: NEAR NORMAL UP HIGH, BUT HEAVIER LOWER ELEVATIONS</a:t>
            </a:r>
            <a:endParaRPr lang="en-US" sz="1600" dirty="0">
              <a:ln w="6350" cmpd="sng">
                <a:solidFill>
                  <a:schemeClr val="accent4">
                    <a:lumMod val="10000"/>
                    <a:alpha val="46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 rot="20981326">
            <a:off x="5108258" y="2663613"/>
            <a:ext cx="33983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 err="1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71000"/>
                    </a:prstClr>
                  </a:outerShdw>
                </a:effectLst>
              </a:rPr>
              <a:t>Precip</a:t>
            </a: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71000"/>
                    </a:prstClr>
                  </a:outerShdw>
                </a:effectLst>
              </a:rPr>
              <a:t>:  Thin Line = Average</a:t>
            </a:r>
            <a:endParaRPr lang="en-US" sz="1600" dirty="0">
              <a:ln w="6350" cmpd="sng">
                <a:solidFill>
                  <a:schemeClr val="accent4">
                    <a:lumMod val="10000"/>
                    <a:alpha val="46000"/>
                  </a:schemeClr>
                </a:solidFill>
              </a:ln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71000"/>
                  </a:prst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57800" y="3352800"/>
            <a:ext cx="307494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2214D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Snow Water</a:t>
            </a:r>
          </a:p>
          <a:p>
            <a:pPr algn="ctr">
              <a:defRPr/>
            </a:pP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2214D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Thin Line</a:t>
            </a:r>
          </a:p>
          <a:p>
            <a:pPr algn="ctr">
              <a:defRPr/>
            </a:pP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2214D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=</a:t>
            </a:r>
          </a:p>
          <a:p>
            <a:pPr algn="ctr">
              <a:defRPr/>
            </a:pP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2214D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Average</a:t>
            </a:r>
            <a:endParaRPr lang="en-US" sz="1600" dirty="0">
              <a:ln w="6350" cmpd="sng">
                <a:solidFill>
                  <a:schemeClr val="accent4">
                    <a:lumMod val="10000"/>
                    <a:alpha val="46000"/>
                  </a:schemeClr>
                </a:solidFill>
              </a:ln>
              <a:solidFill>
                <a:srgbClr val="2214D4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Right Arrow 12"/>
          <p:cNvSpPr/>
          <p:nvPr/>
        </p:nvSpPr>
        <p:spPr bwMode="auto">
          <a:xfrm rot="2222396">
            <a:off x="3775210" y="3756953"/>
            <a:ext cx="3429000" cy="777490"/>
          </a:xfrm>
          <a:prstGeom prst="righ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 flipH="1">
            <a:off x="762000" y="533400"/>
            <a:ext cx="4572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4038600" y="2819400"/>
            <a:ext cx="6096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2590800" y="5943600"/>
            <a:ext cx="3886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Mt. Hood Test Site</a:t>
            </a:r>
            <a:endParaRPr lang="en-US" sz="2400" dirty="0">
              <a:ln w="6350" cmpd="sng">
                <a:solidFill>
                  <a:schemeClr val="accent4">
                    <a:lumMod val="10000"/>
                    <a:alpha val="46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295095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330819439"/>
              </p:ext>
            </p:extLst>
          </p:nvPr>
        </p:nvGraphicFramePr>
        <p:xfrm>
          <a:off x="76200" y="1089025"/>
          <a:ext cx="8928100" cy="4625975"/>
        </p:xfrm>
        <a:graphic>
          <a:graphicData uri="http://schemas.openxmlformats.org/presentationml/2006/ole">
            <p:oleObj spid="_x0000_s132116" name="Worksheet" r:id="rId3" imgW="8839200" imgH="4581479" progId="Excel.Shee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13034004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6" name="Chart 2"/>
          <p:cNvGraphicFramePr>
            <a:graphicFrameLocks/>
          </p:cNvGraphicFramePr>
          <p:nvPr>
            <p:extLst/>
          </p:nvPr>
        </p:nvGraphicFramePr>
        <p:xfrm>
          <a:off x="82550" y="266700"/>
          <a:ext cx="9031288" cy="5235575"/>
        </p:xfrm>
        <a:graphic>
          <a:graphicData uri="http://schemas.openxmlformats.org/presentationml/2006/ole">
            <p:oleObj spid="_x0000_s133140" name="Worksheet" r:id="rId3" imgW="8934377" imgH="5172120" progId="Excel.Shee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156711295"/>
      </p:ext>
    </p:extLst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Chart 2"/>
          <p:cNvGraphicFramePr>
            <a:graphicFrameLocks/>
          </p:cNvGraphicFramePr>
          <p:nvPr>
            <p:extLst/>
          </p:nvPr>
        </p:nvGraphicFramePr>
        <p:xfrm>
          <a:off x="152400" y="241300"/>
          <a:ext cx="8823325" cy="4867275"/>
        </p:xfrm>
        <a:graphic>
          <a:graphicData uri="http://schemas.openxmlformats.org/presentationml/2006/ole">
            <p:oleObj spid="_x0000_s134164" name="Worksheet" r:id="rId4" imgW="8848745" imgH="4781430" progId="Excel.Sheet.8">
              <p:embed followColorScheme="full"/>
            </p:oleObj>
          </a:graphicData>
        </a:graphic>
      </p:graphicFrame>
      <p:sp>
        <p:nvSpPr>
          <p:cNvPr id="3" name="Rectangle 2"/>
          <p:cNvSpPr/>
          <p:nvPr/>
        </p:nvSpPr>
        <p:spPr>
          <a:xfrm>
            <a:off x="1676400" y="5791200"/>
            <a:ext cx="57277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1940-1995 </a:t>
            </a:r>
            <a:r>
              <a:rPr lang="en-US" sz="1800" i="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PDX      </a:t>
            </a:r>
            <a:r>
              <a:rPr lang="en-US" sz="1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1996-Present </a:t>
            </a:r>
            <a:r>
              <a:rPr lang="en-US" sz="1800" i="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PQR</a:t>
            </a:r>
            <a:endParaRPr lang="en-US" sz="1800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15200" y="1447800"/>
            <a:ext cx="167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Average so far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41611994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322" name="Chart 2"/>
          <p:cNvGraphicFramePr>
            <a:graphicFrameLocks/>
          </p:cNvGraphicFramePr>
          <p:nvPr>
            <p:extLst/>
          </p:nvPr>
        </p:nvGraphicFramePr>
        <p:xfrm>
          <a:off x="152400" y="276225"/>
          <a:ext cx="8807450" cy="5184775"/>
        </p:xfrm>
        <a:graphic>
          <a:graphicData uri="http://schemas.openxmlformats.org/presentationml/2006/ole">
            <p:oleObj spid="_x0000_s135188" name="Worksheet" r:id="rId3" imgW="10706179" imgH="6943860" progId="Excel.Sheet.8">
              <p:embed followColorScheme="full"/>
            </p:oleObj>
          </a:graphicData>
        </a:graphic>
      </p:graphicFrame>
      <p:sp>
        <p:nvSpPr>
          <p:cNvPr id="56324" name="Rectangle 2"/>
          <p:cNvSpPr>
            <a:spLocks noChangeArrowheads="1"/>
          </p:cNvSpPr>
          <p:nvPr/>
        </p:nvSpPr>
        <p:spPr bwMode="auto">
          <a:xfrm>
            <a:off x="2667000" y="5791200"/>
            <a:ext cx="3778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Downtown Data Only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89647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826" name="Chart 2"/>
          <p:cNvGraphicFramePr>
            <a:graphicFrameLocks/>
          </p:cNvGraphicFramePr>
          <p:nvPr>
            <p:extLst/>
          </p:nvPr>
        </p:nvGraphicFramePr>
        <p:xfrm>
          <a:off x="139700" y="368300"/>
          <a:ext cx="8839200" cy="5057775"/>
        </p:xfrm>
        <a:graphic>
          <a:graphicData uri="http://schemas.openxmlformats.org/presentationml/2006/ole">
            <p:oleObj spid="_x0000_s136212" name="Worksheet" r:id="rId3" imgW="8839200" imgH="5057835" progId="Excel.Shee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24744651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826" name="Chart 2"/>
          <p:cNvGraphicFramePr>
            <a:graphicFrameLocks/>
          </p:cNvGraphicFramePr>
          <p:nvPr>
            <p:extLst/>
          </p:nvPr>
        </p:nvGraphicFramePr>
        <p:xfrm>
          <a:off x="139700" y="368300"/>
          <a:ext cx="8839200" cy="5248275"/>
        </p:xfrm>
        <a:graphic>
          <a:graphicData uri="http://schemas.openxmlformats.org/presentationml/2006/ole">
            <p:oleObj spid="_x0000_s137236" name="Worksheet" r:id="rId4" imgW="8839200" imgH="5248162" progId="Excel.Sheet.8">
              <p:embed/>
            </p:oleObj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209800" y="5029200"/>
            <a:ext cx="488268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1F1F1F"/>
            </a:outerShdw>
          </a:effectLst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Blue = Widespread Arctic Air Outbreak</a:t>
            </a:r>
            <a:endParaRPr lang="en-US" sz="2000" dirty="0">
              <a:solidFill>
                <a:schemeClr val="bg1">
                  <a:lumMod val="60000"/>
                  <a:lumOff val="4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59017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083" y="1489584"/>
            <a:ext cx="8866517" cy="4987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09600" y="489466"/>
            <a:ext cx="80772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LET’S FORECAST!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914400" y="1600200"/>
            <a:ext cx="7391400" cy="1524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LIGHTNING ROUND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OF WINTER FORECASTS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4400" y="3234816"/>
            <a:ext cx="7391400" cy="293738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Organizations or individuals who can’t make it here today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OR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They don’t know (or care) that we exist.</a:t>
            </a:r>
          </a:p>
        </p:txBody>
      </p:sp>
    </p:spTree>
    <p:extLst>
      <p:ext uri="{BB962C8B-B14F-4D97-AF65-F5344CB8AC3E}">
        <p14:creationId xmlns:p14="http://schemas.microsoft.com/office/powerpoint/2010/main" xmlns="" val="41393017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5" grpId="0" build="allAtOnce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083" y="1489584"/>
            <a:ext cx="8866517" cy="4987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914400" y="1600200"/>
            <a:ext cx="7391400" cy="1524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A LIGHTNING ROUND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OF WINTER FORECASTS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4400" y="3234816"/>
            <a:ext cx="7391400" cy="293738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Old Farmer’s Almanac</a:t>
            </a:r>
            <a:endParaRPr lang="en-US" sz="28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+mj-ea"/>
              <a:cs typeface="Lucida Sans Unicode" pitchFamily="34" charset="0"/>
            </a:endParaRP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Farmer’s Almanac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err="1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AccuWeather</a:t>
            </a:r>
            <a:endParaRPr lang="en-US" sz="2800" b="0" i="0" kern="100" spc="-100" dirty="0" smtClean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+mj-ea"/>
              <a:cs typeface="Lucida Sans Unicode" pitchFamily="34" charset="0"/>
            </a:endParaRP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Pete Parsons (OR Dept of Forestry)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strike="dblStrike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Rod Hill (KGW)</a:t>
            </a: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   </a:t>
            </a:r>
            <a:r>
              <a:rPr lang="en-US" sz="2800" b="0" i="0" kern="100" spc="-100" dirty="0" smtClean="0">
                <a:solidFill>
                  <a:srgbClr val="FFFF99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&lt; He’s here!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err="1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WeatherBELL</a:t>
            </a:r>
            <a:endParaRPr lang="en-US" sz="2800" b="0" i="0" kern="100" spc="-100" dirty="0" smtClean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+mj-ea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354462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5" grpId="0" build="allAtOnce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838200" y="261672"/>
            <a:ext cx="72390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Old Farmer’s </a:t>
            </a:r>
            <a:r>
              <a:rPr lang="en-US" sz="400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Alamanac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28600" y="5715000"/>
            <a:ext cx="8763000" cy="838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Remember the accuracy…</a:t>
            </a:r>
            <a:endParaRPr lang="en-US" sz="24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990600"/>
            <a:ext cx="8340539" cy="46846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81401429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838200" y="261672"/>
            <a:ext cx="72390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Farmers’ </a:t>
            </a:r>
            <a:r>
              <a:rPr lang="en-US" sz="400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Alamanac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3400" y="5791200"/>
            <a:ext cx="7924800" cy="838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What’s up with those arrows???</a:t>
            </a:r>
            <a:endParaRPr lang="en-US" sz="28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400" y="932454"/>
            <a:ext cx="7162800" cy="47825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53704557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066800" y="283347"/>
            <a:ext cx="72390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AccuWeather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838200" y="2379384"/>
            <a:ext cx="7464321" cy="41686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685800" y="990600"/>
            <a:ext cx="7772400" cy="13109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000" b="0" i="0" dirty="0" smtClean="0">
                <a:solidFill>
                  <a:schemeClr val="tx1"/>
                </a:solidFill>
              </a:rPr>
              <a:t>With a weak La Niña predicted to develop this winter, the Northwest and the Rockies are set to receive an abundance of precipitation</a:t>
            </a:r>
            <a:r>
              <a:rPr lang="en-US" sz="24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…</a:t>
            </a:r>
            <a:endParaRPr lang="en-US" sz="24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667487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800" y="228599"/>
            <a:ext cx="8458200" cy="98488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Oregon </a:t>
            </a:r>
            <a:r>
              <a:rPr lang="en-US" sz="400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Dept</a:t>
            </a: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of Ag/Forestry</a:t>
            </a:r>
          </a:p>
          <a:p>
            <a:pPr algn="ctr">
              <a:defRPr/>
            </a:pPr>
            <a:r>
              <a:rPr lang="en-US" sz="24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(Pete Parsons)</a:t>
            </a:r>
            <a:endParaRPr lang="en-US" sz="2000" b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329104" y="5374122"/>
            <a:ext cx="8686800" cy="106679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1800" b="0" i="0" dirty="0" smtClean="0">
                <a:solidFill>
                  <a:schemeClr val="tx1"/>
                </a:solidFill>
              </a:rPr>
              <a:t>Above-average temperatures in November; cooling to near or below average by January. Above-average storminess and mountain snowfall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800" b="0" i="0" dirty="0" smtClean="0">
                <a:solidFill>
                  <a:srgbClr val="FFFF00"/>
                </a:solidFill>
              </a:rPr>
              <a:t>Elevated chances for heavy rain/mountain snow. Heightened chances for Arctic events and valley snow, mainly from mid-December onward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49645" y="2537519"/>
            <a:ext cx="1590136" cy="1657423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1967-68</a:t>
            </a:r>
          </a:p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1981-82</a:t>
            </a:r>
          </a:p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1996-97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630313" y="1312603"/>
            <a:ext cx="1828800" cy="1125797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Top Analog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Years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773662" y="1519348"/>
            <a:ext cx="6221258" cy="36622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0034341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676400" y="914400"/>
            <a:ext cx="5791200" cy="56839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800" y="413264"/>
            <a:ext cx="84582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Rod Hill’s Winter Outlook</a:t>
            </a:r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 flipV="1">
            <a:off x="6019800" y="3352800"/>
            <a:ext cx="1219200" cy="685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Down Arrow 8"/>
          <p:cNvSpPr/>
          <p:nvPr/>
        </p:nvSpPr>
        <p:spPr bwMode="auto">
          <a:xfrm rot="7898287">
            <a:off x="8210743" y="4672138"/>
            <a:ext cx="484632" cy="1881922"/>
          </a:xfrm>
          <a:prstGeom prst="down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519780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38862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WeatherBELL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6200" y="1226673"/>
            <a:ext cx="4782748" cy="31909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810000" y="3207160"/>
            <a:ext cx="5239948" cy="34960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953000" y="381000"/>
            <a:ext cx="3881799" cy="2674802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dirty="0" smtClean="0">
                <a:solidFill>
                  <a:schemeClr val="tx1"/>
                </a:solidFill>
                <a:latin typeface="Comic Sans MS" pitchFamily="66" charset="0"/>
              </a:rPr>
              <a:t>“…</a:t>
            </a:r>
            <a:r>
              <a:rPr lang="en-US" sz="2000" b="0" i="0" dirty="0" smtClean="0">
                <a:solidFill>
                  <a:schemeClr val="tx1"/>
                </a:solidFill>
              </a:rPr>
              <a:t>Comparing to recent prior La Nina years, the most similar years were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dirty="0" smtClean="0">
                <a:solidFill>
                  <a:schemeClr val="tx1"/>
                </a:solidFill>
              </a:rPr>
              <a:t>2016(-17), 2008(-09), 1995(-96). 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dirty="0" smtClean="0">
              <a:solidFill>
                <a:schemeClr val="tx1"/>
              </a:solidFill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dirty="0" smtClean="0">
                <a:solidFill>
                  <a:schemeClr val="tx1"/>
                </a:solidFill>
              </a:rPr>
              <a:t>Only 1995 made the analog list of 24 factors</a:t>
            </a:r>
            <a:r>
              <a:rPr lang="en-US" sz="2400" b="0" i="0" dirty="0" smtClean="0">
                <a:solidFill>
                  <a:schemeClr val="tx1"/>
                </a:solidFill>
                <a:latin typeface="Comic Sans MS" pitchFamily="66" charset="0"/>
              </a:rPr>
              <a:t>”</a:t>
            </a:r>
            <a:endParaRPr lang="en-US" sz="24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886786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heme/theme1.xml><?xml version="1.0" encoding="utf-8"?>
<a:theme xmlns:a="http://schemas.openxmlformats.org/drawingml/2006/main" name="Ripple">
  <a:themeElements>
    <a:clrScheme name="Ripple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Ripp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1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1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Ripple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pple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Ripple</Template>
  <TotalTime>7962</TotalTime>
  <Words>1228</Words>
  <Application>Microsoft Office PowerPoint</Application>
  <PresentationFormat>On-screen Show (4:3)</PresentationFormat>
  <Paragraphs>259</Paragraphs>
  <Slides>62</Slides>
  <Notes>15</Notes>
  <HiddenSlides>1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4" baseType="lpstr">
      <vt:lpstr>Ripple</vt:lpstr>
      <vt:lpstr>Worksheet</vt:lpstr>
      <vt:lpstr>La Nina Lived up to its reputation</vt:lpstr>
      <vt:lpstr>   Quick Summary</vt:lpstr>
      <vt:lpstr>Slide 3</vt:lpstr>
      <vt:lpstr>Slide 4</vt:lpstr>
      <vt:lpstr>THE USA VIEW </vt:lpstr>
      <vt:lpstr>THE USA VIEW </vt:lpstr>
      <vt:lpstr>THE USA VIEW </vt:lpstr>
      <vt:lpstr>THE USA VIEW </vt:lpstr>
      <vt:lpstr>THE 3 MONTH PERIOD </vt:lpstr>
      <vt:lpstr>3 MONTH PRECIPITATION </vt:lpstr>
      <vt:lpstr>Oregon Winter Temps (the past 100 years) Coldest since 1992-1993</vt:lpstr>
      <vt:lpstr>Western Valleys Winter Temps (the past 100 years) Similar to 1992-1993</vt:lpstr>
      <vt:lpstr>UPPER LEVEL PATTERNS </vt:lpstr>
      <vt:lpstr>UPPER LEVEL PATTERNS </vt:lpstr>
      <vt:lpstr>UPPER LEVEL PATTERNS </vt:lpstr>
      <vt:lpstr>UPPER LEVEL PATTERNS 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Mountain Snowpack @ 5,400’ 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WINTER 2002/2003 THE HIGHLIGHTS</dc:title>
  <dc:creator>Mnelsen</dc:creator>
  <cp:lastModifiedBy>Mark Nelsen</cp:lastModifiedBy>
  <cp:revision>613</cp:revision>
  <cp:lastPrinted>1601-01-01T00:00:00Z</cp:lastPrinted>
  <dcterms:created xsi:type="dcterms:W3CDTF">2003-10-26T05:40:27Z</dcterms:created>
  <dcterms:modified xsi:type="dcterms:W3CDTF">2017-10-28T15:30:18Z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9</vt:i4>
  </property>
</Properties>
</file>