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72" r:id="rId2"/>
    <p:sldId id="284" r:id="rId3"/>
    <p:sldId id="285" r:id="rId4"/>
    <p:sldId id="294" r:id="rId5"/>
    <p:sldId id="293" r:id="rId6"/>
    <p:sldId id="286" r:id="rId7"/>
    <p:sldId id="287" r:id="rId8"/>
    <p:sldId id="288" r:id="rId9"/>
    <p:sldId id="289" r:id="rId10"/>
    <p:sldId id="290" r:id="rId11"/>
    <p:sldId id="277" r:id="rId12"/>
    <p:sldId id="278" r:id="rId13"/>
    <p:sldId id="279" r:id="rId14"/>
    <p:sldId id="274" r:id="rId15"/>
    <p:sldId id="280" r:id="rId16"/>
    <p:sldId id="281" r:id="rId17"/>
    <p:sldId id="282" r:id="rId18"/>
    <p:sldId id="291" r:id="rId19"/>
    <p:sldId id="292" r:id="rId20"/>
    <p:sldId id="283" r:id="rId21"/>
    <p:sldId id="296" r:id="rId22"/>
    <p:sldId id="298" r:id="rId23"/>
    <p:sldId id="297" r:id="rId24"/>
    <p:sldId id="295" r:id="rId25"/>
    <p:sldId id="29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2" y="-10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37D517-5DD9-493E-8771-A728D031FBE0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09875-9B15-49B9-8CF6-2C93E5F55C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64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9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19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B3477E53-018E-4E12-9330-6BBA960EC777}" type="slidenum">
              <a:rPr lang="en-US" altLang="en-US" smtClean="0">
                <a:solidFill>
                  <a:prstClr val="black"/>
                </a:solidFill>
              </a:rPr>
              <a:pPr eaLnBrk="0" hangingPunct="0">
                <a:spcBef>
                  <a:spcPct val="0"/>
                </a:spcBef>
              </a:pPr>
              <a:t>1</a:t>
            </a:fld>
            <a:endParaRPr lang="en-US" alt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02659" indent="-2701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080534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13060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1945585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395287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844989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294691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744393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69D3FF69-2CC6-4E74-B699-F4F70686E033}" type="slidenum">
              <a:rPr lang="en-US" altLang="en-US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defRPr/>
              </a:pPr>
              <a:t>8</a:t>
            </a:fld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02659" indent="-2701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080534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13060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1945585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395287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844989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294691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744393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69D3FF69-2CC6-4E74-B699-F4F70686E033}" type="slidenum">
              <a:rPr lang="en-US" altLang="en-US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defRPr/>
              </a:pPr>
              <a:t>9</a:t>
            </a:fld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02659" indent="-2701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080534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13060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1945585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395287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844989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294691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744393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135F1FB1-ECE1-4080-AA30-61005C8D9F42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10</a:t>
            </a:fld>
            <a:endParaRPr lang="en-US" alt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9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19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B3477E53-018E-4E12-9330-6BBA960EC777}" type="slidenum">
              <a:rPr lang="en-US" altLang="en-US" smtClean="0"/>
              <a:pPr eaLnBrk="0" hangingPunct="0"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9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19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B3477E53-018E-4E12-9330-6BBA960EC777}" type="slidenum">
              <a:rPr lang="en-US" altLang="en-US" smtClean="0"/>
              <a:pPr eaLnBrk="0" hangingPunct="0">
                <a:spcBef>
                  <a:spcPct val="0"/>
                </a:spcBef>
              </a:pPr>
              <a:t>12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9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19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B3477E53-018E-4E12-9330-6BBA960EC777}" type="slidenum">
              <a:rPr lang="en-US" altLang="en-US" smtClean="0"/>
              <a:pPr eaLnBrk="0" hangingPunct="0">
                <a:spcBef>
                  <a:spcPct val="0"/>
                </a:spcBef>
              </a:pPr>
              <a:t>13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9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19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B3477E53-018E-4E12-9330-6BBA960EC777}" type="slidenum">
              <a:rPr lang="en-US" altLang="en-US" smtClean="0"/>
              <a:pPr eaLnBrk="0" hangingPunct="0">
                <a:spcBef>
                  <a:spcPct val="0"/>
                </a:spcBef>
              </a:pPr>
              <a:t>14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9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19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B3477E53-018E-4E12-9330-6BBA960EC777}" type="slidenum">
              <a:rPr lang="en-US" altLang="en-US" smtClean="0"/>
              <a:pPr eaLnBrk="0" hangingPunct="0">
                <a:spcBef>
                  <a:spcPct val="0"/>
                </a:spcBef>
              </a:pPr>
              <a:t>15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9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19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B3477E53-018E-4E12-9330-6BBA960EC777}" type="slidenum">
              <a:rPr lang="en-US" altLang="en-US" smtClean="0"/>
              <a:pPr eaLnBrk="0" hangingPunct="0">
                <a:spcBef>
                  <a:spcPct val="0"/>
                </a:spcBef>
              </a:pPr>
              <a:t>16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9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19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B3477E53-018E-4E12-9330-6BBA960EC777}" type="slidenum">
              <a:rPr lang="en-US" altLang="en-US" smtClean="0"/>
              <a:pPr eaLnBrk="0" hangingPunct="0">
                <a:spcBef>
                  <a:spcPct val="0"/>
                </a:spcBef>
              </a:pPr>
              <a:t>17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9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19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B3477E53-018E-4E12-9330-6BBA960EC777}" type="slidenum">
              <a:rPr lang="en-US" altLang="en-US" smtClean="0"/>
              <a:pPr eaLnBrk="0" hangingPunct="0">
                <a:spcBef>
                  <a:spcPct val="0"/>
                </a:spcBef>
              </a:pPr>
              <a:t>18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9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19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B3477E53-018E-4E12-9330-6BBA960EC777}" type="slidenum">
              <a:rPr lang="en-US" altLang="en-US" smtClean="0"/>
              <a:pPr eaLnBrk="0" hangingPunct="0">
                <a:spcBef>
                  <a:spcPct val="0"/>
                </a:spcBef>
              </a:pPr>
              <a:t>19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6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30171" indent="-280835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23340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572677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22013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471349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20685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370021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19357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847BD7B-3266-4276-A86F-678EB537A604}" type="slidenum">
              <a:rPr lang="en-US" sz="1200" b="0">
                <a:solidFill>
                  <a:prstClr val="black"/>
                </a:solidFill>
                <a:latin typeface="Times New Roman" pitchFamily="18" charset="0"/>
                <a:ea typeface="ＭＳ Ｐゴシック" pitchFamily="34" charset="-128"/>
              </a:rPr>
              <a:pPr/>
              <a:t>24</a:t>
            </a:fld>
            <a:endParaRPr lang="en-US" sz="1200" b="0" dirty="0">
              <a:solidFill>
                <a:prstClr val="black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641350"/>
            <a:ext cx="4419600" cy="3316288"/>
          </a:xfrm>
          <a:ln/>
        </p:spPr>
      </p:sp>
      <p:sp>
        <p:nvSpPr>
          <p:cNvPr id="59396" name="Rectangle 4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6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30171" indent="-280835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23340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572677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22013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471349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20685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370021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19357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847BD7B-3266-4276-A86F-678EB537A604}" type="slidenum">
              <a:rPr lang="en-US" sz="1200" b="0">
                <a:solidFill>
                  <a:prstClr val="black"/>
                </a:solidFill>
                <a:latin typeface="Times New Roman" pitchFamily="18" charset="0"/>
                <a:ea typeface="ＭＳ Ｐゴシック" pitchFamily="34" charset="-128"/>
              </a:rPr>
              <a:pPr/>
              <a:t>25</a:t>
            </a:fld>
            <a:endParaRPr lang="en-US" sz="1200" b="0" dirty="0">
              <a:solidFill>
                <a:prstClr val="black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641350"/>
            <a:ext cx="4419600" cy="3316288"/>
          </a:xfrm>
          <a:ln/>
        </p:spPr>
      </p:sp>
      <p:sp>
        <p:nvSpPr>
          <p:cNvPr id="59396" name="Rectangle 4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1931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60586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619281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8462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72417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73254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34397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510308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931482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254928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65703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10866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868126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07609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22215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11468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228600"/>
            <a:ext cx="7772400" cy="586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41443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0813" cy="11414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0813" cy="5043488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5789423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6790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gi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3335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6" name="Picture 15"/>
          <p:cNvPicPr>
            <a:picLocks noChangeAspect="1" noChangeArrowheads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6" y="20982"/>
            <a:ext cx="536228" cy="53622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312" y="23810"/>
            <a:ext cx="540913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35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CC"/>
          </a:solidFill>
          <a:latin typeface="Cambri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•"/>
        <a:defRPr sz="2800" b="1">
          <a:solidFill>
            <a:schemeClr val="bg1"/>
          </a:solidFill>
          <a:latin typeface="Cambri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–"/>
        <a:defRPr sz="2400" b="1" i="1">
          <a:solidFill>
            <a:schemeClr val="bg1"/>
          </a:solidFill>
          <a:latin typeface="Cambria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•"/>
        <a:defRPr sz="2000" b="1">
          <a:solidFill>
            <a:schemeClr val="bg1"/>
          </a:solidFill>
          <a:latin typeface="Cambria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–"/>
        <a:defRPr sz="2000" b="1" i="1">
          <a:solidFill>
            <a:schemeClr val="bg1"/>
          </a:solidFill>
          <a:latin typeface="Cambria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Cambria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SEhQUEhQUFhQUFRQXFBcVFRQVFBQUFBUXFxUVFBYYHCggGBolHBQVITEhJSkrLi4uFx82ODMsNygtLiwBCgoKDg0OFBAQFywcHBwsLCwsLCwsLCwsLCwsLCwsLCwsLCwsLCwsLCwsLCwsLCwsLCwrLCwsLCwsLCwsLCwsLP/AABEIAL4BCgMBIgACEQEDEQH/xAAbAAACAwEBAQAAAAAAAAAAAAACAwEEBQAGB//EADcQAAICAQMCBQIFBAEDBQEAAAECABEDBBIhMUEFEyJRYXGBBiMykaFCweHwsTNi0RQkQ1LxFf/EABgBAQEBAQEAAAAAAAAAAAAAAAEAAgME/8QAGhEBAQEBAQEBAAAAAAAAAAAAAAERMSECQf/aAAwDAQACEQMRAD8Ax8wA6SvfMsuJWcTs8a1hMto0zsLy4jySNS0xtW55PQzVzTF8RaxJEeBfiLLocxzY2u+HUmlyDsG+ho/aZn4l8eya3UZM+Q1ZOxCxYIhIpFv6WfmzQ6SvqjViZ1TF67/PDEM0cBsKBQu+TXJH/d7VQr3+sz06VLKJx/vPPX6dR9pRVbxNLeLKR07ij9D1lDEJaKkVYqxY+lmj/E1HOxOQxRhsYLNx/t9uPpx/JlqwpzK7GWWESUg1AK0tJnJqyTQAHwB0H0lQoZONqg1jWTJHK8z8by0jSYw8xbCGDJIkin55Nknrz3gvX+9T9YxhAIFd74r2+f7SRDRZEcVgMJGFbIL4+O/PTjqOnH3B/aP2ztg595HVDIsrOOZqZcMqZUg3GexPP1/aSv8AMY6xNQI5NQUjLkn0ppWyiWiInIJ1eRXU1LKZJVcVO3yK1myccTC8RyS9meh1mVq8g2mwOSOebFX0+v8AaBkY+r5lbEex6f8AEsvZPPSA2IDpB2lQy/t8f3jsV9z0FAHoATdD25JP3gqO306Gx0ljEsBTcaj6H+P96RrJXe/pcLCsayfHUA/5mmNVmEGveOIi2kgbYDLHCc/MCpuIqpazSoTBqH4nlvC0zlMt4Xka0FMOIRo6TDmgMIwr8j+/+8wWkiiIFR0CpJCrfv3/AN/edthgVBkQlZWy45c7RLiDUZmZJVdJpZVlTKkGlVTUO5DLBuRfThBeFjFj/i4LTq8itkERleugrgf5P3lxwK73/Fd/vKOYSKpqcwo/7/zMvUZARyZa1jewr7nn5PMx8oPJo13ocC76/sf2ma6fMWMdHHQB3butn9NHt9T/ABIRffn95WxMftLDEkSasco5+JYxCJRPiXMIlGasY1jNs7GahmaYVsglZ5ccTS8F8JGZMjindCgGMrkr8w7A9oQSVJvb0pWLcRMb40enwoMeN8D+d5RHnoMhGRQnpKmjz5v9I6F+bUTB/GWhw4dRtwKyL5WNmV9xYZGJ3fqsgFSjAHpf0mx4ccOfZivN+WS20tkK7dqBwrM9bAoBr0sDdWDw/S4kzZNT5uJAu4eryrdnXarJiS+tDheLsk/qIhrpj51lldh/eeuxfhQugdnGPzL8kFXexy/JQEXsVjQJ/eeTyIfb/wDe8LFCo3G0LHpXYEqjMB1IBPP2+kUoPzfP8Cz+wBMyWhheWleUNOCxAUEn2HJP2loEgkEUR1FUR9RJmw0mRcicJBMi504ySPmCWnMYDtIiJi3MHd8wS0Ckpd8dOTQPA9z7DkfvKudfaWPTRsmxW0AWD1uzfHbsbvtEsJNRSZIOyXFSGFMjr241Bqt38/bkTgZVqjLCzo8wmlXUDiWojPJMDWpKaa11DKGpXFNwOQRRH3AAmnq1mRnWz09ul/fr79fv2ma6fJa4/p+8ag/zFIsei+/395NUwKRwePg/PSWcIiUWXcWPi+aur7X1q/eMYtMQQiI7TYrvkAAWSewsKTQ5P6h0+Z6HReGYMuVMIJPpcOUHqJR3ByK2480LpgV2jizzNMyWvKMJp/hZcnnMuNnUlPVs4JXcq9egI32DVg9KPM0PD9BjXU50oZRj3bCHAJUZVUZAy2Lpl7f1HpXGf4rqfWpdF4SiaDbio3K136uMmHm7o9SeZVqTPWxq8pw5gmQqVcMAz+cuQ433JYYkoXCWoJ55Fj1RXienZdSWGRTtGF8RyZGXFi3bSj2WG88bgl/W+kzvD8+UqQqllDKNijcu0q5JX0koNwTlACNx7zR/F+mfINLlFtvwVW5mVXxnoCerHzAvv6f+0wbM8S/EuQkY9OxLgLjOc1TH0+pF4VTuAom+h2jndMbw7wPBqR5aee2cjI28cqzAWN5awQRZBFE7W56brGr8DKOmL0ruVmOQetSo4J/USFAA3OTt3Egdr1cGA4sLLpMqYlIK5My7vNzZFWmXc5/LQbztVSCSu7iSjR/DOixZNNgbya/K4unUm3RtpdSV8xgbK1+r3nlW8GxhNVqHxM5GbZjV1cKwy2hZfLa2fzHU0aAsHkkTZ80aVm0+F8qlcdeZm9S2MijcqcpZJJ6dKFqbtTeBM2XLkO3y2xrlZUKoyEH8uvUK4Jbcarbzu6NFl6XCmkQ5gAC7Y/KJYNk2qoOVAtnq7YyNw6COfG+o01hVfYoO8LjDgne5Hl4xSUQo3ADcCb6S14lq1QIp02Q+UUYZUrL5bBQHWxtAPTktZPPFACp+K9fnxriws1o+Pd5gxDC+RcgDsjhK4t6IFAkcg9ZQV5xYdRWMx4mGU5MdH3HUH3HY/HSLaERAJkingNl420P1E3XqNgCt3txwPcn3jAATRNCjzV89hQ95UyGRjmgAyISiTSYQWEiw6kNRjUd+Ptdn2heYP/qIBMXvkHqtStTsWSO1ySgj1NuTQU3EZmizli8rySpqZmZluX87SpkEG4QqQ0WHUYiSOrfhOlGTLjRiVV3VSVAZhuNekdz29uZ6h9V5D+UqfkLltkZfNRmxKvmDJ5jUxIB5WidrVQ4nlcQr/faei1fjGPJ6v/T4kycDciLt8ugCpUg2eB6rsWaqIlPXSpjAyrtyYtyncwWgpKblKhqVhuYd6tfT3DvDsIx5xlDgEK60SpAIBxjIS21QhtWUc3TUboEc2Uh1HmijSja+92HFkW4GMGyfSQL4o8y2NcrK6MGBAKFy1PZBDABE9bV5hJ2kgsT2sTUx5jw/U+VlVx6th45K2BwaIIIsXPReN7GxLkUb8atkvdZILUBtZlurUn+PaKTwBXfdiyqeeVfYD6gaILFtvat4vvd8zWy6ArhVMhLY6c5cZFISNu1zkWhj6MtKRe5eRESPL+G+J48ZDqlEA1belvqXvaQTYqugFjv7XHq1GF3OFfNxncC4vbvRdzgHjJ1F2xHpuyQJ49sOMGtor1gq4QuVHKjepLEqK4IY0asnp6LwDDhy4MuMUQy0A1lTtBBA2ksvVOOorir4Gpqp4KH1eD/3LEh3Zh5lm1WgCgUekLTUaAG1qoXPPavWIG8tU9OPJSMQFZfNybnGNaBxkjdVUb29lAmhm1L53bTYiWAUk2ASdlEFto/6dlBsHCqeWumG34d4Xi0mRMuWn1LIaxblK4z1XzBRtgBsHYX3NESZGj8KxoqnUkYl2tsvYoYEurqxIK7GG1xkcV6gKNcPztj1JZ22ZFfJSAs+JSOd6YyG6hL4AF8jkSt+LPD31LnMcp3BbKMoUKoJG22O1O3Jdyb6VQHmP/5mRHHlZMRagVOPU4/NurtWUg8DuKBB7yL2/hn4ZfTMW02YgHZW7YGB6BiVBXIBZpaANi+xHifxNhzDKcmZ0c5CzBsZJUksQTR/T6lcV1BUg1U9P4J4xlwHGNUjMq5NzZzkbI6B2U+oEWcdjp33kXzR8p+JfGhnbbjH5asSCQAz8ttYj/4xTH0g1ySbJl5l1KWJpZV5n43llCavt79phmw/dFu8B3+ZXfJJYPJkiTBuGokUgRirJRYwCQRUFmks0TYN2a4JHF2ew+PrJQOV4jdOd/8AfiK3QbkfR9djmHnNHvPT67H1nm9cnM285HmRmpIA+aHFg+/Ir7deesph6/z25guxPXkn36kn3MmsQ5uAVhVJAkUBI1V/3+ZCiOWLOjVKl3w5AWNqXpWYLzRKixuqiV45AI+olRRLGl1LY23IaYAix7EEH+CYj9bGm0+XMx/MYaUMSzb6xjZztfZwrUw9FADrQq4L5VdQ2MZAMW92IVirO7DYHZegrGtA9LYA94rN45myYhp2K7SykluCa6bj0rpzXQe0XqMRFadELZEZyW60aG+h0KALyTY+3Wa03S6Z3YlzSgBy2Rt/m0DyrJZNfF1zfcy+ni7I6pgZmYlSNj7he4ja36rU0rcMOwsDgY+TVY1DK24kn1OpO42KpTk3bgoFCyDR/UJa8O02IvvTKeO5/LcnkEpu9KHvZYnsALk03c3ieLIw8/BiatwDjdjzKwVdqlQSzWCb6UAO4i9dnTTYxkw7tpDYwSwOMbtoN7iGYEr7mqa/YJ0PgLEOTlC4Ucly/mBxaj9NejIpAHUEe3y7X67EgrHjRkxbVPmWoDbk42niyG/XySA1V1gVzwnxVcyu6JjWjdfmOyBDTZKXaBwE4X3X2nlNdqATsZQcjnk9MiqKrqCMQJu1HNBbPWel1+pbAUTEyAbVyYyxUegbRsBKhfUrA3wQFlddemqVzkxploZCWUtjIUsCFUhQb9PJumI5sSWvJvqmNEMfLXqWAs2b2KtkEEBSF9+SaFypjbFkyUysLUtaUjHYtm8RtGJK1aleTZHaen1XgWDMR5WajYVcWX9O4myoK+oiub6m+SKmd4n+H9ZiRgRkOJjTBchKhVJPpxjsetVXpPYXJKXiGqxY9MUV/MOXooGRBgot/Q9hRzwqge5Jta8vkSj2+xBH7iNTCzuFQFmPAH0/tNzD4HpzjyA5chzY0ssvlnTDIb24t3LE9BuUm6NCZ7408+jRoyTQ8Q8COJN/mI45/SrA2L49Vc8c10HXniZG6HEc2SK3SLkqII3Z056/xzG41g41j1iKICCzySYkn5EgDI0rs0nI8STBuOYwJM6pF9f1eOee8Qw9/rPU6heJia/FNvM8nkFGRLerx0ZW2xa1w6wslWa6Xx7gdhJUV/nnqP8AMN0FkA2PfpfzIBURgggQgIgQjKi4ZMQt+F6U5MgAv0jdxRJCkcKDwT8fwZ6/UeHsxbH5y7G4yuMYTO4obUbkhlFfFbaC1PMaUk4qxIC4P9KlsjEEkWCTxRboP6VlvSeLlvQVyLe3dwMiX+k0jC0U8E0b9PUwbit4nosuF2S0bYpO8JjG9Gqi24VYoWp6E9+sb4H4WzfmvsxKKIYWpfcQAo2ELzur9+CJp+H4kx0dSQNi2uK/Tk3VV+Yt4wbHVvv2jddqBqPLQhlZgX2gAAKpyG7Vj13LVcUt32gWdrfGDmCgblxYshTYtAFCjgkqKBJNdfeY2pyb8rblLg0ce4KjUwBXcMYG70ex7DmhUdrMDY9RlxE1uLEVdBnAdDx7HaP3mc+oNhV7DbuI5IHv7KOPsOb6CWvYePq+XR4CoBKhsThSAoC2ykBvSAAprcBwByD1yfDfFfIRkdBXsBtbcdvqclmsUnA+eJc8P1bZ9LkCqhGF1I3WL7enb6lNA8A82BfJBq+K6n/1YZVxIuREdnagHbaCwHpUHk3W49+sSpNj3O6hwVcZNrAh9z0CqBADtYVt5JuwQV6T0vh+XVCvKyFvTjYo7ACldsWbhh+nhGBLEVk6GeQ/DmspwdvOP84Pz6RjX1Bq/pKM/wA3t69J6TUeK4Vyq5yi/KdV2OrIwJXaWYAhAdrcUaJ7QLhqsb5c2PPirG7Y1d0zeU+arTZl8gEKlNym0HmZeu8GVlGPA5UEgUAGBWyAVINsWIQszFQKHAlzxbxZMi5suNVdtOyHcDeItka1JC1fqxqL69PUOhqZfLvHqUzhADkLBgdrLdsmKz+sPvoUOqnqInVN/C9uLZ5uML6kZkxnKymzxt3Gi/rtlvaBVCYPivhHkJjY5A3mbuArDaFIoknrYN9AeJ6nRqurGF8ZwYmDPeOsioGxlRhduG9RJsi6fm6mB+ItarEoCzkEetuL5J4x87FFkBb/AG6AyHWNiFnm6/czW1OA41XzCjgLwqFAwLG6LCytE1Tc/HeZWHrzdfHBlsagnufv/f3+8xFRlRZrpZr3rtOJimMhmky53iHac7xLNBqRDmBCkCRG3NcAUAON3JH9R3E8nvVD2AnVIE64p9pyCZesSa7CUdUk087y2vxTOquJu63HMhsfJjETth4ks8cn56SdsmppBkwiJFSCJKC4MZpydwqrsVfAu+L9hck2NJ4e6DIuRRQUs1ZEDYthoMw5IFsvPSu8sKGBxfmM3mMqLlZtwt+BssWP08k2R0HuD1/h7vlYKynkksroFCuw3LkHpNepuaNjiU9Vq8aOUdfMVduwo5U4zjLUpteTzz/gUN8P1Obzgwr1bAV9IG0DY7ISTyAwZqo/rHI53O8L1iHUIoIARMg3C1DliDXJugd1f8d5SxI+PJj1BY8sp4B/rJJVWI2hQGo8/Ncx/wCJnx4suNsK+Xk9ZyAE7rYjaT1AtSDQAHJ4kjvxJhx5HXLvohEDkEUHUk0DfBIU11/T8zHSs5yqtBjyq0qhhuslmFXXYd7sniCcz52TGCBuIUcBQWbgFgo5PNXXtNZvwxjxgrkfIcqgFwqqEU89GPJA49j14rmR6r/hffebEqr+ZjyKQeKYKwABIuyewPsb4kY8WatwZWoqERlcs1bScfmAAGjQ5J710haLMFz429Zbkt6ugJNFvbjpdE2TwOYHiOcY8vOF1QkMGwuFYgENZG0qGO4XY79e8iq63S6g49mDStixEb3VNzs3X/qE+qhtNKR278TyeU8z6Th1+M/m7lx3uXJvUq4ZSpJF3Y2LkSlY2WHAqfOtWAXbb+ksdt8em+L+0LwvcJ45p8ujXEz4cbuqjIgwttY4rKeYF2gnhSGDDvxMD8ReIqcYwAJ6X3jZ+lAR+kHqep6knntVTz5WAYbkTlyFeVJB+OIDGSZzJQsg89D2+f7TLSVMarSsDDDQViyXi3aKLwSf9uSxzNFyH4/25EiICSBIBhCRdGHb8/sP/MXUipB9waVc6y0YrIJt52HrccxM60Z6TV45iavHGCqFToRElKsbrI71wa+JpFzjCzAWdt12vr96izJOMCERIMkLFnZQQrEA9r4v3r3+YG41XTpY7f71kGcRIrGLX5FXaGO0jp1EQze/UyAYLQR/h+cY8uN2G5VdWYe4Bs181PZfizTZMOutQfzqGNj+lwQvAB44L881zPCXLubxXK7q7OWbGFCbudoUAAV9AJNSr/iKnzhRLCwxyMKTi7CiyaFbfUSfT7RWsVmKNiZRQCNt9SKwsWdwtboC/kVUXg8SbI1Hg9vLUBnf+neb/SD/AG+onTqxNIcbMTtOPYSaWmcZS3AWx2J6AyJfi+T07MxbzARQuzyLYsOgs/JNd+ann3SaPjWFUz5EBBAqtvIvaLXrwAbH2lBoVK+wUSTzYoUeRzZvoK46+8UwjH61FvMtQIHEfpci/pcEoetcMCO6/MQCIxGUA3e7tXQSINZpyjsvXaSL9wOh+Im47VajcRyeFA59wK/sJWJhWo4tO3QWkCBTDQdia+TfH7C4InCSEDDEXCEkKdOWTEPtpgOIwwGmnnUdSsxdYk384mTrEjAwmHMAiWNQIiaATBMJpBr27fz7yKQnBNjiuD1P0izJLdB7SAYIJ4kVDJgGRcJxEm4BkgmRUZUBpIIyFTYNGWMnj+UKyilZj6si2rkc8cGv6utdhKrCVsohrUKs3feHvgOB26SFg0XmEUxl3Hh3sFurPX2+YvxHSeU5XcHAPDDoRdf2gYpx2n0pc0Cg7et1SyegG4wAfav2inAP6r+YNQWfCyMVdSrKSGB4II4IMQRNbxbUHPtzGrICPXUsi0rH5Kgc/EzkxFjSgknsPjkyplIkGTOqBSDCFc+/b/MEQhJOhCDJBkBSZBM65J9xMBhGGA028xGQTN1aTVcSjqlkXn9Ti4Jsdaq/V9a9vmUTNPWJM1pqABkVCIgkRQDIhQYJMEyZ0kEyCIdSCePv17/SRDfEEyTIIkgGV8wloxOQQrUUoaVz/A9//FdftIcQbmWhX3BII6EcGKyuSKPNG+nP7+3EasBuCD8/aKVlPJuRqMZ6RzYyb46whp7Fwa1d0uFG02W29ahWAquQTY+fr8zILm7s2Oh7iWsy+xNex4r6yr5d95figsWnDg7W9YBO2jyBydre9dqlaaY0XlquTehJagATvUgWCR7fMo6lQGO3p2+L7QzxqUqTcgfM6BFJEEGdckKHUVc7eZB93MAxhgNOjzFMJVzrLbRGWBYmsSZGZZv6kTG1K8zUCmRIJjCvEAxRZgxlQWEEi5FyJ0i6dOEmpANSCIVyDIgMW4jDBLfxAquXbXQ39eB81EACjd32/wAy3kTdf3P7cyoYNoUx+IAjqLla+DK+EGxzDTmr+RgOBz/x9ok6pt3NEAcXx2uEQKUknkkMK7Cuh94DAEmulcX1oDi/2jRGhh2ZtgqjwDz39/8AExci8x+LIUPHXt8RbCF4Z4QZCJZAHcgfufmMYRTCZbc+P1Fe9197qCy0aPbj9pxnKv8AxIokEyCZwMCImRBk1E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-152400"/>
            <a:ext cx="7772400" cy="1470025"/>
          </a:xfrm>
        </p:spPr>
        <p:txBody>
          <a:bodyPr/>
          <a:lstStyle/>
          <a:p>
            <a:r>
              <a:rPr lang="en-US" dirty="0" smtClean="0"/>
              <a:t>Winter 2017-18 Outlook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719552" y="5110655"/>
            <a:ext cx="6400800" cy="1747345"/>
          </a:xfrm>
        </p:spPr>
        <p:txBody>
          <a:bodyPr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2017 </a:t>
            </a:r>
            <a:r>
              <a:rPr lang="en-US" dirty="0" smtClean="0"/>
              <a:t>OMSI Meeting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NWS Portland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Evan Bentley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Meteorologist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362200" y="6172200"/>
            <a:ext cx="25683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buClr>
                <a:srgbClr val="FF0066"/>
              </a:buClr>
            </a:pPr>
            <a:r>
              <a:rPr lang="en-US" sz="2800" b="1" kern="0" dirty="0">
                <a:solidFill>
                  <a:srgbClr val="FFFFFF"/>
                </a:solidFill>
                <a:latin typeface="Cambria" pitchFamily="18" charset="0"/>
              </a:rPr>
              <a:t>Oct. 28</a:t>
            </a:r>
            <a:r>
              <a:rPr lang="en-US" sz="2800" b="1" kern="0" baseline="30000" dirty="0">
                <a:solidFill>
                  <a:srgbClr val="FFFFFF"/>
                </a:solidFill>
                <a:latin typeface="Cambria" pitchFamily="18" charset="0"/>
              </a:rPr>
              <a:t>th</a:t>
            </a:r>
            <a:r>
              <a:rPr lang="en-US" sz="2800" b="1" kern="0" dirty="0">
                <a:solidFill>
                  <a:srgbClr val="FFFFFF"/>
                </a:solidFill>
                <a:latin typeface="Cambria" pitchFamily="18" charset="0"/>
              </a:rPr>
              <a:t>, 2017</a:t>
            </a:r>
          </a:p>
        </p:txBody>
      </p:sp>
      <p:pic>
        <p:nvPicPr>
          <p:cNvPr id="1026" name="Picture 2" descr="I:\Past Storms\2017\2017-01-07 ValleySnow and FreezingRain\Photos\icy road-sale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760" y="1143000"/>
            <a:ext cx="3194756" cy="179705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I:\Past Storms\2017\2017-01-07 ValleySnow and FreezingRain\Photos\opb gorge i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743200"/>
            <a:ext cx="3486150" cy="2325388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:\Past Storms\2017\2017-01-10 Heavy Snow and aftermath\Photos\Goldendale Washington via FB Nancy Brewe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54" y="1658007"/>
            <a:ext cx="2396912" cy="431444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180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</a:t>
            </a:r>
            <a:r>
              <a:rPr lang="en-US" dirty="0" smtClean="0"/>
              <a:t>I will</a:t>
            </a:r>
            <a:r>
              <a:rPr lang="en-US" dirty="0" smtClean="0"/>
              <a:t> </a:t>
            </a:r>
            <a:r>
              <a:rPr lang="en-US" dirty="0" smtClean="0"/>
              <a:t>Try To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876800"/>
          </a:xfrm>
        </p:spPr>
        <p:txBody>
          <a:bodyPr/>
          <a:lstStyle/>
          <a:p>
            <a:r>
              <a:rPr lang="en-US" dirty="0" smtClean="0"/>
              <a:t>El Nino or La Nina This Winter?</a:t>
            </a:r>
          </a:p>
          <a:p>
            <a:endParaRPr lang="en-US" dirty="0"/>
          </a:p>
          <a:p>
            <a:r>
              <a:rPr lang="en-US" dirty="0" smtClean="0"/>
              <a:t>Below, near or above average temperatures this winter?</a:t>
            </a:r>
          </a:p>
          <a:p>
            <a:endParaRPr lang="en-US" dirty="0"/>
          </a:p>
          <a:p>
            <a:r>
              <a:rPr lang="en-US" dirty="0" smtClean="0"/>
              <a:t>Below, near or above average precipitation this winter?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174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dirty="0" smtClean="0"/>
              <a:t>The only questions you really care about…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66" y="1278466"/>
            <a:ext cx="7391400" cy="554355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9" t="13424" r="2410"/>
          <a:stretch/>
        </p:blipFill>
        <p:spPr>
          <a:xfrm>
            <a:off x="1862666" y="1269999"/>
            <a:ext cx="5548643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948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152400"/>
            <a:ext cx="7772400" cy="1143000"/>
          </a:xfrm>
        </p:spPr>
        <p:txBody>
          <a:bodyPr/>
          <a:lstStyle/>
          <a:p>
            <a:r>
              <a:rPr lang="en-US" dirty="0" smtClean="0"/>
              <a:t>How did we do last year?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370" y="856596"/>
            <a:ext cx="7620000" cy="59436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918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152400"/>
            <a:ext cx="7772400" cy="1143000"/>
          </a:xfrm>
        </p:spPr>
        <p:txBody>
          <a:bodyPr/>
          <a:lstStyle/>
          <a:p>
            <a:r>
              <a:rPr lang="en-US" dirty="0" smtClean="0"/>
              <a:t>How did we do last year?</a:t>
            </a:r>
            <a:endParaRPr lang="en-US" dirty="0"/>
          </a:p>
        </p:txBody>
      </p:sp>
      <p:pic>
        <p:nvPicPr>
          <p:cNvPr id="2050" name="Picture 2" descr="http://www.noaa.gov/sites/default/files/thumbnails/image/GRAPHIC%20-%20Outlook_map_Precip_2016%20-%2010202016%20-%20NOAA%20-%20800x624%20-%20INS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70" y="856596"/>
            <a:ext cx="7620000" cy="594360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632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climate.gov/sites/default/files/ENSO-states-viz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44" y="1524000"/>
            <a:ext cx="7922712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0" y="381000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20000"/>
              </a:spcBef>
              <a:buClr>
                <a:srgbClr val="FF0066"/>
              </a:buClr>
              <a:defRPr/>
            </a:pPr>
            <a:r>
              <a:rPr lang="en-US" sz="40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El Niño Southern Oscillation (ENSO)</a:t>
            </a:r>
            <a:endParaRPr lang="en-US" sz="40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3359940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Warmer than usual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2400" b="1" dirty="0" smtClean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cean temperatures</a:t>
            </a:r>
            <a:endParaRPr lang="en-US" sz="2400" b="1" dirty="0"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56756" y="3337637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Cooler than usual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2400" b="1" dirty="0" smtClean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cean temperatures</a:t>
            </a:r>
            <a:endParaRPr lang="en-US" sz="2400" b="1" dirty="0"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239394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91400" y="239394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2578606"/>
            <a:ext cx="2133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Pacific Ocean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5400" y="2564329"/>
            <a:ext cx="2133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Pacific Ocean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1814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198418"/>
            <a:ext cx="7772400" cy="5638800"/>
          </a:xfrm>
        </p:spPr>
        <p:txBody>
          <a:bodyPr/>
          <a:lstStyle/>
          <a:p>
            <a:pPr marL="457200" lvl="1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&gt;1.9°C			Very Strong </a:t>
            </a:r>
            <a:r>
              <a:rPr lang="en-US" dirty="0">
                <a:solidFill>
                  <a:srgbClr val="FF0000"/>
                </a:solidFill>
              </a:rPr>
              <a:t>El </a:t>
            </a:r>
            <a:r>
              <a:rPr lang="en-US" dirty="0" smtClean="0">
                <a:solidFill>
                  <a:srgbClr val="FF0000"/>
                </a:solidFill>
              </a:rPr>
              <a:t>Niño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FF9900"/>
                </a:solidFill>
              </a:rPr>
              <a:t>1.5 to 1.9°C		Strong El Niño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FF9900"/>
                </a:solidFill>
              </a:rPr>
              <a:t>1.0 to 1.4°C		Moderate </a:t>
            </a:r>
            <a:r>
              <a:rPr lang="en-US" dirty="0">
                <a:solidFill>
                  <a:srgbClr val="FF9900"/>
                </a:solidFill>
              </a:rPr>
              <a:t>El Niño</a:t>
            </a:r>
          </a:p>
          <a:p>
            <a:pPr marL="457200" lvl="1" indent="0">
              <a:buNone/>
            </a:pPr>
            <a:r>
              <a:rPr lang="en-US" dirty="0" smtClean="0"/>
              <a:t>0.5 to 0.9°C		Weak </a:t>
            </a:r>
            <a:r>
              <a:rPr lang="en-US" dirty="0"/>
              <a:t>El </a:t>
            </a:r>
            <a:r>
              <a:rPr lang="en-US" dirty="0" smtClean="0"/>
              <a:t>Niño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0.4 to -0.4°C		Neutral</a:t>
            </a:r>
          </a:p>
          <a:p>
            <a:pPr marL="457200" lvl="1" indent="0">
              <a:buNone/>
            </a:pPr>
            <a:r>
              <a:rPr lang="en-US" dirty="0" smtClean="0"/>
              <a:t>-0.5 to -0.9°C		Weak La Niña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>
                <a:solidFill>
                  <a:srgbClr val="3399FF"/>
                </a:solidFill>
              </a:rPr>
              <a:t>-1.0 to -1.4°C		Moderate </a:t>
            </a:r>
            <a:r>
              <a:rPr lang="en-US" dirty="0">
                <a:solidFill>
                  <a:srgbClr val="3399FF"/>
                </a:solidFill>
              </a:rPr>
              <a:t>La Niña </a:t>
            </a:r>
            <a:endParaRPr lang="en-US" dirty="0" smtClean="0">
              <a:solidFill>
                <a:srgbClr val="3399FF"/>
              </a:solidFill>
            </a:endParaRPr>
          </a:p>
          <a:p>
            <a:pPr marL="457200" lvl="1" indent="0">
              <a:buNone/>
            </a:pPr>
            <a:r>
              <a:rPr lang="en-US" dirty="0">
                <a:solidFill>
                  <a:srgbClr val="3399FF"/>
                </a:solidFill>
              </a:rPr>
              <a:t>-</a:t>
            </a:r>
            <a:r>
              <a:rPr lang="en-US" dirty="0" smtClean="0">
                <a:solidFill>
                  <a:srgbClr val="3399FF"/>
                </a:solidFill>
              </a:rPr>
              <a:t>1.5 to -1.9°C		Strong </a:t>
            </a:r>
            <a:r>
              <a:rPr lang="en-US" dirty="0">
                <a:solidFill>
                  <a:srgbClr val="3399FF"/>
                </a:solidFill>
              </a:rPr>
              <a:t>La </a:t>
            </a:r>
            <a:r>
              <a:rPr lang="en-US" dirty="0" smtClean="0">
                <a:solidFill>
                  <a:srgbClr val="3399FF"/>
                </a:solidFill>
              </a:rPr>
              <a:t>Niña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&lt;-1.9°C			Very Strong La Niña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7800" y="76200"/>
            <a:ext cx="58480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20000"/>
              </a:spcBef>
              <a:buClr>
                <a:srgbClr val="FF0066"/>
              </a:buClr>
              <a:defRPr/>
            </a:pPr>
            <a:r>
              <a:rPr lang="en-US" sz="4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Classifying ENSO Phases</a:t>
            </a:r>
            <a:endParaRPr lang="en-US" sz="4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838200" y="3810000"/>
            <a:ext cx="5867400" cy="838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 bwMode="auto">
          <a:xfrm>
            <a:off x="838200" y="3810000"/>
            <a:ext cx="5867400" cy="838200"/>
          </a:xfrm>
          <a:prstGeom prst="ellipse">
            <a:avLst/>
          </a:prstGeom>
          <a:noFill/>
          <a:ln w="38100">
            <a:solidFill>
              <a:srgbClr val="FF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255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1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6" t="41316" r="32432" b="57948"/>
          <a:stretch/>
        </p:blipFill>
        <p:spPr bwMode="auto">
          <a:xfrm>
            <a:off x="-3856" y="5889655"/>
            <a:ext cx="9145069" cy="6321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1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0" t="9022" r="10441" b="62756"/>
          <a:stretch/>
        </p:blipFill>
        <p:spPr bwMode="auto">
          <a:xfrm>
            <a:off x="269450" y="1459254"/>
            <a:ext cx="8518403" cy="3505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41"/>
          <p:cNvSpPr/>
          <p:nvPr/>
        </p:nvSpPr>
        <p:spPr bwMode="auto">
          <a:xfrm>
            <a:off x="0" y="6514338"/>
            <a:ext cx="9141214" cy="34366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 bwMode="auto">
          <a:xfrm>
            <a:off x="0" y="5181600"/>
            <a:ext cx="9141213" cy="69189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295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en-US" altLang="en-US" dirty="0" smtClean="0"/>
              <a:t>2016 La Niña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Sea Surface Temperature Anomalies</a:t>
            </a:r>
            <a:endParaRPr lang="en-US" alt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781732" y="1764583"/>
            <a:ext cx="92745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Mexico</a:t>
            </a:r>
            <a:endParaRPr lang="en-US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400746" y="1706699"/>
            <a:ext cx="2514601" cy="1270997"/>
            <a:chOff x="3400746" y="1706699"/>
            <a:chExt cx="2514601" cy="1270997"/>
          </a:xfrm>
        </p:grpSpPr>
        <p:sp>
          <p:nvSpPr>
            <p:cNvPr id="5" name="TextBox 4"/>
            <p:cNvSpPr txBox="1"/>
            <p:nvPr/>
          </p:nvSpPr>
          <p:spPr>
            <a:xfrm>
              <a:off x="3400746" y="1706699"/>
              <a:ext cx="2514601" cy="83099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Slightly cooler than usual</a:t>
              </a:r>
              <a:endPara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" name="Down Arrow 3"/>
            <p:cNvSpPr/>
            <p:nvPr/>
          </p:nvSpPr>
          <p:spPr bwMode="auto">
            <a:xfrm>
              <a:off x="3818625" y="2537696"/>
              <a:ext cx="355749" cy="440000"/>
            </a:xfrm>
            <a:prstGeom prst="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Down Arrow 24"/>
            <p:cNvSpPr/>
            <p:nvPr/>
          </p:nvSpPr>
          <p:spPr bwMode="auto">
            <a:xfrm>
              <a:off x="4724430" y="2537696"/>
              <a:ext cx="355749" cy="440000"/>
            </a:xfrm>
            <a:prstGeom prst="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481032" y="6480587"/>
            <a:ext cx="69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-0.5°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996499" y="5434815"/>
            <a:ext cx="141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Neutral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356940" y="5434814"/>
            <a:ext cx="1585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Niña</a:t>
            </a:r>
            <a:endParaRPr 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6553200" y="542799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Niño</a:t>
            </a: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2240755" y="5085850"/>
            <a:ext cx="1440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Weak</a:t>
            </a:r>
          </a:p>
          <a:p>
            <a:pPr algn="ctr"/>
            <a:r>
              <a:rPr lang="en-US" sz="2400" dirty="0" smtClean="0"/>
              <a:t>La Niña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742935" y="4343400"/>
            <a:ext cx="117403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Australia</a:t>
            </a:r>
            <a:endParaRPr lang="en-US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-11428" y="5883314"/>
            <a:ext cx="3745230" cy="625571"/>
          </a:xfrm>
          <a:prstGeom prst="rect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 bwMode="auto">
          <a:xfrm>
            <a:off x="5410199" y="5884905"/>
            <a:ext cx="3731013" cy="627842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3818625" y="5896480"/>
            <a:ext cx="1591575" cy="578540"/>
          </a:xfrm>
          <a:prstGeom prst="rect">
            <a:avLst/>
          </a:prstGeom>
          <a:noFill/>
          <a:ln w="889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 bwMode="auto">
          <a:xfrm>
            <a:off x="2057401" y="5896480"/>
            <a:ext cx="1676400" cy="612405"/>
          </a:xfrm>
          <a:prstGeom prst="rect">
            <a:avLst/>
          </a:prstGeom>
          <a:noFill/>
          <a:ln w="88900">
            <a:solidFill>
              <a:schemeClr val="accent2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914400" y="6521843"/>
            <a:ext cx="634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(°C)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5156150" y="6501502"/>
            <a:ext cx="62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0.5°</a:t>
            </a:r>
            <a:endParaRPr lang="en-US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6934319" y="6508885"/>
            <a:ext cx="62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1.0°</a:t>
            </a:r>
            <a:endParaRPr lang="en-US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8518930" y="6527926"/>
            <a:ext cx="62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2.0°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1777276" y="6522115"/>
            <a:ext cx="71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-1.0°</a:t>
            </a:r>
            <a:endParaRPr lang="en-US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31373" y="6510638"/>
            <a:ext cx="71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-2.0°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03545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1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6" t="41316" r="32432" b="57948"/>
          <a:stretch/>
        </p:blipFill>
        <p:spPr bwMode="auto">
          <a:xfrm>
            <a:off x="-3856" y="5889655"/>
            <a:ext cx="9145069" cy="6321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1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9829" y="1459254"/>
            <a:ext cx="8197645" cy="3505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41"/>
          <p:cNvSpPr/>
          <p:nvPr/>
        </p:nvSpPr>
        <p:spPr bwMode="auto">
          <a:xfrm>
            <a:off x="0" y="6514338"/>
            <a:ext cx="9141214" cy="34366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 bwMode="auto">
          <a:xfrm>
            <a:off x="0" y="5181600"/>
            <a:ext cx="9141213" cy="69189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295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en-US" altLang="en-US" dirty="0" smtClean="0"/>
              <a:t>2017 La Niña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Sea Surface Temperature Anomalies</a:t>
            </a:r>
            <a:endParaRPr lang="en-US" alt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781732" y="1764583"/>
            <a:ext cx="92745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Mexico</a:t>
            </a:r>
            <a:endParaRPr lang="en-US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400746" y="1706699"/>
            <a:ext cx="2514601" cy="1270997"/>
            <a:chOff x="3400746" y="1706699"/>
            <a:chExt cx="2514601" cy="1270997"/>
          </a:xfrm>
        </p:grpSpPr>
        <p:sp>
          <p:nvSpPr>
            <p:cNvPr id="5" name="TextBox 4"/>
            <p:cNvSpPr txBox="1"/>
            <p:nvPr/>
          </p:nvSpPr>
          <p:spPr>
            <a:xfrm>
              <a:off x="3400746" y="1706699"/>
              <a:ext cx="2514601" cy="83099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Slightly cooler than usual</a:t>
              </a:r>
              <a:endPara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" name="Down Arrow 3"/>
            <p:cNvSpPr/>
            <p:nvPr/>
          </p:nvSpPr>
          <p:spPr bwMode="auto">
            <a:xfrm>
              <a:off x="3818625" y="2537696"/>
              <a:ext cx="355749" cy="440000"/>
            </a:xfrm>
            <a:prstGeom prst="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Down Arrow 24"/>
            <p:cNvSpPr/>
            <p:nvPr/>
          </p:nvSpPr>
          <p:spPr bwMode="auto">
            <a:xfrm>
              <a:off x="4724430" y="2537696"/>
              <a:ext cx="355749" cy="440000"/>
            </a:xfrm>
            <a:prstGeom prst="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481032" y="6480587"/>
            <a:ext cx="69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-0.5°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996499" y="5434815"/>
            <a:ext cx="141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Neutral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356940" y="5434814"/>
            <a:ext cx="1585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Niña</a:t>
            </a:r>
            <a:endParaRPr 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6553200" y="542799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Niño</a:t>
            </a: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2240755" y="5085850"/>
            <a:ext cx="1440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Weak</a:t>
            </a:r>
          </a:p>
          <a:p>
            <a:pPr algn="ctr"/>
            <a:r>
              <a:rPr lang="en-US" sz="2400" dirty="0" smtClean="0"/>
              <a:t>La Niña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883363" y="4343400"/>
            <a:ext cx="117403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Australia</a:t>
            </a:r>
            <a:endParaRPr lang="en-US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-11428" y="5883314"/>
            <a:ext cx="3745230" cy="625571"/>
          </a:xfrm>
          <a:prstGeom prst="rect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 bwMode="auto">
          <a:xfrm>
            <a:off x="5410199" y="5884905"/>
            <a:ext cx="3731013" cy="627842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3818625" y="5896480"/>
            <a:ext cx="1591575" cy="578540"/>
          </a:xfrm>
          <a:prstGeom prst="rect">
            <a:avLst/>
          </a:prstGeom>
          <a:noFill/>
          <a:ln w="889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 bwMode="auto">
          <a:xfrm>
            <a:off x="2057401" y="5896480"/>
            <a:ext cx="1676400" cy="612405"/>
          </a:xfrm>
          <a:prstGeom prst="rect">
            <a:avLst/>
          </a:prstGeom>
          <a:noFill/>
          <a:ln w="88900">
            <a:solidFill>
              <a:schemeClr val="accent2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914400" y="6521843"/>
            <a:ext cx="634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(°C)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5156150" y="6501502"/>
            <a:ext cx="62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0.5°</a:t>
            </a:r>
            <a:endParaRPr lang="en-US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6934319" y="6508885"/>
            <a:ext cx="62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1.0°</a:t>
            </a:r>
            <a:endParaRPr lang="en-US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8518930" y="6527926"/>
            <a:ext cx="62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2.0°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1777276" y="6522115"/>
            <a:ext cx="71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-1.0°</a:t>
            </a:r>
            <a:endParaRPr lang="en-US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31373" y="6510638"/>
            <a:ext cx="71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-2.0°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81763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5821" y="1372622"/>
            <a:ext cx="5384173" cy="5485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CC"/>
                </a:solidFill>
                <a:latin typeface="Cambria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3600" kern="0" dirty="0" smtClean="0"/>
              <a:t>Climate Model Predictions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2132807" y="3482355"/>
            <a:ext cx="5410200" cy="636895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656898" y="3499940"/>
            <a:ext cx="1441577" cy="57201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anchor="ctr"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400" b="1" i="1">
                <a:solidFill>
                  <a:srgbClr val="DDDDDD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000" b="1">
                <a:solidFill>
                  <a:srgbClr val="DDDDDD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000" b="1" i="1">
                <a:solidFill>
                  <a:srgbClr val="DDDDDD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400" dirty="0" smtClean="0">
                <a:solidFill>
                  <a:srgbClr val="000000"/>
                </a:solidFill>
                <a:latin typeface="+mj-lt"/>
              </a:rPr>
              <a:t>Neutral</a:t>
            </a:r>
            <a:endParaRPr lang="en-US" altLang="en-US" sz="2400" dirty="0">
              <a:solidFill>
                <a:srgbClr val="000000"/>
              </a:solidFill>
              <a:latin typeface="+mj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68593" y="1828800"/>
            <a:ext cx="6656023" cy="1622023"/>
            <a:chOff x="868593" y="2248411"/>
            <a:chExt cx="6656023" cy="1409189"/>
          </a:xfrm>
        </p:grpSpPr>
        <p:sp>
          <p:nvSpPr>
            <p:cNvPr id="9" name="TextBox 2"/>
            <p:cNvSpPr txBox="1">
              <a:spLocks noChangeArrowheads="1"/>
            </p:cNvSpPr>
            <p:nvPr/>
          </p:nvSpPr>
          <p:spPr bwMode="auto">
            <a:xfrm>
              <a:off x="868593" y="2537506"/>
              <a:ext cx="1242648" cy="461665"/>
            </a:xfrm>
            <a:prstGeom prst="rect">
              <a:avLst/>
            </a:prstGeom>
            <a:solidFill>
              <a:srgbClr val="FF0000"/>
            </a:solidFill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El Niño</a:t>
              </a:r>
              <a:endPara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114416" y="2248411"/>
              <a:ext cx="5410200" cy="1409189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/>
          <p:cNvSpPr/>
          <p:nvPr/>
        </p:nvSpPr>
        <p:spPr bwMode="auto">
          <a:xfrm>
            <a:off x="2133600" y="4119250"/>
            <a:ext cx="5410200" cy="1327980"/>
          </a:xfrm>
          <a:prstGeom prst="rect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815841" y="4572000"/>
            <a:ext cx="1295400" cy="461963"/>
          </a:xfrm>
          <a:prstGeom prst="rect">
            <a:avLst/>
          </a:prstGeom>
          <a:solidFill>
            <a:schemeClr val="accent2"/>
          </a:solidFill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FFFFFF"/>
                </a:solidFill>
              </a:rPr>
              <a:t>La Ni</a:t>
            </a: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ñ</a:t>
            </a:r>
            <a:r>
              <a:rPr lang="en-US" sz="2400" dirty="0" smtClean="0">
                <a:solidFill>
                  <a:srgbClr val="FFFFFF"/>
                </a:solidFill>
              </a:rPr>
              <a:t>a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21147" y="416052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Weak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13958" y="4440393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Moderate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421147" y="474953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Strong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438400" y="5077897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Very Strong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400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7" grpId="0" animBg="1"/>
      <p:bldP spid="12" grpId="0" animBg="1"/>
      <p:bldP spid="2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SEhQUEhQUFhQUFRQXFBcVFRQVFBQUFBUXFxUVFBYYHCggGBolHBQVITEhJSkrLi4uFx82ODMsNygtLiwBCgoKDg0OFBAQFywcHBwsLCwsLCwsLCwsLCwsLCwsLCwsLCwsLCwsLCwsLCwsLCwsLCwrLCwsLCwsLCwsLCwsLP/AABEIAL4BCgMBIgACEQEDEQH/xAAbAAACAwEBAQAAAAAAAAAAAAACAwEEBQAGB//EADcQAAICAQMCBQIFBAEDBQEAAAECABEDBBIhMUEFEyJRYXGBBiMykaFCweHwsTNi0RQkQ1LxFf/EABgBAQEBAQEAAAAAAAAAAAAAAAEAAgME/8QAGhEBAQEBAQEBAAAAAAAAAAAAAAERMSECQf/aAAwDAQACEQMRAD8Ax8wA6SvfMsuJWcTs8a1hMto0zsLy4jySNS0xtW55PQzVzTF8RaxJEeBfiLLocxzY2u+HUmlyDsG+ho/aZn4l8eya3UZM+Q1ZOxCxYIhIpFv6WfmzQ6SvqjViZ1TF67/PDEM0cBsKBQu+TXJH/d7VQr3+sz06VLKJx/vPPX6dR9pRVbxNLeLKR07ij9D1lDEJaKkVYqxY+lmj/E1HOxOQxRhsYLNx/t9uPpx/JlqwpzK7GWWESUg1AK0tJnJqyTQAHwB0H0lQoZONqg1jWTJHK8z8by0jSYw8xbCGDJIkin55Nknrz3gvX+9T9YxhAIFd74r2+f7SRDRZEcVgMJGFbIL4+O/PTjqOnH3B/aP2ztg595HVDIsrOOZqZcMqZUg3GexPP1/aSv8AMY6xNQI5NQUjLkn0ppWyiWiInIJ1eRXU1LKZJVcVO3yK1myccTC8RyS9meh1mVq8g2mwOSOebFX0+v8AaBkY+r5lbEex6f8AEsvZPPSA2IDpB2lQy/t8f3jsV9z0FAHoATdD25JP3gqO306Gx0ljEsBTcaj6H+P96RrJXe/pcLCsayfHUA/5mmNVmEGveOIi2kgbYDLHCc/MCpuIqpazSoTBqH4nlvC0zlMt4Xka0FMOIRo6TDmgMIwr8j+/+8wWkiiIFR0CpJCrfv3/AN/edthgVBkQlZWy45c7RLiDUZmZJVdJpZVlTKkGlVTUO5DLBuRfThBeFjFj/i4LTq8itkERleugrgf5P3lxwK73/Fd/vKOYSKpqcwo/7/zMvUZARyZa1jewr7nn5PMx8oPJo13ocC76/sf2ma6fMWMdHHQB3butn9NHt9T/ABIRffn95WxMftLDEkSasco5+JYxCJRPiXMIlGasY1jNs7GahmaYVsglZ5ccTS8F8JGZMjindCgGMrkr8w7A9oQSVJvb0pWLcRMb40enwoMeN8D+d5RHnoMhGRQnpKmjz5v9I6F+bUTB/GWhw4dRtwKyL5WNmV9xYZGJ3fqsgFSjAHpf0mx4ccOfZivN+WS20tkK7dqBwrM9bAoBr0sDdWDw/S4kzZNT5uJAu4eryrdnXarJiS+tDheLsk/qIhrpj51lldh/eeuxfhQugdnGPzL8kFXexy/JQEXsVjQJ/eeTyIfb/wDe8LFCo3G0LHpXYEqjMB1IBPP2+kUoPzfP8Cz+wBMyWhheWleUNOCxAUEn2HJP2loEgkEUR1FUR9RJmw0mRcicJBMi504ySPmCWnMYDtIiJi3MHd8wS0Ckpd8dOTQPA9z7DkfvKudfaWPTRsmxW0AWD1uzfHbsbvtEsJNRSZIOyXFSGFMjr241Bqt38/bkTgZVqjLCzo8wmlXUDiWojPJMDWpKaa11DKGpXFNwOQRRH3AAmnq1mRnWz09ul/fr79fv2ma6fJa4/p+8ag/zFIsei+/395NUwKRwePg/PSWcIiUWXcWPi+aur7X1q/eMYtMQQiI7TYrvkAAWSewsKTQ5P6h0+Z6HReGYMuVMIJPpcOUHqJR3ByK2480LpgV2jizzNMyWvKMJp/hZcnnMuNnUlPVs4JXcq9egI32DVg9KPM0PD9BjXU50oZRj3bCHAJUZVUZAy2Lpl7f1HpXGf4rqfWpdF4SiaDbio3K136uMmHm7o9SeZVqTPWxq8pw5gmQqVcMAz+cuQ433JYYkoXCWoJ55Fj1RXienZdSWGRTtGF8RyZGXFi3bSj2WG88bgl/W+kzvD8+UqQqllDKNijcu0q5JX0koNwTlACNx7zR/F+mfINLlFtvwVW5mVXxnoCerHzAvv6f+0wbM8S/EuQkY9OxLgLjOc1TH0+pF4VTuAom+h2jndMbw7wPBqR5aee2cjI28cqzAWN5awQRZBFE7W56brGr8DKOmL0ruVmOQetSo4J/USFAA3OTt3Egdr1cGA4sLLpMqYlIK5My7vNzZFWmXc5/LQbztVSCSu7iSjR/DOixZNNgbya/K4unUm3RtpdSV8xgbK1+r3nlW8GxhNVqHxM5GbZjV1cKwy2hZfLa2fzHU0aAsHkkTZ80aVm0+F8qlcdeZm9S2MijcqcpZJJ6dKFqbtTeBM2XLkO3y2xrlZUKoyEH8uvUK4Jbcarbzu6NFl6XCmkQ5gAC7Y/KJYNk2qoOVAtnq7YyNw6COfG+o01hVfYoO8LjDgne5Hl4xSUQo3ADcCb6S14lq1QIp02Q+UUYZUrL5bBQHWxtAPTktZPPFACp+K9fnxriws1o+Pd5gxDC+RcgDsjhK4t6IFAkcg9ZQV5xYdRWMx4mGU5MdH3HUH3HY/HSLaERAJkingNl420P1E3XqNgCt3txwPcn3jAATRNCjzV89hQ95UyGRjmgAyISiTSYQWEiw6kNRjUd+Ptdn2heYP/qIBMXvkHqtStTsWSO1ySgj1NuTQU3EZmizli8rySpqZmZluX87SpkEG4QqQ0WHUYiSOrfhOlGTLjRiVV3VSVAZhuNekdz29uZ6h9V5D+UqfkLltkZfNRmxKvmDJ5jUxIB5WidrVQ4nlcQr/faei1fjGPJ6v/T4kycDciLt8ugCpUg2eB6rsWaqIlPXSpjAyrtyYtyncwWgpKblKhqVhuYd6tfT3DvDsIx5xlDgEK60SpAIBxjIS21QhtWUc3TUboEc2Uh1HmijSja+92HFkW4GMGyfSQL4o8y2NcrK6MGBAKFy1PZBDABE9bV5hJ2kgsT2sTUx5jw/U+VlVx6th45K2BwaIIIsXPReN7GxLkUb8atkvdZILUBtZlurUn+PaKTwBXfdiyqeeVfYD6gaILFtvat4vvd8zWy6ArhVMhLY6c5cZFISNu1zkWhj6MtKRe5eRESPL+G+J48ZDqlEA1belvqXvaQTYqugFjv7XHq1GF3OFfNxncC4vbvRdzgHjJ1F2xHpuyQJ49sOMGtor1gq4QuVHKjepLEqK4IY0asnp6LwDDhy4MuMUQy0A1lTtBBA2ksvVOOorir4Gpqp4KH1eD/3LEh3Zh5lm1WgCgUekLTUaAG1qoXPPavWIG8tU9OPJSMQFZfNybnGNaBxkjdVUb29lAmhm1L53bTYiWAUk2ASdlEFto/6dlBsHCqeWumG34d4Xi0mRMuWn1LIaxblK4z1XzBRtgBsHYX3NESZGj8KxoqnUkYl2tsvYoYEurqxIK7GG1xkcV6gKNcPztj1JZ22ZFfJSAs+JSOd6YyG6hL4AF8jkSt+LPD31LnMcp3BbKMoUKoJG22O1O3Jdyb6VQHmP/5mRHHlZMRagVOPU4/NurtWUg8DuKBB7yL2/hn4ZfTMW02YgHZW7YGB6BiVBXIBZpaANi+xHifxNhzDKcmZ0c5CzBsZJUksQTR/T6lcV1BUg1U9P4J4xlwHGNUjMq5NzZzkbI6B2U+oEWcdjp33kXzR8p+JfGhnbbjH5asSCQAz8ttYj/4xTH0g1ySbJl5l1KWJpZV5n43llCavt79phmw/dFu8B3+ZXfJJYPJkiTBuGokUgRirJRYwCQRUFmks0TYN2a4JHF2ew+PrJQOV4jdOd/8AfiK3QbkfR9djmHnNHvPT67H1nm9cnM285HmRmpIA+aHFg+/Ir7deesph6/z25guxPXkn36kn3MmsQ5uAVhVJAkUBI1V/3+ZCiOWLOjVKl3w5AWNqXpWYLzRKixuqiV45AI+olRRLGl1LY23IaYAix7EEH+CYj9bGm0+XMx/MYaUMSzb6xjZztfZwrUw9FADrQq4L5VdQ2MZAMW92IVirO7DYHZegrGtA9LYA94rN45myYhp2K7SykluCa6bj0rpzXQe0XqMRFadELZEZyW60aG+h0KALyTY+3Wa03S6Z3YlzSgBy2Rt/m0DyrJZNfF1zfcy+ni7I6pgZmYlSNj7he4ja36rU0rcMOwsDgY+TVY1DK24kn1OpO42KpTk3bgoFCyDR/UJa8O02IvvTKeO5/LcnkEpu9KHvZYnsALk03c3ieLIw8/BiatwDjdjzKwVdqlQSzWCb6UAO4i9dnTTYxkw7tpDYwSwOMbtoN7iGYEr7mqa/YJ0PgLEOTlC4Ucly/mBxaj9NejIpAHUEe3y7X67EgrHjRkxbVPmWoDbk42niyG/XySA1V1gVzwnxVcyu6JjWjdfmOyBDTZKXaBwE4X3X2nlNdqATsZQcjnk9MiqKrqCMQJu1HNBbPWel1+pbAUTEyAbVyYyxUegbRsBKhfUrA3wQFlddemqVzkxploZCWUtjIUsCFUhQb9PJumI5sSWvJvqmNEMfLXqWAs2b2KtkEEBSF9+SaFypjbFkyUysLUtaUjHYtm8RtGJK1aleTZHaen1XgWDMR5WajYVcWX9O4myoK+oiub6m+SKmd4n+H9ZiRgRkOJjTBchKhVJPpxjsetVXpPYXJKXiGqxY9MUV/MOXooGRBgot/Q9hRzwqge5Jta8vkSj2+xBH7iNTCzuFQFmPAH0/tNzD4HpzjyA5chzY0ssvlnTDIb24t3LE9BuUm6NCZ7408+jRoyTQ8Q8COJN/mI45/SrA2L49Vc8c10HXniZG6HEc2SK3SLkqII3Z056/xzG41g41j1iKICCzySYkn5EgDI0rs0nI8STBuOYwJM6pF9f1eOee8Qw9/rPU6heJia/FNvM8nkFGRLerx0ZW2xa1w6wslWa6Xx7gdhJUV/nnqP8AMN0FkA2PfpfzIBURgggQgIgQjKi4ZMQt+F6U5MgAv0jdxRJCkcKDwT8fwZ6/UeHsxbH5y7G4yuMYTO4obUbkhlFfFbaC1PMaUk4qxIC4P9KlsjEEkWCTxRboP6VlvSeLlvQVyLe3dwMiX+k0jC0U8E0b9PUwbit4nosuF2S0bYpO8JjG9Gqi24VYoWp6E9+sb4H4WzfmvsxKKIYWpfcQAo2ELzur9+CJp+H4kx0dSQNi2uK/Tk3VV+Yt4wbHVvv2jddqBqPLQhlZgX2gAAKpyG7Vj13LVcUt32gWdrfGDmCgblxYshTYtAFCjgkqKBJNdfeY2pyb8rblLg0ce4KjUwBXcMYG70ex7DmhUdrMDY9RlxE1uLEVdBnAdDx7HaP3mc+oNhV7DbuI5IHv7KOPsOb6CWvYePq+XR4CoBKhsThSAoC2ykBvSAAprcBwByD1yfDfFfIRkdBXsBtbcdvqclmsUnA+eJc8P1bZ9LkCqhGF1I3WL7enb6lNA8A82BfJBq+K6n/1YZVxIuREdnagHbaCwHpUHk3W49+sSpNj3O6hwVcZNrAh9z0CqBADtYVt5JuwQV6T0vh+XVCvKyFvTjYo7ACldsWbhh+nhGBLEVk6GeQ/DmspwdvOP84Pz6RjX1Bq/pKM/wA3t69J6TUeK4Vyq5yi/KdV2OrIwJXaWYAhAdrcUaJ7QLhqsb5c2PPirG7Y1d0zeU+arTZl8gEKlNym0HmZeu8GVlGPA5UEgUAGBWyAVINsWIQszFQKHAlzxbxZMi5suNVdtOyHcDeItka1JC1fqxqL69PUOhqZfLvHqUzhADkLBgdrLdsmKz+sPvoUOqnqInVN/C9uLZ5uML6kZkxnKymzxt3Gi/rtlvaBVCYPivhHkJjY5A3mbuArDaFIoknrYN9AeJ6nRqurGF8ZwYmDPeOsioGxlRhduG9RJsi6fm6mB+ItarEoCzkEetuL5J4x87FFkBb/AG6AyHWNiFnm6/czW1OA41XzCjgLwqFAwLG6LCytE1Tc/HeZWHrzdfHBlsagnufv/f3+8xFRlRZrpZr3rtOJimMhmky53iHac7xLNBqRDmBCkCRG3NcAUAON3JH9R3E8nvVD2AnVIE64p9pyCZesSa7CUdUk087y2vxTOquJu63HMhsfJjETth4ks8cn56SdsmppBkwiJFSCJKC4MZpydwqrsVfAu+L9hck2NJ4e6DIuRRQUs1ZEDYthoMw5IFsvPSu8sKGBxfmM3mMqLlZtwt+BssWP08k2R0HuD1/h7vlYKynkksroFCuw3LkHpNepuaNjiU9Vq8aOUdfMVduwo5U4zjLUpteTzz/gUN8P1Obzgwr1bAV9IG0DY7ISTyAwZqo/rHI53O8L1iHUIoIARMg3C1DliDXJugd1f8d5SxI+PJj1BY8sp4B/rJJVWI2hQGo8/Ncx/wCJnx4suNsK+Xk9ZyAE7rYjaT1AtSDQAHJ4kjvxJhx5HXLvohEDkEUHUk0DfBIU11/T8zHSs5yqtBjyq0qhhuslmFXXYd7sniCcz52TGCBuIUcBQWbgFgo5PNXXtNZvwxjxgrkfIcqgFwqqEU89GPJA49j14rmR6r/hffebEqr+ZjyKQeKYKwABIuyewPsb4kY8WatwZWoqERlcs1bScfmAAGjQ5J710haLMFz429Zbkt6ugJNFvbjpdE2TwOYHiOcY8vOF1QkMGwuFYgENZG0qGO4XY79e8iq63S6g49mDStixEb3VNzs3X/qE+qhtNKR278TyeU8z6Th1+M/m7lx3uXJvUq4ZSpJF3Y2LkSlY2WHAqfOtWAXbb+ksdt8em+L+0LwvcJ45p8ujXEz4cbuqjIgwttY4rKeYF2gnhSGDDvxMD8ReIqcYwAJ6X3jZ+lAR+kHqep6knntVTz5WAYbkTlyFeVJB+OIDGSZzJQsg89D2+f7TLSVMarSsDDDQViyXi3aKLwSf9uSxzNFyH4/25EiICSBIBhCRdGHb8/sP/MXUipB9waVc6y0YrIJt52HrccxM60Z6TV45iavHGCqFToRElKsbrI71wa+JpFzjCzAWdt12vr96izJOMCERIMkLFnZQQrEA9r4v3r3+YG41XTpY7f71kGcRIrGLX5FXaGO0jp1EQze/UyAYLQR/h+cY8uN2G5VdWYe4Bs181PZfizTZMOutQfzqGNj+lwQvAB44L881zPCXLubxXK7q7OWbGFCbudoUAAV9AJNSr/iKnzhRLCwxyMKTi7CiyaFbfUSfT7RWsVmKNiZRQCNt9SKwsWdwtboC/kVUXg8SbI1Hg9vLUBnf+neb/SD/AG+onTqxNIcbMTtOPYSaWmcZS3AWx2J6AyJfi+T07MxbzARQuzyLYsOgs/JNd+ann3SaPjWFUz5EBBAqtvIvaLXrwAbH2lBoVK+wUSTzYoUeRzZvoK46+8UwjH61FvMtQIHEfpci/pcEoetcMCO6/MQCIxGUA3e7tXQSINZpyjsvXaSL9wOh+Im47VajcRyeFA59wK/sJWJhWo4tO3QWkCBTDQdia+TfH7C4InCSEDDEXCEkKdOWTEPtpgOIwwGmnnUdSsxdYk384mTrEjAwmHMAiWNQIiaATBMJpBr27fz7yKQnBNjiuD1P0izJLdB7SAYIJ4kVDJgGRcJxEm4BkgmRUZUBpIIyFTYNGWMnj+UKyilZj6si2rkc8cGv6utdhKrCVsohrUKs3feHvgOB26SFg0XmEUxl3Hh3sFurPX2+YvxHSeU5XcHAPDDoRdf2gYpx2n0pc0Cg7et1SyegG4wAfav2inAP6r+YNQWfCyMVdSrKSGB4II4IMQRNbxbUHPtzGrICPXUsi0rH5Kgc/EzkxFjSgknsPjkyplIkGTOqBSDCFc+/b/MEQhJOhCDJBkBSZBM65J9xMBhGGA028xGQTN1aTVcSjqlkXn9Ti4Jsdaq/V9a9vmUTNPWJM1pqABkVCIgkRQDIhQYJMEyZ0kEyCIdSCePv17/SRDfEEyTIIkgGV8wloxOQQrUUoaVz/A9//FdftIcQbmWhX3BII6EcGKyuSKPNG+nP7+3EasBuCD8/aKVlPJuRqMZ6RzYyb46whp7Fwa1d0uFG02W29ahWAquQTY+fr8zILm7s2Oh7iWsy+xNex4r6yr5d95figsWnDg7W9YBO2jyBydre9dqlaaY0XlquTehJagATvUgWCR7fMo6lQGO3p2+L7QzxqUqTcgfM6BFJEEGdckKHUVc7eZB93MAxhgNOjzFMJVzrLbRGWBYmsSZGZZv6kTG1K8zUCmRIJjCvEAxRZgxlQWEEi5FyJ0i6dOEmpANSCIVyDIgMW4jDBLfxAquXbXQ39eB81EACjd32/wAy3kTdf3P7cyoYNoUx+IAjqLla+DK+EGxzDTmr+RgOBz/x9ok6pt3NEAcXx2uEQKUknkkMK7Cuh94DAEmulcX1oDi/2jRGhh2ZtgqjwDz39/8AExci8x+LIUPHXt8RbCF4Z4QZCJZAHcgfufmMYRTCZbc+P1Fe9197qCy0aPbj9pxnKv8AxIokEyCZwMCImRBk1E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Winter 2017-18 Outlook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55%-65% chance of La Niña developing</a:t>
            </a:r>
          </a:p>
          <a:p>
            <a:pPr lvl="1"/>
            <a:r>
              <a:rPr lang="en-US" dirty="0" smtClean="0"/>
              <a:t>Weak and potentially short-lived</a:t>
            </a:r>
          </a:p>
          <a:p>
            <a:pPr lvl="1"/>
            <a:r>
              <a:rPr lang="en-US" dirty="0" smtClean="0"/>
              <a:t>70% chance last year at this time.</a:t>
            </a:r>
          </a:p>
          <a:p>
            <a:r>
              <a:rPr lang="en-US" dirty="0" smtClean="0"/>
              <a:t>Next update from the Climate Prediction Center: November 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180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SEhQUEhQUFhQUFRQXFBcVFRQVFBQUFBUXFxUVFBYYHCggGBolHBQVITEhJSkrLi4uFx82ODMsNygtLiwBCgoKDg0OFBAQFywcHBwsLCwsLCwsLCwsLCwsLCwsLCwsLCwsLCwsLCwsLCwsLCwsLCwrLCwsLCwsLCwsLCwsLP/AABEIAL4BCgMBIgACEQEDEQH/xAAbAAACAwEBAQAAAAAAAAAAAAACAwEEBQAGB//EADcQAAICAQMCBQIFBAEDBQEAAAECABEDBBIhMUEFEyJRYXGBBiMykaFCweHwsTNi0RQkQ1LxFf/EABgBAQEBAQEAAAAAAAAAAAAAAAEAAgME/8QAGhEBAQEBAQEBAAAAAAAAAAAAAAERMSECQf/aAAwDAQACEQMRAD8Ax8wA6SvfMsuJWcTs8a1hMto0zsLy4jySNS0xtW55PQzVzTF8RaxJEeBfiLLocxzY2u+HUmlyDsG+ho/aZn4l8eya3UZM+Q1ZOxCxYIhIpFv6WfmzQ6SvqjViZ1TF67/PDEM0cBsKBQu+TXJH/d7VQr3+sz06VLKJx/vPPX6dR9pRVbxNLeLKR07ij9D1lDEJaKkVYqxY+lmj/E1HOxOQxRhsYLNx/t9uPpx/JlqwpzK7GWWESUg1AK0tJnJqyTQAHwB0H0lQoZONqg1jWTJHK8z8by0jSYw8xbCGDJIkin55Nknrz3gvX+9T9YxhAIFd74r2+f7SRDRZEcVgMJGFbIL4+O/PTjqOnH3B/aP2ztg595HVDIsrOOZqZcMqZUg3GexPP1/aSv8AMY6xNQI5NQUjLkn0ppWyiWiInIJ1eRXU1LKZJVcVO3yK1myccTC8RyS9meh1mVq8g2mwOSOebFX0+v8AaBkY+r5lbEex6f8AEsvZPPSA2IDpB2lQy/t8f3jsV9z0FAHoATdD25JP3gqO306Gx0ljEsBTcaj6H+P96RrJXe/pcLCsayfHUA/5mmNVmEGveOIi2kgbYDLHCc/MCpuIqpazSoTBqH4nlvC0zlMt4Xka0FMOIRo6TDmgMIwr8j+/+8wWkiiIFR0CpJCrfv3/AN/edthgVBkQlZWy45c7RLiDUZmZJVdJpZVlTKkGlVTUO5DLBuRfThBeFjFj/i4LTq8itkERleugrgf5P3lxwK73/Fd/vKOYSKpqcwo/7/zMvUZARyZa1jewr7nn5PMx8oPJo13ocC76/sf2ma6fMWMdHHQB3butn9NHt9T/ABIRffn95WxMftLDEkSasco5+JYxCJRPiXMIlGasY1jNs7GahmaYVsglZ5ccTS8F8JGZMjindCgGMrkr8w7A9oQSVJvb0pWLcRMb40enwoMeN8D+d5RHnoMhGRQnpKmjz5v9I6F+bUTB/GWhw4dRtwKyL5WNmV9xYZGJ3fqsgFSjAHpf0mx4ccOfZivN+WS20tkK7dqBwrM9bAoBr0sDdWDw/S4kzZNT5uJAu4eryrdnXarJiS+tDheLsk/qIhrpj51lldh/eeuxfhQugdnGPzL8kFXexy/JQEXsVjQJ/eeTyIfb/wDe8LFCo3G0LHpXYEqjMB1IBPP2+kUoPzfP8Cz+wBMyWhheWleUNOCxAUEn2HJP2loEgkEUR1FUR9RJmw0mRcicJBMi504ySPmCWnMYDtIiJi3MHd8wS0Ckpd8dOTQPA9z7DkfvKudfaWPTRsmxW0AWD1uzfHbsbvtEsJNRSZIOyXFSGFMjr241Bqt38/bkTgZVqjLCzo8wmlXUDiWojPJMDWpKaa11DKGpXFNwOQRRH3AAmnq1mRnWz09ul/fr79fv2ma6fJa4/p+8ag/zFIsei+/395NUwKRwePg/PSWcIiUWXcWPi+aur7X1q/eMYtMQQiI7TYrvkAAWSewsKTQ5P6h0+Z6HReGYMuVMIJPpcOUHqJR3ByK2480LpgV2jizzNMyWvKMJp/hZcnnMuNnUlPVs4JXcq9egI32DVg9KPM0PD9BjXU50oZRj3bCHAJUZVUZAy2Lpl7f1HpXGf4rqfWpdF4SiaDbio3K136uMmHm7o9SeZVqTPWxq8pw5gmQqVcMAz+cuQ433JYYkoXCWoJ55Fj1RXienZdSWGRTtGF8RyZGXFi3bSj2WG88bgl/W+kzvD8+UqQqllDKNijcu0q5JX0koNwTlACNx7zR/F+mfINLlFtvwVW5mVXxnoCerHzAvv6f+0wbM8S/EuQkY9OxLgLjOc1TH0+pF4VTuAom+h2jndMbw7wPBqR5aee2cjI28cqzAWN5awQRZBFE7W56brGr8DKOmL0ruVmOQetSo4J/USFAA3OTt3Egdr1cGA4sLLpMqYlIK5My7vNzZFWmXc5/LQbztVSCSu7iSjR/DOixZNNgbya/K4unUm3RtpdSV8xgbK1+r3nlW8GxhNVqHxM5GbZjV1cKwy2hZfLa2fzHU0aAsHkkTZ80aVm0+F8qlcdeZm9S2MijcqcpZJJ6dKFqbtTeBM2XLkO3y2xrlZUKoyEH8uvUK4Jbcarbzu6NFl6XCmkQ5gAC7Y/KJYNk2qoOVAtnq7YyNw6COfG+o01hVfYoO8LjDgne5Hl4xSUQo3ADcCb6S14lq1QIp02Q+UUYZUrL5bBQHWxtAPTktZPPFACp+K9fnxriws1o+Pd5gxDC+RcgDsjhK4t6IFAkcg9ZQV5xYdRWMx4mGU5MdH3HUH3HY/HSLaERAJkingNl420P1E3XqNgCt3txwPcn3jAATRNCjzV89hQ95UyGRjmgAyISiTSYQWEiw6kNRjUd+Ptdn2heYP/qIBMXvkHqtStTsWSO1ySgj1NuTQU3EZmizli8rySpqZmZluX87SpkEG4QqQ0WHUYiSOrfhOlGTLjRiVV3VSVAZhuNekdz29uZ6h9V5D+UqfkLltkZfNRmxKvmDJ5jUxIB5WidrVQ4nlcQr/faei1fjGPJ6v/T4kycDciLt8ugCpUg2eB6rsWaqIlPXSpjAyrtyYtyncwWgpKblKhqVhuYd6tfT3DvDsIx5xlDgEK60SpAIBxjIS21QhtWUc3TUboEc2Uh1HmijSja+92HFkW4GMGyfSQL4o8y2NcrK6MGBAKFy1PZBDABE9bV5hJ2kgsT2sTUx5jw/U+VlVx6th45K2BwaIIIsXPReN7GxLkUb8atkvdZILUBtZlurUn+PaKTwBXfdiyqeeVfYD6gaILFtvat4vvd8zWy6ArhVMhLY6c5cZFISNu1zkWhj6MtKRe5eRESPL+G+J48ZDqlEA1belvqXvaQTYqugFjv7XHq1GF3OFfNxncC4vbvRdzgHjJ1F2xHpuyQJ49sOMGtor1gq4QuVHKjepLEqK4IY0asnp6LwDDhy4MuMUQy0A1lTtBBA2ksvVOOorir4Gpqp4KH1eD/3LEh3Zh5lm1WgCgUekLTUaAG1qoXPPavWIG8tU9OPJSMQFZfNybnGNaBxkjdVUb29lAmhm1L53bTYiWAUk2ASdlEFto/6dlBsHCqeWumG34d4Xi0mRMuWn1LIaxblK4z1XzBRtgBsHYX3NESZGj8KxoqnUkYl2tsvYoYEurqxIK7GG1xkcV6gKNcPztj1JZ22ZFfJSAs+JSOd6YyG6hL4AF8jkSt+LPD31LnMcp3BbKMoUKoJG22O1O3Jdyb6VQHmP/5mRHHlZMRagVOPU4/NurtWUg8DuKBB7yL2/hn4ZfTMW02YgHZW7YGB6BiVBXIBZpaANi+xHifxNhzDKcmZ0c5CzBsZJUksQTR/T6lcV1BUg1U9P4J4xlwHGNUjMq5NzZzkbI6B2U+oEWcdjp33kXzR8p+JfGhnbbjH5asSCQAz8ttYj/4xTH0g1ySbJl5l1KWJpZV5n43llCavt79phmw/dFu8B3+ZXfJJYPJkiTBuGokUgRirJRYwCQRUFmks0TYN2a4JHF2ew+PrJQOV4jdOd/8AfiK3QbkfR9djmHnNHvPT67H1nm9cnM285HmRmpIA+aHFg+/Ir7deesph6/z25guxPXkn36kn3MmsQ5uAVhVJAkUBI1V/3+ZCiOWLOjVKl3w5AWNqXpWYLzRKixuqiV45AI+olRRLGl1LY23IaYAix7EEH+CYj9bGm0+XMx/MYaUMSzb6xjZztfZwrUw9FADrQq4L5VdQ2MZAMW92IVirO7DYHZegrGtA9LYA94rN45myYhp2K7SykluCa6bj0rpzXQe0XqMRFadELZEZyW60aG+h0KALyTY+3Wa03S6Z3YlzSgBy2Rt/m0DyrJZNfF1zfcy+ni7I6pgZmYlSNj7he4ja36rU0rcMOwsDgY+TVY1DK24kn1OpO42KpTk3bgoFCyDR/UJa8O02IvvTKeO5/LcnkEpu9KHvZYnsALk03c3ieLIw8/BiatwDjdjzKwVdqlQSzWCb6UAO4i9dnTTYxkw7tpDYwSwOMbtoN7iGYEr7mqa/YJ0PgLEOTlC4Ucly/mBxaj9NejIpAHUEe3y7X67EgrHjRkxbVPmWoDbk42niyG/XySA1V1gVzwnxVcyu6JjWjdfmOyBDTZKXaBwE4X3X2nlNdqATsZQcjnk9MiqKrqCMQJu1HNBbPWel1+pbAUTEyAbVyYyxUegbRsBKhfUrA3wQFlddemqVzkxploZCWUtjIUsCFUhQb9PJumI5sSWvJvqmNEMfLXqWAs2b2KtkEEBSF9+SaFypjbFkyUysLUtaUjHYtm8RtGJK1aleTZHaen1XgWDMR5WajYVcWX9O4myoK+oiub6m+SKmd4n+H9ZiRgRkOJjTBchKhVJPpxjsetVXpPYXJKXiGqxY9MUV/MOXooGRBgot/Q9hRzwqge5Jta8vkSj2+xBH7iNTCzuFQFmPAH0/tNzD4HpzjyA5chzY0ssvlnTDIb24t3LE9BuUm6NCZ7408+jRoyTQ8Q8COJN/mI45/SrA2L49Vc8c10HXniZG6HEc2SK3SLkqII3Z056/xzG41g41j1iKICCzySYkn5EgDI0rs0nI8STBuOYwJM6pF9f1eOee8Qw9/rPU6heJia/FNvM8nkFGRLerx0ZW2xa1w6wslWa6Xx7gdhJUV/nnqP8AMN0FkA2PfpfzIBURgggQgIgQjKi4ZMQt+F6U5MgAv0jdxRJCkcKDwT8fwZ6/UeHsxbH5y7G4yuMYTO4obUbkhlFfFbaC1PMaUk4qxIC4P9KlsjEEkWCTxRboP6VlvSeLlvQVyLe3dwMiX+k0jC0U8E0b9PUwbit4nosuF2S0bYpO8JjG9Gqi24VYoWp6E9+sb4H4WzfmvsxKKIYWpfcQAo2ELzur9+CJp+H4kx0dSQNi2uK/Tk3VV+Yt4wbHVvv2jddqBqPLQhlZgX2gAAKpyG7Vj13LVcUt32gWdrfGDmCgblxYshTYtAFCjgkqKBJNdfeY2pyb8rblLg0ce4KjUwBXcMYG70ex7DmhUdrMDY9RlxE1uLEVdBnAdDx7HaP3mc+oNhV7DbuI5IHv7KOPsOb6CWvYePq+XR4CoBKhsThSAoC2ykBvSAAprcBwByD1yfDfFfIRkdBXsBtbcdvqclmsUnA+eJc8P1bZ9LkCqhGF1I3WL7enb6lNA8A82BfJBq+K6n/1YZVxIuREdnagHbaCwHpUHk3W49+sSpNj3O6hwVcZNrAh9z0CqBADtYVt5JuwQV6T0vh+XVCvKyFvTjYo7ACldsWbhh+nhGBLEVk6GeQ/DmspwdvOP84Pz6RjX1Bq/pKM/wA3t69J6TUeK4Vyq5yi/KdV2OrIwJXaWYAhAdrcUaJ7QLhqsb5c2PPirG7Y1d0zeU+arTZl8gEKlNym0HmZeu8GVlGPA5UEgUAGBWyAVINsWIQszFQKHAlzxbxZMi5suNVdtOyHcDeItka1JC1fqxqL69PUOhqZfLvHqUzhADkLBgdrLdsmKz+sPvoUOqnqInVN/C9uLZ5uML6kZkxnKymzxt3Gi/rtlvaBVCYPivhHkJjY5A3mbuArDaFIoknrYN9AeJ6nRqurGF8ZwYmDPeOsioGxlRhduG9RJsi6fm6mB+ItarEoCzkEetuL5J4x87FFkBb/AG6AyHWNiFnm6/czW1OA41XzCjgLwqFAwLG6LCytE1Tc/HeZWHrzdfHBlsagnufv/f3+8xFRlRZrpZr3rtOJimMhmky53iHac7xLNBqRDmBCkCRG3NcAUAON3JH9R3E8nvVD2AnVIE64p9pyCZesSa7CUdUk087y2vxTOquJu63HMhsfJjETth4ks8cn56SdsmppBkwiJFSCJKC4MZpydwqrsVfAu+L9hck2NJ4e6DIuRRQUs1ZEDYthoMw5IFsvPSu8sKGBxfmM3mMqLlZtwt+BssWP08k2R0HuD1/h7vlYKynkksroFCuw3LkHpNepuaNjiU9Vq8aOUdfMVduwo5U4zjLUpteTzz/gUN8P1Obzgwr1bAV9IG0DY7ISTyAwZqo/rHI53O8L1iHUIoIARMg3C1DliDXJugd1f8d5SxI+PJj1BY8sp4B/rJJVWI2hQGo8/Ncx/wCJnx4suNsK+Xk9ZyAE7rYjaT1AtSDQAHJ4kjvxJhx5HXLvohEDkEUHUk0DfBIU11/T8zHSs5yqtBjyq0qhhuslmFXXYd7sniCcz52TGCBuIUcBQWbgFgo5PNXXtNZvwxjxgrkfIcqgFwqqEU89GPJA49j14rmR6r/hffebEqr+ZjyKQeKYKwABIuyewPsb4kY8WatwZWoqERlcs1bScfmAAGjQ5J710haLMFz429Zbkt6ugJNFvbjpdE2TwOYHiOcY8vOF1QkMGwuFYgENZG0qGO4XY79e8iq63S6g49mDStixEb3VNzs3X/qE+qhtNKR278TyeU8z6Th1+M/m7lx3uXJvUq4ZSpJF3Y2LkSlY2WHAqfOtWAXbb+ksdt8em+L+0LwvcJ45p8ujXEz4cbuqjIgwttY4rKeYF2gnhSGDDvxMD8ReIqcYwAJ6X3jZ+lAR+kHqep6knntVTz5WAYbkTlyFeVJB+OIDGSZzJQsg89D2+f7TLSVMarSsDDDQViyXi3aKLwSf9uSxzNFyH4/25EiICSBIBhCRdGHb8/sP/MXUipB9waVc6y0YrIJt52HrccxM60Z6TV45iavHGCqFToRElKsbrI71wa+JpFzjCzAWdt12vr96izJOMCERIMkLFnZQQrEA9r4v3r3+YG41XTpY7f71kGcRIrGLX5FXaGO0jp1EQze/UyAYLQR/h+cY8uN2G5VdWYe4Bs181PZfizTZMOutQfzqGNj+lwQvAB44L881zPCXLubxXK7q7OWbGFCbudoUAAV9AJNSr/iKnzhRLCwxyMKTi7CiyaFbfUSfT7RWsVmKNiZRQCNt9SKwsWdwtboC/kVUXg8SbI1Hg9vLUBnf+neb/SD/AG+onTqxNIcbMTtOPYSaWmcZS3AWx2J6AyJfi+T07MxbzARQuzyLYsOgs/JNd+ann3SaPjWFUz5EBBAqtvIvaLXrwAbH2lBoVK+wUSTzYoUeRzZvoK46+8UwjH61FvMtQIHEfpci/pcEoetcMCO6/MQCIxGUA3e7tXQSINZpyjsvXaSL9wOh+Im47VajcRyeFA59wK/sJWJhWo4tO3QWkCBTDQdia+TfH7C4InCSEDDEXCEkKdOWTEPtpgOIwwGmnnUdSsxdYk384mTrEjAwmHMAiWNQIiaATBMJpBr27fz7yKQnBNjiuD1P0izJLdB7SAYIJ4kVDJgGRcJxEm4BkgmRUZUBpIIyFTYNGWMnj+UKyilZj6si2rkc8cGv6utdhKrCVsohrUKs3feHvgOB26SFg0XmEUxl3Hh3sFurPX2+YvxHSeU5XcHAPDDoRdf2gYpx2n0pc0Cg7et1SyegG4wAfav2inAP6r+YNQWfCyMVdSrKSGB4II4IMQRNbxbUHPtzGrICPXUsi0rH5Kgc/EzkxFjSgknsPjkyplIkGTOqBSDCFc+/b/MEQhJOhCDJBkBSZBM65J9xMBhGGA028xGQTN1aTVcSjqlkXn9Ti4Jsdaq/V9a9vmUTNPWJM1pqABkVCIgkRQDIhQYJMEyZ0kEyCIdSCePv17/SRDfEEyTIIkgGV8wloxOQQrUUoaVz/A9//FdftIcQbmWhX3BII6EcGKyuSKPNG+nP7+3EasBuCD8/aKVlPJuRqMZ6RzYyb46whp7Fwa1d0uFG02W29ahWAquQTY+fr8zILm7s2Oh7iWsy+xNex4r6yr5d95figsWnDg7W9YBO2jyBydre9dqlaaY0XlquTehJagATvUgWCR7fMo6lQGO3p2+L7QzxqUqTcgfM6BFJEEGdckKHUVc7eZB93MAxhgNOjzFMJVzrLbRGWBYmsSZGZZv6kTG1K8zUCmRIJjCvEAxRZgxlQWEEi5FyJ0i6dOEmpANSCIVyDIgMW4jDBLfxAquXbXQ39eB81EACjd32/wAy3kTdf3P7cyoYNoUx+IAjqLla+DK+EGxzDTmr+RgOBz/x9ok6pt3NEAcXx2uEQKUknkkMK7Cuh94DAEmulcX1oDi/2jRGhh2ZtgqjwDz39/8AExci8x+LIUPHXt8RbCF4Z4QZCJZAHcgfufmMYRTCZbc+P1Fe9197qCy0aPbj9pxnKv8AxIokEyCZwMCImRBk1E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Weak La Niña </a:t>
            </a:r>
            <a:br>
              <a:rPr lang="en-US" dirty="0" smtClean="0"/>
            </a:br>
            <a:r>
              <a:rPr lang="en-US" dirty="0" smtClean="0"/>
              <a:t>Composite Temperature Anomalies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799"/>
            <a:ext cx="5867400" cy="5257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180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SEhQUEhQUFhQUFRQXFBcVFRQVFBQUFBUXFxUVFBYYHCggGBolHBQVITEhJSkrLi4uFx82ODMsNygtLiwBCgoKDg0OFBAQFywcHBwsLCwsLCwsLCwsLCwsLCwsLCwsLCwsLCwsLCwsLCwsLCwsLCwrLCwsLCwsLCwsLCwsLP/AABEIAL4BCgMBIgACEQEDEQH/xAAbAAACAwEBAQAAAAAAAAAAAAACAwEEBQAGB//EADcQAAICAQMCBQIFBAEDBQEAAAECABEDBBIhMUEFEyJRYXGBBiMykaFCweHwsTNi0RQkQ1LxFf/EABgBAQEBAQEAAAAAAAAAAAAAAAEAAgME/8QAGhEBAQEBAQEBAAAAAAAAAAAAAAERMSECQf/aAAwDAQACEQMRAD8Ax8wA6SvfMsuJWcTs8a1hMto0zsLy4jySNS0xtW55PQzVzTF8RaxJEeBfiLLocxzY2u+HUmlyDsG+ho/aZn4l8eya3UZM+Q1ZOxCxYIhIpFv6WfmzQ6SvqjViZ1TF67/PDEM0cBsKBQu+TXJH/d7VQr3+sz06VLKJx/vPPX6dR9pRVbxNLeLKR07ij9D1lDEJaKkVYqxY+lmj/E1HOxOQxRhsYLNx/t9uPpx/JlqwpzK7GWWESUg1AK0tJnJqyTQAHwB0H0lQoZONqg1jWTJHK8z8by0jSYw8xbCGDJIkin55Nknrz3gvX+9T9YxhAIFd74r2+f7SRDRZEcVgMJGFbIL4+O/PTjqOnH3B/aP2ztg595HVDIsrOOZqZcMqZUg3GexPP1/aSv8AMY6xNQI5NQUjLkn0ppWyiWiInIJ1eRXU1LKZJVcVO3yK1myccTC8RyS9meh1mVq8g2mwOSOebFX0+v8AaBkY+r5lbEex6f8AEsvZPPSA2IDpB2lQy/t8f3jsV9z0FAHoATdD25JP3gqO306Gx0ljEsBTcaj6H+P96RrJXe/pcLCsayfHUA/5mmNVmEGveOIi2kgbYDLHCc/MCpuIqpazSoTBqH4nlvC0zlMt4Xka0FMOIRo6TDmgMIwr8j+/+8wWkiiIFR0CpJCrfv3/AN/edthgVBkQlZWy45c7RLiDUZmZJVdJpZVlTKkGlVTUO5DLBuRfThBeFjFj/i4LTq8itkERleugrgf5P3lxwK73/Fd/vKOYSKpqcwo/7/zMvUZARyZa1jewr7nn5PMx8oPJo13ocC76/sf2ma6fMWMdHHQB3butn9NHt9T/ABIRffn95WxMftLDEkSasco5+JYxCJRPiXMIlGasY1jNs7GahmaYVsglZ5ccTS8F8JGZMjindCgGMrkr8w7A9oQSVJvb0pWLcRMb40enwoMeN8D+d5RHnoMhGRQnpKmjz5v9I6F+bUTB/GWhw4dRtwKyL5WNmV9xYZGJ3fqsgFSjAHpf0mx4ccOfZivN+WS20tkK7dqBwrM9bAoBr0sDdWDw/S4kzZNT5uJAu4eryrdnXarJiS+tDheLsk/qIhrpj51lldh/eeuxfhQugdnGPzL8kFXexy/JQEXsVjQJ/eeTyIfb/wDe8LFCo3G0LHpXYEqjMB1IBPP2+kUoPzfP8Cz+wBMyWhheWleUNOCxAUEn2HJP2loEgkEUR1FUR9RJmw0mRcicJBMi504ySPmCWnMYDtIiJi3MHd8wS0Ckpd8dOTQPA9z7DkfvKudfaWPTRsmxW0AWD1uzfHbsbvtEsJNRSZIOyXFSGFMjr241Bqt38/bkTgZVqjLCzo8wmlXUDiWojPJMDWpKaa11DKGpXFNwOQRRH3AAmnq1mRnWz09ul/fr79fv2ma6fJa4/p+8ag/zFIsei+/395NUwKRwePg/PSWcIiUWXcWPi+aur7X1q/eMYtMQQiI7TYrvkAAWSewsKTQ5P6h0+Z6HReGYMuVMIJPpcOUHqJR3ByK2480LpgV2jizzNMyWvKMJp/hZcnnMuNnUlPVs4JXcq9egI32DVg9KPM0PD9BjXU50oZRj3bCHAJUZVUZAy2Lpl7f1HpXGf4rqfWpdF4SiaDbio3K136uMmHm7o9SeZVqTPWxq8pw5gmQqVcMAz+cuQ433JYYkoXCWoJ55Fj1RXienZdSWGRTtGF8RyZGXFi3bSj2WG88bgl/W+kzvD8+UqQqllDKNijcu0q5JX0koNwTlACNx7zR/F+mfINLlFtvwVW5mVXxnoCerHzAvv6f+0wbM8S/EuQkY9OxLgLjOc1TH0+pF4VTuAom+h2jndMbw7wPBqR5aee2cjI28cqzAWN5awQRZBFE7W56brGr8DKOmL0ruVmOQetSo4J/USFAA3OTt3Egdr1cGA4sLLpMqYlIK5My7vNzZFWmXc5/LQbztVSCSu7iSjR/DOixZNNgbya/K4unUm3RtpdSV8xgbK1+r3nlW8GxhNVqHxM5GbZjV1cKwy2hZfLa2fzHU0aAsHkkTZ80aVm0+F8qlcdeZm9S2MijcqcpZJJ6dKFqbtTeBM2XLkO3y2xrlZUKoyEH8uvUK4Jbcarbzu6NFl6XCmkQ5gAC7Y/KJYNk2qoOVAtnq7YyNw6COfG+o01hVfYoO8LjDgne5Hl4xSUQo3ADcCb6S14lq1QIp02Q+UUYZUrL5bBQHWxtAPTktZPPFACp+K9fnxriws1o+Pd5gxDC+RcgDsjhK4t6IFAkcg9ZQV5xYdRWMx4mGU5MdH3HUH3HY/HSLaERAJkingNl420P1E3XqNgCt3txwPcn3jAATRNCjzV89hQ95UyGRjmgAyISiTSYQWEiw6kNRjUd+Ptdn2heYP/qIBMXvkHqtStTsWSO1ySgj1NuTQU3EZmizli8rySpqZmZluX87SpkEG4QqQ0WHUYiSOrfhOlGTLjRiVV3VSVAZhuNekdz29uZ6h9V5D+UqfkLltkZfNRmxKvmDJ5jUxIB5WidrVQ4nlcQr/faei1fjGPJ6v/T4kycDciLt8ugCpUg2eB6rsWaqIlPXSpjAyrtyYtyncwWgpKblKhqVhuYd6tfT3DvDsIx5xlDgEK60SpAIBxjIS21QhtWUc3TUboEc2Uh1HmijSja+92HFkW4GMGyfSQL4o8y2NcrK6MGBAKFy1PZBDABE9bV5hJ2kgsT2sTUx5jw/U+VlVx6th45K2BwaIIIsXPReN7GxLkUb8atkvdZILUBtZlurUn+PaKTwBXfdiyqeeVfYD6gaILFtvat4vvd8zWy6ArhVMhLY6c5cZFISNu1zkWhj6MtKRe5eRESPL+G+J48ZDqlEA1belvqXvaQTYqugFjv7XHq1GF3OFfNxncC4vbvRdzgHjJ1F2xHpuyQJ49sOMGtor1gq4QuVHKjepLEqK4IY0asnp6LwDDhy4MuMUQy0A1lTtBBA2ksvVOOorir4Gpqp4KH1eD/3LEh3Zh5lm1WgCgUekLTUaAG1qoXPPavWIG8tU9OPJSMQFZfNybnGNaBxkjdVUb29lAmhm1L53bTYiWAUk2ASdlEFto/6dlBsHCqeWumG34d4Xi0mRMuWn1LIaxblK4z1XzBRtgBsHYX3NESZGj8KxoqnUkYl2tsvYoYEurqxIK7GG1xkcV6gKNcPztj1JZ22ZFfJSAs+JSOd6YyG6hL4AF8jkSt+LPD31LnMcp3BbKMoUKoJG22O1O3Jdyb6VQHmP/5mRHHlZMRagVOPU4/NurtWUg8DuKBB7yL2/hn4ZfTMW02YgHZW7YGB6BiVBXIBZpaANi+xHifxNhzDKcmZ0c5CzBsZJUksQTR/T6lcV1BUg1U9P4J4xlwHGNUjMq5NzZzkbI6B2U+oEWcdjp33kXzR8p+JfGhnbbjH5asSCQAz8ttYj/4xTH0g1ySbJl5l1KWJpZV5n43llCavt79phmw/dFu8B3+ZXfJJYPJkiTBuGokUgRirJRYwCQRUFmks0TYN2a4JHF2ew+PrJQOV4jdOd/8AfiK3QbkfR9djmHnNHvPT67H1nm9cnM285HmRmpIA+aHFg+/Ir7deesph6/z25guxPXkn36kn3MmsQ5uAVhVJAkUBI1V/3+ZCiOWLOjVKl3w5AWNqXpWYLzRKixuqiV45AI+olRRLGl1LY23IaYAix7EEH+CYj9bGm0+XMx/MYaUMSzb6xjZztfZwrUw9FADrQq4L5VdQ2MZAMW92IVirO7DYHZegrGtA9LYA94rN45myYhp2K7SykluCa6bj0rpzXQe0XqMRFadELZEZyW60aG+h0KALyTY+3Wa03S6Z3YlzSgBy2Rt/m0DyrJZNfF1zfcy+ni7I6pgZmYlSNj7he4ja36rU0rcMOwsDgY+TVY1DK24kn1OpO42KpTk3bgoFCyDR/UJa8O02IvvTKeO5/LcnkEpu9KHvZYnsALk03c3ieLIw8/BiatwDjdjzKwVdqlQSzWCb6UAO4i9dnTTYxkw7tpDYwSwOMbtoN7iGYEr7mqa/YJ0PgLEOTlC4Ucly/mBxaj9NejIpAHUEe3y7X67EgrHjRkxbVPmWoDbk42niyG/XySA1V1gVzwnxVcyu6JjWjdfmOyBDTZKXaBwE4X3X2nlNdqATsZQcjnk9MiqKrqCMQJu1HNBbPWel1+pbAUTEyAbVyYyxUegbRsBKhfUrA3wQFlddemqVzkxploZCWUtjIUsCFUhQb9PJumI5sSWvJvqmNEMfLXqWAs2b2KtkEEBSF9+SaFypjbFkyUysLUtaUjHYtm8RtGJK1aleTZHaen1XgWDMR5WajYVcWX9O4myoK+oiub6m+SKmd4n+H9ZiRgRkOJjTBchKhVJPpxjsetVXpPYXJKXiGqxY9MUV/MOXooGRBgot/Q9hRzwqge5Jta8vkSj2+xBH7iNTCzuFQFmPAH0/tNzD4HpzjyA5chzY0ssvlnTDIb24t3LE9BuUm6NCZ7408+jRoyTQ8Q8COJN/mI45/SrA2L49Vc8c10HXniZG6HEc2SK3SLkqII3Z056/xzG41g41j1iKICCzySYkn5EgDI0rs0nI8STBuOYwJM6pF9f1eOee8Qw9/rPU6heJia/FNvM8nkFGRLerx0ZW2xa1w6wslWa6Xx7gdhJUV/nnqP8AMN0FkA2PfpfzIBURgggQgIgQjKi4ZMQt+F6U5MgAv0jdxRJCkcKDwT8fwZ6/UeHsxbH5y7G4yuMYTO4obUbkhlFfFbaC1PMaUk4qxIC4P9KlsjEEkWCTxRboP6VlvSeLlvQVyLe3dwMiX+k0jC0U8E0b9PUwbit4nosuF2S0bYpO8JjG9Gqi24VYoWp6E9+sb4H4WzfmvsxKKIYWpfcQAo2ELzur9+CJp+H4kx0dSQNi2uK/Tk3VV+Yt4wbHVvv2jddqBqPLQhlZgX2gAAKpyG7Vj13LVcUt32gWdrfGDmCgblxYshTYtAFCjgkqKBJNdfeY2pyb8rblLg0ce4KjUwBXcMYG70ex7DmhUdrMDY9RlxE1uLEVdBnAdDx7HaP3mc+oNhV7DbuI5IHv7KOPsOb6CWvYePq+XR4CoBKhsThSAoC2ykBvSAAprcBwByD1yfDfFfIRkdBXsBtbcdvqclmsUnA+eJc8P1bZ9LkCqhGF1I3WL7enb6lNA8A82BfJBq+K6n/1YZVxIuREdnagHbaCwHpUHk3W49+sSpNj3O6hwVcZNrAh9z0CqBADtYVt5JuwQV6T0vh+XVCvKyFvTjYo7ACldsWbhh+nhGBLEVk6GeQ/DmspwdvOP84Pz6RjX1Bq/pKM/wA3t69J6TUeK4Vyq5yi/KdV2OrIwJXaWYAhAdrcUaJ7QLhqsb5c2PPirG7Y1d0zeU+arTZl8gEKlNym0HmZeu8GVlGPA5UEgUAGBWyAVINsWIQszFQKHAlzxbxZMi5suNVdtOyHcDeItka1JC1fqxqL69PUOhqZfLvHqUzhADkLBgdrLdsmKz+sPvoUOqnqInVN/C9uLZ5uML6kZkxnKymzxt3Gi/rtlvaBVCYPivhHkJjY5A3mbuArDaFIoknrYN9AeJ6nRqurGF8ZwYmDPeOsioGxlRhduG9RJsi6fm6mB+ItarEoCzkEetuL5J4x87FFkBb/AG6AyHWNiFnm6/czW1OA41XzCjgLwqFAwLG6LCytE1Tc/HeZWHrzdfHBlsagnufv/f3+8xFRlRZrpZr3rtOJimMhmky53iHac7xLNBqRDmBCkCRG3NcAUAON3JH9R3E8nvVD2AnVIE64p9pyCZesSa7CUdUk087y2vxTOquJu63HMhsfJjETth4ks8cn56SdsmppBkwiJFSCJKC4MZpydwqrsVfAu+L9hck2NJ4e6DIuRRQUs1ZEDYthoMw5IFsvPSu8sKGBxfmM3mMqLlZtwt+BssWP08k2R0HuD1/h7vlYKynkksroFCuw3LkHpNepuaNjiU9Vq8aOUdfMVduwo5U4zjLUpteTzz/gUN8P1Obzgwr1bAV9IG0DY7ISTyAwZqo/rHI53O8L1iHUIoIARMg3C1DliDXJugd1f8d5SxI+PJj1BY8sp4B/rJJVWI2hQGo8/Ncx/wCJnx4suNsK+Xk9ZyAE7rYjaT1AtSDQAHJ4kjvxJhx5HXLvohEDkEUHUk0DfBIU11/T8zHSs5yqtBjyq0qhhuslmFXXYd7sniCcz52TGCBuIUcBQWbgFgo5PNXXtNZvwxjxgrkfIcqgFwqqEU89GPJA49j14rmR6r/hffebEqr+ZjyKQeKYKwABIuyewPsb4kY8WatwZWoqERlcs1bScfmAAGjQ5J710haLMFz429Zbkt6ugJNFvbjpdE2TwOYHiOcY8vOF1QkMGwuFYgENZG0qGO4XY79e8iq63S6g49mDStixEb3VNzs3X/qE+qhtNKR278TyeU8z6Th1+M/m7lx3uXJvUq4ZSpJF3Y2LkSlY2WHAqfOtWAXbb+ksdt8em+L+0LwvcJ45p8ujXEz4cbuqjIgwttY4rKeYF2gnhSGDDvxMD8ReIqcYwAJ6X3jZ+lAR+kHqep6knntVTz5WAYbkTlyFeVJB+OIDGSZzJQsg89D2+f7TLSVMarSsDDDQViyXi3aKLwSf9uSxzNFyH4/25EiICSBIBhCRdGHb8/sP/MXUipB9waVc6y0YrIJt52HrccxM60Z6TV45iavHGCqFToRElKsbrI71wa+JpFzjCzAWdt12vr96izJOMCERIMkLFnZQQrEA9r4v3r3+YG41XTpY7f71kGcRIrGLX5FXaGO0jp1EQze/UyAYLQR/h+cY8uN2G5VdWYe4Bs181PZfizTZMOutQfzqGNj+lwQvAB44L881zPCXLubxXK7q7OWbGFCbudoUAAV9AJNSr/iKnzhRLCwxyMKTi7CiyaFbfUSfT7RWsVmKNiZRQCNt9SKwsWdwtboC/kVUXg8SbI1Hg9vLUBnf+neb/SD/AG+onTqxNIcbMTtOPYSaWmcZS3AWx2J6AyJfi+T07MxbzARQuzyLYsOgs/JNd+ann3SaPjWFUz5EBBAqtvIvaLXrwAbH2lBoVK+wUSTzYoUeRzZvoK46+8UwjH61FvMtQIHEfpci/pcEoetcMCO6/MQCIxGUA3e7tXQSINZpyjsvXaSL9wOh+Im47VajcRyeFA59wK/sJWJhWo4tO3QWkCBTDQdia+TfH7C4InCSEDDEXCEkKdOWTEPtpgOIwwGmnnUdSsxdYk384mTrEjAwmHMAiWNQIiaATBMJpBr27fz7yKQnBNjiuD1P0izJLdB7SAYIJ4kVDJgGRcJxEm4BkgmRUZUBpIIyFTYNGWMnj+UKyilZj6si2rkc8cGv6utdhKrCVsohrUKs3feHvgOB26SFg0XmEUxl3Hh3sFurPX2+YvxHSeU5XcHAPDDoRdf2gYpx2n0pc0Cg7et1SyegG4wAfav2inAP6r+YNQWfCyMVdSrKSGB4II4IMQRNbxbUHPtzGrICPXUsi0rH5Kgc/EzkxFjSgknsPjkyplIkGTOqBSDCFc+/b/MEQhJOhCDJBkBSZBM65J9xMBhGGA028xGQTN1aTVcSjqlkXn9Ti4Jsdaq/V9a9vmUTNPWJM1pqABkVCIgkRQDIhQYJMEyZ0kEyCIdSCePv17/SRDfEEyTIIkgGV8wloxOQQrUUoaVz/A9//FdftIcQbmWhX3BII6EcGKyuSKPNG+nP7+3EasBuCD8/aKVlPJuRqMZ6RzYyb46whp7Fwa1d0uFG02W29ahWAquQTY+fr8zILm7s2Oh7iWsy+xNex4r6yr5d95figsWnDg7W9YBO2jyBydre9dqlaaY0XlquTehJagATvUgWCR7fMo6lQGO3p2+L7QzxqUqTcgfM6BFJEEGdckKHUVc7eZB93MAxhgNOjzFMJVzrLbRGWBYmsSZGZZv6kTG1K8zUCmRIJjCvEAxRZgxlQWEEi5FyJ0i6dOEmpANSCIVyDIgMW4jDBLfxAquXbXQ39eB81EACjd32/wAy3kTdf3P7cyoYNoUx+IAjqLla+DK+EGxzDTmr+RgOBz/x9ok6pt3NEAcXx2uEQKUknkkMK7Cuh94DAEmulcX1oDi/2jRGhh2ZtgqjwDz39/8AExci8x+LIUPHXt8RbCF4Z4QZCJZAHcgfufmMYRTCZbc+P1Fe9197qCy0aPbj9pxnKv8AxIokEyCZwMCImRBk1E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Weak La Niña </a:t>
            </a:r>
            <a:br>
              <a:rPr lang="en-US" dirty="0"/>
            </a:br>
            <a:r>
              <a:rPr lang="en-US" dirty="0"/>
              <a:t>Composite </a:t>
            </a:r>
            <a:r>
              <a:rPr lang="en-US" dirty="0" smtClean="0"/>
              <a:t>Precipitation </a:t>
            </a:r>
            <a:r>
              <a:rPr lang="en-US" dirty="0"/>
              <a:t>Anomalies</a:t>
            </a:r>
          </a:p>
        </p:txBody>
      </p:sp>
      <p:pic>
        <p:nvPicPr>
          <p:cNvPr id="3" name="Picture 2" descr="https://www.weather.gov/images/ict/climate/ENSO/anomalies/weak%20nina/pcpnDJ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434" y="1447800"/>
            <a:ext cx="5943600" cy="529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180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SEhQUEhQUFhQUFRQXFBcVFRQVFBQUFBUXFxUVFBYYHCggGBolHBQVITEhJSkrLi4uFx82ODMsNygtLiwBCgoKDg0OFBAQFywcHBwsLCwsLCwsLCwsLCwsLCwsLCwsLCwsLCwsLCwsLCwsLCwsLCwrLCwsLCwsLCwsLCwsLP/AABEIAL4BCgMBIgACEQEDEQH/xAAbAAACAwEBAQAAAAAAAAAAAAACAwEEBQAGB//EADcQAAICAQMCBQIFBAEDBQEAAAECABEDBBIhMUEFEyJRYXGBBiMykaFCweHwsTNi0RQkQ1LxFf/EABgBAQEBAQEAAAAAAAAAAAAAAAEAAgME/8QAGhEBAQEBAQEBAAAAAAAAAAAAAAERMSECQf/aAAwDAQACEQMRAD8Ax8wA6SvfMsuJWcTs8a1hMto0zsLy4jySNS0xtW55PQzVzTF8RaxJEeBfiLLocxzY2u+HUmlyDsG+ho/aZn4l8eya3UZM+Q1ZOxCxYIhIpFv6WfmzQ6SvqjViZ1TF67/PDEM0cBsKBQu+TXJH/d7VQr3+sz06VLKJx/vPPX6dR9pRVbxNLeLKR07ij9D1lDEJaKkVYqxY+lmj/E1HOxOQxRhsYLNx/t9uPpx/JlqwpzK7GWWESUg1AK0tJnJqyTQAHwB0H0lQoZONqg1jWTJHK8z8by0jSYw8xbCGDJIkin55Nknrz3gvX+9T9YxhAIFd74r2+f7SRDRZEcVgMJGFbIL4+O/PTjqOnH3B/aP2ztg595HVDIsrOOZqZcMqZUg3GexPP1/aSv8AMY6xNQI5NQUjLkn0ppWyiWiInIJ1eRXU1LKZJVcVO3yK1myccTC8RyS9meh1mVq8g2mwOSOebFX0+v8AaBkY+r5lbEex6f8AEsvZPPSA2IDpB2lQy/t8f3jsV9z0FAHoATdD25JP3gqO306Gx0ljEsBTcaj6H+P96RrJXe/pcLCsayfHUA/5mmNVmEGveOIi2kgbYDLHCc/MCpuIqpazSoTBqH4nlvC0zlMt4Xka0FMOIRo6TDmgMIwr8j+/+8wWkiiIFR0CpJCrfv3/AN/edthgVBkQlZWy45c7RLiDUZmZJVdJpZVlTKkGlVTUO5DLBuRfThBeFjFj/i4LTq8itkERleugrgf5P3lxwK73/Fd/vKOYSKpqcwo/7/zMvUZARyZa1jewr7nn5PMx8oPJo13ocC76/sf2ma6fMWMdHHQB3butn9NHt9T/ABIRffn95WxMftLDEkSasco5+JYxCJRPiXMIlGasY1jNs7GahmaYVsglZ5ccTS8F8JGZMjindCgGMrkr8w7A9oQSVJvb0pWLcRMb40enwoMeN8D+d5RHnoMhGRQnpKmjz5v9I6F+bUTB/GWhw4dRtwKyL5WNmV9xYZGJ3fqsgFSjAHpf0mx4ccOfZivN+WS20tkK7dqBwrM9bAoBr0sDdWDw/S4kzZNT5uJAu4eryrdnXarJiS+tDheLsk/qIhrpj51lldh/eeuxfhQugdnGPzL8kFXexy/JQEXsVjQJ/eeTyIfb/wDe8LFCo3G0LHpXYEqjMB1IBPP2+kUoPzfP8Cz+wBMyWhheWleUNOCxAUEn2HJP2loEgkEUR1FUR9RJmw0mRcicJBMi504ySPmCWnMYDtIiJi3MHd8wS0Ckpd8dOTQPA9z7DkfvKudfaWPTRsmxW0AWD1uzfHbsbvtEsJNRSZIOyXFSGFMjr241Bqt38/bkTgZVqjLCzo8wmlXUDiWojPJMDWpKaa11DKGpXFNwOQRRH3AAmnq1mRnWz09ul/fr79fv2ma6fJa4/p+8ag/zFIsei+/395NUwKRwePg/PSWcIiUWXcWPi+aur7X1q/eMYtMQQiI7TYrvkAAWSewsKTQ5P6h0+Z6HReGYMuVMIJPpcOUHqJR3ByK2480LpgV2jizzNMyWvKMJp/hZcnnMuNnUlPVs4JXcq9egI32DVg9KPM0PD9BjXU50oZRj3bCHAJUZVUZAy2Lpl7f1HpXGf4rqfWpdF4SiaDbio3K136uMmHm7o9SeZVqTPWxq8pw5gmQqVcMAz+cuQ433JYYkoXCWoJ55Fj1RXienZdSWGRTtGF8RyZGXFi3bSj2WG88bgl/W+kzvD8+UqQqllDKNijcu0q5JX0koNwTlACNx7zR/F+mfINLlFtvwVW5mVXxnoCerHzAvv6f+0wbM8S/EuQkY9OxLgLjOc1TH0+pF4VTuAom+h2jndMbw7wPBqR5aee2cjI28cqzAWN5awQRZBFE7W56brGr8DKOmL0ruVmOQetSo4J/USFAA3OTt3Egdr1cGA4sLLpMqYlIK5My7vNzZFWmXc5/LQbztVSCSu7iSjR/DOixZNNgbya/K4unUm3RtpdSV8xgbK1+r3nlW8GxhNVqHxM5GbZjV1cKwy2hZfLa2fzHU0aAsHkkTZ80aVm0+F8qlcdeZm9S2MijcqcpZJJ6dKFqbtTeBM2XLkO3y2xrlZUKoyEH8uvUK4Jbcarbzu6NFl6XCmkQ5gAC7Y/KJYNk2qoOVAtnq7YyNw6COfG+o01hVfYoO8LjDgne5Hl4xSUQo3ADcCb6S14lq1QIp02Q+UUYZUrL5bBQHWxtAPTktZPPFACp+K9fnxriws1o+Pd5gxDC+RcgDsjhK4t6IFAkcg9ZQV5xYdRWMx4mGU5MdH3HUH3HY/HSLaERAJkingNl420P1E3XqNgCt3txwPcn3jAATRNCjzV89hQ95UyGRjmgAyISiTSYQWEiw6kNRjUd+Ptdn2heYP/qIBMXvkHqtStTsWSO1ySgj1NuTQU3EZmizli8rySpqZmZluX87SpkEG4QqQ0WHUYiSOrfhOlGTLjRiVV3VSVAZhuNekdz29uZ6h9V5D+UqfkLltkZfNRmxKvmDJ5jUxIB5WidrVQ4nlcQr/faei1fjGPJ6v/T4kycDciLt8ugCpUg2eB6rsWaqIlPXSpjAyrtyYtyncwWgpKblKhqVhuYd6tfT3DvDsIx5xlDgEK60SpAIBxjIS21QhtWUc3TUboEc2Uh1HmijSja+92HFkW4GMGyfSQL4o8y2NcrK6MGBAKFy1PZBDABE9bV5hJ2kgsT2sTUx5jw/U+VlVx6th45K2BwaIIIsXPReN7GxLkUb8atkvdZILUBtZlurUn+PaKTwBXfdiyqeeVfYD6gaILFtvat4vvd8zWy6ArhVMhLY6c5cZFISNu1zkWhj6MtKRe5eRESPL+G+J48ZDqlEA1belvqXvaQTYqugFjv7XHq1GF3OFfNxncC4vbvRdzgHjJ1F2xHpuyQJ49sOMGtor1gq4QuVHKjepLEqK4IY0asnp6LwDDhy4MuMUQy0A1lTtBBA2ksvVOOorir4Gpqp4KH1eD/3LEh3Zh5lm1WgCgUekLTUaAG1qoXPPavWIG8tU9OPJSMQFZfNybnGNaBxkjdVUb29lAmhm1L53bTYiWAUk2ASdlEFto/6dlBsHCqeWumG34d4Xi0mRMuWn1LIaxblK4z1XzBRtgBsHYX3NESZGj8KxoqnUkYl2tsvYoYEurqxIK7GG1xkcV6gKNcPztj1JZ22ZFfJSAs+JSOd6YyG6hL4AF8jkSt+LPD31LnMcp3BbKMoUKoJG22O1O3Jdyb6VQHmP/5mRHHlZMRagVOPU4/NurtWUg8DuKBB7yL2/hn4ZfTMW02YgHZW7YGB6BiVBXIBZpaANi+xHifxNhzDKcmZ0c5CzBsZJUksQTR/T6lcV1BUg1U9P4J4xlwHGNUjMq5NzZzkbI6B2U+oEWcdjp33kXzR8p+JfGhnbbjH5asSCQAz8ttYj/4xTH0g1ySbJl5l1KWJpZV5n43llCavt79phmw/dFu8B3+ZXfJJYPJkiTBuGokUgRirJRYwCQRUFmks0TYN2a4JHF2ew+PrJQOV4jdOd/8AfiK3QbkfR9djmHnNHvPT67H1nm9cnM285HmRmpIA+aHFg+/Ir7deesph6/z25guxPXkn36kn3MmsQ5uAVhVJAkUBI1V/3+ZCiOWLOjVKl3w5AWNqXpWYLzRKixuqiV45AI+olRRLGl1LY23IaYAix7EEH+CYj9bGm0+XMx/MYaUMSzb6xjZztfZwrUw9FADrQq4L5VdQ2MZAMW92IVirO7DYHZegrGtA9LYA94rN45myYhp2K7SykluCa6bj0rpzXQe0XqMRFadELZEZyW60aG+h0KALyTY+3Wa03S6Z3YlzSgBy2Rt/m0DyrJZNfF1zfcy+ni7I6pgZmYlSNj7he4ja36rU0rcMOwsDgY+TVY1DK24kn1OpO42KpTk3bgoFCyDR/UJa8O02IvvTKeO5/LcnkEpu9KHvZYnsALk03c3ieLIw8/BiatwDjdjzKwVdqlQSzWCb6UAO4i9dnTTYxkw7tpDYwSwOMbtoN7iGYEr7mqa/YJ0PgLEOTlC4Ucly/mBxaj9NejIpAHUEe3y7X67EgrHjRkxbVPmWoDbk42niyG/XySA1V1gVzwnxVcyu6JjWjdfmOyBDTZKXaBwE4X3X2nlNdqATsZQcjnk9MiqKrqCMQJu1HNBbPWel1+pbAUTEyAbVyYyxUegbRsBKhfUrA3wQFlddemqVzkxploZCWUtjIUsCFUhQb9PJumI5sSWvJvqmNEMfLXqWAs2b2KtkEEBSF9+SaFypjbFkyUysLUtaUjHYtm8RtGJK1aleTZHaen1XgWDMR5WajYVcWX9O4myoK+oiub6m+SKmd4n+H9ZiRgRkOJjTBchKhVJPpxjsetVXpPYXJKXiGqxY9MUV/MOXooGRBgot/Q9hRzwqge5Jta8vkSj2+xBH7iNTCzuFQFmPAH0/tNzD4HpzjyA5chzY0ssvlnTDIb24t3LE9BuUm6NCZ7408+jRoyTQ8Q8COJN/mI45/SrA2L49Vc8c10HXniZG6HEc2SK3SLkqII3Z056/xzG41g41j1iKICCzySYkn5EgDI0rs0nI8STBuOYwJM6pF9f1eOee8Qw9/rPU6heJia/FNvM8nkFGRLerx0ZW2xa1w6wslWa6Xx7gdhJUV/nnqP8AMN0FkA2PfpfzIBURgggQgIgQjKi4ZMQt+F6U5MgAv0jdxRJCkcKDwT8fwZ6/UeHsxbH5y7G4yuMYTO4obUbkhlFfFbaC1PMaUk4qxIC4P9KlsjEEkWCTxRboP6VlvSeLlvQVyLe3dwMiX+k0jC0U8E0b9PUwbit4nosuF2S0bYpO8JjG9Gqi24VYoWp6E9+sb4H4WzfmvsxKKIYWpfcQAo2ELzur9+CJp+H4kx0dSQNi2uK/Tk3VV+Yt4wbHVvv2jddqBqPLQhlZgX2gAAKpyG7Vj13LVcUt32gWdrfGDmCgblxYshTYtAFCjgkqKBJNdfeY2pyb8rblLg0ce4KjUwBXcMYG70ex7DmhUdrMDY9RlxE1uLEVdBnAdDx7HaP3mc+oNhV7DbuI5IHv7KOPsOb6CWvYePq+XR4CoBKhsThSAoC2ykBvSAAprcBwByD1yfDfFfIRkdBXsBtbcdvqclmsUnA+eJc8P1bZ9LkCqhGF1I3WL7enb6lNA8A82BfJBq+K6n/1YZVxIuREdnagHbaCwHpUHk3W49+sSpNj3O6hwVcZNrAh9z0CqBADtYVt5JuwQV6T0vh+XVCvKyFvTjYo7ACldsWbhh+nhGBLEVk6GeQ/DmspwdvOP84Pz6RjX1Bq/pKM/wA3t69J6TUeK4Vyq5yi/KdV2OrIwJXaWYAhAdrcUaJ7QLhqsb5c2PPirG7Y1d0zeU+arTZl8gEKlNym0HmZeu8GVlGPA5UEgUAGBWyAVINsWIQszFQKHAlzxbxZMi5suNVdtOyHcDeItka1JC1fqxqL69PUOhqZfLvHqUzhADkLBgdrLdsmKz+sPvoUOqnqInVN/C9uLZ5uML6kZkxnKymzxt3Gi/rtlvaBVCYPivhHkJjY5A3mbuArDaFIoknrYN9AeJ6nRqurGF8ZwYmDPeOsioGxlRhduG9RJsi6fm6mB+ItarEoCzkEetuL5J4x87FFkBb/AG6AyHWNiFnm6/czW1OA41XzCjgLwqFAwLG6LCytE1Tc/HeZWHrzdfHBlsagnufv/f3+8xFRlRZrpZr3rtOJimMhmky53iHac7xLNBqRDmBCkCRG3NcAUAON3JH9R3E8nvVD2AnVIE64p9pyCZesSa7CUdUk087y2vxTOquJu63HMhsfJjETth4ks8cn56SdsmppBkwiJFSCJKC4MZpydwqrsVfAu+L9hck2NJ4e6DIuRRQUs1ZEDYthoMw5IFsvPSu8sKGBxfmM3mMqLlZtwt+BssWP08k2R0HuD1/h7vlYKynkksroFCuw3LkHpNepuaNjiU9Vq8aOUdfMVduwo5U4zjLUpteTzz/gUN8P1Obzgwr1bAV9IG0DY7ISTyAwZqo/rHI53O8L1iHUIoIARMg3C1DliDXJugd1f8d5SxI+PJj1BY8sp4B/rJJVWI2hQGo8/Ncx/wCJnx4suNsK+Xk9ZyAE7rYjaT1AtSDQAHJ4kjvxJhx5HXLvohEDkEUHUk0DfBIU11/T8zHSs5yqtBjyq0qhhuslmFXXYd7sniCcz52TGCBuIUcBQWbgFgo5PNXXtNZvwxjxgrkfIcqgFwqqEU89GPJA49j14rmR6r/hffebEqr+ZjyKQeKYKwABIuyewPsb4kY8WatwZWoqERlcs1bScfmAAGjQ5J710haLMFz429Zbkt6ugJNFvbjpdE2TwOYHiOcY8vOF1QkMGwuFYgENZG0qGO4XY79e8iq63S6g49mDStixEb3VNzs3X/qE+qhtNKR278TyeU8z6Th1+M/m7lx3uXJvUq4ZSpJF3Y2LkSlY2WHAqfOtWAXbb+ksdt8em+L+0LwvcJ45p8ujXEz4cbuqjIgwttY4rKeYF2gnhSGDDvxMD8ReIqcYwAJ6X3jZ+lAR+kHqep6knntVTz5WAYbkTlyFeVJB+OIDGSZzJQsg89D2+f7TLSVMarSsDDDQViyXi3aKLwSf9uSxzNFyH4/25EiICSBIBhCRdGHb8/sP/MXUipB9waVc6y0YrIJt52HrccxM60Z6TV45iavHGCqFToRElKsbrI71wa+JpFzjCzAWdt12vr96izJOMCERIMkLFnZQQrEA9r4v3r3+YG41XTpY7f71kGcRIrGLX5FXaGO0jp1EQze/UyAYLQR/h+cY8uN2G5VdWYe4Bs181PZfizTZMOutQfzqGNj+lwQvAB44L881zPCXLubxXK7q7OWbGFCbudoUAAV9AJNSr/iKnzhRLCwxyMKTi7CiyaFbfUSfT7RWsVmKNiZRQCNt9SKwsWdwtboC/kVUXg8SbI1Hg9vLUBnf+neb/SD/AG+onTqxNIcbMTtOPYSaWmcZS3AWx2J6AyJfi+T07MxbzARQuzyLYsOgs/JNd+ann3SaPjWFUz5EBBAqtvIvaLXrwAbH2lBoVK+wUSTzYoUeRzZvoK46+8UwjH61FvMtQIHEfpci/pcEoetcMCO6/MQCIxGUA3e7tXQSINZpyjsvXaSL9wOh+Im47VajcRyeFA59wK/sJWJhWo4tO3QWkCBTDQdia+TfH7C4InCSEDDEXCEkKdOWTEPtpgOIwwGmnnUdSsxdYk384mTrEjAwmHMAiWNQIiaATBMJpBr27fz7yKQnBNjiuD1P0izJLdB7SAYIJ4kVDJgGRcJxEm4BkgmRUZUBpIIyFTYNGWMnj+UKyilZj6si2rkc8cGv6utdhKrCVsohrUKs3feHvgOB26SFg0XmEUxl3Hh3sFurPX2+YvxHSeU5XcHAPDDoRdf2gYpx2n0pc0Cg7et1SyegG4wAfav2inAP6r+YNQWfCyMVdSrKSGB4II4IMQRNbxbUHPtzGrICPXUsi0rH5Kgc/EzkxFjSgknsPjkyplIkGTOqBSDCFc+/b/MEQhJOhCDJBkBSZBM65J9xMBhGGA028xGQTN1aTVcSjqlkXn9Ti4Jsdaq/V9a9vmUTNPWJM1pqABkVCIgkRQDIhQYJMEyZ0kEyCIdSCePv17/SRDfEEyTIIkgGV8wloxOQQrUUoaVz/A9//FdftIcQbmWhX3BII6EcGKyuSKPNG+nP7+3EasBuCD8/aKVlPJuRqMZ6RzYyb46whp7Fwa1d0uFG02W29ahWAquQTY+fr8zILm7s2Oh7iWsy+xNex4r6yr5d95figsWnDg7W9YBO2jyBydre9dqlaaY0XlquTehJagATvUgWCR7fMo6lQGO3p2+L7QzxqUqTcgfM6BFJEEGdckKHUVc7eZB93MAxhgNOjzFMJVzrLbRGWBYmsSZGZZv6kTG1K8zUCmRIJjCvEAxRZgxlQWEEi5FyJ0i6dOEmpANSCIVyDIgMW4jDBLfxAquXbXQ39eB81EACjd32/wAy3kTdf3P7cyoYNoUx+IAjqLla+DK+EGxzDTmr+RgOBz/x9ok6pt3NEAcXx2uEQKUknkkMK7Cuh94DAEmulcX1oDi/2jRGhh2ZtgqjwDz39/8AExci8x+LIUPHXt8RbCF4Z4QZCJZAHcgfufmMYRTCZbc+P1Fe9197qCy0aPbj9pxnKv8AxIokEyCZwMCImRBk1E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Cloud 7"/>
          <p:cNvSpPr/>
          <p:nvPr/>
        </p:nvSpPr>
        <p:spPr>
          <a:xfrm>
            <a:off x="4495800" y="3429000"/>
            <a:ext cx="4419600" cy="3343508"/>
          </a:xfrm>
          <a:prstGeom prst="cloud">
            <a:avLst/>
          </a:prstGeom>
          <a:solidFill>
            <a:srgbClr val="7030A0">
              <a:alpha val="55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CPC Outlook Basics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81200"/>
          </a:xfrm>
        </p:spPr>
        <p:txBody>
          <a:bodyPr/>
          <a:lstStyle/>
          <a:p>
            <a:r>
              <a:rPr lang="en-US" dirty="0" smtClean="0"/>
              <a:t>Chance of higher/more than usual</a:t>
            </a:r>
          </a:p>
          <a:p>
            <a:r>
              <a:rPr lang="en-US" dirty="0" smtClean="0"/>
              <a:t>Chance of lower/less than usual</a:t>
            </a:r>
          </a:p>
          <a:p>
            <a:r>
              <a:rPr lang="en-US" dirty="0" smtClean="0"/>
              <a:t>Chance of around usual</a:t>
            </a:r>
          </a:p>
          <a:p>
            <a:endParaRPr lang="en-US" dirty="0" smtClean="0"/>
          </a:p>
        </p:txBody>
      </p:sp>
      <p:sp>
        <p:nvSpPr>
          <p:cNvPr id="11" name="Right Brace 10"/>
          <p:cNvSpPr/>
          <p:nvPr/>
        </p:nvSpPr>
        <p:spPr>
          <a:xfrm>
            <a:off x="6705600" y="1676400"/>
            <a:ext cx="533400" cy="1752600"/>
          </a:xfrm>
          <a:prstGeom prst="rightBrace">
            <a:avLst/>
          </a:prstGeom>
          <a:ln w="47625" cap="flat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00206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39000" y="2260312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100%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21422" y="3886199"/>
            <a:ext cx="290175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glow rad="63500">
                    <a:schemeClr val="tx1">
                      <a:lumMod val="50000"/>
                      <a:lumOff val="50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</a:rPr>
              <a:t>Climatology:</a:t>
            </a:r>
          </a:p>
          <a:p>
            <a:pPr lvl="1"/>
            <a:r>
              <a:rPr lang="en-US" sz="3200" dirty="0">
                <a:solidFill>
                  <a:schemeClr val="bg1"/>
                </a:solidFill>
                <a:effectLst>
                  <a:glow rad="63500">
                    <a:schemeClr val="tx1">
                      <a:lumMod val="50000"/>
                      <a:lumOff val="50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</a:rPr>
              <a:t>Higher: </a:t>
            </a:r>
            <a:r>
              <a:rPr lang="en-US" sz="3200" dirty="0" smtClean="0">
                <a:solidFill>
                  <a:schemeClr val="bg1"/>
                </a:solidFill>
                <a:effectLst>
                  <a:glow rad="63500">
                    <a:schemeClr val="tx1">
                      <a:lumMod val="50000"/>
                      <a:lumOff val="50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</a:rPr>
              <a:t>33%</a:t>
            </a:r>
            <a:endParaRPr lang="en-US" sz="3200" dirty="0">
              <a:solidFill>
                <a:schemeClr val="bg1"/>
              </a:solidFill>
              <a:effectLst>
                <a:glow rad="63500">
                  <a:schemeClr val="tx1">
                    <a:lumMod val="50000"/>
                    <a:lumOff val="50000"/>
                    <a:alpha val="40000"/>
                  </a:schemeClr>
                </a:glow>
                <a:outerShdw blurRad="38100" dist="38100" dir="2700000" algn="tl">
                  <a:srgbClr val="000000"/>
                </a:outerShdw>
              </a:effectLst>
            </a:endParaRPr>
          </a:p>
          <a:p>
            <a:pPr lvl="1"/>
            <a:r>
              <a:rPr lang="en-US" sz="3200" dirty="0">
                <a:solidFill>
                  <a:schemeClr val="bg1"/>
                </a:solidFill>
                <a:effectLst>
                  <a:glow rad="63500">
                    <a:schemeClr val="tx1">
                      <a:lumMod val="50000"/>
                      <a:lumOff val="50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</a:rPr>
              <a:t>Lower: </a:t>
            </a:r>
            <a:r>
              <a:rPr lang="en-US" sz="3200" dirty="0" smtClean="0">
                <a:solidFill>
                  <a:schemeClr val="bg1"/>
                </a:solidFill>
                <a:effectLst>
                  <a:glow rad="63500">
                    <a:schemeClr val="tx1">
                      <a:lumMod val="50000"/>
                      <a:lumOff val="50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</a:rPr>
              <a:t>33%</a:t>
            </a:r>
            <a:endParaRPr lang="en-US" sz="3200" dirty="0">
              <a:solidFill>
                <a:schemeClr val="bg1"/>
              </a:solidFill>
              <a:effectLst>
                <a:glow rad="63500">
                  <a:schemeClr val="tx1">
                    <a:lumMod val="50000"/>
                    <a:lumOff val="50000"/>
                    <a:alpha val="40000"/>
                  </a:schemeClr>
                </a:glow>
                <a:outerShdw blurRad="38100" dist="38100" dir="2700000" algn="tl">
                  <a:srgbClr val="000000"/>
                </a:outerShdw>
              </a:effectLst>
            </a:endParaRPr>
          </a:p>
          <a:p>
            <a:pPr lvl="1"/>
            <a:r>
              <a:rPr lang="en-US" sz="3200" dirty="0">
                <a:solidFill>
                  <a:schemeClr val="bg1"/>
                </a:solidFill>
                <a:effectLst>
                  <a:glow rad="63500">
                    <a:schemeClr val="tx1">
                      <a:lumMod val="50000"/>
                      <a:lumOff val="50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</a:rPr>
              <a:t>Usual: </a:t>
            </a:r>
            <a:r>
              <a:rPr lang="en-US" sz="3200" dirty="0" smtClean="0">
                <a:solidFill>
                  <a:schemeClr val="bg1"/>
                </a:solidFill>
                <a:effectLst>
                  <a:glow rad="63500">
                    <a:schemeClr val="tx1">
                      <a:lumMod val="50000"/>
                      <a:lumOff val="50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</a:rPr>
              <a:t>33%</a:t>
            </a:r>
            <a:endParaRPr lang="en-US" sz="3200" dirty="0">
              <a:solidFill>
                <a:schemeClr val="bg1"/>
              </a:solidFill>
              <a:effectLst>
                <a:glow rad="63500">
                  <a:schemeClr val="tx1">
                    <a:lumMod val="50000"/>
                    <a:lumOff val="50000"/>
                    <a:alpha val="40000"/>
                  </a:schemeClr>
                </a:glow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1180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build="p"/>
      <p:bldP spid="11" grpId="0" animBg="1"/>
      <p:bldP spid="11" grpId="1" animBg="1"/>
      <p:bldP spid="12" grpId="0"/>
      <p:bldP spid="12" grpId="1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SEhQUEhQUFhQUFRQXFBcVFRQVFBQUFBUXFxUVFBYYHCggGBolHBQVITEhJSkrLi4uFx82ODMsNygtLiwBCgoKDg0OFBAQFywcHBwsLCwsLCwsLCwsLCwsLCwsLCwsLCwsLCwsLCwsLCwsLCwsLCwrLCwsLCwsLCwsLCwsLP/AABEIAL4BCgMBIgACEQEDEQH/xAAbAAACAwEBAQAAAAAAAAAAAAACAwEEBQAGB//EADcQAAICAQMCBQIFBAEDBQEAAAECABEDBBIhMUEFEyJRYXGBBiMykaFCweHwsTNi0RQkQ1LxFf/EABgBAQEBAQEAAAAAAAAAAAAAAAEAAgME/8QAGhEBAQEBAQEBAAAAAAAAAAAAAAERMSECQf/aAAwDAQACEQMRAD8Ax8wA6SvfMsuJWcTs8a1hMto0zsLy4jySNS0xtW55PQzVzTF8RaxJEeBfiLLocxzY2u+HUmlyDsG+ho/aZn4l8eya3UZM+Q1ZOxCxYIhIpFv6WfmzQ6SvqjViZ1TF67/PDEM0cBsKBQu+TXJH/d7VQr3+sz06VLKJx/vPPX6dR9pRVbxNLeLKR07ij9D1lDEJaKkVYqxY+lmj/E1HOxOQxRhsYLNx/t9uPpx/JlqwpzK7GWWESUg1AK0tJnJqyTQAHwB0H0lQoZONqg1jWTJHK8z8by0jSYw8xbCGDJIkin55Nknrz3gvX+9T9YxhAIFd74r2+f7SRDRZEcVgMJGFbIL4+O/PTjqOnH3B/aP2ztg595HVDIsrOOZqZcMqZUg3GexPP1/aSv8AMY6xNQI5NQUjLkn0ppWyiWiInIJ1eRXU1LKZJVcVO3yK1myccTC8RyS9meh1mVq8g2mwOSOebFX0+v8AaBkY+r5lbEex6f8AEsvZPPSA2IDpB2lQy/t8f3jsV9z0FAHoATdD25JP3gqO306Gx0ljEsBTcaj6H+P96RrJXe/pcLCsayfHUA/5mmNVmEGveOIi2kgbYDLHCc/MCpuIqpazSoTBqH4nlvC0zlMt4Xka0FMOIRo6TDmgMIwr8j+/+8wWkiiIFR0CpJCrfv3/AN/edthgVBkQlZWy45c7RLiDUZmZJVdJpZVlTKkGlVTUO5DLBuRfThBeFjFj/i4LTq8itkERleugrgf5P3lxwK73/Fd/vKOYSKpqcwo/7/zMvUZARyZa1jewr7nn5PMx8oPJo13ocC76/sf2ma6fMWMdHHQB3butn9NHt9T/ABIRffn95WxMftLDEkSasco5+JYxCJRPiXMIlGasY1jNs7GahmaYVsglZ5ccTS8F8JGZMjindCgGMrkr8w7A9oQSVJvb0pWLcRMb40enwoMeN8D+d5RHnoMhGRQnpKmjz5v9I6F+bUTB/GWhw4dRtwKyL5WNmV9xYZGJ3fqsgFSjAHpf0mx4ccOfZivN+WS20tkK7dqBwrM9bAoBr0sDdWDw/S4kzZNT5uJAu4eryrdnXarJiS+tDheLsk/qIhrpj51lldh/eeuxfhQugdnGPzL8kFXexy/JQEXsVjQJ/eeTyIfb/wDe8LFCo3G0LHpXYEqjMB1IBPP2+kUoPzfP8Cz+wBMyWhheWleUNOCxAUEn2HJP2loEgkEUR1FUR9RJmw0mRcicJBMi504ySPmCWnMYDtIiJi3MHd8wS0Ckpd8dOTQPA9z7DkfvKudfaWPTRsmxW0AWD1uzfHbsbvtEsJNRSZIOyXFSGFMjr241Bqt38/bkTgZVqjLCzo8wmlXUDiWojPJMDWpKaa11DKGpXFNwOQRRH3AAmnq1mRnWz09ul/fr79fv2ma6fJa4/p+8ag/zFIsei+/395NUwKRwePg/PSWcIiUWXcWPi+aur7X1q/eMYtMQQiI7TYrvkAAWSewsKTQ5P6h0+Z6HReGYMuVMIJPpcOUHqJR3ByK2480LpgV2jizzNMyWvKMJp/hZcnnMuNnUlPVs4JXcq9egI32DVg9KPM0PD9BjXU50oZRj3bCHAJUZVUZAy2Lpl7f1HpXGf4rqfWpdF4SiaDbio3K136uMmHm7o9SeZVqTPWxq8pw5gmQqVcMAz+cuQ433JYYkoXCWoJ55Fj1RXienZdSWGRTtGF8RyZGXFi3bSj2WG88bgl/W+kzvD8+UqQqllDKNijcu0q5JX0koNwTlACNx7zR/F+mfINLlFtvwVW5mVXxnoCerHzAvv6f+0wbM8S/EuQkY9OxLgLjOc1TH0+pF4VTuAom+h2jndMbw7wPBqR5aee2cjI28cqzAWN5awQRZBFE7W56brGr8DKOmL0ruVmOQetSo4J/USFAA3OTt3Egdr1cGA4sLLpMqYlIK5My7vNzZFWmXc5/LQbztVSCSu7iSjR/DOixZNNgbya/K4unUm3RtpdSV8xgbK1+r3nlW8GxhNVqHxM5GbZjV1cKwy2hZfLa2fzHU0aAsHkkTZ80aVm0+F8qlcdeZm9S2MijcqcpZJJ6dKFqbtTeBM2XLkO3y2xrlZUKoyEH8uvUK4Jbcarbzu6NFl6XCmkQ5gAC7Y/KJYNk2qoOVAtnq7YyNw6COfG+o01hVfYoO8LjDgne5Hl4xSUQo3ADcCb6S14lq1QIp02Q+UUYZUrL5bBQHWxtAPTktZPPFACp+K9fnxriws1o+Pd5gxDC+RcgDsjhK4t6IFAkcg9ZQV5xYdRWMx4mGU5MdH3HUH3HY/HSLaERAJkingNl420P1E3XqNgCt3txwPcn3jAATRNCjzV89hQ95UyGRjmgAyISiTSYQWEiw6kNRjUd+Ptdn2heYP/qIBMXvkHqtStTsWSO1ySgj1NuTQU3EZmizli8rySpqZmZluX87SpkEG4QqQ0WHUYiSOrfhOlGTLjRiVV3VSVAZhuNekdz29uZ6h9V5D+UqfkLltkZfNRmxKvmDJ5jUxIB5WidrVQ4nlcQr/faei1fjGPJ6v/T4kycDciLt8ugCpUg2eB6rsWaqIlPXSpjAyrtyYtyncwWgpKblKhqVhuYd6tfT3DvDsIx5xlDgEK60SpAIBxjIS21QhtWUc3TUboEc2Uh1HmijSja+92HFkW4GMGyfSQL4o8y2NcrK6MGBAKFy1PZBDABE9bV5hJ2kgsT2sTUx5jw/U+VlVx6th45K2BwaIIIsXPReN7GxLkUb8atkvdZILUBtZlurUn+PaKTwBXfdiyqeeVfYD6gaILFtvat4vvd8zWy6ArhVMhLY6c5cZFISNu1zkWhj6MtKRe5eRESPL+G+J48ZDqlEA1belvqXvaQTYqugFjv7XHq1GF3OFfNxncC4vbvRdzgHjJ1F2xHpuyQJ49sOMGtor1gq4QuVHKjepLEqK4IY0asnp6LwDDhy4MuMUQy0A1lTtBBA2ksvVOOorir4Gpqp4KH1eD/3LEh3Zh5lm1WgCgUekLTUaAG1qoXPPavWIG8tU9OPJSMQFZfNybnGNaBxkjdVUb29lAmhm1L53bTYiWAUk2ASdlEFto/6dlBsHCqeWumG34d4Xi0mRMuWn1LIaxblK4z1XzBRtgBsHYX3NESZGj8KxoqnUkYl2tsvYoYEurqxIK7GG1xkcV6gKNcPztj1JZ22ZFfJSAs+JSOd6YyG6hL4AF8jkSt+LPD31LnMcp3BbKMoUKoJG22O1O3Jdyb6VQHmP/5mRHHlZMRagVOPU4/NurtWUg8DuKBB7yL2/hn4ZfTMW02YgHZW7YGB6BiVBXIBZpaANi+xHifxNhzDKcmZ0c5CzBsZJUksQTR/T6lcV1BUg1U9P4J4xlwHGNUjMq5NzZzkbI6B2U+oEWcdjp33kXzR8p+JfGhnbbjH5asSCQAz8ttYj/4xTH0g1ySbJl5l1KWJpZV5n43llCavt79phmw/dFu8B3+ZXfJJYPJkiTBuGokUgRirJRYwCQRUFmks0TYN2a4JHF2ew+PrJQOV4jdOd/8AfiK3QbkfR9djmHnNHvPT67H1nm9cnM285HmRmpIA+aHFg+/Ir7deesph6/z25guxPXkn36kn3MmsQ5uAVhVJAkUBI1V/3+ZCiOWLOjVKl3w5AWNqXpWYLzRKixuqiV45AI+olRRLGl1LY23IaYAix7EEH+CYj9bGm0+XMx/MYaUMSzb6xjZztfZwrUw9FADrQq4L5VdQ2MZAMW92IVirO7DYHZegrGtA9LYA94rN45myYhp2K7SykluCa6bj0rpzXQe0XqMRFadELZEZyW60aG+h0KALyTY+3Wa03S6Z3YlzSgBy2Rt/m0DyrJZNfF1zfcy+ni7I6pgZmYlSNj7he4ja36rU0rcMOwsDgY+TVY1DK24kn1OpO42KpTk3bgoFCyDR/UJa8O02IvvTKeO5/LcnkEpu9KHvZYnsALk03c3ieLIw8/BiatwDjdjzKwVdqlQSzWCb6UAO4i9dnTTYxkw7tpDYwSwOMbtoN7iGYEr7mqa/YJ0PgLEOTlC4Ucly/mBxaj9NejIpAHUEe3y7X67EgrHjRkxbVPmWoDbk42niyG/XySA1V1gVzwnxVcyu6JjWjdfmOyBDTZKXaBwE4X3X2nlNdqATsZQcjnk9MiqKrqCMQJu1HNBbPWel1+pbAUTEyAbVyYyxUegbRsBKhfUrA3wQFlddemqVzkxploZCWUtjIUsCFUhQb9PJumI5sSWvJvqmNEMfLXqWAs2b2KtkEEBSF9+SaFypjbFkyUysLUtaUjHYtm8RtGJK1aleTZHaen1XgWDMR5WajYVcWX9O4myoK+oiub6m+SKmd4n+H9ZiRgRkOJjTBchKhVJPpxjsetVXpPYXJKXiGqxY9MUV/MOXooGRBgot/Q9hRzwqge5Jta8vkSj2+xBH7iNTCzuFQFmPAH0/tNzD4HpzjyA5chzY0ssvlnTDIb24t3LE9BuUm6NCZ7408+jRoyTQ8Q8COJN/mI45/SrA2L49Vc8c10HXniZG6HEc2SK3SLkqII3Z056/xzG41g41j1iKICCzySYkn5EgDI0rs0nI8STBuOYwJM6pF9f1eOee8Qw9/rPU6heJia/FNvM8nkFGRLerx0ZW2xa1w6wslWa6Xx7gdhJUV/nnqP8AMN0FkA2PfpfzIBURgggQgIgQjKi4ZMQt+F6U5MgAv0jdxRJCkcKDwT8fwZ6/UeHsxbH5y7G4yuMYTO4obUbkhlFfFbaC1PMaUk4qxIC4P9KlsjEEkWCTxRboP6VlvSeLlvQVyLe3dwMiX+k0jC0U8E0b9PUwbit4nosuF2S0bYpO8JjG9Gqi24VYoWp6E9+sb4H4WzfmvsxKKIYWpfcQAo2ELzur9+CJp+H4kx0dSQNi2uK/Tk3VV+Yt4wbHVvv2jddqBqPLQhlZgX2gAAKpyG7Vj13LVcUt32gWdrfGDmCgblxYshTYtAFCjgkqKBJNdfeY2pyb8rblLg0ce4KjUwBXcMYG70ex7DmhUdrMDY9RlxE1uLEVdBnAdDx7HaP3mc+oNhV7DbuI5IHv7KOPsOb6CWvYePq+XR4CoBKhsThSAoC2ykBvSAAprcBwByD1yfDfFfIRkdBXsBtbcdvqclmsUnA+eJc8P1bZ9LkCqhGF1I3WL7enb6lNA8A82BfJBq+K6n/1YZVxIuREdnagHbaCwHpUHk3W49+sSpNj3O6hwVcZNrAh9z0CqBADtYVt5JuwQV6T0vh+XVCvKyFvTjYo7ACldsWbhh+nhGBLEVk6GeQ/DmspwdvOP84Pz6RjX1Bq/pKM/wA3t69J6TUeK4Vyq5yi/KdV2OrIwJXaWYAhAdrcUaJ7QLhqsb5c2PPirG7Y1d0zeU+arTZl8gEKlNym0HmZeu8GVlGPA5UEgUAGBWyAVINsWIQszFQKHAlzxbxZMi5suNVdtOyHcDeItka1JC1fqxqL69PUOhqZfLvHqUzhADkLBgdrLdsmKz+sPvoUOqnqInVN/C9uLZ5uML6kZkxnKymzxt3Gi/rtlvaBVCYPivhHkJjY5A3mbuArDaFIoknrYN9AeJ6nRqurGF8ZwYmDPeOsioGxlRhduG9RJsi6fm6mB+ItarEoCzkEetuL5J4x87FFkBb/AG6AyHWNiFnm6/czW1OA41XzCjgLwqFAwLG6LCytE1Tc/HeZWHrzdfHBlsagnufv/f3+8xFRlRZrpZr3rtOJimMhmky53iHac7xLNBqRDmBCkCRG3NcAUAON3JH9R3E8nvVD2AnVIE64p9pyCZesSa7CUdUk087y2vxTOquJu63HMhsfJjETth4ks8cn56SdsmppBkwiJFSCJKC4MZpydwqrsVfAu+L9hck2NJ4e6DIuRRQUs1ZEDYthoMw5IFsvPSu8sKGBxfmM3mMqLlZtwt+BssWP08k2R0HuD1/h7vlYKynkksroFCuw3LkHpNepuaNjiU9Vq8aOUdfMVduwo5U4zjLUpteTzz/gUN8P1Obzgwr1bAV9IG0DY7ISTyAwZqo/rHI53O8L1iHUIoIARMg3C1DliDXJugd1f8d5SxI+PJj1BY8sp4B/rJJVWI2hQGo8/Ncx/wCJnx4suNsK+Xk9ZyAE7rYjaT1AtSDQAHJ4kjvxJhx5HXLvohEDkEUHUk0DfBIU11/T8zHSs5yqtBjyq0qhhuslmFXXYd7sniCcz52TGCBuIUcBQWbgFgo5PNXXtNZvwxjxgrkfIcqgFwqqEU89GPJA49j14rmR6r/hffebEqr+ZjyKQeKYKwABIuyewPsb4kY8WatwZWoqERlcs1bScfmAAGjQ5J710haLMFz429Zbkt6ugJNFvbjpdE2TwOYHiOcY8vOF1QkMGwuFYgENZG0qGO4XY79e8iq63S6g49mDStixEb3VNzs3X/qE+qhtNKR278TyeU8z6Th1+M/m7lx3uXJvUq4ZSpJF3Y2LkSlY2WHAqfOtWAXbb+ksdt8em+L+0LwvcJ45p8ujXEz4cbuqjIgwttY4rKeYF2gnhSGDDvxMD8ReIqcYwAJ6X3jZ+lAR+kHqep6knntVTz5WAYbkTlyFeVJB+OIDGSZzJQsg89D2+f7TLSVMarSsDDDQViyXi3aKLwSf9uSxzNFyH4/25EiICSBIBhCRdGHb8/sP/MXUipB9waVc6y0YrIJt52HrccxM60Z6TV45iavHGCqFToRElKsbrI71wa+JpFzjCzAWdt12vr96izJOMCERIMkLFnZQQrEA9r4v3r3+YG41XTpY7f71kGcRIrGLX5FXaGO0jp1EQze/UyAYLQR/h+cY8uN2G5VdWYe4Bs181PZfizTZMOutQfzqGNj+lwQvAB44L881zPCXLubxXK7q7OWbGFCbudoUAAV9AJNSr/iKnzhRLCwxyMKTi7CiyaFbfUSfT7RWsVmKNiZRQCNt9SKwsWdwtboC/kVUXg8SbI1Hg9vLUBnf+neb/SD/AG+onTqxNIcbMTtOPYSaWmcZS3AWx2J6AyJfi+T07MxbzARQuzyLYsOgs/JNd+ann3SaPjWFUz5EBBAqtvIvaLXrwAbH2lBoVK+wUSTzYoUeRzZvoK46+8UwjH61FvMtQIHEfpci/pcEoetcMCO6/MQCIxGUA3e7tXQSINZpyjsvXaSL9wOh+Im47VajcRyeFA59wK/sJWJhWo4tO3QWkCBTDQdia+TfH7C4InCSEDDEXCEkKdOWTEPtpgOIwwGmnnUdSsxdYk384mTrEjAwmHMAiWNQIiaATBMJpBr27fz7yKQnBNjiuD1P0izJLdB7SAYIJ4kVDJgGRcJxEm4BkgmRUZUBpIIyFTYNGWMnj+UKyilZj6si2rkc8cGv6utdhKrCVsohrUKs3feHvgOB26SFg0XmEUxl3Hh3sFurPX2+YvxHSeU5XcHAPDDoRdf2gYpx2n0pc0Cg7et1SyegG4wAfav2inAP6r+YNQWfCyMVdSrKSGB4II4IMQRNbxbUHPtzGrICPXUsi0rH5Kgc/EzkxFjSgknsPjkyplIkGTOqBSDCFc+/b/MEQhJOhCDJBkBSZBM65J9xMBhGGA028xGQTN1aTVcSjqlkXn9Ti4Jsdaq/V9a9vmUTNPWJM1pqABkVCIgkRQDIhQYJMEyZ0kEyCIdSCePv17/SRDfEEyTIIkgGV8wloxOQQrUUoaVz/A9//FdftIcQbmWhX3BII6EcGKyuSKPNG+nP7+3EasBuCD8/aKVlPJuRqMZ6RzYyb46whp7Fwa1d0uFG02W29ahWAquQTY+fr8zILm7s2Oh7iWsy+xNex4r6yr5d95figsWnDg7W9YBO2jyBydre9dqlaaY0XlquTehJagATvUgWCR7fMo6lQGO3p2+L7QzxqUqTcgfM6BFJEEGdckKHUVc7eZB93MAxhgNOjzFMJVzrLbRGWBYmsSZGZZv6kTG1K8zUCmRIJjCvEAxRZgxlQWEEi5FyJ0i6dOEmpANSCIVyDIgMW4jDBLfxAquXbXQ39eB81EACjd32/wAy3kTdf3P7cyoYNoUx+IAjqLla+DK+EGxzDTmr+RgOBz/x9ok6pt3NEAcXx2uEQKUknkkMK7Cuh94DAEmulcX1oDi/2jRGhh2ZtgqjwDz39/8AExci8x+LIUPHXt8RbCF4Z4QZCJZAHcgfufmMYRTCZbc+P1Fe9197qCy0aPbj9pxnKv8AxIokEyCZwMCImRBk1E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Winter 2017-2018 Outlook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pic>
        <p:nvPicPr>
          <p:cNvPr id="10" name="Picture 2" descr="2017 winter outlook - temperatu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326388" cy="649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5-Point Star 10"/>
          <p:cNvSpPr/>
          <p:nvPr/>
        </p:nvSpPr>
        <p:spPr>
          <a:xfrm>
            <a:off x="838200" y="1828800"/>
            <a:ext cx="381000" cy="381000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80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SEhQUEhQUFhQUFRQXFBcVFRQVFBQUFBUXFxUVFBYYHCggGBolHBQVITEhJSkrLi4uFx82ODMsNygtLiwBCgoKDg0OFBAQFywcHBwsLCwsLCwsLCwsLCwsLCwsLCwsLCwsLCwsLCwsLCwsLCwsLCwrLCwsLCwsLCwsLCwsLP/AABEIAL4BCgMBIgACEQEDEQH/xAAbAAACAwEBAQAAAAAAAAAAAAACAwEEBQAGB//EADcQAAICAQMCBQIFBAEDBQEAAAECABEDBBIhMUEFEyJRYXGBBiMykaFCweHwsTNi0RQkQ1LxFf/EABgBAQEBAQEAAAAAAAAAAAAAAAEAAgME/8QAGhEBAQEBAQEBAAAAAAAAAAAAAAERMSECQf/aAAwDAQACEQMRAD8Ax8wA6SvfMsuJWcTs8a1hMto0zsLy4jySNS0xtW55PQzVzTF8RaxJEeBfiLLocxzY2u+HUmlyDsG+ho/aZn4l8eya3UZM+Q1ZOxCxYIhIpFv6WfmzQ6SvqjViZ1TF67/PDEM0cBsKBQu+TXJH/d7VQr3+sz06VLKJx/vPPX6dR9pRVbxNLeLKR07ij9D1lDEJaKkVYqxY+lmj/E1HOxOQxRhsYLNx/t9uPpx/JlqwpzK7GWWESUg1AK0tJnJqyTQAHwB0H0lQoZONqg1jWTJHK8z8by0jSYw8xbCGDJIkin55Nknrz3gvX+9T9YxhAIFd74r2+f7SRDRZEcVgMJGFbIL4+O/PTjqOnH3B/aP2ztg595HVDIsrOOZqZcMqZUg3GexPP1/aSv8AMY6xNQI5NQUjLkn0ppWyiWiInIJ1eRXU1LKZJVcVO3yK1myccTC8RyS9meh1mVq8g2mwOSOebFX0+v8AaBkY+r5lbEex6f8AEsvZPPSA2IDpB2lQy/t8f3jsV9z0FAHoATdD25JP3gqO306Gx0ljEsBTcaj6H+P96RrJXe/pcLCsayfHUA/5mmNVmEGveOIi2kgbYDLHCc/MCpuIqpazSoTBqH4nlvC0zlMt4Xka0FMOIRo6TDmgMIwr8j+/+8wWkiiIFR0CpJCrfv3/AN/edthgVBkQlZWy45c7RLiDUZmZJVdJpZVlTKkGlVTUO5DLBuRfThBeFjFj/i4LTq8itkERleugrgf5P3lxwK73/Fd/vKOYSKpqcwo/7/zMvUZARyZa1jewr7nn5PMx8oPJo13ocC76/sf2ma6fMWMdHHQB3butn9NHt9T/ABIRffn95WxMftLDEkSasco5+JYxCJRPiXMIlGasY1jNs7GahmaYVsglZ5ccTS8F8JGZMjindCgGMrkr8w7A9oQSVJvb0pWLcRMb40enwoMeN8D+d5RHnoMhGRQnpKmjz5v9I6F+bUTB/GWhw4dRtwKyL5WNmV9xYZGJ3fqsgFSjAHpf0mx4ccOfZivN+WS20tkK7dqBwrM9bAoBr0sDdWDw/S4kzZNT5uJAu4eryrdnXarJiS+tDheLsk/qIhrpj51lldh/eeuxfhQugdnGPzL8kFXexy/JQEXsVjQJ/eeTyIfb/wDe8LFCo3G0LHpXYEqjMB1IBPP2+kUoPzfP8Cz+wBMyWhheWleUNOCxAUEn2HJP2loEgkEUR1FUR9RJmw0mRcicJBMi504ySPmCWnMYDtIiJi3MHd8wS0Ckpd8dOTQPA9z7DkfvKudfaWPTRsmxW0AWD1uzfHbsbvtEsJNRSZIOyXFSGFMjr241Bqt38/bkTgZVqjLCzo8wmlXUDiWojPJMDWpKaa11DKGpXFNwOQRRH3AAmnq1mRnWz09ul/fr79fv2ma6fJa4/p+8ag/zFIsei+/395NUwKRwePg/PSWcIiUWXcWPi+aur7X1q/eMYtMQQiI7TYrvkAAWSewsKTQ5P6h0+Z6HReGYMuVMIJPpcOUHqJR3ByK2480LpgV2jizzNMyWvKMJp/hZcnnMuNnUlPVs4JXcq9egI32DVg9KPM0PD9BjXU50oZRj3bCHAJUZVUZAy2Lpl7f1HpXGf4rqfWpdF4SiaDbio3K136uMmHm7o9SeZVqTPWxq8pw5gmQqVcMAz+cuQ433JYYkoXCWoJ55Fj1RXienZdSWGRTtGF8RyZGXFi3bSj2WG88bgl/W+kzvD8+UqQqllDKNijcu0q5JX0koNwTlACNx7zR/F+mfINLlFtvwVW5mVXxnoCerHzAvv6f+0wbM8S/EuQkY9OxLgLjOc1TH0+pF4VTuAom+h2jndMbw7wPBqR5aee2cjI28cqzAWN5awQRZBFE7W56brGr8DKOmL0ruVmOQetSo4J/USFAA3OTt3Egdr1cGA4sLLpMqYlIK5My7vNzZFWmXc5/LQbztVSCSu7iSjR/DOixZNNgbya/K4unUm3RtpdSV8xgbK1+r3nlW8GxhNVqHxM5GbZjV1cKwy2hZfLa2fzHU0aAsHkkTZ80aVm0+F8qlcdeZm9S2MijcqcpZJJ6dKFqbtTeBM2XLkO3y2xrlZUKoyEH8uvUK4Jbcarbzu6NFl6XCmkQ5gAC7Y/KJYNk2qoOVAtnq7YyNw6COfG+o01hVfYoO8LjDgne5Hl4xSUQo3ADcCb6S14lq1QIp02Q+UUYZUrL5bBQHWxtAPTktZPPFACp+K9fnxriws1o+Pd5gxDC+RcgDsjhK4t6IFAkcg9ZQV5xYdRWMx4mGU5MdH3HUH3HY/HSLaERAJkingNl420P1E3XqNgCt3txwPcn3jAATRNCjzV89hQ95UyGRjmgAyISiTSYQWEiw6kNRjUd+Ptdn2heYP/qIBMXvkHqtStTsWSO1ySgj1NuTQU3EZmizli8rySpqZmZluX87SpkEG4QqQ0WHUYiSOrfhOlGTLjRiVV3VSVAZhuNekdz29uZ6h9V5D+UqfkLltkZfNRmxKvmDJ5jUxIB5WidrVQ4nlcQr/faei1fjGPJ6v/T4kycDciLt8ugCpUg2eB6rsWaqIlPXSpjAyrtyYtyncwWgpKblKhqVhuYd6tfT3DvDsIx5xlDgEK60SpAIBxjIS21QhtWUc3TUboEc2Uh1HmijSja+92HFkW4GMGyfSQL4o8y2NcrK6MGBAKFy1PZBDABE9bV5hJ2kgsT2sTUx5jw/U+VlVx6th45K2BwaIIIsXPReN7GxLkUb8atkvdZILUBtZlurUn+PaKTwBXfdiyqeeVfYD6gaILFtvat4vvd8zWy6ArhVMhLY6c5cZFISNu1zkWhj6MtKRe5eRESPL+G+J48ZDqlEA1belvqXvaQTYqugFjv7XHq1GF3OFfNxncC4vbvRdzgHjJ1F2xHpuyQJ49sOMGtor1gq4QuVHKjepLEqK4IY0asnp6LwDDhy4MuMUQy0A1lTtBBA2ksvVOOorir4Gpqp4KH1eD/3LEh3Zh5lm1WgCgUekLTUaAG1qoXPPavWIG8tU9OPJSMQFZfNybnGNaBxkjdVUb29lAmhm1L53bTYiWAUk2ASdlEFto/6dlBsHCqeWumG34d4Xi0mRMuWn1LIaxblK4z1XzBRtgBsHYX3NESZGj8KxoqnUkYl2tsvYoYEurqxIK7GG1xkcV6gKNcPztj1JZ22ZFfJSAs+JSOd6YyG6hL4AF8jkSt+LPD31LnMcp3BbKMoUKoJG22O1O3Jdyb6VQHmP/5mRHHlZMRagVOPU4/NurtWUg8DuKBB7yL2/hn4ZfTMW02YgHZW7YGB6BiVBXIBZpaANi+xHifxNhzDKcmZ0c5CzBsZJUksQTR/T6lcV1BUg1U9P4J4xlwHGNUjMq5NzZzkbI6B2U+oEWcdjp33kXzR8p+JfGhnbbjH5asSCQAz8ttYj/4xTH0g1ySbJl5l1KWJpZV5n43llCavt79phmw/dFu8B3+ZXfJJYPJkiTBuGokUgRirJRYwCQRUFmks0TYN2a4JHF2ew+PrJQOV4jdOd/8AfiK3QbkfR9djmHnNHvPT67H1nm9cnM285HmRmpIA+aHFg+/Ir7deesph6/z25guxPXkn36kn3MmsQ5uAVhVJAkUBI1V/3+ZCiOWLOjVKl3w5AWNqXpWYLzRKixuqiV45AI+olRRLGl1LY23IaYAix7EEH+CYj9bGm0+XMx/MYaUMSzb6xjZztfZwrUw9FADrQq4L5VdQ2MZAMW92IVirO7DYHZegrGtA9LYA94rN45myYhp2K7SykluCa6bj0rpzXQe0XqMRFadELZEZyW60aG+h0KALyTY+3Wa03S6Z3YlzSgBy2Rt/m0DyrJZNfF1zfcy+ni7I6pgZmYlSNj7he4ja36rU0rcMOwsDgY+TVY1DK24kn1OpO42KpTk3bgoFCyDR/UJa8O02IvvTKeO5/LcnkEpu9KHvZYnsALk03c3ieLIw8/BiatwDjdjzKwVdqlQSzWCb6UAO4i9dnTTYxkw7tpDYwSwOMbtoN7iGYEr7mqa/YJ0PgLEOTlC4Ucly/mBxaj9NejIpAHUEe3y7X67EgrHjRkxbVPmWoDbk42niyG/XySA1V1gVzwnxVcyu6JjWjdfmOyBDTZKXaBwE4X3X2nlNdqATsZQcjnk9MiqKrqCMQJu1HNBbPWel1+pbAUTEyAbVyYyxUegbRsBKhfUrA3wQFlddemqVzkxploZCWUtjIUsCFUhQb9PJumI5sSWvJvqmNEMfLXqWAs2b2KtkEEBSF9+SaFypjbFkyUysLUtaUjHYtm8RtGJK1aleTZHaen1XgWDMR5WajYVcWX9O4myoK+oiub6m+SKmd4n+H9ZiRgRkOJjTBchKhVJPpxjsetVXpPYXJKXiGqxY9MUV/MOXooGRBgot/Q9hRzwqge5Jta8vkSj2+xBH7iNTCzuFQFmPAH0/tNzD4HpzjyA5chzY0ssvlnTDIb24t3LE9BuUm6NCZ7408+jRoyTQ8Q8COJN/mI45/SrA2L49Vc8c10HXniZG6HEc2SK3SLkqII3Z056/xzG41g41j1iKICCzySYkn5EgDI0rs0nI8STBuOYwJM6pF9f1eOee8Qw9/rPU6heJia/FNvM8nkFGRLerx0ZW2xa1w6wslWa6Xx7gdhJUV/nnqP8AMN0FkA2PfpfzIBURgggQgIgQjKi4ZMQt+F6U5MgAv0jdxRJCkcKDwT8fwZ6/UeHsxbH5y7G4yuMYTO4obUbkhlFfFbaC1PMaUk4qxIC4P9KlsjEEkWCTxRboP6VlvSeLlvQVyLe3dwMiX+k0jC0U8E0b9PUwbit4nosuF2S0bYpO8JjG9Gqi24VYoWp6E9+sb4H4WzfmvsxKKIYWpfcQAo2ELzur9+CJp+H4kx0dSQNi2uK/Tk3VV+Yt4wbHVvv2jddqBqPLQhlZgX2gAAKpyG7Vj13LVcUt32gWdrfGDmCgblxYshTYtAFCjgkqKBJNdfeY2pyb8rblLg0ce4KjUwBXcMYG70ex7DmhUdrMDY9RlxE1uLEVdBnAdDx7HaP3mc+oNhV7DbuI5IHv7KOPsOb6CWvYePq+XR4CoBKhsThSAoC2ykBvSAAprcBwByD1yfDfFfIRkdBXsBtbcdvqclmsUnA+eJc8P1bZ9LkCqhGF1I3WL7enb6lNA8A82BfJBq+K6n/1YZVxIuREdnagHbaCwHpUHk3W49+sSpNj3O6hwVcZNrAh9z0CqBADtYVt5JuwQV6T0vh+XVCvKyFvTjYo7ACldsWbhh+nhGBLEVk6GeQ/DmspwdvOP84Pz6RjX1Bq/pKM/wA3t69J6TUeK4Vyq5yi/KdV2OrIwJXaWYAhAdrcUaJ7QLhqsb5c2PPirG7Y1d0zeU+arTZl8gEKlNym0HmZeu8GVlGPA5UEgUAGBWyAVINsWIQszFQKHAlzxbxZMi5suNVdtOyHcDeItka1JC1fqxqL69PUOhqZfLvHqUzhADkLBgdrLdsmKz+sPvoUOqnqInVN/C9uLZ5uML6kZkxnKymzxt3Gi/rtlvaBVCYPivhHkJjY5A3mbuArDaFIoknrYN9AeJ6nRqurGF8ZwYmDPeOsioGxlRhduG9RJsi6fm6mB+ItarEoCzkEetuL5J4x87FFkBb/AG6AyHWNiFnm6/czW1OA41XzCjgLwqFAwLG6LCytE1Tc/HeZWHrzdfHBlsagnufv/f3+8xFRlRZrpZr3rtOJimMhmky53iHac7xLNBqRDmBCkCRG3NcAUAON3JH9R3E8nvVD2AnVIE64p9pyCZesSa7CUdUk087y2vxTOquJu63HMhsfJjETth4ks8cn56SdsmppBkwiJFSCJKC4MZpydwqrsVfAu+L9hck2NJ4e6DIuRRQUs1ZEDYthoMw5IFsvPSu8sKGBxfmM3mMqLlZtwt+BssWP08k2R0HuD1/h7vlYKynkksroFCuw3LkHpNepuaNjiU9Vq8aOUdfMVduwo5U4zjLUpteTzz/gUN8P1Obzgwr1bAV9IG0DY7ISTyAwZqo/rHI53O8L1iHUIoIARMg3C1DliDXJugd1f8d5SxI+PJj1BY8sp4B/rJJVWI2hQGo8/Ncx/wCJnx4suNsK+Xk9ZyAE7rYjaT1AtSDQAHJ4kjvxJhx5HXLvohEDkEUHUk0DfBIU11/T8zHSs5yqtBjyq0qhhuslmFXXYd7sniCcz52TGCBuIUcBQWbgFgo5PNXXtNZvwxjxgrkfIcqgFwqqEU89GPJA49j14rmR6r/hffebEqr+ZjyKQeKYKwABIuyewPsb4kY8WatwZWoqERlcs1bScfmAAGjQ5J710haLMFz429Zbkt6ugJNFvbjpdE2TwOYHiOcY8vOF1QkMGwuFYgENZG0qGO4XY79e8iq63S6g49mDStixEb3VNzs3X/qE+qhtNKR278TyeU8z6Th1+M/m7lx3uXJvUq4ZSpJF3Y2LkSlY2WHAqfOtWAXbb+ksdt8em+L+0LwvcJ45p8ujXEz4cbuqjIgwttY4rKeYF2gnhSGDDvxMD8ReIqcYwAJ6X3jZ+lAR+kHqep6knntVTz5WAYbkTlyFeVJB+OIDGSZzJQsg89D2+f7TLSVMarSsDDDQViyXi3aKLwSf9uSxzNFyH4/25EiICSBIBhCRdGHb8/sP/MXUipB9waVc6y0YrIJt52HrccxM60Z6TV45iavHGCqFToRElKsbrI71wa+JpFzjCzAWdt12vr96izJOMCERIMkLFnZQQrEA9r4v3r3+YG41XTpY7f71kGcRIrGLX5FXaGO0jp1EQze/UyAYLQR/h+cY8uN2G5VdWYe4Bs181PZfizTZMOutQfzqGNj+lwQvAB44L881zPCXLubxXK7q7OWbGFCbudoUAAV9AJNSr/iKnzhRLCwxyMKTi7CiyaFbfUSfT7RWsVmKNiZRQCNt9SKwsWdwtboC/kVUXg8SbI1Hg9vLUBnf+neb/SD/AG+onTqxNIcbMTtOPYSaWmcZS3AWx2J6AyJfi+T07MxbzARQuzyLYsOgs/JNd+ann3SaPjWFUz5EBBAqtvIvaLXrwAbH2lBoVK+wUSTzYoUeRzZvoK46+8UwjH61FvMtQIHEfpci/pcEoetcMCO6/MQCIxGUA3e7tXQSINZpyjsvXaSL9wOh+Im47VajcRyeFA59wK/sJWJhWo4tO3QWkCBTDQdia+TfH7C4InCSEDDEXCEkKdOWTEPtpgOIwwGmnnUdSsxdYk384mTrEjAwmHMAiWNQIiaATBMJpBr27fz7yKQnBNjiuD1P0izJLdB7SAYIJ4kVDJgGRcJxEm4BkgmRUZUBpIIyFTYNGWMnj+UKyilZj6si2rkc8cGv6utdhKrCVsohrUKs3feHvgOB26SFg0XmEUxl3Hh3sFurPX2+YvxHSeU5XcHAPDDoRdf2gYpx2n0pc0Cg7et1SyegG4wAfav2inAP6r+YNQWfCyMVdSrKSGB4II4IMQRNbxbUHPtzGrICPXUsi0rH5Kgc/EzkxFjSgknsPjkyplIkGTOqBSDCFc+/b/MEQhJOhCDJBkBSZBM65J9xMBhGGA028xGQTN1aTVcSjqlkXn9Ti4Jsdaq/V9a9vmUTNPWJM1pqABkVCIgkRQDIhQYJMEyZ0kEyCIdSCePv17/SRDfEEyTIIkgGV8wloxOQQrUUoaVz/A9//FdftIcQbmWhX3BII6EcGKyuSKPNG+nP7+3EasBuCD8/aKVlPJuRqMZ6RzYyb46whp7Fwa1d0uFG02W29ahWAquQTY+fr8zILm7s2Oh7iWsy+xNex4r6yr5d95figsWnDg7W9YBO2jyBydre9dqlaaY0XlquTehJagATvUgWCR7fMo6lQGO3p2+L7QzxqUqTcgfM6BFJEEGdckKHUVc7eZB93MAxhgNOjzFMJVzrLbRGWBYmsSZGZZv6kTG1K8zUCmRIJjCvEAxRZgxlQWEEi5FyJ0i6dOEmpANSCIVyDIgMW4jDBLfxAquXbXQ39eB81EACjd32/wAy3kTdf3P7cyoYNoUx+IAjqLla+DK+EGxzDTmr+RgOBz/x9ok6pt3NEAcXx2uEQKUknkkMK7Cuh94DAEmulcX1oDi/2jRGhh2ZtgqjwDz39/8AExci8x+LIUPHXt8RbCF4Z4QZCJZAHcgfufmMYRTCZbc+P1Fe9197qCy0aPbj9pxnKv8AxIokEyCZwMCImRBk1E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pic>
        <p:nvPicPr>
          <p:cNvPr id="10" name="Picture 2" descr="2017 winter outlook - precipita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04448"/>
            <a:ext cx="8321858" cy="649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5-Point Star 10"/>
          <p:cNvSpPr/>
          <p:nvPr/>
        </p:nvSpPr>
        <p:spPr>
          <a:xfrm>
            <a:off x="838200" y="1828800"/>
            <a:ext cx="381000" cy="381000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80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altLang="en-US" dirty="0" smtClean="0"/>
              <a:t>Lowland Snowfall History</a:t>
            </a:r>
            <a:br>
              <a:rPr lang="en-US" altLang="en-US" dirty="0" smtClean="0"/>
            </a:br>
            <a:r>
              <a:rPr lang="en-US" altLang="en-US" sz="2800" dirty="0" smtClean="0"/>
              <a:t> 1950 to </a:t>
            </a:r>
            <a:r>
              <a:rPr lang="en-US" altLang="en-US" sz="2800" dirty="0" smtClean="0"/>
              <a:t>present (DJF period)</a:t>
            </a:r>
            <a:endParaRPr lang="en-US" alt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6200" y="1071651"/>
            <a:ext cx="4038600" cy="4062651"/>
          </a:xfrm>
          <a:prstGeom prst="rect">
            <a:avLst/>
          </a:prstGeom>
          <a:solidFill>
            <a:schemeClr val="tx1">
              <a:lumMod val="75000"/>
              <a:lumOff val="25000"/>
              <a:alpha val="63000"/>
            </a:schemeClr>
          </a:solidFill>
          <a:ln w="34925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Portland Downtown Top </a:t>
            </a:r>
            <a:r>
              <a:rPr lang="en-US" sz="2400" dirty="0">
                <a:solidFill>
                  <a:schemeClr val="bg1"/>
                </a:solidFill>
              </a:rPr>
              <a:t>10 </a:t>
            </a:r>
            <a:r>
              <a:rPr lang="en-US" sz="2400" dirty="0" smtClean="0">
                <a:solidFill>
                  <a:schemeClr val="bg1"/>
                </a:solidFill>
              </a:rPr>
              <a:t>Snowiest </a:t>
            </a:r>
            <a:r>
              <a:rPr lang="en-US" sz="2400" dirty="0">
                <a:solidFill>
                  <a:schemeClr val="bg1"/>
                </a:solidFill>
              </a:rPr>
              <a:t>W</a:t>
            </a:r>
            <a:r>
              <a:rPr lang="en-US" sz="2400" dirty="0" smtClean="0">
                <a:solidFill>
                  <a:schemeClr val="bg1"/>
                </a:solidFill>
              </a:rPr>
              <a:t>inters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algn="ctr">
              <a:defRPr/>
            </a:pPr>
            <a:endParaRPr lang="en-US" sz="1000" dirty="0">
              <a:solidFill>
                <a:schemeClr val="accent6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33.4”  1949-50 </a:t>
            </a:r>
            <a:r>
              <a:rPr lang="en-US" sz="2000" dirty="0">
                <a:solidFill>
                  <a:srgbClr val="00B0F0"/>
                </a:solidFill>
              </a:rPr>
              <a:t>La </a:t>
            </a:r>
            <a:r>
              <a:rPr lang="en-US" sz="2000" dirty="0" smtClean="0">
                <a:solidFill>
                  <a:srgbClr val="00B0F0"/>
                </a:solidFill>
              </a:rPr>
              <a:t>Niña</a:t>
            </a:r>
            <a:endParaRPr lang="en-US" sz="2000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25.7”  </a:t>
            </a:r>
            <a:r>
              <a:rPr lang="en-US" sz="2000" dirty="0">
                <a:solidFill>
                  <a:srgbClr val="FF0000"/>
                </a:solidFill>
              </a:rPr>
              <a:t>1968-69  El Niño</a:t>
            </a:r>
          </a:p>
          <a:p>
            <a:pPr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24.4</a:t>
            </a:r>
            <a:r>
              <a:rPr lang="en-US" sz="2000" dirty="0">
                <a:solidFill>
                  <a:srgbClr val="00B0F0"/>
                </a:solidFill>
              </a:rPr>
              <a:t>”  1955-56  La Niña</a:t>
            </a: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20.3”  1959-60  ENSO Neutral</a:t>
            </a: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17.4”  </a:t>
            </a:r>
            <a:r>
              <a:rPr lang="en-US" sz="2000" dirty="0">
                <a:solidFill>
                  <a:schemeClr val="bg1"/>
                </a:solidFill>
              </a:rPr>
              <a:t>1992-93  ENSO Neutral</a:t>
            </a: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16.3”  </a:t>
            </a:r>
            <a:r>
              <a:rPr lang="en-US" sz="2000" dirty="0">
                <a:solidFill>
                  <a:srgbClr val="FF0000"/>
                </a:solidFill>
              </a:rPr>
              <a:t>1979-80  El Niño</a:t>
            </a:r>
          </a:p>
          <a:p>
            <a:pPr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15.5”  2016-17 ENSO Neutral</a:t>
            </a:r>
            <a:endParaRPr lang="en-US" sz="20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000" dirty="0">
                <a:solidFill>
                  <a:srgbClr val="00B0F0"/>
                </a:solidFill>
              </a:rPr>
              <a:t>14.7”  1970-71  La </a:t>
            </a:r>
            <a:r>
              <a:rPr lang="en-US" sz="2000" dirty="0" smtClean="0">
                <a:solidFill>
                  <a:srgbClr val="00B0F0"/>
                </a:solidFill>
              </a:rPr>
              <a:t>Niña</a:t>
            </a:r>
          </a:p>
          <a:p>
            <a:pPr>
              <a:defRPr/>
            </a:pPr>
            <a:r>
              <a:rPr lang="en-US" sz="2000" dirty="0">
                <a:solidFill>
                  <a:srgbClr val="00B0F0"/>
                </a:solidFill>
              </a:rPr>
              <a:t>14.3”  2008-09  La Niña</a:t>
            </a:r>
          </a:p>
          <a:p>
            <a:pPr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13.4</a:t>
            </a:r>
            <a:r>
              <a:rPr lang="en-US" sz="2000" dirty="0">
                <a:solidFill>
                  <a:srgbClr val="00B0F0"/>
                </a:solidFill>
              </a:rPr>
              <a:t>”  1964-65</a:t>
            </a:r>
            <a:r>
              <a:rPr lang="en-US" sz="2000" dirty="0">
                <a:solidFill>
                  <a:schemeClr val="bg1"/>
                </a:solidFill>
              </a:rPr>
              <a:t>  </a:t>
            </a:r>
            <a:r>
              <a:rPr lang="en-US" sz="2000" dirty="0">
                <a:solidFill>
                  <a:srgbClr val="00B0F0"/>
                </a:solidFill>
              </a:rPr>
              <a:t>La </a:t>
            </a:r>
            <a:r>
              <a:rPr lang="en-US" sz="2000" dirty="0" smtClean="0">
                <a:solidFill>
                  <a:srgbClr val="00B0F0"/>
                </a:solidFill>
              </a:rPr>
              <a:t>Niña</a:t>
            </a:r>
            <a:endParaRPr lang="en-US" sz="2000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51" y="5152698"/>
            <a:ext cx="4054366" cy="1015663"/>
          </a:xfrm>
          <a:prstGeom prst="rect">
            <a:avLst/>
          </a:prstGeom>
          <a:solidFill>
            <a:schemeClr val="tx1">
              <a:lumMod val="75000"/>
              <a:lumOff val="25000"/>
              <a:alpha val="64000"/>
            </a:schemeClr>
          </a:solidFill>
          <a:ln w="50800">
            <a:solidFill>
              <a:schemeClr val="tx1"/>
            </a:solidFill>
          </a:ln>
          <a:effectLst>
            <a:reflection blurRad="50800" stA="63000" endPos="5200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30</a:t>
            </a:r>
            <a:r>
              <a:rPr lang="en-US" sz="2000" dirty="0">
                <a:solidFill>
                  <a:schemeClr val="bg1"/>
                </a:solidFill>
              </a:rPr>
              <a:t>% were ENSO Neutral</a:t>
            </a:r>
          </a:p>
          <a:p>
            <a:pPr algn="ctr">
              <a:defRPr/>
            </a:pPr>
            <a:r>
              <a:rPr lang="en-US" sz="2000" dirty="0">
                <a:solidFill>
                  <a:srgbClr val="00B0F0"/>
                </a:solidFill>
              </a:rPr>
              <a:t>5</a:t>
            </a:r>
            <a:r>
              <a:rPr lang="en-US" sz="2000" dirty="0" smtClean="0">
                <a:solidFill>
                  <a:srgbClr val="00B0F0"/>
                </a:solidFill>
              </a:rPr>
              <a:t>0</a:t>
            </a:r>
            <a:r>
              <a:rPr lang="en-US" sz="2000" dirty="0">
                <a:solidFill>
                  <a:srgbClr val="00B0F0"/>
                </a:solidFill>
              </a:rPr>
              <a:t>% were La Niña  </a:t>
            </a:r>
          </a:p>
          <a:p>
            <a:pPr algn="ctr">
              <a:defRPr/>
            </a:pPr>
            <a:r>
              <a:rPr lang="en-US" sz="2000" dirty="0">
                <a:solidFill>
                  <a:srgbClr val="FFCC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2</a:t>
            </a:r>
            <a:r>
              <a:rPr lang="en-US" sz="2000" dirty="0" smtClean="0">
                <a:solidFill>
                  <a:srgbClr val="FF0000"/>
                </a:solidFill>
              </a:rPr>
              <a:t>0</a:t>
            </a:r>
            <a:r>
              <a:rPr lang="en-US" sz="2000" dirty="0">
                <a:solidFill>
                  <a:srgbClr val="FF0000"/>
                </a:solidFill>
              </a:rPr>
              <a:t>% were El Niño</a:t>
            </a:r>
          </a:p>
        </p:txBody>
      </p:sp>
      <p:sp>
        <p:nvSpPr>
          <p:cNvPr id="2" name="AutoShape 2" descr="data:image/jpeg;base64,/9j/4AAQSkZJRgABAQAAAQABAAD/2wCEAAkGBxQSEhQUEhQUFhQUFRQXFBcVFRQVFBQUFBUXFxUVFBYYHCggGBolHBQVITEhJSkrLi4uFx82ODMsNygtLiwBCgoKDg0OFBAQFywcHBwsLCwsLCwsLCwsLCwsLCwsLCwsLCwsLCwsLCwsLCwsLCwsLCwrLCwsLCwsLCwsLCwsLP/AABEIAL4BCgMBIgACEQEDEQH/xAAbAAACAwEBAQAAAAAAAAAAAAACAwEEBQAGB//EADcQAAICAQMCBQIFBAEDBQEAAAECABEDBBIhMUEFEyJRYXGBBiMykaFCweHwsTNi0RQkQ1LxFf/EABgBAQEBAQEAAAAAAAAAAAAAAAEAAgME/8QAGhEBAQEBAQEBAAAAAAAAAAAAAAERMSECQf/aAAwDAQACEQMRAD8Ax8wA6SvfMsuJWcTs8a1hMto0zsLy4jySNS0xtW55PQzVzTF8RaxJEeBfiLLocxzY2u+HUmlyDsG+ho/aZn4l8eya3UZM+Q1ZOxCxYIhIpFv6WfmzQ6SvqjViZ1TF67/PDEM0cBsKBQu+TXJH/d7VQr3+sz06VLKJx/vPPX6dR9pRVbxNLeLKR07ij9D1lDEJaKkVYqxY+lmj/E1HOxOQxRhsYLNx/t9uPpx/JlqwpzK7GWWESUg1AK0tJnJqyTQAHwB0H0lQoZONqg1jWTJHK8z8by0jSYw8xbCGDJIkin55Nknrz3gvX+9T9YxhAIFd74r2+f7SRDRZEcVgMJGFbIL4+O/PTjqOnH3B/aP2ztg595HVDIsrOOZqZcMqZUg3GexPP1/aSv8AMY6xNQI5NQUjLkn0ppWyiWiInIJ1eRXU1LKZJVcVO3yK1myccTC8RyS9meh1mVq8g2mwOSOebFX0+v8AaBkY+r5lbEex6f8AEsvZPPSA2IDpB2lQy/t8f3jsV9z0FAHoATdD25JP3gqO306Gx0ljEsBTcaj6H+P96RrJXe/pcLCsayfHUA/5mmNVmEGveOIi2kgbYDLHCc/MCpuIqpazSoTBqH4nlvC0zlMt4Xka0FMOIRo6TDmgMIwr8j+/+8wWkiiIFR0CpJCrfv3/AN/edthgVBkQlZWy45c7RLiDUZmZJVdJpZVlTKkGlVTUO5DLBuRfThBeFjFj/i4LTq8itkERleugrgf5P3lxwK73/Fd/vKOYSKpqcwo/7/zMvUZARyZa1jewr7nn5PMx8oPJo13ocC76/sf2ma6fMWMdHHQB3butn9NHt9T/ABIRffn95WxMftLDEkSasco5+JYxCJRPiXMIlGasY1jNs7GahmaYVsglZ5ccTS8F8JGZMjindCgGMrkr8w7A9oQSVJvb0pWLcRMb40enwoMeN8D+d5RHnoMhGRQnpKmjz5v9I6F+bUTB/GWhw4dRtwKyL5WNmV9xYZGJ3fqsgFSjAHpf0mx4ccOfZivN+WS20tkK7dqBwrM9bAoBr0sDdWDw/S4kzZNT5uJAu4eryrdnXarJiS+tDheLsk/qIhrpj51lldh/eeuxfhQugdnGPzL8kFXexy/JQEXsVjQJ/eeTyIfb/wDe8LFCo3G0LHpXYEqjMB1IBPP2+kUoPzfP8Cz+wBMyWhheWleUNOCxAUEn2HJP2loEgkEUR1FUR9RJmw0mRcicJBMi504ySPmCWnMYDtIiJi3MHd8wS0Ckpd8dOTQPA9z7DkfvKudfaWPTRsmxW0AWD1uzfHbsbvtEsJNRSZIOyXFSGFMjr241Bqt38/bkTgZVqjLCzo8wmlXUDiWojPJMDWpKaa11DKGpXFNwOQRRH3AAmnq1mRnWz09ul/fr79fv2ma6fJa4/p+8ag/zFIsei+/395NUwKRwePg/PSWcIiUWXcWPi+aur7X1q/eMYtMQQiI7TYrvkAAWSewsKTQ5P6h0+Z6HReGYMuVMIJPpcOUHqJR3ByK2480LpgV2jizzNMyWvKMJp/hZcnnMuNnUlPVs4JXcq9egI32DVg9KPM0PD9BjXU50oZRj3bCHAJUZVUZAy2Lpl7f1HpXGf4rqfWpdF4SiaDbio3K136uMmHm7o9SeZVqTPWxq8pw5gmQqVcMAz+cuQ433JYYkoXCWoJ55Fj1RXienZdSWGRTtGF8RyZGXFi3bSj2WG88bgl/W+kzvD8+UqQqllDKNijcu0q5JX0koNwTlACNx7zR/F+mfINLlFtvwVW5mVXxnoCerHzAvv6f+0wbM8S/EuQkY9OxLgLjOc1TH0+pF4VTuAom+h2jndMbw7wPBqR5aee2cjI28cqzAWN5awQRZBFE7W56brGr8DKOmL0ruVmOQetSo4J/USFAA3OTt3Egdr1cGA4sLLpMqYlIK5My7vNzZFWmXc5/LQbztVSCSu7iSjR/DOixZNNgbya/K4unUm3RtpdSV8xgbK1+r3nlW8GxhNVqHxM5GbZjV1cKwy2hZfLa2fzHU0aAsHkkTZ80aVm0+F8qlcdeZm9S2MijcqcpZJJ6dKFqbtTeBM2XLkO3y2xrlZUKoyEH8uvUK4Jbcarbzu6NFl6XCmkQ5gAC7Y/KJYNk2qoOVAtnq7YyNw6COfG+o01hVfYoO8LjDgne5Hl4xSUQo3ADcCb6S14lq1QIp02Q+UUYZUrL5bBQHWxtAPTktZPPFACp+K9fnxriws1o+Pd5gxDC+RcgDsjhK4t6IFAkcg9ZQV5xYdRWMx4mGU5MdH3HUH3HY/HSLaERAJkingNl420P1E3XqNgCt3txwPcn3jAATRNCjzV89hQ95UyGRjmgAyISiTSYQWEiw6kNRjUd+Ptdn2heYP/qIBMXvkHqtStTsWSO1ySgj1NuTQU3EZmizli8rySpqZmZluX87SpkEG4QqQ0WHUYiSOrfhOlGTLjRiVV3VSVAZhuNekdz29uZ6h9V5D+UqfkLltkZfNRmxKvmDJ5jUxIB5WidrVQ4nlcQr/faei1fjGPJ6v/T4kycDciLt8ugCpUg2eB6rsWaqIlPXSpjAyrtyYtyncwWgpKblKhqVhuYd6tfT3DvDsIx5xlDgEK60SpAIBxjIS21QhtWUc3TUboEc2Uh1HmijSja+92HFkW4GMGyfSQL4o8y2NcrK6MGBAKFy1PZBDABE9bV5hJ2kgsT2sTUx5jw/U+VlVx6th45K2BwaIIIsXPReN7GxLkUb8atkvdZILUBtZlurUn+PaKTwBXfdiyqeeVfYD6gaILFtvat4vvd8zWy6ArhVMhLY6c5cZFISNu1zkWhj6MtKRe5eRESPL+G+J48ZDqlEA1belvqXvaQTYqugFjv7XHq1GF3OFfNxncC4vbvRdzgHjJ1F2xHpuyQJ49sOMGtor1gq4QuVHKjepLEqK4IY0asnp6LwDDhy4MuMUQy0A1lTtBBA2ksvVOOorir4Gpqp4KH1eD/3LEh3Zh5lm1WgCgUekLTUaAG1qoXPPavWIG8tU9OPJSMQFZfNybnGNaBxkjdVUb29lAmhm1L53bTYiWAUk2ASdlEFto/6dlBsHCqeWumG34d4Xi0mRMuWn1LIaxblK4z1XzBRtgBsHYX3NESZGj8KxoqnUkYl2tsvYoYEurqxIK7GG1xkcV6gKNcPztj1JZ22ZFfJSAs+JSOd6YyG6hL4AF8jkSt+LPD31LnMcp3BbKMoUKoJG22O1O3Jdyb6VQHmP/5mRHHlZMRagVOPU4/NurtWUg8DuKBB7yL2/hn4ZfTMW02YgHZW7YGB6BiVBXIBZpaANi+xHifxNhzDKcmZ0c5CzBsZJUksQTR/T6lcV1BUg1U9P4J4xlwHGNUjMq5NzZzkbI6B2U+oEWcdjp33kXzR8p+JfGhnbbjH5asSCQAz8ttYj/4xTH0g1ySbJl5l1KWJpZV5n43llCavt79phmw/dFu8B3+ZXfJJYPJkiTBuGokUgRirJRYwCQRUFmks0TYN2a4JHF2ew+PrJQOV4jdOd/8AfiK3QbkfR9djmHnNHvPT67H1nm9cnM285HmRmpIA+aHFg+/Ir7deesph6/z25guxPXkn36kn3MmsQ5uAVhVJAkUBI1V/3+ZCiOWLOjVKl3w5AWNqXpWYLzRKixuqiV45AI+olRRLGl1LY23IaYAix7EEH+CYj9bGm0+XMx/MYaUMSzb6xjZztfZwrUw9FADrQq4L5VdQ2MZAMW92IVirO7DYHZegrGtA9LYA94rN45myYhp2K7SykluCa6bj0rpzXQe0XqMRFadELZEZyW60aG+h0KALyTY+3Wa03S6Z3YlzSgBy2Rt/m0DyrJZNfF1zfcy+ni7I6pgZmYlSNj7he4ja36rU0rcMOwsDgY+TVY1DK24kn1OpO42KpTk3bgoFCyDR/UJa8O02IvvTKeO5/LcnkEpu9KHvZYnsALk03c3ieLIw8/BiatwDjdjzKwVdqlQSzWCb6UAO4i9dnTTYxkw7tpDYwSwOMbtoN7iGYEr7mqa/YJ0PgLEOTlC4Ucly/mBxaj9NejIpAHUEe3y7X67EgrHjRkxbVPmWoDbk42niyG/XySA1V1gVzwnxVcyu6JjWjdfmOyBDTZKXaBwE4X3X2nlNdqATsZQcjnk9MiqKrqCMQJu1HNBbPWel1+pbAUTEyAbVyYyxUegbRsBKhfUrA3wQFlddemqVzkxploZCWUtjIUsCFUhQb9PJumI5sSWvJvqmNEMfLXqWAs2b2KtkEEBSF9+SaFypjbFkyUysLUtaUjHYtm8RtGJK1aleTZHaen1XgWDMR5WajYVcWX9O4myoK+oiub6m+SKmd4n+H9ZiRgRkOJjTBchKhVJPpxjsetVXpPYXJKXiGqxY9MUV/MOXooGRBgot/Q9hRzwqge5Jta8vkSj2+xBH7iNTCzuFQFmPAH0/tNzD4HpzjyA5chzY0ssvlnTDIb24t3LE9BuUm6NCZ7408+jRoyTQ8Q8COJN/mI45/SrA2L49Vc8c10HXniZG6HEc2SK3SLkqII3Z056/xzG41g41j1iKICCzySYkn5EgDI0rs0nI8STBuOYwJM6pF9f1eOee8Qw9/rPU6heJia/FNvM8nkFGRLerx0ZW2xa1w6wslWa6Xx7gdhJUV/nnqP8AMN0FkA2PfpfzIBURgggQgIgQjKi4ZMQt+F6U5MgAv0jdxRJCkcKDwT8fwZ6/UeHsxbH5y7G4yuMYTO4obUbkhlFfFbaC1PMaUk4qxIC4P9KlsjEEkWCTxRboP6VlvSeLlvQVyLe3dwMiX+k0jC0U8E0b9PUwbit4nosuF2S0bYpO8JjG9Gqi24VYoWp6E9+sb4H4WzfmvsxKKIYWpfcQAo2ELzur9+CJp+H4kx0dSQNi2uK/Tk3VV+Yt4wbHVvv2jddqBqPLQhlZgX2gAAKpyG7Vj13LVcUt32gWdrfGDmCgblxYshTYtAFCjgkqKBJNdfeY2pyb8rblLg0ce4KjUwBXcMYG70ex7DmhUdrMDY9RlxE1uLEVdBnAdDx7HaP3mc+oNhV7DbuI5IHv7KOPsOb6CWvYePq+XR4CoBKhsThSAoC2ykBvSAAprcBwByD1yfDfFfIRkdBXsBtbcdvqclmsUnA+eJc8P1bZ9LkCqhGF1I3WL7enb6lNA8A82BfJBq+K6n/1YZVxIuREdnagHbaCwHpUHk3W49+sSpNj3O6hwVcZNrAh9z0CqBADtYVt5JuwQV6T0vh+XVCvKyFvTjYo7ACldsWbhh+nhGBLEVk6GeQ/DmspwdvOP84Pz6RjX1Bq/pKM/wA3t69J6TUeK4Vyq5yi/KdV2OrIwJXaWYAhAdrcUaJ7QLhqsb5c2PPirG7Y1d0zeU+arTZl8gEKlNym0HmZeu8GVlGPA5UEgUAGBWyAVINsWIQszFQKHAlzxbxZMi5suNVdtOyHcDeItka1JC1fqxqL69PUOhqZfLvHqUzhADkLBgdrLdsmKz+sPvoUOqnqInVN/C9uLZ5uML6kZkxnKymzxt3Gi/rtlvaBVCYPivhHkJjY5A3mbuArDaFIoknrYN9AeJ6nRqurGF8ZwYmDPeOsioGxlRhduG9RJsi6fm6mB+ItarEoCzkEetuL5J4x87FFkBb/AG6AyHWNiFnm6/czW1OA41XzCjgLwqFAwLG6LCytE1Tc/HeZWHrzdfHBlsagnufv/f3+8xFRlRZrpZr3rtOJimMhmky53iHac7xLNBqRDmBCkCRG3NcAUAON3JH9R3E8nvVD2AnVIE64p9pyCZesSa7CUdUk087y2vxTOquJu63HMhsfJjETth4ks8cn56SdsmppBkwiJFSCJKC4MZpydwqrsVfAu+L9hck2NJ4e6DIuRRQUs1ZEDYthoMw5IFsvPSu8sKGBxfmM3mMqLlZtwt+BssWP08k2R0HuD1/h7vlYKynkksroFCuw3LkHpNepuaNjiU9Vq8aOUdfMVduwo5U4zjLUpteTzz/gUN8P1Obzgwr1bAV9IG0DY7ISTyAwZqo/rHI53O8L1iHUIoIARMg3C1DliDXJugd1f8d5SxI+PJj1BY8sp4B/rJJVWI2hQGo8/Ncx/wCJnx4suNsK+Xk9ZyAE7rYjaT1AtSDQAHJ4kjvxJhx5HXLvohEDkEUHUk0DfBIU11/T8zHSs5yqtBjyq0qhhuslmFXXYd7sniCcz52TGCBuIUcBQWbgFgo5PNXXtNZvwxjxgrkfIcqgFwqqEU89GPJA49j14rmR6r/hffebEqr+ZjyKQeKYKwABIuyewPsb4kY8WatwZWoqERlcs1bScfmAAGjQ5J710haLMFz429Zbkt6ugJNFvbjpdE2TwOYHiOcY8vOF1QkMGwuFYgENZG0qGO4XY79e8iq63S6g49mDStixEb3VNzs3X/qE+qhtNKR278TyeU8z6Th1+M/m7lx3uXJvUq4ZSpJF3Y2LkSlY2WHAqfOtWAXbb+ksdt8em+L+0LwvcJ45p8ujXEz4cbuqjIgwttY4rKeYF2gnhSGDDvxMD8ReIqcYwAJ6X3jZ+lAR+kHqep6knntVTz5WAYbkTlyFeVJB+OIDGSZzJQsg89D2+f7TLSVMarSsDDDQViyXi3aKLwSf9uSxzNFyH4/25EiICSBIBhCRdGHb8/sP/MXUipB9waVc6y0YrIJt52HrccxM60Z6TV45iavHGCqFToRElKsbrI71wa+JpFzjCzAWdt12vr96izJOMCERIMkLFnZQQrEA9r4v3r3+YG41XTpY7f71kGcRIrGLX5FXaGO0jp1EQze/UyAYLQR/h+cY8uN2G5VdWYe4Bs181PZfizTZMOutQfzqGNj+lwQvAB44L881zPCXLubxXK7q7OWbGFCbudoUAAV9AJNSr/iKnzhRLCwxyMKTi7CiyaFbfUSfT7RWsVmKNiZRQCNt9SKwsWdwtboC/kVUXg8SbI1Hg9vLUBnf+neb/SD/AG+onTqxNIcbMTtOPYSaWmcZS3AWx2J6AyJfi+T07MxbzARQuzyLYsOgs/JNd+ann3SaPjWFUz5EBBAqtvIvaLXrwAbH2lBoVK+wUSTzYoUeRzZvoK46+8UwjH61FvMtQIHEfpci/pcEoetcMCO6/MQCIxGUA3e7tXQSINZpyjsvXaSL9wOh+Im47VajcRyeFA59wK/sJWJhWo4tO3QWkCBTDQdia+TfH7C4InCSEDDEXCEkKdOWTEPtpgOIwwGmnnUdSsxdYk384mTrEjAwmHMAiWNQIiaATBMJpBr27fz7yKQnBNjiuD1P0izJLdB7SAYIJ4kVDJgGRcJxEm4BkgmRUZUBpIIyFTYNGWMnj+UKyilZj6si2rkc8cGv6utdhKrCVsohrUKs3feHvgOB26SFg0XmEUxl3Hh3sFurPX2+YvxHSeU5XcHAPDDoRdf2gYpx2n0pc0Cg7et1SyegG4wAfav2inAP6r+YNQWfCyMVdSrKSGB4II4IMQRNbxbUHPtzGrICPXUsi0rH5Kgc/EzkxFjSgknsPjkyplIkGTOqBSDCFc+/b/MEQhJOhCDJBkBSZBM65J9xMBhGGA028xGQTN1aTVcSjqlkXn9Ti4Jsdaq/V9a9vmUTNPWJM1pqABkVCIgkRQDIhQYJMEyZ0kEyCIdSCePv17/SRDfEEyTIIkgGV8wloxOQQrUUoaVz/A9//FdftIcQbmWhX3BII6EcGKyuSKPNG+nP7+3EasBuCD8/aKVlPJuRqMZ6RzYyb46whp7Fwa1d0uFG02W29ahWAquQTY+fr8zILm7s2Oh7iWsy+xNex4r6yr5d95figsWnDg7W9YBO2jyBydre9dqlaaY0XlquTehJagATvUgWCR7fMo6lQGO3p2+L7QzxqUqTcgfM6BFJEEGdckKHUVc7eZB93MAxhgNOjzFMJVzrLbRGWBYmsSZGZZv6kTG1K8zUCmRIJjCvEAxRZgxlQWEEi5FyJ0i6dOEmpANSCIVyDIgMW4jDBLfxAquXbXQ39eB81EACjd32/wAy3kTdf3P7cyoYNoUx+IAjqLla+DK+EGxzDTmr+RgOBz/x9ok6pt3NEAcXx2uEQKUknkkMK7Cuh94DAEmulcX1oDi/2jRGhh2ZtgqjwDz39/8AExci8x+LIUPHXt8RbCF4Z4QZCJZAHcgfufmMYRTCZbc+P1Fe9197qCy0aPbj9pxnKv8AxIokEyCZwMCImRBk1E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892566" y="1069430"/>
            <a:ext cx="4038600" cy="4370427"/>
          </a:xfrm>
          <a:prstGeom prst="rect">
            <a:avLst/>
          </a:prstGeom>
          <a:solidFill>
            <a:schemeClr val="tx1">
              <a:lumMod val="75000"/>
              <a:lumOff val="25000"/>
              <a:alpha val="63000"/>
            </a:schemeClr>
          </a:solidFill>
          <a:ln w="34925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Portland Airport Top </a:t>
            </a:r>
            <a:r>
              <a:rPr lang="en-US" sz="2400" dirty="0">
                <a:solidFill>
                  <a:schemeClr val="bg1"/>
                </a:solidFill>
              </a:rPr>
              <a:t>10 </a:t>
            </a:r>
            <a:r>
              <a:rPr lang="en-US" sz="2400" dirty="0" smtClean="0">
                <a:solidFill>
                  <a:schemeClr val="bg1"/>
                </a:solidFill>
              </a:rPr>
              <a:t>Snowiest </a:t>
            </a:r>
            <a:r>
              <a:rPr lang="en-US" sz="2400" dirty="0">
                <a:solidFill>
                  <a:schemeClr val="bg1"/>
                </a:solidFill>
              </a:rPr>
              <a:t>W</a:t>
            </a:r>
            <a:r>
              <a:rPr lang="en-US" sz="2400" dirty="0" smtClean="0">
                <a:solidFill>
                  <a:schemeClr val="bg1"/>
                </a:solidFill>
              </a:rPr>
              <a:t>inters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algn="ctr">
              <a:defRPr/>
            </a:pPr>
            <a:endParaRPr lang="en-US" sz="1000" dirty="0">
              <a:solidFill>
                <a:schemeClr val="accent6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44.5”  1949-50 </a:t>
            </a:r>
            <a:r>
              <a:rPr lang="en-US" sz="2000" dirty="0">
                <a:solidFill>
                  <a:srgbClr val="00B0F0"/>
                </a:solidFill>
              </a:rPr>
              <a:t>La </a:t>
            </a:r>
            <a:r>
              <a:rPr lang="en-US" sz="2000" dirty="0" smtClean="0">
                <a:solidFill>
                  <a:srgbClr val="00B0F0"/>
                </a:solidFill>
              </a:rPr>
              <a:t>Niña</a:t>
            </a:r>
            <a:endParaRPr lang="en-US" sz="2000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34.0</a:t>
            </a:r>
            <a:r>
              <a:rPr lang="en-US" sz="2000" dirty="0">
                <a:solidFill>
                  <a:srgbClr val="FF0000"/>
                </a:solidFill>
              </a:rPr>
              <a:t>”  1968-69  El Niño</a:t>
            </a:r>
          </a:p>
          <a:p>
            <a:pPr>
              <a:defRPr/>
            </a:pPr>
            <a:r>
              <a:rPr lang="en-US" sz="2000" dirty="0">
                <a:solidFill>
                  <a:srgbClr val="00B0F0"/>
                </a:solidFill>
              </a:rPr>
              <a:t>24.2”  2008-09  La Niña</a:t>
            </a:r>
          </a:p>
          <a:p>
            <a:pPr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22.4</a:t>
            </a:r>
            <a:r>
              <a:rPr lang="en-US" sz="2000" dirty="0">
                <a:solidFill>
                  <a:srgbClr val="00B0F0"/>
                </a:solidFill>
              </a:rPr>
              <a:t>”  1955-56  La </a:t>
            </a:r>
            <a:r>
              <a:rPr lang="en-US" sz="2000" dirty="0" smtClean="0">
                <a:solidFill>
                  <a:srgbClr val="00B0F0"/>
                </a:solidFill>
              </a:rPr>
              <a:t>Niña</a:t>
            </a: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14.1”  </a:t>
            </a:r>
            <a:r>
              <a:rPr lang="en-US" sz="2000" dirty="0">
                <a:solidFill>
                  <a:schemeClr val="bg1"/>
                </a:solidFill>
              </a:rPr>
              <a:t>1992-93  ENSO </a:t>
            </a:r>
            <a:r>
              <a:rPr lang="en-US" sz="2000" dirty="0" smtClean="0">
                <a:solidFill>
                  <a:schemeClr val="bg1"/>
                </a:solidFill>
              </a:rPr>
              <a:t>Neutral</a:t>
            </a: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13.5</a:t>
            </a:r>
            <a:r>
              <a:rPr lang="en-US" sz="2000" dirty="0">
                <a:solidFill>
                  <a:srgbClr val="FF0000"/>
                </a:solidFill>
              </a:rPr>
              <a:t>”  1994-95  El </a:t>
            </a:r>
            <a:r>
              <a:rPr lang="en-US" sz="2000" dirty="0" smtClean="0">
                <a:solidFill>
                  <a:srgbClr val="FF0000"/>
                </a:solidFill>
              </a:rPr>
              <a:t>Niño</a:t>
            </a: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13.1”  </a:t>
            </a:r>
            <a:r>
              <a:rPr lang="en-US" sz="2000" dirty="0">
                <a:solidFill>
                  <a:schemeClr val="bg1"/>
                </a:solidFill>
              </a:rPr>
              <a:t>1950-51  </a:t>
            </a:r>
            <a:r>
              <a:rPr lang="en-US" sz="2000" dirty="0" smtClean="0">
                <a:solidFill>
                  <a:schemeClr val="bg1"/>
                </a:solidFill>
              </a:rPr>
              <a:t>ENSO Neutral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12.9”  </a:t>
            </a:r>
            <a:r>
              <a:rPr lang="en-US" sz="2000" dirty="0">
                <a:solidFill>
                  <a:schemeClr val="bg1"/>
                </a:solidFill>
              </a:rPr>
              <a:t>1959-60  ENSO </a:t>
            </a:r>
            <a:r>
              <a:rPr lang="en-US" sz="2000" dirty="0" smtClean="0">
                <a:solidFill>
                  <a:schemeClr val="bg1"/>
                </a:solidFill>
              </a:rPr>
              <a:t>Neutral</a:t>
            </a: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12.4”  </a:t>
            </a:r>
            <a:r>
              <a:rPr lang="en-US" sz="2000" dirty="0">
                <a:solidFill>
                  <a:srgbClr val="FF0000"/>
                </a:solidFill>
              </a:rPr>
              <a:t>1979-80  El Niño</a:t>
            </a:r>
            <a:endParaRPr lang="en-US" sz="2000" dirty="0">
              <a:solidFill>
                <a:srgbClr val="00B0F0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12.3”  2003-04  ENSO Neutral</a:t>
            </a:r>
          </a:p>
          <a:p>
            <a:pPr>
              <a:defRPr/>
            </a:pPr>
            <a:r>
              <a:rPr lang="en-US" sz="2000" b="1" dirty="0" smtClean="0">
                <a:solidFill>
                  <a:schemeClr val="bg1"/>
                </a:solidFill>
              </a:rPr>
              <a:t>9.6”  2016-17 ENSO Neutral</a:t>
            </a:r>
            <a:endParaRPr lang="en-US" sz="2000" b="1" dirty="0">
              <a:solidFill>
                <a:srgbClr val="00B0F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6800" y="5432435"/>
            <a:ext cx="4054366" cy="1015663"/>
          </a:xfrm>
          <a:prstGeom prst="rect">
            <a:avLst/>
          </a:prstGeom>
          <a:solidFill>
            <a:schemeClr val="tx1">
              <a:lumMod val="75000"/>
              <a:lumOff val="25000"/>
              <a:alpha val="64000"/>
            </a:schemeClr>
          </a:solidFill>
          <a:ln w="50800">
            <a:solidFill>
              <a:schemeClr val="tx1"/>
            </a:solidFill>
          </a:ln>
          <a:effectLst>
            <a:reflection blurRad="50800" stA="63000" endPos="5200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bg1"/>
                </a:solidFill>
              </a:rPr>
              <a:t>4</a:t>
            </a:r>
            <a:r>
              <a:rPr lang="en-US" sz="2000" dirty="0" smtClean="0">
                <a:solidFill>
                  <a:schemeClr val="bg1"/>
                </a:solidFill>
              </a:rPr>
              <a:t>0</a:t>
            </a:r>
            <a:r>
              <a:rPr lang="en-US" sz="2000" dirty="0">
                <a:solidFill>
                  <a:schemeClr val="bg1"/>
                </a:solidFill>
              </a:rPr>
              <a:t>% were ENSO Neutral</a:t>
            </a:r>
          </a:p>
          <a:p>
            <a:pPr algn="ctr">
              <a:defRPr/>
            </a:pPr>
            <a:r>
              <a:rPr lang="en-US" sz="2000" dirty="0">
                <a:solidFill>
                  <a:srgbClr val="00B0F0"/>
                </a:solidFill>
              </a:rPr>
              <a:t>3</a:t>
            </a:r>
            <a:r>
              <a:rPr lang="en-US" sz="2000" dirty="0" smtClean="0">
                <a:solidFill>
                  <a:srgbClr val="00B0F0"/>
                </a:solidFill>
              </a:rPr>
              <a:t>0</a:t>
            </a:r>
            <a:r>
              <a:rPr lang="en-US" sz="2000" dirty="0">
                <a:solidFill>
                  <a:srgbClr val="00B0F0"/>
                </a:solidFill>
              </a:rPr>
              <a:t>% were La Niña  </a:t>
            </a:r>
          </a:p>
          <a:p>
            <a:pPr algn="ctr">
              <a:defRPr/>
            </a:pPr>
            <a:r>
              <a:rPr lang="en-US" sz="2000" dirty="0">
                <a:solidFill>
                  <a:srgbClr val="FFCC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3</a:t>
            </a:r>
            <a:r>
              <a:rPr lang="en-US" sz="2000" dirty="0" smtClean="0">
                <a:solidFill>
                  <a:srgbClr val="FF0000"/>
                </a:solidFill>
              </a:rPr>
              <a:t>0</a:t>
            </a:r>
            <a:r>
              <a:rPr lang="en-US" sz="2000" dirty="0">
                <a:solidFill>
                  <a:srgbClr val="FF0000"/>
                </a:solidFill>
              </a:rPr>
              <a:t>% were El Niño</a:t>
            </a:r>
          </a:p>
        </p:txBody>
      </p:sp>
    </p:spTree>
    <p:extLst>
      <p:ext uri="{BB962C8B-B14F-4D97-AF65-F5344CB8AC3E}">
        <p14:creationId xmlns:p14="http://schemas.microsoft.com/office/powerpoint/2010/main" val="2621180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altLang="en-US" dirty="0" smtClean="0"/>
              <a:t>Root for Neutral!</a:t>
            </a:r>
            <a:endParaRPr lang="en-US" alt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13077" y="915482"/>
            <a:ext cx="4114800" cy="4585871"/>
          </a:xfrm>
          <a:prstGeom prst="rect">
            <a:avLst/>
          </a:prstGeom>
          <a:solidFill>
            <a:schemeClr val="tx1">
              <a:lumMod val="75000"/>
              <a:lumOff val="25000"/>
              <a:alpha val="63000"/>
            </a:schemeClr>
          </a:solidFill>
          <a:ln w="34925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Portland Downtown 2”+ snow events (since 1990</a:t>
            </a:r>
            <a:r>
              <a:rPr lang="en-US" sz="2400" dirty="0" smtClean="0">
                <a:solidFill>
                  <a:schemeClr val="bg1"/>
                </a:solidFill>
              </a:rPr>
              <a:t>)</a:t>
            </a:r>
          </a:p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10.0”  02/12/95    </a:t>
            </a:r>
            <a:r>
              <a:rPr lang="en-US" sz="2000" dirty="0" smtClean="0">
                <a:solidFill>
                  <a:srgbClr val="00B0F0"/>
                </a:solidFill>
              </a:rPr>
              <a:t>2.5” 01/18/12</a:t>
            </a:r>
          </a:p>
          <a:p>
            <a:pPr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8.0”    12/20/08    </a:t>
            </a:r>
            <a:r>
              <a:rPr lang="en-US" sz="2000" dirty="0" smtClean="0">
                <a:solidFill>
                  <a:srgbClr val="FF0000"/>
                </a:solidFill>
              </a:rPr>
              <a:t>2.5” 01/10/98</a:t>
            </a:r>
            <a:endParaRPr lang="en-US" sz="2000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7.5”    02/19/93    2.0” 02/08/14</a:t>
            </a:r>
            <a:endParaRPr lang="en-US" sz="20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6.8”    01/10/17    </a:t>
            </a:r>
            <a:r>
              <a:rPr lang="en-US" sz="2000" dirty="0" smtClean="0">
                <a:solidFill>
                  <a:srgbClr val="00B0F0"/>
                </a:solidFill>
              </a:rPr>
              <a:t>2.0” 12/24/08</a:t>
            </a:r>
            <a:endParaRPr lang="en-US" sz="2000" dirty="0" smtClean="0">
              <a:solidFill>
                <a:srgbClr val="00B0F0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6.0”    01/06/04    </a:t>
            </a:r>
            <a:r>
              <a:rPr lang="en-US" sz="2000" dirty="0" smtClean="0">
                <a:solidFill>
                  <a:srgbClr val="00B0F0"/>
                </a:solidFill>
              </a:rPr>
              <a:t>2.0” 12/23/08</a:t>
            </a: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6.0”    12/31/92    </a:t>
            </a:r>
            <a:r>
              <a:rPr lang="en-US" sz="2000" dirty="0" smtClean="0">
                <a:solidFill>
                  <a:srgbClr val="00B0F0"/>
                </a:solidFill>
              </a:rPr>
              <a:t>2.0” 12/21/08</a:t>
            </a: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5.0”    01/11/17    </a:t>
            </a:r>
            <a:r>
              <a:rPr lang="en-US" sz="2000" dirty="0" smtClean="0">
                <a:solidFill>
                  <a:srgbClr val="00B0F0"/>
                </a:solidFill>
              </a:rPr>
              <a:t>2.0” 12/24/98</a:t>
            </a: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4.0”    01/16/07    2.0” 01/09/98</a:t>
            </a:r>
            <a:endParaRPr lang="en-US" sz="2000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3.5”    02/06/14    2.0” 12/07/92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3.0”    12/29/09    </a:t>
            </a:r>
            <a:r>
              <a:rPr lang="en-US" sz="2000" dirty="0" smtClean="0">
                <a:solidFill>
                  <a:schemeClr val="bg1"/>
                </a:solidFill>
              </a:rPr>
              <a:t>2.0” 12/19/90</a:t>
            </a: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2.5”    02/07/14    2.0” 02/12/90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3949" y="5750200"/>
            <a:ext cx="3673366" cy="1015663"/>
          </a:xfrm>
          <a:prstGeom prst="rect">
            <a:avLst/>
          </a:prstGeom>
          <a:solidFill>
            <a:schemeClr val="tx1">
              <a:lumMod val="75000"/>
              <a:lumOff val="25000"/>
              <a:alpha val="64000"/>
            </a:schemeClr>
          </a:solidFill>
          <a:ln w="50800">
            <a:solidFill>
              <a:schemeClr val="tx1"/>
            </a:solidFill>
          </a:ln>
          <a:effectLst>
            <a:reflection blurRad="50800" stA="63000" endPos="5200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58% </a:t>
            </a:r>
            <a:r>
              <a:rPr lang="en-US" sz="2000" dirty="0">
                <a:solidFill>
                  <a:schemeClr val="bg1"/>
                </a:solidFill>
              </a:rPr>
              <a:t>were ENSO Neutral</a:t>
            </a:r>
          </a:p>
          <a:p>
            <a:pPr algn="ctr"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29% </a:t>
            </a:r>
            <a:r>
              <a:rPr lang="en-US" sz="2000" dirty="0">
                <a:solidFill>
                  <a:srgbClr val="00B0F0"/>
                </a:solidFill>
              </a:rPr>
              <a:t>were La Niña  </a:t>
            </a:r>
          </a:p>
          <a:p>
            <a:pPr algn="ctr">
              <a:defRPr/>
            </a:pPr>
            <a:r>
              <a:rPr lang="en-US" sz="2000" dirty="0">
                <a:solidFill>
                  <a:srgbClr val="FFCC00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17</a:t>
            </a:r>
            <a:r>
              <a:rPr lang="en-US" sz="2000" dirty="0" smtClean="0">
                <a:solidFill>
                  <a:srgbClr val="FF0000"/>
                </a:solidFill>
              </a:rPr>
              <a:t>% </a:t>
            </a:r>
            <a:r>
              <a:rPr lang="en-US" sz="2000" dirty="0">
                <a:solidFill>
                  <a:srgbClr val="FF0000"/>
                </a:solidFill>
              </a:rPr>
              <a:t>were El Niño</a:t>
            </a:r>
          </a:p>
        </p:txBody>
      </p:sp>
      <p:sp>
        <p:nvSpPr>
          <p:cNvPr id="2" name="AutoShape 2" descr="data:image/jpeg;base64,/9j/4AAQSkZJRgABAQAAAQABAAD/2wCEAAkGBxQSEhQUEhQUFhQUFRQXFBcVFRQVFBQUFBUXFxUVFBYYHCggGBolHBQVITEhJSkrLi4uFx82ODMsNygtLiwBCgoKDg0OFBAQFywcHBwsLCwsLCwsLCwsLCwsLCwsLCwsLCwsLCwsLCwsLCwsLCwsLCwrLCwsLCwsLCwsLCwsLP/AABEIAL4BCgMBIgACEQEDEQH/xAAbAAACAwEBAQAAAAAAAAAAAAACAwEEBQAGB//EADcQAAICAQMCBQIFBAEDBQEAAAECABEDBBIhMUEFEyJRYXGBBiMykaFCweHwsTNi0RQkQ1LxFf/EABgBAQEBAQEAAAAAAAAAAAAAAAEAAgME/8QAGhEBAQEBAQEBAAAAAAAAAAAAAAERMSECQf/aAAwDAQACEQMRAD8Ax8wA6SvfMsuJWcTs8a1hMto0zsLy4jySNS0xtW55PQzVzTF8RaxJEeBfiLLocxzY2u+HUmlyDsG+ho/aZn4l8eya3UZM+Q1ZOxCxYIhIpFv6WfmzQ6SvqjViZ1TF67/PDEM0cBsKBQu+TXJH/d7VQr3+sz06VLKJx/vPPX6dR9pRVbxNLeLKR07ij9D1lDEJaKkVYqxY+lmj/E1HOxOQxRhsYLNx/t9uPpx/JlqwpzK7GWWESUg1AK0tJnJqyTQAHwB0H0lQoZONqg1jWTJHK8z8by0jSYw8xbCGDJIkin55Nknrz3gvX+9T9YxhAIFd74r2+f7SRDRZEcVgMJGFbIL4+O/PTjqOnH3B/aP2ztg595HVDIsrOOZqZcMqZUg3GexPP1/aSv8AMY6xNQI5NQUjLkn0ppWyiWiInIJ1eRXU1LKZJVcVO3yK1myccTC8RyS9meh1mVq8g2mwOSOebFX0+v8AaBkY+r5lbEex6f8AEsvZPPSA2IDpB2lQy/t8f3jsV9z0FAHoATdD25JP3gqO306Gx0ljEsBTcaj6H+P96RrJXe/pcLCsayfHUA/5mmNVmEGveOIi2kgbYDLHCc/MCpuIqpazSoTBqH4nlvC0zlMt4Xka0FMOIRo6TDmgMIwr8j+/+8wWkiiIFR0CpJCrfv3/AN/edthgVBkQlZWy45c7RLiDUZmZJVdJpZVlTKkGlVTUO5DLBuRfThBeFjFj/i4LTq8itkERleugrgf5P3lxwK73/Fd/vKOYSKpqcwo/7/zMvUZARyZa1jewr7nn5PMx8oPJo13ocC76/sf2ma6fMWMdHHQB3butn9NHt9T/ABIRffn95WxMftLDEkSasco5+JYxCJRPiXMIlGasY1jNs7GahmaYVsglZ5ccTS8F8JGZMjindCgGMrkr8w7A9oQSVJvb0pWLcRMb40enwoMeN8D+d5RHnoMhGRQnpKmjz5v9I6F+bUTB/GWhw4dRtwKyL5WNmV9xYZGJ3fqsgFSjAHpf0mx4ccOfZivN+WS20tkK7dqBwrM9bAoBr0sDdWDw/S4kzZNT5uJAu4eryrdnXarJiS+tDheLsk/qIhrpj51lldh/eeuxfhQugdnGPzL8kFXexy/JQEXsVjQJ/eeTyIfb/wDe8LFCo3G0LHpXYEqjMB1IBPP2+kUoPzfP8Cz+wBMyWhheWleUNOCxAUEn2HJP2loEgkEUR1FUR9RJmw0mRcicJBMi504ySPmCWnMYDtIiJi3MHd8wS0Ckpd8dOTQPA9z7DkfvKudfaWPTRsmxW0AWD1uzfHbsbvtEsJNRSZIOyXFSGFMjr241Bqt38/bkTgZVqjLCzo8wmlXUDiWojPJMDWpKaa11DKGpXFNwOQRRH3AAmnq1mRnWz09ul/fr79fv2ma6fJa4/p+8ag/zFIsei+/395NUwKRwePg/PSWcIiUWXcWPi+aur7X1q/eMYtMQQiI7TYrvkAAWSewsKTQ5P6h0+Z6HReGYMuVMIJPpcOUHqJR3ByK2480LpgV2jizzNMyWvKMJp/hZcnnMuNnUlPVs4JXcq9egI32DVg9KPM0PD9BjXU50oZRj3bCHAJUZVUZAy2Lpl7f1HpXGf4rqfWpdF4SiaDbio3K136uMmHm7o9SeZVqTPWxq8pw5gmQqVcMAz+cuQ433JYYkoXCWoJ55Fj1RXienZdSWGRTtGF8RyZGXFi3bSj2WG88bgl/W+kzvD8+UqQqllDKNijcu0q5JX0koNwTlACNx7zR/F+mfINLlFtvwVW5mVXxnoCerHzAvv6f+0wbM8S/EuQkY9OxLgLjOc1TH0+pF4VTuAom+h2jndMbw7wPBqR5aee2cjI28cqzAWN5awQRZBFE7W56brGr8DKOmL0ruVmOQetSo4J/USFAA3OTt3Egdr1cGA4sLLpMqYlIK5My7vNzZFWmXc5/LQbztVSCSu7iSjR/DOixZNNgbya/K4unUm3RtpdSV8xgbK1+r3nlW8GxhNVqHxM5GbZjV1cKwy2hZfLa2fzHU0aAsHkkTZ80aVm0+F8qlcdeZm9S2MijcqcpZJJ6dKFqbtTeBM2XLkO3y2xrlZUKoyEH8uvUK4Jbcarbzu6NFl6XCmkQ5gAC7Y/KJYNk2qoOVAtnq7YyNw6COfG+o01hVfYoO8LjDgne5Hl4xSUQo3ADcCb6S14lq1QIp02Q+UUYZUrL5bBQHWxtAPTktZPPFACp+K9fnxriws1o+Pd5gxDC+RcgDsjhK4t6IFAkcg9ZQV5xYdRWMx4mGU5MdH3HUH3HY/HSLaERAJkingNl420P1E3XqNgCt3txwPcn3jAATRNCjzV89hQ95UyGRjmgAyISiTSYQWEiw6kNRjUd+Ptdn2heYP/qIBMXvkHqtStTsWSO1ySgj1NuTQU3EZmizli8rySpqZmZluX87SpkEG4QqQ0WHUYiSOrfhOlGTLjRiVV3VSVAZhuNekdz29uZ6h9V5D+UqfkLltkZfNRmxKvmDJ5jUxIB5WidrVQ4nlcQr/faei1fjGPJ6v/T4kycDciLt8ugCpUg2eB6rsWaqIlPXSpjAyrtyYtyncwWgpKblKhqVhuYd6tfT3DvDsIx5xlDgEK60SpAIBxjIS21QhtWUc3TUboEc2Uh1HmijSja+92HFkW4GMGyfSQL4o8y2NcrK6MGBAKFy1PZBDABE9bV5hJ2kgsT2sTUx5jw/U+VlVx6th45K2BwaIIIsXPReN7GxLkUb8atkvdZILUBtZlurUn+PaKTwBXfdiyqeeVfYD6gaILFtvat4vvd8zWy6ArhVMhLY6c5cZFISNu1zkWhj6MtKRe5eRESPL+G+J48ZDqlEA1belvqXvaQTYqugFjv7XHq1GF3OFfNxncC4vbvRdzgHjJ1F2xHpuyQJ49sOMGtor1gq4QuVHKjepLEqK4IY0asnp6LwDDhy4MuMUQy0A1lTtBBA2ksvVOOorir4Gpqp4KH1eD/3LEh3Zh5lm1WgCgUekLTUaAG1qoXPPavWIG8tU9OPJSMQFZfNybnGNaBxkjdVUb29lAmhm1L53bTYiWAUk2ASdlEFto/6dlBsHCqeWumG34d4Xi0mRMuWn1LIaxblK4z1XzBRtgBsHYX3NESZGj8KxoqnUkYl2tsvYoYEurqxIK7GG1xkcV6gKNcPztj1JZ22ZFfJSAs+JSOd6YyG6hL4AF8jkSt+LPD31LnMcp3BbKMoUKoJG22O1O3Jdyb6VQHmP/5mRHHlZMRagVOPU4/NurtWUg8DuKBB7yL2/hn4ZfTMW02YgHZW7YGB6BiVBXIBZpaANi+xHifxNhzDKcmZ0c5CzBsZJUksQTR/T6lcV1BUg1U9P4J4xlwHGNUjMq5NzZzkbI6B2U+oEWcdjp33kXzR8p+JfGhnbbjH5asSCQAz8ttYj/4xTH0g1ySbJl5l1KWJpZV5n43llCavt79phmw/dFu8B3+ZXfJJYPJkiTBuGokUgRirJRYwCQRUFmks0TYN2a4JHF2ew+PrJQOV4jdOd/8AfiK3QbkfR9djmHnNHvPT67H1nm9cnM285HmRmpIA+aHFg+/Ir7deesph6/z25guxPXkn36kn3MmsQ5uAVhVJAkUBI1V/3+ZCiOWLOjVKl3w5AWNqXpWYLzRKixuqiV45AI+olRRLGl1LY23IaYAix7EEH+CYj9bGm0+XMx/MYaUMSzb6xjZztfZwrUw9FADrQq4L5VdQ2MZAMW92IVirO7DYHZegrGtA9LYA94rN45myYhp2K7SykluCa6bj0rpzXQe0XqMRFadELZEZyW60aG+h0KALyTY+3Wa03S6Z3YlzSgBy2Rt/m0DyrJZNfF1zfcy+ni7I6pgZmYlSNj7he4ja36rU0rcMOwsDgY+TVY1DK24kn1OpO42KpTk3bgoFCyDR/UJa8O02IvvTKeO5/LcnkEpu9KHvZYnsALk03c3ieLIw8/BiatwDjdjzKwVdqlQSzWCb6UAO4i9dnTTYxkw7tpDYwSwOMbtoN7iGYEr7mqa/YJ0PgLEOTlC4Ucly/mBxaj9NejIpAHUEe3y7X67EgrHjRkxbVPmWoDbk42niyG/XySA1V1gVzwnxVcyu6JjWjdfmOyBDTZKXaBwE4X3X2nlNdqATsZQcjnk9MiqKrqCMQJu1HNBbPWel1+pbAUTEyAbVyYyxUegbRsBKhfUrA3wQFlddemqVzkxploZCWUtjIUsCFUhQb9PJumI5sSWvJvqmNEMfLXqWAs2b2KtkEEBSF9+SaFypjbFkyUysLUtaUjHYtm8RtGJK1aleTZHaen1XgWDMR5WajYVcWX9O4myoK+oiub6m+SKmd4n+H9ZiRgRkOJjTBchKhVJPpxjsetVXpPYXJKXiGqxY9MUV/MOXooGRBgot/Q9hRzwqge5Jta8vkSj2+xBH7iNTCzuFQFmPAH0/tNzD4HpzjyA5chzY0ssvlnTDIb24t3LE9BuUm6NCZ7408+jRoyTQ8Q8COJN/mI45/SrA2L49Vc8c10HXniZG6HEc2SK3SLkqII3Z056/xzG41g41j1iKICCzySYkn5EgDI0rs0nI8STBuOYwJM6pF9f1eOee8Qw9/rPU6heJia/FNvM8nkFGRLerx0ZW2xa1w6wslWa6Xx7gdhJUV/nnqP8AMN0FkA2PfpfzIBURgggQgIgQjKi4ZMQt+F6U5MgAv0jdxRJCkcKDwT8fwZ6/UeHsxbH5y7G4yuMYTO4obUbkhlFfFbaC1PMaUk4qxIC4P9KlsjEEkWCTxRboP6VlvSeLlvQVyLe3dwMiX+k0jC0U8E0b9PUwbit4nosuF2S0bYpO8JjG9Gqi24VYoWp6E9+sb4H4WzfmvsxKKIYWpfcQAo2ELzur9+CJp+H4kx0dSQNi2uK/Tk3VV+Yt4wbHVvv2jddqBqPLQhlZgX2gAAKpyG7Vj13LVcUt32gWdrfGDmCgblxYshTYtAFCjgkqKBJNdfeY2pyb8rblLg0ce4KjUwBXcMYG70ex7DmhUdrMDY9RlxE1uLEVdBnAdDx7HaP3mc+oNhV7DbuI5IHv7KOPsOb6CWvYePq+XR4CoBKhsThSAoC2ykBvSAAprcBwByD1yfDfFfIRkdBXsBtbcdvqclmsUnA+eJc8P1bZ9LkCqhGF1I3WL7enb6lNA8A82BfJBq+K6n/1YZVxIuREdnagHbaCwHpUHk3W49+sSpNj3O6hwVcZNrAh9z0CqBADtYVt5JuwQV6T0vh+XVCvKyFvTjYo7ACldsWbhh+nhGBLEVk6GeQ/DmspwdvOP84Pz6RjX1Bq/pKM/wA3t69J6TUeK4Vyq5yi/KdV2OrIwJXaWYAhAdrcUaJ7QLhqsb5c2PPirG7Y1d0zeU+arTZl8gEKlNym0HmZeu8GVlGPA5UEgUAGBWyAVINsWIQszFQKHAlzxbxZMi5suNVdtOyHcDeItka1JC1fqxqL69PUOhqZfLvHqUzhADkLBgdrLdsmKz+sPvoUOqnqInVN/C9uLZ5uML6kZkxnKymzxt3Gi/rtlvaBVCYPivhHkJjY5A3mbuArDaFIoknrYN9AeJ6nRqurGF8ZwYmDPeOsioGxlRhduG9RJsi6fm6mB+ItarEoCzkEetuL5J4x87FFkBb/AG6AyHWNiFnm6/czW1OA41XzCjgLwqFAwLG6LCytE1Tc/HeZWHrzdfHBlsagnufv/f3+8xFRlRZrpZr3rtOJimMhmky53iHac7xLNBqRDmBCkCRG3NcAUAON3JH9R3E8nvVD2AnVIE64p9pyCZesSa7CUdUk087y2vxTOquJu63HMhsfJjETth4ks8cn56SdsmppBkwiJFSCJKC4MZpydwqrsVfAu+L9hck2NJ4e6DIuRRQUs1ZEDYthoMw5IFsvPSu8sKGBxfmM3mMqLlZtwt+BssWP08k2R0HuD1/h7vlYKynkksroFCuw3LkHpNepuaNjiU9Vq8aOUdfMVduwo5U4zjLUpteTzz/gUN8P1Obzgwr1bAV9IG0DY7ISTyAwZqo/rHI53O8L1iHUIoIARMg3C1DliDXJugd1f8d5SxI+PJj1BY8sp4B/rJJVWI2hQGo8/Ncx/wCJnx4suNsK+Xk9ZyAE7rYjaT1AtSDQAHJ4kjvxJhx5HXLvohEDkEUHUk0DfBIU11/T8zHSs5yqtBjyq0qhhuslmFXXYd7sniCcz52TGCBuIUcBQWbgFgo5PNXXtNZvwxjxgrkfIcqgFwqqEU89GPJA49j14rmR6r/hffebEqr+ZjyKQeKYKwABIuyewPsb4kY8WatwZWoqERlcs1bScfmAAGjQ5J710haLMFz429Zbkt6ugJNFvbjpdE2TwOYHiOcY8vOF1QkMGwuFYgENZG0qGO4XY79e8iq63S6g49mDStixEb3VNzs3X/qE+qhtNKR278TyeU8z6Th1+M/m7lx3uXJvUq4ZSpJF3Y2LkSlY2WHAqfOtWAXbb+ksdt8em+L+0LwvcJ45p8ujXEz4cbuqjIgwttY4rKeYF2gnhSGDDvxMD8ReIqcYwAJ6X3jZ+lAR+kHqep6knntVTz5WAYbkTlyFeVJB+OIDGSZzJQsg89D2+f7TLSVMarSsDDDQViyXi3aKLwSf9uSxzNFyH4/25EiICSBIBhCRdGHb8/sP/MXUipB9waVc6y0YrIJt52HrccxM60Z6TV45iavHGCqFToRElKsbrI71wa+JpFzjCzAWdt12vr96izJOMCERIMkLFnZQQrEA9r4v3r3+YG41XTpY7f71kGcRIrGLX5FXaGO0jp1EQze/UyAYLQR/h+cY8uN2G5VdWYe4Bs181PZfizTZMOutQfzqGNj+lwQvAB44L881zPCXLubxXK7q7OWbGFCbudoUAAV9AJNSr/iKnzhRLCwxyMKTi7CiyaFbfUSfT7RWsVmKNiZRQCNt9SKwsWdwtboC/kVUXg8SbI1Hg9vLUBnf+neb/SD/AG+onTqxNIcbMTtOPYSaWmcZS3AWx2J6AyJfi+T07MxbzARQuzyLYsOgs/JNd+ann3SaPjWFUz5EBBAqtvIvaLXrwAbH2lBoVK+wUSTzYoUeRzZvoK46+8UwjH61FvMtQIHEfpci/pcEoetcMCO6/MQCIxGUA3e7tXQSINZpyjsvXaSL9wOh+Im47VajcRyeFA59wK/sJWJhWo4tO3QWkCBTDQdia+TfH7C4InCSEDDEXCEkKdOWTEPtpgOIwwGmnnUdSsxdYk384mTrEjAwmHMAiWNQIiaATBMJpBr27fz7yKQnBNjiuD1P0izJLdB7SAYIJ4kVDJgGRcJxEm4BkgmRUZUBpIIyFTYNGWMnj+UKyilZj6si2rkc8cGv6utdhKrCVsohrUKs3feHvgOB26SFg0XmEUxl3Hh3sFurPX2+YvxHSeU5XcHAPDDoRdf2gYpx2n0pc0Cg7et1SyegG4wAfav2inAP6r+YNQWfCyMVdSrKSGB4II4IMQRNbxbUHPtzGrICPXUsi0rH5Kgc/EzkxFjSgknsPjkyplIkGTOqBSDCFc+/b/MEQhJOhCDJBkBSZBM65J9xMBhGGA028xGQTN1aTVcSjqlkXn9Ti4Jsdaq/V9a9vmUTNPWJM1pqABkVCIgkRQDIhQYJMEyZ0kEyCIdSCePv17/SRDfEEyTIIkgGV8wloxOQQrUUoaVz/A9//FdftIcQbmWhX3BII6EcGKyuSKPNG+nP7+3EasBuCD8/aKVlPJuRqMZ6RzYyb46whp7Fwa1d0uFG02W29ahWAquQTY+fr8zILm7s2Oh7iWsy+xNex4r6yr5d95figsWnDg7W9YBO2jyBydre9dqlaaY0XlquTehJagATvUgWCR7fMo6lQGO3p2+L7QzxqUqTcgfM6BFJEEGdckKHUVc7eZB93MAxhgNOjzFMJVzrLbRGWBYmsSZGZZv6kTG1K8zUCmRIJjCvEAxRZgxlQWEEi5FyJ0i6dOEmpANSCIVyDIgMW4jDBLfxAquXbXQ39eB81EACjd32/wAy3kTdf3P7cyoYNoUx+IAjqLla+DK+EGxzDTmr+RgOBz/x9ok6pt3NEAcXx2uEQKUknkkMK7Cuh94DAEmulcX1oDi/2jRGhh2ZtgqjwDz39/8AExci8x+LIUPHXt8RbCF4Z4QZCJZAHcgfufmMYRTCZbc+P1Fe9197qCy0aPbj9pxnKv8AxIokEyCZwMCImRBk1E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023949" y="915482"/>
            <a:ext cx="3673366" cy="4678204"/>
          </a:xfrm>
          <a:prstGeom prst="rect">
            <a:avLst/>
          </a:prstGeom>
          <a:solidFill>
            <a:schemeClr val="tx1">
              <a:lumMod val="75000"/>
              <a:lumOff val="25000"/>
              <a:alpha val="63000"/>
            </a:schemeClr>
          </a:solidFill>
          <a:ln w="34925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</a:rPr>
              <a:t>Portland </a:t>
            </a:r>
            <a:r>
              <a:rPr lang="en-US" sz="2400" dirty="0" smtClean="0">
                <a:solidFill>
                  <a:schemeClr val="bg1"/>
                </a:solidFill>
              </a:rPr>
              <a:t>Airport </a:t>
            </a:r>
            <a:r>
              <a:rPr lang="en-US" sz="2400" dirty="0">
                <a:solidFill>
                  <a:schemeClr val="bg1"/>
                </a:solidFill>
              </a:rPr>
              <a:t>2”+ snow events (since 1990)</a:t>
            </a:r>
          </a:p>
          <a:p>
            <a:pPr>
              <a:defRPr/>
            </a:pPr>
            <a:endParaRPr lang="en-US" sz="10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12.0”  02/12/95    2.5” 01/10/98</a:t>
            </a:r>
          </a:p>
          <a:p>
            <a:pPr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7.0”    12/20/08    </a:t>
            </a:r>
            <a:r>
              <a:rPr lang="en-US" sz="2000" dirty="0" smtClean="0">
                <a:solidFill>
                  <a:schemeClr val="bg1"/>
                </a:solidFill>
              </a:rPr>
              <a:t>2.5” 01/23/93</a:t>
            </a:r>
            <a:endParaRPr lang="en-US" sz="20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6.6”    </a:t>
            </a:r>
            <a:r>
              <a:rPr lang="en-US" sz="2000" dirty="0" smtClean="0">
                <a:solidFill>
                  <a:srgbClr val="00B0F0"/>
                </a:solidFill>
              </a:rPr>
              <a:t>01/27/96    </a:t>
            </a:r>
            <a:r>
              <a:rPr lang="en-US" sz="2000" dirty="0" smtClean="0">
                <a:solidFill>
                  <a:schemeClr val="bg1"/>
                </a:solidFill>
              </a:rPr>
              <a:t>2.5” 12/31/92</a:t>
            </a:r>
            <a:endParaRPr lang="en-US" sz="20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6.5”    01/10/17    2.3” 12/14/16</a:t>
            </a:r>
            <a:endParaRPr lang="en-US" sz="20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6.1”    02/19/93    </a:t>
            </a:r>
            <a:r>
              <a:rPr lang="en-US" sz="2000" dirty="0" smtClean="0">
                <a:solidFill>
                  <a:srgbClr val="00B0F0"/>
                </a:solidFill>
              </a:rPr>
              <a:t>2.3” 01/04/09</a:t>
            </a:r>
            <a:endParaRPr lang="en-US" sz="2000" dirty="0" smtClean="0">
              <a:solidFill>
                <a:srgbClr val="00B0F0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5.2”    02/12/90    2.3” 12/31/03</a:t>
            </a: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5.0”    01/11/98    </a:t>
            </a:r>
            <a:r>
              <a:rPr lang="en-US" sz="2000" dirty="0" smtClean="0">
                <a:solidFill>
                  <a:schemeClr val="bg1"/>
                </a:solidFill>
              </a:rPr>
              <a:t>2.3” 02/15/90</a:t>
            </a: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4.5”    01/06/04    2.2” 02/08/14</a:t>
            </a: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3.8”    02/06/14    2.2” 01/07/04</a:t>
            </a:r>
          </a:p>
          <a:p>
            <a:pPr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3.4”    12/22/08    2.0” 12/21/08 </a:t>
            </a:r>
          </a:p>
          <a:p>
            <a:pPr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3.1”    12/24/08    2.0” 12/24/98</a:t>
            </a: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3.0”    01/16/07    </a:t>
            </a:r>
            <a:r>
              <a:rPr lang="en-US" sz="2000" dirty="0" smtClean="0">
                <a:solidFill>
                  <a:schemeClr val="bg1"/>
                </a:solidFill>
              </a:rPr>
              <a:t>2.0” 02/24/94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294" y="5750201"/>
            <a:ext cx="4054366" cy="1015663"/>
          </a:xfrm>
          <a:prstGeom prst="rect">
            <a:avLst/>
          </a:prstGeom>
          <a:solidFill>
            <a:schemeClr val="tx1">
              <a:lumMod val="75000"/>
              <a:lumOff val="25000"/>
              <a:alpha val="64000"/>
            </a:schemeClr>
          </a:solidFill>
          <a:ln w="50800">
            <a:solidFill>
              <a:schemeClr val="tx1"/>
            </a:solidFill>
          </a:ln>
          <a:effectLst>
            <a:reflection blurRad="50800" stA="63000" endPos="5200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bg1"/>
                </a:solidFill>
              </a:rPr>
              <a:t>5</a:t>
            </a:r>
            <a:r>
              <a:rPr lang="en-US" sz="2000" dirty="0" smtClean="0">
                <a:solidFill>
                  <a:schemeClr val="bg1"/>
                </a:solidFill>
              </a:rPr>
              <a:t>0</a:t>
            </a:r>
            <a:r>
              <a:rPr lang="en-US" sz="2000" dirty="0">
                <a:solidFill>
                  <a:schemeClr val="bg1"/>
                </a:solidFill>
              </a:rPr>
              <a:t>% were ENSO Neutral</a:t>
            </a:r>
          </a:p>
          <a:p>
            <a:pPr algn="ctr"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27% </a:t>
            </a:r>
            <a:r>
              <a:rPr lang="en-US" sz="2000" dirty="0">
                <a:solidFill>
                  <a:srgbClr val="00B0F0"/>
                </a:solidFill>
              </a:rPr>
              <a:t>were La Niña  </a:t>
            </a:r>
          </a:p>
          <a:p>
            <a:pPr algn="ctr">
              <a:defRPr/>
            </a:pPr>
            <a:r>
              <a:rPr lang="en-US" sz="2000" dirty="0">
                <a:solidFill>
                  <a:srgbClr val="FFCC00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23% </a:t>
            </a:r>
            <a:r>
              <a:rPr lang="en-US" sz="2000" dirty="0">
                <a:solidFill>
                  <a:srgbClr val="FF0000"/>
                </a:solidFill>
              </a:rPr>
              <a:t>were El Niño</a:t>
            </a:r>
          </a:p>
        </p:txBody>
      </p:sp>
    </p:spTree>
    <p:extLst>
      <p:ext uri="{BB962C8B-B14F-4D97-AF65-F5344CB8AC3E}">
        <p14:creationId xmlns:p14="http://schemas.microsoft.com/office/powerpoint/2010/main" val="1187198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altLang="en-US" dirty="0" smtClean="0"/>
              <a:t>Root for Neutral!</a:t>
            </a:r>
            <a:endParaRPr lang="en-US" alt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13077" y="915482"/>
            <a:ext cx="4114800" cy="4585871"/>
          </a:xfrm>
          <a:prstGeom prst="rect">
            <a:avLst/>
          </a:prstGeom>
          <a:solidFill>
            <a:schemeClr val="tx1">
              <a:lumMod val="75000"/>
              <a:lumOff val="25000"/>
              <a:alpha val="63000"/>
            </a:schemeClr>
          </a:solidFill>
          <a:ln w="34925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Portland Downtown 2”+ snow events (since 1990</a:t>
            </a:r>
            <a:r>
              <a:rPr lang="en-US" sz="2400" dirty="0" smtClean="0">
                <a:solidFill>
                  <a:schemeClr val="bg1"/>
                </a:solidFill>
              </a:rPr>
              <a:t>)</a:t>
            </a:r>
          </a:p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10.0”  02/12/95    </a:t>
            </a:r>
            <a:r>
              <a:rPr lang="en-US" sz="2000" dirty="0" smtClean="0">
                <a:solidFill>
                  <a:srgbClr val="00B0F0"/>
                </a:solidFill>
              </a:rPr>
              <a:t>2.5” 01/18/12</a:t>
            </a:r>
          </a:p>
          <a:p>
            <a:pPr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                             </a:t>
            </a:r>
            <a:r>
              <a:rPr lang="en-US" sz="2000" dirty="0" smtClean="0">
                <a:solidFill>
                  <a:srgbClr val="FF0000"/>
                </a:solidFill>
              </a:rPr>
              <a:t>2.5” 01/10/98</a:t>
            </a:r>
            <a:endParaRPr lang="en-US" sz="2000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7.5”    02/19/93    2.0” 02/08/14</a:t>
            </a:r>
            <a:endParaRPr lang="en-US" sz="20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6.8”    01/10/17    </a:t>
            </a:r>
            <a:endParaRPr lang="en-US" sz="2000" dirty="0" smtClean="0">
              <a:solidFill>
                <a:srgbClr val="00B0F0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6.0”    01/06/04    </a:t>
            </a:r>
            <a:endParaRPr lang="en-US" sz="2000" dirty="0" smtClean="0">
              <a:solidFill>
                <a:srgbClr val="00B0F0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6.0”    12/31/92    </a:t>
            </a:r>
            <a:endParaRPr lang="en-US" sz="2000" dirty="0" smtClean="0">
              <a:solidFill>
                <a:srgbClr val="00B0F0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5.0”    01/11/17    </a:t>
            </a:r>
            <a:r>
              <a:rPr lang="en-US" sz="2000" dirty="0" smtClean="0">
                <a:solidFill>
                  <a:srgbClr val="00B0F0"/>
                </a:solidFill>
              </a:rPr>
              <a:t>2.0” 12/24/98</a:t>
            </a: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4.0”    01/16/07    2.0” 01/09/98</a:t>
            </a:r>
            <a:endParaRPr lang="en-US" sz="2000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3.5”    02/06/14    2.0” 12/07/92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3.0”    12/29/09    </a:t>
            </a:r>
            <a:r>
              <a:rPr lang="en-US" sz="2000" dirty="0" smtClean="0">
                <a:solidFill>
                  <a:schemeClr val="bg1"/>
                </a:solidFill>
              </a:rPr>
              <a:t>2.0” 12/19/90</a:t>
            </a: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2.5”    02/07/14    2.0” 02/12/90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3949" y="5750200"/>
            <a:ext cx="3673366" cy="1015663"/>
          </a:xfrm>
          <a:prstGeom prst="rect">
            <a:avLst/>
          </a:prstGeom>
          <a:solidFill>
            <a:schemeClr val="tx1">
              <a:lumMod val="75000"/>
              <a:lumOff val="25000"/>
              <a:alpha val="64000"/>
            </a:schemeClr>
          </a:solidFill>
          <a:ln w="50800">
            <a:solidFill>
              <a:schemeClr val="tx1"/>
            </a:solidFill>
          </a:ln>
          <a:effectLst>
            <a:reflection blurRad="50800" stA="63000" endPos="5200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65% </a:t>
            </a:r>
            <a:r>
              <a:rPr lang="en-US" sz="2000" dirty="0">
                <a:solidFill>
                  <a:schemeClr val="bg1"/>
                </a:solidFill>
              </a:rPr>
              <a:t>were ENSO Neutral</a:t>
            </a:r>
          </a:p>
          <a:p>
            <a:pPr algn="ctr"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15</a:t>
            </a:r>
            <a:r>
              <a:rPr lang="en-US" sz="2000" dirty="0" smtClean="0">
                <a:solidFill>
                  <a:srgbClr val="00B0F0"/>
                </a:solidFill>
              </a:rPr>
              <a:t>% </a:t>
            </a:r>
            <a:r>
              <a:rPr lang="en-US" sz="2000" dirty="0">
                <a:solidFill>
                  <a:srgbClr val="00B0F0"/>
                </a:solidFill>
              </a:rPr>
              <a:t>were La Niña  </a:t>
            </a:r>
          </a:p>
          <a:p>
            <a:pPr algn="ctr">
              <a:defRPr/>
            </a:pPr>
            <a:r>
              <a:rPr lang="en-US" sz="2000" dirty="0">
                <a:solidFill>
                  <a:srgbClr val="FFCC00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20</a:t>
            </a:r>
            <a:r>
              <a:rPr lang="en-US" sz="2000" dirty="0" smtClean="0">
                <a:solidFill>
                  <a:srgbClr val="FF0000"/>
                </a:solidFill>
              </a:rPr>
              <a:t>% </a:t>
            </a:r>
            <a:r>
              <a:rPr lang="en-US" sz="2000" dirty="0">
                <a:solidFill>
                  <a:srgbClr val="FF0000"/>
                </a:solidFill>
              </a:rPr>
              <a:t>were El Niño</a:t>
            </a:r>
          </a:p>
        </p:txBody>
      </p:sp>
      <p:sp>
        <p:nvSpPr>
          <p:cNvPr id="2" name="AutoShape 2" descr="data:image/jpeg;base64,/9j/4AAQSkZJRgABAQAAAQABAAD/2wCEAAkGBxQSEhQUEhQUFhQUFRQXFBcVFRQVFBQUFBUXFxUVFBYYHCggGBolHBQVITEhJSkrLi4uFx82ODMsNygtLiwBCgoKDg0OFBAQFywcHBwsLCwsLCwsLCwsLCwsLCwsLCwsLCwsLCwsLCwsLCwsLCwsLCwrLCwsLCwsLCwsLCwsLP/AABEIAL4BCgMBIgACEQEDEQH/xAAbAAACAwEBAQAAAAAAAAAAAAACAwEEBQAGB//EADcQAAICAQMCBQIFBAEDBQEAAAECABEDBBIhMUEFEyJRYXGBBiMykaFCweHwsTNi0RQkQ1LxFf/EABgBAQEBAQEAAAAAAAAAAAAAAAEAAgME/8QAGhEBAQEBAQEBAAAAAAAAAAAAAAERMSECQf/aAAwDAQACEQMRAD8Ax8wA6SvfMsuJWcTs8a1hMto0zsLy4jySNS0xtW55PQzVzTF8RaxJEeBfiLLocxzY2u+HUmlyDsG+ho/aZn4l8eya3UZM+Q1ZOxCxYIhIpFv6WfmzQ6SvqjViZ1TF67/PDEM0cBsKBQu+TXJH/d7VQr3+sz06VLKJx/vPPX6dR9pRVbxNLeLKR07ij9D1lDEJaKkVYqxY+lmj/E1HOxOQxRhsYLNx/t9uPpx/JlqwpzK7GWWESUg1AK0tJnJqyTQAHwB0H0lQoZONqg1jWTJHK8z8by0jSYw8xbCGDJIkin55Nknrz3gvX+9T9YxhAIFd74r2+f7SRDRZEcVgMJGFbIL4+O/PTjqOnH3B/aP2ztg595HVDIsrOOZqZcMqZUg3GexPP1/aSv8AMY6xNQI5NQUjLkn0ppWyiWiInIJ1eRXU1LKZJVcVO3yK1myccTC8RyS9meh1mVq8g2mwOSOebFX0+v8AaBkY+r5lbEex6f8AEsvZPPSA2IDpB2lQy/t8f3jsV9z0FAHoATdD25JP3gqO306Gx0ljEsBTcaj6H+P96RrJXe/pcLCsayfHUA/5mmNVmEGveOIi2kgbYDLHCc/MCpuIqpazSoTBqH4nlvC0zlMt4Xka0FMOIRo6TDmgMIwr8j+/+8wWkiiIFR0CpJCrfv3/AN/edthgVBkQlZWy45c7RLiDUZmZJVdJpZVlTKkGlVTUO5DLBuRfThBeFjFj/i4LTq8itkERleugrgf5P3lxwK73/Fd/vKOYSKpqcwo/7/zMvUZARyZa1jewr7nn5PMx8oPJo13ocC76/sf2ma6fMWMdHHQB3butn9NHt9T/ABIRffn95WxMftLDEkSasco5+JYxCJRPiXMIlGasY1jNs7GahmaYVsglZ5ccTS8F8JGZMjindCgGMrkr8w7A9oQSVJvb0pWLcRMb40enwoMeN8D+d5RHnoMhGRQnpKmjz5v9I6F+bUTB/GWhw4dRtwKyL5WNmV9xYZGJ3fqsgFSjAHpf0mx4ccOfZivN+WS20tkK7dqBwrM9bAoBr0sDdWDw/S4kzZNT5uJAu4eryrdnXarJiS+tDheLsk/qIhrpj51lldh/eeuxfhQugdnGPzL8kFXexy/JQEXsVjQJ/eeTyIfb/wDe8LFCo3G0LHpXYEqjMB1IBPP2+kUoPzfP8Cz+wBMyWhheWleUNOCxAUEn2HJP2loEgkEUR1FUR9RJmw0mRcicJBMi504ySPmCWnMYDtIiJi3MHd8wS0Ckpd8dOTQPA9z7DkfvKudfaWPTRsmxW0AWD1uzfHbsbvtEsJNRSZIOyXFSGFMjr241Bqt38/bkTgZVqjLCzo8wmlXUDiWojPJMDWpKaa11DKGpXFNwOQRRH3AAmnq1mRnWz09ul/fr79fv2ma6fJa4/p+8ag/zFIsei+/395NUwKRwePg/PSWcIiUWXcWPi+aur7X1q/eMYtMQQiI7TYrvkAAWSewsKTQ5P6h0+Z6HReGYMuVMIJPpcOUHqJR3ByK2480LpgV2jizzNMyWvKMJp/hZcnnMuNnUlPVs4JXcq9egI32DVg9KPM0PD9BjXU50oZRj3bCHAJUZVUZAy2Lpl7f1HpXGf4rqfWpdF4SiaDbio3K136uMmHm7o9SeZVqTPWxq8pw5gmQqVcMAz+cuQ433JYYkoXCWoJ55Fj1RXienZdSWGRTtGF8RyZGXFi3bSj2WG88bgl/W+kzvD8+UqQqllDKNijcu0q5JX0koNwTlACNx7zR/F+mfINLlFtvwVW5mVXxnoCerHzAvv6f+0wbM8S/EuQkY9OxLgLjOc1TH0+pF4VTuAom+h2jndMbw7wPBqR5aee2cjI28cqzAWN5awQRZBFE7W56brGr8DKOmL0ruVmOQetSo4J/USFAA3OTt3Egdr1cGA4sLLpMqYlIK5My7vNzZFWmXc5/LQbztVSCSu7iSjR/DOixZNNgbya/K4unUm3RtpdSV8xgbK1+r3nlW8GxhNVqHxM5GbZjV1cKwy2hZfLa2fzHU0aAsHkkTZ80aVm0+F8qlcdeZm9S2MijcqcpZJJ6dKFqbtTeBM2XLkO3y2xrlZUKoyEH8uvUK4Jbcarbzu6NFl6XCmkQ5gAC7Y/KJYNk2qoOVAtnq7YyNw6COfG+o01hVfYoO8LjDgne5Hl4xSUQo3ADcCb6S14lq1QIp02Q+UUYZUrL5bBQHWxtAPTktZPPFACp+K9fnxriws1o+Pd5gxDC+RcgDsjhK4t6IFAkcg9ZQV5xYdRWMx4mGU5MdH3HUH3HY/HSLaERAJkingNl420P1E3XqNgCt3txwPcn3jAATRNCjzV89hQ95UyGRjmgAyISiTSYQWEiw6kNRjUd+Ptdn2heYP/qIBMXvkHqtStTsWSO1ySgj1NuTQU3EZmizli8rySpqZmZluX87SpkEG4QqQ0WHUYiSOrfhOlGTLjRiVV3VSVAZhuNekdz29uZ6h9V5D+UqfkLltkZfNRmxKvmDJ5jUxIB5WidrVQ4nlcQr/faei1fjGPJ6v/T4kycDciLt8ugCpUg2eB6rsWaqIlPXSpjAyrtyYtyncwWgpKblKhqVhuYd6tfT3DvDsIx5xlDgEK60SpAIBxjIS21QhtWUc3TUboEc2Uh1HmijSja+92HFkW4GMGyfSQL4o8y2NcrK6MGBAKFy1PZBDABE9bV5hJ2kgsT2sTUx5jw/U+VlVx6th45K2BwaIIIsXPReN7GxLkUb8atkvdZILUBtZlurUn+PaKTwBXfdiyqeeVfYD6gaILFtvat4vvd8zWy6ArhVMhLY6c5cZFISNu1zkWhj6MtKRe5eRESPL+G+J48ZDqlEA1belvqXvaQTYqugFjv7XHq1GF3OFfNxncC4vbvRdzgHjJ1F2xHpuyQJ49sOMGtor1gq4QuVHKjepLEqK4IY0asnp6LwDDhy4MuMUQy0A1lTtBBA2ksvVOOorir4Gpqp4KH1eD/3LEh3Zh5lm1WgCgUekLTUaAG1qoXPPavWIG8tU9OPJSMQFZfNybnGNaBxkjdVUb29lAmhm1L53bTYiWAUk2ASdlEFto/6dlBsHCqeWumG34d4Xi0mRMuWn1LIaxblK4z1XzBRtgBsHYX3NESZGj8KxoqnUkYl2tsvYoYEurqxIK7GG1xkcV6gKNcPztj1JZ22ZFfJSAs+JSOd6YyG6hL4AF8jkSt+LPD31LnMcp3BbKMoUKoJG22O1O3Jdyb6VQHmP/5mRHHlZMRagVOPU4/NurtWUg8DuKBB7yL2/hn4ZfTMW02YgHZW7YGB6BiVBXIBZpaANi+xHifxNhzDKcmZ0c5CzBsZJUksQTR/T6lcV1BUg1U9P4J4xlwHGNUjMq5NzZzkbI6B2U+oEWcdjp33kXzR8p+JfGhnbbjH5asSCQAz8ttYj/4xTH0g1ySbJl5l1KWJpZV5n43llCavt79phmw/dFu8B3+ZXfJJYPJkiTBuGokUgRirJRYwCQRUFmks0TYN2a4JHF2ew+PrJQOV4jdOd/8AfiK3QbkfR9djmHnNHvPT67H1nm9cnM285HmRmpIA+aHFg+/Ir7deesph6/z25guxPXkn36kn3MmsQ5uAVhVJAkUBI1V/3+ZCiOWLOjVKl3w5AWNqXpWYLzRKixuqiV45AI+olRRLGl1LY23IaYAix7EEH+CYj9bGm0+XMx/MYaUMSzb6xjZztfZwrUw9FADrQq4L5VdQ2MZAMW92IVirO7DYHZegrGtA9LYA94rN45myYhp2K7SykluCa6bj0rpzXQe0XqMRFadELZEZyW60aG+h0KALyTY+3Wa03S6Z3YlzSgBy2Rt/m0DyrJZNfF1zfcy+ni7I6pgZmYlSNj7he4ja36rU0rcMOwsDgY+TVY1DK24kn1OpO42KpTk3bgoFCyDR/UJa8O02IvvTKeO5/LcnkEpu9KHvZYnsALk03c3ieLIw8/BiatwDjdjzKwVdqlQSzWCb6UAO4i9dnTTYxkw7tpDYwSwOMbtoN7iGYEr7mqa/YJ0PgLEOTlC4Ucly/mBxaj9NejIpAHUEe3y7X67EgrHjRkxbVPmWoDbk42niyG/XySA1V1gVzwnxVcyu6JjWjdfmOyBDTZKXaBwE4X3X2nlNdqATsZQcjnk9MiqKrqCMQJu1HNBbPWel1+pbAUTEyAbVyYyxUegbRsBKhfUrA3wQFlddemqVzkxploZCWUtjIUsCFUhQb9PJumI5sSWvJvqmNEMfLXqWAs2b2KtkEEBSF9+SaFypjbFkyUysLUtaUjHYtm8RtGJK1aleTZHaen1XgWDMR5WajYVcWX9O4myoK+oiub6m+SKmd4n+H9ZiRgRkOJjTBchKhVJPpxjsetVXpPYXJKXiGqxY9MUV/MOXooGRBgot/Q9hRzwqge5Jta8vkSj2+xBH7iNTCzuFQFmPAH0/tNzD4HpzjyA5chzY0ssvlnTDIb24t3LE9BuUm6NCZ7408+jRoyTQ8Q8COJN/mI45/SrA2L49Vc8c10HXniZG6HEc2SK3SLkqII3Z056/xzG41g41j1iKICCzySYkn5EgDI0rs0nI8STBuOYwJM6pF9f1eOee8Qw9/rPU6heJia/FNvM8nkFGRLerx0ZW2xa1w6wslWa6Xx7gdhJUV/nnqP8AMN0FkA2PfpfzIBURgggQgIgQjKi4ZMQt+F6U5MgAv0jdxRJCkcKDwT8fwZ6/UeHsxbH5y7G4yuMYTO4obUbkhlFfFbaC1PMaUk4qxIC4P9KlsjEEkWCTxRboP6VlvSeLlvQVyLe3dwMiX+k0jC0U8E0b9PUwbit4nosuF2S0bYpO8JjG9Gqi24VYoWp6E9+sb4H4WzfmvsxKKIYWpfcQAo2ELzur9+CJp+H4kx0dSQNi2uK/Tk3VV+Yt4wbHVvv2jddqBqPLQhlZgX2gAAKpyG7Vj13LVcUt32gWdrfGDmCgblxYshTYtAFCjgkqKBJNdfeY2pyb8rblLg0ce4KjUwBXcMYG70ex7DmhUdrMDY9RlxE1uLEVdBnAdDx7HaP3mc+oNhV7DbuI5IHv7KOPsOb6CWvYePq+XR4CoBKhsThSAoC2ykBvSAAprcBwByD1yfDfFfIRkdBXsBtbcdvqclmsUnA+eJc8P1bZ9LkCqhGF1I3WL7enb6lNA8A82BfJBq+K6n/1YZVxIuREdnagHbaCwHpUHk3W49+sSpNj3O6hwVcZNrAh9z0CqBADtYVt5JuwQV6T0vh+XVCvKyFvTjYo7ACldsWbhh+nhGBLEVk6GeQ/DmspwdvOP84Pz6RjX1Bq/pKM/wA3t69J6TUeK4Vyq5yi/KdV2OrIwJXaWYAhAdrcUaJ7QLhqsb5c2PPirG7Y1d0zeU+arTZl8gEKlNym0HmZeu8GVlGPA5UEgUAGBWyAVINsWIQszFQKHAlzxbxZMi5suNVdtOyHcDeItka1JC1fqxqL69PUOhqZfLvHqUzhADkLBgdrLdsmKz+sPvoUOqnqInVN/C9uLZ5uML6kZkxnKymzxt3Gi/rtlvaBVCYPivhHkJjY5A3mbuArDaFIoknrYN9AeJ6nRqurGF8ZwYmDPeOsioGxlRhduG9RJsi6fm6mB+ItarEoCzkEetuL5J4x87FFkBb/AG6AyHWNiFnm6/czW1OA41XzCjgLwqFAwLG6LCytE1Tc/HeZWHrzdfHBlsagnufv/f3+8xFRlRZrpZr3rtOJimMhmky53iHac7xLNBqRDmBCkCRG3NcAUAON3JH9R3E8nvVD2AnVIE64p9pyCZesSa7CUdUk087y2vxTOquJu63HMhsfJjETth4ks8cn56SdsmppBkwiJFSCJKC4MZpydwqrsVfAu+L9hck2NJ4e6DIuRRQUs1ZEDYthoMw5IFsvPSu8sKGBxfmM3mMqLlZtwt+BssWP08k2R0HuD1/h7vlYKynkksroFCuw3LkHpNepuaNjiU9Vq8aOUdfMVduwo5U4zjLUpteTzz/gUN8P1Obzgwr1bAV9IG0DY7ISTyAwZqo/rHI53O8L1iHUIoIARMg3C1DliDXJugd1f8d5SxI+PJj1BY8sp4B/rJJVWI2hQGo8/Ncx/wCJnx4suNsK+Xk9ZyAE7rYjaT1AtSDQAHJ4kjvxJhx5HXLvohEDkEUHUk0DfBIU11/T8zHSs5yqtBjyq0qhhuslmFXXYd7sniCcz52TGCBuIUcBQWbgFgo5PNXXtNZvwxjxgrkfIcqgFwqqEU89GPJA49j14rmR6r/hffebEqr+ZjyKQeKYKwABIuyewPsb4kY8WatwZWoqERlcs1bScfmAAGjQ5J710haLMFz429Zbkt6ugJNFvbjpdE2TwOYHiOcY8vOF1QkMGwuFYgENZG0qGO4XY79e8iq63S6g49mDStixEb3VNzs3X/qE+qhtNKR278TyeU8z6Th1+M/m7lx3uXJvUq4ZSpJF3Y2LkSlY2WHAqfOtWAXbb+ksdt8em+L+0LwvcJ45p8ujXEz4cbuqjIgwttY4rKeYF2gnhSGDDvxMD8ReIqcYwAJ6X3jZ+lAR+kHqep6knntVTz5WAYbkTlyFeVJB+OIDGSZzJQsg89D2+f7TLSVMarSsDDDQViyXi3aKLwSf9uSxzNFyH4/25EiICSBIBhCRdGHb8/sP/MXUipB9waVc6y0YrIJt52HrccxM60Z6TV45iavHGCqFToRElKsbrI71wa+JpFzjCzAWdt12vr96izJOMCERIMkLFnZQQrEA9r4v3r3+YG41XTpY7f71kGcRIrGLX5FXaGO0jp1EQze/UyAYLQR/h+cY8uN2G5VdWYe4Bs181PZfizTZMOutQfzqGNj+lwQvAB44L881zPCXLubxXK7q7OWbGFCbudoUAAV9AJNSr/iKnzhRLCwxyMKTi7CiyaFbfUSfT7RWsVmKNiZRQCNt9SKwsWdwtboC/kVUXg8SbI1Hg9vLUBnf+neb/SD/AG+onTqxNIcbMTtOPYSaWmcZS3AWx2J6AyJfi+T07MxbzARQuzyLYsOgs/JNd+ann3SaPjWFUz5EBBAqtvIvaLXrwAbH2lBoVK+wUSTzYoUeRzZvoK46+8UwjH61FvMtQIHEfpci/pcEoetcMCO6/MQCIxGUA3e7tXQSINZpyjsvXaSL9wOh+Im47VajcRyeFA59wK/sJWJhWo4tO3QWkCBTDQdia+TfH7C4InCSEDDEXCEkKdOWTEPtpgOIwwGmnnUdSsxdYk384mTrEjAwmHMAiWNQIiaATBMJpBr27fz7yKQnBNjiuD1P0izJLdB7SAYIJ4kVDJgGRcJxEm4BkgmRUZUBpIIyFTYNGWMnj+UKyilZj6si2rkc8cGv6utdhKrCVsohrUKs3feHvgOB26SFg0XmEUxl3Hh3sFurPX2+YvxHSeU5XcHAPDDoRdf2gYpx2n0pc0Cg7et1SyegG4wAfav2inAP6r+YNQWfCyMVdSrKSGB4II4IMQRNbxbUHPtzGrICPXUsi0rH5Kgc/EzkxFjSgknsPjkyplIkGTOqBSDCFc+/b/MEQhJOhCDJBkBSZBM65J9xMBhGGA028xGQTN1aTVcSjqlkXn9Ti4Jsdaq/V9a9vmUTNPWJM1pqABkVCIgkRQDIhQYJMEyZ0kEyCIdSCePv17/SRDfEEyTIIkgGV8wloxOQQrUUoaVz/A9//FdftIcQbmWhX3BII6EcGKyuSKPNG+nP7+3EasBuCD8/aKVlPJuRqMZ6RzYyb46whp7Fwa1d0uFG02W29ahWAquQTY+fr8zILm7s2Oh7iWsy+xNex4r6yr5d95figsWnDg7W9YBO2jyBydre9dqlaaY0XlquTehJagATvUgWCR7fMo6lQGO3p2+L7QzxqUqTcgfM6BFJEEGdckKHUVc7eZB93MAxhgNOjzFMJVzrLbRGWBYmsSZGZZv6kTG1K8zUCmRIJjCvEAxRZgxlQWEEi5FyJ0i6dOEmpANSCIVyDIgMW4jDBLfxAquXbXQ39eB81EACjd32/wAy3kTdf3P7cyoYNoUx+IAjqLla+DK+EGxzDTmr+RgOBz/x9ok6pt3NEAcXx2uEQKUknkkMK7Cuh94DAEmulcX1oDi/2jRGhh2ZtgqjwDz39/8AExci8x+LIUPHXt8RbCF4Z4QZCJZAHcgfufmMYRTCZbc+P1Fe9197qCy0aPbj9pxnKv8AxIokEyCZwMCImRBk1E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023949" y="915482"/>
            <a:ext cx="3673366" cy="4678204"/>
          </a:xfrm>
          <a:prstGeom prst="rect">
            <a:avLst/>
          </a:prstGeom>
          <a:solidFill>
            <a:schemeClr val="tx1">
              <a:lumMod val="75000"/>
              <a:lumOff val="25000"/>
              <a:alpha val="63000"/>
            </a:schemeClr>
          </a:solidFill>
          <a:ln w="34925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</a:rPr>
              <a:t>Portland </a:t>
            </a:r>
            <a:r>
              <a:rPr lang="en-US" sz="2400" dirty="0" smtClean="0">
                <a:solidFill>
                  <a:schemeClr val="bg1"/>
                </a:solidFill>
              </a:rPr>
              <a:t>Airport </a:t>
            </a:r>
            <a:r>
              <a:rPr lang="en-US" sz="2400" dirty="0">
                <a:solidFill>
                  <a:schemeClr val="bg1"/>
                </a:solidFill>
              </a:rPr>
              <a:t>2”+ snow events (since 1990)</a:t>
            </a:r>
          </a:p>
          <a:p>
            <a:pPr>
              <a:defRPr/>
            </a:pPr>
            <a:endParaRPr lang="en-US" sz="10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12.0”  02/12/95    2.5” 01/10/98</a:t>
            </a:r>
          </a:p>
          <a:p>
            <a:pPr>
              <a:defRPr/>
            </a:pPr>
            <a:r>
              <a:rPr lang="en-US" sz="2000" dirty="0">
                <a:solidFill>
                  <a:srgbClr val="00B0F0"/>
                </a:solidFill>
              </a:rPr>
              <a:t> </a:t>
            </a:r>
            <a:r>
              <a:rPr lang="en-US" sz="2000" dirty="0" smtClean="0">
                <a:solidFill>
                  <a:srgbClr val="00B0F0"/>
                </a:solidFill>
              </a:rPr>
              <a:t>                       </a:t>
            </a:r>
            <a:r>
              <a:rPr lang="en-US" sz="2000" dirty="0" smtClean="0">
                <a:solidFill>
                  <a:srgbClr val="00B0F0"/>
                </a:solidFill>
              </a:rPr>
              <a:t>    </a:t>
            </a:r>
            <a:r>
              <a:rPr lang="en-US" sz="2000" dirty="0" smtClean="0">
                <a:solidFill>
                  <a:schemeClr val="bg1"/>
                </a:solidFill>
              </a:rPr>
              <a:t>2.5” 01/23/93</a:t>
            </a:r>
            <a:endParaRPr lang="en-US" sz="20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6.6”    </a:t>
            </a:r>
            <a:r>
              <a:rPr lang="en-US" sz="2000" dirty="0" smtClean="0">
                <a:solidFill>
                  <a:srgbClr val="00B0F0"/>
                </a:solidFill>
              </a:rPr>
              <a:t>01/27/96    </a:t>
            </a:r>
            <a:r>
              <a:rPr lang="en-US" sz="2000" dirty="0" smtClean="0">
                <a:solidFill>
                  <a:schemeClr val="bg1"/>
                </a:solidFill>
              </a:rPr>
              <a:t>2.5” 12/31/92</a:t>
            </a:r>
            <a:endParaRPr lang="en-US" sz="20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6.5”    01/10/17    2.3” 12/14/16</a:t>
            </a:r>
            <a:endParaRPr lang="en-US" sz="20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6.1”    02/19/93    </a:t>
            </a:r>
            <a:r>
              <a:rPr lang="en-US" sz="2000" dirty="0" smtClean="0">
                <a:solidFill>
                  <a:srgbClr val="00B0F0"/>
                </a:solidFill>
              </a:rPr>
              <a:t>2.3” 01/04/09</a:t>
            </a:r>
            <a:endParaRPr lang="en-US" sz="2000" dirty="0" smtClean="0">
              <a:solidFill>
                <a:srgbClr val="00B0F0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5.2”    02/12/90    2.3” 12/31/03</a:t>
            </a: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5.0”    01/11/98    </a:t>
            </a:r>
            <a:r>
              <a:rPr lang="en-US" sz="2000" dirty="0" smtClean="0">
                <a:solidFill>
                  <a:schemeClr val="bg1"/>
                </a:solidFill>
              </a:rPr>
              <a:t>2.3” 02/15/90</a:t>
            </a: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4.5”    01/06/04    2.2” 02/08/14</a:t>
            </a: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3.8”    02/06/14    2.2” 01/07/04</a:t>
            </a:r>
          </a:p>
          <a:p>
            <a:pPr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 </a:t>
            </a:r>
          </a:p>
          <a:p>
            <a:pPr>
              <a:defRPr/>
            </a:pPr>
            <a:r>
              <a:rPr lang="en-US" sz="2000" dirty="0">
                <a:solidFill>
                  <a:srgbClr val="00B0F0"/>
                </a:solidFill>
              </a:rPr>
              <a:t> </a:t>
            </a:r>
            <a:r>
              <a:rPr lang="en-US" sz="2000" dirty="0" smtClean="0">
                <a:solidFill>
                  <a:srgbClr val="00B0F0"/>
                </a:solidFill>
              </a:rPr>
              <a:t>                           2.0” 12/24/98</a:t>
            </a: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3.0”    01/16/07    </a:t>
            </a:r>
            <a:r>
              <a:rPr lang="en-US" sz="2000" dirty="0" smtClean="0">
                <a:solidFill>
                  <a:schemeClr val="bg1"/>
                </a:solidFill>
              </a:rPr>
              <a:t>2.0” 02/24/94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294" y="5750201"/>
            <a:ext cx="4054366" cy="1015663"/>
          </a:xfrm>
          <a:prstGeom prst="rect">
            <a:avLst/>
          </a:prstGeom>
          <a:solidFill>
            <a:schemeClr val="tx1">
              <a:lumMod val="75000"/>
              <a:lumOff val="25000"/>
              <a:alpha val="64000"/>
            </a:schemeClr>
          </a:solidFill>
          <a:ln w="50800">
            <a:solidFill>
              <a:schemeClr val="tx1"/>
            </a:solidFill>
          </a:ln>
          <a:effectLst>
            <a:reflection blurRad="50800" stA="63000" endPos="5200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61</a:t>
            </a:r>
            <a:r>
              <a:rPr lang="en-US" sz="2000" dirty="0" smtClean="0">
                <a:solidFill>
                  <a:schemeClr val="bg1"/>
                </a:solidFill>
              </a:rPr>
              <a:t>% </a:t>
            </a:r>
            <a:r>
              <a:rPr lang="en-US" sz="2000" dirty="0">
                <a:solidFill>
                  <a:schemeClr val="bg1"/>
                </a:solidFill>
              </a:rPr>
              <a:t>were ENSO Neutral</a:t>
            </a:r>
          </a:p>
          <a:p>
            <a:pPr algn="ctr"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11% </a:t>
            </a:r>
            <a:r>
              <a:rPr lang="en-US" sz="2000" dirty="0">
                <a:solidFill>
                  <a:srgbClr val="00B0F0"/>
                </a:solidFill>
              </a:rPr>
              <a:t>were La Niña  </a:t>
            </a:r>
          </a:p>
          <a:p>
            <a:pPr algn="ctr">
              <a:defRPr/>
            </a:pPr>
            <a:r>
              <a:rPr lang="en-US" sz="2000" dirty="0">
                <a:solidFill>
                  <a:srgbClr val="FFCC00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28% </a:t>
            </a:r>
            <a:r>
              <a:rPr lang="en-US" sz="2000" dirty="0">
                <a:solidFill>
                  <a:srgbClr val="FF0000"/>
                </a:solidFill>
              </a:rPr>
              <a:t>were El Niño</a:t>
            </a:r>
          </a:p>
        </p:txBody>
      </p:sp>
    </p:spTree>
    <p:extLst>
      <p:ext uri="{BB962C8B-B14F-4D97-AF65-F5344CB8AC3E}">
        <p14:creationId xmlns:p14="http://schemas.microsoft.com/office/powerpoint/2010/main" val="190295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Mt. Hood Snowfall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7003774" cy="5045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xplosion 1 5"/>
          <p:cNvSpPr/>
          <p:nvPr/>
        </p:nvSpPr>
        <p:spPr bwMode="auto">
          <a:xfrm>
            <a:off x="7010400" y="3970545"/>
            <a:ext cx="762000" cy="381000"/>
          </a:xfrm>
          <a:prstGeom prst="irregularSeal1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68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517" y="1479332"/>
            <a:ext cx="6963000" cy="5045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Mt. </a:t>
            </a:r>
            <a:r>
              <a:rPr lang="en-US" dirty="0" smtClean="0"/>
              <a:t>Bachelor Snowfall</a:t>
            </a:r>
            <a:endParaRPr lang="en-US" dirty="0"/>
          </a:p>
        </p:txBody>
      </p:sp>
      <p:sp>
        <p:nvSpPr>
          <p:cNvPr id="6" name="Explosion 1 5"/>
          <p:cNvSpPr/>
          <p:nvPr/>
        </p:nvSpPr>
        <p:spPr bwMode="auto">
          <a:xfrm>
            <a:off x="7010400" y="3970545"/>
            <a:ext cx="762000" cy="381000"/>
          </a:xfrm>
          <a:prstGeom prst="irregularSeal1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06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Mountain Temperatures</a:t>
            </a:r>
            <a:endParaRPr lang="en-US" dirty="0"/>
          </a:p>
        </p:txBody>
      </p:sp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383790"/>
            <a:ext cx="1516586" cy="214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841" y="4190998"/>
            <a:ext cx="4495800" cy="2535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90600"/>
            <a:ext cx="4495800" cy="253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4495800" cy="253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2518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Mountain Precipitation</a:t>
            </a:r>
            <a:endParaRPr lang="en-US" dirty="0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999" y="4151331"/>
            <a:ext cx="1533525" cy="21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5426"/>
            <a:ext cx="4508727" cy="2565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024" y="4177835"/>
            <a:ext cx="4502101" cy="2566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940" y="1005426"/>
            <a:ext cx="4528060" cy="2566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4797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124200" y="5179741"/>
            <a:ext cx="60198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000" b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Evan Bentley</a:t>
            </a:r>
            <a:endParaRPr lang="en-US" sz="3000" b="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000" b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National Weather Service </a:t>
            </a:r>
            <a:r>
              <a:rPr lang="en-US" sz="3000" b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Portland</a:t>
            </a:r>
            <a:endParaRPr lang="en-US" sz="3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000" b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Evan.Bentley@noaa.gov</a:t>
            </a:r>
            <a:endParaRPr lang="en-US" sz="3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ＭＳ Ｐゴシック" pitchFamily="34" charset="-128"/>
            </a:endParaRPr>
          </a:p>
        </p:txBody>
      </p:sp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19050" y="9525"/>
            <a:ext cx="91249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Questions?</a:t>
            </a:r>
            <a:endParaRPr lang="en-US" sz="48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29700" name="Picture 3" descr="sp_5x_logo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3994150" cy="399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822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19050" y="9525"/>
            <a:ext cx="91249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Runoff vs. ENSO</a:t>
            </a:r>
            <a:endParaRPr lang="en-US" sz="48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40522"/>
            <a:ext cx="8229600" cy="581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840522"/>
            <a:ext cx="8123790" cy="58195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840521"/>
            <a:ext cx="8229600" cy="591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53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ueNWS2">
  <a:themeElements>
    <a:clrScheme name="BlueNWS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ueNWS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>
          <a:solidFill>
            <a:schemeClr val="accent2"/>
          </a:solidFill>
          <a:round/>
          <a:headEnd/>
          <a:tailEnd type="triangle" w="med" len="med"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tx1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50000"/>
          </a:spcAft>
          <a:buClr>
            <a:srgbClr val="FF0066"/>
          </a:buClr>
          <a:buSzTx/>
          <a:buFontTx/>
          <a:buChar char="•"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ueNWS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NWS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993</TotalTime>
  <Words>822</Words>
  <Application>Microsoft Office PowerPoint</Application>
  <PresentationFormat>On-screen Show (4:3)</PresentationFormat>
  <Paragraphs>218</Paragraphs>
  <Slides>25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BlueNWS2</vt:lpstr>
      <vt:lpstr>Winter 2017-18 Outlook</vt:lpstr>
      <vt:lpstr>Questions I will Try To Answer</vt:lpstr>
      <vt:lpstr>The only questions you really care about…</vt:lpstr>
      <vt:lpstr>How did we do last year?</vt:lpstr>
      <vt:lpstr>How did we do last year?</vt:lpstr>
      <vt:lpstr>PowerPoint Presentation</vt:lpstr>
      <vt:lpstr>PowerPoint Presentation</vt:lpstr>
      <vt:lpstr>2016 La Niña Sea Surface Temperature Anomalies</vt:lpstr>
      <vt:lpstr>2017 La Niña Sea Surface Temperature Anomalies</vt:lpstr>
      <vt:lpstr>PowerPoint Presentation</vt:lpstr>
      <vt:lpstr>Winter 2017-18 Outlook</vt:lpstr>
      <vt:lpstr>Weak La Niña  Composite Temperature Anomalies</vt:lpstr>
      <vt:lpstr>Weak La Niña  Composite Precipitation Anomalies</vt:lpstr>
      <vt:lpstr>CPC Outlook Basics</vt:lpstr>
      <vt:lpstr>Winter 2017-2018 Outlook</vt:lpstr>
      <vt:lpstr>PowerPoint Presentation</vt:lpstr>
      <vt:lpstr>Lowland Snowfall History  1950 to present (DJF period)</vt:lpstr>
      <vt:lpstr>Root for Neutral!</vt:lpstr>
      <vt:lpstr>Root for Neutral!</vt:lpstr>
      <vt:lpstr>Mt. Hood Snowfall</vt:lpstr>
      <vt:lpstr>Mt. Bachelor Snowfall</vt:lpstr>
      <vt:lpstr>Mountain Temperatures</vt:lpstr>
      <vt:lpstr>Mountain Precipitation</vt:lpstr>
      <vt:lpstr>PowerPoint Presentation</vt:lpstr>
      <vt:lpstr>PowerPoint Presentation</vt:lpstr>
    </vt:vector>
  </TitlesOfParts>
  <Company>NOAA / NWS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amanda.bowen</dc:creator>
  <cp:lastModifiedBy>Evan Bentley</cp:lastModifiedBy>
  <cp:revision>46</cp:revision>
  <dcterms:created xsi:type="dcterms:W3CDTF">2013-04-23T14:47:27Z</dcterms:created>
  <dcterms:modified xsi:type="dcterms:W3CDTF">2017-10-26T22:25:59Z</dcterms:modified>
</cp:coreProperties>
</file>