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60" r:id="rId5"/>
    <p:sldId id="275" r:id="rId6"/>
    <p:sldId id="259" r:id="rId7"/>
    <p:sldId id="261" r:id="rId8"/>
    <p:sldId id="263" r:id="rId9"/>
    <p:sldId id="262" r:id="rId10"/>
    <p:sldId id="264" r:id="rId11"/>
    <p:sldId id="276" r:id="rId12"/>
    <p:sldId id="265" r:id="rId13"/>
    <p:sldId id="273" r:id="rId14"/>
    <p:sldId id="266" r:id="rId15"/>
    <p:sldId id="277" r:id="rId16"/>
    <p:sldId id="267" r:id="rId17"/>
    <p:sldId id="268" r:id="rId18"/>
    <p:sldId id="269" r:id="rId19"/>
    <p:sldId id="270" r:id="rId20"/>
    <p:sldId id="271" r:id="rId21"/>
    <p:sldId id="274" r:id="rId22"/>
    <p:sldId id="272" r:id="rId23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/>
    <p:restoredTop sz="94586"/>
  </p:normalViewPr>
  <p:slideViewPr>
    <p:cSldViewPr snapToGrid="0" snapToObjects="1">
      <p:cViewPr varScale="1">
        <p:scale>
          <a:sx n="93" d="100"/>
          <a:sy n="93" d="100"/>
        </p:scale>
        <p:origin x="12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498" cy="534104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quarter" idx="1"/>
          </p:nvPr>
        </p:nvSpPr>
        <p:spPr>
          <a:xfrm>
            <a:off x="4279055" y="0"/>
            <a:ext cx="3280498" cy="534104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2"/>
          </p:nvPr>
        </p:nvSpPr>
        <p:spPr>
          <a:xfrm>
            <a:off x="0" y="10157659"/>
            <a:ext cx="3280498" cy="534104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3"/>
          </p:nvPr>
        </p:nvSpPr>
        <p:spPr>
          <a:xfrm>
            <a:off x="4279055" y="10157659"/>
            <a:ext cx="3280498" cy="534104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D66B26C7-EAB1-4ACE-AFEF-B66602410882}" type="slidenum"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276421" cy="536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2133" y="1"/>
            <a:ext cx="3275298" cy="536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AE88E-BCE6-4237-AD13-41BD6E92A802}" type="datetimeFigureOut">
              <a:rPr lang="en-US"/>
              <a:t>10/27/17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02"/>
            <a:ext cx="3276421" cy="5366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2133" y="10155202"/>
            <a:ext cx="3275298" cy="5366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30296-E773-47E7-A0CE-564BD8E556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7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63390-9C3E-4901-9D99-E3441A7F70F9}" type="datetimeFigureOut">
              <a:rPr lang="en-US"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9" name="Notes Placeholder 8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Header Placeholder 9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Date Placeholder 10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algn="r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Footer Placeholder 11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marL="0" marR="0" lvl="0" indent="0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12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marL="0" marR="0" lvl="0" indent="0" algn="r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911A35D6-D501-4505-8252-3E32067225C6}" type="slidenum"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4F452-828C-4670-8938-81B30538FD4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12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>
        <a:ln>
          <a:noFill/>
        </a:ln>
        <a:latin typeface="Albany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6FD6C-9C05-4DEA-8689-7F1D5EF566D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9FE73F-C1AD-494C-9B2F-A789E2E2B0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160F61-5874-47BD-959B-4D5ABCA7CF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EA7E47-C13F-4917-9EA6-4C7EA6400D3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C71222-2B1D-4169-ABB6-EF23BD6B767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B984CC-C0ED-49BB-B3A2-815D2CD31C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32DD1A-8469-4BAF-B2D5-08292F5B6A8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F42057-D5CC-4E96-B128-EF182C2CA53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7301B-5393-4471-BB94-55E78D06340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76C7C-F9C9-4697-ADA8-2AC94A68773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7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7301B-5393-4471-BB94-55E78D06340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76C7C-F9C9-4697-ADA8-2AC94A68773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29125-6EA4-46F8-BA4F-D690CB17C5E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FE91D3-8186-4E18-8BCE-54B0AB4C92F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825669-138E-4DAA-97A6-3E231300E9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90B79-BAD3-4D60-82B9-253489A446F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2462F4-892A-41B2-BD5C-B074718D3DC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82424-478F-4A72-AF95-52D6E564564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8D2F4-E206-4DBC-8350-BD86300BAF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1A541-C428-47F5-9159-72B6A67E265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8D2F4-E206-4DBC-8350-BD86300BAF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1A541-C428-47F5-9159-72B6A67E265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44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2B94C0-11F1-4463-A3E8-43B32FD311E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6B2BCB-099B-4E2C-A0AD-9CBE3BAAA0E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2B94C0-11F1-4463-A3E8-43B32FD311E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6B2BCB-099B-4E2C-A0AD-9CBE3BAAA0E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67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551C6-A003-4DF1-B04F-CE71E90355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3AA50-AFD3-4F20-B9D8-14AA236AC62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551C6-A003-4DF1-B04F-CE71E90355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3AA50-AFD3-4F20-B9D8-14AA236AC62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5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02A66E-E2B8-482A-B98A-018B8FC53E1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9B739-F29A-4253-A74A-9BA86DCD424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C4BD5D-D29F-4BAD-89EE-7B78BFFBC80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98C1A-DD2B-4880-9F6F-4400EA0F73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A9DE6-FB28-4CEB-A576-6F36E127809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E39823-68A0-496F-8F06-774A569EA2D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DAE4E-4B86-4C0D-A1B5-0CA41883519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69F90-6F9B-4249-BED6-BF622D84C25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426555-6AF3-4E92-8FBE-3CC9A6464B9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CFD14D-6171-4503-8964-96BB3D497C9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426555-6AF3-4E92-8FBE-3CC9A6464B9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CFD14D-6171-4503-8964-96BB3D497C9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30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ADA2D-07FA-4AD8-9359-E8BFA2891A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FBF35D-22E7-4483-BEDD-3B3069B164E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D4AEDE96-8DBA-46BC-AEA1-37AA38E0E6A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9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2165039"/>
            <a:ext cx="9071640" cy="42789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1FD0F116-768C-4BC0-87BD-B808087217E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3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DB7014C7-C111-412C-8752-7A428CEF24D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2165350"/>
            <a:ext cx="4459287" cy="4278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2165350"/>
            <a:ext cx="4460875" cy="4278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1D0775B7-A955-4E11-85F3-59B0DAEC65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39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BB87BAE7-3095-4D58-B806-EE852512325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0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E35A630B-6B54-432E-AE85-2506FC82F2D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2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86BBB83D-765E-408A-B4D3-25C3ACCA44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6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6A39710D-C54E-493F-832B-04E3E53011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55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A667B5A8-768B-4364-99F3-9B32F50886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9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999" y="2165039"/>
            <a:ext cx="9071640" cy="427896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74B07EA2-5B1F-4314-AE46-D664FAAA3B5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1420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1420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999" y="6995160"/>
            <a:ext cx="2348280" cy="52128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47360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27360" y="6995160"/>
            <a:ext cx="2348280" cy="521280"/>
          </a:xfrm>
        </p:spPr>
        <p:txBody>
          <a:bodyPr/>
          <a:lstStyle/>
          <a:p>
            <a:pPr lvl="0"/>
            <a:fld id="{62E35D4C-F8DC-455F-8AEE-16011CB4BCB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2165039"/>
            <a:ext cx="9071640" cy="4278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6995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995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algn="ctr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algn="r" rtl="0" hangingPunct="0">
              <a:buNone/>
              <a:tabLst/>
              <a:defRPr lang="en-US" sz="140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734BB050-20AC-4574-911D-69A97280E1C0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hangingPunct="0">
        <a:tabLst/>
        <a:defRPr lang="en-US" sz="4400" b="1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</p:titleStyle>
    <p:bodyStyle>
      <a:lvl1pPr marL="432000" marR="0" indent="-324000" rtl="0" hangingPunct="0">
        <a:spcBef>
          <a:spcPts val="0"/>
        </a:spcBef>
        <a:spcAft>
          <a:spcPts val="1417"/>
        </a:spcAft>
        <a:tabLst/>
        <a:defRPr lang="en-US" sz="3200" b="0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503999" y="346320"/>
            <a:ext cx="9071640" cy="6052320"/>
          </a:xfrm>
        </p:spPr>
        <p:txBody>
          <a:bodyPr anchor="ctr"/>
          <a:lstStyle/>
          <a:p>
            <a:pPr marL="0" lvl="0" indent="-216000" algn="ctr"/>
            <a:r>
              <a:rPr lang="en-US" sz="3400" b="1" dirty="0">
                <a:effectLst>
                  <a:outerShdw dist="17961" dir="2700000">
                    <a:scrgbClr r="0" g="0" b="0"/>
                  </a:outerShdw>
                </a:effectLst>
                <a:latin typeface="Gill Sans" pitchFamily="34"/>
              </a:rPr>
              <a:t>ROD'S </a:t>
            </a:r>
            <a:r>
              <a:rPr lang="en-US" sz="3400" b="1" dirty="0" smtClean="0">
                <a:effectLst>
                  <a:outerShdw dist="17961" dir="2700000">
                    <a:scrgbClr r="0" g="0" b="0"/>
                  </a:outerShdw>
                </a:effectLst>
                <a:latin typeface="Gill Sans" pitchFamily="34"/>
              </a:rPr>
              <a:t>2017-2018 </a:t>
            </a:r>
            <a:r>
              <a:rPr lang="en-US" sz="3400" b="1" dirty="0">
                <a:effectLst>
                  <a:outerShdw dist="17961" dir="2700000">
                    <a:scrgbClr r="0" g="0" b="0"/>
                  </a:outerShdw>
                </a:effectLst>
                <a:latin typeface="Gill Sans" pitchFamily="34"/>
              </a:rPr>
              <a:t>WINTER FORECAST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" y="263190"/>
            <a:ext cx="10080626" cy="11683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316182"/>
            <a:ext cx="10080625" cy="2078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466" y="3922927"/>
            <a:ext cx="1625600" cy="162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534" y="3922928"/>
            <a:ext cx="1608192" cy="193417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2F94E5-3083-4264-AD0A-9B2ACDEBC29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6" y="2015653"/>
            <a:ext cx="3740727" cy="462668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03999" y="594026"/>
            <a:ext cx="9071640" cy="6771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>
            <a:lvl1pPr algn="ctr" rtl="0" hangingPunct="0">
              <a:tabLst/>
              <a:defRPr lang="en-US" sz="4400" b="1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cs typeface="Tahoma" pitchFamily="2"/>
              </a:defRPr>
            </a:lvl1pPr>
          </a:lstStyle>
          <a:p>
            <a:r>
              <a:rPr lang="en-US" kern="0" dirty="0" smtClean="0">
                <a:latin typeface="Gill Sans" pitchFamily="34"/>
              </a:rPr>
              <a:t>Why?</a:t>
            </a:r>
            <a:endParaRPr lang="en-US" kern="0" dirty="0">
              <a:latin typeface="Gill Sans" pitchFamily="34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44F7A2-A815-494E-8842-07146CBFB4C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/>
          <a:p>
            <a:pPr lvl="0"/>
            <a:r>
              <a:rPr lang="en-US">
                <a:latin typeface="Gill Sans" pitchFamily="34"/>
              </a:rPr>
              <a:t>Seasonal Forecast Skill</a:t>
            </a:r>
          </a:p>
        </p:txBody>
      </p:sp>
      <p:sp>
        <p:nvSpPr>
          <p:cNvPr id="3" name="Freeform: Shape 2"/>
          <p:cNvSpPr/>
          <p:nvPr/>
        </p:nvSpPr>
        <p:spPr>
          <a:xfrm>
            <a:off x="1092959" y="4651920"/>
            <a:ext cx="2286000" cy="9144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0080"/>
              </a:gs>
              <a:gs pos="100000">
                <a:srgbClr val="FFFFFF"/>
              </a:gs>
            </a:gsLst>
            <a:lin ang="2700000"/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>
                <a:ln>
                  <a:noFill/>
                </a:ln>
                <a:latin typeface="Gill Sans" pitchFamily="34"/>
                <a:ea typeface="Arial Unicode MS" pitchFamily="2"/>
                <a:cs typeface="Tahoma" pitchFamily="2"/>
              </a:rPr>
              <a:t>33.3%</a:t>
            </a:r>
          </a:p>
        </p:txBody>
      </p:sp>
      <p:sp>
        <p:nvSpPr>
          <p:cNvPr id="4" name="Freeform: Shape 3"/>
          <p:cNvSpPr/>
          <p:nvPr/>
        </p:nvSpPr>
        <p:spPr>
          <a:xfrm>
            <a:off x="6712200" y="4582799"/>
            <a:ext cx="2286000" cy="9144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E6FF00"/>
              </a:gs>
              <a:gs pos="100000">
                <a:srgbClr val="FF3333"/>
              </a:gs>
            </a:gsLst>
            <a:path path="circle">
              <a:fillToRect l="50000" t="50000" r="50000" b="50000"/>
            </a:path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>
                <a:ln>
                  <a:noFill/>
                </a:ln>
                <a:latin typeface="Gill Sans" pitchFamily="34"/>
                <a:ea typeface="Arial Unicode MS" pitchFamily="2"/>
                <a:cs typeface="Tahoma" pitchFamily="2"/>
              </a:rPr>
              <a:t>33.3%</a:t>
            </a:r>
          </a:p>
        </p:txBody>
      </p:sp>
      <p:sp>
        <p:nvSpPr>
          <p:cNvPr id="5" name="Freeform: Shape 4"/>
          <p:cNvSpPr/>
          <p:nvPr/>
        </p:nvSpPr>
        <p:spPr>
          <a:xfrm>
            <a:off x="3945600" y="4595400"/>
            <a:ext cx="2286000" cy="9144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FF00"/>
              </a:gs>
            </a:gsLst>
            <a:path path="rect">
              <a:fillToRect l="50000" t="50000" r="50000" b="50000"/>
            </a:path>
          </a:gra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>
                <a:ln>
                  <a:noFill/>
                </a:ln>
                <a:latin typeface="Gill Sans" pitchFamily="34"/>
                <a:ea typeface="Arial Unicode MS" pitchFamily="2"/>
                <a:cs typeface="Tahoma" pitchFamily="2"/>
              </a:rPr>
              <a:t>33.3%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8920" y="4028400"/>
            <a:ext cx="2260080" cy="355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>
                <a:ln>
                  <a:noFill/>
                </a:ln>
                <a:solidFill>
                  <a:srgbClr val="FFFFFF"/>
                </a:solidFill>
                <a:latin typeface="DejaVu Sans Light" pitchFamily="34"/>
                <a:ea typeface="Arial Unicode MS" pitchFamily="2"/>
                <a:cs typeface="Tahoma" pitchFamily="2"/>
              </a:rPr>
              <a:t>Below Normal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17960" y="4024800"/>
            <a:ext cx="2154240" cy="355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>
                <a:ln>
                  <a:noFill/>
                </a:ln>
                <a:solidFill>
                  <a:srgbClr val="FFFFFF"/>
                </a:solidFill>
                <a:latin typeface="DejaVu Sans Light" pitchFamily="34"/>
                <a:ea typeface="Arial Unicode MS" pitchFamily="2"/>
                <a:cs typeface="Tahoma" pitchFamily="2"/>
              </a:rPr>
              <a:t>Normal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6000" y="4017600"/>
            <a:ext cx="2129400" cy="355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>
                <a:ln>
                  <a:noFill/>
                </a:ln>
                <a:solidFill>
                  <a:srgbClr val="FFFFFF"/>
                </a:solidFill>
                <a:latin typeface="DejaVu Sans Light" pitchFamily="34"/>
                <a:ea typeface="Arial Unicode MS" pitchFamily="2"/>
                <a:cs typeface="Tahoma" pitchFamily="2"/>
              </a:rPr>
              <a:t>Above Normal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0400" y="2129400"/>
            <a:ext cx="4114800" cy="80351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4000" b="1" i="0" u="none" strike="noStrike" kern="120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3 Choices</a:t>
            </a:r>
          </a:p>
        </p:txBody>
      </p:sp>
      <p:sp>
        <p:nvSpPr>
          <p:cNvPr id="10" name="Straight Connector 9"/>
          <p:cNvSpPr/>
          <p:nvPr/>
        </p:nvSpPr>
        <p:spPr>
          <a:xfrm flipH="1">
            <a:off x="2743199" y="2971800"/>
            <a:ext cx="1143001" cy="9144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5101200" y="2971800"/>
            <a:ext cx="0" cy="9144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>
            <a:off x="6172200" y="2971800"/>
            <a:ext cx="1600200" cy="9144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/>
          <a:p>
            <a:pPr lvl="0"/>
            <a:r>
              <a:rPr lang="en-US" dirty="0">
                <a:latin typeface="Gill Sans" pitchFamily="34"/>
              </a:rPr>
              <a:t>Rod's Report Card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7025" y="1932345"/>
            <a:ext cx="9753600" cy="741581"/>
          </a:xfrm>
        </p:spPr>
        <p:txBody>
          <a:bodyPr/>
          <a:lstStyle/>
          <a:p>
            <a:pPr lvl="0" algn="l"/>
            <a:r>
              <a:rPr lang="en-US" sz="4000" dirty="0" smtClean="0">
                <a:latin typeface="DejaVu Sans Light" pitchFamily="34"/>
              </a:rPr>
              <a:t>2016-2017 </a:t>
            </a:r>
            <a:r>
              <a:rPr lang="en-US" sz="4000" dirty="0">
                <a:latin typeface="DejaVu Sans Light" pitchFamily="34"/>
              </a:rPr>
              <a:t>Winter </a:t>
            </a:r>
            <a:r>
              <a:rPr lang="en-US" sz="4000" dirty="0" smtClean="0">
                <a:latin typeface="DejaVu Sans Light" pitchFamily="34"/>
              </a:rPr>
              <a:t>Forecast</a:t>
            </a: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dirty="0" smtClean="0">
                <a:latin typeface="DejaVu Sans Light" pitchFamily="34"/>
              </a:rPr>
              <a:t>Valley Snow 5-6 inches, plus a good chance of one big event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dist="17961" dir="2700000">
                    <a:scrgbClr r="0" g="0" b="0"/>
                  </a:outerShdw>
                </a:effectLst>
                <a:latin typeface="Wingdings 2" pitchFamily="18"/>
              </a:rPr>
              <a:t>P</a:t>
            </a: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dirty="0" smtClean="0">
                <a:latin typeface="DejaVu Sans Light" pitchFamily="34"/>
              </a:rPr>
              <a:t>Above normal rain fall but no mention of a crazy 51.4 inches </a:t>
            </a:r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X</a:t>
            </a: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dirty="0" smtClean="0">
                <a:latin typeface="DejaVu Sans Light" pitchFamily="34"/>
              </a:rPr>
              <a:t>Slightly above normal temperatures </a:t>
            </a:r>
            <a:r>
              <a:rPr lang="en-US" dirty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X</a:t>
            </a:r>
            <a:endParaRPr lang="en-US" dirty="0">
              <a:latin typeface="DejaVu Sans Light" pitchFamily="34"/>
            </a:endParaRP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dirty="0" smtClean="0">
                <a:latin typeface="DejaVu Sans Light" pitchFamily="34"/>
              </a:rPr>
              <a:t>Mt. Hood snow year 75% or better </a:t>
            </a:r>
            <a:r>
              <a:rPr lang="en-US" sz="4400" b="1" dirty="0">
                <a:solidFill>
                  <a:srgbClr val="FFFF00"/>
                </a:solidFill>
                <a:effectLst>
                  <a:outerShdw dist="17961" dir="2700000">
                    <a:scrgbClr r="0" g="0" b="0"/>
                  </a:outerShdw>
                </a:effectLst>
                <a:latin typeface="Wingdings 2" pitchFamily="18"/>
              </a:rPr>
              <a:t>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C7FDAA-438E-4250-BA69-CFEA3243656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1262520"/>
          </a:xfrm>
        </p:spPr>
        <p:txBody>
          <a:bodyPr>
            <a:spAutoFit/>
          </a:bodyPr>
          <a:lstStyle/>
          <a:p>
            <a:pPr lvl="0"/>
            <a:r>
              <a:rPr lang="en-US">
                <a:latin typeface="Gill Sans" pitchFamily="34"/>
              </a:rPr>
              <a:t>Rod's Report Card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152000" y="2561039"/>
            <a:ext cx="8100000" cy="2436840"/>
          </a:xfrm>
        </p:spPr>
        <p:txBody>
          <a:bodyPr/>
          <a:lstStyle/>
          <a:p>
            <a:pPr lvl="0"/>
            <a:r>
              <a:rPr lang="en-US" u="sng" dirty="0">
                <a:latin typeface="DejaVu Sans Light" pitchFamily="34"/>
              </a:rPr>
              <a:t>Seasonal Forecast 2001-2016</a:t>
            </a:r>
          </a:p>
          <a:p>
            <a:pPr lvl="0"/>
            <a:endParaRPr lang="en-US" dirty="0">
              <a:latin typeface="DejaVu Sans Light" pitchFamily="34"/>
            </a:endParaRP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dirty="0">
                <a:latin typeface="DejaVu Sans Light" pitchFamily="34"/>
              </a:rPr>
              <a:t>Accuracy </a:t>
            </a:r>
            <a:r>
              <a:rPr lang="en-US" dirty="0" smtClean="0">
                <a:latin typeface="DejaVu Sans Light" pitchFamily="34"/>
              </a:rPr>
              <a:t>66%</a:t>
            </a:r>
            <a:endParaRPr lang="en-US" dirty="0">
              <a:latin typeface="DejaVu Sans Light" pitchFamily="34"/>
            </a:endParaRP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dirty="0">
                <a:latin typeface="DejaVu Sans Light" pitchFamily="34"/>
              </a:rPr>
              <a:t>Industry Standard 55%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38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C7FDAA-438E-4250-BA69-CFEA3243656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594026"/>
            <a:ext cx="9071640" cy="677108"/>
          </a:xfr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Day One </a:t>
            </a:r>
            <a:r>
              <a:rPr lang="en-US" dirty="0">
                <a:latin typeface="Gill Sans" pitchFamily="34"/>
              </a:rPr>
              <a:t>o</a:t>
            </a:r>
            <a:r>
              <a:rPr lang="en-US" dirty="0" smtClean="0">
                <a:latin typeface="Gill Sans" pitchFamily="34"/>
              </a:rPr>
              <a:t>n the Job</a:t>
            </a:r>
            <a:endParaRPr lang="en-US" dirty="0">
              <a:latin typeface="Gill Sans" pitchFamily="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171" y="1953491"/>
            <a:ext cx="4160459" cy="4783282"/>
          </a:xfrm>
          <a:prstGeom prst="rect">
            <a:avLst/>
          </a:prstGeom>
        </p:spPr>
      </p:pic>
      <p:sp>
        <p:nvSpPr>
          <p:cNvPr id="8" name="Text Placeholder 2"/>
          <p:cNvSpPr txBox="1">
            <a:spLocks/>
          </p:cNvSpPr>
          <p:nvPr/>
        </p:nvSpPr>
        <p:spPr>
          <a:xfrm>
            <a:off x="680945" y="2311657"/>
            <a:ext cx="3558546" cy="39090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432000" marR="0" indent="-324000" rtl="0" hangingPunct="0">
              <a:spcBef>
                <a:spcPts val="0"/>
              </a:spcBef>
              <a:spcAft>
                <a:spcPts val="1417"/>
              </a:spcAft>
              <a:tabLst/>
              <a:defRPr lang="en-US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kern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25+ Hours</a:t>
            </a:r>
          </a:p>
          <a:p>
            <a:pPr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kern="0" dirty="0" smtClean="0">
                <a:latin typeface="DejaVu Sans Light" pitchFamily="34"/>
              </a:rPr>
              <a:t>Researching Trends</a:t>
            </a:r>
          </a:p>
          <a:p>
            <a:pPr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kern="0" dirty="0" smtClean="0">
                <a:latin typeface="DejaVu Sans Light" pitchFamily="34"/>
              </a:rPr>
              <a:t>Crunching Numbers</a:t>
            </a:r>
          </a:p>
          <a:p>
            <a:pPr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kern="0" dirty="0" smtClean="0">
                <a:latin typeface="DejaVu Sans Light" pitchFamily="34"/>
              </a:rPr>
              <a:t>Creating Data Sets</a:t>
            </a:r>
            <a:endParaRPr lang="en-US" kern="0" dirty="0">
              <a:latin typeface="DejaVu Sans Light" pitchFamily="3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E86CBE-E113-4625-A65F-0AE03DF5E51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594026"/>
            <a:ext cx="9071640" cy="677108"/>
          </a:xfr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WHERE I BEGIN </a:t>
            </a:r>
            <a:endParaRPr lang="en-US" dirty="0">
              <a:latin typeface="Gill Sans" pitchFamily="34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9214" y="2303781"/>
            <a:ext cx="9529803" cy="492443"/>
          </a:xfrm>
        </p:spPr>
        <p:txBody>
          <a:bodyPr wrap="square">
            <a:spAutoFit/>
          </a:bodyPr>
          <a:lstStyle/>
          <a:p>
            <a:pPr lvl="0">
              <a:buSzPts val="2470"/>
              <a:buBlip>
                <a:blip r:embed="rId3"/>
              </a:buBlip>
            </a:pPr>
            <a:r>
              <a:rPr lang="en-US" dirty="0" smtClean="0">
                <a:latin typeface="DejaVu Sans Light" pitchFamily="34"/>
              </a:rPr>
              <a:t>Neutral </a:t>
            </a:r>
            <a:r>
              <a:rPr lang="en-US" dirty="0">
                <a:latin typeface="DejaVu Sans Light" pitchFamily="34"/>
              </a:rPr>
              <a:t>Conditions, </a:t>
            </a:r>
            <a:r>
              <a:rPr lang="en-US" dirty="0" smtClean="0">
                <a:latin typeface="DejaVu Sans Light" pitchFamily="34"/>
              </a:rPr>
              <a:t>into a Weak or Moderate </a:t>
            </a:r>
            <a:r>
              <a:rPr lang="en-US" dirty="0">
                <a:latin typeface="DejaVu Sans Light" pitchFamily="34"/>
              </a:rPr>
              <a:t>La Nina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640" y="3872342"/>
            <a:ext cx="5024160" cy="474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marR="0" lvl="0" indent="-324000" rtl="0" hangingPunct="0">
              <a:spcBef>
                <a:spcPts val="0"/>
              </a:spcBef>
              <a:spcAft>
                <a:spcPts val="1417"/>
              </a:spcAft>
              <a:buSzPts val="2470"/>
              <a:buBlip>
                <a:blip r:embed="rId3"/>
              </a:buBlip>
              <a:tabLst/>
            </a:pPr>
            <a:r>
              <a:rPr lang="en-US" sz="3200" b="0" i="0" u="none" strike="noStrike" dirty="0">
                <a:ln>
                  <a:noFill/>
                </a:ln>
                <a:solidFill>
                  <a:srgbClr val="FFFF00"/>
                </a:solidFill>
                <a:latin typeface="DejaVu Sans Light" pitchFamily="34"/>
                <a:ea typeface="Andale Sans UI" pitchFamily="2"/>
                <a:cs typeface="Tahoma" pitchFamily="2"/>
              </a:rPr>
              <a:t>Often Unpredictable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920" y="4975742"/>
            <a:ext cx="5024160" cy="94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marR="0" lvl="0" indent="-324000" rtl="0" hangingPunct="0">
              <a:spcBef>
                <a:spcPts val="0"/>
              </a:spcBef>
              <a:spcAft>
                <a:spcPts val="1417"/>
              </a:spcAft>
              <a:buSzPts val="2470"/>
              <a:buBlip>
                <a:blip r:embed="rId3"/>
              </a:buBlip>
              <a:tabLst/>
            </a:pPr>
            <a:r>
              <a:rPr lang="en-US" sz="3200" b="0" i="0" u="none" strike="noStrike" dirty="0" smtClean="0">
                <a:ln>
                  <a:noFill/>
                </a:ln>
                <a:solidFill>
                  <a:srgbClr val="FFFF00"/>
                </a:solidFill>
                <a:latin typeface="DejaVu Sans Light" pitchFamily="34"/>
                <a:ea typeface="Andale Sans UI" pitchFamily="2"/>
                <a:cs typeface="Tahoma" pitchFamily="2"/>
              </a:rPr>
              <a:t>Cool and Wet</a:t>
            </a:r>
            <a:endParaRPr lang="en-US" sz="3200" b="0" i="0" u="none" strike="noStrike" dirty="0">
              <a:ln>
                <a:noFill/>
              </a:ln>
              <a:solidFill>
                <a:srgbClr val="FFFF00"/>
              </a:solidFill>
              <a:latin typeface="DejaVu Sans Light" pitchFamily="34"/>
              <a:ea typeface="Andale Sans UI" pitchFamily="2"/>
              <a:cs typeface="Tahoma" pitchFamily="2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3" y="3110453"/>
            <a:ext cx="5474384" cy="315254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8F650-3B3F-4F0A-B8CE-2F41784A84E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594026"/>
            <a:ext cx="9071640" cy="677108"/>
          </a:xfr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Nov  </a:t>
            </a:r>
            <a:r>
              <a:rPr lang="en-US" dirty="0">
                <a:latin typeface="Gill Sans" pitchFamily="34"/>
              </a:rPr>
              <a:t>Dec  </a:t>
            </a:r>
            <a:r>
              <a:rPr lang="en-US" dirty="0" smtClean="0">
                <a:latin typeface="Gill Sans" pitchFamily="34"/>
              </a:rPr>
              <a:t>Jan Outlook</a:t>
            </a:r>
            <a:endParaRPr lang="en-US" dirty="0">
              <a:latin typeface="Gill Sans" pitchFamily="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180" y="3101175"/>
            <a:ext cx="4649892" cy="505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EB613D"/>
                </a:solidFill>
                <a:effectLst>
                  <a:outerShdw dist="17961" dir="2700000">
                    <a:scrgbClr r="0" g="0" b="0"/>
                  </a:outerShdw>
                </a:effectLst>
                <a:latin typeface="DejaVu Sans Light" pitchFamily="34"/>
                <a:ea typeface="Arial Unicode MS" pitchFamily="2"/>
                <a:cs typeface="Tahoma" pitchFamily="2"/>
              </a:rPr>
              <a:t>Temperature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0311" y="4923013"/>
            <a:ext cx="4666374" cy="505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AE00"/>
                </a:solidFill>
                <a:effectLst>
                  <a:outerShdw dist="17961" dir="2700000">
                    <a:scrgbClr r="0" g="0" b="0"/>
                  </a:outerShdw>
                </a:effectLst>
                <a:latin typeface="DejaVu Sans Light" pitchFamily="34"/>
                <a:ea typeface="Arial Unicode MS" pitchFamily="2"/>
                <a:cs typeface="Tahoma" pitchFamily="2"/>
              </a:rPr>
              <a:t>Precipitation Outlook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71" y="3661673"/>
            <a:ext cx="4677601" cy="26642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311" y="2048483"/>
            <a:ext cx="4666374" cy="277481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B2C572-8502-4112-B11A-7D288091BE2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/>
          <a:p>
            <a:pPr lvl="0"/>
            <a:r>
              <a:rPr lang="en-US" dirty="0" smtClean="0">
                <a:latin typeface="Gill Sans" pitchFamily="34"/>
              </a:rPr>
              <a:t>EXAMINE SIMILAR YEARS</a:t>
            </a:r>
            <a:endParaRPr lang="en-US" dirty="0">
              <a:latin typeface="Gill Sans" pitchFamily="3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20" y="2050429"/>
            <a:ext cx="7314871" cy="342211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641782" y="5827508"/>
            <a:ext cx="6892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DejaVu Sans Light" pitchFamily="34"/>
              </a:rPr>
              <a:t>Enso Cycles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B0D58-E104-4A08-8A94-64DF9E64254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4160" y="573774"/>
            <a:ext cx="9575640" cy="646331"/>
          </a:xfrm>
        </p:spPr>
        <p:txBody>
          <a:bodyPr>
            <a:spAutoFit/>
          </a:bodyPr>
          <a:lstStyle/>
          <a:p>
            <a:pPr lvl="0"/>
            <a:r>
              <a:rPr lang="en-US" sz="4200" dirty="0" smtClean="0">
                <a:latin typeface="Gill Sans" pitchFamily="34"/>
              </a:rPr>
              <a:t>LOOK AT RECENT PATTERNS</a:t>
            </a:r>
            <a:endParaRPr lang="en-US" sz="4200" dirty="0">
              <a:latin typeface="Gill Sans" pitchFamily="34"/>
            </a:endParaRPr>
          </a:p>
        </p:txBody>
      </p:sp>
      <p:sp>
        <p:nvSpPr>
          <p:cNvPr id="3" name="Freeform: Shape 2"/>
          <p:cNvSpPr/>
          <p:nvPr/>
        </p:nvSpPr>
        <p:spPr>
          <a:xfrm>
            <a:off x="676440" y="2328838"/>
            <a:ext cx="8686800" cy="9144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Hot Summers, 2017 </a:t>
            </a:r>
            <a:r>
              <a:rPr lang="mr-IN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–</a:t>
            </a:r>
            <a:r>
              <a:rPr lang="en-US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 24, 90 degree days</a:t>
            </a:r>
            <a:endParaRPr lang="en-US" sz="3200" b="0" i="0" u="none" strike="noStrike" kern="1200" dirty="0">
              <a:ln>
                <a:noFill/>
              </a:ln>
              <a:latin typeface="DejaVu Sans Light" pitchFamily="34"/>
              <a:ea typeface="Arial Unicode MS" pitchFamily="2"/>
              <a:cs typeface="Tahoma" pitchFamily="2"/>
            </a:endParaRPr>
          </a:p>
        </p:txBody>
      </p:sp>
      <p:sp>
        <p:nvSpPr>
          <p:cNvPr id="4" name="Freeform: Shape 3"/>
          <p:cNvSpPr/>
          <p:nvPr/>
        </p:nvSpPr>
        <p:spPr>
          <a:xfrm>
            <a:off x="676440" y="3837600"/>
            <a:ext cx="8686800" cy="9144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Big Water Years:  2016-2017 - 51.45”</a:t>
            </a:r>
            <a:endParaRPr lang="en-US" sz="3200" b="0" i="0" u="none" strike="noStrike" kern="1200" dirty="0">
              <a:ln>
                <a:noFill/>
              </a:ln>
              <a:latin typeface="DejaVu Sans Light" pitchFamily="34"/>
              <a:ea typeface="Arial Unicode MS" pitchFamily="2"/>
              <a:cs typeface="Tahoma" pitchFamily="2"/>
            </a:endParaRPr>
          </a:p>
        </p:txBody>
      </p:sp>
      <p:sp>
        <p:nvSpPr>
          <p:cNvPr id="5" name="Freeform: Shape 4"/>
          <p:cNvSpPr/>
          <p:nvPr/>
        </p:nvSpPr>
        <p:spPr>
          <a:xfrm>
            <a:off x="676440" y="5323500"/>
            <a:ext cx="8686800" cy="11001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dirty="0" smtClean="0">
                <a:latin typeface="DejaVu Sans Light" pitchFamily="34"/>
                <a:ea typeface="Arial Unicode MS" pitchFamily="2"/>
                <a:cs typeface="Tahoma" pitchFamily="2"/>
              </a:rPr>
              <a:t>Good Snow Seasons:  Jan. Storm 8-15”</a:t>
            </a:r>
            <a:endParaRPr lang="en-US" sz="3200" b="0" i="0" u="none" strike="noStrike" kern="1200" dirty="0">
              <a:ln>
                <a:noFill/>
              </a:ln>
              <a:latin typeface="DejaVu Sans Light" pitchFamily="34"/>
              <a:ea typeface="Arial Unicode MS" pitchFamily="2"/>
              <a:cs typeface="Tahoma" pitchFamily="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B0D58-E104-4A08-8A94-64DF9E64254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4160" y="573774"/>
            <a:ext cx="9575640" cy="646331"/>
          </a:xfrm>
        </p:spPr>
        <p:txBody>
          <a:bodyPr>
            <a:spAutoFit/>
          </a:bodyPr>
          <a:lstStyle/>
          <a:p>
            <a:pPr lvl="0"/>
            <a:r>
              <a:rPr lang="en-US" sz="4200" dirty="0" smtClean="0">
                <a:latin typeface="Gill Sans" pitchFamily="34"/>
              </a:rPr>
              <a:t>January 2017 Snowstorm</a:t>
            </a:r>
            <a:endParaRPr lang="en-US" sz="4200" dirty="0">
              <a:latin typeface="Gill Sans" pitchFamily="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262" y="1945586"/>
            <a:ext cx="4911436" cy="465956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51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D5F205-7631-49C6-A53A-98A3171A2DE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4160" y="324485"/>
            <a:ext cx="9575640" cy="1200329"/>
          </a:xfrm>
        </p:spPr>
        <p:txBody>
          <a:bodyPr>
            <a:spAutoFit/>
          </a:bodyPr>
          <a:lstStyle/>
          <a:p>
            <a:pPr lvl="0"/>
            <a:r>
              <a:rPr lang="en-US" sz="4200" dirty="0" smtClean="0">
                <a:latin typeface="Gill Sans" pitchFamily="34"/>
              </a:rPr>
              <a:t>Following Top Five Hot Summers</a:t>
            </a:r>
            <a:br>
              <a:rPr lang="en-US" sz="4200" dirty="0" smtClean="0">
                <a:latin typeface="Gill Sans" pitchFamily="34"/>
              </a:rPr>
            </a:br>
            <a:r>
              <a:rPr lang="en-US" sz="3600" dirty="0" smtClean="0">
                <a:latin typeface="Gill Sans" pitchFamily="34"/>
              </a:rPr>
              <a:t>(# of 90° Days)</a:t>
            </a:r>
            <a:endParaRPr lang="en-US" sz="3600" dirty="0">
              <a:latin typeface="Gill Sans" pitchFamily="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5566" y="2362110"/>
            <a:ext cx="93573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No La Nina Winters, Weak or Strong</a:t>
            </a:r>
          </a:p>
          <a:p>
            <a:pPr marL="342900" lvl="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Three out of Five - Dry Winter Seasons</a:t>
            </a:r>
          </a:p>
          <a:p>
            <a:pPr marL="342900" lvl="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Average Water Year: 36.45 inches</a:t>
            </a:r>
          </a:p>
          <a:p>
            <a:pPr marL="34290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4"/>
                </a:solidFill>
                <a:latin typeface="DejaVu Sans Light" pitchFamily="34"/>
              </a:rPr>
              <a:t>Odds favor 32 inches (4</a:t>
            </a:r>
            <a:r>
              <a:rPr lang="en-US" sz="4000" dirty="0" smtClean="0">
                <a:solidFill>
                  <a:schemeClr val="accent4"/>
                </a:solidFill>
              </a:rPr>
              <a:t>” </a:t>
            </a:r>
            <a:r>
              <a:rPr lang="en-US" sz="4000" dirty="0" smtClean="0">
                <a:solidFill>
                  <a:schemeClr val="accent4"/>
                </a:solidFill>
                <a:latin typeface="DejaVu Sans Light" pitchFamily="34"/>
              </a:rPr>
              <a:t>below normal)</a:t>
            </a:r>
            <a:endParaRPr lang="en-US" sz="4000" dirty="0" smtClean="0">
              <a:solidFill>
                <a:schemeClr val="accent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D5F205-7631-49C6-A53A-98A3171A2DE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4160" y="573774"/>
            <a:ext cx="9575640" cy="646331"/>
          </a:xfrm>
        </p:spPr>
        <p:txBody>
          <a:bodyPr>
            <a:spAutoFit/>
          </a:bodyPr>
          <a:lstStyle/>
          <a:p>
            <a:pPr lvl="0"/>
            <a:r>
              <a:rPr lang="en-US" sz="4200" dirty="0" smtClean="0">
                <a:latin typeface="Gill Sans" pitchFamily="34"/>
              </a:rPr>
              <a:t>Rod’s Analog Years</a:t>
            </a:r>
            <a:endParaRPr lang="en-US" sz="4200" dirty="0">
              <a:latin typeface="Gill Sans" pitchFamily="34"/>
            </a:endParaRPr>
          </a:p>
        </p:txBody>
      </p:sp>
      <p:sp>
        <p:nvSpPr>
          <p:cNvPr id="3" name="Freeform: Shape 2"/>
          <p:cNvSpPr/>
          <p:nvPr/>
        </p:nvSpPr>
        <p:spPr>
          <a:xfrm>
            <a:off x="672840" y="4070526"/>
            <a:ext cx="8686800" cy="10597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lin ang="5400000"/>
          </a:gradFill>
          <a:ln w="0">
            <a:solidFill>
              <a:srgbClr val="FFFF66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Analog </a:t>
            </a:r>
            <a:r>
              <a:rPr lang="en-US" sz="3200" b="0" i="0" u="none" strike="noStrike" kern="1200" dirty="0" err="1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Precip</a:t>
            </a:r>
            <a:r>
              <a:rPr lang="en-US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 Average: 39.24”</a:t>
            </a:r>
            <a:endParaRPr lang="en-US" sz="3200" b="0" i="0" u="none" strike="noStrike" kern="1200" dirty="0">
              <a:ln>
                <a:noFill/>
              </a:ln>
              <a:latin typeface="DejaVu Sans Light" pitchFamily="34"/>
              <a:ea typeface="Arial Unicode MS" pitchFamily="2"/>
              <a:cs typeface="Tahoma" pitchFamily="2"/>
            </a:endParaRPr>
          </a:p>
        </p:txBody>
      </p:sp>
      <p:sp>
        <p:nvSpPr>
          <p:cNvPr id="4" name="Freeform: Shape 3"/>
          <p:cNvSpPr/>
          <p:nvPr/>
        </p:nvSpPr>
        <p:spPr>
          <a:xfrm>
            <a:off x="672840" y="5404485"/>
            <a:ext cx="8686800" cy="11001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lin ang="5400000"/>
          </a:gradFill>
          <a:ln w="0">
            <a:solidFill>
              <a:srgbClr val="FFFF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0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Best Chance by 43% : 30.10”</a:t>
            </a:r>
            <a:endParaRPr lang="en-US" sz="3200" b="0" i="0" strike="noStrike" kern="1200" dirty="0">
              <a:ln>
                <a:noFill/>
              </a:ln>
              <a:latin typeface="DejaVu Sans Light" pitchFamily="34"/>
              <a:ea typeface="Arial Unicode MS" pitchFamily="2"/>
              <a:cs typeface="Tahoma" pitchFamily="2"/>
            </a:endParaRPr>
          </a:p>
        </p:txBody>
      </p:sp>
      <p:sp>
        <p:nvSpPr>
          <p:cNvPr id="5" name="Freeform: Shape 4"/>
          <p:cNvSpPr/>
          <p:nvPr/>
        </p:nvSpPr>
        <p:spPr>
          <a:xfrm>
            <a:off x="685799" y="2059625"/>
            <a:ext cx="8686800" cy="16672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lin ang="5400000"/>
          </a:gradFill>
          <a:ln w="0">
            <a:solidFill>
              <a:srgbClr val="FFFF00"/>
            </a:solidFill>
            <a:prstDash val="solid"/>
          </a:ln>
        </p:spPr>
        <p:txBody>
          <a:bodyPr vert="horz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2840" y="2015006"/>
            <a:ext cx="8690400" cy="137935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algn="ctr" rtl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1980-1981 n </a:t>
            </a:r>
            <a:r>
              <a:rPr lang="en-US" sz="3600" b="1" i="0" u="none" strike="noStrike" kern="1200" dirty="0" smtClean="0">
                <a:ln>
                  <a:noFill/>
                </a:ln>
                <a:solidFill>
                  <a:srgbClr val="C00000"/>
                </a:solidFill>
                <a:latin typeface="DejaVu Sans Light" pitchFamily="34"/>
                <a:ea typeface="Arial Unicode MS" pitchFamily="2"/>
                <a:cs typeface="Tahoma" pitchFamily="2"/>
              </a:rPr>
              <a:t>|</a:t>
            </a:r>
            <a:r>
              <a:rPr lang="en-US" sz="28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 1985-1986 n </a:t>
            </a:r>
            <a:r>
              <a:rPr lang="en-US" sz="3600" b="1" i="0" u="none" strike="noStrike" kern="1200" dirty="0" smtClean="0">
                <a:ln>
                  <a:noFill/>
                </a:ln>
                <a:solidFill>
                  <a:srgbClr val="C00000"/>
                </a:solidFill>
                <a:latin typeface="DejaVu Sans Light" pitchFamily="34"/>
                <a:ea typeface="Arial Unicode MS" pitchFamily="2"/>
                <a:cs typeface="Tahoma" pitchFamily="2"/>
              </a:rPr>
              <a:t>|</a:t>
            </a:r>
            <a:r>
              <a:rPr lang="en-US" sz="32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 </a:t>
            </a:r>
            <a:r>
              <a:rPr lang="en-US" sz="2800" b="0" i="0" u="none" strike="noStrike" kern="1200" dirty="0" smtClean="0">
                <a:ln>
                  <a:noFill/>
                </a:ln>
                <a:latin typeface="DejaVu Sans Light" pitchFamily="34"/>
                <a:ea typeface="Arial Unicode MS" pitchFamily="2"/>
                <a:cs typeface="Tahoma" pitchFamily="2"/>
              </a:rPr>
              <a:t>1996-1997 n</a:t>
            </a:r>
          </a:p>
          <a:p>
            <a:pPr lvl="0" algn="ctr" hangingPunct="0">
              <a:lnSpc>
                <a:spcPct val="150000"/>
              </a:lnSpc>
            </a:pPr>
            <a:r>
              <a:rPr lang="en-US" sz="2800" dirty="0" smtClean="0">
                <a:latin typeface="DejaVu Sans Light" pitchFamily="34"/>
                <a:ea typeface="Arial Unicode MS" pitchFamily="2"/>
                <a:cs typeface="Tahoma" pitchFamily="2"/>
              </a:rPr>
              <a:t>2005-2006 </a:t>
            </a:r>
            <a:r>
              <a:rPr lang="mr-IN" sz="2800" dirty="0" smtClean="0">
                <a:latin typeface="DejaVu Sans Light" pitchFamily="34"/>
                <a:ea typeface="Arial Unicode MS" pitchFamily="2"/>
                <a:cs typeface="Tahoma" pitchFamily="2"/>
              </a:rPr>
              <a:t>–</a:t>
            </a:r>
            <a:r>
              <a:rPr lang="en-US" sz="2800" dirty="0" smtClean="0">
                <a:latin typeface="DejaVu Sans Light" pitchFamily="34"/>
                <a:ea typeface="Arial Unicode MS" pitchFamily="2"/>
                <a:cs typeface="Tahoma" pitchFamily="2"/>
              </a:rPr>
              <a:t>c </a:t>
            </a:r>
            <a:r>
              <a:rPr lang="en-US" sz="3600" b="1" dirty="0">
                <a:solidFill>
                  <a:srgbClr val="C00000"/>
                </a:solidFill>
                <a:latin typeface="DejaVu Sans Light" pitchFamily="34"/>
                <a:ea typeface="Arial Unicode MS" pitchFamily="2"/>
                <a:cs typeface="Tahoma" pitchFamily="2"/>
              </a:rPr>
              <a:t>|</a:t>
            </a:r>
            <a:r>
              <a:rPr lang="en-US" sz="3600" dirty="0" smtClean="0">
                <a:latin typeface="DejaVu Sans Light" pitchFamily="34"/>
                <a:ea typeface="Arial Unicode MS" pitchFamily="2"/>
                <a:cs typeface="Tahoma" pitchFamily="2"/>
              </a:rPr>
              <a:t> </a:t>
            </a:r>
            <a:r>
              <a:rPr lang="en-US" sz="2800" dirty="0" smtClean="0">
                <a:latin typeface="DejaVu Sans Light" pitchFamily="34"/>
                <a:ea typeface="Arial Unicode MS" pitchFamily="2"/>
                <a:cs typeface="Tahoma" pitchFamily="2"/>
              </a:rPr>
              <a:t>2008-2009 </a:t>
            </a:r>
            <a:r>
              <a:rPr lang="mr-IN" sz="2800" dirty="0" smtClean="0">
                <a:latin typeface="DejaVu Sans Light" pitchFamily="34"/>
                <a:ea typeface="Arial Unicode MS" pitchFamily="2"/>
                <a:cs typeface="Tahoma" pitchFamily="2"/>
              </a:rPr>
              <a:t>–</a:t>
            </a:r>
            <a:r>
              <a:rPr lang="en-US" sz="2800" dirty="0" smtClean="0">
                <a:latin typeface="DejaVu Sans Light" pitchFamily="34"/>
                <a:ea typeface="Arial Unicode MS" pitchFamily="2"/>
                <a:cs typeface="Tahoma" pitchFamily="2"/>
              </a:rPr>
              <a:t>c </a:t>
            </a:r>
            <a:r>
              <a:rPr lang="en-US" sz="3600" b="1" dirty="0">
                <a:solidFill>
                  <a:srgbClr val="C00000"/>
                </a:solidFill>
                <a:latin typeface="DejaVu Sans Light" pitchFamily="34"/>
                <a:ea typeface="Arial Unicode MS" pitchFamily="2"/>
                <a:cs typeface="Tahoma" pitchFamily="2"/>
              </a:rPr>
              <a:t>|</a:t>
            </a:r>
            <a:r>
              <a:rPr lang="en-US" sz="2800" dirty="0" smtClean="0">
                <a:latin typeface="DejaVu Sans Light" pitchFamily="34"/>
                <a:ea typeface="Arial Unicode MS" pitchFamily="2"/>
                <a:cs typeface="Tahoma" pitchFamily="2"/>
              </a:rPr>
              <a:t> 2013-2014 n </a:t>
            </a:r>
            <a:r>
              <a:rPr lang="en-US" sz="3600" b="1" dirty="0">
                <a:solidFill>
                  <a:srgbClr val="C00000"/>
                </a:solidFill>
                <a:latin typeface="DejaVu Sans Light" pitchFamily="34"/>
                <a:ea typeface="Arial Unicode MS" pitchFamily="2"/>
                <a:cs typeface="Tahoma" pitchFamily="2"/>
              </a:rPr>
              <a:t>|</a:t>
            </a:r>
            <a:r>
              <a:rPr lang="en-US" sz="2800" dirty="0" smtClean="0">
                <a:latin typeface="DejaVu Sans Light" pitchFamily="34"/>
                <a:ea typeface="Arial Unicode MS" pitchFamily="2"/>
                <a:cs typeface="Tahoma" pitchFamily="2"/>
              </a:rPr>
              <a:t> 2016-2017 n</a:t>
            </a:r>
            <a:endParaRPr lang="en-US" sz="2800" b="0" i="0" u="none" strike="noStrike" kern="1200" dirty="0">
              <a:ln>
                <a:noFill/>
              </a:ln>
              <a:latin typeface="DejaVu Sans Light" pitchFamily="34"/>
              <a:ea typeface="Arial Unicode MS" pitchFamily="2"/>
              <a:cs typeface="Tahoma" pitchFamily="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646218" y="6234548"/>
            <a:ext cx="4807527" cy="1385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88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AB3478-B5F4-4DE3-8076-AA58ED4AF6B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/>
          <a:p>
            <a:pPr lvl="0"/>
            <a:r>
              <a:rPr lang="en-US" dirty="0" smtClean="0">
                <a:latin typeface="Gill Sans" pitchFamily="34"/>
              </a:rPr>
              <a:t>Morning of January 11th</a:t>
            </a:r>
            <a:endParaRPr lang="en-US" dirty="0">
              <a:latin typeface="Gill Sans" pitchFamily="34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1" y="2004001"/>
            <a:ext cx="8237970" cy="463385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802084" y="6262512"/>
            <a:ext cx="1974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Avenir Next Medium" charset="0"/>
                <a:ea typeface="Avenir Next Medium" charset="0"/>
                <a:cs typeface="Avenir Next Medium" charset="0"/>
              </a:rPr>
              <a:t>Camas Meadows</a:t>
            </a:r>
            <a:endParaRPr lang="en-US" i="1" dirty="0"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AB3478-B5F4-4DE3-8076-AA58ED4AF6B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/>
          <a:p>
            <a:pPr lvl="0"/>
            <a:r>
              <a:rPr lang="en-US" dirty="0" smtClean="0">
                <a:latin typeface="Gill Sans" pitchFamily="34"/>
              </a:rPr>
              <a:t>Valley Snow </a:t>
            </a:r>
            <a:r>
              <a:rPr lang="mr-IN" dirty="0" smtClean="0">
                <a:latin typeface="Gill Sans" pitchFamily="34"/>
              </a:rPr>
              <a:t>–</a:t>
            </a:r>
            <a:r>
              <a:rPr lang="en-US" dirty="0" smtClean="0">
                <a:latin typeface="Gill Sans" pitchFamily="34"/>
              </a:rPr>
              <a:t> 3 Possibilities</a:t>
            </a:r>
            <a:endParaRPr lang="en-US" dirty="0">
              <a:latin typeface="Gill Sans" pitchFamily="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7134" y="1732181"/>
            <a:ext cx="854536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Neutral Season Best Odds</a:t>
            </a:r>
          </a:p>
          <a:p>
            <a:pPr marL="1028700" lvl="1" indent="-571500"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DejaVu Sans Light" pitchFamily="34"/>
              </a:rPr>
              <a:t>30% - 8 inches or more</a:t>
            </a:r>
          </a:p>
          <a:p>
            <a:pPr marL="1028700" lvl="1" indent="-571500"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DejaVu Sans Light" pitchFamily="34"/>
              </a:rPr>
              <a:t>43%  0-2 inches</a:t>
            </a:r>
          </a:p>
          <a:p>
            <a:pPr marL="342900" lvl="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Weak La Nina</a:t>
            </a:r>
          </a:p>
          <a:p>
            <a:pPr marL="1028700" lvl="1" indent="-571500"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DejaVu Sans Light" pitchFamily="34"/>
              </a:rPr>
              <a:t>43% </a:t>
            </a:r>
            <a:r>
              <a:rPr lang="en-US" sz="3200" dirty="0" smtClean="0">
                <a:solidFill>
                  <a:schemeClr val="bg1"/>
                </a:solidFill>
                <a:latin typeface="DejaVu Sans Light" pitchFamily="34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DejaVu Sans Light" pitchFamily="34"/>
              </a:rPr>
              <a:t>0-2 inches</a:t>
            </a:r>
          </a:p>
          <a:p>
            <a:pPr marL="342900" indent="-34290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DejaVu Sans Light" pitchFamily="34"/>
              </a:rPr>
              <a:t>Moderate La Nina</a:t>
            </a:r>
          </a:p>
          <a:p>
            <a:pPr marL="571500" indent="-571500">
              <a:lnSpc>
                <a:spcPct val="150000"/>
              </a:lnSpc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DejaVu Sans Light" pitchFamily="34"/>
              </a:rPr>
              <a:t>50/50 Big Season or Small Season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170709" y="5339665"/>
            <a:ext cx="4167333" cy="7204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22218" y="5311956"/>
            <a:ext cx="3311236" cy="74814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19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C4E5EC-D6B6-4E17-A8F4-C83D3AE9F33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/>
          <a:p>
            <a:pPr lvl="0"/>
            <a:r>
              <a:rPr lang="en-US" dirty="0" smtClean="0">
                <a:latin typeface="Gill Sans" pitchFamily="34"/>
              </a:rPr>
              <a:t>What to Expect</a:t>
            </a:r>
            <a:endParaRPr lang="en-US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9" y="2399640"/>
            <a:ext cx="9071640" cy="369636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4000" dirty="0" smtClean="0">
                <a:latin typeface="DejaVu Sans Light" pitchFamily="34"/>
              </a:rPr>
              <a:t>Research shows a quiet winter season?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4000" dirty="0" smtClean="0">
                <a:latin typeface="DejaVu Sans Light" pitchFamily="34"/>
              </a:rPr>
              <a:t>Below normal rainfall?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4000" dirty="0" smtClean="0">
                <a:latin typeface="DejaVu Sans Light" pitchFamily="34"/>
              </a:rPr>
              <a:t>Not much valley snow?</a:t>
            </a:r>
            <a:endParaRPr lang="en-US" sz="4000" dirty="0">
              <a:latin typeface="DejaVu Sans Light" pitchFamily="34"/>
            </a:endParaRPr>
          </a:p>
          <a:p>
            <a:pPr lvl="0">
              <a:buClr>
                <a:srgbClr val="FFFF00"/>
              </a:buClr>
              <a:buSzPct val="45000"/>
              <a:buFont typeface="StarSymbol"/>
              <a:buChar char="●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0769B5-9531-41DE-999C-D0E9BF36709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286200"/>
            <a:ext cx="9071640" cy="1292760"/>
          </a:xfrm>
        </p:spPr>
        <p:txBody>
          <a:bodyPr/>
          <a:lstStyle/>
          <a:p>
            <a:pPr lvl="0"/>
            <a:r>
              <a:rPr lang="en-US" dirty="0">
                <a:latin typeface="Gill Sans" pitchFamily="34"/>
              </a:rPr>
              <a:t>Rod's </a:t>
            </a:r>
            <a:r>
              <a:rPr lang="en-US" dirty="0" smtClean="0">
                <a:latin typeface="Gill Sans" pitchFamily="34"/>
              </a:rPr>
              <a:t>2017-2018 </a:t>
            </a:r>
            <a:r>
              <a:rPr lang="en-US" dirty="0">
                <a:latin typeface="Gill Sans" pitchFamily="34"/>
              </a:rPr>
              <a:t/>
            </a:r>
            <a:br>
              <a:rPr lang="en-US" dirty="0">
                <a:latin typeface="Gill Sans" pitchFamily="34"/>
              </a:rPr>
            </a:br>
            <a:r>
              <a:rPr lang="en-US" dirty="0">
                <a:latin typeface="Gill Sans" pitchFamily="34"/>
              </a:rPr>
              <a:t>Winter </a:t>
            </a:r>
            <a:r>
              <a:rPr lang="en-US" dirty="0" smtClean="0">
                <a:latin typeface="Gill Sans" pitchFamily="34"/>
              </a:rPr>
              <a:t>Outlook</a:t>
            </a:r>
            <a:endParaRPr lang="en-US" dirty="0">
              <a:latin typeface="Gill Sans" pitchFamily="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9" y="2001060"/>
            <a:ext cx="8128000" cy="4572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4560B-3161-4248-BDED-D22370F6966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286200"/>
            <a:ext cx="9071640" cy="1292760"/>
          </a:xfrm>
        </p:spPr>
        <p:txBody>
          <a:bodyPr/>
          <a:lstStyle/>
          <a:p>
            <a:pPr lvl="0"/>
            <a:r>
              <a:rPr lang="en-US" dirty="0">
                <a:latin typeface="Gill Sans" pitchFamily="34"/>
              </a:rPr>
              <a:t>Rod's </a:t>
            </a:r>
            <a:r>
              <a:rPr lang="en-US" dirty="0" smtClean="0">
                <a:latin typeface="Gill Sans" pitchFamily="34"/>
              </a:rPr>
              <a:t>2017-2018 </a:t>
            </a:r>
            <a:r>
              <a:rPr lang="en-US" dirty="0">
                <a:latin typeface="Gill Sans" pitchFamily="34"/>
              </a:rPr>
              <a:t/>
            </a:r>
            <a:br>
              <a:rPr lang="en-US" dirty="0">
                <a:latin typeface="Gill Sans" pitchFamily="34"/>
              </a:rPr>
            </a:br>
            <a:r>
              <a:rPr lang="en-US" dirty="0">
                <a:latin typeface="Gill Sans" pitchFamily="34"/>
              </a:rPr>
              <a:t>Winter </a:t>
            </a:r>
            <a:r>
              <a:rPr lang="en-US" dirty="0" smtClean="0">
                <a:latin typeface="Gill Sans" pitchFamily="34"/>
              </a:rPr>
              <a:t>Outlook</a:t>
            </a:r>
            <a:endParaRPr lang="en-US" dirty="0">
              <a:latin typeface="Gill Sans" pitchFamily="3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9" y="200106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2F1917-8F23-464C-AF03-2A08CFCD8B4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286200"/>
            <a:ext cx="9071640" cy="1292760"/>
          </a:xfrm>
        </p:spPr>
        <p:txBody>
          <a:bodyPr/>
          <a:lstStyle/>
          <a:p>
            <a:pPr lvl="0"/>
            <a:r>
              <a:rPr lang="en-US" dirty="0">
                <a:latin typeface="Gill Sans" pitchFamily="34"/>
              </a:rPr>
              <a:t>Rod's </a:t>
            </a:r>
            <a:r>
              <a:rPr lang="en-US" dirty="0" smtClean="0">
                <a:latin typeface="Gill Sans" pitchFamily="34"/>
              </a:rPr>
              <a:t>2017-2018 </a:t>
            </a:r>
            <a:r>
              <a:rPr lang="en-US" dirty="0">
                <a:latin typeface="Gill Sans" pitchFamily="34"/>
              </a:rPr>
              <a:t/>
            </a:r>
            <a:br>
              <a:rPr lang="en-US" dirty="0">
                <a:latin typeface="Gill Sans" pitchFamily="34"/>
              </a:rPr>
            </a:br>
            <a:r>
              <a:rPr lang="en-US" dirty="0">
                <a:latin typeface="Gill Sans" pitchFamily="34"/>
              </a:rPr>
              <a:t>Winter Forecast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42319" y="6978992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9" y="200106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770BB-7043-4241-87BB-E0D4FA7E7BE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286200"/>
            <a:ext cx="9071640" cy="1292760"/>
          </a:xfrm>
        </p:spPr>
        <p:txBody>
          <a:bodyPr/>
          <a:lstStyle/>
          <a:p>
            <a:pPr lvl="0"/>
            <a:r>
              <a:rPr lang="en-US" dirty="0">
                <a:latin typeface="Gill Sans" pitchFamily="34"/>
              </a:rPr>
              <a:t>Rod's </a:t>
            </a:r>
            <a:r>
              <a:rPr lang="en-US" dirty="0" smtClean="0">
                <a:latin typeface="Gill Sans" pitchFamily="34"/>
              </a:rPr>
              <a:t>2017-2018 </a:t>
            </a:r>
            <a:r>
              <a:rPr lang="en-US" dirty="0">
                <a:latin typeface="Gill Sans" pitchFamily="34"/>
              </a:rPr>
              <a:t/>
            </a:r>
            <a:br>
              <a:rPr lang="en-US" dirty="0">
                <a:latin typeface="Gill Sans" pitchFamily="34"/>
              </a:rPr>
            </a:br>
            <a:r>
              <a:rPr lang="en-US" dirty="0">
                <a:latin typeface="Gill Sans" pitchFamily="34"/>
              </a:rPr>
              <a:t>Winter Forecast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9" y="2001060"/>
            <a:ext cx="8128000" cy="4572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770BB-7043-4241-87BB-E0D4FA7E7BE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286200"/>
            <a:ext cx="9071640" cy="1292760"/>
          </a:xfrm>
        </p:spPr>
        <p:txBody>
          <a:bodyPr/>
          <a:lstStyle/>
          <a:p>
            <a:pPr lvl="0"/>
            <a:r>
              <a:rPr lang="en-US" dirty="0">
                <a:latin typeface="Gill Sans" pitchFamily="34"/>
              </a:rPr>
              <a:t>Rod's </a:t>
            </a:r>
            <a:r>
              <a:rPr lang="en-US" dirty="0" smtClean="0">
                <a:latin typeface="Gill Sans" pitchFamily="34"/>
              </a:rPr>
              <a:t>2017-2018 </a:t>
            </a:r>
            <a:r>
              <a:rPr lang="en-US" dirty="0">
                <a:latin typeface="Gill Sans" pitchFamily="34"/>
              </a:rPr>
              <a:t/>
            </a:r>
            <a:br>
              <a:rPr lang="en-US" dirty="0">
                <a:latin typeface="Gill Sans" pitchFamily="34"/>
              </a:rPr>
            </a:br>
            <a:r>
              <a:rPr lang="en-US" dirty="0">
                <a:latin typeface="Gill Sans" pitchFamily="34"/>
              </a:rPr>
              <a:t>Winter Forecast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26656" y="6995160"/>
            <a:ext cx="3195000" cy="521280"/>
          </a:xfrm>
        </p:spPr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9" y="200106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26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>
          <a:xfrm>
            <a:off x="7227360" y="6995160"/>
            <a:ext cx="2348280" cy="521280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5EC4-18AF-442F-ACD8-792AEEB1AD5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346320"/>
            <a:ext cx="9071640" cy="1172160"/>
          </a:xfrm>
        </p:spPr>
        <p:txBody>
          <a:bodyPr/>
          <a:lstStyle/>
          <a:p>
            <a:pPr lvl="0"/>
            <a:r>
              <a:rPr lang="en-US" dirty="0" smtClean="0">
                <a:latin typeface="Gill Sans" pitchFamily="34"/>
              </a:rPr>
              <a:t>Waiting and Watching</a:t>
            </a:r>
            <a:r>
              <a:rPr lang="mr-IN" smtClean="0">
                <a:latin typeface="Gill Sans" pitchFamily="34"/>
              </a:rPr>
              <a:t>…</a:t>
            </a:r>
            <a:endParaRPr lang="en-US" dirty="0">
              <a:latin typeface="Gill Sans" pitchFamily="3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76" y="2002713"/>
            <a:ext cx="4729885" cy="472988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mtClean="0"/>
              <a:t>Rod's 2017-2018 Winter Outlook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yt-bluelinesgr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/Applications/OpenOffice.org.app/Contents/basis-link/share/template/en-US/layout/lyt-bluelinesgrad.otp</Template>
  <TotalTime>663</TotalTime>
  <Words>487</Words>
  <Application>Microsoft Macintosh PowerPoint</Application>
  <PresentationFormat>Custom</PresentationFormat>
  <Paragraphs>178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Albany</vt:lpstr>
      <vt:lpstr>Andale Sans UI</vt:lpstr>
      <vt:lpstr>Arial Rounded MT Bold</vt:lpstr>
      <vt:lpstr>Arial Unicode MS</vt:lpstr>
      <vt:lpstr>Avenir Next Medium</vt:lpstr>
      <vt:lpstr>Calibri</vt:lpstr>
      <vt:lpstr>DejaVu Sans Light</vt:lpstr>
      <vt:lpstr>Gill Sans</vt:lpstr>
      <vt:lpstr>StarSymbol</vt:lpstr>
      <vt:lpstr>Tahoma</vt:lpstr>
      <vt:lpstr>Thorndale</vt:lpstr>
      <vt:lpstr>Wingdings 2</vt:lpstr>
      <vt:lpstr>Arial</vt:lpstr>
      <vt:lpstr>lyt-bluelinesgrad</vt:lpstr>
      <vt:lpstr>PowerPoint Presentation</vt:lpstr>
      <vt:lpstr>PowerPoint Presentation</vt:lpstr>
      <vt:lpstr>Seasonal Forecast Skill</vt:lpstr>
      <vt:lpstr>Rod's Report Card</vt:lpstr>
      <vt:lpstr>Rod's Report Card</vt:lpstr>
      <vt:lpstr>Day One on the Job</vt:lpstr>
      <vt:lpstr>WHERE I BEGIN </vt:lpstr>
      <vt:lpstr>Nov  Dec  Jan Outlook</vt:lpstr>
      <vt:lpstr>EXAMINE SIMILAR YEARS</vt:lpstr>
      <vt:lpstr>LOOK AT RECENT PATTERNS</vt:lpstr>
      <vt:lpstr>January 2017 Snowstorm</vt:lpstr>
      <vt:lpstr>Following Top Five Hot Summers (# of 90° Days)</vt:lpstr>
      <vt:lpstr>Rod’s Analog Years</vt:lpstr>
      <vt:lpstr>Morning of January 11th</vt:lpstr>
      <vt:lpstr>Valley Snow – 3 Possibilities</vt:lpstr>
      <vt:lpstr>What to Expect</vt:lpstr>
      <vt:lpstr>Rod's 2017-2018  Winter Outlook</vt:lpstr>
      <vt:lpstr>Rod's 2017-2018  Winter Outlook</vt:lpstr>
      <vt:lpstr>Rod's 2017-2018  Winter Forecast</vt:lpstr>
      <vt:lpstr>Rod's 2017-2018  Winter Forecast</vt:lpstr>
      <vt:lpstr>Rod's 2017-2018  Winter Forecast</vt:lpstr>
      <vt:lpstr>Waiting and Watching…</vt:lpstr>
    </vt:vector>
  </TitlesOfParts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Lines and Gradients</dc:title>
  <dc:creator>Rodney Hill</dc:creator>
  <dc:description>Presentation Layout Template</dc:description>
  <cp:lastModifiedBy>Rodney Hill</cp:lastModifiedBy>
  <cp:revision>73</cp:revision>
  <dcterms:created xsi:type="dcterms:W3CDTF">2014-10-06T08:31:13Z</dcterms:created>
  <dcterms:modified xsi:type="dcterms:W3CDTF">2017-10-28T04:48:53Z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