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65"/>
  </p:notesMasterIdLst>
  <p:sldIdLst>
    <p:sldId id="481" r:id="rId2"/>
    <p:sldId id="446" r:id="rId3"/>
    <p:sldId id="363" r:id="rId4"/>
    <p:sldId id="568" r:id="rId5"/>
    <p:sldId id="339" r:id="rId6"/>
    <p:sldId id="394" r:id="rId7"/>
    <p:sldId id="395" r:id="rId8"/>
    <p:sldId id="396" r:id="rId9"/>
    <p:sldId id="397" r:id="rId10"/>
    <p:sldId id="458" r:id="rId11"/>
    <p:sldId id="420" r:id="rId12"/>
    <p:sldId id="459" r:id="rId13"/>
    <p:sldId id="399" r:id="rId14"/>
    <p:sldId id="461" r:id="rId15"/>
    <p:sldId id="400" r:id="rId16"/>
    <p:sldId id="401" r:id="rId17"/>
    <p:sldId id="489" r:id="rId18"/>
    <p:sldId id="569" r:id="rId19"/>
    <p:sldId id="411" r:id="rId20"/>
    <p:sldId id="597" r:id="rId21"/>
    <p:sldId id="570" r:id="rId22"/>
    <p:sldId id="571" r:id="rId23"/>
    <p:sldId id="572" r:id="rId24"/>
    <p:sldId id="573" r:id="rId25"/>
    <p:sldId id="574" r:id="rId26"/>
    <p:sldId id="575" r:id="rId27"/>
    <p:sldId id="576" r:id="rId28"/>
    <p:sldId id="577" r:id="rId29"/>
    <p:sldId id="578" r:id="rId30"/>
    <p:sldId id="579" r:id="rId31"/>
    <p:sldId id="580" r:id="rId32"/>
    <p:sldId id="581" r:id="rId33"/>
    <p:sldId id="582" r:id="rId34"/>
    <p:sldId id="583" r:id="rId35"/>
    <p:sldId id="596" r:id="rId36"/>
    <p:sldId id="584" r:id="rId37"/>
    <p:sldId id="598" r:id="rId38"/>
    <p:sldId id="599" r:id="rId39"/>
    <p:sldId id="602" r:id="rId40"/>
    <p:sldId id="600" r:id="rId41"/>
    <p:sldId id="604" r:id="rId42"/>
    <p:sldId id="605" r:id="rId43"/>
    <p:sldId id="601" r:id="rId44"/>
    <p:sldId id="603" r:id="rId45"/>
    <p:sldId id="588" r:id="rId46"/>
    <p:sldId id="391" r:id="rId47"/>
    <p:sldId id="585" r:id="rId48"/>
    <p:sldId id="586" r:id="rId49"/>
    <p:sldId id="587" r:id="rId50"/>
    <p:sldId id="590" r:id="rId51"/>
    <p:sldId id="591" r:id="rId52"/>
    <p:sldId id="592" r:id="rId53"/>
    <p:sldId id="593" r:id="rId54"/>
    <p:sldId id="594" r:id="rId55"/>
    <p:sldId id="595" r:id="rId56"/>
    <p:sldId id="556" r:id="rId57"/>
    <p:sldId id="557" r:id="rId58"/>
    <p:sldId id="558" r:id="rId59"/>
    <p:sldId id="559" r:id="rId60"/>
    <p:sldId id="560" r:id="rId61"/>
    <p:sldId id="561" r:id="rId62"/>
    <p:sldId id="562" r:id="rId63"/>
    <p:sldId id="563" r:id="rId6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Nelsen" initials="MN" lastIdx="3" clrIdx="0">
    <p:extLst>
      <p:ext uri="{19B8F6BF-5375-455C-9EA6-DF929625EA0E}">
        <p15:presenceInfo xmlns:p15="http://schemas.microsoft.com/office/powerpoint/2012/main" userId="Mark Nel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1F1F"/>
    <a:srgbClr val="FFFF00"/>
    <a:srgbClr val="2214D4"/>
    <a:srgbClr val="FFFF99"/>
    <a:srgbClr val="FFFFCC"/>
    <a:srgbClr val="191DCF"/>
    <a:srgbClr val="182642"/>
    <a:srgbClr val="F0E510"/>
    <a:srgbClr val="BCB644"/>
    <a:srgbClr val="A18E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108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8:35.005" idx="2">
    <p:pos x="10" y="10"/>
    <p:text/>
    <p:extLst>
      <p:ext uri="{C676402C-5697-4E1C-873F-D02D1690AC5C}">
        <p15:threadingInfo xmlns:p15="http://schemas.microsoft.com/office/powerpoint/2012/main" timeZoneBias="420"/>
      </p:ext>
    </p:extLst>
  </p:cm>
  <p:cm authorId="1" dt="2017-03-19T19:58:57.033" idx="3">
    <p:pos x="106" y="106"/>
    <p:text>Only PDX had coldest since 79-80. most were 92-93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6:38.954" idx="1">
    <p:pos x="5515" y="2016"/>
    <p:text>Lowest PDX February Temp = 29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6:38.954" idx="1">
    <p:pos x="5515" y="2016"/>
    <p:text>Lowest PDX February Temp = 29</p:text>
    <p:extLst>
      <p:ext uri="{C676402C-5697-4E1C-873F-D02D1690AC5C}">
        <p15:threadingInfo xmlns:p15="http://schemas.microsoft.com/office/powerpoint/2012/main" timeZoneBias="4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3/19/2017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TYLER MODE PIC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4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$260 in 2.5 hours, but had to buy Steve burger and beer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35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wife wants to move</a:t>
            </a:r>
          </a:p>
          <a:p>
            <a:r>
              <a:rPr lang="en-US" dirty="0" smtClean="0"/>
              <a:t>5 weeks with snowy/icy driveway began New Year’s Eve</a:t>
            </a:r>
          </a:p>
          <a:p>
            <a:r>
              <a:rPr lang="en-US" dirty="0" smtClean="0"/>
              <a:t>Snowiest winter since 1980 at Bonneville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68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years to go</a:t>
            </a:r>
          </a:p>
          <a:p>
            <a:r>
              <a:rPr lang="en-US" dirty="0" smtClean="0"/>
              <a:t>These are not totals, but decade snowfall divided by 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12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66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2778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5967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27149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7409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5191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895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153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9015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8.emf"/><Relationship Id="rId5" Type="http://schemas.openxmlformats.org/officeDocument/2006/relationships/oleObject" Target="../embeddings/Microsoft_Excel_97-2003_Worksheet2.xls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3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4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5.emf"/><Relationship Id="rId4" Type="http://schemas.openxmlformats.org/officeDocument/2006/relationships/oleObject" Target="../embeddings/Microsoft_Excel_97-2003_Worksheet5.xls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6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7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7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8.emf"/><Relationship Id="rId4" Type="http://schemas.openxmlformats.org/officeDocument/2006/relationships/oleObject" Target="../embeddings/Microsoft_Excel_97-2003_Worksheet8.xls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7300" y="3120718"/>
            <a:ext cx="6477000" cy="2057399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La Nina</a:t>
            </a:r>
            <a:b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Lived up to its reputation</a:t>
            </a:r>
            <a:endParaRPr lang="en-US" sz="3600" b="1" spc="150" dirty="0">
              <a:ln w="1143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672643"/>
            <a:ext cx="7772400" cy="2000548"/>
          </a:xfrm>
          <a:prstGeom prst="rect">
            <a:avLst/>
          </a:prstGeom>
          <a:solidFill>
            <a:schemeClr val="accent4">
              <a:lumMod val="10000"/>
              <a:alpha val="5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WINTER 2016-2017</a:t>
            </a:r>
            <a:r>
              <a:rPr lang="en-US" sz="4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4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36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A Wild ride!</a:t>
            </a:r>
            <a:r>
              <a:rPr lang="en-US" sz="2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F1F1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2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F1F1F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 descr="fox12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4196" y="5334000"/>
            <a:ext cx="6578204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Summary</a:t>
            </a:r>
            <a:endParaRPr lang="en-US" sz="4000" b="1" dirty="0" smtClean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150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The most active winter since 1995-1996?</a:t>
            </a:r>
          </a:p>
          <a:p>
            <a:pPr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Coldest winter for </a:t>
            </a:r>
            <a:r>
              <a:rPr lang="en-US" sz="2800" b="0" i="0" u="sng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much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of PACNW since 1992-1993 (24 </a:t>
            </a: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yrs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)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3600" i="0" kern="100" spc="-1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Coldest winter since 1979-80 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In Portland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 smtClean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3 consecutive </a:t>
            </a:r>
            <a:r>
              <a:rPr lang="en-US" sz="2800" b="0" i="0" u="sng" kern="100" spc="-100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COLD</a:t>
            </a:r>
            <a:r>
              <a:rPr lang="en-US" sz="28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months</a:t>
            </a:r>
          </a:p>
          <a:p>
            <a:pPr>
              <a:defRPr/>
            </a:pPr>
            <a:r>
              <a:rPr lang="en-US" sz="24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Lucida Sans Unicode" pitchFamily="34" charset="0"/>
              </a:rPr>
              <a:t>      Historic </a:t>
            </a:r>
            <a:r>
              <a:rPr lang="en-US" sz="2400" b="0" i="0" kern="100" spc="-100" dirty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Lucida Sans Unicode" pitchFamily="34" charset="0"/>
              </a:rPr>
              <a:t>multi-year warm period finally gone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BUT</a:t>
            </a: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, no PACNW Arctic Blast (3rd consecutive winter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)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Lucida Sans Unicode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21044"/>
            <a:ext cx="7391400" cy="5478423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SNOW  TOTAL</a:t>
            </a:r>
            <a:endParaRPr lang="en-US" sz="5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7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11.2” </a:t>
            </a: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</a:t>
            </a: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15.5”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D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owntown (KGW-TV)</a:t>
            </a: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0"/>
            <a:ext cx="8815605" cy="4958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72998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565" y="1597123"/>
            <a:ext cx="6648139" cy="4858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371600"/>
            <a:ext cx="7238998" cy="5290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75" y="1143000"/>
            <a:ext cx="7640050" cy="5583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Coldest since 1992-1993</a:t>
            </a:r>
            <a:endParaRPr lang="en-US" sz="36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80" y="1524000"/>
            <a:ext cx="8296419" cy="497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Similar to 1992-1993</a:t>
            </a:r>
            <a:endParaRPr lang="en-US" sz="3600" b="1" i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72832"/>
            <a:ext cx="5867400" cy="352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5867400" y="3644206"/>
            <a:ext cx="1235016" cy="851594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29400" y="3217037"/>
            <a:ext cx="2362200" cy="1107996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This Winter in Oregon Zone 2 </a:t>
            </a:r>
            <a:r>
              <a:rPr lang="en-US" sz="18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  <a:endParaRPr lang="en-US" sz="180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452962"/>
            <a:ext cx="6553194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452962"/>
            <a:ext cx="6553194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9190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452962"/>
            <a:ext cx="6553194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452962"/>
            <a:ext cx="6553194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Warmest November on Record at PDX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Several record warm temps 1</a:t>
            </a:r>
            <a:r>
              <a:rPr lang="en-US" sz="2000" b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half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494002"/>
            <a:ext cx="8229599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066800" y="4648200"/>
            <a:ext cx="73914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066800" y="3962400"/>
            <a:ext cx="7391400" cy="457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5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Somewhat uneventful month for storms; huge downpour Thanksgiving Day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Record Warm Month + Record Long Growing Season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2400" y="2514600"/>
            <a:ext cx="5012267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6269" y="3886200"/>
            <a:ext cx="5071530" cy="2852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805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cold month, especially before 20th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2209800"/>
            <a:ext cx="80772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>
            <a:off x="1143000" y="36576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1066800" y="4191000"/>
            <a:ext cx="73152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Very Cold PENDLETON Temps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7200" y="2209800"/>
            <a:ext cx="80010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>
            <a:off x="990600" y="37338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1066800" y="4191000"/>
            <a:ext cx="71628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953000" y="1295400"/>
            <a:ext cx="3886200" cy="5257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December 8</a:t>
            </a:r>
            <a:r>
              <a:rPr lang="en-US" sz="36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Our first snow to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freezing rain event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Trace to 2” most of metro area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Transitioned to the most damaging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ice storm of winter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In NE &amp; SE Portland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PQR SNOW: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0.50”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ICE ACC: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0.60”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But wait….there will be more!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3400" y="1295400"/>
            <a:ext cx="4193415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" y="3962400"/>
            <a:ext cx="4735282" cy="2663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52941" y="1219200"/>
            <a:ext cx="4734199" cy="2663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52400" y="914400"/>
            <a:ext cx="4724400" cy="3543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52400" y="3810000"/>
            <a:ext cx="4724400" cy="2933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49362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04800" y="2514600"/>
            <a:ext cx="4800600" cy="2700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" y="3810000"/>
            <a:ext cx="4783040" cy="28921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52941" y="1295400"/>
            <a:ext cx="4938461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86268" y="3733800"/>
            <a:ext cx="5147732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876800" y="958335"/>
            <a:ext cx="4040530" cy="5693866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December 14</a:t>
            </a:r>
            <a:r>
              <a:rPr lang="en-US" sz="36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PERFECT FORECAST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…but worst traffic nightmare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ever in metro area for snowstorm #1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1-4” snow most of metro area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All snow, no ice.  Kids stuck on buses and at schools until midnight.  Some stuck on freeways for 3-7 hours!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PQR SNOW: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2.3”</a:t>
            </a: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But wait….there will be more!</a:t>
            </a: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52060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Quick start to ski season late Nov/early Dec.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Excellent Conditions Rest of December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3rd Year With An Excellent Christmas Break!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2133600"/>
            <a:ext cx="7686068" cy="4323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7708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370502"/>
            <a:ext cx="3374972" cy="4487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99755"/>
            <a:ext cx="8534400" cy="1477328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Light snow New Year’s Morning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then a cold east wind first week under sunshine</a:t>
            </a:r>
            <a:endParaRPr lang="en-US" sz="1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Chilly northerly flow, then system moves through southern Oregon on 4th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2514600"/>
            <a:ext cx="2879127" cy="2756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4191000"/>
            <a:ext cx="2819400" cy="2535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3200400"/>
            <a:ext cx="4550405" cy="2448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68977"/>
            <a:ext cx="8534400" cy="153888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The Repeating Pattern in December &amp; January</a:t>
            </a:r>
            <a:endParaRPr lang="en-US" sz="1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Storms move across southern Oregon &amp; N. Cal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Keeps cold air in place up north, lots of snow southern OR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Historic January 3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/4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snowstorm in Rogue Valley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2438400"/>
            <a:ext cx="4114800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030781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905000"/>
            <a:ext cx="8633874" cy="464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53589"/>
            <a:ext cx="8534400" cy="70788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January 5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…a very snow PACNW!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Cold east wind keeps temps in 30s, not an arctic blast, but low level cold air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891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590800"/>
            <a:ext cx="4648200" cy="3486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84421"/>
            <a:ext cx="8534400" cy="110799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January 7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/8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Snow/Ice transition “event”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Mainly freezing rain, not too much snow</a:t>
            </a:r>
            <a:endParaRPr lang="en-US" sz="1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Slow to leave…of course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124200"/>
            <a:ext cx="4191000" cy="2357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901797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057400"/>
            <a:ext cx="4648200" cy="3486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876800" y="1019890"/>
            <a:ext cx="4040530" cy="5570756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January 7</a:t>
            </a:r>
            <a:r>
              <a:rPr lang="en-US" sz="36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/8th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3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metro event…snow to freezing rain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…but on a weekend so not such a big issue.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Snow dusting most of metro area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Up to .80” ice accumulation east metro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PQR SNOW: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0.4”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PDX ICE ACCUM: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0.5”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But wait….there will be more!</a:t>
            </a: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107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838200"/>
            <a:ext cx="7825740" cy="601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53589"/>
            <a:ext cx="7848600" cy="707886"/>
          </a:xfrm>
          <a:prstGeom prst="rect">
            <a:avLst/>
          </a:prstGeom>
          <a:solidFill>
            <a:schemeClr val="bg1">
              <a:lumMod val="50000"/>
              <a:alpha val="72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By January 9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endParaRPr lang="en-US" sz="2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Snow on the ground almost everywhere in PACNW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2129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1066800"/>
            <a:ext cx="5715000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990600"/>
            <a:ext cx="5715000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53589"/>
            <a:ext cx="7848600" cy="707886"/>
          </a:xfrm>
          <a:prstGeom prst="rect">
            <a:avLst/>
          </a:prstGeom>
          <a:solidFill>
            <a:schemeClr val="bg1">
              <a:lumMod val="50000"/>
              <a:alpha val="72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The Big Snowstorm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Models told us a snowstorm was coming, but way underdone on </a:t>
            </a:r>
            <a:r>
              <a:rPr lang="en-US" sz="18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precip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6043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600200"/>
            <a:ext cx="6858000" cy="5114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1676400"/>
            <a:ext cx="5029200" cy="502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1524000"/>
            <a:ext cx="6858000" cy="5143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53589"/>
            <a:ext cx="7848600" cy="707886"/>
          </a:xfrm>
          <a:prstGeom prst="rect">
            <a:avLst/>
          </a:prstGeom>
          <a:solidFill>
            <a:schemeClr val="bg1">
              <a:lumMod val="50000"/>
              <a:alpha val="72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The Big Snowstorm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Models told us a snowstorm was coming, but way underdone on </a:t>
            </a:r>
            <a:r>
              <a:rPr lang="en-US" sz="18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precip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7648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094" y="2109106"/>
            <a:ext cx="4648200" cy="3359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876800" y="1527721"/>
            <a:ext cx="4267200" cy="4555093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The Big Snowstorm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Minor Snowstorm Forecast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Timing okay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FAR more snow than expected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Rain through most of event south metro and Salem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Light snow fell late night Salem-Wilsonville as air cooled overhead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PQR SNOW: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8.0”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94" y="2032958"/>
            <a:ext cx="4581175" cy="3435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9665" y="1981200"/>
            <a:ext cx="4846971" cy="3487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108711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877" y="2120608"/>
            <a:ext cx="4479645" cy="3359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876800" y="1527722"/>
            <a:ext cx="4267200" cy="4555093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Freeway Nightmare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v2.0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Commute mainly okay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Salt used on one lane uphill US26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Freeways blocked by semis again    </a:t>
            </a:r>
          </a:p>
          <a:p>
            <a:pPr lvl="1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Not as bad as December 14</a:t>
            </a:r>
            <a:r>
              <a:rPr lang="en-US" sz="2000" i="0" kern="100" baseline="300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, but people get stuck again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Depending on part of metro area you live in…it was the </a:t>
            </a: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biggest snow storm since 2008, 1998, 1995, or 1980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133600"/>
            <a:ext cx="4439920" cy="3329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" y="2057400"/>
            <a:ext cx="4541520" cy="3406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724891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838200"/>
            <a:ext cx="5908966" cy="5908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THE BEAUTY OF THE SNOW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1066800"/>
            <a:ext cx="8561797" cy="5234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1543384"/>
            <a:ext cx="8561797" cy="4280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762000"/>
            <a:ext cx="8657738" cy="597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4587070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Coldest temps of winter follow snowstorm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6 days of strong east wind + 25-30 deg.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2209800"/>
            <a:ext cx="8077199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143000" y="35052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 flipV="1">
            <a:off x="1143000" y="4038600"/>
            <a:ext cx="72390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662" y="914400"/>
            <a:ext cx="8126800" cy="5417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THE NEXT 6 DAYS:  COLD!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857249"/>
            <a:ext cx="8001000" cy="6000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838200"/>
            <a:ext cx="8458200" cy="5623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256235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167043"/>
            <a:ext cx="8686800" cy="6771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INTO THE ‘HOOD TO MAKE SOME MONEY!</a:t>
            </a:r>
          </a:p>
          <a:p>
            <a:pPr algn="ctr"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Lucida Sans Unicode" pitchFamily="34" charset="0"/>
              </a:rPr>
              <a:t>(Salmon Creek)</a:t>
            </a:r>
            <a:endParaRPr lang="en-US" sz="2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32" y="844151"/>
            <a:ext cx="7703868" cy="5777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99" y="838200"/>
            <a:ext cx="7721601" cy="579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256235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after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914400"/>
            <a:ext cx="4235293" cy="5647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876800" y="1096835"/>
            <a:ext cx="4267200" cy="5416868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Big Gorge Ice 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#3 of 5 total…Jan 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18-20</a:t>
            </a: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Up to 2” solid ice central Gorge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Lots of damage, on top of snow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Freeway closed several days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Rain through most of event in metro area and valley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Freezing Rain confined to areas near Columbia river in metro area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PDX ICE: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.65”</a:t>
            </a:r>
            <a:r>
              <a:rPr lang="en-US" sz="12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16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&lt; heaviest of winter</a:t>
            </a:r>
            <a:endParaRPr lang="en-US" sz="12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3297" y="2133600"/>
            <a:ext cx="4986297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52600"/>
            <a:ext cx="4930808" cy="3698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108711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LATE 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Temps closer to normal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Snow/ice starts to </a:t>
            </a:r>
            <a:r>
              <a:rPr lang="en-US" sz="2000" b="0" i="0" u="sng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very slowly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melt in Gorge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2209800"/>
            <a:ext cx="8077199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143000" y="35052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 flipV="1">
            <a:off x="1143000" y="4038600"/>
            <a:ext cx="72390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314" y="876326"/>
            <a:ext cx="9008486" cy="5067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DAY IS THIS?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56235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1295400"/>
            <a:ext cx="4686300" cy="4686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156" y="1219200"/>
            <a:ext cx="7965044" cy="4804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Super Bowl Sunday BUST!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" y="1295400"/>
            <a:ext cx="6245000" cy="4683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0" y="1127615"/>
            <a:ext cx="4572000" cy="5355312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Stationary front sits over NW Oregon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5th</a:t>
            </a:r>
            <a:endParaRPr lang="en-US" sz="3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Models </a:t>
            </a:r>
            <a:r>
              <a:rPr lang="en-US" sz="1800" b="0" i="0" u="sng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initially</a:t>
            </a:r>
            <a:r>
              <a:rPr lang="en-US" sz="1800" b="0" i="0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 forecast big snow</a:t>
            </a:r>
          </a:p>
          <a:p>
            <a:pPr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Then do a pretty good job keeping it north</a:t>
            </a:r>
          </a:p>
          <a:p>
            <a:pPr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Lots of snow Astoria &amp; Coast Range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Heavy rain all afternoon/evening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in metro area at 33-36 degrees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Snow at Astoria while raining on Mt. Hood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PDX SNOW: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0”</a:t>
            </a:r>
            <a:endParaRPr lang="en-US" sz="12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1148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07815"/>
            <a:ext cx="7772400" cy="5193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49117"/>
            <a:ext cx="8534400" cy="7694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EVERYBODY GETS A SNOWSTORM!</a:t>
            </a:r>
            <a:endParaRPr lang="en-US" sz="32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Lucida Sans Unicode" pitchFamily="34" charset="0"/>
            </a:endParaRPr>
          </a:p>
          <a:p>
            <a:pPr algn="ctr"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This Winter West of the Cascades</a:t>
            </a:r>
            <a:endParaRPr lang="en-US" sz="24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753381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752" y="2173366"/>
            <a:ext cx="4067325" cy="3050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484450" y="612559"/>
            <a:ext cx="2057400" cy="923330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9th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978" y="2083777"/>
            <a:ext cx="5105399" cy="3829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82350"/>
            <a:ext cx="7628072" cy="5256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One Last Gorge Ice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0711" y="1282350"/>
            <a:ext cx="10652925" cy="5414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256235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43000"/>
            <a:ext cx="4199467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74712"/>
            <a:ext cx="7772400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WET MORNING SNOW</a:t>
            </a:r>
          </a:p>
          <a:p>
            <a:pPr algn="ctr"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In some areas, Feb 24</a:t>
            </a:r>
            <a:r>
              <a:rPr lang="en-US" sz="1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 </a:t>
            </a: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&amp; March 6th</a:t>
            </a:r>
            <a:endParaRPr lang="en-US" sz="24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200400"/>
            <a:ext cx="5554132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13973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/>
          </p:nvPr>
        </p:nvGraphicFramePr>
        <p:xfrm>
          <a:off x="228600" y="1447800"/>
          <a:ext cx="8713788" cy="517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67" name="Worksheet" r:id="rId3" imgW="8877210" imgH="5257840" progId="Excel.Sheet.8">
                  <p:embed/>
                </p:oleObj>
              </mc:Choice>
              <mc:Fallback>
                <p:oleObj name="Worksheet" r:id="rId3" imgW="8877210" imgH="5257840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47800"/>
                        <a:ext cx="8713788" cy="5172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South Windstorm Only in October</a:t>
            </a:r>
          </a:p>
          <a:p>
            <a:pPr algn="ctr">
              <a:defRPr/>
            </a:pPr>
            <a:r>
              <a:rPr lang="en-US" sz="2000" kern="100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21 years without a regional MAJOR storm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653120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747110"/>
              </p:ext>
            </p:extLst>
          </p:nvPr>
        </p:nvGraphicFramePr>
        <p:xfrm>
          <a:off x="314324" y="1295400"/>
          <a:ext cx="848836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03" name="Worksheet" r:id="rId5" imgW="8829565" imgH="5210190" progId="Excel.Sheet.8">
                  <p:embed followColorScheme="full"/>
                </p:oleObj>
              </mc:Choice>
              <mc:Fallback>
                <p:oleObj name="Worksheet" r:id="rId5" imgW="8829565" imgH="5210190" progId="Excel.Sheet.8">
                  <p:embed followColorScheme="full"/>
                  <p:pic>
                    <p:nvPicPr>
                      <p:cNvPr id="0" name="Picture 8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" y="1295400"/>
                        <a:ext cx="848836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394539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3</a:t>
            </a:r>
            <a:r>
              <a:rPr lang="en-US" sz="32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RD</a:t>
            </a: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ROUGH EAST WIND SEASON</a:t>
            </a:r>
          </a:p>
          <a:p>
            <a:pPr algn="ctr">
              <a:defRPr/>
            </a:pPr>
            <a:r>
              <a:rPr lang="en-US" sz="2000" kern="100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Only 5 calm days in January!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LA NINA</a:t>
            </a:r>
          </a:p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Lives up to its reputation in Cascades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149805"/>
            <a:ext cx="8534400" cy="111331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Average snow up high, very heavy lower slopes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Lots of cool storms, very few pineapple express events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4518" y="2316333"/>
            <a:ext cx="6967363" cy="435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42900" y="1537503"/>
            <a:ext cx="8458200" cy="4511040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Microsoft Sans Serif" pitchFamily="34" charset="0"/>
              </a:rPr>
              <a:t>Mountain Snowpack @ 5,400’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2800" i="1" dirty="0" smtClean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57200" y="1510047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  <a:endParaRPr lang="en-US" sz="18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  <a:endParaRPr lang="en-US" sz="1800" b="0" dirty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09600"/>
            <a:ext cx="6934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Lots of October Rain, then closer to average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 NEAR NORMAL at high elevations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20981326">
            <a:off x="4955857" y="2282613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Thin Line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71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0200" y="3505200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Thin Line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2214D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590800" y="5943600"/>
            <a:ext cx="388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Mt. Hood Test Site</a:t>
            </a:r>
            <a:endParaRPr lang="en-US" sz="24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29509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42900" y="1537503"/>
            <a:ext cx="8458200" cy="4511040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Microsoft Sans Serif" pitchFamily="34" charset="0"/>
              </a:rPr>
              <a:t>Mountain Snowpack @ 2,600’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2800" i="1" dirty="0" smtClean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57200" y="1510047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  <a:endParaRPr lang="en-US" sz="18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  <a:endParaRPr lang="en-US" sz="1800" b="0" dirty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09600"/>
            <a:ext cx="6934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HUGE snow year in lower Cascades…after a big October soaking!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 has begun melting, but way above normal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20981326">
            <a:off x="4574859" y="2282613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Thin Line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71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38600" y="3962400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Thin Line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2214D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590800" y="5943600"/>
            <a:ext cx="388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Marion Forks SNOTEL</a:t>
            </a:r>
            <a:endParaRPr lang="en-US" sz="24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06685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819439"/>
              </p:ext>
            </p:extLst>
          </p:nvPr>
        </p:nvGraphicFramePr>
        <p:xfrm>
          <a:off x="76200" y="1089025"/>
          <a:ext cx="8928100" cy="462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15" name="Worksheet" r:id="rId3" imgW="8839200" imgH="4581479" progId="Excel.Sheet.8">
                  <p:embed/>
                </p:oleObj>
              </mc:Choice>
              <mc:Fallback>
                <p:oleObj name="Worksheet" r:id="rId3" imgW="8839200" imgH="4581479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089025"/>
                        <a:ext cx="8928100" cy="4625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03400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/>
          </p:nvPr>
        </p:nvGraphicFramePr>
        <p:xfrm>
          <a:off x="82550" y="266700"/>
          <a:ext cx="9031288" cy="523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9" name="Worksheet" r:id="rId3" imgW="8934377" imgH="5172120" progId="Excel.Sheet.8">
                  <p:embed/>
                </p:oleObj>
              </mc:Choice>
              <mc:Fallback>
                <p:oleObj name="Worksheet" r:id="rId3" imgW="8934377" imgH="5172120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9031288" cy="5235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711295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/>
          </p:cNvGraphicFramePr>
          <p:nvPr>
            <p:extLst/>
          </p:nvPr>
        </p:nvGraphicFramePr>
        <p:xfrm>
          <a:off x="152400" y="241300"/>
          <a:ext cx="8823325" cy="486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3" name="Worksheet" r:id="rId4" imgW="8848745" imgH="4781430" progId="Excel.Sheet.8">
                  <p:embed followColorScheme="full"/>
                </p:oleObj>
              </mc:Choice>
              <mc:Fallback>
                <p:oleObj name="Worksheet" r:id="rId4" imgW="8848745" imgH="4781430" progId="Excel.Sheet.8">
                  <p:embed followColorScheme="full"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41300"/>
                        <a:ext cx="8823325" cy="486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5200" y="14478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Average so far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11994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/>
          </p:cNvGraphicFramePr>
          <p:nvPr>
            <p:extLst/>
          </p:nvPr>
        </p:nvGraphicFramePr>
        <p:xfrm>
          <a:off x="152400" y="276225"/>
          <a:ext cx="8807450" cy="518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87" name="Worksheet" r:id="rId3" imgW="10706179" imgH="6943860" progId="Excel.Sheet.8">
                  <p:embed followColorScheme="full"/>
                </p:oleObj>
              </mc:Choice>
              <mc:Fallback>
                <p:oleObj name="Worksheet" r:id="rId3" imgW="10706179" imgH="6943860" progId="Excel.Sheet.8">
                  <p:embed followColorScheme="full"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76225"/>
                        <a:ext cx="8807450" cy="5184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2667000" y="5791200"/>
            <a:ext cx="3778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Downtown Data Only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8964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/>
          </p:nvPr>
        </p:nvGraphicFramePr>
        <p:xfrm>
          <a:off x="139700" y="368300"/>
          <a:ext cx="8839200" cy="505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11" name="Worksheet" r:id="rId3" imgW="8839200" imgH="5057835" progId="Excel.Sheet.8">
                  <p:embed/>
                </p:oleObj>
              </mc:Choice>
              <mc:Fallback>
                <p:oleObj name="Worksheet" r:id="rId3" imgW="8839200" imgH="5057835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68300"/>
                        <a:ext cx="8839200" cy="5057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74465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/>
          </p:nvPr>
        </p:nvGraphicFramePr>
        <p:xfrm>
          <a:off x="139700" y="368300"/>
          <a:ext cx="8839200" cy="524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5" name="Worksheet" r:id="rId4" imgW="8839200" imgH="5248162" progId="Excel.Sheet.8">
                  <p:embed/>
                </p:oleObj>
              </mc:Choice>
              <mc:Fallback>
                <p:oleObj name="Worksheet" r:id="rId4" imgW="8839200" imgH="5248162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68300"/>
                        <a:ext cx="8839200" cy="524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1816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  <a:endParaRPr lang="en-US" sz="20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5901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489466"/>
            <a:ext cx="8077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LET’S FORECAST!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Organizations or individuals who can’t or don’t want to be here.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They don’t know (or care) that we exist.</a:t>
            </a:r>
          </a:p>
        </p:txBody>
      </p:sp>
    </p:spTree>
    <p:extLst>
      <p:ext uri="{BB962C8B-B14F-4D97-AF65-F5344CB8AC3E}">
        <p14:creationId xmlns:p14="http://schemas.microsoft.com/office/powerpoint/2010/main" val="41393017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181690"/>
            <a:ext cx="8077200" cy="123110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TIME FOR SOMETHING NEW…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(OR Dept of Forestry)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Rod Hill (KGW)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Old Farmer’s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0" y="990600"/>
            <a:ext cx="7351091" cy="4768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8674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For the record, it said “Cold &amp; Snowy” last winter too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0142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Farmers’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07260" y="1012373"/>
            <a:ext cx="7269940" cy="47958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5867400"/>
            <a:ext cx="79248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Freezing, Numbing, &amp; Penetrating Cold???</a:t>
            </a:r>
            <a:endParaRPr lang="en-US" sz="2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45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283347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38200" y="2362200"/>
            <a:ext cx="7464321" cy="4202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143000" y="975100"/>
            <a:ext cx="7010400" cy="13109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</a:t>
            </a:r>
            <a:r>
              <a:rPr lang="en-US" sz="2000" b="0" i="0" dirty="0" smtClean="0">
                <a:solidFill>
                  <a:schemeClr val="tx1"/>
                </a:solidFill>
              </a:rPr>
              <a:t>November and December will see the most action, before high pressure builds in and stormy weather eases back in late January and February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748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29104" y="5374122"/>
            <a:ext cx="8686800" cy="10667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600" b="0" dirty="0" smtClean="0">
                <a:solidFill>
                  <a:schemeClr val="tx1"/>
                </a:solidFill>
              </a:rPr>
              <a:t>“Analog years also showed a consistent pattern of Arctic air penetrating into Oregon, for at least a few days, in December…   </a:t>
            </a:r>
            <a:r>
              <a:rPr lang="en-US" sz="1600" b="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Below-average temperatures likely</a:t>
            </a:r>
            <a:r>
              <a:rPr lang="en-US" sz="1600" b="0" dirty="0">
                <a:solidFill>
                  <a:schemeClr val="tx1"/>
                </a:solidFill>
              </a:rPr>
              <a:t> </a:t>
            </a:r>
            <a:r>
              <a:rPr lang="en-US" sz="1600" b="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(winter average)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600" b="0" dirty="0" smtClean="0">
                <a:solidFill>
                  <a:schemeClr val="tx1"/>
                </a:solidFill>
              </a:rPr>
              <a:t>Above-average precipitation and mountain snowfall.  </a:t>
            </a:r>
            <a:r>
              <a:rPr lang="en-US" sz="1600" b="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Elevated chances for western valley snow”</a:t>
            </a:r>
            <a:endParaRPr lang="en-US" sz="2000" b="0" dirty="0" smtClean="0">
              <a:solidFill>
                <a:schemeClr val="tx1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9645" y="2537519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1983-1984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1992-1993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1998-1999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30313" y="1312603"/>
            <a:ext cx="1828800" cy="112579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4052" y="1462677"/>
            <a:ext cx="6280478" cy="3662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34341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146" y="1700043"/>
            <a:ext cx="2946903" cy="28923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59376"/>
            <a:ext cx="84582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Rod Hill’s Winter Outlook</a:t>
            </a:r>
          </a:p>
          <a:p>
            <a:pPr algn="ctr"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91DC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Meteorologist – KGW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F1F1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&amp;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91DC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www.portlandweather.com</a:t>
            </a:r>
            <a:endParaRPr lang="en-US" sz="18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191DC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90146" y="5334000"/>
            <a:ext cx="8686800" cy="1295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1800" b="0" i="0" dirty="0" smtClean="0">
                <a:solidFill>
                  <a:schemeClr val="tx1"/>
                </a:solidFill>
              </a:rPr>
              <a:t>CASCADE SNOW: Best bet calls for a solid year with Timberline seeing more than 500" of total snowfall and Meadows more than 400 inches - both would be considered near normal.</a:t>
            </a:r>
            <a:endParaRPr lang="en-US" sz="1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276600" y="1339418"/>
            <a:ext cx="5700346" cy="3613582"/>
          </a:xfrm>
          <a:prstGeom prst="rect">
            <a:avLst/>
          </a:prstGeom>
          <a:solidFill>
            <a:srgbClr val="FFFFCC"/>
          </a:solidFill>
          <a:ln>
            <a:solidFill>
              <a:srgbClr val="191DCF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u="sng" dirty="0" smtClean="0">
                <a:solidFill>
                  <a:srgbClr val="1F1F1F"/>
                </a:solidFill>
              </a:rPr>
              <a:t>QUOTES FROM THE LEGEND HIMSELF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/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Odds favor (</a:t>
            </a:r>
            <a:r>
              <a:rPr lang="en-US" sz="2000" b="0" i="0" dirty="0" err="1" smtClean="0"/>
              <a:t>pdx</a:t>
            </a:r>
            <a:r>
              <a:rPr lang="en-US" sz="2000" b="0" i="0" dirty="0" smtClean="0"/>
              <a:t>) rain totals near 37.90" / 1.87" above normal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/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2214D4"/>
                </a:solidFill>
              </a:rPr>
              <a:t>At least 1 or 2 mini-snow events dumping 3-6“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>
              <a:solidFill>
                <a:srgbClr val="2214D4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FF0000"/>
                </a:solidFill>
              </a:rPr>
              <a:t>Odds are heightened for valley windstorms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>
              <a:solidFill>
                <a:srgbClr val="C00000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Temperature: Near normal to no more than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2 deg. above normal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1978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3886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" y="1226673"/>
            <a:ext cx="4782749" cy="3190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810000" y="3207160"/>
            <a:ext cx="5239948" cy="34960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953000" y="381000"/>
            <a:ext cx="3881799" cy="2674802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dirty="0" smtClean="0">
                <a:solidFill>
                  <a:schemeClr val="tx1"/>
                </a:solidFill>
                <a:latin typeface="Comic Sans MS" pitchFamily="66" charset="0"/>
              </a:rPr>
              <a:t>“with El Niño gone and the La Niña feeble at best, it gives what drove the cold winters of 2013-14 and 2014-15 a chance to overpower the pattern again”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8678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7852</TotalTime>
  <Words>1387</Words>
  <Application>Microsoft Office PowerPoint</Application>
  <PresentationFormat>On-screen Show (4:3)</PresentationFormat>
  <Paragraphs>283</Paragraphs>
  <Slides>63</Slides>
  <Notes>15</Notes>
  <HiddenSlides>2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5" baseType="lpstr">
      <vt:lpstr>Arial</vt:lpstr>
      <vt:lpstr>Arial Black</vt:lpstr>
      <vt:lpstr>Arial Rounded MT Bold</vt:lpstr>
      <vt:lpstr>Book Antiqua</vt:lpstr>
      <vt:lpstr>Bookman Old Style</vt:lpstr>
      <vt:lpstr>Calibri</vt:lpstr>
      <vt:lpstr>Comic Sans MS</vt:lpstr>
      <vt:lpstr>Lucida Sans Unicode</vt:lpstr>
      <vt:lpstr>Microsoft Sans Serif</vt:lpstr>
      <vt:lpstr>Wingdings</vt:lpstr>
      <vt:lpstr>Ripple</vt:lpstr>
      <vt:lpstr>Worksheet</vt:lpstr>
      <vt:lpstr>La Nina Lived up to its reputation</vt:lpstr>
      <vt:lpstr>   Quick Summary</vt:lpstr>
      <vt:lpstr>PowerPoint Presentation</vt:lpstr>
      <vt:lpstr>PowerPoint Presentation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Oregon Winter Temps (the past 100 years) Coldest since 1992-1993</vt:lpstr>
      <vt:lpstr>Western Valleys Winter Temps (the past 100 years) Similar to 1992-1993</vt:lpstr>
      <vt:lpstr>UPPER LEVEL PATTERNS </vt:lpstr>
      <vt:lpstr>UPPER LEVEL PATTERNS </vt:lpstr>
      <vt:lpstr>UPPER LEVEL PATTERNS </vt:lpstr>
      <vt:lpstr>UPPER LEVEL PATTERNS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Mountain Snowpack @ 5,400’ </vt:lpstr>
      <vt:lpstr>Mountain Snowpack @ 2,600’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600</cp:revision>
  <cp:lastPrinted>1601-01-01T00:00:00Z</cp:lastPrinted>
  <dcterms:created xsi:type="dcterms:W3CDTF">2003-10-26T05:40:27Z</dcterms:created>
  <dcterms:modified xsi:type="dcterms:W3CDTF">2017-03-20T03:38:39Z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