
<file path=[Content_Types].xml><?xml version="1.0" encoding="utf-8"?>
<Types xmlns="http://schemas.openxmlformats.org/package/2006/content-types">
  <Default Extension="png" ContentType="image/png"/>
  <Default Extension="jpeg" ContentType="image/jpeg"/>
  <Default Extension="xls" ContentType="application/vnd.ms-excel"/>
  <Default Extension="rels" ContentType="application/vnd.openxmlformats-package.relationships+xml"/>
  <Default Extension="xml" ContentType="application/xml"/>
  <Default Extension="wdp" ContentType="image/vnd.ms-photo"/>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9"/>
  </p:notesMasterIdLst>
  <p:sldIdLst>
    <p:sldId id="258" r:id="rId2"/>
    <p:sldId id="286" r:id="rId3"/>
    <p:sldId id="281" r:id="rId4"/>
    <p:sldId id="279" r:id="rId5"/>
    <p:sldId id="300" r:id="rId6"/>
    <p:sldId id="301" r:id="rId7"/>
    <p:sldId id="302" r:id="rId8"/>
    <p:sldId id="303" r:id="rId9"/>
    <p:sldId id="304" r:id="rId10"/>
    <p:sldId id="305" r:id="rId11"/>
    <p:sldId id="309" r:id="rId12"/>
    <p:sldId id="310" r:id="rId13"/>
    <p:sldId id="311" r:id="rId14"/>
    <p:sldId id="312" r:id="rId15"/>
    <p:sldId id="282" r:id="rId16"/>
    <p:sldId id="283" r:id="rId17"/>
    <p:sldId id="284" r:id="rId18"/>
    <p:sldId id="285" r:id="rId19"/>
    <p:sldId id="313" r:id="rId20"/>
    <p:sldId id="314" r:id="rId21"/>
    <p:sldId id="315" r:id="rId22"/>
    <p:sldId id="288" r:id="rId23"/>
    <p:sldId id="289" r:id="rId24"/>
    <p:sldId id="290" r:id="rId25"/>
    <p:sldId id="292" r:id="rId26"/>
    <p:sldId id="291" r:id="rId27"/>
    <p:sldId id="296" r:id="rId28"/>
    <p:sldId id="293" r:id="rId29"/>
    <p:sldId id="294" r:id="rId30"/>
    <p:sldId id="295" r:id="rId31"/>
    <p:sldId id="280" r:id="rId32"/>
    <p:sldId id="297" r:id="rId33"/>
    <p:sldId id="298" r:id="rId34"/>
    <p:sldId id="299" r:id="rId35"/>
    <p:sldId id="317" r:id="rId36"/>
    <p:sldId id="369" r:id="rId37"/>
    <p:sldId id="368" r:id="rId38"/>
    <p:sldId id="371" r:id="rId39"/>
    <p:sldId id="370" r:id="rId40"/>
    <p:sldId id="372" r:id="rId41"/>
    <p:sldId id="321" r:id="rId42"/>
    <p:sldId id="373" r:id="rId43"/>
    <p:sldId id="375" r:id="rId44"/>
    <p:sldId id="376" r:id="rId45"/>
    <p:sldId id="377" r:id="rId46"/>
    <p:sldId id="320" r:id="rId47"/>
    <p:sldId id="322" r:id="rId48"/>
    <p:sldId id="379" r:id="rId49"/>
    <p:sldId id="378" r:id="rId50"/>
    <p:sldId id="380" r:id="rId51"/>
    <p:sldId id="381" r:id="rId52"/>
    <p:sldId id="382" r:id="rId53"/>
    <p:sldId id="384" r:id="rId54"/>
    <p:sldId id="324" r:id="rId55"/>
    <p:sldId id="383" r:id="rId56"/>
    <p:sldId id="385" r:id="rId57"/>
    <p:sldId id="337" r:id="rId58"/>
    <p:sldId id="386" r:id="rId59"/>
    <p:sldId id="387" r:id="rId60"/>
    <p:sldId id="388" r:id="rId61"/>
    <p:sldId id="390" r:id="rId62"/>
    <p:sldId id="391" r:id="rId63"/>
    <p:sldId id="338" r:id="rId64"/>
    <p:sldId id="339" r:id="rId65"/>
    <p:sldId id="343" r:id="rId66"/>
    <p:sldId id="341" r:id="rId67"/>
    <p:sldId id="340" r:id="rId68"/>
    <p:sldId id="392" r:id="rId69"/>
    <p:sldId id="342" r:id="rId70"/>
    <p:sldId id="395" r:id="rId71"/>
    <p:sldId id="396" r:id="rId72"/>
    <p:sldId id="404" r:id="rId73"/>
    <p:sldId id="393" r:id="rId74"/>
    <p:sldId id="394" r:id="rId75"/>
    <p:sldId id="345" r:id="rId76"/>
    <p:sldId id="397" r:id="rId77"/>
    <p:sldId id="398" r:id="rId78"/>
    <p:sldId id="399" r:id="rId79"/>
    <p:sldId id="346" r:id="rId80"/>
    <p:sldId id="347" r:id="rId81"/>
    <p:sldId id="344" r:id="rId82"/>
    <p:sldId id="349" r:id="rId83"/>
    <p:sldId id="350" r:id="rId84"/>
    <p:sldId id="352" r:id="rId85"/>
    <p:sldId id="351" r:id="rId86"/>
    <p:sldId id="353" r:id="rId87"/>
    <p:sldId id="355" r:id="rId88"/>
    <p:sldId id="348" r:id="rId89"/>
    <p:sldId id="401" r:id="rId90"/>
    <p:sldId id="400" r:id="rId91"/>
    <p:sldId id="403" r:id="rId92"/>
    <p:sldId id="318" r:id="rId93"/>
    <p:sldId id="356" r:id="rId94"/>
    <p:sldId id="406" r:id="rId95"/>
    <p:sldId id="405" r:id="rId96"/>
    <p:sldId id="270" r:id="rId97"/>
    <p:sldId id="272" r:id="rId98"/>
    <p:sldId id="407" r:id="rId99"/>
    <p:sldId id="408" r:id="rId100"/>
    <p:sldId id="409" r:id="rId101"/>
    <p:sldId id="410" r:id="rId102"/>
    <p:sldId id="411" r:id="rId103"/>
    <p:sldId id="271" r:id="rId104"/>
    <p:sldId id="358" r:id="rId105"/>
    <p:sldId id="357" r:id="rId106"/>
    <p:sldId id="359" r:id="rId107"/>
    <p:sldId id="362" r:id="rId108"/>
    <p:sldId id="360" r:id="rId109"/>
    <p:sldId id="363" r:id="rId110"/>
    <p:sldId id="361" r:id="rId111"/>
    <p:sldId id="277" r:id="rId112"/>
    <p:sldId id="276" r:id="rId113"/>
    <p:sldId id="273" r:id="rId114"/>
    <p:sldId id="274" r:id="rId115"/>
    <p:sldId id="275" r:id="rId116"/>
    <p:sldId id="364" r:id="rId117"/>
    <p:sldId id="325" r:id="rId118"/>
    <p:sldId id="326" r:id="rId119"/>
    <p:sldId id="365" r:id="rId120"/>
    <p:sldId id="327" r:id="rId121"/>
    <p:sldId id="328" r:id="rId122"/>
    <p:sldId id="329" r:id="rId123"/>
    <p:sldId id="330" r:id="rId124"/>
    <p:sldId id="331" r:id="rId125"/>
    <p:sldId id="332" r:id="rId126"/>
    <p:sldId id="333" r:id="rId127"/>
    <p:sldId id="334" r:id="rId128"/>
    <p:sldId id="412" r:id="rId129"/>
    <p:sldId id="413" r:id="rId130"/>
    <p:sldId id="414" r:id="rId131"/>
    <p:sldId id="415" r:id="rId132"/>
    <p:sldId id="416" r:id="rId133"/>
    <p:sldId id="418" r:id="rId134"/>
    <p:sldId id="419" r:id="rId135"/>
    <p:sldId id="335" r:id="rId136"/>
    <p:sldId id="336" r:id="rId137"/>
    <p:sldId id="366" r:id="rId138"/>
    <p:sldId id="308" r:id="rId139"/>
    <p:sldId id="367" r:id="rId140"/>
    <p:sldId id="260" r:id="rId141"/>
    <p:sldId id="259" r:id="rId142"/>
    <p:sldId id="267" r:id="rId143"/>
    <p:sldId id="268" r:id="rId144"/>
    <p:sldId id="263" r:id="rId145"/>
    <p:sldId id="264" r:id="rId146"/>
    <p:sldId id="265" r:id="rId147"/>
    <p:sldId id="266" r:id="rId148"/>
  </p:sldIdLst>
  <p:sldSz cx="9144000" cy="6858000" type="screen4x3"/>
  <p:notesSz cx="6858000" cy="9144000"/>
  <p:defaultTextStyle>
    <a:defPPr>
      <a:defRPr lang="en-GB"/>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F5F4D"/>
    <a:srgbClr val="333333"/>
    <a:srgbClr val="111111"/>
    <a:srgbClr val="D1CBA7"/>
    <a:srgbClr val="C9C297"/>
    <a:srgbClr val="BBBDA3"/>
    <a:srgbClr val="BCBAA4"/>
    <a:srgbClr val="C1BFAB"/>
    <a:srgbClr val="B4B298"/>
    <a:srgbClr val="AEAE9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30" autoAdjust="0"/>
    <p:restoredTop sz="94660"/>
  </p:normalViewPr>
  <p:slideViewPr>
    <p:cSldViewPr snapToGrid="0">
      <p:cViewPr>
        <p:scale>
          <a:sx n="100" d="100"/>
          <a:sy n="100" d="100"/>
        </p:scale>
        <p:origin x="-282" y="-150"/>
      </p:cViewPr>
      <p:guideLst>
        <p:guide orient="horz" pos="2160"/>
        <p:guide pos="2880"/>
      </p:guideLst>
    </p:cSldViewPr>
  </p:slideViewPr>
  <p:notesTextViewPr>
    <p:cViewPr>
      <p:scale>
        <a:sx n="100" d="100"/>
        <a:sy n="100" d="100"/>
      </p:scale>
      <p:origin x="0" y="0"/>
    </p:cViewPr>
  </p:notesTextViewPr>
  <p:gridSpacing cx="36004" cy="36004"/>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presProps" Target="presProps.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slide" Target="slides/slide144.xml"/><Relationship Id="rId15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42.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en-GB"/>
          </a:p>
        </p:txBody>
      </p:sp>
      <p:sp>
        <p:nvSpPr>
          <p:cNvPr id="307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GB"/>
          </a:p>
        </p:txBody>
      </p:sp>
      <p:sp>
        <p:nvSpPr>
          <p:cNvPr id="205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GB"/>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EF2228EB-C901-405C-AAB5-0383BC919E6E}" type="slidenum">
              <a:rPr lang="en-GB" altLang="en-US"/>
              <a:pPr>
                <a:defRPr/>
              </a:pPr>
              <a:t>‹#›</a:t>
            </a:fld>
            <a:endParaRPr lang="en-GB" altLang="en-US"/>
          </a:p>
        </p:txBody>
      </p:sp>
    </p:spTree>
    <p:extLst>
      <p:ext uri="{BB962C8B-B14F-4D97-AF65-F5344CB8AC3E}">
        <p14:creationId xmlns:p14="http://schemas.microsoft.com/office/powerpoint/2010/main" val="6035918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en.wikipedia.org/wiki/Thurston_County,_Washington" TargetMode="External"/><Relationship Id="rId2" Type="http://schemas.openxmlformats.org/officeDocument/2006/relationships/slide" Target="../slides/slide39.xml"/><Relationship Id="rId1" Type="http://schemas.openxmlformats.org/officeDocument/2006/relationships/notesMaster" Target="../notesMasters/notesMaster1.xml"/><Relationship Id="rId5" Type="http://schemas.openxmlformats.org/officeDocument/2006/relationships/hyperlink" Target="https://en.wikipedia.org/wiki/Grays_Harbor_County,_Washington#cite_note-statute-5" TargetMode="External"/><Relationship Id="rId4" Type="http://schemas.openxmlformats.org/officeDocument/2006/relationships/hyperlink" Target="https://en.wikipedia.org/wiki/Grays_Harbor_County,_Washington#cite_note-chehalis-4" TargetMode="Externa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952306-FCAF-4DC4-8A75-1C5EA66B368E}" type="slidenum">
              <a:rPr lang="en-GB" altLang="en-US"/>
              <a:pPr>
                <a:spcBef>
                  <a:spcPct val="0"/>
                </a:spcBef>
              </a:pPr>
              <a:t>1</a:t>
            </a:fld>
            <a:endParaRPr lang="en-GB"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8863546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952306-FCAF-4DC4-8A75-1C5EA66B368E}" type="slidenum">
              <a:rPr lang="en-GB" altLang="en-US"/>
              <a:pPr>
                <a:spcBef>
                  <a:spcPct val="0"/>
                </a:spcBef>
              </a:pPr>
              <a:t>2</a:t>
            </a:fld>
            <a:endParaRPr lang="en-GB"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8863546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952306-FCAF-4DC4-8A75-1C5EA66B368E}" type="slidenum">
              <a:rPr lang="en-GB" altLang="en-US"/>
              <a:pPr>
                <a:spcBef>
                  <a:spcPct val="0"/>
                </a:spcBef>
              </a:pPr>
              <a:t>3</a:t>
            </a:fld>
            <a:endParaRPr lang="en-GB"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8863546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952306-FCAF-4DC4-8A75-1C5EA66B368E}" type="slidenum">
              <a:rPr lang="en-GB" altLang="en-US"/>
              <a:pPr>
                <a:spcBef>
                  <a:spcPct val="0"/>
                </a:spcBef>
              </a:pPr>
              <a:t>4</a:t>
            </a:fld>
            <a:endParaRPr lang="en-GB"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8863546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952306-FCAF-4DC4-8A75-1C5EA66B368E}" type="slidenum">
              <a:rPr lang="en-GB" altLang="en-US"/>
              <a:pPr>
                <a:spcBef>
                  <a:spcPct val="0"/>
                </a:spcBef>
              </a:pPr>
              <a:t>5</a:t>
            </a:fld>
            <a:endParaRPr lang="en-GB"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8863546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952306-FCAF-4DC4-8A75-1C5EA66B368E}" type="slidenum">
              <a:rPr lang="en-GB" altLang="en-US"/>
              <a:pPr>
                <a:spcBef>
                  <a:spcPct val="0"/>
                </a:spcBef>
              </a:pPr>
              <a:t>6</a:t>
            </a:fld>
            <a:endParaRPr lang="en-GB"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8863546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952306-FCAF-4DC4-8A75-1C5EA66B368E}" type="slidenum">
              <a:rPr lang="en-GB" altLang="en-US"/>
              <a:pPr>
                <a:spcBef>
                  <a:spcPct val="0"/>
                </a:spcBef>
              </a:pPr>
              <a:t>7</a:t>
            </a:fld>
            <a:endParaRPr lang="en-GB"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8863546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952306-FCAF-4DC4-8A75-1C5EA66B368E}" type="slidenum">
              <a:rPr lang="en-GB" altLang="en-US"/>
              <a:pPr>
                <a:spcBef>
                  <a:spcPct val="0"/>
                </a:spcBef>
              </a:pPr>
              <a:t>8</a:t>
            </a:fld>
            <a:endParaRPr lang="en-GB"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8863546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952306-FCAF-4DC4-8A75-1C5EA66B368E}" type="slidenum">
              <a:rPr lang="en-GB" altLang="en-US"/>
              <a:pPr>
                <a:spcBef>
                  <a:spcPct val="0"/>
                </a:spcBef>
              </a:pPr>
              <a:t>9</a:t>
            </a:fld>
            <a:endParaRPr lang="en-GB"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8863546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952306-FCAF-4DC4-8A75-1C5EA66B368E}" type="slidenum">
              <a:rPr lang="en-GB" altLang="en-US"/>
              <a:pPr>
                <a:spcBef>
                  <a:spcPct val="0"/>
                </a:spcBef>
              </a:pPr>
              <a:t>10</a:t>
            </a:fld>
            <a:endParaRPr lang="en-GB"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8863546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952306-FCAF-4DC4-8A75-1C5EA66B368E}" type="slidenum">
              <a:rPr lang="en-GB" altLang="en-US"/>
              <a:pPr>
                <a:spcBef>
                  <a:spcPct val="0"/>
                </a:spcBef>
              </a:pPr>
              <a:t>11</a:t>
            </a:fld>
            <a:endParaRPr lang="en-GB"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8863546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952306-FCAF-4DC4-8A75-1C5EA66B368E}" type="slidenum">
              <a:rPr lang="en-GB" altLang="en-US"/>
              <a:pPr>
                <a:spcBef>
                  <a:spcPct val="0"/>
                </a:spcBef>
              </a:pPr>
              <a:t>12</a:t>
            </a:fld>
            <a:endParaRPr lang="en-GB"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8863546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952306-FCAF-4DC4-8A75-1C5EA66B368E}" type="slidenum">
              <a:rPr lang="en-GB" altLang="en-US"/>
              <a:pPr>
                <a:spcBef>
                  <a:spcPct val="0"/>
                </a:spcBef>
              </a:pPr>
              <a:t>13</a:t>
            </a:fld>
            <a:endParaRPr lang="en-GB"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8863546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952306-FCAF-4DC4-8A75-1C5EA66B368E}" type="slidenum">
              <a:rPr lang="en-GB" altLang="en-US"/>
              <a:pPr>
                <a:spcBef>
                  <a:spcPct val="0"/>
                </a:spcBef>
              </a:pPr>
              <a:t>14</a:t>
            </a:fld>
            <a:endParaRPr lang="en-GB"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8863546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952306-FCAF-4DC4-8A75-1C5EA66B368E}" type="slidenum">
              <a:rPr lang="en-GB" altLang="en-US"/>
              <a:pPr>
                <a:spcBef>
                  <a:spcPct val="0"/>
                </a:spcBef>
              </a:pPr>
              <a:t>19</a:t>
            </a:fld>
            <a:endParaRPr lang="en-GB"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8863546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952306-FCAF-4DC4-8A75-1C5EA66B368E}" type="slidenum">
              <a:rPr lang="en-GB" altLang="en-US"/>
              <a:pPr>
                <a:spcBef>
                  <a:spcPct val="0"/>
                </a:spcBef>
              </a:pPr>
              <a:t>20</a:t>
            </a:fld>
            <a:endParaRPr lang="en-GB"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8863546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952306-FCAF-4DC4-8A75-1C5EA66B368E}" type="slidenum">
              <a:rPr lang="en-GB" altLang="en-US"/>
              <a:pPr>
                <a:spcBef>
                  <a:spcPct val="0"/>
                </a:spcBef>
              </a:pPr>
              <a:t>21</a:t>
            </a:fld>
            <a:endParaRPr lang="en-GB"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8863546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is a definite diurnal trend to the tornadoes</a:t>
            </a:r>
            <a:r>
              <a:rPr lang="en-US" baseline="0" dirty="0" smtClean="0"/>
              <a:t>, with the peak occurring from around midday through mid afternoon. This is probably tends to be a few hours earlier than for most of the U.S.  Note that only one tornado was observed to have occurred not during daylight hours.</a:t>
            </a:r>
            <a:endParaRPr lang="en-US" dirty="0"/>
          </a:p>
        </p:txBody>
      </p:sp>
      <p:sp>
        <p:nvSpPr>
          <p:cNvPr id="4" name="Slide Number Placeholder 3"/>
          <p:cNvSpPr>
            <a:spLocks noGrp="1"/>
          </p:cNvSpPr>
          <p:nvPr>
            <p:ph type="sldNum" sz="quarter" idx="10"/>
          </p:nvPr>
        </p:nvSpPr>
        <p:spPr/>
        <p:txBody>
          <a:bodyPr/>
          <a:lstStyle/>
          <a:p>
            <a:pPr>
              <a:defRPr/>
            </a:pPr>
            <a:fld id="{EF2228EB-C901-405C-AAB5-0383BC919E6E}" type="slidenum">
              <a:rPr lang="en-GB" altLang="en-US" smtClean="0"/>
              <a:pPr>
                <a:defRPr/>
              </a:pPr>
              <a:t>22</a:t>
            </a:fld>
            <a:endParaRPr lang="en-GB" altLang="en-US"/>
          </a:p>
        </p:txBody>
      </p:sp>
    </p:spTree>
    <p:extLst>
      <p:ext uri="{BB962C8B-B14F-4D97-AF65-F5344CB8AC3E}">
        <p14:creationId xmlns:p14="http://schemas.microsoft.com/office/powerpoint/2010/main" val="42395440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F2228EB-C901-405C-AAB5-0383BC919E6E}" type="slidenum">
              <a:rPr lang="en-GB" altLang="en-US" smtClean="0"/>
              <a:pPr>
                <a:defRPr/>
              </a:pPr>
              <a:t>23</a:t>
            </a:fld>
            <a:endParaRPr lang="en-GB" altLang="en-US"/>
          </a:p>
        </p:txBody>
      </p:sp>
    </p:spTree>
    <p:extLst>
      <p:ext uri="{BB962C8B-B14F-4D97-AF65-F5344CB8AC3E}">
        <p14:creationId xmlns:p14="http://schemas.microsoft.com/office/powerpoint/2010/main" val="33684466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952306-FCAF-4DC4-8A75-1C5EA66B368E}" type="slidenum">
              <a:rPr lang="en-GB" altLang="en-US"/>
              <a:pPr>
                <a:spcBef>
                  <a:spcPct val="0"/>
                </a:spcBef>
              </a:pPr>
              <a:t>27</a:t>
            </a:fld>
            <a:endParaRPr lang="en-GB"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8863546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952306-FCAF-4DC4-8A75-1C5EA66B368E}" type="slidenum">
              <a:rPr lang="en-GB" altLang="en-US"/>
              <a:pPr>
                <a:spcBef>
                  <a:spcPct val="0"/>
                </a:spcBef>
              </a:pPr>
              <a:t>28</a:t>
            </a:fld>
            <a:endParaRPr lang="en-GB"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8863546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952306-FCAF-4DC4-8A75-1C5EA66B368E}" type="slidenum">
              <a:rPr lang="en-GB" altLang="en-US"/>
              <a:pPr>
                <a:spcBef>
                  <a:spcPct val="0"/>
                </a:spcBef>
              </a:pPr>
              <a:t>29</a:t>
            </a:fld>
            <a:endParaRPr lang="en-GB"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8863546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952306-FCAF-4DC4-8A75-1C5EA66B368E}" type="slidenum">
              <a:rPr lang="en-GB" altLang="en-US"/>
              <a:pPr>
                <a:spcBef>
                  <a:spcPct val="0"/>
                </a:spcBef>
              </a:pPr>
              <a:t>30</a:t>
            </a:fld>
            <a:endParaRPr lang="en-GB"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8863546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952306-FCAF-4DC4-8A75-1C5EA66B368E}" type="slidenum">
              <a:rPr lang="en-GB" altLang="en-US"/>
              <a:pPr>
                <a:spcBef>
                  <a:spcPct val="0"/>
                </a:spcBef>
              </a:pPr>
              <a:t>31</a:t>
            </a:fld>
            <a:endParaRPr lang="en-GB"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8863546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F2228EB-C901-405C-AAB5-0383BC919E6E}" type="slidenum">
              <a:rPr lang="en-GB" altLang="en-US" smtClean="0"/>
              <a:pPr>
                <a:defRPr/>
              </a:pPr>
              <a:t>32</a:t>
            </a:fld>
            <a:endParaRPr lang="en-GB" altLang="en-US"/>
          </a:p>
        </p:txBody>
      </p:sp>
    </p:spTree>
    <p:extLst>
      <p:ext uri="{BB962C8B-B14F-4D97-AF65-F5344CB8AC3E}">
        <p14:creationId xmlns:p14="http://schemas.microsoft.com/office/powerpoint/2010/main" val="42395440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F2228EB-C901-405C-AAB5-0383BC919E6E}" type="slidenum">
              <a:rPr lang="en-GB" altLang="en-US" smtClean="0"/>
              <a:pPr>
                <a:defRPr/>
              </a:pPr>
              <a:t>33</a:t>
            </a:fld>
            <a:endParaRPr lang="en-GB" altLang="en-US"/>
          </a:p>
        </p:txBody>
      </p:sp>
    </p:spTree>
    <p:extLst>
      <p:ext uri="{BB962C8B-B14F-4D97-AF65-F5344CB8AC3E}">
        <p14:creationId xmlns:p14="http://schemas.microsoft.com/office/powerpoint/2010/main" val="42395440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F2228EB-C901-405C-AAB5-0383BC919E6E}" type="slidenum">
              <a:rPr lang="en-GB" altLang="en-US" smtClean="0"/>
              <a:pPr>
                <a:defRPr/>
              </a:pPr>
              <a:t>34</a:t>
            </a:fld>
            <a:endParaRPr lang="en-GB" altLang="en-US"/>
          </a:p>
        </p:txBody>
      </p:sp>
    </p:spTree>
    <p:extLst>
      <p:ext uri="{BB962C8B-B14F-4D97-AF65-F5344CB8AC3E}">
        <p14:creationId xmlns:p14="http://schemas.microsoft.com/office/powerpoint/2010/main" val="42395440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952306-FCAF-4DC4-8A75-1C5EA66B368E}" type="slidenum">
              <a:rPr lang="en-GB" altLang="en-US"/>
              <a:pPr>
                <a:spcBef>
                  <a:spcPct val="0"/>
                </a:spcBef>
              </a:pPr>
              <a:t>35</a:t>
            </a:fld>
            <a:endParaRPr lang="en-GB"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r>
              <a:rPr lang="en-US" altLang="en-US" dirty="0" smtClean="0">
                <a:latin typeface="Arial" panose="020B0604020202020204" pitchFamily="34" charset="0"/>
              </a:rPr>
              <a:t>1904 Map website - https://www.sos.wa.gov/legacy/maps/maps_results.aspx</a:t>
            </a:r>
          </a:p>
          <a:p>
            <a:pPr eaLnBrk="1" hangingPunct="1"/>
            <a:r>
              <a:rPr lang="en-US" altLang="en-US" dirty="0" smtClean="0">
                <a:latin typeface="Arial" panose="020B0604020202020204" pitchFamily="34" charset="0"/>
              </a:rPr>
              <a:t>1909 Map website - http://usgwarchives.net/wa/graysharbor/grays.htm</a:t>
            </a:r>
          </a:p>
          <a:p>
            <a:pPr eaLnBrk="1" hangingPunct="1"/>
            <a:r>
              <a:rPr lang="en-US" altLang="en-US" dirty="0" smtClean="0">
                <a:latin typeface="Arial" panose="020B0604020202020204" pitchFamily="34" charset="0"/>
              </a:rPr>
              <a:t>According to </a:t>
            </a:r>
            <a:r>
              <a:rPr lang="en-US" altLang="en-US" dirty="0" err="1" smtClean="0">
                <a:latin typeface="Arial" panose="020B0604020202020204" pitchFamily="34" charset="0"/>
              </a:rPr>
              <a:t>Wikipidea</a:t>
            </a:r>
            <a:r>
              <a:rPr lang="en-US" altLang="en-US" dirty="0" smtClean="0">
                <a:latin typeface="Arial" panose="020B0604020202020204" pitchFamily="34" charset="0"/>
              </a:rPr>
              <a:t>, </a:t>
            </a:r>
            <a:r>
              <a:rPr lang="en-US" altLang="en-US" dirty="0" err="1" smtClean="0">
                <a:latin typeface="Arial" panose="020B0604020202020204" pitchFamily="34" charset="0"/>
              </a:rPr>
              <a:t>Taholah</a:t>
            </a:r>
            <a:r>
              <a:rPr lang="en-US" altLang="en-US" baseline="0" dirty="0" smtClean="0">
                <a:latin typeface="Arial" panose="020B0604020202020204" pitchFamily="34" charset="0"/>
              </a:rPr>
              <a:t> became a </a:t>
            </a:r>
            <a:r>
              <a:rPr lang="en-US" altLang="en-US" baseline="0" dirty="0" err="1" smtClean="0">
                <a:latin typeface="Arial" panose="020B0604020202020204" pitchFamily="34" charset="0"/>
              </a:rPr>
              <a:t>censused</a:t>
            </a:r>
            <a:r>
              <a:rPr lang="en-US" altLang="en-US" baseline="0" dirty="0" smtClean="0">
                <a:latin typeface="Arial" panose="020B0604020202020204" pitchFamily="34" charset="0"/>
              </a:rPr>
              <a:t> town of the Quinault Indian Reservation in 1905, and the Quinault Indian Reservation Headquarters moved from the shore of the Quinault Lake to </a:t>
            </a:r>
            <a:r>
              <a:rPr lang="en-US" altLang="en-US" baseline="0" dirty="0" err="1" smtClean="0">
                <a:latin typeface="Arial" panose="020B0604020202020204" pitchFamily="34" charset="0"/>
              </a:rPr>
              <a:t>Taholah</a:t>
            </a:r>
            <a:r>
              <a:rPr lang="en-US" altLang="en-US" baseline="0" dirty="0" smtClean="0">
                <a:latin typeface="Arial" panose="020B0604020202020204" pitchFamily="34" charset="0"/>
              </a:rPr>
              <a:t> then. </a:t>
            </a:r>
          </a:p>
          <a:p>
            <a:pPr eaLnBrk="1" hangingPunct="1"/>
            <a:r>
              <a:rPr lang="en-US" altLang="en-US" baseline="0" dirty="0" smtClean="0">
                <a:latin typeface="Arial" panose="020B0604020202020204" pitchFamily="34" charset="0"/>
              </a:rPr>
              <a:t>Analysis of the damage reports revealed that the Tornado was indeed in </a:t>
            </a:r>
            <a:r>
              <a:rPr lang="en-US" altLang="en-US" baseline="0" dirty="0" err="1" smtClean="0">
                <a:latin typeface="Arial" panose="020B0604020202020204" pitchFamily="34" charset="0"/>
              </a:rPr>
              <a:t>Taholah</a:t>
            </a:r>
            <a:r>
              <a:rPr lang="en-US" altLang="en-US" baseline="0" dirty="0" smtClean="0">
                <a:latin typeface="Arial" panose="020B0604020202020204" pitchFamily="34" charset="0"/>
              </a:rPr>
              <a:t>, not Quinault</a:t>
            </a:r>
          </a:p>
        </p:txBody>
      </p:sp>
    </p:spTree>
    <p:extLst>
      <p:ext uri="{BB962C8B-B14F-4D97-AF65-F5344CB8AC3E}">
        <p14:creationId xmlns:p14="http://schemas.microsoft.com/office/powerpoint/2010/main" val="88635463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952306-FCAF-4DC4-8A75-1C5EA66B368E}" type="slidenum">
              <a:rPr lang="en-GB" altLang="en-US"/>
              <a:pPr>
                <a:spcBef>
                  <a:spcPct val="0"/>
                </a:spcBef>
              </a:pPr>
              <a:t>36</a:t>
            </a:fld>
            <a:endParaRPr lang="en-GB"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r>
              <a:rPr lang="en-US" altLang="en-US" dirty="0" smtClean="0">
                <a:latin typeface="Arial" panose="020B0604020202020204" pitchFamily="34" charset="0"/>
              </a:rPr>
              <a:t>1904 Map website - https://www.sos.wa.gov/legacy/maps/maps_results.aspx</a:t>
            </a:r>
          </a:p>
          <a:p>
            <a:pPr eaLnBrk="1" hangingPunct="1"/>
            <a:r>
              <a:rPr lang="en-US" altLang="en-US" dirty="0" smtClean="0">
                <a:latin typeface="Arial" panose="020B0604020202020204" pitchFamily="34" charset="0"/>
              </a:rPr>
              <a:t>1909 Map website - http://usgwarchives.net/wa/graysharbor/grays.htm</a:t>
            </a:r>
          </a:p>
          <a:p>
            <a:pPr eaLnBrk="1" hangingPunct="1"/>
            <a:r>
              <a:rPr lang="en-US" altLang="en-US" dirty="0" smtClean="0">
                <a:latin typeface="Arial" panose="020B0604020202020204" pitchFamily="34" charset="0"/>
              </a:rPr>
              <a:t>According to </a:t>
            </a:r>
            <a:r>
              <a:rPr lang="en-US" altLang="en-US" dirty="0" err="1" smtClean="0">
                <a:latin typeface="Arial" panose="020B0604020202020204" pitchFamily="34" charset="0"/>
              </a:rPr>
              <a:t>Wikipidea</a:t>
            </a:r>
            <a:r>
              <a:rPr lang="en-US" altLang="en-US" dirty="0" smtClean="0">
                <a:latin typeface="Arial" panose="020B0604020202020204" pitchFamily="34" charset="0"/>
              </a:rPr>
              <a:t>, </a:t>
            </a:r>
            <a:r>
              <a:rPr lang="en-US" altLang="en-US" dirty="0" err="1" smtClean="0">
                <a:latin typeface="Arial" panose="020B0604020202020204" pitchFamily="34" charset="0"/>
              </a:rPr>
              <a:t>Taholah</a:t>
            </a:r>
            <a:r>
              <a:rPr lang="en-US" altLang="en-US" baseline="0" dirty="0" smtClean="0">
                <a:latin typeface="Arial" panose="020B0604020202020204" pitchFamily="34" charset="0"/>
              </a:rPr>
              <a:t> became a </a:t>
            </a:r>
            <a:r>
              <a:rPr lang="en-US" altLang="en-US" baseline="0" dirty="0" err="1" smtClean="0">
                <a:latin typeface="Arial" panose="020B0604020202020204" pitchFamily="34" charset="0"/>
              </a:rPr>
              <a:t>censused</a:t>
            </a:r>
            <a:r>
              <a:rPr lang="en-US" altLang="en-US" baseline="0" dirty="0" smtClean="0">
                <a:latin typeface="Arial" panose="020B0604020202020204" pitchFamily="34" charset="0"/>
              </a:rPr>
              <a:t> town of the Quinault Indian Reservation in 1905, and the Quinault Indian Reservation Headquarters moved from the shore of the Quinault Lake to </a:t>
            </a:r>
            <a:r>
              <a:rPr lang="en-US" altLang="en-US" baseline="0" dirty="0" err="1" smtClean="0">
                <a:latin typeface="Arial" panose="020B0604020202020204" pitchFamily="34" charset="0"/>
              </a:rPr>
              <a:t>Taholah</a:t>
            </a:r>
            <a:r>
              <a:rPr lang="en-US" altLang="en-US" baseline="0" dirty="0" smtClean="0">
                <a:latin typeface="Arial" panose="020B0604020202020204" pitchFamily="34" charset="0"/>
              </a:rPr>
              <a:t> then. </a:t>
            </a:r>
          </a:p>
          <a:p>
            <a:pPr eaLnBrk="1" hangingPunct="1"/>
            <a:r>
              <a:rPr lang="en-US" altLang="en-US" baseline="0" dirty="0" smtClean="0">
                <a:latin typeface="Arial" panose="020B0604020202020204" pitchFamily="34" charset="0"/>
              </a:rPr>
              <a:t>Analysis of the damage reports revealed that the Tornado was indeed in </a:t>
            </a:r>
            <a:r>
              <a:rPr lang="en-US" altLang="en-US" baseline="0" dirty="0" err="1" smtClean="0">
                <a:latin typeface="Arial" panose="020B0604020202020204" pitchFamily="34" charset="0"/>
              </a:rPr>
              <a:t>Taholah</a:t>
            </a:r>
            <a:r>
              <a:rPr lang="en-US" altLang="en-US" baseline="0" dirty="0" smtClean="0">
                <a:latin typeface="Arial" panose="020B0604020202020204" pitchFamily="34" charset="0"/>
              </a:rPr>
              <a:t>, not Quinault</a:t>
            </a:r>
          </a:p>
        </p:txBody>
      </p:sp>
    </p:spTree>
    <p:extLst>
      <p:ext uri="{BB962C8B-B14F-4D97-AF65-F5344CB8AC3E}">
        <p14:creationId xmlns:p14="http://schemas.microsoft.com/office/powerpoint/2010/main" val="88635463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952306-FCAF-4DC4-8A75-1C5EA66B368E}" type="slidenum">
              <a:rPr lang="en-GB" altLang="en-US"/>
              <a:pPr>
                <a:spcBef>
                  <a:spcPct val="0"/>
                </a:spcBef>
              </a:pPr>
              <a:t>37</a:t>
            </a:fld>
            <a:endParaRPr lang="en-GB"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r>
              <a:rPr lang="en-US" altLang="en-US" dirty="0" smtClean="0">
                <a:latin typeface="Arial" panose="020B0604020202020204" pitchFamily="34" charset="0"/>
              </a:rPr>
              <a:t>1904 Map website - https://www.sos.wa.gov/legacy/maps/maps_results.aspx</a:t>
            </a:r>
          </a:p>
          <a:p>
            <a:pPr eaLnBrk="1" hangingPunct="1"/>
            <a:r>
              <a:rPr lang="en-US" altLang="en-US" dirty="0" smtClean="0">
                <a:latin typeface="Arial" panose="020B0604020202020204" pitchFamily="34" charset="0"/>
              </a:rPr>
              <a:t>1909 Map website - http://usgwarchives.net/wa/graysharbor/grays.htm</a:t>
            </a:r>
          </a:p>
          <a:p>
            <a:pPr eaLnBrk="1" hangingPunct="1"/>
            <a:r>
              <a:rPr lang="en-US" altLang="en-US" dirty="0" smtClean="0">
                <a:latin typeface="Arial" panose="020B0604020202020204" pitchFamily="34" charset="0"/>
              </a:rPr>
              <a:t>According to </a:t>
            </a:r>
            <a:r>
              <a:rPr lang="en-US" altLang="en-US" dirty="0" err="1" smtClean="0">
                <a:latin typeface="Arial" panose="020B0604020202020204" pitchFamily="34" charset="0"/>
              </a:rPr>
              <a:t>Wikipidea</a:t>
            </a:r>
            <a:r>
              <a:rPr lang="en-US" altLang="en-US" dirty="0" smtClean="0">
                <a:latin typeface="Arial" panose="020B0604020202020204" pitchFamily="34" charset="0"/>
              </a:rPr>
              <a:t>, </a:t>
            </a:r>
            <a:r>
              <a:rPr lang="en-US" altLang="en-US" dirty="0" err="1" smtClean="0">
                <a:latin typeface="Arial" panose="020B0604020202020204" pitchFamily="34" charset="0"/>
              </a:rPr>
              <a:t>Taholah</a:t>
            </a:r>
            <a:r>
              <a:rPr lang="en-US" altLang="en-US" baseline="0" dirty="0" smtClean="0">
                <a:latin typeface="Arial" panose="020B0604020202020204" pitchFamily="34" charset="0"/>
              </a:rPr>
              <a:t> became a </a:t>
            </a:r>
            <a:r>
              <a:rPr lang="en-US" altLang="en-US" baseline="0" dirty="0" err="1" smtClean="0">
                <a:latin typeface="Arial" panose="020B0604020202020204" pitchFamily="34" charset="0"/>
              </a:rPr>
              <a:t>censused</a:t>
            </a:r>
            <a:r>
              <a:rPr lang="en-US" altLang="en-US" baseline="0" dirty="0" smtClean="0">
                <a:latin typeface="Arial" panose="020B0604020202020204" pitchFamily="34" charset="0"/>
              </a:rPr>
              <a:t> town of the Quinault Indian Reservation in 1905, and the Quinault Indian Reservation Headquarters moved from the shore of the Quinault Lake to </a:t>
            </a:r>
            <a:r>
              <a:rPr lang="en-US" altLang="en-US" baseline="0" dirty="0" err="1" smtClean="0">
                <a:latin typeface="Arial" panose="020B0604020202020204" pitchFamily="34" charset="0"/>
              </a:rPr>
              <a:t>Taholah</a:t>
            </a:r>
            <a:r>
              <a:rPr lang="en-US" altLang="en-US" baseline="0" dirty="0" smtClean="0">
                <a:latin typeface="Arial" panose="020B0604020202020204" pitchFamily="34" charset="0"/>
              </a:rPr>
              <a:t> then. </a:t>
            </a:r>
          </a:p>
          <a:p>
            <a:pPr eaLnBrk="1" hangingPunct="1"/>
            <a:r>
              <a:rPr lang="en-US" altLang="en-US" baseline="0" dirty="0" smtClean="0">
                <a:latin typeface="Arial" panose="020B0604020202020204" pitchFamily="34" charset="0"/>
              </a:rPr>
              <a:t>Analysis of the damage reports revealed that the Tornado was indeed in </a:t>
            </a:r>
            <a:r>
              <a:rPr lang="en-US" altLang="en-US" baseline="0" dirty="0" err="1" smtClean="0">
                <a:latin typeface="Arial" panose="020B0604020202020204" pitchFamily="34" charset="0"/>
              </a:rPr>
              <a:t>Taholah</a:t>
            </a:r>
            <a:r>
              <a:rPr lang="en-US" altLang="en-US" baseline="0" dirty="0" smtClean="0">
                <a:latin typeface="Arial" panose="020B0604020202020204" pitchFamily="34" charset="0"/>
              </a:rPr>
              <a:t>, not Quinault</a:t>
            </a:r>
          </a:p>
        </p:txBody>
      </p:sp>
    </p:spTree>
    <p:extLst>
      <p:ext uri="{BB962C8B-B14F-4D97-AF65-F5344CB8AC3E}">
        <p14:creationId xmlns:p14="http://schemas.microsoft.com/office/powerpoint/2010/main" val="88635463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952306-FCAF-4DC4-8A75-1C5EA66B368E}" type="slidenum">
              <a:rPr lang="en-GB" altLang="en-US"/>
              <a:pPr>
                <a:spcBef>
                  <a:spcPct val="0"/>
                </a:spcBef>
              </a:pPr>
              <a:t>38</a:t>
            </a:fld>
            <a:endParaRPr lang="en-GB"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r>
              <a:rPr lang="en-US" altLang="en-US" dirty="0" smtClean="0">
                <a:latin typeface="Arial" panose="020B0604020202020204" pitchFamily="34" charset="0"/>
              </a:rPr>
              <a:t>1904 Map website - https://www.sos.wa.gov/legacy/maps/maps_results.aspx</a:t>
            </a:r>
          </a:p>
          <a:p>
            <a:pPr eaLnBrk="1" hangingPunct="1"/>
            <a:r>
              <a:rPr lang="en-US" altLang="en-US" dirty="0" smtClean="0">
                <a:latin typeface="Arial" panose="020B0604020202020204" pitchFamily="34" charset="0"/>
              </a:rPr>
              <a:t>1909 Map website - http://usgwarchives.net/wa/graysharbor/grays.htm</a:t>
            </a:r>
          </a:p>
          <a:p>
            <a:pPr eaLnBrk="1" hangingPunct="1"/>
            <a:r>
              <a:rPr lang="en-US" altLang="en-US" dirty="0" smtClean="0">
                <a:latin typeface="Arial" panose="020B0604020202020204" pitchFamily="34" charset="0"/>
              </a:rPr>
              <a:t>According to </a:t>
            </a:r>
            <a:r>
              <a:rPr lang="en-US" altLang="en-US" dirty="0" err="1" smtClean="0">
                <a:latin typeface="Arial" panose="020B0604020202020204" pitchFamily="34" charset="0"/>
              </a:rPr>
              <a:t>Wikipidea</a:t>
            </a:r>
            <a:r>
              <a:rPr lang="en-US" altLang="en-US" dirty="0" smtClean="0">
                <a:latin typeface="Arial" panose="020B0604020202020204" pitchFamily="34" charset="0"/>
              </a:rPr>
              <a:t>, </a:t>
            </a:r>
            <a:r>
              <a:rPr lang="en-US" altLang="en-US" dirty="0" err="1" smtClean="0">
                <a:latin typeface="Arial" panose="020B0604020202020204" pitchFamily="34" charset="0"/>
              </a:rPr>
              <a:t>Taholah</a:t>
            </a:r>
            <a:r>
              <a:rPr lang="en-US" altLang="en-US" baseline="0" dirty="0" smtClean="0">
                <a:latin typeface="Arial" panose="020B0604020202020204" pitchFamily="34" charset="0"/>
              </a:rPr>
              <a:t> became a </a:t>
            </a:r>
            <a:r>
              <a:rPr lang="en-US" altLang="en-US" baseline="0" dirty="0" err="1" smtClean="0">
                <a:latin typeface="Arial" panose="020B0604020202020204" pitchFamily="34" charset="0"/>
              </a:rPr>
              <a:t>censused</a:t>
            </a:r>
            <a:r>
              <a:rPr lang="en-US" altLang="en-US" baseline="0" dirty="0" smtClean="0">
                <a:latin typeface="Arial" panose="020B0604020202020204" pitchFamily="34" charset="0"/>
              </a:rPr>
              <a:t> town of the Quinault Indian Reservation in 1905, and the Quinault Indian Reservation Headquarters moved from the shore of the Quinault Lake to </a:t>
            </a:r>
            <a:r>
              <a:rPr lang="en-US" altLang="en-US" baseline="0" dirty="0" err="1" smtClean="0">
                <a:latin typeface="Arial" panose="020B0604020202020204" pitchFamily="34" charset="0"/>
              </a:rPr>
              <a:t>Taholah</a:t>
            </a:r>
            <a:r>
              <a:rPr lang="en-US" altLang="en-US" baseline="0" dirty="0" smtClean="0">
                <a:latin typeface="Arial" panose="020B0604020202020204" pitchFamily="34" charset="0"/>
              </a:rPr>
              <a:t> then. </a:t>
            </a:r>
          </a:p>
          <a:p>
            <a:pPr eaLnBrk="1" hangingPunct="1"/>
            <a:r>
              <a:rPr lang="en-US" altLang="en-US" baseline="0" dirty="0" smtClean="0">
                <a:latin typeface="Arial" panose="020B0604020202020204" pitchFamily="34" charset="0"/>
              </a:rPr>
              <a:t>Analysis of the damage reports revealed that the Tornado was indeed in </a:t>
            </a:r>
            <a:r>
              <a:rPr lang="en-US" altLang="en-US" baseline="0" dirty="0" err="1" smtClean="0">
                <a:latin typeface="Arial" panose="020B0604020202020204" pitchFamily="34" charset="0"/>
              </a:rPr>
              <a:t>Taholah</a:t>
            </a:r>
            <a:r>
              <a:rPr lang="en-US" altLang="en-US" baseline="0" dirty="0" smtClean="0">
                <a:latin typeface="Arial" panose="020B0604020202020204" pitchFamily="34" charset="0"/>
              </a:rPr>
              <a:t>, not Quinault</a:t>
            </a:r>
          </a:p>
        </p:txBody>
      </p:sp>
    </p:spTree>
    <p:extLst>
      <p:ext uri="{BB962C8B-B14F-4D97-AF65-F5344CB8AC3E}">
        <p14:creationId xmlns:p14="http://schemas.microsoft.com/office/powerpoint/2010/main" val="88635463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952306-FCAF-4DC4-8A75-1C5EA66B368E}" type="slidenum">
              <a:rPr lang="en-GB" altLang="en-US"/>
              <a:pPr>
                <a:spcBef>
                  <a:spcPct val="0"/>
                </a:spcBef>
              </a:pPr>
              <a:t>39</a:t>
            </a:fld>
            <a:endParaRPr lang="en-GB"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r>
              <a:rPr lang="en-US" altLang="en-US" dirty="0" smtClean="0">
                <a:latin typeface="Arial" panose="020B0604020202020204" pitchFamily="34" charset="0"/>
              </a:rPr>
              <a:t>1904 Map website - https://www.sos.wa.gov/legacy/maps/maps_results.aspx</a:t>
            </a:r>
          </a:p>
          <a:p>
            <a:pPr eaLnBrk="1" hangingPunct="1"/>
            <a:r>
              <a:rPr lang="en-US" altLang="en-US" dirty="0" smtClean="0">
                <a:latin typeface="Arial" panose="020B0604020202020204" pitchFamily="34" charset="0"/>
              </a:rPr>
              <a:t>1909 Map website - http://</a:t>
            </a:r>
            <a:r>
              <a:rPr lang="en-US" altLang="en-US" dirty="0" smtClean="0">
                <a:latin typeface="Arial" panose="020B0604020202020204" pitchFamily="34" charset="0"/>
              </a:rPr>
              <a:t>usgwarchives.net/wa/graysharbor/grays.htm</a:t>
            </a:r>
          </a:p>
          <a:p>
            <a:pPr eaLnBrk="1" hangingPunct="1"/>
            <a:r>
              <a:rPr lang="en-US" sz="1200" b="0" i="0" kern="1200" dirty="0" smtClean="0">
                <a:solidFill>
                  <a:schemeClr val="tx1"/>
                </a:solidFill>
                <a:effectLst/>
                <a:latin typeface="Arial" charset="0"/>
                <a:ea typeface="+mn-ea"/>
                <a:cs typeface="+mn-cs"/>
              </a:rPr>
              <a:t>The county, originally named Chehalis County, was formed out of </a:t>
            </a:r>
            <a:r>
              <a:rPr lang="en-US" sz="1200" b="0" i="0" u="none" strike="noStrike" kern="1200" dirty="0" smtClean="0">
                <a:solidFill>
                  <a:schemeClr val="tx1"/>
                </a:solidFill>
                <a:effectLst/>
                <a:latin typeface="Arial" charset="0"/>
                <a:ea typeface="+mn-ea"/>
                <a:cs typeface="+mn-cs"/>
                <a:hlinkClick r:id="rId3" tooltip="Thurston County, Washington"/>
              </a:rPr>
              <a:t>Thurston County</a:t>
            </a:r>
            <a:r>
              <a:rPr lang="en-US" sz="1200" b="0" i="0" kern="1200" dirty="0" smtClean="0">
                <a:solidFill>
                  <a:schemeClr val="tx1"/>
                </a:solidFill>
                <a:effectLst/>
                <a:latin typeface="Arial" charset="0"/>
                <a:ea typeface="+mn-ea"/>
                <a:cs typeface="+mn-cs"/>
              </a:rPr>
              <a:t> on April 14, 1854.</a:t>
            </a:r>
            <a:r>
              <a:rPr lang="en-US" sz="1200" b="0" i="0" u="none" strike="noStrike" kern="1200" baseline="30000" dirty="0" smtClean="0">
                <a:solidFill>
                  <a:schemeClr val="tx1"/>
                </a:solidFill>
                <a:effectLst/>
                <a:latin typeface="Arial" charset="0"/>
                <a:ea typeface="+mn-ea"/>
                <a:cs typeface="+mn-cs"/>
                <a:hlinkClick r:id="rId4"/>
              </a:rPr>
              <a:t>[4]</a:t>
            </a:r>
            <a:r>
              <a:rPr lang="en-US" sz="1200" b="0" i="0" kern="1200" dirty="0" smtClean="0">
                <a:solidFill>
                  <a:schemeClr val="tx1"/>
                </a:solidFill>
                <a:effectLst/>
                <a:latin typeface="Arial" charset="0"/>
                <a:ea typeface="+mn-ea"/>
                <a:cs typeface="+mn-cs"/>
              </a:rPr>
              <a:t> Its name was subsequently changed to Grays Harbor County by the Washington legislature,</a:t>
            </a:r>
            <a:r>
              <a:rPr lang="en-US" sz="1200" b="0" i="0" u="none" strike="noStrike" kern="1200" baseline="30000" dirty="0" smtClean="0">
                <a:solidFill>
                  <a:schemeClr val="tx1"/>
                </a:solidFill>
                <a:effectLst/>
                <a:latin typeface="Arial" charset="0"/>
                <a:ea typeface="+mn-ea"/>
                <a:cs typeface="+mn-cs"/>
                <a:hlinkClick r:id="rId5"/>
              </a:rPr>
              <a:t>[5]</a:t>
            </a:r>
            <a:r>
              <a:rPr lang="en-US" sz="1200" b="0" i="0" kern="1200" dirty="0" smtClean="0">
                <a:solidFill>
                  <a:schemeClr val="tx1"/>
                </a:solidFill>
                <a:effectLst/>
                <a:latin typeface="Arial" charset="0"/>
                <a:ea typeface="+mn-ea"/>
                <a:cs typeface="+mn-cs"/>
              </a:rPr>
              <a:t> effective June 9, 1915. (From Wikipedia)</a:t>
            </a:r>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According to </a:t>
            </a:r>
            <a:r>
              <a:rPr lang="en-US" altLang="en-US" dirty="0" err="1" smtClean="0">
                <a:latin typeface="Arial" panose="020B0604020202020204" pitchFamily="34" charset="0"/>
              </a:rPr>
              <a:t>Wikipidea</a:t>
            </a:r>
            <a:r>
              <a:rPr lang="en-US" altLang="en-US" dirty="0" smtClean="0">
                <a:latin typeface="Arial" panose="020B0604020202020204" pitchFamily="34" charset="0"/>
              </a:rPr>
              <a:t>, </a:t>
            </a:r>
            <a:r>
              <a:rPr lang="en-US" altLang="en-US" dirty="0" err="1" smtClean="0">
                <a:latin typeface="Arial" panose="020B0604020202020204" pitchFamily="34" charset="0"/>
              </a:rPr>
              <a:t>Taholah</a:t>
            </a:r>
            <a:r>
              <a:rPr lang="en-US" altLang="en-US" baseline="0" dirty="0" smtClean="0">
                <a:latin typeface="Arial" panose="020B0604020202020204" pitchFamily="34" charset="0"/>
              </a:rPr>
              <a:t> became a </a:t>
            </a:r>
            <a:r>
              <a:rPr lang="en-US" altLang="en-US" baseline="0" dirty="0" err="1" smtClean="0">
                <a:latin typeface="Arial" panose="020B0604020202020204" pitchFamily="34" charset="0"/>
              </a:rPr>
              <a:t>censused</a:t>
            </a:r>
            <a:r>
              <a:rPr lang="en-US" altLang="en-US" baseline="0" dirty="0" smtClean="0">
                <a:latin typeface="Arial" panose="020B0604020202020204" pitchFamily="34" charset="0"/>
              </a:rPr>
              <a:t> town of the Quinault Indian Reservation in 1905, and the Quinault Indian Reservation Headquarters moved from the shore of the Quinault Lake to </a:t>
            </a:r>
            <a:r>
              <a:rPr lang="en-US" altLang="en-US" baseline="0" dirty="0" err="1" smtClean="0">
                <a:latin typeface="Arial" panose="020B0604020202020204" pitchFamily="34" charset="0"/>
              </a:rPr>
              <a:t>Taholah</a:t>
            </a:r>
            <a:r>
              <a:rPr lang="en-US" altLang="en-US" baseline="0" dirty="0" smtClean="0">
                <a:latin typeface="Arial" panose="020B0604020202020204" pitchFamily="34" charset="0"/>
              </a:rPr>
              <a:t> then. </a:t>
            </a:r>
          </a:p>
          <a:p>
            <a:pPr eaLnBrk="1" hangingPunct="1"/>
            <a:r>
              <a:rPr lang="en-US" altLang="en-US" baseline="0" dirty="0" smtClean="0">
                <a:latin typeface="Arial" panose="020B0604020202020204" pitchFamily="34" charset="0"/>
              </a:rPr>
              <a:t>Analysis of the damage reports revealed that the Tornado was indeed in </a:t>
            </a:r>
            <a:r>
              <a:rPr lang="en-US" altLang="en-US" baseline="0" dirty="0" err="1" smtClean="0">
                <a:latin typeface="Arial" panose="020B0604020202020204" pitchFamily="34" charset="0"/>
              </a:rPr>
              <a:t>Taholah</a:t>
            </a:r>
            <a:r>
              <a:rPr lang="en-US" altLang="en-US" baseline="0" dirty="0" smtClean="0">
                <a:latin typeface="Arial" panose="020B0604020202020204" pitchFamily="34" charset="0"/>
              </a:rPr>
              <a:t>, not Quinault</a:t>
            </a:r>
          </a:p>
        </p:txBody>
      </p:sp>
    </p:spTree>
    <p:extLst>
      <p:ext uri="{BB962C8B-B14F-4D97-AF65-F5344CB8AC3E}">
        <p14:creationId xmlns:p14="http://schemas.microsoft.com/office/powerpoint/2010/main" val="88635463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BA70229-BE4A-4471-B533-6BE939BFC57C}" type="slidenum">
              <a:rPr lang="en-GB" altLang="en-US"/>
              <a:pPr>
                <a:spcBef>
                  <a:spcPct val="0"/>
                </a:spcBef>
              </a:pPr>
              <a:t>40</a:t>
            </a:fld>
            <a:endParaRPr lang="en-GB" altLang="en-US"/>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eaLnBrk="1" hangingPunct="1"/>
            <a:r>
              <a:rPr lang="en-US" altLang="en-US" dirty="0" smtClean="0">
                <a:latin typeface="Arial" panose="020B0604020202020204" pitchFamily="34" charset="0"/>
              </a:rPr>
              <a:t>Talk about how home was actually a hotel, and was often used by people</a:t>
            </a:r>
            <a:r>
              <a:rPr lang="en-US" altLang="en-US" baseline="0" dirty="0" smtClean="0">
                <a:latin typeface="Arial" panose="020B0604020202020204" pitchFamily="34" charset="0"/>
              </a:rPr>
              <a:t> travelling from Hoquiam to Clearwater</a:t>
            </a:r>
            <a:endParaRPr lang="en-US" altLang="en-US" dirty="0" smtClean="0">
              <a:latin typeface="Arial" panose="020B0604020202020204" pitchFamily="34" charset="0"/>
            </a:endParaRPr>
          </a:p>
        </p:txBody>
      </p:sp>
    </p:spTree>
    <p:extLst>
      <p:ext uri="{BB962C8B-B14F-4D97-AF65-F5344CB8AC3E}">
        <p14:creationId xmlns:p14="http://schemas.microsoft.com/office/powerpoint/2010/main" val="34137643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952306-FCAF-4DC4-8A75-1C5EA66B368E}" type="slidenum">
              <a:rPr lang="en-GB" altLang="en-US"/>
              <a:pPr>
                <a:spcBef>
                  <a:spcPct val="0"/>
                </a:spcBef>
              </a:pPr>
              <a:t>41</a:t>
            </a:fld>
            <a:endParaRPr lang="en-GB"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r>
              <a:rPr lang="en-US" altLang="en-US" baseline="0" dirty="0" smtClean="0">
                <a:latin typeface="Arial" panose="020B0604020202020204" pitchFamily="34" charset="0"/>
              </a:rPr>
              <a:t>Research note: Search census records to try to map locations of damaged houses. Also search for photos of those folk.</a:t>
            </a:r>
          </a:p>
          <a:p>
            <a:pPr eaLnBrk="1" hangingPunct="1"/>
            <a:r>
              <a:rPr lang="en-US" altLang="en-US" baseline="0" dirty="0" smtClean="0">
                <a:latin typeface="Arial" panose="020B0604020202020204" pitchFamily="34" charset="0"/>
              </a:rPr>
              <a:t>Note: Mrs. Wing is the mother of Harry Shale’s wife. 1 rod=16.5 </a:t>
            </a:r>
            <a:r>
              <a:rPr lang="en-US" altLang="en-US" baseline="0" dirty="0" err="1" smtClean="0">
                <a:latin typeface="Arial" panose="020B0604020202020204" pitchFamily="34" charset="0"/>
              </a:rPr>
              <a:t>ft</a:t>
            </a:r>
            <a:r>
              <a:rPr lang="en-US" altLang="en-US" baseline="0" dirty="0" smtClean="0">
                <a:latin typeface="Arial" panose="020B0604020202020204" pitchFamily="34" charset="0"/>
              </a:rPr>
              <a:t>, 50 rods=825 ft.</a:t>
            </a:r>
          </a:p>
        </p:txBody>
      </p:sp>
    </p:spTree>
    <p:extLst>
      <p:ext uri="{BB962C8B-B14F-4D97-AF65-F5344CB8AC3E}">
        <p14:creationId xmlns:p14="http://schemas.microsoft.com/office/powerpoint/2010/main" val="88635463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952306-FCAF-4DC4-8A75-1C5EA66B368E}" type="slidenum">
              <a:rPr lang="en-GB" altLang="en-US"/>
              <a:pPr>
                <a:spcBef>
                  <a:spcPct val="0"/>
                </a:spcBef>
              </a:pPr>
              <a:t>42</a:t>
            </a:fld>
            <a:endParaRPr lang="en-GB"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r>
              <a:rPr lang="en-US" altLang="en-US" baseline="0" dirty="0" smtClean="0">
                <a:latin typeface="Arial" panose="020B0604020202020204" pitchFamily="34" charset="0"/>
              </a:rPr>
              <a:t>Research note: Search census records to try to map locations of damaged houses. Also search for photos of those folk.</a:t>
            </a:r>
          </a:p>
          <a:p>
            <a:pPr eaLnBrk="1" hangingPunct="1"/>
            <a:r>
              <a:rPr lang="en-US" altLang="en-US" baseline="0" dirty="0" smtClean="0">
                <a:latin typeface="Arial" panose="020B0604020202020204" pitchFamily="34" charset="0"/>
              </a:rPr>
              <a:t>Note: Mrs. Wing is the mother of Harry Shale’s wife. 1 rod=16.5 </a:t>
            </a:r>
            <a:r>
              <a:rPr lang="en-US" altLang="en-US" baseline="0" dirty="0" err="1" smtClean="0">
                <a:latin typeface="Arial" panose="020B0604020202020204" pitchFamily="34" charset="0"/>
              </a:rPr>
              <a:t>ft</a:t>
            </a:r>
            <a:r>
              <a:rPr lang="en-US" altLang="en-US" baseline="0" dirty="0" smtClean="0">
                <a:latin typeface="Arial" panose="020B0604020202020204" pitchFamily="34" charset="0"/>
              </a:rPr>
              <a:t>, 50 rods=825 ft.</a:t>
            </a:r>
          </a:p>
        </p:txBody>
      </p:sp>
    </p:spTree>
    <p:extLst>
      <p:ext uri="{BB962C8B-B14F-4D97-AF65-F5344CB8AC3E}">
        <p14:creationId xmlns:p14="http://schemas.microsoft.com/office/powerpoint/2010/main" val="88635463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952306-FCAF-4DC4-8A75-1C5EA66B368E}" type="slidenum">
              <a:rPr lang="en-GB" altLang="en-US"/>
              <a:pPr>
                <a:spcBef>
                  <a:spcPct val="0"/>
                </a:spcBef>
              </a:pPr>
              <a:t>43</a:t>
            </a:fld>
            <a:endParaRPr lang="en-GB"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r>
              <a:rPr lang="en-US" altLang="en-US" baseline="0" dirty="0" smtClean="0">
                <a:latin typeface="Arial" panose="020B0604020202020204" pitchFamily="34" charset="0"/>
              </a:rPr>
              <a:t>Research note: Search census records to try to map locations of damaged houses. Also search for photos of those folk.</a:t>
            </a:r>
          </a:p>
          <a:p>
            <a:pPr eaLnBrk="1" hangingPunct="1"/>
            <a:r>
              <a:rPr lang="en-US" altLang="en-US" baseline="0" dirty="0" smtClean="0">
                <a:latin typeface="Arial" panose="020B0604020202020204" pitchFamily="34" charset="0"/>
              </a:rPr>
              <a:t>Note: Mrs. Wing is the mother of Harry Shale’s wife. 1 rod=16.5 </a:t>
            </a:r>
            <a:r>
              <a:rPr lang="en-US" altLang="en-US" baseline="0" dirty="0" err="1" smtClean="0">
                <a:latin typeface="Arial" panose="020B0604020202020204" pitchFamily="34" charset="0"/>
              </a:rPr>
              <a:t>ft</a:t>
            </a:r>
            <a:r>
              <a:rPr lang="en-US" altLang="en-US" baseline="0" dirty="0" smtClean="0">
                <a:latin typeface="Arial" panose="020B0604020202020204" pitchFamily="34" charset="0"/>
              </a:rPr>
              <a:t>, 50 rods=825 ft.</a:t>
            </a:r>
          </a:p>
        </p:txBody>
      </p:sp>
    </p:spTree>
    <p:extLst>
      <p:ext uri="{BB962C8B-B14F-4D97-AF65-F5344CB8AC3E}">
        <p14:creationId xmlns:p14="http://schemas.microsoft.com/office/powerpoint/2010/main" val="88635463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952306-FCAF-4DC4-8A75-1C5EA66B368E}" type="slidenum">
              <a:rPr lang="en-GB" altLang="en-US"/>
              <a:pPr>
                <a:spcBef>
                  <a:spcPct val="0"/>
                </a:spcBef>
              </a:pPr>
              <a:t>44</a:t>
            </a:fld>
            <a:endParaRPr lang="en-GB"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r>
              <a:rPr lang="en-US" altLang="en-US" baseline="0" dirty="0" smtClean="0">
                <a:latin typeface="Arial" panose="020B0604020202020204" pitchFamily="34" charset="0"/>
              </a:rPr>
              <a:t>Research note: Search census records to try to map locations of damaged houses. Also search for photos of those folk.</a:t>
            </a:r>
          </a:p>
          <a:p>
            <a:pPr eaLnBrk="1" hangingPunct="1"/>
            <a:r>
              <a:rPr lang="en-US" altLang="en-US" baseline="0" dirty="0" smtClean="0">
                <a:latin typeface="Arial" panose="020B0604020202020204" pitchFamily="34" charset="0"/>
              </a:rPr>
              <a:t>Note: Mrs. Wing is the mother of Harry Shale’s wife. 1 rod=16.5 </a:t>
            </a:r>
            <a:r>
              <a:rPr lang="en-US" altLang="en-US" baseline="0" dirty="0" err="1" smtClean="0">
                <a:latin typeface="Arial" panose="020B0604020202020204" pitchFamily="34" charset="0"/>
              </a:rPr>
              <a:t>ft</a:t>
            </a:r>
            <a:r>
              <a:rPr lang="en-US" altLang="en-US" baseline="0" dirty="0" smtClean="0">
                <a:latin typeface="Arial" panose="020B0604020202020204" pitchFamily="34" charset="0"/>
              </a:rPr>
              <a:t>, 50 rods=825 ft.</a:t>
            </a:r>
          </a:p>
        </p:txBody>
      </p:sp>
    </p:spTree>
    <p:extLst>
      <p:ext uri="{BB962C8B-B14F-4D97-AF65-F5344CB8AC3E}">
        <p14:creationId xmlns:p14="http://schemas.microsoft.com/office/powerpoint/2010/main" val="88635463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952306-FCAF-4DC4-8A75-1C5EA66B368E}" type="slidenum">
              <a:rPr lang="en-GB" altLang="en-US"/>
              <a:pPr>
                <a:spcBef>
                  <a:spcPct val="0"/>
                </a:spcBef>
              </a:pPr>
              <a:t>45</a:t>
            </a:fld>
            <a:endParaRPr lang="en-GB"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r>
              <a:rPr lang="en-US" altLang="en-US" baseline="0" dirty="0" smtClean="0">
                <a:latin typeface="Arial" panose="020B0604020202020204" pitchFamily="34" charset="0"/>
              </a:rPr>
              <a:t>Research note: Search census records to try to map locations of damaged houses. Also search for photos of those folk.</a:t>
            </a:r>
          </a:p>
          <a:p>
            <a:pPr eaLnBrk="1" hangingPunct="1"/>
            <a:r>
              <a:rPr lang="en-US" altLang="en-US" baseline="0" dirty="0" smtClean="0">
                <a:latin typeface="Arial" panose="020B0604020202020204" pitchFamily="34" charset="0"/>
              </a:rPr>
              <a:t>Note: Mrs. Wing is the mother of Harry Shale’s wife. 1 rod=16.5 </a:t>
            </a:r>
            <a:r>
              <a:rPr lang="en-US" altLang="en-US" baseline="0" dirty="0" err="1" smtClean="0">
                <a:latin typeface="Arial" panose="020B0604020202020204" pitchFamily="34" charset="0"/>
              </a:rPr>
              <a:t>ft</a:t>
            </a:r>
            <a:r>
              <a:rPr lang="en-US" altLang="en-US" baseline="0" dirty="0" smtClean="0">
                <a:latin typeface="Arial" panose="020B0604020202020204" pitchFamily="34" charset="0"/>
              </a:rPr>
              <a:t>, 50 rods=825 ft.</a:t>
            </a:r>
          </a:p>
        </p:txBody>
      </p:sp>
    </p:spTree>
    <p:extLst>
      <p:ext uri="{BB962C8B-B14F-4D97-AF65-F5344CB8AC3E}">
        <p14:creationId xmlns:p14="http://schemas.microsoft.com/office/powerpoint/2010/main" val="88635463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BA70229-BE4A-4471-B533-6BE939BFC57C}" type="slidenum">
              <a:rPr lang="en-GB" altLang="en-US"/>
              <a:pPr>
                <a:spcBef>
                  <a:spcPct val="0"/>
                </a:spcBef>
              </a:pPr>
              <a:t>46</a:t>
            </a:fld>
            <a:endParaRPr lang="en-GB" altLang="en-US"/>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eaLnBrk="1" hangingPunct="1"/>
            <a:r>
              <a:rPr lang="en-US" altLang="en-US" dirty="0" smtClean="0">
                <a:latin typeface="Arial" panose="020B0604020202020204" pitchFamily="34" charset="0"/>
              </a:rPr>
              <a:t>Talk about how home was actually a hotel, and was often used by people</a:t>
            </a:r>
            <a:r>
              <a:rPr lang="en-US" altLang="en-US" baseline="0" dirty="0" smtClean="0">
                <a:latin typeface="Arial" panose="020B0604020202020204" pitchFamily="34" charset="0"/>
              </a:rPr>
              <a:t> travelling from Hoquiam to Clearwater</a:t>
            </a:r>
            <a:endParaRPr lang="en-US" altLang="en-US" dirty="0" smtClean="0">
              <a:latin typeface="Arial" panose="020B0604020202020204" pitchFamily="34" charset="0"/>
            </a:endParaRPr>
          </a:p>
        </p:txBody>
      </p:sp>
    </p:spTree>
    <p:extLst>
      <p:ext uri="{BB962C8B-B14F-4D97-AF65-F5344CB8AC3E}">
        <p14:creationId xmlns:p14="http://schemas.microsoft.com/office/powerpoint/2010/main" val="34137643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BA70229-BE4A-4471-B533-6BE939BFC57C}" type="slidenum">
              <a:rPr lang="en-GB" altLang="en-US"/>
              <a:pPr>
                <a:spcBef>
                  <a:spcPct val="0"/>
                </a:spcBef>
              </a:pPr>
              <a:t>47</a:t>
            </a:fld>
            <a:endParaRPr lang="en-GB" altLang="en-US"/>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dirty="0" smtClean="0">
                <a:solidFill>
                  <a:srgbClr val="111111"/>
                </a:solidFill>
                <a:latin typeface="Times New Roman" panose="02020603050405020304" pitchFamily="18" charset="0"/>
                <a:cs typeface="Times New Roman" panose="02020603050405020304" pitchFamily="18" charset="0"/>
              </a:rPr>
              <a:t>Cars not readily avail to the middle class </a:t>
            </a:r>
            <a:r>
              <a:rPr lang="en-US" sz="1200" dirty="0" err="1" smtClean="0">
                <a:solidFill>
                  <a:srgbClr val="111111"/>
                </a:solidFill>
                <a:latin typeface="Times New Roman" panose="02020603050405020304" pitchFamily="18" charset="0"/>
                <a:cs typeface="Times New Roman" panose="02020603050405020304" pitchFamily="18" charset="0"/>
              </a:rPr>
              <a:t>unt‘til</a:t>
            </a:r>
            <a:r>
              <a:rPr lang="en-US" sz="1200" dirty="0" smtClean="0">
                <a:solidFill>
                  <a:srgbClr val="111111"/>
                </a:solidFill>
                <a:latin typeface="Times New Roman" panose="02020603050405020304" pitchFamily="18" charset="0"/>
                <a:cs typeface="Times New Roman" panose="02020603050405020304" pitchFamily="18" charset="0"/>
              </a:rPr>
              <a:t> 1908</a:t>
            </a:r>
          </a:p>
          <a:p>
            <a:pPr eaLnBrk="1" hangingPunct="1"/>
            <a:r>
              <a:rPr lang="en-US" altLang="en-US" dirty="0" smtClean="0">
                <a:latin typeface="Arial" panose="020B0604020202020204" pitchFamily="34" charset="0"/>
              </a:rPr>
              <a:t>http://www.lakequinaultmuseum.org/pdfs/My%20Queets%20Story.pdf</a:t>
            </a:r>
          </a:p>
        </p:txBody>
      </p:sp>
    </p:spTree>
    <p:extLst>
      <p:ext uri="{BB962C8B-B14F-4D97-AF65-F5344CB8AC3E}">
        <p14:creationId xmlns:p14="http://schemas.microsoft.com/office/powerpoint/2010/main" val="34137643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BA70229-BE4A-4471-B533-6BE939BFC57C}" type="slidenum">
              <a:rPr lang="en-GB" altLang="en-US"/>
              <a:pPr>
                <a:spcBef>
                  <a:spcPct val="0"/>
                </a:spcBef>
              </a:pPr>
              <a:t>48</a:t>
            </a:fld>
            <a:endParaRPr lang="en-GB" altLang="en-US"/>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dirty="0" smtClean="0">
                <a:solidFill>
                  <a:srgbClr val="111111"/>
                </a:solidFill>
                <a:latin typeface="Times New Roman" panose="02020603050405020304" pitchFamily="18" charset="0"/>
                <a:cs typeface="Times New Roman" panose="02020603050405020304" pitchFamily="18" charset="0"/>
              </a:rPr>
              <a:t>Cars not readily avail to the middle class </a:t>
            </a:r>
            <a:r>
              <a:rPr lang="en-US" sz="1200" dirty="0" err="1" smtClean="0">
                <a:solidFill>
                  <a:srgbClr val="111111"/>
                </a:solidFill>
                <a:latin typeface="Times New Roman" panose="02020603050405020304" pitchFamily="18" charset="0"/>
                <a:cs typeface="Times New Roman" panose="02020603050405020304" pitchFamily="18" charset="0"/>
              </a:rPr>
              <a:t>unt‘til</a:t>
            </a:r>
            <a:r>
              <a:rPr lang="en-US" sz="1200" dirty="0" smtClean="0">
                <a:solidFill>
                  <a:srgbClr val="111111"/>
                </a:solidFill>
                <a:latin typeface="Times New Roman" panose="02020603050405020304" pitchFamily="18" charset="0"/>
                <a:cs typeface="Times New Roman" panose="02020603050405020304" pitchFamily="18" charset="0"/>
              </a:rPr>
              <a:t> 1908</a:t>
            </a:r>
          </a:p>
          <a:p>
            <a:pPr eaLnBrk="1" hangingPunct="1"/>
            <a:r>
              <a:rPr lang="en-US" altLang="en-US" dirty="0" smtClean="0">
                <a:latin typeface="Arial" panose="020B0604020202020204" pitchFamily="34" charset="0"/>
              </a:rPr>
              <a:t>http://www.lakequinaultmuseum.org/pdfs/My%20Queets%20Story.pdf</a:t>
            </a:r>
          </a:p>
        </p:txBody>
      </p:sp>
    </p:spTree>
    <p:extLst>
      <p:ext uri="{BB962C8B-B14F-4D97-AF65-F5344CB8AC3E}">
        <p14:creationId xmlns:p14="http://schemas.microsoft.com/office/powerpoint/2010/main" val="34137643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BA70229-BE4A-4471-B533-6BE939BFC57C}" type="slidenum">
              <a:rPr lang="en-GB" altLang="en-US"/>
              <a:pPr>
                <a:spcBef>
                  <a:spcPct val="0"/>
                </a:spcBef>
              </a:pPr>
              <a:t>49</a:t>
            </a:fld>
            <a:endParaRPr lang="en-GB" altLang="en-US"/>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dirty="0" smtClean="0">
                <a:solidFill>
                  <a:srgbClr val="111111"/>
                </a:solidFill>
                <a:latin typeface="Times New Roman" panose="02020603050405020304" pitchFamily="18" charset="0"/>
                <a:cs typeface="Times New Roman" panose="02020603050405020304" pitchFamily="18" charset="0"/>
              </a:rPr>
              <a:t>Cars not readily avail to the middle class </a:t>
            </a:r>
            <a:r>
              <a:rPr lang="en-US" sz="1200" dirty="0" err="1" smtClean="0">
                <a:solidFill>
                  <a:srgbClr val="111111"/>
                </a:solidFill>
                <a:latin typeface="Times New Roman" panose="02020603050405020304" pitchFamily="18" charset="0"/>
                <a:cs typeface="Times New Roman" panose="02020603050405020304" pitchFamily="18" charset="0"/>
              </a:rPr>
              <a:t>unt‘til</a:t>
            </a:r>
            <a:r>
              <a:rPr lang="en-US" sz="1200" dirty="0" smtClean="0">
                <a:solidFill>
                  <a:srgbClr val="111111"/>
                </a:solidFill>
                <a:latin typeface="Times New Roman" panose="02020603050405020304" pitchFamily="18" charset="0"/>
                <a:cs typeface="Times New Roman" panose="02020603050405020304" pitchFamily="18" charset="0"/>
              </a:rPr>
              <a:t> 1908</a:t>
            </a:r>
          </a:p>
          <a:p>
            <a:pPr eaLnBrk="1" hangingPunct="1"/>
            <a:r>
              <a:rPr lang="en-US" altLang="en-US" dirty="0" smtClean="0">
                <a:latin typeface="Arial" panose="020B0604020202020204" pitchFamily="34" charset="0"/>
              </a:rPr>
              <a:t>http://www.lakequinaultmuseum.org/pdfs/My%20Queets%20Story.pdf</a:t>
            </a:r>
          </a:p>
        </p:txBody>
      </p:sp>
    </p:spTree>
    <p:extLst>
      <p:ext uri="{BB962C8B-B14F-4D97-AF65-F5344CB8AC3E}">
        <p14:creationId xmlns:p14="http://schemas.microsoft.com/office/powerpoint/2010/main" val="34137643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BA70229-BE4A-4471-B533-6BE939BFC57C}" type="slidenum">
              <a:rPr lang="en-GB" altLang="en-US"/>
              <a:pPr>
                <a:spcBef>
                  <a:spcPct val="0"/>
                </a:spcBef>
              </a:pPr>
              <a:t>50</a:t>
            </a:fld>
            <a:endParaRPr lang="en-GB" altLang="en-US"/>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dirty="0" smtClean="0">
                <a:solidFill>
                  <a:srgbClr val="111111"/>
                </a:solidFill>
                <a:latin typeface="Times New Roman" panose="02020603050405020304" pitchFamily="18" charset="0"/>
                <a:cs typeface="Times New Roman" panose="02020603050405020304" pitchFamily="18" charset="0"/>
              </a:rPr>
              <a:t>Cars not readily avail to the middle class </a:t>
            </a:r>
            <a:r>
              <a:rPr lang="en-US" sz="1200" dirty="0" err="1" smtClean="0">
                <a:solidFill>
                  <a:srgbClr val="111111"/>
                </a:solidFill>
                <a:latin typeface="Times New Roman" panose="02020603050405020304" pitchFamily="18" charset="0"/>
                <a:cs typeface="Times New Roman" panose="02020603050405020304" pitchFamily="18" charset="0"/>
              </a:rPr>
              <a:t>unt‘til</a:t>
            </a:r>
            <a:r>
              <a:rPr lang="en-US" sz="1200" dirty="0" smtClean="0">
                <a:solidFill>
                  <a:srgbClr val="111111"/>
                </a:solidFill>
                <a:latin typeface="Times New Roman" panose="02020603050405020304" pitchFamily="18" charset="0"/>
                <a:cs typeface="Times New Roman" panose="02020603050405020304" pitchFamily="18" charset="0"/>
              </a:rPr>
              <a:t> 1908</a:t>
            </a:r>
          </a:p>
          <a:p>
            <a:pPr eaLnBrk="1" hangingPunct="1"/>
            <a:r>
              <a:rPr lang="en-US" altLang="en-US" dirty="0" smtClean="0">
                <a:latin typeface="Arial" panose="020B0604020202020204" pitchFamily="34" charset="0"/>
              </a:rPr>
              <a:t>http://www.lakequinaultmuseum.org/pdfs/My%20Queets%20Story.pdf</a:t>
            </a:r>
          </a:p>
        </p:txBody>
      </p:sp>
    </p:spTree>
    <p:extLst>
      <p:ext uri="{BB962C8B-B14F-4D97-AF65-F5344CB8AC3E}">
        <p14:creationId xmlns:p14="http://schemas.microsoft.com/office/powerpoint/2010/main" val="34137643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BA70229-BE4A-4471-B533-6BE939BFC57C}" type="slidenum">
              <a:rPr lang="en-GB" altLang="en-US"/>
              <a:pPr>
                <a:spcBef>
                  <a:spcPct val="0"/>
                </a:spcBef>
              </a:pPr>
              <a:t>51</a:t>
            </a:fld>
            <a:endParaRPr lang="en-GB" altLang="en-US"/>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dirty="0" smtClean="0">
                <a:solidFill>
                  <a:srgbClr val="111111"/>
                </a:solidFill>
                <a:latin typeface="Times New Roman" panose="02020603050405020304" pitchFamily="18" charset="0"/>
                <a:cs typeface="Times New Roman" panose="02020603050405020304" pitchFamily="18" charset="0"/>
              </a:rPr>
              <a:t>Cars not readily avail to the middle class </a:t>
            </a:r>
            <a:r>
              <a:rPr lang="en-US" sz="1200" dirty="0" err="1" smtClean="0">
                <a:solidFill>
                  <a:srgbClr val="111111"/>
                </a:solidFill>
                <a:latin typeface="Times New Roman" panose="02020603050405020304" pitchFamily="18" charset="0"/>
                <a:cs typeface="Times New Roman" panose="02020603050405020304" pitchFamily="18" charset="0"/>
              </a:rPr>
              <a:t>unt‘til</a:t>
            </a:r>
            <a:r>
              <a:rPr lang="en-US" sz="1200" dirty="0" smtClean="0">
                <a:solidFill>
                  <a:srgbClr val="111111"/>
                </a:solidFill>
                <a:latin typeface="Times New Roman" panose="02020603050405020304" pitchFamily="18" charset="0"/>
                <a:cs typeface="Times New Roman" panose="02020603050405020304" pitchFamily="18" charset="0"/>
              </a:rPr>
              <a:t> 1908</a:t>
            </a:r>
          </a:p>
          <a:p>
            <a:pPr eaLnBrk="1" hangingPunct="1"/>
            <a:r>
              <a:rPr lang="en-US" altLang="en-US" dirty="0" smtClean="0">
                <a:latin typeface="Arial" panose="020B0604020202020204" pitchFamily="34" charset="0"/>
              </a:rPr>
              <a:t>http://www.lakequinaultmuseum.org/pdfs/My%20Queets%20Story.pdf</a:t>
            </a:r>
          </a:p>
        </p:txBody>
      </p:sp>
    </p:spTree>
    <p:extLst>
      <p:ext uri="{BB962C8B-B14F-4D97-AF65-F5344CB8AC3E}">
        <p14:creationId xmlns:p14="http://schemas.microsoft.com/office/powerpoint/2010/main" val="34137643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BA70229-BE4A-4471-B533-6BE939BFC57C}" type="slidenum">
              <a:rPr lang="en-GB" altLang="en-US"/>
              <a:pPr>
                <a:spcBef>
                  <a:spcPct val="0"/>
                </a:spcBef>
              </a:pPr>
              <a:t>52</a:t>
            </a:fld>
            <a:endParaRPr lang="en-GB" altLang="en-US"/>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dirty="0" smtClean="0">
                <a:solidFill>
                  <a:srgbClr val="111111"/>
                </a:solidFill>
                <a:latin typeface="Times New Roman" panose="02020603050405020304" pitchFamily="18" charset="0"/>
                <a:cs typeface="Times New Roman" panose="02020603050405020304" pitchFamily="18" charset="0"/>
              </a:rPr>
              <a:t>Cars not readily avail to the middle class </a:t>
            </a:r>
            <a:r>
              <a:rPr lang="en-US" sz="1200" dirty="0" err="1" smtClean="0">
                <a:solidFill>
                  <a:srgbClr val="111111"/>
                </a:solidFill>
                <a:latin typeface="Times New Roman" panose="02020603050405020304" pitchFamily="18" charset="0"/>
                <a:cs typeface="Times New Roman" panose="02020603050405020304" pitchFamily="18" charset="0"/>
              </a:rPr>
              <a:t>unt‘til</a:t>
            </a:r>
            <a:r>
              <a:rPr lang="en-US" sz="1200" dirty="0" smtClean="0">
                <a:solidFill>
                  <a:srgbClr val="111111"/>
                </a:solidFill>
                <a:latin typeface="Times New Roman" panose="02020603050405020304" pitchFamily="18" charset="0"/>
                <a:cs typeface="Times New Roman" panose="02020603050405020304" pitchFamily="18" charset="0"/>
              </a:rPr>
              <a:t> 1908</a:t>
            </a:r>
          </a:p>
          <a:p>
            <a:pPr eaLnBrk="1" hangingPunct="1"/>
            <a:r>
              <a:rPr lang="en-US" altLang="en-US" dirty="0" smtClean="0">
                <a:latin typeface="Arial" panose="020B0604020202020204" pitchFamily="34" charset="0"/>
              </a:rPr>
              <a:t>http://www.lakequinaultmuseum.org/pdfs/My%20Queets%20Story.pdf</a:t>
            </a:r>
          </a:p>
        </p:txBody>
      </p:sp>
    </p:spTree>
    <p:extLst>
      <p:ext uri="{BB962C8B-B14F-4D97-AF65-F5344CB8AC3E}">
        <p14:creationId xmlns:p14="http://schemas.microsoft.com/office/powerpoint/2010/main" val="34137643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952306-FCAF-4DC4-8A75-1C5EA66B368E}" type="slidenum">
              <a:rPr lang="en-GB" altLang="en-US"/>
              <a:pPr>
                <a:spcBef>
                  <a:spcPct val="0"/>
                </a:spcBef>
              </a:pPr>
              <a:t>53</a:t>
            </a:fld>
            <a:endParaRPr lang="en-GB"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r>
              <a:rPr lang="en-US" altLang="en-US" baseline="0" dirty="0" smtClean="0">
                <a:latin typeface="Arial" panose="020B0604020202020204" pitchFamily="34" charset="0"/>
              </a:rPr>
              <a:t>Research note: Search census records to try to map locations of damaged houses. Also search for photos of those folk.</a:t>
            </a:r>
          </a:p>
          <a:p>
            <a:pPr eaLnBrk="1" hangingPunct="1"/>
            <a:r>
              <a:rPr lang="en-US" altLang="en-US" baseline="0" dirty="0" smtClean="0">
                <a:latin typeface="Arial" panose="020B0604020202020204" pitchFamily="34" charset="0"/>
              </a:rPr>
              <a:t>Note: Mrs. Wing is the mother of Harry Shale’s wife</a:t>
            </a:r>
          </a:p>
        </p:txBody>
      </p:sp>
    </p:spTree>
    <p:extLst>
      <p:ext uri="{BB962C8B-B14F-4D97-AF65-F5344CB8AC3E}">
        <p14:creationId xmlns:p14="http://schemas.microsoft.com/office/powerpoint/2010/main" val="88635463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952306-FCAF-4DC4-8A75-1C5EA66B368E}" type="slidenum">
              <a:rPr lang="en-GB" altLang="en-US"/>
              <a:pPr>
                <a:spcBef>
                  <a:spcPct val="0"/>
                </a:spcBef>
              </a:pPr>
              <a:t>54</a:t>
            </a:fld>
            <a:endParaRPr lang="en-GB"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r>
              <a:rPr lang="en-US" altLang="en-US" baseline="0" dirty="0" smtClean="0">
                <a:latin typeface="Arial" panose="020B0604020202020204" pitchFamily="34" charset="0"/>
              </a:rPr>
              <a:t>Research note: Search census records to try to map locations of damaged houses. Also search for photos of those folk.</a:t>
            </a:r>
          </a:p>
          <a:p>
            <a:pPr eaLnBrk="1" hangingPunct="1"/>
            <a:r>
              <a:rPr lang="en-US" altLang="en-US" baseline="0" dirty="0" smtClean="0">
                <a:latin typeface="Arial" panose="020B0604020202020204" pitchFamily="34" charset="0"/>
              </a:rPr>
              <a:t>Note: Mrs. Wing is the mother of Harry Shale’s wife</a:t>
            </a:r>
          </a:p>
        </p:txBody>
      </p:sp>
    </p:spTree>
    <p:extLst>
      <p:ext uri="{BB962C8B-B14F-4D97-AF65-F5344CB8AC3E}">
        <p14:creationId xmlns:p14="http://schemas.microsoft.com/office/powerpoint/2010/main" val="88635463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952306-FCAF-4DC4-8A75-1C5EA66B368E}" type="slidenum">
              <a:rPr lang="en-GB" altLang="en-US"/>
              <a:pPr>
                <a:spcBef>
                  <a:spcPct val="0"/>
                </a:spcBef>
              </a:pPr>
              <a:t>55</a:t>
            </a:fld>
            <a:endParaRPr lang="en-GB"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r>
              <a:rPr lang="en-US" altLang="en-US" baseline="0" dirty="0" smtClean="0">
                <a:latin typeface="Arial" panose="020B0604020202020204" pitchFamily="34" charset="0"/>
              </a:rPr>
              <a:t>Research note: Search census records to try to map locations of damaged houses. Also search for photos of those folk.</a:t>
            </a:r>
          </a:p>
          <a:p>
            <a:pPr eaLnBrk="1" hangingPunct="1"/>
            <a:r>
              <a:rPr lang="en-US" altLang="en-US" baseline="0" dirty="0" smtClean="0">
                <a:latin typeface="Arial" panose="020B0604020202020204" pitchFamily="34" charset="0"/>
              </a:rPr>
              <a:t>Note: Mrs. Wing is the mother of Harry Shale’s wife</a:t>
            </a:r>
          </a:p>
        </p:txBody>
      </p:sp>
    </p:spTree>
    <p:extLst>
      <p:ext uri="{BB962C8B-B14F-4D97-AF65-F5344CB8AC3E}">
        <p14:creationId xmlns:p14="http://schemas.microsoft.com/office/powerpoint/2010/main" val="88635463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952306-FCAF-4DC4-8A75-1C5EA66B368E}" type="slidenum">
              <a:rPr lang="en-GB" altLang="en-US"/>
              <a:pPr>
                <a:spcBef>
                  <a:spcPct val="0"/>
                </a:spcBef>
              </a:pPr>
              <a:t>56</a:t>
            </a:fld>
            <a:endParaRPr lang="en-GB"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r>
              <a:rPr lang="en-US" altLang="en-US" baseline="0" dirty="0" smtClean="0">
                <a:latin typeface="Arial" panose="020B0604020202020204" pitchFamily="34" charset="0"/>
              </a:rPr>
              <a:t>Research note: Search census records to try to map locations of damaged houses. Also search for photos of those folk.</a:t>
            </a:r>
          </a:p>
          <a:p>
            <a:pPr eaLnBrk="1" hangingPunct="1"/>
            <a:r>
              <a:rPr lang="en-US" altLang="en-US" baseline="0" dirty="0" smtClean="0">
                <a:latin typeface="Arial" panose="020B0604020202020204" pitchFamily="34" charset="0"/>
              </a:rPr>
              <a:t>Note: Mrs. Wing is the mother of Harry Shale’s wife</a:t>
            </a:r>
          </a:p>
        </p:txBody>
      </p:sp>
    </p:spTree>
    <p:extLst>
      <p:ext uri="{BB962C8B-B14F-4D97-AF65-F5344CB8AC3E}">
        <p14:creationId xmlns:p14="http://schemas.microsoft.com/office/powerpoint/2010/main" val="88635463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952306-FCAF-4DC4-8A75-1C5EA66B368E}" type="slidenum">
              <a:rPr lang="en-GB" altLang="en-US"/>
              <a:pPr>
                <a:spcBef>
                  <a:spcPct val="0"/>
                </a:spcBef>
              </a:pPr>
              <a:t>57</a:t>
            </a:fld>
            <a:endParaRPr lang="en-GB"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r>
              <a:rPr lang="en-US" altLang="en-US" baseline="0" dirty="0" smtClean="0">
                <a:latin typeface="Arial" panose="020B0604020202020204" pitchFamily="34" charset="0"/>
              </a:rPr>
              <a:t>Research note: Search census records to try to map locations of damaged houses. Also search for photos of those folk.</a:t>
            </a:r>
          </a:p>
          <a:p>
            <a:pPr eaLnBrk="1" hangingPunct="1"/>
            <a:r>
              <a:rPr lang="en-US" altLang="en-US" baseline="0" dirty="0" smtClean="0">
                <a:latin typeface="Arial" panose="020B0604020202020204" pitchFamily="34" charset="0"/>
              </a:rPr>
              <a:t>Note: Mrs. Wing is the mother of Harry Shale’s wife</a:t>
            </a:r>
          </a:p>
        </p:txBody>
      </p:sp>
    </p:spTree>
    <p:extLst>
      <p:ext uri="{BB962C8B-B14F-4D97-AF65-F5344CB8AC3E}">
        <p14:creationId xmlns:p14="http://schemas.microsoft.com/office/powerpoint/2010/main" val="88635463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952306-FCAF-4DC4-8A75-1C5EA66B368E}" type="slidenum">
              <a:rPr lang="en-GB" altLang="en-US"/>
              <a:pPr>
                <a:spcBef>
                  <a:spcPct val="0"/>
                </a:spcBef>
              </a:pPr>
              <a:t>58</a:t>
            </a:fld>
            <a:endParaRPr lang="en-GB"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r>
              <a:rPr lang="en-US" altLang="en-US" baseline="0" dirty="0" smtClean="0">
                <a:latin typeface="Arial" panose="020B0604020202020204" pitchFamily="34" charset="0"/>
              </a:rPr>
              <a:t>Research note: Search census records to try to map locations of damaged houses. Also search for photos of those folk.</a:t>
            </a:r>
          </a:p>
          <a:p>
            <a:pPr eaLnBrk="1" hangingPunct="1"/>
            <a:r>
              <a:rPr lang="en-US" altLang="en-US" baseline="0" dirty="0" smtClean="0">
                <a:latin typeface="Arial" panose="020B0604020202020204" pitchFamily="34" charset="0"/>
              </a:rPr>
              <a:t>Note: Mrs. Wing is the mother of Harry Shale’s wife</a:t>
            </a:r>
          </a:p>
        </p:txBody>
      </p:sp>
    </p:spTree>
    <p:extLst>
      <p:ext uri="{BB962C8B-B14F-4D97-AF65-F5344CB8AC3E}">
        <p14:creationId xmlns:p14="http://schemas.microsoft.com/office/powerpoint/2010/main" val="88635463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952306-FCAF-4DC4-8A75-1C5EA66B368E}" type="slidenum">
              <a:rPr lang="en-GB" altLang="en-US"/>
              <a:pPr>
                <a:spcBef>
                  <a:spcPct val="0"/>
                </a:spcBef>
              </a:pPr>
              <a:t>59</a:t>
            </a:fld>
            <a:endParaRPr lang="en-GB"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r>
              <a:rPr lang="en-US" altLang="en-US" baseline="0" dirty="0" smtClean="0">
                <a:latin typeface="Arial" panose="020B0604020202020204" pitchFamily="34" charset="0"/>
              </a:rPr>
              <a:t>Research note: Search census records to try to map locations of damaged houses. Also search for photos of those folk.</a:t>
            </a:r>
          </a:p>
          <a:p>
            <a:pPr eaLnBrk="1" hangingPunct="1"/>
            <a:r>
              <a:rPr lang="en-US" altLang="en-US" baseline="0" dirty="0" smtClean="0">
                <a:latin typeface="Arial" panose="020B0604020202020204" pitchFamily="34" charset="0"/>
              </a:rPr>
              <a:t>Note: Mrs. Wing is the mother of Harry Shale’s wife</a:t>
            </a:r>
          </a:p>
        </p:txBody>
      </p:sp>
    </p:spTree>
    <p:extLst>
      <p:ext uri="{BB962C8B-B14F-4D97-AF65-F5344CB8AC3E}">
        <p14:creationId xmlns:p14="http://schemas.microsoft.com/office/powerpoint/2010/main" val="88635463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952306-FCAF-4DC4-8A75-1C5EA66B368E}" type="slidenum">
              <a:rPr lang="en-GB" altLang="en-US"/>
              <a:pPr>
                <a:spcBef>
                  <a:spcPct val="0"/>
                </a:spcBef>
              </a:pPr>
              <a:t>60</a:t>
            </a:fld>
            <a:endParaRPr lang="en-GB"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r>
              <a:rPr lang="en-US" altLang="en-US" baseline="0" dirty="0" smtClean="0">
                <a:latin typeface="Arial" panose="020B0604020202020204" pitchFamily="34" charset="0"/>
              </a:rPr>
              <a:t>Research note: Search census records to try to map locations of damaged houses. Also search for photos of those folk.</a:t>
            </a:r>
          </a:p>
          <a:p>
            <a:pPr eaLnBrk="1" hangingPunct="1"/>
            <a:r>
              <a:rPr lang="en-US" altLang="en-US" baseline="0" dirty="0" smtClean="0">
                <a:latin typeface="Arial" panose="020B0604020202020204" pitchFamily="34" charset="0"/>
              </a:rPr>
              <a:t>Note: Mrs. Wing is the mother of Harry Shale’s wife</a:t>
            </a:r>
          </a:p>
        </p:txBody>
      </p:sp>
    </p:spTree>
    <p:extLst>
      <p:ext uri="{BB962C8B-B14F-4D97-AF65-F5344CB8AC3E}">
        <p14:creationId xmlns:p14="http://schemas.microsoft.com/office/powerpoint/2010/main" val="88635463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952306-FCAF-4DC4-8A75-1C5EA66B368E}" type="slidenum">
              <a:rPr lang="en-GB" altLang="en-US"/>
              <a:pPr>
                <a:spcBef>
                  <a:spcPct val="0"/>
                </a:spcBef>
              </a:pPr>
              <a:t>61</a:t>
            </a:fld>
            <a:endParaRPr lang="en-GB"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r>
              <a:rPr lang="en-US" altLang="en-US" baseline="0" dirty="0" smtClean="0">
                <a:latin typeface="Arial" panose="020B0604020202020204" pitchFamily="34" charset="0"/>
              </a:rPr>
              <a:t>Research note: Search census records to try to map locations of damaged houses. Also search for photos of those folk.</a:t>
            </a:r>
          </a:p>
          <a:p>
            <a:pPr eaLnBrk="1" hangingPunct="1"/>
            <a:r>
              <a:rPr lang="en-US" altLang="en-US" baseline="0" dirty="0" smtClean="0">
                <a:latin typeface="Arial" panose="020B0604020202020204" pitchFamily="34" charset="0"/>
              </a:rPr>
              <a:t>Note: Mrs. Wing is the mother of Harry Shale’s wife</a:t>
            </a:r>
          </a:p>
        </p:txBody>
      </p:sp>
    </p:spTree>
    <p:extLst>
      <p:ext uri="{BB962C8B-B14F-4D97-AF65-F5344CB8AC3E}">
        <p14:creationId xmlns:p14="http://schemas.microsoft.com/office/powerpoint/2010/main" val="88635463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952306-FCAF-4DC4-8A75-1C5EA66B368E}" type="slidenum">
              <a:rPr lang="en-GB" altLang="en-US"/>
              <a:pPr>
                <a:spcBef>
                  <a:spcPct val="0"/>
                </a:spcBef>
              </a:pPr>
              <a:t>62</a:t>
            </a:fld>
            <a:endParaRPr lang="en-GB"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r>
              <a:rPr lang="en-US" altLang="en-US" baseline="0" dirty="0" smtClean="0">
                <a:latin typeface="Arial" panose="020B0604020202020204" pitchFamily="34" charset="0"/>
              </a:rPr>
              <a:t>Research note: Search census records to try to map locations of damaged houses. Also search for photos of those folk.</a:t>
            </a:r>
          </a:p>
          <a:p>
            <a:pPr eaLnBrk="1" hangingPunct="1"/>
            <a:r>
              <a:rPr lang="en-US" altLang="en-US" baseline="0" dirty="0" smtClean="0">
                <a:latin typeface="Arial" panose="020B0604020202020204" pitchFamily="34" charset="0"/>
              </a:rPr>
              <a:t>Note: Mrs. Wing is the mother of Harry Shale’s wife</a:t>
            </a:r>
          </a:p>
        </p:txBody>
      </p:sp>
    </p:spTree>
    <p:extLst>
      <p:ext uri="{BB962C8B-B14F-4D97-AF65-F5344CB8AC3E}">
        <p14:creationId xmlns:p14="http://schemas.microsoft.com/office/powerpoint/2010/main" val="88635463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952306-FCAF-4DC4-8A75-1C5EA66B368E}" type="slidenum">
              <a:rPr lang="en-GB" altLang="en-US"/>
              <a:pPr>
                <a:spcBef>
                  <a:spcPct val="0"/>
                </a:spcBef>
              </a:pPr>
              <a:t>63</a:t>
            </a:fld>
            <a:endParaRPr lang="en-GB"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r>
              <a:rPr lang="en-US" altLang="en-US" dirty="0" smtClean="0">
                <a:latin typeface="Arial" panose="020B0604020202020204" pitchFamily="34" charset="0"/>
              </a:rPr>
              <a:t>1904 Map website - https://www.sos.wa.gov/legacy/maps/maps_results.aspx</a:t>
            </a:r>
          </a:p>
          <a:p>
            <a:pPr eaLnBrk="1" hangingPunct="1"/>
            <a:r>
              <a:rPr lang="en-US" altLang="en-US" dirty="0" smtClean="0">
                <a:latin typeface="Arial" panose="020B0604020202020204" pitchFamily="34" charset="0"/>
              </a:rPr>
              <a:t>1909 Map website - http://usgwarchives.net/wa/graysharbor/grays.htm</a:t>
            </a:r>
          </a:p>
          <a:p>
            <a:pPr eaLnBrk="1" hangingPunct="1"/>
            <a:r>
              <a:rPr lang="en-US" altLang="en-US" dirty="0" smtClean="0">
                <a:latin typeface="Arial" panose="020B0604020202020204" pitchFamily="34" charset="0"/>
              </a:rPr>
              <a:t>According to </a:t>
            </a:r>
            <a:r>
              <a:rPr lang="en-US" altLang="en-US" dirty="0" err="1" smtClean="0">
                <a:latin typeface="Arial" panose="020B0604020202020204" pitchFamily="34" charset="0"/>
              </a:rPr>
              <a:t>Wikipidea</a:t>
            </a:r>
            <a:r>
              <a:rPr lang="en-US" altLang="en-US" dirty="0" smtClean="0">
                <a:latin typeface="Arial" panose="020B0604020202020204" pitchFamily="34" charset="0"/>
              </a:rPr>
              <a:t>, </a:t>
            </a:r>
            <a:r>
              <a:rPr lang="en-US" altLang="en-US" dirty="0" err="1" smtClean="0">
                <a:latin typeface="Arial" panose="020B0604020202020204" pitchFamily="34" charset="0"/>
              </a:rPr>
              <a:t>Taholah</a:t>
            </a:r>
            <a:r>
              <a:rPr lang="en-US" altLang="en-US" baseline="0" dirty="0" smtClean="0">
                <a:latin typeface="Arial" panose="020B0604020202020204" pitchFamily="34" charset="0"/>
              </a:rPr>
              <a:t> became a </a:t>
            </a:r>
            <a:r>
              <a:rPr lang="en-US" altLang="en-US" baseline="0" dirty="0" err="1" smtClean="0">
                <a:latin typeface="Arial" panose="020B0604020202020204" pitchFamily="34" charset="0"/>
              </a:rPr>
              <a:t>censused</a:t>
            </a:r>
            <a:r>
              <a:rPr lang="en-US" altLang="en-US" baseline="0" dirty="0" smtClean="0">
                <a:latin typeface="Arial" panose="020B0604020202020204" pitchFamily="34" charset="0"/>
              </a:rPr>
              <a:t> town of the Quinault Indian Reservation in 1905, and the Quinault Indian Reservation Headquarters moved from the shore of the Quinault Lake to </a:t>
            </a:r>
            <a:r>
              <a:rPr lang="en-US" altLang="en-US" baseline="0" dirty="0" err="1" smtClean="0">
                <a:latin typeface="Arial" panose="020B0604020202020204" pitchFamily="34" charset="0"/>
              </a:rPr>
              <a:t>Taholah</a:t>
            </a:r>
            <a:r>
              <a:rPr lang="en-US" altLang="en-US" baseline="0" dirty="0" smtClean="0">
                <a:latin typeface="Arial" panose="020B0604020202020204" pitchFamily="34" charset="0"/>
              </a:rPr>
              <a:t> then. </a:t>
            </a:r>
          </a:p>
          <a:p>
            <a:pPr eaLnBrk="1" hangingPunct="1"/>
            <a:r>
              <a:rPr lang="en-US" altLang="en-US" baseline="0" dirty="0" smtClean="0">
                <a:latin typeface="Arial" panose="020B0604020202020204" pitchFamily="34" charset="0"/>
              </a:rPr>
              <a:t>Analysis of the damage reports revealed that the Tornado was indeed in </a:t>
            </a:r>
            <a:r>
              <a:rPr lang="en-US" altLang="en-US" baseline="0" dirty="0" err="1" smtClean="0">
                <a:latin typeface="Arial" panose="020B0604020202020204" pitchFamily="34" charset="0"/>
              </a:rPr>
              <a:t>Taholah</a:t>
            </a:r>
            <a:r>
              <a:rPr lang="en-US" altLang="en-US" baseline="0" dirty="0" smtClean="0">
                <a:latin typeface="Arial" panose="020B0604020202020204" pitchFamily="34" charset="0"/>
              </a:rPr>
              <a:t>, not Quinault</a:t>
            </a:r>
          </a:p>
        </p:txBody>
      </p:sp>
    </p:spTree>
    <p:extLst>
      <p:ext uri="{BB962C8B-B14F-4D97-AF65-F5344CB8AC3E}">
        <p14:creationId xmlns:p14="http://schemas.microsoft.com/office/powerpoint/2010/main" val="88635463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952306-FCAF-4DC4-8A75-1C5EA66B368E}" type="slidenum">
              <a:rPr lang="en-GB" altLang="en-US"/>
              <a:pPr>
                <a:spcBef>
                  <a:spcPct val="0"/>
                </a:spcBef>
              </a:pPr>
              <a:t>64</a:t>
            </a:fld>
            <a:endParaRPr lang="en-GB"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r>
              <a:rPr lang="en-US" altLang="en-US" dirty="0" smtClean="0">
                <a:latin typeface="Arial" panose="020B0604020202020204" pitchFamily="34" charset="0"/>
              </a:rPr>
              <a:t>1904 Map website - https://www.sos.wa.gov/legacy/maps/maps_results.aspx</a:t>
            </a:r>
          </a:p>
          <a:p>
            <a:pPr eaLnBrk="1" hangingPunct="1"/>
            <a:r>
              <a:rPr lang="en-US" altLang="en-US" dirty="0" smtClean="0">
                <a:latin typeface="Arial" panose="020B0604020202020204" pitchFamily="34" charset="0"/>
              </a:rPr>
              <a:t>1909 Map website - http://usgwarchives.net/wa/graysharbor/grays.htm</a:t>
            </a:r>
          </a:p>
          <a:p>
            <a:pPr eaLnBrk="1" hangingPunct="1"/>
            <a:r>
              <a:rPr lang="en-US" altLang="en-US" dirty="0" smtClean="0">
                <a:latin typeface="Arial" panose="020B0604020202020204" pitchFamily="34" charset="0"/>
              </a:rPr>
              <a:t>According to </a:t>
            </a:r>
            <a:r>
              <a:rPr lang="en-US" altLang="en-US" dirty="0" err="1" smtClean="0">
                <a:latin typeface="Arial" panose="020B0604020202020204" pitchFamily="34" charset="0"/>
              </a:rPr>
              <a:t>Wikipidea</a:t>
            </a:r>
            <a:r>
              <a:rPr lang="en-US" altLang="en-US" dirty="0" smtClean="0">
                <a:latin typeface="Arial" panose="020B0604020202020204" pitchFamily="34" charset="0"/>
              </a:rPr>
              <a:t>, </a:t>
            </a:r>
            <a:r>
              <a:rPr lang="en-US" altLang="en-US" dirty="0" err="1" smtClean="0">
                <a:latin typeface="Arial" panose="020B0604020202020204" pitchFamily="34" charset="0"/>
              </a:rPr>
              <a:t>Taholah</a:t>
            </a:r>
            <a:r>
              <a:rPr lang="en-US" altLang="en-US" baseline="0" dirty="0" smtClean="0">
                <a:latin typeface="Arial" panose="020B0604020202020204" pitchFamily="34" charset="0"/>
              </a:rPr>
              <a:t> became a </a:t>
            </a:r>
            <a:r>
              <a:rPr lang="en-US" altLang="en-US" baseline="0" dirty="0" err="1" smtClean="0">
                <a:latin typeface="Arial" panose="020B0604020202020204" pitchFamily="34" charset="0"/>
              </a:rPr>
              <a:t>censused</a:t>
            </a:r>
            <a:r>
              <a:rPr lang="en-US" altLang="en-US" baseline="0" dirty="0" smtClean="0">
                <a:latin typeface="Arial" panose="020B0604020202020204" pitchFamily="34" charset="0"/>
              </a:rPr>
              <a:t> town of the Quinault Indian Reservation in 1905, and the Quinault Indian Reservation Headquarters moved from the shore of the Quinault Lake to </a:t>
            </a:r>
            <a:r>
              <a:rPr lang="en-US" altLang="en-US" baseline="0" dirty="0" err="1" smtClean="0">
                <a:latin typeface="Arial" panose="020B0604020202020204" pitchFamily="34" charset="0"/>
              </a:rPr>
              <a:t>Taholah</a:t>
            </a:r>
            <a:r>
              <a:rPr lang="en-US" altLang="en-US" baseline="0" dirty="0" smtClean="0">
                <a:latin typeface="Arial" panose="020B0604020202020204" pitchFamily="34" charset="0"/>
              </a:rPr>
              <a:t> then. </a:t>
            </a:r>
          </a:p>
          <a:p>
            <a:pPr eaLnBrk="1" hangingPunct="1"/>
            <a:r>
              <a:rPr lang="en-US" altLang="en-US" baseline="0" dirty="0" smtClean="0">
                <a:latin typeface="Arial" panose="020B0604020202020204" pitchFamily="34" charset="0"/>
              </a:rPr>
              <a:t>Analysis of the damage reports revealed that the Tornado was indeed in </a:t>
            </a:r>
            <a:r>
              <a:rPr lang="en-US" altLang="en-US" baseline="0" dirty="0" err="1" smtClean="0">
                <a:latin typeface="Arial" panose="020B0604020202020204" pitchFamily="34" charset="0"/>
              </a:rPr>
              <a:t>Taholah</a:t>
            </a:r>
            <a:r>
              <a:rPr lang="en-US" altLang="en-US" baseline="0" dirty="0" smtClean="0">
                <a:latin typeface="Arial" panose="020B0604020202020204" pitchFamily="34" charset="0"/>
              </a:rPr>
              <a:t>, not Quinault</a:t>
            </a:r>
          </a:p>
        </p:txBody>
      </p:sp>
    </p:spTree>
    <p:extLst>
      <p:ext uri="{BB962C8B-B14F-4D97-AF65-F5344CB8AC3E}">
        <p14:creationId xmlns:p14="http://schemas.microsoft.com/office/powerpoint/2010/main" val="88635463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952306-FCAF-4DC4-8A75-1C5EA66B368E}" type="slidenum">
              <a:rPr lang="en-GB" altLang="en-US"/>
              <a:pPr>
                <a:spcBef>
                  <a:spcPct val="0"/>
                </a:spcBef>
              </a:pPr>
              <a:t>65</a:t>
            </a:fld>
            <a:endParaRPr lang="en-GB"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r>
              <a:rPr lang="en-US" altLang="en-US" dirty="0" smtClean="0">
                <a:latin typeface="Arial" panose="020B0604020202020204" pitchFamily="34" charset="0"/>
              </a:rPr>
              <a:t>1904 Map website - https://www.sos.wa.gov/legacy/maps/maps_results.aspx</a:t>
            </a:r>
          </a:p>
          <a:p>
            <a:pPr eaLnBrk="1" hangingPunct="1"/>
            <a:r>
              <a:rPr lang="en-US" altLang="en-US" dirty="0" smtClean="0">
                <a:latin typeface="Arial" panose="020B0604020202020204" pitchFamily="34" charset="0"/>
              </a:rPr>
              <a:t>1909 Map website - http://usgwarchives.net/wa/graysharbor/grays.htm</a:t>
            </a:r>
          </a:p>
          <a:p>
            <a:pPr eaLnBrk="1" hangingPunct="1"/>
            <a:r>
              <a:rPr lang="en-US" altLang="en-US" dirty="0" smtClean="0">
                <a:latin typeface="Arial" panose="020B0604020202020204" pitchFamily="34" charset="0"/>
              </a:rPr>
              <a:t>According to </a:t>
            </a:r>
            <a:r>
              <a:rPr lang="en-US" altLang="en-US" dirty="0" err="1" smtClean="0">
                <a:latin typeface="Arial" panose="020B0604020202020204" pitchFamily="34" charset="0"/>
              </a:rPr>
              <a:t>Wikipidea</a:t>
            </a:r>
            <a:r>
              <a:rPr lang="en-US" altLang="en-US" dirty="0" smtClean="0">
                <a:latin typeface="Arial" panose="020B0604020202020204" pitchFamily="34" charset="0"/>
              </a:rPr>
              <a:t>, </a:t>
            </a:r>
            <a:r>
              <a:rPr lang="en-US" altLang="en-US" dirty="0" err="1" smtClean="0">
                <a:latin typeface="Arial" panose="020B0604020202020204" pitchFamily="34" charset="0"/>
              </a:rPr>
              <a:t>Taholah</a:t>
            </a:r>
            <a:r>
              <a:rPr lang="en-US" altLang="en-US" baseline="0" dirty="0" smtClean="0">
                <a:latin typeface="Arial" panose="020B0604020202020204" pitchFamily="34" charset="0"/>
              </a:rPr>
              <a:t> became a </a:t>
            </a:r>
            <a:r>
              <a:rPr lang="en-US" altLang="en-US" baseline="0" dirty="0" err="1" smtClean="0">
                <a:latin typeface="Arial" panose="020B0604020202020204" pitchFamily="34" charset="0"/>
              </a:rPr>
              <a:t>censused</a:t>
            </a:r>
            <a:r>
              <a:rPr lang="en-US" altLang="en-US" baseline="0" dirty="0" smtClean="0">
                <a:latin typeface="Arial" panose="020B0604020202020204" pitchFamily="34" charset="0"/>
              </a:rPr>
              <a:t> town of the Quinault Indian Reservation in 1905, and the Quinault Indian Reservation Headquarters moved from the shore of the Quinault Lake to </a:t>
            </a:r>
            <a:r>
              <a:rPr lang="en-US" altLang="en-US" baseline="0" dirty="0" err="1" smtClean="0">
                <a:latin typeface="Arial" panose="020B0604020202020204" pitchFamily="34" charset="0"/>
              </a:rPr>
              <a:t>Taholah</a:t>
            </a:r>
            <a:r>
              <a:rPr lang="en-US" altLang="en-US" baseline="0" dirty="0" smtClean="0">
                <a:latin typeface="Arial" panose="020B0604020202020204" pitchFamily="34" charset="0"/>
              </a:rPr>
              <a:t> then. </a:t>
            </a:r>
          </a:p>
          <a:p>
            <a:pPr eaLnBrk="1" hangingPunct="1"/>
            <a:r>
              <a:rPr lang="en-US" altLang="en-US" baseline="0" dirty="0" smtClean="0">
                <a:latin typeface="Arial" panose="020B0604020202020204" pitchFamily="34" charset="0"/>
              </a:rPr>
              <a:t>Analysis of the damage reports revealed that the Tornado was indeed in </a:t>
            </a:r>
            <a:r>
              <a:rPr lang="en-US" altLang="en-US" baseline="0" dirty="0" err="1" smtClean="0">
                <a:latin typeface="Arial" panose="020B0604020202020204" pitchFamily="34" charset="0"/>
              </a:rPr>
              <a:t>Taholah</a:t>
            </a:r>
            <a:r>
              <a:rPr lang="en-US" altLang="en-US" baseline="0" dirty="0" smtClean="0">
                <a:latin typeface="Arial" panose="020B0604020202020204" pitchFamily="34" charset="0"/>
              </a:rPr>
              <a:t>, not Quinault</a:t>
            </a:r>
          </a:p>
        </p:txBody>
      </p:sp>
    </p:spTree>
    <p:extLst>
      <p:ext uri="{BB962C8B-B14F-4D97-AF65-F5344CB8AC3E}">
        <p14:creationId xmlns:p14="http://schemas.microsoft.com/office/powerpoint/2010/main" val="88635463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952306-FCAF-4DC4-8A75-1C5EA66B368E}" type="slidenum">
              <a:rPr lang="en-GB" altLang="en-US"/>
              <a:pPr>
                <a:spcBef>
                  <a:spcPct val="0"/>
                </a:spcBef>
              </a:pPr>
              <a:t>66</a:t>
            </a:fld>
            <a:endParaRPr lang="en-GB"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r>
              <a:rPr lang="en-US" altLang="en-US" dirty="0" smtClean="0">
                <a:latin typeface="Arial" panose="020B0604020202020204" pitchFamily="34" charset="0"/>
              </a:rPr>
              <a:t>1904 Map website - https://www.sos.wa.gov/legacy/maps/maps_results.aspx</a:t>
            </a:r>
          </a:p>
          <a:p>
            <a:pPr eaLnBrk="1" hangingPunct="1"/>
            <a:r>
              <a:rPr lang="en-US" altLang="en-US" dirty="0" smtClean="0">
                <a:latin typeface="Arial" panose="020B0604020202020204" pitchFamily="34" charset="0"/>
              </a:rPr>
              <a:t>1909 Map website - http://usgwarchives.net/wa/graysharbor/grays.htm</a:t>
            </a:r>
          </a:p>
          <a:p>
            <a:pPr eaLnBrk="1" hangingPunct="1"/>
            <a:r>
              <a:rPr lang="en-US" altLang="en-US" dirty="0" smtClean="0">
                <a:latin typeface="Arial" panose="020B0604020202020204" pitchFamily="34" charset="0"/>
              </a:rPr>
              <a:t>According to </a:t>
            </a:r>
            <a:r>
              <a:rPr lang="en-US" altLang="en-US" dirty="0" err="1" smtClean="0">
                <a:latin typeface="Arial" panose="020B0604020202020204" pitchFamily="34" charset="0"/>
              </a:rPr>
              <a:t>Wikipidea</a:t>
            </a:r>
            <a:r>
              <a:rPr lang="en-US" altLang="en-US" dirty="0" smtClean="0">
                <a:latin typeface="Arial" panose="020B0604020202020204" pitchFamily="34" charset="0"/>
              </a:rPr>
              <a:t>, </a:t>
            </a:r>
            <a:r>
              <a:rPr lang="en-US" altLang="en-US" dirty="0" err="1" smtClean="0">
                <a:latin typeface="Arial" panose="020B0604020202020204" pitchFamily="34" charset="0"/>
              </a:rPr>
              <a:t>Taholah</a:t>
            </a:r>
            <a:r>
              <a:rPr lang="en-US" altLang="en-US" baseline="0" dirty="0" smtClean="0">
                <a:latin typeface="Arial" panose="020B0604020202020204" pitchFamily="34" charset="0"/>
              </a:rPr>
              <a:t> became a </a:t>
            </a:r>
            <a:r>
              <a:rPr lang="en-US" altLang="en-US" baseline="0" dirty="0" err="1" smtClean="0">
                <a:latin typeface="Arial" panose="020B0604020202020204" pitchFamily="34" charset="0"/>
              </a:rPr>
              <a:t>censused</a:t>
            </a:r>
            <a:r>
              <a:rPr lang="en-US" altLang="en-US" baseline="0" dirty="0" smtClean="0">
                <a:latin typeface="Arial" panose="020B0604020202020204" pitchFamily="34" charset="0"/>
              </a:rPr>
              <a:t> town of the Quinault Indian Reservation in 1905, and the Quinault Indian Reservation Headquarters moved from the shore of the Quinault Lake to </a:t>
            </a:r>
            <a:r>
              <a:rPr lang="en-US" altLang="en-US" baseline="0" dirty="0" err="1" smtClean="0">
                <a:latin typeface="Arial" panose="020B0604020202020204" pitchFamily="34" charset="0"/>
              </a:rPr>
              <a:t>Taholah</a:t>
            </a:r>
            <a:r>
              <a:rPr lang="en-US" altLang="en-US" baseline="0" dirty="0" smtClean="0">
                <a:latin typeface="Arial" panose="020B0604020202020204" pitchFamily="34" charset="0"/>
              </a:rPr>
              <a:t> then. </a:t>
            </a:r>
          </a:p>
          <a:p>
            <a:pPr eaLnBrk="1" hangingPunct="1"/>
            <a:r>
              <a:rPr lang="en-US" altLang="en-US" baseline="0" dirty="0" smtClean="0">
                <a:latin typeface="Arial" panose="020B0604020202020204" pitchFamily="34" charset="0"/>
              </a:rPr>
              <a:t>Analysis of the damage reports revealed that the Tornado was indeed in </a:t>
            </a:r>
            <a:r>
              <a:rPr lang="en-US" altLang="en-US" baseline="0" dirty="0" err="1" smtClean="0">
                <a:latin typeface="Arial" panose="020B0604020202020204" pitchFamily="34" charset="0"/>
              </a:rPr>
              <a:t>Taholah</a:t>
            </a:r>
            <a:r>
              <a:rPr lang="en-US" altLang="en-US" baseline="0" dirty="0" smtClean="0">
                <a:latin typeface="Arial" panose="020B0604020202020204" pitchFamily="34" charset="0"/>
              </a:rPr>
              <a:t>, not Quinault</a:t>
            </a:r>
          </a:p>
        </p:txBody>
      </p:sp>
    </p:spTree>
    <p:extLst>
      <p:ext uri="{BB962C8B-B14F-4D97-AF65-F5344CB8AC3E}">
        <p14:creationId xmlns:p14="http://schemas.microsoft.com/office/powerpoint/2010/main" val="88635463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952306-FCAF-4DC4-8A75-1C5EA66B368E}" type="slidenum">
              <a:rPr lang="en-GB" altLang="en-US"/>
              <a:pPr>
                <a:spcBef>
                  <a:spcPct val="0"/>
                </a:spcBef>
              </a:pPr>
              <a:t>67</a:t>
            </a:fld>
            <a:endParaRPr lang="en-GB"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r>
              <a:rPr lang="en-US" altLang="en-US" dirty="0" smtClean="0">
                <a:latin typeface="Arial" panose="020B0604020202020204" pitchFamily="34" charset="0"/>
              </a:rPr>
              <a:t>1904 Map website - https://www.sos.wa.gov/legacy/maps/maps_results.aspx</a:t>
            </a:r>
          </a:p>
          <a:p>
            <a:pPr eaLnBrk="1" hangingPunct="1"/>
            <a:r>
              <a:rPr lang="en-US" altLang="en-US" dirty="0" smtClean="0">
                <a:latin typeface="Arial" panose="020B0604020202020204" pitchFamily="34" charset="0"/>
              </a:rPr>
              <a:t>1909 Map website - http://usgwarchives.net/wa/graysharbor/grays.htm</a:t>
            </a:r>
          </a:p>
          <a:p>
            <a:pPr eaLnBrk="1" hangingPunct="1"/>
            <a:r>
              <a:rPr lang="en-US" altLang="en-US" dirty="0" smtClean="0">
                <a:latin typeface="Arial" panose="020B0604020202020204" pitchFamily="34" charset="0"/>
              </a:rPr>
              <a:t>According to </a:t>
            </a:r>
            <a:r>
              <a:rPr lang="en-US" altLang="en-US" dirty="0" err="1" smtClean="0">
                <a:latin typeface="Arial" panose="020B0604020202020204" pitchFamily="34" charset="0"/>
              </a:rPr>
              <a:t>Wikipidea</a:t>
            </a:r>
            <a:r>
              <a:rPr lang="en-US" altLang="en-US" dirty="0" smtClean="0">
                <a:latin typeface="Arial" panose="020B0604020202020204" pitchFamily="34" charset="0"/>
              </a:rPr>
              <a:t>, </a:t>
            </a:r>
            <a:r>
              <a:rPr lang="en-US" altLang="en-US" dirty="0" err="1" smtClean="0">
                <a:latin typeface="Arial" panose="020B0604020202020204" pitchFamily="34" charset="0"/>
              </a:rPr>
              <a:t>Taholah</a:t>
            </a:r>
            <a:r>
              <a:rPr lang="en-US" altLang="en-US" baseline="0" dirty="0" smtClean="0">
                <a:latin typeface="Arial" panose="020B0604020202020204" pitchFamily="34" charset="0"/>
              </a:rPr>
              <a:t> became a </a:t>
            </a:r>
            <a:r>
              <a:rPr lang="en-US" altLang="en-US" baseline="0" dirty="0" err="1" smtClean="0">
                <a:latin typeface="Arial" panose="020B0604020202020204" pitchFamily="34" charset="0"/>
              </a:rPr>
              <a:t>censused</a:t>
            </a:r>
            <a:r>
              <a:rPr lang="en-US" altLang="en-US" baseline="0" dirty="0" smtClean="0">
                <a:latin typeface="Arial" panose="020B0604020202020204" pitchFamily="34" charset="0"/>
              </a:rPr>
              <a:t> town of the Quinault Indian Reservation in 1905, and the Quinault Indian Reservation Headquarters moved from the shore of the Quinault Lake to </a:t>
            </a:r>
            <a:r>
              <a:rPr lang="en-US" altLang="en-US" baseline="0" dirty="0" err="1" smtClean="0">
                <a:latin typeface="Arial" panose="020B0604020202020204" pitchFamily="34" charset="0"/>
              </a:rPr>
              <a:t>Taholah</a:t>
            </a:r>
            <a:r>
              <a:rPr lang="en-US" altLang="en-US" baseline="0" dirty="0" smtClean="0">
                <a:latin typeface="Arial" panose="020B0604020202020204" pitchFamily="34" charset="0"/>
              </a:rPr>
              <a:t> then. </a:t>
            </a:r>
          </a:p>
          <a:p>
            <a:pPr eaLnBrk="1" hangingPunct="1"/>
            <a:r>
              <a:rPr lang="en-US" altLang="en-US" baseline="0" dirty="0" smtClean="0">
                <a:latin typeface="Arial" panose="020B0604020202020204" pitchFamily="34" charset="0"/>
              </a:rPr>
              <a:t>Analysis of the damage reports revealed that the Tornado was indeed in </a:t>
            </a:r>
            <a:r>
              <a:rPr lang="en-US" altLang="en-US" baseline="0" dirty="0" err="1" smtClean="0">
                <a:latin typeface="Arial" panose="020B0604020202020204" pitchFamily="34" charset="0"/>
              </a:rPr>
              <a:t>Taholah</a:t>
            </a:r>
            <a:r>
              <a:rPr lang="en-US" altLang="en-US" baseline="0" dirty="0" smtClean="0">
                <a:latin typeface="Arial" panose="020B0604020202020204" pitchFamily="34" charset="0"/>
              </a:rPr>
              <a:t>, not Quinault</a:t>
            </a:r>
          </a:p>
        </p:txBody>
      </p:sp>
    </p:spTree>
    <p:extLst>
      <p:ext uri="{BB962C8B-B14F-4D97-AF65-F5344CB8AC3E}">
        <p14:creationId xmlns:p14="http://schemas.microsoft.com/office/powerpoint/2010/main" val="88635463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952306-FCAF-4DC4-8A75-1C5EA66B368E}" type="slidenum">
              <a:rPr lang="en-GB" altLang="en-US"/>
              <a:pPr>
                <a:spcBef>
                  <a:spcPct val="0"/>
                </a:spcBef>
              </a:pPr>
              <a:t>68</a:t>
            </a:fld>
            <a:endParaRPr lang="en-GB"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r>
              <a:rPr lang="en-US" altLang="en-US" dirty="0" smtClean="0">
                <a:latin typeface="Arial" panose="020B0604020202020204" pitchFamily="34" charset="0"/>
              </a:rPr>
              <a:t>1904 Map website - https://www.sos.wa.gov/legacy/maps/maps_results.aspx</a:t>
            </a:r>
          </a:p>
          <a:p>
            <a:pPr eaLnBrk="1" hangingPunct="1"/>
            <a:r>
              <a:rPr lang="en-US" altLang="en-US" dirty="0" smtClean="0">
                <a:latin typeface="Arial" panose="020B0604020202020204" pitchFamily="34" charset="0"/>
              </a:rPr>
              <a:t>1909 Map website - http://usgwarchives.net/wa/graysharbor/grays.htm</a:t>
            </a:r>
          </a:p>
          <a:p>
            <a:pPr eaLnBrk="1" hangingPunct="1"/>
            <a:r>
              <a:rPr lang="en-US" altLang="en-US" dirty="0" smtClean="0">
                <a:latin typeface="Arial" panose="020B0604020202020204" pitchFamily="34" charset="0"/>
              </a:rPr>
              <a:t>According to </a:t>
            </a:r>
            <a:r>
              <a:rPr lang="en-US" altLang="en-US" dirty="0" err="1" smtClean="0">
                <a:latin typeface="Arial" panose="020B0604020202020204" pitchFamily="34" charset="0"/>
              </a:rPr>
              <a:t>Wikipidea</a:t>
            </a:r>
            <a:r>
              <a:rPr lang="en-US" altLang="en-US" dirty="0" smtClean="0">
                <a:latin typeface="Arial" panose="020B0604020202020204" pitchFamily="34" charset="0"/>
              </a:rPr>
              <a:t>, </a:t>
            </a:r>
            <a:r>
              <a:rPr lang="en-US" altLang="en-US" dirty="0" err="1" smtClean="0">
                <a:latin typeface="Arial" panose="020B0604020202020204" pitchFamily="34" charset="0"/>
              </a:rPr>
              <a:t>Taholah</a:t>
            </a:r>
            <a:r>
              <a:rPr lang="en-US" altLang="en-US" baseline="0" dirty="0" smtClean="0">
                <a:latin typeface="Arial" panose="020B0604020202020204" pitchFamily="34" charset="0"/>
              </a:rPr>
              <a:t> became a </a:t>
            </a:r>
            <a:r>
              <a:rPr lang="en-US" altLang="en-US" baseline="0" dirty="0" err="1" smtClean="0">
                <a:latin typeface="Arial" panose="020B0604020202020204" pitchFamily="34" charset="0"/>
              </a:rPr>
              <a:t>censused</a:t>
            </a:r>
            <a:r>
              <a:rPr lang="en-US" altLang="en-US" baseline="0" dirty="0" smtClean="0">
                <a:latin typeface="Arial" panose="020B0604020202020204" pitchFamily="34" charset="0"/>
              </a:rPr>
              <a:t> town of the Quinault Indian Reservation in 1905, and the Quinault Indian Reservation Headquarters moved from the shore of the Quinault Lake to </a:t>
            </a:r>
            <a:r>
              <a:rPr lang="en-US" altLang="en-US" baseline="0" dirty="0" err="1" smtClean="0">
                <a:latin typeface="Arial" panose="020B0604020202020204" pitchFamily="34" charset="0"/>
              </a:rPr>
              <a:t>Taholah</a:t>
            </a:r>
            <a:r>
              <a:rPr lang="en-US" altLang="en-US" baseline="0" dirty="0" smtClean="0">
                <a:latin typeface="Arial" panose="020B0604020202020204" pitchFamily="34" charset="0"/>
              </a:rPr>
              <a:t> then. </a:t>
            </a:r>
          </a:p>
          <a:p>
            <a:pPr eaLnBrk="1" hangingPunct="1"/>
            <a:r>
              <a:rPr lang="en-US" altLang="en-US" baseline="0" dirty="0" smtClean="0">
                <a:latin typeface="Arial" panose="020B0604020202020204" pitchFamily="34" charset="0"/>
              </a:rPr>
              <a:t>Analysis of the damage reports revealed that the Tornado was indeed in </a:t>
            </a:r>
            <a:r>
              <a:rPr lang="en-US" altLang="en-US" baseline="0" dirty="0" err="1" smtClean="0">
                <a:latin typeface="Arial" panose="020B0604020202020204" pitchFamily="34" charset="0"/>
              </a:rPr>
              <a:t>Taholah</a:t>
            </a:r>
            <a:r>
              <a:rPr lang="en-US" altLang="en-US" baseline="0" dirty="0" smtClean="0">
                <a:latin typeface="Arial" panose="020B0604020202020204" pitchFamily="34" charset="0"/>
              </a:rPr>
              <a:t>, not Quinault</a:t>
            </a:r>
          </a:p>
        </p:txBody>
      </p:sp>
    </p:spTree>
    <p:extLst>
      <p:ext uri="{BB962C8B-B14F-4D97-AF65-F5344CB8AC3E}">
        <p14:creationId xmlns:p14="http://schemas.microsoft.com/office/powerpoint/2010/main" val="88635463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952306-FCAF-4DC4-8A75-1C5EA66B368E}" type="slidenum">
              <a:rPr lang="en-GB" altLang="en-US"/>
              <a:pPr>
                <a:spcBef>
                  <a:spcPct val="0"/>
                </a:spcBef>
              </a:pPr>
              <a:t>69</a:t>
            </a:fld>
            <a:endParaRPr lang="en-GB"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r>
              <a:rPr lang="en-US" altLang="en-US" dirty="0" smtClean="0">
                <a:latin typeface="Arial" panose="020B0604020202020204" pitchFamily="34" charset="0"/>
              </a:rPr>
              <a:t>1904 Map website - https://www.sos.wa.gov/legacy/maps/maps_results.aspx</a:t>
            </a:r>
          </a:p>
          <a:p>
            <a:pPr eaLnBrk="1" hangingPunct="1"/>
            <a:r>
              <a:rPr lang="en-US" altLang="en-US" dirty="0" smtClean="0">
                <a:latin typeface="Arial" panose="020B0604020202020204" pitchFamily="34" charset="0"/>
              </a:rPr>
              <a:t>1909 Map website - http://usgwarchives.net/wa/graysharbor/grays.htm</a:t>
            </a:r>
          </a:p>
          <a:p>
            <a:pPr eaLnBrk="1" hangingPunct="1"/>
            <a:r>
              <a:rPr lang="en-US" altLang="en-US" dirty="0" smtClean="0">
                <a:latin typeface="Arial" panose="020B0604020202020204" pitchFamily="34" charset="0"/>
              </a:rPr>
              <a:t>According to </a:t>
            </a:r>
            <a:r>
              <a:rPr lang="en-US" altLang="en-US" dirty="0" err="1" smtClean="0">
                <a:latin typeface="Arial" panose="020B0604020202020204" pitchFamily="34" charset="0"/>
              </a:rPr>
              <a:t>Wikipidea</a:t>
            </a:r>
            <a:r>
              <a:rPr lang="en-US" altLang="en-US" dirty="0" smtClean="0">
                <a:latin typeface="Arial" panose="020B0604020202020204" pitchFamily="34" charset="0"/>
              </a:rPr>
              <a:t>, </a:t>
            </a:r>
            <a:r>
              <a:rPr lang="en-US" altLang="en-US" dirty="0" err="1" smtClean="0">
                <a:latin typeface="Arial" panose="020B0604020202020204" pitchFamily="34" charset="0"/>
              </a:rPr>
              <a:t>Taholah</a:t>
            </a:r>
            <a:r>
              <a:rPr lang="en-US" altLang="en-US" baseline="0" dirty="0" smtClean="0">
                <a:latin typeface="Arial" panose="020B0604020202020204" pitchFamily="34" charset="0"/>
              </a:rPr>
              <a:t> became a </a:t>
            </a:r>
            <a:r>
              <a:rPr lang="en-US" altLang="en-US" baseline="0" dirty="0" err="1" smtClean="0">
                <a:latin typeface="Arial" panose="020B0604020202020204" pitchFamily="34" charset="0"/>
              </a:rPr>
              <a:t>censused</a:t>
            </a:r>
            <a:r>
              <a:rPr lang="en-US" altLang="en-US" baseline="0" dirty="0" smtClean="0">
                <a:latin typeface="Arial" panose="020B0604020202020204" pitchFamily="34" charset="0"/>
              </a:rPr>
              <a:t> town of the Quinault Indian Reservation in 1905, and the Quinault Indian Reservation Headquarters moved from the shore of the Quinault Lake to </a:t>
            </a:r>
            <a:r>
              <a:rPr lang="en-US" altLang="en-US" baseline="0" dirty="0" err="1" smtClean="0">
                <a:latin typeface="Arial" panose="020B0604020202020204" pitchFamily="34" charset="0"/>
              </a:rPr>
              <a:t>Taholah</a:t>
            </a:r>
            <a:r>
              <a:rPr lang="en-US" altLang="en-US" baseline="0" dirty="0" smtClean="0">
                <a:latin typeface="Arial" panose="020B0604020202020204" pitchFamily="34" charset="0"/>
              </a:rPr>
              <a:t> then. </a:t>
            </a:r>
          </a:p>
          <a:p>
            <a:pPr eaLnBrk="1" hangingPunct="1"/>
            <a:r>
              <a:rPr lang="en-US" altLang="en-US" baseline="0" dirty="0" smtClean="0">
                <a:latin typeface="Arial" panose="020B0604020202020204" pitchFamily="34" charset="0"/>
              </a:rPr>
              <a:t>Analysis of the damage reports revealed that the Tornado was indeed in </a:t>
            </a:r>
            <a:r>
              <a:rPr lang="en-US" altLang="en-US" baseline="0" dirty="0" err="1" smtClean="0">
                <a:latin typeface="Arial" panose="020B0604020202020204" pitchFamily="34" charset="0"/>
              </a:rPr>
              <a:t>Taholah</a:t>
            </a:r>
            <a:r>
              <a:rPr lang="en-US" altLang="en-US" baseline="0" dirty="0" smtClean="0">
                <a:latin typeface="Arial" panose="020B0604020202020204" pitchFamily="34" charset="0"/>
              </a:rPr>
              <a:t>, not Quinault</a:t>
            </a:r>
          </a:p>
        </p:txBody>
      </p:sp>
    </p:spTree>
    <p:extLst>
      <p:ext uri="{BB962C8B-B14F-4D97-AF65-F5344CB8AC3E}">
        <p14:creationId xmlns:p14="http://schemas.microsoft.com/office/powerpoint/2010/main" val="88635463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952306-FCAF-4DC4-8A75-1C5EA66B368E}" type="slidenum">
              <a:rPr lang="en-GB" altLang="en-US"/>
              <a:pPr>
                <a:spcBef>
                  <a:spcPct val="0"/>
                </a:spcBef>
              </a:pPr>
              <a:t>70</a:t>
            </a:fld>
            <a:endParaRPr lang="en-GB"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r>
              <a:rPr lang="en-US" altLang="en-US" dirty="0" smtClean="0">
                <a:latin typeface="Arial" panose="020B0604020202020204" pitchFamily="34" charset="0"/>
              </a:rPr>
              <a:t>1904 Map website - https://www.sos.wa.gov/legacy/maps/maps_results.aspx</a:t>
            </a:r>
          </a:p>
          <a:p>
            <a:pPr eaLnBrk="1" hangingPunct="1"/>
            <a:r>
              <a:rPr lang="en-US" altLang="en-US" dirty="0" smtClean="0">
                <a:latin typeface="Arial" panose="020B0604020202020204" pitchFamily="34" charset="0"/>
              </a:rPr>
              <a:t>1909 Map website - http://usgwarchives.net/wa/graysharbor/grays.htm</a:t>
            </a:r>
          </a:p>
          <a:p>
            <a:pPr eaLnBrk="1" hangingPunct="1"/>
            <a:r>
              <a:rPr lang="en-US" altLang="en-US" dirty="0" smtClean="0">
                <a:latin typeface="Arial" panose="020B0604020202020204" pitchFamily="34" charset="0"/>
              </a:rPr>
              <a:t>According to </a:t>
            </a:r>
            <a:r>
              <a:rPr lang="en-US" altLang="en-US" dirty="0" err="1" smtClean="0">
                <a:latin typeface="Arial" panose="020B0604020202020204" pitchFamily="34" charset="0"/>
              </a:rPr>
              <a:t>Wikipidea</a:t>
            </a:r>
            <a:r>
              <a:rPr lang="en-US" altLang="en-US" dirty="0" smtClean="0">
                <a:latin typeface="Arial" panose="020B0604020202020204" pitchFamily="34" charset="0"/>
              </a:rPr>
              <a:t>, </a:t>
            </a:r>
            <a:r>
              <a:rPr lang="en-US" altLang="en-US" dirty="0" err="1" smtClean="0">
                <a:latin typeface="Arial" panose="020B0604020202020204" pitchFamily="34" charset="0"/>
              </a:rPr>
              <a:t>Taholah</a:t>
            </a:r>
            <a:r>
              <a:rPr lang="en-US" altLang="en-US" baseline="0" dirty="0" smtClean="0">
                <a:latin typeface="Arial" panose="020B0604020202020204" pitchFamily="34" charset="0"/>
              </a:rPr>
              <a:t> became a </a:t>
            </a:r>
            <a:r>
              <a:rPr lang="en-US" altLang="en-US" baseline="0" dirty="0" err="1" smtClean="0">
                <a:latin typeface="Arial" panose="020B0604020202020204" pitchFamily="34" charset="0"/>
              </a:rPr>
              <a:t>censused</a:t>
            </a:r>
            <a:r>
              <a:rPr lang="en-US" altLang="en-US" baseline="0" dirty="0" smtClean="0">
                <a:latin typeface="Arial" panose="020B0604020202020204" pitchFamily="34" charset="0"/>
              </a:rPr>
              <a:t> town of the Quinault Indian Reservation in 1905, and the Quinault Indian Reservation Headquarters moved from the shore of the Quinault Lake to </a:t>
            </a:r>
            <a:r>
              <a:rPr lang="en-US" altLang="en-US" baseline="0" dirty="0" err="1" smtClean="0">
                <a:latin typeface="Arial" panose="020B0604020202020204" pitchFamily="34" charset="0"/>
              </a:rPr>
              <a:t>Taholah</a:t>
            </a:r>
            <a:r>
              <a:rPr lang="en-US" altLang="en-US" baseline="0" dirty="0" smtClean="0">
                <a:latin typeface="Arial" panose="020B0604020202020204" pitchFamily="34" charset="0"/>
              </a:rPr>
              <a:t> then. </a:t>
            </a:r>
          </a:p>
          <a:p>
            <a:pPr eaLnBrk="1" hangingPunct="1"/>
            <a:r>
              <a:rPr lang="en-US" altLang="en-US" baseline="0" dirty="0" smtClean="0">
                <a:latin typeface="Arial" panose="020B0604020202020204" pitchFamily="34" charset="0"/>
              </a:rPr>
              <a:t>Analysis of the damage reports revealed that the Tornado was indeed in </a:t>
            </a:r>
            <a:r>
              <a:rPr lang="en-US" altLang="en-US" baseline="0" dirty="0" err="1" smtClean="0">
                <a:latin typeface="Arial" panose="020B0604020202020204" pitchFamily="34" charset="0"/>
              </a:rPr>
              <a:t>Taholah</a:t>
            </a:r>
            <a:r>
              <a:rPr lang="en-US" altLang="en-US" baseline="0" dirty="0" smtClean="0">
                <a:latin typeface="Arial" panose="020B0604020202020204" pitchFamily="34" charset="0"/>
              </a:rPr>
              <a:t>, not Quinault</a:t>
            </a:r>
          </a:p>
        </p:txBody>
      </p:sp>
    </p:spTree>
    <p:extLst>
      <p:ext uri="{BB962C8B-B14F-4D97-AF65-F5344CB8AC3E}">
        <p14:creationId xmlns:p14="http://schemas.microsoft.com/office/powerpoint/2010/main" val="88635463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952306-FCAF-4DC4-8A75-1C5EA66B368E}" type="slidenum">
              <a:rPr lang="en-GB" altLang="en-US"/>
              <a:pPr>
                <a:spcBef>
                  <a:spcPct val="0"/>
                </a:spcBef>
              </a:pPr>
              <a:t>71</a:t>
            </a:fld>
            <a:endParaRPr lang="en-GB"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r>
              <a:rPr lang="en-US" altLang="en-US" dirty="0" smtClean="0">
                <a:latin typeface="Arial" panose="020B0604020202020204" pitchFamily="34" charset="0"/>
              </a:rPr>
              <a:t>1904 Map website - https://www.sos.wa.gov/legacy/maps/maps_results.aspx</a:t>
            </a:r>
          </a:p>
          <a:p>
            <a:pPr eaLnBrk="1" hangingPunct="1"/>
            <a:r>
              <a:rPr lang="en-US" altLang="en-US" dirty="0" smtClean="0">
                <a:latin typeface="Arial" panose="020B0604020202020204" pitchFamily="34" charset="0"/>
              </a:rPr>
              <a:t>1909 Map website - http://usgwarchives.net/wa/graysharbor/grays.htm</a:t>
            </a:r>
          </a:p>
          <a:p>
            <a:pPr eaLnBrk="1" hangingPunct="1"/>
            <a:r>
              <a:rPr lang="en-US" altLang="en-US" dirty="0" smtClean="0">
                <a:latin typeface="Arial" panose="020B0604020202020204" pitchFamily="34" charset="0"/>
              </a:rPr>
              <a:t>According to </a:t>
            </a:r>
            <a:r>
              <a:rPr lang="en-US" altLang="en-US" dirty="0" err="1" smtClean="0">
                <a:latin typeface="Arial" panose="020B0604020202020204" pitchFamily="34" charset="0"/>
              </a:rPr>
              <a:t>Wikipidea</a:t>
            </a:r>
            <a:r>
              <a:rPr lang="en-US" altLang="en-US" dirty="0" smtClean="0">
                <a:latin typeface="Arial" panose="020B0604020202020204" pitchFamily="34" charset="0"/>
              </a:rPr>
              <a:t>, </a:t>
            </a:r>
            <a:r>
              <a:rPr lang="en-US" altLang="en-US" dirty="0" err="1" smtClean="0">
                <a:latin typeface="Arial" panose="020B0604020202020204" pitchFamily="34" charset="0"/>
              </a:rPr>
              <a:t>Taholah</a:t>
            </a:r>
            <a:r>
              <a:rPr lang="en-US" altLang="en-US" baseline="0" dirty="0" smtClean="0">
                <a:latin typeface="Arial" panose="020B0604020202020204" pitchFamily="34" charset="0"/>
              </a:rPr>
              <a:t> became a </a:t>
            </a:r>
            <a:r>
              <a:rPr lang="en-US" altLang="en-US" baseline="0" dirty="0" err="1" smtClean="0">
                <a:latin typeface="Arial" panose="020B0604020202020204" pitchFamily="34" charset="0"/>
              </a:rPr>
              <a:t>censused</a:t>
            </a:r>
            <a:r>
              <a:rPr lang="en-US" altLang="en-US" baseline="0" dirty="0" smtClean="0">
                <a:latin typeface="Arial" panose="020B0604020202020204" pitchFamily="34" charset="0"/>
              </a:rPr>
              <a:t> town of the Quinault Indian Reservation in 1905, and the Quinault Indian Reservation Headquarters moved from the shore of the Quinault Lake to </a:t>
            </a:r>
            <a:r>
              <a:rPr lang="en-US" altLang="en-US" baseline="0" dirty="0" err="1" smtClean="0">
                <a:latin typeface="Arial" panose="020B0604020202020204" pitchFamily="34" charset="0"/>
              </a:rPr>
              <a:t>Taholah</a:t>
            </a:r>
            <a:r>
              <a:rPr lang="en-US" altLang="en-US" baseline="0" dirty="0" smtClean="0">
                <a:latin typeface="Arial" panose="020B0604020202020204" pitchFamily="34" charset="0"/>
              </a:rPr>
              <a:t> then. </a:t>
            </a:r>
          </a:p>
          <a:p>
            <a:pPr eaLnBrk="1" hangingPunct="1"/>
            <a:r>
              <a:rPr lang="en-US" altLang="en-US" baseline="0" dirty="0" smtClean="0">
                <a:latin typeface="Arial" panose="020B0604020202020204" pitchFamily="34" charset="0"/>
              </a:rPr>
              <a:t>Analysis of the damage reports revealed that the Tornado was indeed in </a:t>
            </a:r>
            <a:r>
              <a:rPr lang="en-US" altLang="en-US" baseline="0" dirty="0" err="1" smtClean="0">
                <a:latin typeface="Arial" panose="020B0604020202020204" pitchFamily="34" charset="0"/>
              </a:rPr>
              <a:t>Taholah</a:t>
            </a:r>
            <a:r>
              <a:rPr lang="en-US" altLang="en-US" baseline="0" dirty="0" smtClean="0">
                <a:latin typeface="Arial" panose="020B0604020202020204" pitchFamily="34" charset="0"/>
              </a:rPr>
              <a:t>, not Quinault</a:t>
            </a:r>
          </a:p>
        </p:txBody>
      </p:sp>
    </p:spTree>
    <p:extLst>
      <p:ext uri="{BB962C8B-B14F-4D97-AF65-F5344CB8AC3E}">
        <p14:creationId xmlns:p14="http://schemas.microsoft.com/office/powerpoint/2010/main" val="88635463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952306-FCAF-4DC4-8A75-1C5EA66B368E}" type="slidenum">
              <a:rPr lang="en-GB" altLang="en-US"/>
              <a:pPr>
                <a:spcBef>
                  <a:spcPct val="0"/>
                </a:spcBef>
              </a:pPr>
              <a:t>72</a:t>
            </a:fld>
            <a:endParaRPr lang="en-GB"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r>
              <a:rPr lang="en-US" altLang="en-US" dirty="0" smtClean="0">
                <a:latin typeface="Arial" panose="020B0604020202020204" pitchFamily="34" charset="0"/>
              </a:rPr>
              <a:t>1904 Map website - https://www.sos.wa.gov/legacy/maps/maps_results.aspx</a:t>
            </a:r>
          </a:p>
          <a:p>
            <a:pPr eaLnBrk="1" hangingPunct="1"/>
            <a:r>
              <a:rPr lang="en-US" altLang="en-US" dirty="0" smtClean="0">
                <a:latin typeface="Arial" panose="020B0604020202020204" pitchFamily="34" charset="0"/>
              </a:rPr>
              <a:t>1909 Map website - http://usgwarchives.net/wa/graysharbor/grays.htm</a:t>
            </a:r>
          </a:p>
          <a:p>
            <a:pPr eaLnBrk="1" hangingPunct="1"/>
            <a:r>
              <a:rPr lang="en-US" altLang="en-US" dirty="0" smtClean="0">
                <a:latin typeface="Arial" panose="020B0604020202020204" pitchFamily="34" charset="0"/>
              </a:rPr>
              <a:t>According to </a:t>
            </a:r>
            <a:r>
              <a:rPr lang="en-US" altLang="en-US" dirty="0" err="1" smtClean="0">
                <a:latin typeface="Arial" panose="020B0604020202020204" pitchFamily="34" charset="0"/>
              </a:rPr>
              <a:t>Wikipidea</a:t>
            </a:r>
            <a:r>
              <a:rPr lang="en-US" altLang="en-US" dirty="0" smtClean="0">
                <a:latin typeface="Arial" panose="020B0604020202020204" pitchFamily="34" charset="0"/>
              </a:rPr>
              <a:t>, </a:t>
            </a:r>
            <a:r>
              <a:rPr lang="en-US" altLang="en-US" dirty="0" err="1" smtClean="0">
                <a:latin typeface="Arial" panose="020B0604020202020204" pitchFamily="34" charset="0"/>
              </a:rPr>
              <a:t>Taholah</a:t>
            </a:r>
            <a:r>
              <a:rPr lang="en-US" altLang="en-US" baseline="0" dirty="0" smtClean="0">
                <a:latin typeface="Arial" panose="020B0604020202020204" pitchFamily="34" charset="0"/>
              </a:rPr>
              <a:t> became a </a:t>
            </a:r>
            <a:r>
              <a:rPr lang="en-US" altLang="en-US" baseline="0" dirty="0" err="1" smtClean="0">
                <a:latin typeface="Arial" panose="020B0604020202020204" pitchFamily="34" charset="0"/>
              </a:rPr>
              <a:t>censused</a:t>
            </a:r>
            <a:r>
              <a:rPr lang="en-US" altLang="en-US" baseline="0" dirty="0" smtClean="0">
                <a:latin typeface="Arial" panose="020B0604020202020204" pitchFamily="34" charset="0"/>
              </a:rPr>
              <a:t> town of the Quinault Indian Reservation in 1905, and the Quinault Indian Reservation Headquarters moved from the shore of the Quinault Lake to </a:t>
            </a:r>
            <a:r>
              <a:rPr lang="en-US" altLang="en-US" baseline="0" dirty="0" err="1" smtClean="0">
                <a:latin typeface="Arial" panose="020B0604020202020204" pitchFamily="34" charset="0"/>
              </a:rPr>
              <a:t>Taholah</a:t>
            </a:r>
            <a:r>
              <a:rPr lang="en-US" altLang="en-US" baseline="0" dirty="0" smtClean="0">
                <a:latin typeface="Arial" panose="020B0604020202020204" pitchFamily="34" charset="0"/>
              </a:rPr>
              <a:t> then. </a:t>
            </a:r>
          </a:p>
          <a:p>
            <a:pPr eaLnBrk="1" hangingPunct="1"/>
            <a:r>
              <a:rPr lang="en-US" altLang="en-US" baseline="0" dirty="0" smtClean="0">
                <a:latin typeface="Arial" panose="020B0604020202020204" pitchFamily="34" charset="0"/>
              </a:rPr>
              <a:t>Analysis of the damage reports revealed that the Tornado was indeed in </a:t>
            </a:r>
            <a:r>
              <a:rPr lang="en-US" altLang="en-US" baseline="0" dirty="0" err="1" smtClean="0">
                <a:latin typeface="Arial" panose="020B0604020202020204" pitchFamily="34" charset="0"/>
              </a:rPr>
              <a:t>Taholah</a:t>
            </a:r>
            <a:r>
              <a:rPr lang="en-US" altLang="en-US" baseline="0" dirty="0" smtClean="0">
                <a:latin typeface="Arial" panose="020B0604020202020204" pitchFamily="34" charset="0"/>
              </a:rPr>
              <a:t>, not Quinault</a:t>
            </a:r>
          </a:p>
        </p:txBody>
      </p:sp>
    </p:spTree>
    <p:extLst>
      <p:ext uri="{BB962C8B-B14F-4D97-AF65-F5344CB8AC3E}">
        <p14:creationId xmlns:p14="http://schemas.microsoft.com/office/powerpoint/2010/main" val="88635463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952306-FCAF-4DC4-8A75-1C5EA66B368E}" type="slidenum">
              <a:rPr lang="en-GB" altLang="en-US"/>
              <a:pPr>
                <a:spcBef>
                  <a:spcPct val="0"/>
                </a:spcBef>
              </a:pPr>
              <a:t>73</a:t>
            </a:fld>
            <a:endParaRPr lang="en-GB"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r>
              <a:rPr lang="en-US" altLang="en-US" dirty="0" smtClean="0">
                <a:latin typeface="Arial" panose="020B0604020202020204" pitchFamily="34" charset="0"/>
              </a:rPr>
              <a:t>1904 Map website - https://www.sos.wa.gov/legacy/maps/maps_results.aspx</a:t>
            </a:r>
          </a:p>
          <a:p>
            <a:pPr eaLnBrk="1" hangingPunct="1"/>
            <a:r>
              <a:rPr lang="en-US" altLang="en-US" dirty="0" smtClean="0">
                <a:latin typeface="Arial" panose="020B0604020202020204" pitchFamily="34" charset="0"/>
              </a:rPr>
              <a:t>1909 Map website - http://usgwarchives.net/wa/graysharbor/grays.htm</a:t>
            </a:r>
          </a:p>
          <a:p>
            <a:pPr eaLnBrk="1" hangingPunct="1"/>
            <a:r>
              <a:rPr lang="en-US" altLang="en-US" dirty="0" smtClean="0">
                <a:latin typeface="Arial" panose="020B0604020202020204" pitchFamily="34" charset="0"/>
              </a:rPr>
              <a:t>According to </a:t>
            </a:r>
            <a:r>
              <a:rPr lang="en-US" altLang="en-US" dirty="0" err="1" smtClean="0">
                <a:latin typeface="Arial" panose="020B0604020202020204" pitchFamily="34" charset="0"/>
              </a:rPr>
              <a:t>Wikipidea</a:t>
            </a:r>
            <a:r>
              <a:rPr lang="en-US" altLang="en-US" dirty="0" smtClean="0">
                <a:latin typeface="Arial" panose="020B0604020202020204" pitchFamily="34" charset="0"/>
              </a:rPr>
              <a:t>, </a:t>
            </a:r>
            <a:r>
              <a:rPr lang="en-US" altLang="en-US" dirty="0" err="1" smtClean="0">
                <a:latin typeface="Arial" panose="020B0604020202020204" pitchFamily="34" charset="0"/>
              </a:rPr>
              <a:t>Taholah</a:t>
            </a:r>
            <a:r>
              <a:rPr lang="en-US" altLang="en-US" baseline="0" dirty="0" smtClean="0">
                <a:latin typeface="Arial" panose="020B0604020202020204" pitchFamily="34" charset="0"/>
              </a:rPr>
              <a:t> became a </a:t>
            </a:r>
            <a:r>
              <a:rPr lang="en-US" altLang="en-US" baseline="0" dirty="0" err="1" smtClean="0">
                <a:latin typeface="Arial" panose="020B0604020202020204" pitchFamily="34" charset="0"/>
              </a:rPr>
              <a:t>censused</a:t>
            </a:r>
            <a:r>
              <a:rPr lang="en-US" altLang="en-US" baseline="0" dirty="0" smtClean="0">
                <a:latin typeface="Arial" panose="020B0604020202020204" pitchFamily="34" charset="0"/>
              </a:rPr>
              <a:t> town of the Quinault Indian Reservation in 1905, and the Quinault Indian Reservation Headquarters moved from the shore of the Quinault Lake to </a:t>
            </a:r>
            <a:r>
              <a:rPr lang="en-US" altLang="en-US" baseline="0" dirty="0" err="1" smtClean="0">
                <a:latin typeface="Arial" panose="020B0604020202020204" pitchFamily="34" charset="0"/>
              </a:rPr>
              <a:t>Taholah</a:t>
            </a:r>
            <a:r>
              <a:rPr lang="en-US" altLang="en-US" baseline="0" dirty="0" smtClean="0">
                <a:latin typeface="Arial" panose="020B0604020202020204" pitchFamily="34" charset="0"/>
              </a:rPr>
              <a:t> then. </a:t>
            </a:r>
          </a:p>
          <a:p>
            <a:pPr eaLnBrk="1" hangingPunct="1"/>
            <a:r>
              <a:rPr lang="en-US" altLang="en-US" baseline="0" dirty="0" smtClean="0">
                <a:latin typeface="Arial" panose="020B0604020202020204" pitchFamily="34" charset="0"/>
              </a:rPr>
              <a:t>Analysis of the damage reports revealed that the Tornado was indeed in </a:t>
            </a:r>
            <a:r>
              <a:rPr lang="en-US" altLang="en-US" baseline="0" dirty="0" err="1" smtClean="0">
                <a:latin typeface="Arial" panose="020B0604020202020204" pitchFamily="34" charset="0"/>
              </a:rPr>
              <a:t>Taholah</a:t>
            </a:r>
            <a:r>
              <a:rPr lang="en-US" altLang="en-US" baseline="0" dirty="0" smtClean="0">
                <a:latin typeface="Arial" panose="020B0604020202020204" pitchFamily="34" charset="0"/>
              </a:rPr>
              <a:t>, not Quinault</a:t>
            </a:r>
          </a:p>
        </p:txBody>
      </p:sp>
    </p:spTree>
    <p:extLst>
      <p:ext uri="{BB962C8B-B14F-4D97-AF65-F5344CB8AC3E}">
        <p14:creationId xmlns:p14="http://schemas.microsoft.com/office/powerpoint/2010/main" val="88635463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952306-FCAF-4DC4-8A75-1C5EA66B368E}" type="slidenum">
              <a:rPr lang="en-GB" altLang="en-US"/>
              <a:pPr>
                <a:spcBef>
                  <a:spcPct val="0"/>
                </a:spcBef>
              </a:pPr>
              <a:t>74</a:t>
            </a:fld>
            <a:endParaRPr lang="en-GB"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r>
              <a:rPr lang="en-US" altLang="en-US" dirty="0" smtClean="0">
                <a:latin typeface="Arial" panose="020B0604020202020204" pitchFamily="34" charset="0"/>
              </a:rPr>
              <a:t>1904 Map website - https://www.sos.wa.gov/legacy/maps/maps_results.aspx</a:t>
            </a:r>
          </a:p>
          <a:p>
            <a:pPr eaLnBrk="1" hangingPunct="1"/>
            <a:r>
              <a:rPr lang="en-US" altLang="en-US" dirty="0" smtClean="0">
                <a:latin typeface="Arial" panose="020B0604020202020204" pitchFamily="34" charset="0"/>
              </a:rPr>
              <a:t>1909 Map website - http://usgwarchives.net/wa/graysharbor/grays.htm</a:t>
            </a:r>
          </a:p>
          <a:p>
            <a:pPr eaLnBrk="1" hangingPunct="1"/>
            <a:r>
              <a:rPr lang="en-US" altLang="en-US" dirty="0" smtClean="0">
                <a:latin typeface="Arial" panose="020B0604020202020204" pitchFamily="34" charset="0"/>
              </a:rPr>
              <a:t>According to </a:t>
            </a:r>
            <a:r>
              <a:rPr lang="en-US" altLang="en-US" dirty="0" err="1" smtClean="0">
                <a:latin typeface="Arial" panose="020B0604020202020204" pitchFamily="34" charset="0"/>
              </a:rPr>
              <a:t>Wikipidea</a:t>
            </a:r>
            <a:r>
              <a:rPr lang="en-US" altLang="en-US" dirty="0" smtClean="0">
                <a:latin typeface="Arial" panose="020B0604020202020204" pitchFamily="34" charset="0"/>
              </a:rPr>
              <a:t>, </a:t>
            </a:r>
            <a:r>
              <a:rPr lang="en-US" altLang="en-US" dirty="0" err="1" smtClean="0">
                <a:latin typeface="Arial" panose="020B0604020202020204" pitchFamily="34" charset="0"/>
              </a:rPr>
              <a:t>Taholah</a:t>
            </a:r>
            <a:r>
              <a:rPr lang="en-US" altLang="en-US" baseline="0" dirty="0" smtClean="0">
                <a:latin typeface="Arial" panose="020B0604020202020204" pitchFamily="34" charset="0"/>
              </a:rPr>
              <a:t> became a </a:t>
            </a:r>
            <a:r>
              <a:rPr lang="en-US" altLang="en-US" baseline="0" dirty="0" err="1" smtClean="0">
                <a:latin typeface="Arial" panose="020B0604020202020204" pitchFamily="34" charset="0"/>
              </a:rPr>
              <a:t>censused</a:t>
            </a:r>
            <a:r>
              <a:rPr lang="en-US" altLang="en-US" baseline="0" dirty="0" smtClean="0">
                <a:latin typeface="Arial" panose="020B0604020202020204" pitchFamily="34" charset="0"/>
              </a:rPr>
              <a:t> town of the Quinault Indian Reservation in 1905, and the Quinault Indian Reservation Headquarters moved from the shore of the Quinault Lake to </a:t>
            </a:r>
            <a:r>
              <a:rPr lang="en-US" altLang="en-US" baseline="0" dirty="0" err="1" smtClean="0">
                <a:latin typeface="Arial" panose="020B0604020202020204" pitchFamily="34" charset="0"/>
              </a:rPr>
              <a:t>Taholah</a:t>
            </a:r>
            <a:r>
              <a:rPr lang="en-US" altLang="en-US" baseline="0" dirty="0" smtClean="0">
                <a:latin typeface="Arial" panose="020B0604020202020204" pitchFamily="34" charset="0"/>
              </a:rPr>
              <a:t> then. </a:t>
            </a:r>
          </a:p>
          <a:p>
            <a:pPr eaLnBrk="1" hangingPunct="1"/>
            <a:r>
              <a:rPr lang="en-US" altLang="en-US" baseline="0" dirty="0" smtClean="0">
                <a:latin typeface="Arial" panose="020B0604020202020204" pitchFamily="34" charset="0"/>
              </a:rPr>
              <a:t>Analysis of the damage reports revealed that the Tornado was indeed in </a:t>
            </a:r>
            <a:r>
              <a:rPr lang="en-US" altLang="en-US" baseline="0" dirty="0" err="1" smtClean="0">
                <a:latin typeface="Arial" panose="020B0604020202020204" pitchFamily="34" charset="0"/>
              </a:rPr>
              <a:t>Taholah</a:t>
            </a:r>
            <a:r>
              <a:rPr lang="en-US" altLang="en-US" baseline="0" dirty="0" smtClean="0">
                <a:latin typeface="Arial" panose="020B0604020202020204" pitchFamily="34" charset="0"/>
              </a:rPr>
              <a:t>, not Quinault</a:t>
            </a:r>
          </a:p>
        </p:txBody>
      </p:sp>
    </p:spTree>
    <p:extLst>
      <p:ext uri="{BB962C8B-B14F-4D97-AF65-F5344CB8AC3E}">
        <p14:creationId xmlns:p14="http://schemas.microsoft.com/office/powerpoint/2010/main" val="88635463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952306-FCAF-4DC4-8A75-1C5EA66B368E}" type="slidenum">
              <a:rPr lang="en-GB" altLang="en-US"/>
              <a:pPr>
                <a:spcBef>
                  <a:spcPct val="0"/>
                </a:spcBef>
              </a:pPr>
              <a:t>75</a:t>
            </a:fld>
            <a:endParaRPr lang="en-GB"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r>
              <a:rPr lang="en-US" altLang="en-US" baseline="0" dirty="0" smtClean="0">
                <a:latin typeface="Arial" panose="020B0604020202020204" pitchFamily="34" charset="0"/>
              </a:rPr>
              <a:t>Research note: Search census records to try to map locations of damaged houses. Also search for photos of those folk.</a:t>
            </a:r>
          </a:p>
          <a:p>
            <a:pPr eaLnBrk="1" hangingPunct="1"/>
            <a:r>
              <a:rPr lang="en-US" altLang="en-US" baseline="0" dirty="0" smtClean="0">
                <a:latin typeface="Arial" panose="020B0604020202020204" pitchFamily="34" charset="0"/>
              </a:rPr>
              <a:t>Note: Mrs. Wing is the mother of Harry Shale’s wife</a:t>
            </a:r>
          </a:p>
        </p:txBody>
      </p:sp>
    </p:spTree>
    <p:extLst>
      <p:ext uri="{BB962C8B-B14F-4D97-AF65-F5344CB8AC3E}">
        <p14:creationId xmlns:p14="http://schemas.microsoft.com/office/powerpoint/2010/main" val="88635463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952306-FCAF-4DC4-8A75-1C5EA66B368E}" type="slidenum">
              <a:rPr lang="en-GB" altLang="en-US"/>
              <a:pPr>
                <a:spcBef>
                  <a:spcPct val="0"/>
                </a:spcBef>
              </a:pPr>
              <a:t>76</a:t>
            </a:fld>
            <a:endParaRPr lang="en-GB"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r>
              <a:rPr lang="en-US" altLang="en-US" baseline="0" dirty="0" smtClean="0">
                <a:latin typeface="Arial" panose="020B0604020202020204" pitchFamily="34" charset="0"/>
              </a:rPr>
              <a:t>Research note: Search census records to try to map locations of damaged houses. Also search for photos of those folk.</a:t>
            </a:r>
          </a:p>
          <a:p>
            <a:pPr eaLnBrk="1" hangingPunct="1"/>
            <a:r>
              <a:rPr lang="en-US" altLang="en-US" baseline="0" dirty="0" smtClean="0">
                <a:latin typeface="Arial" panose="020B0604020202020204" pitchFamily="34" charset="0"/>
              </a:rPr>
              <a:t>Note: Mrs. Wing is the mother of Harry Shale’s wife</a:t>
            </a:r>
          </a:p>
        </p:txBody>
      </p:sp>
    </p:spTree>
    <p:extLst>
      <p:ext uri="{BB962C8B-B14F-4D97-AF65-F5344CB8AC3E}">
        <p14:creationId xmlns:p14="http://schemas.microsoft.com/office/powerpoint/2010/main" val="88635463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952306-FCAF-4DC4-8A75-1C5EA66B368E}" type="slidenum">
              <a:rPr lang="en-GB" altLang="en-US"/>
              <a:pPr>
                <a:spcBef>
                  <a:spcPct val="0"/>
                </a:spcBef>
              </a:pPr>
              <a:t>77</a:t>
            </a:fld>
            <a:endParaRPr lang="en-GB"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r>
              <a:rPr lang="en-US" altLang="en-US" baseline="0" dirty="0" smtClean="0">
                <a:latin typeface="Arial" panose="020B0604020202020204" pitchFamily="34" charset="0"/>
              </a:rPr>
              <a:t>Research note: Search census records to try to map locations of damaged houses. Also search for photos of those folk.</a:t>
            </a:r>
          </a:p>
          <a:p>
            <a:pPr eaLnBrk="1" hangingPunct="1"/>
            <a:r>
              <a:rPr lang="en-US" altLang="en-US" baseline="0" dirty="0" smtClean="0">
                <a:latin typeface="Arial" panose="020B0604020202020204" pitchFamily="34" charset="0"/>
              </a:rPr>
              <a:t>Note: Mrs. Wing is the mother of Harry Shale’s wife</a:t>
            </a:r>
          </a:p>
        </p:txBody>
      </p:sp>
    </p:spTree>
    <p:extLst>
      <p:ext uri="{BB962C8B-B14F-4D97-AF65-F5344CB8AC3E}">
        <p14:creationId xmlns:p14="http://schemas.microsoft.com/office/powerpoint/2010/main" val="88635463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952306-FCAF-4DC4-8A75-1C5EA66B368E}" type="slidenum">
              <a:rPr lang="en-GB" altLang="en-US"/>
              <a:pPr>
                <a:spcBef>
                  <a:spcPct val="0"/>
                </a:spcBef>
              </a:pPr>
              <a:t>78</a:t>
            </a:fld>
            <a:endParaRPr lang="en-GB"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r>
              <a:rPr lang="en-US" altLang="en-US" baseline="0" dirty="0" smtClean="0">
                <a:latin typeface="Arial" panose="020B0604020202020204" pitchFamily="34" charset="0"/>
              </a:rPr>
              <a:t>Research note: Search census records to try to map locations of damaged houses. Also search for photos of those folk.</a:t>
            </a:r>
          </a:p>
          <a:p>
            <a:pPr eaLnBrk="1" hangingPunct="1"/>
            <a:r>
              <a:rPr lang="en-US" altLang="en-US" baseline="0" dirty="0" smtClean="0">
                <a:latin typeface="Arial" panose="020B0604020202020204" pitchFamily="34" charset="0"/>
              </a:rPr>
              <a:t>Note: Mrs. Wing is the mother of Harry Shale’s wife</a:t>
            </a:r>
          </a:p>
        </p:txBody>
      </p:sp>
    </p:spTree>
    <p:extLst>
      <p:ext uri="{BB962C8B-B14F-4D97-AF65-F5344CB8AC3E}">
        <p14:creationId xmlns:p14="http://schemas.microsoft.com/office/powerpoint/2010/main" val="88635463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BA70229-BE4A-4471-B533-6BE939BFC57C}" type="slidenum">
              <a:rPr lang="en-GB" altLang="en-US"/>
              <a:pPr>
                <a:spcBef>
                  <a:spcPct val="0"/>
                </a:spcBef>
              </a:pPr>
              <a:t>79</a:t>
            </a:fld>
            <a:endParaRPr lang="en-GB" altLang="en-US"/>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eaLnBrk="1" hangingPunct="1"/>
            <a:r>
              <a:rPr lang="en-US" altLang="en-US" dirty="0" smtClean="0">
                <a:latin typeface="Arial" panose="020B0604020202020204" pitchFamily="34" charset="0"/>
              </a:rPr>
              <a:t>Talk about how home was actually a hotel, and was often used by people</a:t>
            </a:r>
            <a:r>
              <a:rPr lang="en-US" altLang="en-US" baseline="0" dirty="0" smtClean="0">
                <a:latin typeface="Arial" panose="020B0604020202020204" pitchFamily="34" charset="0"/>
              </a:rPr>
              <a:t> travelling from Hoquiam to Clearwater</a:t>
            </a:r>
            <a:endParaRPr lang="en-US" altLang="en-US" dirty="0" smtClean="0">
              <a:latin typeface="Arial" panose="020B0604020202020204" pitchFamily="34" charset="0"/>
            </a:endParaRPr>
          </a:p>
        </p:txBody>
      </p:sp>
    </p:spTree>
    <p:extLst>
      <p:ext uri="{BB962C8B-B14F-4D97-AF65-F5344CB8AC3E}">
        <p14:creationId xmlns:p14="http://schemas.microsoft.com/office/powerpoint/2010/main" val="34137643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BA70229-BE4A-4471-B533-6BE939BFC57C}" type="slidenum">
              <a:rPr lang="en-GB" altLang="en-US"/>
              <a:pPr>
                <a:spcBef>
                  <a:spcPct val="0"/>
                </a:spcBef>
              </a:pPr>
              <a:t>80</a:t>
            </a:fld>
            <a:endParaRPr lang="en-GB" altLang="en-US"/>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eaLnBrk="1" hangingPunct="1"/>
            <a:r>
              <a:rPr lang="en-US" altLang="en-US" dirty="0" smtClean="0">
                <a:latin typeface="Arial" panose="020B0604020202020204" pitchFamily="34" charset="0"/>
              </a:rPr>
              <a:t>Talk about how home was actually a hotel, and was often used by people</a:t>
            </a:r>
            <a:r>
              <a:rPr lang="en-US" altLang="en-US" baseline="0" dirty="0" smtClean="0">
                <a:latin typeface="Arial" panose="020B0604020202020204" pitchFamily="34" charset="0"/>
              </a:rPr>
              <a:t> travelling from Hoquiam to Clearwater</a:t>
            </a:r>
            <a:endParaRPr lang="en-US" altLang="en-US" dirty="0" smtClean="0">
              <a:latin typeface="Arial" panose="020B0604020202020204" pitchFamily="34" charset="0"/>
            </a:endParaRPr>
          </a:p>
        </p:txBody>
      </p:sp>
    </p:spTree>
    <p:extLst>
      <p:ext uri="{BB962C8B-B14F-4D97-AF65-F5344CB8AC3E}">
        <p14:creationId xmlns:p14="http://schemas.microsoft.com/office/powerpoint/2010/main" val="34137643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BA70229-BE4A-4471-B533-6BE939BFC57C}" type="slidenum">
              <a:rPr lang="en-GB" altLang="en-US"/>
              <a:pPr>
                <a:spcBef>
                  <a:spcPct val="0"/>
                </a:spcBef>
              </a:pPr>
              <a:t>81</a:t>
            </a:fld>
            <a:endParaRPr lang="en-GB" altLang="en-US"/>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eaLnBrk="1" hangingPunct="1"/>
            <a:r>
              <a:rPr lang="en-US" altLang="en-US" dirty="0" smtClean="0">
                <a:latin typeface="Arial" panose="020B0604020202020204" pitchFamily="34" charset="0"/>
              </a:rPr>
              <a:t>Talk about how home was actually a hotel, and was often used by people</a:t>
            </a:r>
            <a:r>
              <a:rPr lang="en-US" altLang="en-US" baseline="0" dirty="0" smtClean="0">
                <a:latin typeface="Arial" panose="020B0604020202020204" pitchFamily="34" charset="0"/>
              </a:rPr>
              <a:t> travelling from Hoquiam to Clearwater</a:t>
            </a:r>
            <a:endParaRPr lang="en-US" altLang="en-US" dirty="0" smtClean="0">
              <a:latin typeface="Arial" panose="020B0604020202020204" pitchFamily="34" charset="0"/>
            </a:endParaRPr>
          </a:p>
        </p:txBody>
      </p:sp>
    </p:spTree>
    <p:extLst>
      <p:ext uri="{BB962C8B-B14F-4D97-AF65-F5344CB8AC3E}">
        <p14:creationId xmlns:p14="http://schemas.microsoft.com/office/powerpoint/2010/main" val="34137643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BA70229-BE4A-4471-B533-6BE939BFC57C}" type="slidenum">
              <a:rPr lang="en-GB" altLang="en-US"/>
              <a:pPr>
                <a:spcBef>
                  <a:spcPct val="0"/>
                </a:spcBef>
              </a:pPr>
              <a:t>82</a:t>
            </a:fld>
            <a:endParaRPr lang="en-GB" altLang="en-US"/>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eaLnBrk="1" hangingPunct="1"/>
            <a:r>
              <a:rPr lang="en-US" altLang="en-US" dirty="0" smtClean="0">
                <a:latin typeface="Arial" panose="020B0604020202020204" pitchFamily="34" charset="0"/>
              </a:rPr>
              <a:t>Talk about how home was actually a hotel, and was often used by people</a:t>
            </a:r>
            <a:r>
              <a:rPr lang="en-US" altLang="en-US" baseline="0" dirty="0" smtClean="0">
                <a:latin typeface="Arial" panose="020B0604020202020204" pitchFamily="34" charset="0"/>
              </a:rPr>
              <a:t> travelling from Hoquiam to Clearwater</a:t>
            </a:r>
            <a:endParaRPr lang="en-US" altLang="en-US" dirty="0" smtClean="0">
              <a:latin typeface="Arial" panose="020B0604020202020204" pitchFamily="34" charset="0"/>
            </a:endParaRPr>
          </a:p>
        </p:txBody>
      </p:sp>
    </p:spTree>
    <p:extLst>
      <p:ext uri="{BB962C8B-B14F-4D97-AF65-F5344CB8AC3E}">
        <p14:creationId xmlns:p14="http://schemas.microsoft.com/office/powerpoint/2010/main" val="34137643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BA70229-BE4A-4471-B533-6BE939BFC57C}" type="slidenum">
              <a:rPr lang="en-GB" altLang="en-US"/>
              <a:pPr>
                <a:spcBef>
                  <a:spcPct val="0"/>
                </a:spcBef>
              </a:pPr>
              <a:t>83</a:t>
            </a:fld>
            <a:endParaRPr lang="en-GB" altLang="en-US"/>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eaLnBrk="1" hangingPunct="1"/>
            <a:r>
              <a:rPr lang="en-US" altLang="en-US" dirty="0" smtClean="0">
                <a:latin typeface="Arial" panose="020B0604020202020204" pitchFamily="34" charset="0"/>
              </a:rPr>
              <a:t>Talk about how home was actually a hotel, and was often used by people</a:t>
            </a:r>
            <a:r>
              <a:rPr lang="en-US" altLang="en-US" baseline="0" dirty="0" smtClean="0">
                <a:latin typeface="Arial" panose="020B0604020202020204" pitchFamily="34" charset="0"/>
              </a:rPr>
              <a:t> travelling from Hoquiam to Clearwater</a:t>
            </a:r>
            <a:endParaRPr lang="en-US" altLang="en-US" dirty="0" smtClean="0">
              <a:latin typeface="Arial" panose="020B0604020202020204" pitchFamily="34" charset="0"/>
            </a:endParaRPr>
          </a:p>
        </p:txBody>
      </p:sp>
    </p:spTree>
    <p:extLst>
      <p:ext uri="{BB962C8B-B14F-4D97-AF65-F5344CB8AC3E}">
        <p14:creationId xmlns:p14="http://schemas.microsoft.com/office/powerpoint/2010/main" val="34137643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BA70229-BE4A-4471-B533-6BE939BFC57C}" type="slidenum">
              <a:rPr lang="en-GB" altLang="en-US"/>
              <a:pPr>
                <a:spcBef>
                  <a:spcPct val="0"/>
                </a:spcBef>
              </a:pPr>
              <a:t>84</a:t>
            </a:fld>
            <a:endParaRPr lang="en-GB" altLang="en-US"/>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eaLnBrk="1" hangingPunct="1"/>
            <a:r>
              <a:rPr lang="en-US" altLang="en-US" dirty="0" smtClean="0">
                <a:latin typeface="Arial" panose="020B0604020202020204" pitchFamily="34" charset="0"/>
              </a:rPr>
              <a:t>Talk about how home was actually a hotel, and was often used by people</a:t>
            </a:r>
            <a:r>
              <a:rPr lang="en-US" altLang="en-US" baseline="0" dirty="0" smtClean="0">
                <a:latin typeface="Arial" panose="020B0604020202020204" pitchFamily="34" charset="0"/>
              </a:rPr>
              <a:t> travelling from Hoquiam to Clearwater</a:t>
            </a:r>
            <a:endParaRPr lang="en-US" altLang="en-US" dirty="0" smtClean="0">
              <a:latin typeface="Arial" panose="020B0604020202020204" pitchFamily="34" charset="0"/>
            </a:endParaRPr>
          </a:p>
        </p:txBody>
      </p:sp>
    </p:spTree>
    <p:extLst>
      <p:ext uri="{BB962C8B-B14F-4D97-AF65-F5344CB8AC3E}">
        <p14:creationId xmlns:p14="http://schemas.microsoft.com/office/powerpoint/2010/main" val="34137643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BA70229-BE4A-4471-B533-6BE939BFC57C}" type="slidenum">
              <a:rPr lang="en-GB" altLang="en-US"/>
              <a:pPr>
                <a:spcBef>
                  <a:spcPct val="0"/>
                </a:spcBef>
              </a:pPr>
              <a:t>85</a:t>
            </a:fld>
            <a:endParaRPr lang="en-GB" altLang="en-US"/>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eaLnBrk="1" hangingPunct="1"/>
            <a:r>
              <a:rPr lang="en-US" altLang="en-US" dirty="0" smtClean="0">
                <a:latin typeface="Arial" panose="020B0604020202020204" pitchFamily="34" charset="0"/>
              </a:rPr>
              <a:t>Talk about how home was actually a hotel, and was often used by people</a:t>
            </a:r>
            <a:r>
              <a:rPr lang="en-US" altLang="en-US" baseline="0" dirty="0" smtClean="0">
                <a:latin typeface="Arial" panose="020B0604020202020204" pitchFamily="34" charset="0"/>
              </a:rPr>
              <a:t> travelling from Hoquiam to Clearwater</a:t>
            </a:r>
            <a:endParaRPr lang="en-US" altLang="en-US" dirty="0" smtClean="0">
              <a:latin typeface="Arial" panose="020B0604020202020204" pitchFamily="34" charset="0"/>
            </a:endParaRPr>
          </a:p>
        </p:txBody>
      </p:sp>
    </p:spTree>
    <p:extLst>
      <p:ext uri="{BB962C8B-B14F-4D97-AF65-F5344CB8AC3E}">
        <p14:creationId xmlns:p14="http://schemas.microsoft.com/office/powerpoint/2010/main" val="34137643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BA70229-BE4A-4471-B533-6BE939BFC57C}" type="slidenum">
              <a:rPr lang="en-GB" altLang="en-US"/>
              <a:pPr>
                <a:spcBef>
                  <a:spcPct val="0"/>
                </a:spcBef>
              </a:pPr>
              <a:t>86</a:t>
            </a:fld>
            <a:endParaRPr lang="en-GB" altLang="en-US"/>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eaLnBrk="1" hangingPunct="1"/>
            <a:r>
              <a:rPr lang="en-US" altLang="en-US" dirty="0" smtClean="0">
                <a:latin typeface="Arial" panose="020B0604020202020204" pitchFamily="34" charset="0"/>
              </a:rPr>
              <a:t>Talk about how home was actually a hotel, and was often used by people</a:t>
            </a:r>
            <a:r>
              <a:rPr lang="en-US" altLang="en-US" baseline="0" dirty="0" smtClean="0">
                <a:latin typeface="Arial" panose="020B0604020202020204" pitchFamily="34" charset="0"/>
              </a:rPr>
              <a:t> travelling from Hoquiam to Clearwater</a:t>
            </a:r>
            <a:endParaRPr lang="en-US" altLang="en-US" dirty="0" smtClean="0">
              <a:latin typeface="Arial" panose="020B0604020202020204" pitchFamily="34" charset="0"/>
            </a:endParaRPr>
          </a:p>
        </p:txBody>
      </p:sp>
    </p:spTree>
    <p:extLst>
      <p:ext uri="{BB962C8B-B14F-4D97-AF65-F5344CB8AC3E}">
        <p14:creationId xmlns:p14="http://schemas.microsoft.com/office/powerpoint/2010/main" val="34137643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BA70229-BE4A-4471-B533-6BE939BFC57C}" type="slidenum">
              <a:rPr lang="en-GB" altLang="en-US"/>
              <a:pPr>
                <a:spcBef>
                  <a:spcPct val="0"/>
                </a:spcBef>
              </a:pPr>
              <a:t>87</a:t>
            </a:fld>
            <a:endParaRPr lang="en-GB" altLang="en-US"/>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eaLnBrk="1" hangingPunct="1"/>
            <a:r>
              <a:rPr lang="en-US" altLang="en-US" dirty="0" smtClean="0">
                <a:latin typeface="Arial" panose="020B0604020202020204" pitchFamily="34" charset="0"/>
              </a:rPr>
              <a:t>Talk about how home was actually a hotel, and was often used by people</a:t>
            </a:r>
            <a:r>
              <a:rPr lang="en-US" altLang="en-US" baseline="0" dirty="0" smtClean="0">
                <a:latin typeface="Arial" panose="020B0604020202020204" pitchFamily="34" charset="0"/>
              </a:rPr>
              <a:t> travelling from Hoquiam to Clearwater</a:t>
            </a:r>
            <a:endParaRPr lang="en-US" altLang="en-US" dirty="0" smtClean="0">
              <a:latin typeface="Arial" panose="020B0604020202020204" pitchFamily="34" charset="0"/>
            </a:endParaRPr>
          </a:p>
        </p:txBody>
      </p:sp>
    </p:spTree>
    <p:extLst>
      <p:ext uri="{BB962C8B-B14F-4D97-AF65-F5344CB8AC3E}">
        <p14:creationId xmlns:p14="http://schemas.microsoft.com/office/powerpoint/2010/main" val="34137643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BA70229-BE4A-4471-B533-6BE939BFC57C}" type="slidenum">
              <a:rPr lang="en-GB" altLang="en-US"/>
              <a:pPr>
                <a:spcBef>
                  <a:spcPct val="0"/>
                </a:spcBef>
              </a:pPr>
              <a:t>88</a:t>
            </a:fld>
            <a:endParaRPr lang="en-GB" altLang="en-US"/>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eaLnBrk="1" hangingPunct="1"/>
            <a:endParaRPr lang="en-US" altLang="en-US" dirty="0" smtClean="0">
              <a:latin typeface="Arial" panose="020B0604020202020204" pitchFamily="34" charset="0"/>
            </a:endParaRPr>
          </a:p>
        </p:txBody>
      </p:sp>
    </p:spTree>
    <p:extLst>
      <p:ext uri="{BB962C8B-B14F-4D97-AF65-F5344CB8AC3E}">
        <p14:creationId xmlns:p14="http://schemas.microsoft.com/office/powerpoint/2010/main" val="34137643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BA70229-BE4A-4471-B533-6BE939BFC57C}" type="slidenum">
              <a:rPr lang="en-GB" altLang="en-US"/>
              <a:pPr>
                <a:spcBef>
                  <a:spcPct val="0"/>
                </a:spcBef>
              </a:pPr>
              <a:t>89</a:t>
            </a:fld>
            <a:endParaRPr lang="en-GB" altLang="en-US"/>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eaLnBrk="1" hangingPunct="1"/>
            <a:endParaRPr lang="en-US" altLang="en-US" dirty="0" smtClean="0">
              <a:latin typeface="Arial" panose="020B0604020202020204" pitchFamily="34" charset="0"/>
            </a:endParaRPr>
          </a:p>
        </p:txBody>
      </p:sp>
    </p:spTree>
    <p:extLst>
      <p:ext uri="{BB962C8B-B14F-4D97-AF65-F5344CB8AC3E}">
        <p14:creationId xmlns:p14="http://schemas.microsoft.com/office/powerpoint/2010/main" val="34137643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BA70229-BE4A-4471-B533-6BE939BFC57C}" type="slidenum">
              <a:rPr lang="en-GB" altLang="en-US"/>
              <a:pPr>
                <a:spcBef>
                  <a:spcPct val="0"/>
                </a:spcBef>
              </a:pPr>
              <a:t>90</a:t>
            </a:fld>
            <a:endParaRPr lang="en-GB" altLang="en-US"/>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eaLnBrk="1" hangingPunct="1"/>
            <a:endParaRPr lang="en-US" altLang="en-US" dirty="0" smtClean="0">
              <a:latin typeface="Arial" panose="020B0604020202020204" pitchFamily="34" charset="0"/>
            </a:endParaRPr>
          </a:p>
        </p:txBody>
      </p:sp>
    </p:spTree>
    <p:extLst>
      <p:ext uri="{BB962C8B-B14F-4D97-AF65-F5344CB8AC3E}">
        <p14:creationId xmlns:p14="http://schemas.microsoft.com/office/powerpoint/2010/main" val="34137643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BA70229-BE4A-4471-B533-6BE939BFC57C}" type="slidenum">
              <a:rPr lang="en-GB" altLang="en-US"/>
              <a:pPr>
                <a:spcBef>
                  <a:spcPct val="0"/>
                </a:spcBef>
              </a:pPr>
              <a:t>91</a:t>
            </a:fld>
            <a:endParaRPr lang="en-GB" altLang="en-US"/>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eaLnBrk="1" hangingPunct="1"/>
            <a:endParaRPr lang="en-US" altLang="en-US" dirty="0" smtClean="0">
              <a:latin typeface="Arial" panose="020B0604020202020204" pitchFamily="34" charset="0"/>
            </a:endParaRPr>
          </a:p>
        </p:txBody>
      </p:sp>
    </p:spTree>
    <p:extLst>
      <p:ext uri="{BB962C8B-B14F-4D97-AF65-F5344CB8AC3E}">
        <p14:creationId xmlns:p14="http://schemas.microsoft.com/office/powerpoint/2010/main" val="34137643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6D1910D-A0BA-43A4-9305-1A3F21636812}" type="slidenum">
              <a:rPr lang="en-GB" altLang="en-US"/>
              <a:pPr>
                <a:spcBef>
                  <a:spcPct val="0"/>
                </a:spcBef>
              </a:pPr>
              <a:t>92</a:t>
            </a:fld>
            <a:endParaRPr lang="en-GB"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p:spPr>
        <p:txBody>
          <a:bodyPr/>
          <a:lstStyle/>
          <a:p>
            <a:pPr eaLnBrk="1" hangingPunct="1"/>
            <a:r>
              <a:rPr lang="en-US" altLang="en-US" dirty="0" smtClean="0">
                <a:latin typeface="Arial" panose="020B0604020202020204" pitchFamily="34" charset="0"/>
              </a:rPr>
              <a:t>Drawing is of Quinault Village of </a:t>
            </a:r>
            <a:r>
              <a:rPr lang="en-US" altLang="en-US" dirty="0" err="1" smtClean="0">
                <a:latin typeface="Arial" panose="020B0604020202020204" pitchFamily="34" charset="0"/>
              </a:rPr>
              <a:t>Taholah</a:t>
            </a:r>
            <a:r>
              <a:rPr lang="en-US" altLang="en-US" dirty="0" smtClean="0">
                <a:latin typeface="Arial" panose="020B0604020202020204" pitchFamily="34" charset="0"/>
              </a:rPr>
              <a:t> around 1885</a:t>
            </a:r>
            <a:r>
              <a:rPr lang="en-US" altLang="en-US" baseline="0" dirty="0" smtClean="0">
                <a:latin typeface="Arial" panose="020B0604020202020204" pitchFamily="34" charset="0"/>
              </a:rPr>
              <a:t> by Sarah Willoughby (1841-1913)</a:t>
            </a:r>
            <a:endParaRPr lang="en-US" altLang="en-US" dirty="0" smtClean="0">
              <a:latin typeface="Arial" panose="020B0604020202020204" pitchFamily="34" charset="0"/>
            </a:endParaRPr>
          </a:p>
        </p:txBody>
      </p:sp>
    </p:spTree>
    <p:extLst>
      <p:ext uri="{BB962C8B-B14F-4D97-AF65-F5344CB8AC3E}">
        <p14:creationId xmlns:p14="http://schemas.microsoft.com/office/powerpoint/2010/main" val="171687752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6D1910D-A0BA-43A4-9305-1A3F21636812}" type="slidenum">
              <a:rPr lang="en-GB" altLang="en-US"/>
              <a:pPr>
                <a:spcBef>
                  <a:spcPct val="0"/>
                </a:spcBef>
              </a:pPr>
              <a:t>93</a:t>
            </a:fld>
            <a:endParaRPr lang="en-GB"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p:spPr>
        <p:txBody>
          <a:bodyPr/>
          <a:lstStyle/>
          <a:p>
            <a:pPr eaLnBrk="1" hangingPunct="1"/>
            <a:r>
              <a:rPr lang="en-US" altLang="en-US" dirty="0" smtClean="0">
                <a:latin typeface="Arial" panose="020B0604020202020204" pitchFamily="34" charset="0"/>
              </a:rPr>
              <a:t>Drawing is of Quinault Village of </a:t>
            </a:r>
            <a:r>
              <a:rPr lang="en-US" altLang="en-US" dirty="0" err="1" smtClean="0">
                <a:latin typeface="Arial" panose="020B0604020202020204" pitchFamily="34" charset="0"/>
              </a:rPr>
              <a:t>Taholah</a:t>
            </a:r>
            <a:r>
              <a:rPr lang="en-US" altLang="en-US" dirty="0" smtClean="0">
                <a:latin typeface="Arial" panose="020B0604020202020204" pitchFamily="34" charset="0"/>
              </a:rPr>
              <a:t> around 1885</a:t>
            </a:r>
            <a:r>
              <a:rPr lang="en-US" altLang="en-US" baseline="0" dirty="0" smtClean="0">
                <a:latin typeface="Arial" panose="020B0604020202020204" pitchFamily="34" charset="0"/>
              </a:rPr>
              <a:t> by Sarah Willoughby (1841-1913)</a:t>
            </a:r>
            <a:endParaRPr lang="en-US" altLang="en-US" dirty="0" smtClean="0">
              <a:latin typeface="Arial" panose="020B0604020202020204" pitchFamily="34" charset="0"/>
            </a:endParaRPr>
          </a:p>
        </p:txBody>
      </p:sp>
    </p:spTree>
    <p:extLst>
      <p:ext uri="{BB962C8B-B14F-4D97-AF65-F5344CB8AC3E}">
        <p14:creationId xmlns:p14="http://schemas.microsoft.com/office/powerpoint/2010/main" val="171687752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6D1910D-A0BA-43A4-9305-1A3F21636812}" type="slidenum">
              <a:rPr lang="en-GB" altLang="en-US"/>
              <a:pPr>
                <a:spcBef>
                  <a:spcPct val="0"/>
                </a:spcBef>
              </a:pPr>
              <a:t>94</a:t>
            </a:fld>
            <a:endParaRPr lang="en-GB"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p:spPr>
        <p:txBody>
          <a:bodyPr/>
          <a:lstStyle/>
          <a:p>
            <a:pPr eaLnBrk="1" hangingPunct="1"/>
            <a:r>
              <a:rPr lang="en-US" altLang="en-US" dirty="0" smtClean="0">
                <a:latin typeface="Arial" panose="020B0604020202020204" pitchFamily="34" charset="0"/>
              </a:rPr>
              <a:t>Drawing is of Quinault Village of </a:t>
            </a:r>
            <a:r>
              <a:rPr lang="en-US" altLang="en-US" dirty="0" err="1" smtClean="0">
                <a:latin typeface="Arial" panose="020B0604020202020204" pitchFamily="34" charset="0"/>
              </a:rPr>
              <a:t>Taholah</a:t>
            </a:r>
            <a:r>
              <a:rPr lang="en-US" altLang="en-US" dirty="0" smtClean="0">
                <a:latin typeface="Arial" panose="020B0604020202020204" pitchFamily="34" charset="0"/>
              </a:rPr>
              <a:t> around 1885</a:t>
            </a:r>
            <a:r>
              <a:rPr lang="en-US" altLang="en-US" baseline="0" dirty="0" smtClean="0">
                <a:latin typeface="Arial" panose="020B0604020202020204" pitchFamily="34" charset="0"/>
              </a:rPr>
              <a:t> by Sarah Willoughby (1841-1913)</a:t>
            </a:r>
            <a:endParaRPr lang="en-US" altLang="en-US" dirty="0" smtClean="0">
              <a:latin typeface="Arial" panose="020B0604020202020204" pitchFamily="34" charset="0"/>
            </a:endParaRPr>
          </a:p>
        </p:txBody>
      </p:sp>
    </p:spTree>
    <p:extLst>
      <p:ext uri="{BB962C8B-B14F-4D97-AF65-F5344CB8AC3E}">
        <p14:creationId xmlns:p14="http://schemas.microsoft.com/office/powerpoint/2010/main" val="171687752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6D1910D-A0BA-43A4-9305-1A3F21636812}" type="slidenum">
              <a:rPr lang="en-GB" altLang="en-US"/>
              <a:pPr>
                <a:spcBef>
                  <a:spcPct val="0"/>
                </a:spcBef>
              </a:pPr>
              <a:t>95</a:t>
            </a:fld>
            <a:endParaRPr lang="en-GB"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p:spPr>
        <p:txBody>
          <a:bodyPr/>
          <a:lstStyle/>
          <a:p>
            <a:pPr eaLnBrk="1" hangingPunct="1"/>
            <a:r>
              <a:rPr lang="en-US" altLang="en-US" dirty="0" smtClean="0">
                <a:latin typeface="Arial" panose="020B0604020202020204" pitchFamily="34" charset="0"/>
              </a:rPr>
              <a:t>Drawing is of Quinault Village of </a:t>
            </a:r>
            <a:r>
              <a:rPr lang="en-US" altLang="en-US" dirty="0" err="1" smtClean="0">
                <a:latin typeface="Arial" panose="020B0604020202020204" pitchFamily="34" charset="0"/>
              </a:rPr>
              <a:t>Taholah</a:t>
            </a:r>
            <a:r>
              <a:rPr lang="en-US" altLang="en-US" dirty="0" smtClean="0">
                <a:latin typeface="Arial" panose="020B0604020202020204" pitchFamily="34" charset="0"/>
              </a:rPr>
              <a:t> around 1885</a:t>
            </a:r>
            <a:r>
              <a:rPr lang="en-US" altLang="en-US" baseline="0" dirty="0" smtClean="0">
                <a:latin typeface="Arial" panose="020B0604020202020204" pitchFamily="34" charset="0"/>
              </a:rPr>
              <a:t> by Sarah Willoughby (1841-1913)</a:t>
            </a:r>
            <a:endParaRPr lang="en-US" altLang="en-US" dirty="0" smtClean="0">
              <a:latin typeface="Arial" panose="020B0604020202020204" pitchFamily="34" charset="0"/>
            </a:endParaRPr>
          </a:p>
        </p:txBody>
      </p:sp>
    </p:spTree>
    <p:extLst>
      <p:ext uri="{BB962C8B-B14F-4D97-AF65-F5344CB8AC3E}">
        <p14:creationId xmlns:p14="http://schemas.microsoft.com/office/powerpoint/2010/main" val="171687752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6D1910D-A0BA-43A4-9305-1A3F21636812}" type="slidenum">
              <a:rPr lang="en-GB" altLang="en-US"/>
              <a:pPr>
                <a:spcBef>
                  <a:spcPct val="0"/>
                </a:spcBef>
              </a:pPr>
              <a:t>96</a:t>
            </a:fld>
            <a:endParaRPr lang="en-GB"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p:spPr>
        <p:txBody>
          <a:bodyPr/>
          <a:lstStyle/>
          <a:p>
            <a:pPr eaLnBrk="1" hangingPunct="1"/>
            <a:r>
              <a:rPr lang="en-US" altLang="en-US" dirty="0" smtClean="0">
                <a:latin typeface="Arial" panose="020B0604020202020204" pitchFamily="34" charset="0"/>
              </a:rPr>
              <a:t>Shaded areas show regions of precipitation</a:t>
            </a:r>
            <a:r>
              <a:rPr lang="en-US" altLang="en-US" baseline="0" dirty="0" smtClean="0">
                <a:latin typeface="Arial" panose="020B0604020202020204" pitchFamily="34" charset="0"/>
              </a:rPr>
              <a:t> during the past 12 hours. Heavy dotted red lines are areas where there are marked changes in temperatures over the past 24 hours. Solid black lines are isobars (inches of Mercury), and solid red lines are isotherms. Arrows point in the direction the wind is blowing.   </a:t>
            </a:r>
          </a:p>
        </p:txBody>
      </p:sp>
    </p:spTree>
    <p:extLst>
      <p:ext uri="{BB962C8B-B14F-4D97-AF65-F5344CB8AC3E}">
        <p14:creationId xmlns:p14="http://schemas.microsoft.com/office/powerpoint/2010/main" val="171687752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6D1910D-A0BA-43A4-9305-1A3F21636812}" type="slidenum">
              <a:rPr lang="en-GB" altLang="en-US"/>
              <a:pPr>
                <a:spcBef>
                  <a:spcPct val="0"/>
                </a:spcBef>
              </a:pPr>
              <a:t>97</a:t>
            </a:fld>
            <a:endParaRPr lang="en-GB"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p:spPr>
        <p:txBody>
          <a:bodyPr/>
          <a:lstStyle/>
          <a:p>
            <a:pPr eaLnBrk="1" hangingPunct="1"/>
            <a:r>
              <a:rPr lang="en-US" altLang="en-US" dirty="0" smtClean="0">
                <a:latin typeface="Arial" panose="020B0604020202020204" pitchFamily="34" charset="0"/>
              </a:rPr>
              <a:t>Shaded areas show regions of precipitation</a:t>
            </a:r>
            <a:r>
              <a:rPr lang="en-US" altLang="en-US" baseline="0" dirty="0" smtClean="0">
                <a:latin typeface="Arial" panose="020B0604020202020204" pitchFamily="34" charset="0"/>
              </a:rPr>
              <a:t> during the past 12 hours. Heavy dotted red lines are areas where there are marked changes in temperatures over the past 24 hours. Solid black lines are isobars (inches of Mercury), and solid red lines are isotherms. Arrows point in the direction the wind is blowing.   </a:t>
            </a:r>
          </a:p>
        </p:txBody>
      </p:sp>
    </p:spTree>
    <p:extLst>
      <p:ext uri="{BB962C8B-B14F-4D97-AF65-F5344CB8AC3E}">
        <p14:creationId xmlns:p14="http://schemas.microsoft.com/office/powerpoint/2010/main" val="171687752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6D1910D-A0BA-43A4-9305-1A3F21636812}" type="slidenum">
              <a:rPr lang="en-GB" altLang="en-US"/>
              <a:pPr>
                <a:spcBef>
                  <a:spcPct val="0"/>
                </a:spcBef>
              </a:pPr>
              <a:t>98</a:t>
            </a:fld>
            <a:endParaRPr lang="en-GB"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p:spPr>
        <p:txBody>
          <a:bodyPr/>
          <a:lstStyle/>
          <a:p>
            <a:pPr eaLnBrk="1" hangingPunct="1"/>
            <a:r>
              <a:rPr lang="en-US" altLang="en-US" dirty="0" smtClean="0">
                <a:latin typeface="Arial" panose="020B0604020202020204" pitchFamily="34" charset="0"/>
              </a:rPr>
              <a:t>Shaded areas show regions of precipitation</a:t>
            </a:r>
            <a:r>
              <a:rPr lang="en-US" altLang="en-US" baseline="0" dirty="0" smtClean="0">
                <a:latin typeface="Arial" panose="020B0604020202020204" pitchFamily="34" charset="0"/>
              </a:rPr>
              <a:t> during the past 12 hours. Heavy dotted red lines are areas where there are marked changes in temperatures over the past 24 hours. Solid black lines are isobars (inches of Mercury), and solid red lines are isotherms. Arrows point in the direction the wind is blowing.   </a:t>
            </a:r>
          </a:p>
        </p:txBody>
      </p:sp>
    </p:spTree>
    <p:extLst>
      <p:ext uri="{BB962C8B-B14F-4D97-AF65-F5344CB8AC3E}">
        <p14:creationId xmlns:p14="http://schemas.microsoft.com/office/powerpoint/2010/main" val="171687752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6D1910D-A0BA-43A4-9305-1A3F21636812}" type="slidenum">
              <a:rPr lang="en-GB" altLang="en-US"/>
              <a:pPr>
                <a:spcBef>
                  <a:spcPct val="0"/>
                </a:spcBef>
              </a:pPr>
              <a:t>99</a:t>
            </a:fld>
            <a:endParaRPr lang="en-GB"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p:spPr>
        <p:txBody>
          <a:bodyPr/>
          <a:lstStyle/>
          <a:p>
            <a:pPr eaLnBrk="1" hangingPunct="1"/>
            <a:r>
              <a:rPr lang="en-US" altLang="en-US" dirty="0" smtClean="0">
                <a:latin typeface="Arial" panose="020B0604020202020204" pitchFamily="34" charset="0"/>
              </a:rPr>
              <a:t>Shaded areas show regions of precipitation</a:t>
            </a:r>
            <a:r>
              <a:rPr lang="en-US" altLang="en-US" baseline="0" dirty="0" smtClean="0">
                <a:latin typeface="Arial" panose="020B0604020202020204" pitchFamily="34" charset="0"/>
              </a:rPr>
              <a:t> during the past 12 hours. Heavy dotted red lines are areas where there are marked changes in temperatures over the past 24 hours. Solid black lines are isobars (inches of Mercury), and solid red lines are isotherms. Arrows point in the direction the wind is blowing.   </a:t>
            </a:r>
          </a:p>
        </p:txBody>
      </p:sp>
    </p:spTree>
    <p:extLst>
      <p:ext uri="{BB962C8B-B14F-4D97-AF65-F5344CB8AC3E}">
        <p14:creationId xmlns:p14="http://schemas.microsoft.com/office/powerpoint/2010/main" val="1716877520"/>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6D1910D-A0BA-43A4-9305-1A3F21636812}" type="slidenum">
              <a:rPr lang="en-GB" altLang="en-US"/>
              <a:pPr>
                <a:spcBef>
                  <a:spcPct val="0"/>
                </a:spcBef>
              </a:pPr>
              <a:t>100</a:t>
            </a:fld>
            <a:endParaRPr lang="en-GB"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p:spPr>
        <p:txBody>
          <a:bodyPr/>
          <a:lstStyle/>
          <a:p>
            <a:pPr eaLnBrk="1" hangingPunct="1"/>
            <a:r>
              <a:rPr lang="en-US" altLang="en-US" dirty="0" smtClean="0">
                <a:latin typeface="Arial" panose="020B0604020202020204" pitchFamily="34" charset="0"/>
              </a:rPr>
              <a:t>Shaded areas show regions of precipitation</a:t>
            </a:r>
            <a:r>
              <a:rPr lang="en-US" altLang="en-US" baseline="0" dirty="0" smtClean="0">
                <a:latin typeface="Arial" panose="020B0604020202020204" pitchFamily="34" charset="0"/>
              </a:rPr>
              <a:t> during the past 12 hours. Heavy dotted red lines are areas where there are marked changes in temperatures over the past 24 hours. Solid black lines are isobars (inches of Mercury), and solid red lines are isotherms. Arrows point in the direction the wind is blowing.   </a:t>
            </a:r>
          </a:p>
        </p:txBody>
      </p:sp>
    </p:spTree>
    <p:extLst>
      <p:ext uri="{BB962C8B-B14F-4D97-AF65-F5344CB8AC3E}">
        <p14:creationId xmlns:p14="http://schemas.microsoft.com/office/powerpoint/2010/main" val="171687752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6D1910D-A0BA-43A4-9305-1A3F21636812}" type="slidenum">
              <a:rPr lang="en-GB" altLang="en-US"/>
              <a:pPr>
                <a:spcBef>
                  <a:spcPct val="0"/>
                </a:spcBef>
              </a:pPr>
              <a:t>101</a:t>
            </a:fld>
            <a:endParaRPr lang="en-GB"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p:spPr>
        <p:txBody>
          <a:bodyPr/>
          <a:lstStyle/>
          <a:p>
            <a:pPr eaLnBrk="1" hangingPunct="1"/>
            <a:r>
              <a:rPr lang="en-US" altLang="en-US" dirty="0" smtClean="0">
                <a:latin typeface="Arial" panose="020B0604020202020204" pitchFamily="34" charset="0"/>
              </a:rPr>
              <a:t>Shaded areas show regions of precipitation</a:t>
            </a:r>
            <a:r>
              <a:rPr lang="en-US" altLang="en-US" baseline="0" dirty="0" smtClean="0">
                <a:latin typeface="Arial" panose="020B0604020202020204" pitchFamily="34" charset="0"/>
              </a:rPr>
              <a:t> during the past 12 hours. Heavy dotted red lines are areas where there are marked changes in temperatures over the past 24 hours. Solid black lines are isobars (inches of Mercury), and solid red lines are isotherms. Arrows point in the direction the wind is blowing.   </a:t>
            </a:r>
          </a:p>
        </p:txBody>
      </p:sp>
    </p:spTree>
    <p:extLst>
      <p:ext uri="{BB962C8B-B14F-4D97-AF65-F5344CB8AC3E}">
        <p14:creationId xmlns:p14="http://schemas.microsoft.com/office/powerpoint/2010/main" val="1716877520"/>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6D1910D-A0BA-43A4-9305-1A3F21636812}" type="slidenum">
              <a:rPr lang="en-GB" altLang="en-US"/>
              <a:pPr>
                <a:spcBef>
                  <a:spcPct val="0"/>
                </a:spcBef>
              </a:pPr>
              <a:t>102</a:t>
            </a:fld>
            <a:endParaRPr lang="en-GB"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p:spPr>
        <p:txBody>
          <a:bodyPr/>
          <a:lstStyle/>
          <a:p>
            <a:pPr eaLnBrk="1" hangingPunct="1"/>
            <a:r>
              <a:rPr lang="en-US" altLang="en-US" dirty="0" smtClean="0">
                <a:latin typeface="Arial" panose="020B0604020202020204" pitchFamily="34" charset="0"/>
              </a:rPr>
              <a:t>Shaded areas show regions of precipitation</a:t>
            </a:r>
            <a:r>
              <a:rPr lang="en-US" altLang="en-US" baseline="0" dirty="0" smtClean="0">
                <a:latin typeface="Arial" panose="020B0604020202020204" pitchFamily="34" charset="0"/>
              </a:rPr>
              <a:t> during the past 12 hours. Heavy dotted red lines are areas where there are marked changes in temperatures over the past 24 hours. Solid black lines are isobars (inches of Mercury), and solid red lines are isotherms. Arrows point in the direction the wind is blowing.   </a:t>
            </a:r>
          </a:p>
        </p:txBody>
      </p:sp>
    </p:spTree>
    <p:extLst>
      <p:ext uri="{BB962C8B-B14F-4D97-AF65-F5344CB8AC3E}">
        <p14:creationId xmlns:p14="http://schemas.microsoft.com/office/powerpoint/2010/main" val="171687752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6D1910D-A0BA-43A4-9305-1A3F21636812}" type="slidenum">
              <a:rPr lang="en-GB" altLang="en-US"/>
              <a:pPr>
                <a:spcBef>
                  <a:spcPct val="0"/>
                </a:spcBef>
              </a:pPr>
              <a:t>103</a:t>
            </a:fld>
            <a:endParaRPr lang="en-GB"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p:spPr>
        <p:txBody>
          <a:bodyPr/>
          <a:lstStyle/>
          <a:p>
            <a:pPr eaLnBrk="1" hangingPunct="1"/>
            <a:r>
              <a:rPr lang="en-US" altLang="en-US" baseline="0" dirty="0" smtClean="0">
                <a:latin typeface="Arial" panose="020B0604020202020204" pitchFamily="34" charset="0"/>
              </a:rPr>
              <a:t>https://www.esrl.noaa.gov/psd/data/composites/subdaily_20thc/</a:t>
            </a:r>
          </a:p>
          <a:p>
            <a:pPr eaLnBrk="1" hangingPunct="1"/>
            <a:endParaRPr lang="en-US" altLang="en-US" baseline="0" dirty="0" smtClean="0">
              <a:latin typeface="Arial" panose="020B0604020202020204" pitchFamily="34" charset="0"/>
            </a:endParaRPr>
          </a:p>
          <a:p>
            <a:pPr eaLnBrk="1" hangingPunct="1"/>
            <a:r>
              <a:rPr lang="en-US" altLang="en-US" baseline="0" dirty="0" smtClean="0">
                <a:latin typeface="Arial" panose="020B0604020202020204" pitchFamily="34" charset="0"/>
              </a:rPr>
              <a:t>Apples to Apples?</a:t>
            </a:r>
          </a:p>
        </p:txBody>
      </p:sp>
    </p:spTree>
    <p:extLst>
      <p:ext uri="{BB962C8B-B14F-4D97-AF65-F5344CB8AC3E}">
        <p14:creationId xmlns:p14="http://schemas.microsoft.com/office/powerpoint/2010/main" val="1716877520"/>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BA70229-BE4A-4471-B533-6BE939BFC57C}" type="slidenum">
              <a:rPr lang="en-GB" altLang="en-US"/>
              <a:pPr>
                <a:spcBef>
                  <a:spcPct val="0"/>
                </a:spcBef>
              </a:pPr>
              <a:t>104</a:t>
            </a:fld>
            <a:endParaRPr lang="en-GB" altLang="en-US"/>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eaLnBrk="1" hangingPunct="1"/>
            <a:r>
              <a:rPr lang="en-US" altLang="en-US" dirty="0" smtClean="0">
                <a:latin typeface="Arial" panose="020B0604020202020204" pitchFamily="34" charset="0"/>
              </a:rPr>
              <a:t>Talk about how home was actually a hotel, and was often used by people</a:t>
            </a:r>
            <a:r>
              <a:rPr lang="en-US" altLang="en-US" baseline="0" dirty="0" smtClean="0">
                <a:latin typeface="Arial" panose="020B0604020202020204" pitchFamily="34" charset="0"/>
              </a:rPr>
              <a:t> travelling from Hoquiam to Clearwater</a:t>
            </a:r>
            <a:endParaRPr lang="en-US" altLang="en-US" dirty="0" smtClean="0">
              <a:latin typeface="Arial" panose="020B0604020202020204" pitchFamily="34" charset="0"/>
            </a:endParaRPr>
          </a:p>
        </p:txBody>
      </p:sp>
    </p:spTree>
    <p:extLst>
      <p:ext uri="{BB962C8B-B14F-4D97-AF65-F5344CB8AC3E}">
        <p14:creationId xmlns:p14="http://schemas.microsoft.com/office/powerpoint/2010/main" val="34137643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BA70229-BE4A-4471-B533-6BE939BFC57C}" type="slidenum">
              <a:rPr lang="en-GB" altLang="en-US"/>
              <a:pPr>
                <a:spcBef>
                  <a:spcPct val="0"/>
                </a:spcBef>
              </a:pPr>
              <a:t>105</a:t>
            </a:fld>
            <a:endParaRPr lang="en-GB" altLang="en-US"/>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eaLnBrk="1" hangingPunct="1"/>
            <a:r>
              <a:rPr lang="en-US" altLang="en-US" dirty="0" smtClean="0">
                <a:latin typeface="Arial" panose="020B0604020202020204" pitchFamily="34" charset="0"/>
              </a:rPr>
              <a:t>Kg/</a:t>
            </a:r>
            <a:r>
              <a:rPr lang="en-US" altLang="en-US" dirty="0" err="1" smtClean="0">
                <a:latin typeface="Arial" panose="020B0604020202020204" pitchFamily="34" charset="0"/>
              </a:rPr>
              <a:t>mTalk</a:t>
            </a:r>
            <a:r>
              <a:rPr lang="en-US" altLang="en-US" dirty="0" smtClean="0">
                <a:latin typeface="Arial" panose="020B0604020202020204" pitchFamily="34" charset="0"/>
              </a:rPr>
              <a:t> </a:t>
            </a:r>
            <a:r>
              <a:rPr lang="en-US" altLang="en-US" dirty="0" smtClean="0">
                <a:latin typeface="Arial" panose="020B0604020202020204" pitchFamily="34" charset="0"/>
              </a:rPr>
              <a:t>about how home was actually a hotel, and was often used by people</a:t>
            </a:r>
            <a:r>
              <a:rPr lang="en-US" altLang="en-US" baseline="0" dirty="0" smtClean="0">
                <a:latin typeface="Arial" panose="020B0604020202020204" pitchFamily="34" charset="0"/>
              </a:rPr>
              <a:t> travelling from Hoquiam to Clearwater</a:t>
            </a:r>
            <a:endParaRPr lang="en-US" altLang="en-US" dirty="0" smtClean="0">
              <a:latin typeface="Arial" panose="020B0604020202020204" pitchFamily="34" charset="0"/>
            </a:endParaRPr>
          </a:p>
        </p:txBody>
      </p:sp>
    </p:spTree>
    <p:extLst>
      <p:ext uri="{BB962C8B-B14F-4D97-AF65-F5344CB8AC3E}">
        <p14:creationId xmlns:p14="http://schemas.microsoft.com/office/powerpoint/2010/main" val="34137643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BA70229-BE4A-4471-B533-6BE939BFC57C}" type="slidenum">
              <a:rPr lang="en-GB" altLang="en-US"/>
              <a:pPr>
                <a:spcBef>
                  <a:spcPct val="0"/>
                </a:spcBef>
              </a:pPr>
              <a:t>106</a:t>
            </a:fld>
            <a:endParaRPr lang="en-GB" altLang="en-US"/>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eaLnBrk="1" hangingPunct="1"/>
            <a:r>
              <a:rPr lang="en-US" altLang="en-US" dirty="0" smtClean="0">
                <a:latin typeface="Arial" panose="020B0604020202020204" pitchFamily="34" charset="0"/>
              </a:rPr>
              <a:t>Talk about how home was actually a hotel, and was often used by people</a:t>
            </a:r>
            <a:r>
              <a:rPr lang="en-US" altLang="en-US" baseline="0" dirty="0" smtClean="0">
                <a:latin typeface="Arial" panose="020B0604020202020204" pitchFamily="34" charset="0"/>
              </a:rPr>
              <a:t> travelling from Hoquiam to Clearwater</a:t>
            </a:r>
            <a:endParaRPr lang="en-US" altLang="en-US" dirty="0" smtClean="0">
              <a:latin typeface="Arial" panose="020B0604020202020204" pitchFamily="34" charset="0"/>
            </a:endParaRPr>
          </a:p>
        </p:txBody>
      </p:sp>
    </p:spTree>
    <p:extLst>
      <p:ext uri="{BB962C8B-B14F-4D97-AF65-F5344CB8AC3E}">
        <p14:creationId xmlns:p14="http://schemas.microsoft.com/office/powerpoint/2010/main" val="34137643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BA70229-BE4A-4471-B533-6BE939BFC57C}" type="slidenum">
              <a:rPr lang="en-GB" altLang="en-US"/>
              <a:pPr>
                <a:spcBef>
                  <a:spcPct val="0"/>
                </a:spcBef>
              </a:pPr>
              <a:t>107</a:t>
            </a:fld>
            <a:endParaRPr lang="en-GB" altLang="en-US"/>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eaLnBrk="1" hangingPunct="1"/>
            <a:r>
              <a:rPr lang="en-US" altLang="en-US" dirty="0" smtClean="0">
                <a:latin typeface="Arial" panose="020B0604020202020204" pitchFamily="34" charset="0"/>
              </a:rPr>
              <a:t>Talk about how home was actually a hotel, and was often used by people</a:t>
            </a:r>
            <a:r>
              <a:rPr lang="en-US" altLang="en-US" baseline="0" dirty="0" smtClean="0">
                <a:latin typeface="Arial" panose="020B0604020202020204" pitchFamily="34" charset="0"/>
              </a:rPr>
              <a:t> travelling from Hoquiam to Clearwater</a:t>
            </a:r>
            <a:endParaRPr lang="en-US" altLang="en-US" dirty="0" smtClean="0">
              <a:latin typeface="Arial" panose="020B0604020202020204" pitchFamily="34" charset="0"/>
            </a:endParaRPr>
          </a:p>
        </p:txBody>
      </p:sp>
    </p:spTree>
    <p:extLst>
      <p:ext uri="{BB962C8B-B14F-4D97-AF65-F5344CB8AC3E}">
        <p14:creationId xmlns:p14="http://schemas.microsoft.com/office/powerpoint/2010/main" val="34137643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BA70229-BE4A-4471-B533-6BE939BFC57C}" type="slidenum">
              <a:rPr lang="en-GB" altLang="en-US"/>
              <a:pPr>
                <a:spcBef>
                  <a:spcPct val="0"/>
                </a:spcBef>
              </a:pPr>
              <a:t>108</a:t>
            </a:fld>
            <a:endParaRPr lang="en-GB" altLang="en-US"/>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eaLnBrk="1" hangingPunct="1"/>
            <a:r>
              <a:rPr lang="en-US" altLang="en-US" dirty="0" smtClean="0">
                <a:latin typeface="Arial" panose="020B0604020202020204" pitchFamily="34" charset="0"/>
              </a:rPr>
              <a:t>Talk about how home was actually a hotel, and was often used by people</a:t>
            </a:r>
            <a:r>
              <a:rPr lang="en-US" altLang="en-US" baseline="0" dirty="0" smtClean="0">
                <a:latin typeface="Arial" panose="020B0604020202020204" pitchFamily="34" charset="0"/>
              </a:rPr>
              <a:t> travelling from Hoquiam to Clearwater</a:t>
            </a:r>
            <a:endParaRPr lang="en-US" altLang="en-US" dirty="0" smtClean="0">
              <a:latin typeface="Arial" panose="020B0604020202020204" pitchFamily="34" charset="0"/>
            </a:endParaRPr>
          </a:p>
        </p:txBody>
      </p:sp>
    </p:spTree>
    <p:extLst>
      <p:ext uri="{BB962C8B-B14F-4D97-AF65-F5344CB8AC3E}">
        <p14:creationId xmlns:p14="http://schemas.microsoft.com/office/powerpoint/2010/main" val="34137643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BA70229-BE4A-4471-B533-6BE939BFC57C}" type="slidenum">
              <a:rPr lang="en-GB" altLang="en-US"/>
              <a:pPr>
                <a:spcBef>
                  <a:spcPct val="0"/>
                </a:spcBef>
              </a:pPr>
              <a:t>109</a:t>
            </a:fld>
            <a:endParaRPr lang="en-GB" altLang="en-US"/>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eaLnBrk="1" hangingPunct="1"/>
            <a:r>
              <a:rPr lang="en-US" altLang="en-US" baseline="0" dirty="0" smtClean="0">
                <a:latin typeface="Arial" panose="020B0604020202020204" pitchFamily="34" charset="0"/>
              </a:rPr>
              <a:t>Pa/s Omega </a:t>
            </a:r>
            <a:r>
              <a:rPr lang="en-US" altLang="en-US" baseline="0" dirty="0" smtClean="0">
                <a:latin typeface="Arial" panose="020B0604020202020204" pitchFamily="34" charset="0"/>
              </a:rPr>
              <a:t>is used to calculate vertical motion, and can be defined as the rate of change of pressure with time. It is derived from the “Omega Equation” which has two terms: Change of vorticity advection with height and the other is thermal horizontal advection.  Solving these terms gives a negative value for upward motion, and a positive value for downward motion. (negative values corresponds to falling pressure) </a:t>
            </a:r>
          </a:p>
          <a:p>
            <a:pPr eaLnBrk="1" hangingPunct="1"/>
            <a:endParaRPr lang="en-US" altLang="en-US" baseline="0" dirty="0" smtClean="0">
              <a:latin typeface="Arial" panose="020B0604020202020204" pitchFamily="34" charset="0"/>
            </a:endParaRPr>
          </a:p>
          <a:p>
            <a:pPr eaLnBrk="1" hangingPunct="1"/>
            <a:r>
              <a:rPr lang="en-US" altLang="en-US" baseline="0" dirty="0" smtClean="0">
                <a:latin typeface="Arial" panose="020B0604020202020204" pitchFamily="34" charset="0"/>
              </a:rPr>
              <a:t>Omega is used to calculate vertical motion, and can be defined as the rate of change of pressure with time. It is derived from the “Omega Equation” which has two terms: Change of vorticity advection with height and the other is thermal horizontal advection.  Solving these terms gives a negative value for upward motion, and a positive value for downward motion. (negative values corresponds to falling pressure) </a:t>
            </a:r>
            <a:endParaRPr lang="en-US" altLang="en-US" dirty="0" smtClean="0">
              <a:latin typeface="Arial" panose="020B0604020202020204" pitchFamily="34" charset="0"/>
            </a:endParaRPr>
          </a:p>
        </p:txBody>
      </p:sp>
    </p:spTree>
    <p:extLst>
      <p:ext uri="{BB962C8B-B14F-4D97-AF65-F5344CB8AC3E}">
        <p14:creationId xmlns:p14="http://schemas.microsoft.com/office/powerpoint/2010/main" val="34137643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BA70229-BE4A-4471-B533-6BE939BFC57C}" type="slidenum">
              <a:rPr lang="en-GB" altLang="en-US"/>
              <a:pPr>
                <a:spcBef>
                  <a:spcPct val="0"/>
                </a:spcBef>
              </a:pPr>
              <a:t>110</a:t>
            </a:fld>
            <a:endParaRPr lang="en-GB" altLang="en-US"/>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eaLnBrk="1" hangingPunct="1"/>
            <a:r>
              <a:rPr lang="en-US" altLang="en-US" dirty="0" smtClean="0">
                <a:latin typeface="Arial" panose="020B0604020202020204" pitchFamily="34" charset="0"/>
              </a:rPr>
              <a:t>Talk about how home was actually a hotel, and was often used by people</a:t>
            </a:r>
            <a:r>
              <a:rPr lang="en-US" altLang="en-US" baseline="0" dirty="0" smtClean="0">
                <a:latin typeface="Arial" panose="020B0604020202020204" pitchFamily="34" charset="0"/>
              </a:rPr>
              <a:t> travelling from Hoquiam to Clearwater</a:t>
            </a:r>
            <a:endParaRPr lang="en-US" altLang="en-US" dirty="0" smtClean="0">
              <a:latin typeface="Arial" panose="020B0604020202020204" pitchFamily="34" charset="0"/>
            </a:endParaRPr>
          </a:p>
        </p:txBody>
      </p:sp>
    </p:spTree>
    <p:extLst>
      <p:ext uri="{BB962C8B-B14F-4D97-AF65-F5344CB8AC3E}">
        <p14:creationId xmlns:p14="http://schemas.microsoft.com/office/powerpoint/2010/main" val="34137643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6D1910D-A0BA-43A4-9305-1A3F21636812}" type="slidenum">
              <a:rPr lang="en-GB" altLang="en-US"/>
              <a:pPr>
                <a:spcBef>
                  <a:spcPct val="0"/>
                </a:spcBef>
              </a:pPr>
              <a:t>111</a:t>
            </a:fld>
            <a:endParaRPr lang="en-GB"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p:spPr>
        <p:txBody>
          <a:bodyPr/>
          <a:lstStyle/>
          <a:p>
            <a:pPr eaLnBrk="1" hangingPunct="1"/>
            <a:r>
              <a:rPr lang="en-US" altLang="en-US" baseline="0" dirty="0" smtClean="0">
                <a:latin typeface="Arial" panose="020B0604020202020204" pitchFamily="34" charset="0"/>
              </a:rPr>
              <a:t>https://www.esrl.noaa.gov/psd/data/composites/subdaily_20thc/</a:t>
            </a:r>
          </a:p>
          <a:p>
            <a:pPr eaLnBrk="1" hangingPunct="1"/>
            <a:endParaRPr lang="en-US" altLang="en-US" baseline="0" dirty="0" smtClean="0">
              <a:latin typeface="Arial" panose="020B0604020202020204" pitchFamily="34" charset="0"/>
            </a:endParaRPr>
          </a:p>
          <a:p>
            <a:pPr eaLnBrk="1" hangingPunct="1"/>
            <a:r>
              <a:rPr lang="en-US" altLang="en-US" baseline="0" dirty="0" smtClean="0">
                <a:latin typeface="Arial" panose="020B0604020202020204" pitchFamily="34" charset="0"/>
              </a:rPr>
              <a:t>Omega is used to calculate vertical motion, and can be defined as the rate of change of pressure with time. It is derived from the “Omega Equation” which has two terms: Change of vorticity advection with height and the other is thermal horizontal advection.  Solving these terms gives a negative value for upward motion, and a positive value for downward motion. (negative values corresponds to falling pressure)  </a:t>
            </a:r>
          </a:p>
        </p:txBody>
      </p:sp>
    </p:spTree>
    <p:extLst>
      <p:ext uri="{BB962C8B-B14F-4D97-AF65-F5344CB8AC3E}">
        <p14:creationId xmlns:p14="http://schemas.microsoft.com/office/powerpoint/2010/main" val="1716877520"/>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6D1910D-A0BA-43A4-9305-1A3F21636812}" type="slidenum">
              <a:rPr lang="en-GB" altLang="en-US"/>
              <a:pPr>
                <a:spcBef>
                  <a:spcPct val="0"/>
                </a:spcBef>
              </a:pPr>
              <a:t>112</a:t>
            </a:fld>
            <a:endParaRPr lang="en-GB"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p:spPr>
        <p:txBody>
          <a:bodyPr/>
          <a:lstStyle/>
          <a:p>
            <a:pPr eaLnBrk="1" hangingPunct="1"/>
            <a:r>
              <a:rPr lang="en-US" altLang="en-US" baseline="0" dirty="0" smtClean="0">
                <a:latin typeface="Arial" panose="020B0604020202020204" pitchFamily="34" charset="0"/>
              </a:rPr>
              <a:t>https://www.esrl.noaa.gov/psd/data/composites/subdaily_20thc/ From these I was able to create a crude sounding and calculate a lifted index of </a:t>
            </a:r>
          </a:p>
          <a:p>
            <a:pPr eaLnBrk="1" hangingPunct="1"/>
            <a:endParaRPr lang="en-US" altLang="en-US" baseline="0" dirty="0" smtClean="0">
              <a:latin typeface="Arial" panose="020B0604020202020204" pitchFamily="34" charset="0"/>
            </a:endParaRPr>
          </a:p>
          <a:p>
            <a:pPr eaLnBrk="1" hangingPunct="1"/>
            <a:r>
              <a:rPr lang="en-US" altLang="en-US" baseline="0" dirty="0" smtClean="0">
                <a:latin typeface="Arial" panose="020B0604020202020204" pitchFamily="34" charset="0"/>
              </a:rPr>
              <a:t>Omega is used to calculate vertical motion, and can be defined as the rate of change of pressure with time. It is derived from the “Omega Equation” which has two terms: Change of vorticity advection with height and the other is thermal horizontal advection.  Solving these terms gives a negative value for upward motion, and a positive value for downward motion. (negative values corresponds to falling pressure) </a:t>
            </a:r>
          </a:p>
          <a:p>
            <a:pPr eaLnBrk="1" hangingPunct="1"/>
            <a:endParaRPr lang="en-US" altLang="en-US" baseline="0" dirty="0" smtClean="0">
              <a:latin typeface="Arial" panose="020B0604020202020204" pitchFamily="34" charset="0"/>
            </a:endParaRPr>
          </a:p>
          <a:p>
            <a:pPr eaLnBrk="1" hangingPunct="1"/>
            <a:r>
              <a:rPr lang="en-US" altLang="en-US" baseline="0" dirty="0" smtClean="0">
                <a:latin typeface="Arial" panose="020B0604020202020204" pitchFamily="34" charset="0"/>
              </a:rPr>
              <a:t>Omega is used to calculate vertical motion, and can be defined as the rate of change of pressure with time. It is derived from the “Omega Equation” which has two terms: Change of vorticity advection with height and the other is thermal horizontal advection.  Solving these terms gives a negative value for upward motion, and a positive value for downward motion. (negative values corresponds to falling pressure)  </a:t>
            </a:r>
          </a:p>
        </p:txBody>
      </p:sp>
    </p:spTree>
    <p:extLst>
      <p:ext uri="{BB962C8B-B14F-4D97-AF65-F5344CB8AC3E}">
        <p14:creationId xmlns:p14="http://schemas.microsoft.com/office/powerpoint/2010/main" val="1716877520"/>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6D1910D-A0BA-43A4-9305-1A3F21636812}" type="slidenum">
              <a:rPr lang="en-GB" altLang="en-US"/>
              <a:pPr>
                <a:spcBef>
                  <a:spcPct val="0"/>
                </a:spcBef>
              </a:pPr>
              <a:t>113</a:t>
            </a:fld>
            <a:endParaRPr lang="en-GB"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p:spPr>
        <p:txBody>
          <a:bodyPr/>
          <a:lstStyle/>
          <a:p>
            <a:pPr eaLnBrk="1" hangingPunct="1"/>
            <a:r>
              <a:rPr lang="en-US" altLang="en-US" baseline="0" dirty="0" smtClean="0">
                <a:latin typeface="Arial" panose="020B0604020202020204" pitchFamily="34" charset="0"/>
              </a:rPr>
              <a:t>https://www.esrl.noaa.gov/psd/data/composites/subdaily_20thc/</a:t>
            </a:r>
          </a:p>
          <a:p>
            <a:pPr eaLnBrk="1" hangingPunct="1"/>
            <a:endParaRPr lang="en-US" altLang="en-US" baseline="0" dirty="0" smtClean="0">
              <a:latin typeface="Arial" panose="020B0604020202020204" pitchFamily="34" charset="0"/>
            </a:endParaRPr>
          </a:p>
          <a:p>
            <a:pPr eaLnBrk="1" hangingPunct="1"/>
            <a:r>
              <a:rPr lang="en-US" altLang="en-US" baseline="0" dirty="0" smtClean="0">
                <a:latin typeface="Arial" panose="020B0604020202020204" pitchFamily="34" charset="0"/>
              </a:rPr>
              <a:t>Omega is used to calculate vertical motion, and can be defined as the rate of change of pressure with time. It is derived from the “Omega Equation” which has two terms: Change of vorticity advection with height and the other is thermal horizontal advection.  Solving these terms gives a negative value for upward motion, and a positive value for downward motion. (negative values corresponds to falling pressure) </a:t>
            </a:r>
          </a:p>
          <a:p>
            <a:pPr eaLnBrk="1" hangingPunct="1"/>
            <a:endParaRPr lang="en-US" altLang="en-US" baseline="0" dirty="0" smtClean="0">
              <a:latin typeface="Arial" panose="020B0604020202020204" pitchFamily="34" charset="0"/>
            </a:endParaRPr>
          </a:p>
          <a:p>
            <a:pPr eaLnBrk="1" hangingPunct="1"/>
            <a:r>
              <a:rPr lang="en-US" altLang="en-US" baseline="0" dirty="0" smtClean="0">
                <a:latin typeface="Arial" panose="020B0604020202020204" pitchFamily="34" charset="0"/>
              </a:rPr>
              <a:t>Omega is used to calculate vertical motion, and can be defined as the rate of change of pressure with time. It is derived from the “Omega Equation” which has two terms: Change of vorticity advection with height and the other is thermal horizontal advection.  Solving these terms gives a negative value for upward motion, and a positive value for downward motion. (negative values corresponds to falling pressure)  </a:t>
            </a:r>
          </a:p>
        </p:txBody>
      </p:sp>
    </p:spTree>
    <p:extLst>
      <p:ext uri="{BB962C8B-B14F-4D97-AF65-F5344CB8AC3E}">
        <p14:creationId xmlns:p14="http://schemas.microsoft.com/office/powerpoint/2010/main" val="1716877520"/>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6D1910D-A0BA-43A4-9305-1A3F21636812}" type="slidenum">
              <a:rPr lang="en-GB" altLang="en-US"/>
              <a:pPr>
                <a:spcBef>
                  <a:spcPct val="0"/>
                </a:spcBef>
              </a:pPr>
              <a:t>114</a:t>
            </a:fld>
            <a:endParaRPr lang="en-GB"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p:spPr>
        <p:txBody>
          <a:bodyPr/>
          <a:lstStyle/>
          <a:p>
            <a:pPr eaLnBrk="1" hangingPunct="1"/>
            <a:r>
              <a:rPr lang="en-US" altLang="en-US" baseline="0" dirty="0" smtClean="0">
                <a:latin typeface="Arial" panose="020B0604020202020204" pitchFamily="34" charset="0"/>
              </a:rPr>
              <a:t>https://www.esrl.noaa.gov/psd/data/composites/subdaily_20thc/</a:t>
            </a:r>
          </a:p>
          <a:p>
            <a:pPr eaLnBrk="1" hangingPunct="1"/>
            <a:endParaRPr lang="en-US" altLang="en-US" baseline="0" dirty="0" smtClean="0">
              <a:latin typeface="Arial" panose="020B0604020202020204" pitchFamily="34" charset="0"/>
            </a:endParaRPr>
          </a:p>
          <a:p>
            <a:pPr eaLnBrk="1" hangingPunct="1"/>
            <a:r>
              <a:rPr lang="en-US" altLang="en-US" baseline="0" dirty="0" smtClean="0">
                <a:latin typeface="Arial" panose="020B0604020202020204" pitchFamily="34" charset="0"/>
              </a:rPr>
              <a:t>Omega is used to calculate vertical motion, and can be defined as the rate of change of pressure with time. It is derived from the “Omega Equation” which has two terms: Change of vorticity advection with height and the other is thermal horizontal advection.  Solving these terms gives a negative value for upward motion, and a positive value for downward motion. (negative values corresponds to falling pressure)  </a:t>
            </a:r>
          </a:p>
        </p:txBody>
      </p:sp>
    </p:spTree>
    <p:extLst>
      <p:ext uri="{BB962C8B-B14F-4D97-AF65-F5344CB8AC3E}">
        <p14:creationId xmlns:p14="http://schemas.microsoft.com/office/powerpoint/2010/main" val="1716877520"/>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6D1910D-A0BA-43A4-9305-1A3F21636812}" type="slidenum">
              <a:rPr lang="en-GB" altLang="en-US"/>
              <a:pPr>
                <a:spcBef>
                  <a:spcPct val="0"/>
                </a:spcBef>
              </a:pPr>
              <a:t>115</a:t>
            </a:fld>
            <a:endParaRPr lang="en-GB"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p:spPr>
        <p:txBody>
          <a:bodyPr/>
          <a:lstStyle/>
          <a:p>
            <a:pPr eaLnBrk="1" hangingPunct="1"/>
            <a:r>
              <a:rPr lang="en-US" altLang="en-US" baseline="0" dirty="0" smtClean="0">
                <a:latin typeface="Arial" panose="020B0604020202020204" pitchFamily="34" charset="0"/>
              </a:rPr>
              <a:t>https://www.esrl.noaa.gov/psd/data/composites/subdaily_20thc/</a:t>
            </a:r>
          </a:p>
          <a:p>
            <a:pPr eaLnBrk="1" hangingPunct="1"/>
            <a:endParaRPr lang="en-US" altLang="en-US" baseline="0" dirty="0" smtClean="0">
              <a:latin typeface="Arial" panose="020B0604020202020204" pitchFamily="34" charset="0"/>
            </a:endParaRPr>
          </a:p>
          <a:p>
            <a:pPr eaLnBrk="1" hangingPunct="1"/>
            <a:r>
              <a:rPr lang="en-US" altLang="en-US" baseline="0" dirty="0" smtClean="0">
                <a:latin typeface="Arial" panose="020B0604020202020204" pitchFamily="34" charset="0"/>
              </a:rPr>
              <a:t>Omega is used to calculate vertical motion, and can be defined as the rate of change of pressure with time. It is derived from the “Omega Equation” which has two terms: Change of vorticity advection with height and the other is thermal horizontal advection.  Solving these terms gives a negative value for upward motion, and a positive value for downward motion. (negative values corresponds to falling pressure)  </a:t>
            </a:r>
          </a:p>
        </p:txBody>
      </p:sp>
    </p:spTree>
    <p:extLst>
      <p:ext uri="{BB962C8B-B14F-4D97-AF65-F5344CB8AC3E}">
        <p14:creationId xmlns:p14="http://schemas.microsoft.com/office/powerpoint/2010/main" val="1716877520"/>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BA70229-BE4A-4471-B533-6BE939BFC57C}" type="slidenum">
              <a:rPr lang="en-GB" altLang="en-US"/>
              <a:pPr>
                <a:spcBef>
                  <a:spcPct val="0"/>
                </a:spcBef>
              </a:pPr>
              <a:t>116</a:t>
            </a:fld>
            <a:endParaRPr lang="en-GB" altLang="en-US"/>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eaLnBrk="1" hangingPunct="1"/>
            <a:r>
              <a:rPr lang="en-US" altLang="en-US" dirty="0" smtClean="0">
                <a:latin typeface="Arial" panose="020B0604020202020204" pitchFamily="34" charset="0"/>
              </a:rPr>
              <a:t>Talk about how home was actually a hotel, and was often used by people</a:t>
            </a:r>
            <a:r>
              <a:rPr lang="en-US" altLang="en-US" baseline="0" dirty="0" smtClean="0">
                <a:latin typeface="Arial" panose="020B0604020202020204" pitchFamily="34" charset="0"/>
              </a:rPr>
              <a:t> travelling from Hoquiam to Clearwater</a:t>
            </a:r>
            <a:endParaRPr lang="en-US" altLang="en-US" dirty="0" smtClean="0">
              <a:latin typeface="Arial" panose="020B0604020202020204" pitchFamily="34" charset="0"/>
            </a:endParaRPr>
          </a:p>
        </p:txBody>
      </p:sp>
    </p:spTree>
    <p:extLst>
      <p:ext uri="{BB962C8B-B14F-4D97-AF65-F5344CB8AC3E}">
        <p14:creationId xmlns:p14="http://schemas.microsoft.com/office/powerpoint/2010/main" val="34137643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952306-FCAF-4DC4-8A75-1C5EA66B368E}" type="slidenum">
              <a:rPr lang="en-GB" altLang="en-US"/>
              <a:pPr>
                <a:spcBef>
                  <a:spcPct val="0"/>
                </a:spcBef>
              </a:pPr>
              <a:t>117</a:t>
            </a:fld>
            <a:endParaRPr lang="en-GB"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r>
              <a:rPr lang="en-US" altLang="en-US" baseline="0" dirty="0" smtClean="0">
                <a:latin typeface="Arial" panose="020B0604020202020204" pitchFamily="34" charset="0"/>
              </a:rPr>
              <a:t>Research note: Search census records to try to map locations of </a:t>
            </a:r>
            <a:r>
              <a:rPr lang="en-US" altLang="en-US" baseline="0" smtClean="0">
                <a:latin typeface="Arial" panose="020B0604020202020204" pitchFamily="34" charset="0"/>
              </a:rPr>
              <a:t>damaged houses.</a:t>
            </a:r>
            <a:endParaRPr lang="en-US" altLang="en-US" baseline="0" dirty="0" smtClean="0">
              <a:latin typeface="Arial" panose="020B0604020202020204" pitchFamily="34" charset="0"/>
            </a:endParaRPr>
          </a:p>
        </p:txBody>
      </p:sp>
    </p:spTree>
    <p:extLst>
      <p:ext uri="{BB962C8B-B14F-4D97-AF65-F5344CB8AC3E}">
        <p14:creationId xmlns:p14="http://schemas.microsoft.com/office/powerpoint/2010/main" val="886354632"/>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952306-FCAF-4DC4-8A75-1C5EA66B368E}" type="slidenum">
              <a:rPr lang="en-GB" altLang="en-US"/>
              <a:pPr>
                <a:spcBef>
                  <a:spcPct val="0"/>
                </a:spcBef>
              </a:pPr>
              <a:t>118</a:t>
            </a:fld>
            <a:endParaRPr lang="en-GB"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r>
              <a:rPr lang="en-US" altLang="en-US" baseline="0" dirty="0" smtClean="0">
                <a:latin typeface="Arial" panose="020B0604020202020204" pitchFamily="34" charset="0"/>
              </a:rPr>
              <a:t>Research note: Search census records to try to map locations of </a:t>
            </a:r>
            <a:r>
              <a:rPr lang="en-US" altLang="en-US" baseline="0" smtClean="0">
                <a:latin typeface="Arial" panose="020B0604020202020204" pitchFamily="34" charset="0"/>
              </a:rPr>
              <a:t>damaged houses.</a:t>
            </a:r>
            <a:endParaRPr lang="en-US" altLang="en-US" baseline="0" dirty="0" smtClean="0">
              <a:latin typeface="Arial" panose="020B0604020202020204" pitchFamily="34" charset="0"/>
            </a:endParaRPr>
          </a:p>
        </p:txBody>
      </p:sp>
    </p:spTree>
    <p:extLst>
      <p:ext uri="{BB962C8B-B14F-4D97-AF65-F5344CB8AC3E}">
        <p14:creationId xmlns:p14="http://schemas.microsoft.com/office/powerpoint/2010/main" val="886354632"/>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BA70229-BE4A-4471-B533-6BE939BFC57C}" type="slidenum">
              <a:rPr lang="en-GB" altLang="en-US"/>
              <a:pPr>
                <a:spcBef>
                  <a:spcPct val="0"/>
                </a:spcBef>
              </a:pPr>
              <a:t>119</a:t>
            </a:fld>
            <a:endParaRPr lang="en-GB" altLang="en-US"/>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eaLnBrk="1" hangingPunct="1"/>
            <a:r>
              <a:rPr lang="en-US" altLang="en-US" dirty="0" smtClean="0">
                <a:latin typeface="Arial" panose="020B0604020202020204" pitchFamily="34" charset="0"/>
              </a:rPr>
              <a:t>Talk about how home was actually a hotel, and was often used by people</a:t>
            </a:r>
            <a:r>
              <a:rPr lang="en-US" altLang="en-US" baseline="0" dirty="0" smtClean="0">
                <a:latin typeface="Arial" panose="020B0604020202020204" pitchFamily="34" charset="0"/>
              </a:rPr>
              <a:t> travelling from Hoquiam to Clearwater</a:t>
            </a:r>
            <a:endParaRPr lang="en-US" altLang="en-US" dirty="0" smtClean="0">
              <a:latin typeface="Arial" panose="020B0604020202020204" pitchFamily="34" charset="0"/>
            </a:endParaRPr>
          </a:p>
        </p:txBody>
      </p:sp>
    </p:spTree>
    <p:extLst>
      <p:ext uri="{BB962C8B-B14F-4D97-AF65-F5344CB8AC3E}">
        <p14:creationId xmlns:p14="http://schemas.microsoft.com/office/powerpoint/2010/main" val="34137643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952306-FCAF-4DC4-8A75-1C5EA66B368E}" type="slidenum">
              <a:rPr lang="en-GB" altLang="en-US"/>
              <a:pPr>
                <a:spcBef>
                  <a:spcPct val="0"/>
                </a:spcBef>
              </a:pPr>
              <a:t>120</a:t>
            </a:fld>
            <a:endParaRPr lang="en-GB"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r>
              <a:rPr lang="en-US" altLang="en-US" baseline="0" dirty="0" smtClean="0">
                <a:latin typeface="Arial" panose="020B0604020202020204" pitchFamily="34" charset="0"/>
              </a:rPr>
              <a:t>Research note: Search census records to try to map locations of </a:t>
            </a:r>
            <a:r>
              <a:rPr lang="en-US" altLang="en-US" baseline="0" smtClean="0">
                <a:latin typeface="Arial" panose="020B0604020202020204" pitchFamily="34" charset="0"/>
              </a:rPr>
              <a:t>damaged houses.</a:t>
            </a:r>
            <a:endParaRPr lang="en-US" altLang="en-US" baseline="0" dirty="0" smtClean="0">
              <a:latin typeface="Arial" panose="020B0604020202020204" pitchFamily="34" charset="0"/>
            </a:endParaRPr>
          </a:p>
        </p:txBody>
      </p:sp>
    </p:spTree>
    <p:extLst>
      <p:ext uri="{BB962C8B-B14F-4D97-AF65-F5344CB8AC3E}">
        <p14:creationId xmlns:p14="http://schemas.microsoft.com/office/powerpoint/2010/main" val="886354632"/>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952306-FCAF-4DC4-8A75-1C5EA66B368E}" type="slidenum">
              <a:rPr lang="en-GB" altLang="en-US"/>
              <a:pPr>
                <a:spcBef>
                  <a:spcPct val="0"/>
                </a:spcBef>
              </a:pPr>
              <a:t>121</a:t>
            </a:fld>
            <a:endParaRPr lang="en-GB"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r>
              <a:rPr lang="en-US" altLang="en-US" baseline="0" dirty="0" smtClean="0">
                <a:latin typeface="Arial" panose="020B0604020202020204" pitchFamily="34" charset="0"/>
              </a:rPr>
              <a:t>Research note: Search census records to try to map locations of </a:t>
            </a:r>
            <a:r>
              <a:rPr lang="en-US" altLang="en-US" baseline="0" smtClean="0">
                <a:latin typeface="Arial" panose="020B0604020202020204" pitchFamily="34" charset="0"/>
              </a:rPr>
              <a:t>damaged houses.</a:t>
            </a:r>
            <a:endParaRPr lang="en-US" altLang="en-US" baseline="0" dirty="0" smtClean="0">
              <a:latin typeface="Arial" panose="020B0604020202020204" pitchFamily="34" charset="0"/>
            </a:endParaRPr>
          </a:p>
        </p:txBody>
      </p:sp>
    </p:spTree>
    <p:extLst>
      <p:ext uri="{BB962C8B-B14F-4D97-AF65-F5344CB8AC3E}">
        <p14:creationId xmlns:p14="http://schemas.microsoft.com/office/powerpoint/2010/main" val="886354632"/>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952306-FCAF-4DC4-8A75-1C5EA66B368E}" type="slidenum">
              <a:rPr lang="en-GB" altLang="en-US"/>
              <a:pPr>
                <a:spcBef>
                  <a:spcPct val="0"/>
                </a:spcBef>
              </a:pPr>
              <a:t>122</a:t>
            </a:fld>
            <a:endParaRPr lang="en-GB"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r>
              <a:rPr lang="en-US" altLang="en-US" baseline="0" dirty="0" smtClean="0">
                <a:latin typeface="Arial" panose="020B0604020202020204" pitchFamily="34" charset="0"/>
              </a:rPr>
              <a:t>Research note: Search census records to try to map locations of </a:t>
            </a:r>
            <a:r>
              <a:rPr lang="en-US" altLang="en-US" baseline="0" smtClean="0">
                <a:latin typeface="Arial" panose="020B0604020202020204" pitchFamily="34" charset="0"/>
              </a:rPr>
              <a:t>damaged houses.</a:t>
            </a:r>
            <a:endParaRPr lang="en-US" altLang="en-US" baseline="0" dirty="0" smtClean="0">
              <a:latin typeface="Arial" panose="020B0604020202020204" pitchFamily="34" charset="0"/>
            </a:endParaRPr>
          </a:p>
        </p:txBody>
      </p:sp>
    </p:spTree>
    <p:extLst>
      <p:ext uri="{BB962C8B-B14F-4D97-AF65-F5344CB8AC3E}">
        <p14:creationId xmlns:p14="http://schemas.microsoft.com/office/powerpoint/2010/main" val="886354632"/>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952306-FCAF-4DC4-8A75-1C5EA66B368E}" type="slidenum">
              <a:rPr lang="en-GB" altLang="en-US"/>
              <a:pPr>
                <a:spcBef>
                  <a:spcPct val="0"/>
                </a:spcBef>
              </a:pPr>
              <a:t>123</a:t>
            </a:fld>
            <a:endParaRPr lang="en-GB"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r>
              <a:rPr lang="en-US" altLang="en-US" baseline="0" dirty="0" smtClean="0">
                <a:latin typeface="Arial" panose="020B0604020202020204" pitchFamily="34" charset="0"/>
              </a:rPr>
              <a:t>Research note: Search census records to try to map locations of </a:t>
            </a:r>
            <a:r>
              <a:rPr lang="en-US" altLang="en-US" baseline="0" smtClean="0">
                <a:latin typeface="Arial" panose="020B0604020202020204" pitchFamily="34" charset="0"/>
              </a:rPr>
              <a:t>damaged houses.</a:t>
            </a:r>
            <a:endParaRPr lang="en-US" altLang="en-US" baseline="0" dirty="0" smtClean="0">
              <a:latin typeface="Arial" panose="020B0604020202020204" pitchFamily="34" charset="0"/>
            </a:endParaRPr>
          </a:p>
        </p:txBody>
      </p:sp>
    </p:spTree>
    <p:extLst>
      <p:ext uri="{BB962C8B-B14F-4D97-AF65-F5344CB8AC3E}">
        <p14:creationId xmlns:p14="http://schemas.microsoft.com/office/powerpoint/2010/main" val="886354632"/>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952306-FCAF-4DC4-8A75-1C5EA66B368E}" type="slidenum">
              <a:rPr lang="en-GB" altLang="en-US"/>
              <a:pPr>
                <a:spcBef>
                  <a:spcPct val="0"/>
                </a:spcBef>
              </a:pPr>
              <a:t>124</a:t>
            </a:fld>
            <a:endParaRPr lang="en-GB"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r>
              <a:rPr lang="en-US" altLang="en-US" baseline="0" dirty="0" smtClean="0">
                <a:latin typeface="Arial" panose="020B0604020202020204" pitchFamily="34" charset="0"/>
              </a:rPr>
              <a:t>Research note: Search census records to try to map locations of </a:t>
            </a:r>
            <a:r>
              <a:rPr lang="en-US" altLang="en-US" baseline="0" smtClean="0">
                <a:latin typeface="Arial" panose="020B0604020202020204" pitchFamily="34" charset="0"/>
              </a:rPr>
              <a:t>damaged houses.</a:t>
            </a:r>
            <a:endParaRPr lang="en-US" altLang="en-US" baseline="0" dirty="0" smtClean="0">
              <a:latin typeface="Arial" panose="020B0604020202020204" pitchFamily="34" charset="0"/>
            </a:endParaRPr>
          </a:p>
        </p:txBody>
      </p:sp>
    </p:spTree>
    <p:extLst>
      <p:ext uri="{BB962C8B-B14F-4D97-AF65-F5344CB8AC3E}">
        <p14:creationId xmlns:p14="http://schemas.microsoft.com/office/powerpoint/2010/main" val="886354632"/>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952306-FCAF-4DC4-8A75-1C5EA66B368E}" type="slidenum">
              <a:rPr lang="en-GB" altLang="en-US"/>
              <a:pPr>
                <a:spcBef>
                  <a:spcPct val="0"/>
                </a:spcBef>
              </a:pPr>
              <a:t>125</a:t>
            </a:fld>
            <a:endParaRPr lang="en-GB"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r>
              <a:rPr lang="en-US" altLang="en-US" baseline="0" dirty="0" smtClean="0">
                <a:latin typeface="Arial" panose="020B0604020202020204" pitchFamily="34" charset="0"/>
              </a:rPr>
              <a:t>Research note: Search census records to try to map locations of </a:t>
            </a:r>
            <a:r>
              <a:rPr lang="en-US" altLang="en-US" baseline="0" smtClean="0">
                <a:latin typeface="Arial" panose="020B0604020202020204" pitchFamily="34" charset="0"/>
              </a:rPr>
              <a:t>damaged houses.</a:t>
            </a:r>
            <a:endParaRPr lang="en-US" altLang="en-US" baseline="0" dirty="0" smtClean="0">
              <a:latin typeface="Arial" panose="020B0604020202020204" pitchFamily="34" charset="0"/>
            </a:endParaRPr>
          </a:p>
        </p:txBody>
      </p:sp>
    </p:spTree>
    <p:extLst>
      <p:ext uri="{BB962C8B-B14F-4D97-AF65-F5344CB8AC3E}">
        <p14:creationId xmlns:p14="http://schemas.microsoft.com/office/powerpoint/2010/main" val="886354632"/>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952306-FCAF-4DC4-8A75-1C5EA66B368E}" type="slidenum">
              <a:rPr lang="en-GB" altLang="en-US"/>
              <a:pPr>
                <a:spcBef>
                  <a:spcPct val="0"/>
                </a:spcBef>
              </a:pPr>
              <a:t>126</a:t>
            </a:fld>
            <a:endParaRPr lang="en-GB"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r>
              <a:rPr lang="en-US" altLang="en-US" baseline="0" dirty="0" smtClean="0">
                <a:latin typeface="Arial" panose="020B0604020202020204" pitchFamily="34" charset="0"/>
              </a:rPr>
              <a:t>Research note: Search census records to try to map locations of </a:t>
            </a:r>
            <a:r>
              <a:rPr lang="en-US" altLang="en-US" baseline="0" smtClean="0">
                <a:latin typeface="Arial" panose="020B0604020202020204" pitchFamily="34" charset="0"/>
              </a:rPr>
              <a:t>damaged houses.</a:t>
            </a:r>
            <a:endParaRPr lang="en-US" altLang="en-US" baseline="0" dirty="0" smtClean="0">
              <a:latin typeface="Arial" panose="020B0604020202020204" pitchFamily="34" charset="0"/>
            </a:endParaRPr>
          </a:p>
        </p:txBody>
      </p:sp>
    </p:spTree>
    <p:extLst>
      <p:ext uri="{BB962C8B-B14F-4D97-AF65-F5344CB8AC3E}">
        <p14:creationId xmlns:p14="http://schemas.microsoft.com/office/powerpoint/2010/main" val="886354632"/>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952306-FCAF-4DC4-8A75-1C5EA66B368E}" type="slidenum">
              <a:rPr lang="en-GB" altLang="en-US"/>
              <a:pPr>
                <a:spcBef>
                  <a:spcPct val="0"/>
                </a:spcBef>
              </a:pPr>
              <a:t>127</a:t>
            </a:fld>
            <a:endParaRPr lang="en-GB"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r>
              <a:rPr lang="en-US" altLang="en-US" baseline="0" dirty="0" smtClean="0">
                <a:latin typeface="Arial" panose="020B0604020202020204" pitchFamily="34" charset="0"/>
              </a:rPr>
              <a:t>Research note: Search census records to try to map locations of </a:t>
            </a:r>
            <a:r>
              <a:rPr lang="en-US" altLang="en-US" baseline="0" smtClean="0">
                <a:latin typeface="Arial" panose="020B0604020202020204" pitchFamily="34" charset="0"/>
              </a:rPr>
              <a:t>damaged houses.</a:t>
            </a:r>
            <a:endParaRPr lang="en-US" altLang="en-US" baseline="0" dirty="0" smtClean="0">
              <a:latin typeface="Arial" panose="020B0604020202020204" pitchFamily="34" charset="0"/>
            </a:endParaRPr>
          </a:p>
        </p:txBody>
      </p:sp>
    </p:spTree>
    <p:extLst>
      <p:ext uri="{BB962C8B-B14F-4D97-AF65-F5344CB8AC3E}">
        <p14:creationId xmlns:p14="http://schemas.microsoft.com/office/powerpoint/2010/main" val="886354632"/>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952306-FCAF-4DC4-8A75-1C5EA66B368E}" type="slidenum">
              <a:rPr lang="en-GB" altLang="en-US"/>
              <a:pPr>
                <a:spcBef>
                  <a:spcPct val="0"/>
                </a:spcBef>
              </a:pPr>
              <a:t>128</a:t>
            </a:fld>
            <a:endParaRPr lang="en-GB"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r>
              <a:rPr lang="en-US" altLang="en-US" baseline="0" dirty="0" smtClean="0">
                <a:latin typeface="Arial" panose="020B0604020202020204" pitchFamily="34" charset="0"/>
              </a:rPr>
              <a:t>Research note: Search census records to try to map locations of </a:t>
            </a:r>
            <a:r>
              <a:rPr lang="en-US" altLang="en-US" baseline="0" smtClean="0">
                <a:latin typeface="Arial" panose="020B0604020202020204" pitchFamily="34" charset="0"/>
              </a:rPr>
              <a:t>damaged houses.</a:t>
            </a:r>
            <a:endParaRPr lang="en-US" altLang="en-US" baseline="0" dirty="0" smtClean="0">
              <a:latin typeface="Arial" panose="020B0604020202020204" pitchFamily="34" charset="0"/>
            </a:endParaRPr>
          </a:p>
        </p:txBody>
      </p:sp>
    </p:spTree>
    <p:extLst>
      <p:ext uri="{BB962C8B-B14F-4D97-AF65-F5344CB8AC3E}">
        <p14:creationId xmlns:p14="http://schemas.microsoft.com/office/powerpoint/2010/main" val="886354632"/>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952306-FCAF-4DC4-8A75-1C5EA66B368E}" type="slidenum">
              <a:rPr lang="en-GB" altLang="en-US"/>
              <a:pPr>
                <a:spcBef>
                  <a:spcPct val="0"/>
                </a:spcBef>
              </a:pPr>
              <a:t>129</a:t>
            </a:fld>
            <a:endParaRPr lang="en-GB"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r>
              <a:rPr lang="en-US" altLang="en-US" baseline="0" dirty="0" smtClean="0">
                <a:latin typeface="Arial" panose="020B0604020202020204" pitchFamily="34" charset="0"/>
              </a:rPr>
              <a:t>Research note: Search census records to try to map locations of </a:t>
            </a:r>
            <a:r>
              <a:rPr lang="en-US" altLang="en-US" baseline="0" smtClean="0">
                <a:latin typeface="Arial" panose="020B0604020202020204" pitchFamily="34" charset="0"/>
              </a:rPr>
              <a:t>damaged houses.</a:t>
            </a:r>
            <a:endParaRPr lang="en-US" altLang="en-US" baseline="0" dirty="0" smtClean="0">
              <a:latin typeface="Arial" panose="020B0604020202020204" pitchFamily="34" charset="0"/>
            </a:endParaRPr>
          </a:p>
        </p:txBody>
      </p:sp>
    </p:spTree>
    <p:extLst>
      <p:ext uri="{BB962C8B-B14F-4D97-AF65-F5344CB8AC3E}">
        <p14:creationId xmlns:p14="http://schemas.microsoft.com/office/powerpoint/2010/main" val="886354632"/>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952306-FCAF-4DC4-8A75-1C5EA66B368E}" type="slidenum">
              <a:rPr lang="en-GB" altLang="en-US"/>
              <a:pPr>
                <a:spcBef>
                  <a:spcPct val="0"/>
                </a:spcBef>
              </a:pPr>
              <a:t>130</a:t>
            </a:fld>
            <a:endParaRPr lang="en-GB"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r>
              <a:rPr lang="en-US" altLang="en-US" baseline="0" dirty="0" smtClean="0">
                <a:latin typeface="Arial" panose="020B0604020202020204" pitchFamily="34" charset="0"/>
              </a:rPr>
              <a:t>Research note: Search census records to try to map locations of </a:t>
            </a:r>
            <a:r>
              <a:rPr lang="en-US" altLang="en-US" baseline="0" smtClean="0">
                <a:latin typeface="Arial" panose="020B0604020202020204" pitchFamily="34" charset="0"/>
              </a:rPr>
              <a:t>damaged houses.</a:t>
            </a:r>
            <a:endParaRPr lang="en-US" altLang="en-US" baseline="0" dirty="0" smtClean="0">
              <a:latin typeface="Arial" panose="020B0604020202020204" pitchFamily="34" charset="0"/>
            </a:endParaRPr>
          </a:p>
        </p:txBody>
      </p:sp>
    </p:spTree>
    <p:extLst>
      <p:ext uri="{BB962C8B-B14F-4D97-AF65-F5344CB8AC3E}">
        <p14:creationId xmlns:p14="http://schemas.microsoft.com/office/powerpoint/2010/main" val="886354632"/>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952306-FCAF-4DC4-8A75-1C5EA66B368E}" type="slidenum">
              <a:rPr lang="en-GB" altLang="en-US"/>
              <a:pPr>
                <a:spcBef>
                  <a:spcPct val="0"/>
                </a:spcBef>
              </a:pPr>
              <a:t>131</a:t>
            </a:fld>
            <a:endParaRPr lang="en-GB"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r>
              <a:rPr lang="en-US" altLang="en-US" baseline="0" dirty="0" smtClean="0">
                <a:latin typeface="Arial" panose="020B0604020202020204" pitchFamily="34" charset="0"/>
              </a:rPr>
              <a:t>Research note: Search census records to try to map locations of </a:t>
            </a:r>
            <a:r>
              <a:rPr lang="en-US" altLang="en-US" baseline="0" smtClean="0">
                <a:latin typeface="Arial" panose="020B0604020202020204" pitchFamily="34" charset="0"/>
              </a:rPr>
              <a:t>damaged houses.</a:t>
            </a:r>
            <a:endParaRPr lang="en-US" altLang="en-US" baseline="0" dirty="0" smtClean="0">
              <a:latin typeface="Arial" panose="020B0604020202020204" pitchFamily="34" charset="0"/>
            </a:endParaRPr>
          </a:p>
        </p:txBody>
      </p:sp>
    </p:spTree>
    <p:extLst>
      <p:ext uri="{BB962C8B-B14F-4D97-AF65-F5344CB8AC3E}">
        <p14:creationId xmlns:p14="http://schemas.microsoft.com/office/powerpoint/2010/main" val="886354632"/>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952306-FCAF-4DC4-8A75-1C5EA66B368E}" type="slidenum">
              <a:rPr lang="en-GB" altLang="en-US"/>
              <a:pPr>
                <a:spcBef>
                  <a:spcPct val="0"/>
                </a:spcBef>
              </a:pPr>
              <a:t>132</a:t>
            </a:fld>
            <a:endParaRPr lang="en-GB"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r>
              <a:rPr lang="en-US" altLang="en-US" baseline="0" dirty="0" smtClean="0">
                <a:latin typeface="Arial" panose="020B0604020202020204" pitchFamily="34" charset="0"/>
              </a:rPr>
              <a:t>Research note: Search census records to try to map locations of </a:t>
            </a:r>
            <a:r>
              <a:rPr lang="en-US" altLang="en-US" baseline="0" smtClean="0">
                <a:latin typeface="Arial" panose="020B0604020202020204" pitchFamily="34" charset="0"/>
              </a:rPr>
              <a:t>damaged houses.</a:t>
            </a:r>
            <a:endParaRPr lang="en-US" altLang="en-US" baseline="0" dirty="0" smtClean="0">
              <a:latin typeface="Arial" panose="020B0604020202020204" pitchFamily="34" charset="0"/>
            </a:endParaRPr>
          </a:p>
        </p:txBody>
      </p:sp>
    </p:spTree>
    <p:extLst>
      <p:ext uri="{BB962C8B-B14F-4D97-AF65-F5344CB8AC3E}">
        <p14:creationId xmlns:p14="http://schemas.microsoft.com/office/powerpoint/2010/main" val="886354632"/>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952306-FCAF-4DC4-8A75-1C5EA66B368E}" type="slidenum">
              <a:rPr lang="en-GB" altLang="en-US"/>
              <a:pPr>
                <a:spcBef>
                  <a:spcPct val="0"/>
                </a:spcBef>
              </a:pPr>
              <a:t>133</a:t>
            </a:fld>
            <a:endParaRPr lang="en-GB"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r>
              <a:rPr lang="en-US" altLang="en-US" baseline="0" dirty="0" smtClean="0">
                <a:latin typeface="Arial" panose="020B0604020202020204" pitchFamily="34" charset="0"/>
              </a:rPr>
              <a:t>Research note: Search census records to try to map locations of </a:t>
            </a:r>
            <a:r>
              <a:rPr lang="en-US" altLang="en-US" baseline="0" smtClean="0">
                <a:latin typeface="Arial" panose="020B0604020202020204" pitchFamily="34" charset="0"/>
              </a:rPr>
              <a:t>damaged houses.</a:t>
            </a:r>
            <a:endParaRPr lang="en-US" altLang="en-US" baseline="0" dirty="0" smtClean="0">
              <a:latin typeface="Arial" panose="020B0604020202020204" pitchFamily="34" charset="0"/>
            </a:endParaRPr>
          </a:p>
        </p:txBody>
      </p:sp>
    </p:spTree>
    <p:extLst>
      <p:ext uri="{BB962C8B-B14F-4D97-AF65-F5344CB8AC3E}">
        <p14:creationId xmlns:p14="http://schemas.microsoft.com/office/powerpoint/2010/main" val="886354632"/>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952306-FCAF-4DC4-8A75-1C5EA66B368E}" type="slidenum">
              <a:rPr lang="en-GB" altLang="en-US"/>
              <a:pPr>
                <a:spcBef>
                  <a:spcPct val="0"/>
                </a:spcBef>
              </a:pPr>
              <a:t>134</a:t>
            </a:fld>
            <a:endParaRPr lang="en-GB"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r>
              <a:rPr lang="en-US" altLang="en-US" baseline="0" dirty="0" smtClean="0">
                <a:latin typeface="Arial" panose="020B0604020202020204" pitchFamily="34" charset="0"/>
              </a:rPr>
              <a:t>Research note: Search census records to try to map locations of </a:t>
            </a:r>
            <a:r>
              <a:rPr lang="en-US" altLang="en-US" baseline="0" smtClean="0">
                <a:latin typeface="Arial" panose="020B0604020202020204" pitchFamily="34" charset="0"/>
              </a:rPr>
              <a:t>damaged houses.</a:t>
            </a:r>
            <a:endParaRPr lang="en-US" altLang="en-US" baseline="0" dirty="0" smtClean="0">
              <a:latin typeface="Arial" panose="020B0604020202020204" pitchFamily="34" charset="0"/>
            </a:endParaRPr>
          </a:p>
        </p:txBody>
      </p:sp>
    </p:spTree>
    <p:extLst>
      <p:ext uri="{BB962C8B-B14F-4D97-AF65-F5344CB8AC3E}">
        <p14:creationId xmlns:p14="http://schemas.microsoft.com/office/powerpoint/2010/main" val="886354632"/>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952306-FCAF-4DC4-8A75-1C5EA66B368E}" type="slidenum">
              <a:rPr lang="en-GB" altLang="en-US"/>
              <a:pPr>
                <a:spcBef>
                  <a:spcPct val="0"/>
                </a:spcBef>
              </a:pPr>
              <a:t>135</a:t>
            </a:fld>
            <a:endParaRPr lang="en-GB"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r>
              <a:rPr lang="en-US" altLang="en-US" baseline="0" dirty="0" smtClean="0">
                <a:latin typeface="Arial" panose="020B0604020202020204" pitchFamily="34" charset="0"/>
              </a:rPr>
              <a:t>Research note: Search census records to try to map locations of </a:t>
            </a:r>
            <a:r>
              <a:rPr lang="en-US" altLang="en-US" baseline="0" smtClean="0">
                <a:latin typeface="Arial" panose="020B0604020202020204" pitchFamily="34" charset="0"/>
              </a:rPr>
              <a:t>damaged houses.</a:t>
            </a:r>
            <a:endParaRPr lang="en-US" altLang="en-US" baseline="0" dirty="0" smtClean="0">
              <a:latin typeface="Arial" panose="020B0604020202020204" pitchFamily="34" charset="0"/>
            </a:endParaRPr>
          </a:p>
        </p:txBody>
      </p:sp>
    </p:spTree>
    <p:extLst>
      <p:ext uri="{BB962C8B-B14F-4D97-AF65-F5344CB8AC3E}">
        <p14:creationId xmlns:p14="http://schemas.microsoft.com/office/powerpoint/2010/main" val="886354632"/>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952306-FCAF-4DC4-8A75-1C5EA66B368E}" type="slidenum">
              <a:rPr lang="en-GB" altLang="en-US"/>
              <a:pPr>
                <a:spcBef>
                  <a:spcPct val="0"/>
                </a:spcBef>
              </a:pPr>
              <a:t>136</a:t>
            </a:fld>
            <a:endParaRPr lang="en-GB"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r>
              <a:rPr lang="en-US" altLang="en-US" baseline="0" dirty="0" smtClean="0">
                <a:latin typeface="Arial" panose="020B0604020202020204" pitchFamily="34" charset="0"/>
              </a:rPr>
              <a:t>Research note: Search census records to try to map locations of </a:t>
            </a:r>
            <a:r>
              <a:rPr lang="en-US" altLang="en-US" baseline="0" smtClean="0">
                <a:latin typeface="Arial" panose="020B0604020202020204" pitchFamily="34" charset="0"/>
              </a:rPr>
              <a:t>damaged houses.</a:t>
            </a:r>
            <a:endParaRPr lang="en-US" altLang="en-US" baseline="0" dirty="0" smtClean="0">
              <a:latin typeface="Arial" panose="020B0604020202020204" pitchFamily="34" charset="0"/>
            </a:endParaRPr>
          </a:p>
        </p:txBody>
      </p:sp>
    </p:spTree>
    <p:extLst>
      <p:ext uri="{BB962C8B-B14F-4D97-AF65-F5344CB8AC3E}">
        <p14:creationId xmlns:p14="http://schemas.microsoft.com/office/powerpoint/2010/main" val="886354632"/>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6D1910D-A0BA-43A4-9305-1A3F21636812}" type="slidenum">
              <a:rPr lang="en-GB" altLang="en-US"/>
              <a:pPr>
                <a:spcBef>
                  <a:spcPct val="0"/>
                </a:spcBef>
              </a:pPr>
              <a:t>137</a:t>
            </a:fld>
            <a:endParaRPr lang="en-GB"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p:spPr>
        <p:txBody>
          <a:bodyPr/>
          <a:lstStyle/>
          <a:p>
            <a:pPr eaLnBrk="1" hangingPunct="1"/>
            <a:r>
              <a:rPr lang="en-US" altLang="en-US" dirty="0" smtClean="0">
                <a:latin typeface="Arial" panose="020B0604020202020204" pitchFamily="34" charset="0"/>
              </a:rPr>
              <a:t>Drawing is of Quinault Village of </a:t>
            </a:r>
            <a:r>
              <a:rPr lang="en-US" altLang="en-US" dirty="0" err="1" smtClean="0">
                <a:latin typeface="Arial" panose="020B0604020202020204" pitchFamily="34" charset="0"/>
              </a:rPr>
              <a:t>Taholah</a:t>
            </a:r>
            <a:r>
              <a:rPr lang="en-US" altLang="en-US" dirty="0" smtClean="0">
                <a:latin typeface="Arial" panose="020B0604020202020204" pitchFamily="34" charset="0"/>
              </a:rPr>
              <a:t> around 1885</a:t>
            </a:r>
            <a:r>
              <a:rPr lang="en-US" altLang="en-US" baseline="0" dirty="0" smtClean="0">
                <a:latin typeface="Arial" panose="020B0604020202020204" pitchFamily="34" charset="0"/>
              </a:rPr>
              <a:t> by Sarah Willoughby (1841-1913)</a:t>
            </a:r>
            <a:endParaRPr lang="en-US" altLang="en-US" dirty="0" smtClean="0">
              <a:latin typeface="Arial" panose="020B0604020202020204" pitchFamily="34" charset="0"/>
            </a:endParaRPr>
          </a:p>
        </p:txBody>
      </p:sp>
    </p:spTree>
    <p:extLst>
      <p:ext uri="{BB962C8B-B14F-4D97-AF65-F5344CB8AC3E}">
        <p14:creationId xmlns:p14="http://schemas.microsoft.com/office/powerpoint/2010/main" val="1716877520"/>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952306-FCAF-4DC4-8A75-1C5EA66B368E}" type="slidenum">
              <a:rPr lang="en-GB" altLang="en-US"/>
              <a:pPr>
                <a:spcBef>
                  <a:spcPct val="0"/>
                </a:spcBef>
              </a:pPr>
              <a:t>138</a:t>
            </a:fld>
            <a:endParaRPr lang="en-GB"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886354632"/>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BA70229-BE4A-4471-B533-6BE939BFC57C}" type="slidenum">
              <a:rPr lang="en-GB" altLang="en-US"/>
              <a:pPr>
                <a:spcBef>
                  <a:spcPct val="0"/>
                </a:spcBef>
              </a:pPr>
              <a:t>139</a:t>
            </a:fld>
            <a:endParaRPr lang="en-GB" altLang="en-US"/>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eaLnBrk="1" hangingPunct="1"/>
            <a:r>
              <a:rPr lang="en-US" altLang="en-US" dirty="0" smtClean="0">
                <a:latin typeface="Arial" panose="020B0604020202020204" pitchFamily="34" charset="0"/>
              </a:rPr>
              <a:t>Talk about how home was actually a hotel, and was often used by people</a:t>
            </a:r>
            <a:r>
              <a:rPr lang="en-US" altLang="en-US" baseline="0" dirty="0" smtClean="0">
                <a:latin typeface="Arial" panose="020B0604020202020204" pitchFamily="34" charset="0"/>
              </a:rPr>
              <a:t> travelling from Hoquiam to Clearwater</a:t>
            </a:r>
            <a:endParaRPr lang="en-US" altLang="en-US" dirty="0" smtClean="0">
              <a:latin typeface="Arial" panose="020B0604020202020204" pitchFamily="34" charset="0"/>
            </a:endParaRPr>
          </a:p>
        </p:txBody>
      </p:sp>
    </p:spTree>
    <p:extLst>
      <p:ext uri="{BB962C8B-B14F-4D97-AF65-F5344CB8AC3E}">
        <p14:creationId xmlns:p14="http://schemas.microsoft.com/office/powerpoint/2010/main" val="341376434"/>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CD57249-93D3-43A6-8C45-BF84115A2178}" type="slidenum">
              <a:rPr lang="en-GB" altLang="en-US"/>
              <a:pPr>
                <a:spcBef>
                  <a:spcPct val="0"/>
                </a:spcBef>
              </a:pPr>
              <a:t>140</a:t>
            </a:fld>
            <a:endParaRPr lang="en-GB" altLang="en-US"/>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3869343344"/>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BA70229-BE4A-4471-B533-6BE939BFC57C}" type="slidenum">
              <a:rPr lang="en-GB" altLang="en-US"/>
              <a:pPr>
                <a:spcBef>
                  <a:spcPct val="0"/>
                </a:spcBef>
              </a:pPr>
              <a:t>141</a:t>
            </a:fld>
            <a:endParaRPr lang="en-GB" altLang="en-US"/>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341376434"/>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C6D5EA4-E8FC-4A54-8FD0-79D8200047F2}" type="slidenum">
              <a:rPr lang="en-GB" altLang="en-US"/>
              <a:pPr>
                <a:spcBef>
                  <a:spcPct val="0"/>
                </a:spcBef>
              </a:pPr>
              <a:t>142</a:t>
            </a:fld>
            <a:endParaRPr lang="en-GB" altLang="en-US"/>
          </a:p>
        </p:txBody>
      </p:sp>
      <p:sp>
        <p:nvSpPr>
          <p:cNvPr id="12291" name="Rectangle 2"/>
          <p:cNvSpPr>
            <a:spLocks noGrp="1" noRot="1" noChangeAspect="1" noChangeArrowheads="1" noTextEdit="1"/>
          </p:cNvSpPr>
          <p:nvPr>
            <p:ph type="sldImg"/>
          </p:nvPr>
        </p:nvSpPr>
        <p:spPr>
          <a:ln/>
        </p:spPr>
      </p:sp>
      <p:sp>
        <p:nvSpPr>
          <p:cNvPr id="12292" name="Rectangle 3"/>
          <p:cNvSpPr>
            <a:spLocks noGrp="1" noChangeArrowheads="1"/>
          </p:cNvSpPr>
          <p:nvPr>
            <p:ph type="body" idx="1"/>
          </p:nvPr>
        </p:nvSpPr>
        <p:spPr>
          <a:noFill/>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3996562457"/>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41B918F-DFEF-4ADF-8741-2E2D5630D9BA}" type="slidenum">
              <a:rPr lang="en-GB" altLang="en-US"/>
              <a:pPr>
                <a:spcBef>
                  <a:spcPct val="0"/>
                </a:spcBef>
              </a:pPr>
              <a:t>143</a:t>
            </a:fld>
            <a:endParaRPr lang="en-GB" altLang="en-US"/>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3407337638"/>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59D8274-4A83-40F1-BACD-83452BF5CA68}" type="slidenum">
              <a:rPr lang="en-GB" altLang="en-US"/>
              <a:pPr>
                <a:spcBef>
                  <a:spcPct val="0"/>
                </a:spcBef>
              </a:pPr>
              <a:t>144</a:t>
            </a:fld>
            <a:endParaRPr lang="en-GB" altLang="en-US"/>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4043788457"/>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00EBC51-F162-4F3F-B108-F2754FD27450}" type="slidenum">
              <a:rPr lang="en-GB" altLang="en-US"/>
              <a:pPr>
                <a:spcBef>
                  <a:spcPct val="0"/>
                </a:spcBef>
              </a:pPr>
              <a:t>145</a:t>
            </a:fld>
            <a:endParaRPr lang="en-GB" altLang="en-US"/>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57605114"/>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ACF2C09-B8E6-4F2A-9465-F8E6483D3F21}" type="slidenum">
              <a:rPr lang="en-GB" altLang="en-US"/>
              <a:pPr>
                <a:spcBef>
                  <a:spcPct val="0"/>
                </a:spcBef>
              </a:pPr>
              <a:t>146</a:t>
            </a:fld>
            <a:endParaRPr lang="en-GB" altLang="en-US"/>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3868696337"/>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5D04A18-5B0F-4EFF-9B63-21F1A89C7963}" type="slidenum">
              <a:rPr lang="en-GB" altLang="en-US"/>
              <a:pPr>
                <a:spcBef>
                  <a:spcPct val="0"/>
                </a:spcBef>
              </a:pPr>
              <a:t>147</a:t>
            </a:fld>
            <a:endParaRPr lang="en-GB" altLang="en-US"/>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12599822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b="1">
                <a:solidFill>
                  <a:srgbClr val="1C1C1C"/>
                </a:solidFill>
              </a:defRPr>
            </a:lvl1pPr>
          </a:lstStyle>
          <a:p>
            <a:r>
              <a:rPr lang="en-US" dirty="0" smtClean="0"/>
              <a:t>Click to edit Master title style</a:t>
            </a:r>
            <a:endParaRPr lang="en-GB"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rgbClr val="1C1C1C"/>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smtClean="0"/>
              <a:t>Click to edit Master subtitle style</a:t>
            </a:r>
            <a:endParaRPr lang="en-GB" dirty="0"/>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8E8363B9-887F-4CDF-BA5C-B5CA5E761BB4}" type="slidenum">
              <a:rPr lang="en-GB" altLang="en-US"/>
              <a:pPr>
                <a:defRPr/>
              </a:pPr>
              <a:t>‹#›</a:t>
            </a:fld>
            <a:endParaRPr lang="en-GB" altLang="en-US"/>
          </a:p>
        </p:txBody>
      </p:sp>
    </p:spTree>
    <p:extLst>
      <p:ext uri="{BB962C8B-B14F-4D97-AF65-F5344CB8AC3E}">
        <p14:creationId xmlns:p14="http://schemas.microsoft.com/office/powerpoint/2010/main" val="10611991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8B8E4D7B-68FB-43B9-BFDE-1364665D4837}" type="slidenum">
              <a:rPr lang="en-GB" altLang="en-US"/>
              <a:pPr>
                <a:defRPr/>
              </a:pPr>
              <a:t>‹#›</a:t>
            </a:fld>
            <a:endParaRPr lang="en-GB" altLang="en-US"/>
          </a:p>
        </p:txBody>
      </p:sp>
    </p:spTree>
    <p:extLst>
      <p:ext uri="{BB962C8B-B14F-4D97-AF65-F5344CB8AC3E}">
        <p14:creationId xmlns:p14="http://schemas.microsoft.com/office/powerpoint/2010/main" val="899528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B306798A-B95C-4D2D-8EF8-C3842AB0FDA4}" type="slidenum">
              <a:rPr lang="en-GB" altLang="en-US"/>
              <a:pPr>
                <a:defRPr/>
              </a:pPr>
              <a:t>‹#›</a:t>
            </a:fld>
            <a:endParaRPr lang="en-GB" altLang="en-US"/>
          </a:p>
        </p:txBody>
      </p:sp>
    </p:spTree>
    <p:extLst>
      <p:ext uri="{BB962C8B-B14F-4D97-AF65-F5344CB8AC3E}">
        <p14:creationId xmlns:p14="http://schemas.microsoft.com/office/powerpoint/2010/main" val="22418853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B6B69CA7-AAB1-4A82-8C65-4825B6FCE493}" type="slidenum">
              <a:rPr lang="en-GB" altLang="en-US"/>
              <a:pPr>
                <a:defRPr/>
              </a:pPr>
              <a:t>‹#›</a:t>
            </a:fld>
            <a:endParaRPr lang="en-GB" altLang="en-US"/>
          </a:p>
        </p:txBody>
      </p:sp>
    </p:spTree>
    <p:extLst>
      <p:ext uri="{BB962C8B-B14F-4D97-AF65-F5344CB8AC3E}">
        <p14:creationId xmlns:p14="http://schemas.microsoft.com/office/powerpoint/2010/main" val="38731222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GB"/>
          </a:p>
        </p:txBody>
      </p:sp>
      <p:sp>
        <p:nvSpPr>
          <p:cNvPr id="8" name="Rectangle 5"/>
          <p:cNvSpPr>
            <a:spLocks noGrp="1" noChangeArrowheads="1"/>
          </p:cNvSpPr>
          <p:nvPr>
            <p:ph type="ftr" sz="quarter" idx="11"/>
          </p:nvPr>
        </p:nvSpPr>
        <p:spPr>
          <a:ln/>
        </p:spPr>
        <p:txBody>
          <a:bodyPr/>
          <a:lstStyle>
            <a:lvl1pPr>
              <a:defRPr/>
            </a:lvl1pPr>
          </a:lstStyle>
          <a:p>
            <a:pPr>
              <a:defRPr/>
            </a:pPr>
            <a:endParaRPr lang="en-GB"/>
          </a:p>
        </p:txBody>
      </p:sp>
      <p:sp>
        <p:nvSpPr>
          <p:cNvPr id="9" name="Rectangle 6"/>
          <p:cNvSpPr>
            <a:spLocks noGrp="1" noChangeArrowheads="1"/>
          </p:cNvSpPr>
          <p:nvPr>
            <p:ph type="sldNum" sz="quarter" idx="12"/>
          </p:nvPr>
        </p:nvSpPr>
        <p:spPr>
          <a:ln/>
        </p:spPr>
        <p:txBody>
          <a:bodyPr/>
          <a:lstStyle>
            <a:lvl1pPr>
              <a:defRPr/>
            </a:lvl1pPr>
          </a:lstStyle>
          <a:p>
            <a:pPr>
              <a:defRPr/>
            </a:pPr>
            <a:fld id="{FDC9C5AB-CBD1-43F6-BA22-FBFCDD461D17}" type="slidenum">
              <a:rPr lang="en-GB" altLang="en-US"/>
              <a:pPr>
                <a:defRPr/>
              </a:pPr>
              <a:t>‹#›</a:t>
            </a:fld>
            <a:endParaRPr lang="en-GB" altLang="en-US"/>
          </a:p>
        </p:txBody>
      </p:sp>
    </p:spTree>
    <p:extLst>
      <p:ext uri="{BB962C8B-B14F-4D97-AF65-F5344CB8AC3E}">
        <p14:creationId xmlns:p14="http://schemas.microsoft.com/office/powerpoint/2010/main" val="2910069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GB"/>
          </a:p>
        </p:txBody>
      </p:sp>
      <p:sp>
        <p:nvSpPr>
          <p:cNvPr id="4" name="Rectangle 5"/>
          <p:cNvSpPr>
            <a:spLocks noGrp="1" noChangeArrowheads="1"/>
          </p:cNvSpPr>
          <p:nvPr>
            <p:ph type="ftr" sz="quarter" idx="11"/>
          </p:nvPr>
        </p:nvSpPr>
        <p:spPr>
          <a:ln/>
        </p:spPr>
        <p:txBody>
          <a:bodyPr/>
          <a:lstStyle>
            <a:lvl1pPr>
              <a:defRPr/>
            </a:lvl1pPr>
          </a:lstStyle>
          <a:p>
            <a:pPr>
              <a:defRPr/>
            </a:pPr>
            <a:endParaRPr lang="en-GB"/>
          </a:p>
        </p:txBody>
      </p:sp>
      <p:sp>
        <p:nvSpPr>
          <p:cNvPr id="5" name="Rectangle 6"/>
          <p:cNvSpPr>
            <a:spLocks noGrp="1" noChangeArrowheads="1"/>
          </p:cNvSpPr>
          <p:nvPr>
            <p:ph type="sldNum" sz="quarter" idx="12"/>
          </p:nvPr>
        </p:nvSpPr>
        <p:spPr>
          <a:ln/>
        </p:spPr>
        <p:txBody>
          <a:bodyPr/>
          <a:lstStyle>
            <a:lvl1pPr>
              <a:defRPr/>
            </a:lvl1pPr>
          </a:lstStyle>
          <a:p>
            <a:pPr>
              <a:defRPr/>
            </a:pPr>
            <a:fld id="{2E4DB286-8EDA-4AA8-9875-1310824F4350}" type="slidenum">
              <a:rPr lang="en-GB" altLang="en-US"/>
              <a:pPr>
                <a:defRPr/>
              </a:pPr>
              <a:t>‹#›</a:t>
            </a:fld>
            <a:endParaRPr lang="en-GB" altLang="en-US"/>
          </a:p>
        </p:txBody>
      </p:sp>
    </p:spTree>
    <p:extLst>
      <p:ext uri="{BB962C8B-B14F-4D97-AF65-F5344CB8AC3E}">
        <p14:creationId xmlns:p14="http://schemas.microsoft.com/office/powerpoint/2010/main" val="15096487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p>
        </p:txBody>
      </p:sp>
      <p:sp>
        <p:nvSpPr>
          <p:cNvPr id="3" name="Rectangle 5"/>
          <p:cNvSpPr>
            <a:spLocks noGrp="1" noChangeArrowheads="1"/>
          </p:cNvSpPr>
          <p:nvPr>
            <p:ph type="ftr" sz="quarter" idx="11"/>
          </p:nvPr>
        </p:nvSpPr>
        <p:spPr>
          <a:ln/>
        </p:spPr>
        <p:txBody>
          <a:bodyPr/>
          <a:lstStyle>
            <a:lvl1pPr>
              <a:defRPr/>
            </a:lvl1pPr>
          </a:lstStyle>
          <a:p>
            <a:pPr>
              <a:defRPr/>
            </a:pPr>
            <a:endParaRPr lang="en-GB"/>
          </a:p>
        </p:txBody>
      </p:sp>
      <p:sp>
        <p:nvSpPr>
          <p:cNvPr id="4" name="Rectangle 6"/>
          <p:cNvSpPr>
            <a:spLocks noGrp="1" noChangeArrowheads="1"/>
          </p:cNvSpPr>
          <p:nvPr>
            <p:ph type="sldNum" sz="quarter" idx="12"/>
          </p:nvPr>
        </p:nvSpPr>
        <p:spPr>
          <a:ln/>
        </p:spPr>
        <p:txBody>
          <a:bodyPr/>
          <a:lstStyle>
            <a:lvl1pPr>
              <a:defRPr/>
            </a:lvl1pPr>
          </a:lstStyle>
          <a:p>
            <a:pPr>
              <a:defRPr/>
            </a:pPr>
            <a:fld id="{8FAC3F8D-566D-4032-8A86-75146FBAB5AB}" type="slidenum">
              <a:rPr lang="en-GB" altLang="en-US"/>
              <a:pPr>
                <a:defRPr/>
              </a:pPr>
              <a:t>‹#›</a:t>
            </a:fld>
            <a:endParaRPr lang="en-GB" altLang="en-US"/>
          </a:p>
        </p:txBody>
      </p:sp>
    </p:spTree>
    <p:extLst>
      <p:ext uri="{BB962C8B-B14F-4D97-AF65-F5344CB8AC3E}">
        <p14:creationId xmlns:p14="http://schemas.microsoft.com/office/powerpoint/2010/main" val="30417309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31B54BB2-0C1F-4D9F-B5CD-DAB209B17897}" type="slidenum">
              <a:rPr lang="en-GB" altLang="en-US"/>
              <a:pPr>
                <a:defRPr/>
              </a:pPr>
              <a:t>‹#›</a:t>
            </a:fld>
            <a:endParaRPr lang="en-GB" altLang="en-US"/>
          </a:p>
        </p:txBody>
      </p:sp>
    </p:spTree>
    <p:extLst>
      <p:ext uri="{BB962C8B-B14F-4D97-AF65-F5344CB8AC3E}">
        <p14:creationId xmlns:p14="http://schemas.microsoft.com/office/powerpoint/2010/main" val="16971041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DF465BB8-95EE-4D56-ACD1-5904529358FB}" type="slidenum">
              <a:rPr lang="en-GB" altLang="en-US"/>
              <a:pPr>
                <a:defRPr/>
              </a:pPr>
              <a:t>‹#›</a:t>
            </a:fld>
            <a:endParaRPr lang="en-GB" altLang="en-US"/>
          </a:p>
        </p:txBody>
      </p:sp>
    </p:spTree>
    <p:extLst>
      <p:ext uri="{BB962C8B-B14F-4D97-AF65-F5344CB8AC3E}">
        <p14:creationId xmlns:p14="http://schemas.microsoft.com/office/powerpoint/2010/main" val="29976125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82FD5323-C817-43D5-8606-2901F58A3B72}" type="slidenum">
              <a:rPr lang="en-GB" altLang="en-US"/>
              <a:pPr>
                <a:defRPr/>
              </a:pPr>
              <a:t>‹#›</a:t>
            </a:fld>
            <a:endParaRPr lang="en-GB" altLang="en-US"/>
          </a:p>
        </p:txBody>
      </p:sp>
    </p:spTree>
    <p:extLst>
      <p:ext uri="{BB962C8B-B14F-4D97-AF65-F5344CB8AC3E}">
        <p14:creationId xmlns:p14="http://schemas.microsoft.com/office/powerpoint/2010/main" val="17960726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3E5F584A-D440-46B7-9BA1-4F40980C8647}" type="slidenum">
              <a:rPr lang="en-GB" altLang="en-US"/>
              <a:pPr>
                <a:defRPr/>
              </a:pPr>
              <a:t>‹#›</a:t>
            </a:fld>
            <a:endParaRPr lang="en-GB" altLang="en-US"/>
          </a:p>
        </p:txBody>
      </p:sp>
    </p:spTree>
    <p:extLst>
      <p:ext uri="{BB962C8B-B14F-4D97-AF65-F5344CB8AC3E}">
        <p14:creationId xmlns:p14="http://schemas.microsoft.com/office/powerpoint/2010/main" val="13279876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GB"/>
          </a:p>
        </p:txBody>
      </p:sp>
      <p:sp>
        <p:nvSpPr>
          <p:cNvPr id="3" name="Table Placeholder 2"/>
          <p:cNvSpPr>
            <a:spLocks noGrp="1"/>
          </p:cNvSpPr>
          <p:nvPr>
            <p:ph type="tbl" idx="1"/>
          </p:nvPr>
        </p:nvSpPr>
        <p:spPr>
          <a:xfrm>
            <a:off x="457200" y="1600200"/>
            <a:ext cx="8229600" cy="4525963"/>
          </a:xfrm>
        </p:spPr>
        <p:txBody>
          <a:bodyPr/>
          <a:lstStyle/>
          <a:p>
            <a:pPr lvl="0"/>
            <a:endParaRPr lang="en-GB"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CC1CB1F5-B502-4BBF-88F9-B120E8205970}" type="slidenum">
              <a:rPr lang="en-GB" altLang="en-US"/>
              <a:pPr>
                <a:defRPr/>
              </a:pPr>
              <a:t>‹#›</a:t>
            </a:fld>
            <a:endParaRPr lang="en-GB" altLang="en-US"/>
          </a:p>
        </p:txBody>
      </p:sp>
    </p:spTree>
    <p:extLst>
      <p:ext uri="{BB962C8B-B14F-4D97-AF65-F5344CB8AC3E}">
        <p14:creationId xmlns:p14="http://schemas.microsoft.com/office/powerpoint/2010/main" val="8227751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EAE23525-D622-4389-BD5D-FBAF33F62ED4}" type="slidenum">
              <a:rPr lang="en-GB" altLang="en-US"/>
              <a:pPr>
                <a:defRPr/>
              </a:pPr>
              <a:t>‹#›</a:t>
            </a:fld>
            <a:endParaRPr lang="en-GB" altLang="en-US"/>
          </a:p>
        </p:txBody>
      </p:sp>
    </p:spTree>
    <p:extLst>
      <p:ext uri="{BB962C8B-B14F-4D97-AF65-F5344CB8AC3E}">
        <p14:creationId xmlns:p14="http://schemas.microsoft.com/office/powerpoint/2010/main" val="35110722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ltLang="en-US" smtClean="0"/>
              <a:t>Click to edit Master title style</a:t>
            </a:r>
          </a:p>
        </p:txBody>
      </p:sp>
      <p:sp>
        <p:nvSpPr>
          <p:cNvPr id="1028"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p>
        </p:txBody>
      </p:sp>
      <p:sp>
        <p:nvSpPr>
          <p:cNvPr id="2"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solidFill>
                  <a:srgbClr val="303030"/>
                </a:solidFill>
                <a:latin typeface="Times New Roman" pitchFamily="18" charset="0"/>
                <a:cs typeface="Times New Roman" pitchFamily="18" charset="0"/>
              </a:defRPr>
            </a:lvl1pPr>
          </a:lstStyle>
          <a:p>
            <a:pPr>
              <a:defRPr/>
            </a:pPr>
            <a:endParaRPr lang="en-GB"/>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solidFill>
                  <a:srgbClr val="303030"/>
                </a:solidFill>
                <a:latin typeface="Times New Roman" pitchFamily="18" charset="0"/>
                <a:cs typeface="Times New Roman" pitchFamily="18" charset="0"/>
              </a:defRPr>
            </a:lvl1pPr>
          </a:lstStyle>
          <a:p>
            <a:pPr>
              <a:defRPr/>
            </a:pPr>
            <a:endParaRPr lang="en-GB"/>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smtClean="0">
                <a:solidFill>
                  <a:srgbClr val="303030"/>
                </a:solidFill>
              </a:defRPr>
            </a:lvl1pPr>
          </a:lstStyle>
          <a:p>
            <a:pPr>
              <a:defRPr/>
            </a:pPr>
            <a:fld id="{CFB905F2-D40F-47D3-90F3-A63F94FCA96B}"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rtl="0" eaLnBrk="0" fontAlgn="base" hangingPunct="0">
        <a:spcBef>
          <a:spcPct val="0"/>
        </a:spcBef>
        <a:spcAft>
          <a:spcPct val="0"/>
        </a:spcAft>
        <a:defRPr sz="4400">
          <a:solidFill>
            <a:srgbClr val="303030"/>
          </a:solidFill>
          <a:latin typeface="Times New Roman" pitchFamily="18" charset="0"/>
          <a:ea typeface="+mj-ea"/>
          <a:cs typeface="Times New Roman" pitchFamily="18" charset="0"/>
        </a:defRPr>
      </a:lvl1pPr>
      <a:lvl2pPr algn="ctr" rtl="0" eaLnBrk="0" fontAlgn="base" hangingPunct="0">
        <a:spcBef>
          <a:spcPct val="0"/>
        </a:spcBef>
        <a:spcAft>
          <a:spcPct val="0"/>
        </a:spcAft>
        <a:defRPr sz="4400">
          <a:solidFill>
            <a:srgbClr val="303030"/>
          </a:solidFill>
          <a:latin typeface="Times New Roman" pitchFamily="18" charset="0"/>
          <a:cs typeface="Times New Roman" pitchFamily="18" charset="0"/>
        </a:defRPr>
      </a:lvl2pPr>
      <a:lvl3pPr algn="ctr" rtl="0" eaLnBrk="0" fontAlgn="base" hangingPunct="0">
        <a:spcBef>
          <a:spcPct val="0"/>
        </a:spcBef>
        <a:spcAft>
          <a:spcPct val="0"/>
        </a:spcAft>
        <a:defRPr sz="4400">
          <a:solidFill>
            <a:srgbClr val="303030"/>
          </a:solidFill>
          <a:latin typeface="Times New Roman" pitchFamily="18" charset="0"/>
          <a:cs typeface="Times New Roman" pitchFamily="18" charset="0"/>
        </a:defRPr>
      </a:lvl3pPr>
      <a:lvl4pPr algn="ctr" rtl="0" eaLnBrk="0" fontAlgn="base" hangingPunct="0">
        <a:spcBef>
          <a:spcPct val="0"/>
        </a:spcBef>
        <a:spcAft>
          <a:spcPct val="0"/>
        </a:spcAft>
        <a:defRPr sz="4400">
          <a:solidFill>
            <a:srgbClr val="303030"/>
          </a:solidFill>
          <a:latin typeface="Times New Roman" pitchFamily="18" charset="0"/>
          <a:cs typeface="Times New Roman" pitchFamily="18" charset="0"/>
        </a:defRPr>
      </a:lvl4pPr>
      <a:lvl5pPr algn="ctr" rtl="0" eaLnBrk="0" fontAlgn="base" hangingPunct="0">
        <a:spcBef>
          <a:spcPct val="0"/>
        </a:spcBef>
        <a:spcAft>
          <a:spcPct val="0"/>
        </a:spcAft>
        <a:defRPr sz="4400">
          <a:solidFill>
            <a:srgbClr val="303030"/>
          </a:solidFill>
          <a:latin typeface="Times New Roman" pitchFamily="18" charset="0"/>
          <a:cs typeface="Times New Roman" pitchFamily="18"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rgbClr val="303030"/>
          </a:solidFill>
          <a:latin typeface="Times New Roman" pitchFamily="18" charset="0"/>
          <a:ea typeface="+mn-ea"/>
          <a:cs typeface="Times New Roman" pitchFamily="18" charset="0"/>
        </a:defRPr>
      </a:lvl1pPr>
      <a:lvl2pPr marL="742950" indent="-285750" algn="l" rtl="0" eaLnBrk="0" fontAlgn="base" hangingPunct="0">
        <a:spcBef>
          <a:spcPct val="20000"/>
        </a:spcBef>
        <a:spcAft>
          <a:spcPct val="0"/>
        </a:spcAft>
        <a:buChar char="–"/>
        <a:defRPr sz="2800">
          <a:solidFill>
            <a:srgbClr val="303030"/>
          </a:solidFill>
          <a:latin typeface="Times New Roman" pitchFamily="18" charset="0"/>
          <a:cs typeface="Times New Roman" pitchFamily="18" charset="0"/>
        </a:defRPr>
      </a:lvl2pPr>
      <a:lvl3pPr marL="1143000" indent="-228600" algn="l" rtl="0" eaLnBrk="0" fontAlgn="base" hangingPunct="0">
        <a:spcBef>
          <a:spcPct val="20000"/>
        </a:spcBef>
        <a:spcAft>
          <a:spcPct val="0"/>
        </a:spcAft>
        <a:buChar char="•"/>
        <a:defRPr sz="2400">
          <a:solidFill>
            <a:srgbClr val="303030"/>
          </a:solidFill>
          <a:latin typeface="Times New Roman" pitchFamily="18" charset="0"/>
          <a:cs typeface="Times New Roman" pitchFamily="18" charset="0"/>
        </a:defRPr>
      </a:lvl3pPr>
      <a:lvl4pPr marL="1600200" indent="-228600" algn="l" rtl="0" eaLnBrk="0" fontAlgn="base" hangingPunct="0">
        <a:spcBef>
          <a:spcPct val="20000"/>
        </a:spcBef>
        <a:spcAft>
          <a:spcPct val="0"/>
        </a:spcAft>
        <a:buChar char="–"/>
        <a:defRPr sz="2000">
          <a:solidFill>
            <a:srgbClr val="303030"/>
          </a:solidFill>
          <a:latin typeface="Times New Roman" pitchFamily="18" charset="0"/>
          <a:cs typeface="Times New Roman" pitchFamily="18" charset="0"/>
        </a:defRPr>
      </a:lvl4pPr>
      <a:lvl5pPr marL="2057400" indent="-228600" algn="l" rtl="0" eaLnBrk="0" fontAlgn="base" hangingPunct="0">
        <a:spcBef>
          <a:spcPct val="20000"/>
        </a:spcBef>
        <a:spcAft>
          <a:spcPct val="0"/>
        </a:spcAft>
        <a:buChar char="»"/>
        <a:defRPr sz="2000">
          <a:solidFill>
            <a:srgbClr val="303030"/>
          </a:solidFill>
          <a:latin typeface="Times New Roman" pitchFamily="18" charset="0"/>
          <a:cs typeface="Times New Roman" pitchFamily="18"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3.PNG"/><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14.JPG"/><Relationship Id="rId4" Type="http://schemas.microsoft.com/office/2007/relationships/hdphoto" Target="../media/hdphoto2.wdp"/></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microsoft.com/office/2007/relationships/hdphoto" Target="../media/hdphoto3.wdp"/></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microsoft.com/office/2007/relationships/hdphoto" Target="../media/hdphoto3.wdp"/></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33.png"/><Relationship Id="rId5" Type="http://schemas.openxmlformats.org/officeDocument/2006/relationships/image" Target="../media/image36.png"/><Relationship Id="rId4" Type="http://schemas.openxmlformats.org/officeDocument/2006/relationships/image" Target="../media/image35.png"/></Relationships>
</file>

<file path=ppt/slides/_rels/slide37.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7.pn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33.png"/><Relationship Id="rId5" Type="http://schemas.openxmlformats.org/officeDocument/2006/relationships/image" Target="../media/image36.png"/><Relationship Id="rId4" Type="http://schemas.openxmlformats.org/officeDocument/2006/relationships/image" Target="../media/image35.png"/></Relationships>
</file>

<file path=ppt/slides/_rels/slide38.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7.pn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33.png"/><Relationship Id="rId5" Type="http://schemas.openxmlformats.org/officeDocument/2006/relationships/image" Target="../media/image36.png"/><Relationship Id="rId4" Type="http://schemas.openxmlformats.org/officeDocument/2006/relationships/image" Target="../media/image35.png"/></Relationships>
</file>

<file path=ppt/slides/_rels/slide39.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7.png"/><Relationship Id="rId2" Type="http://schemas.openxmlformats.org/officeDocument/2006/relationships/notesSlide" Target="../notesSlides/notesSlide32.xml"/><Relationship Id="rId1" Type="http://schemas.openxmlformats.org/officeDocument/2006/relationships/slideLayout" Target="../slideLayouts/slideLayout1.xml"/><Relationship Id="rId6" Type="http://schemas.openxmlformats.org/officeDocument/2006/relationships/image" Target="../media/image33.png"/><Relationship Id="rId5" Type="http://schemas.openxmlformats.org/officeDocument/2006/relationships/image" Target="../media/image36.png"/><Relationship Id="rId4" Type="http://schemas.openxmlformats.org/officeDocument/2006/relationships/image" Target="../media/image35.png"/></Relationships>
</file>

<file path=ppt/slides/_rels/slide4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8.xml"/><Relationship Id="rId1" Type="http://schemas.openxmlformats.org/officeDocument/2006/relationships/slideLayout" Target="../slideLayouts/slideLayout1.xml"/><Relationship Id="rId4" Type="http://schemas.openxmlformats.org/officeDocument/2006/relationships/image" Target="../media/image40.jpg"/></Relationships>
</file>

<file path=ppt/slides/_rels/slide4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8.xml"/><Relationship Id="rId1" Type="http://schemas.openxmlformats.org/officeDocument/2006/relationships/slideLayout" Target="../slideLayouts/slideLayout1.xml"/><Relationship Id="rId4" Type="http://schemas.openxmlformats.org/officeDocument/2006/relationships/image" Target="../media/image43.JPG"/></Relationships>
</file>

<file path=ppt/slides/_rels/slide56.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9.xml"/><Relationship Id="rId1" Type="http://schemas.openxmlformats.org/officeDocument/2006/relationships/slideLayout" Target="../slideLayouts/slideLayout1.xml"/><Relationship Id="rId5" Type="http://schemas.openxmlformats.org/officeDocument/2006/relationships/image" Target="../media/image44.png"/><Relationship Id="rId4" Type="http://schemas.openxmlformats.org/officeDocument/2006/relationships/image" Target="../media/image43.JP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2.xml"/><Relationship Id="rId1" Type="http://schemas.openxmlformats.org/officeDocument/2006/relationships/slideLayout" Target="../slideLayouts/slideLayout1.xml"/><Relationship Id="rId6" Type="http://schemas.openxmlformats.org/officeDocument/2006/relationships/image" Target="../media/image48.png"/><Relationship Id="rId5" Type="http://schemas.microsoft.com/office/2007/relationships/hdphoto" Target="../media/hdphoto4.wdp"/><Relationship Id="rId4" Type="http://schemas.openxmlformats.org/officeDocument/2006/relationships/image" Target="../media/image47.png"/></Relationships>
</file>

<file path=ppt/slides/_rels/slide60.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48.png"/><Relationship Id="rId2" Type="http://schemas.openxmlformats.org/officeDocument/2006/relationships/notesSlide" Target="../notesSlides/notesSlide53.xml"/><Relationship Id="rId1" Type="http://schemas.openxmlformats.org/officeDocument/2006/relationships/slideLayout" Target="../slideLayouts/slideLayout1.xml"/><Relationship Id="rId6" Type="http://schemas.microsoft.com/office/2007/relationships/hdphoto" Target="../media/hdphoto4.wdp"/><Relationship Id="rId5" Type="http://schemas.openxmlformats.org/officeDocument/2006/relationships/image" Target="../media/image47.png"/><Relationship Id="rId4" Type="http://schemas.microsoft.com/office/2007/relationships/hdphoto" Target="../media/hdphoto5.wdp"/></Relationships>
</file>

<file path=ppt/slides/_rels/slide61.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48.png"/><Relationship Id="rId2" Type="http://schemas.openxmlformats.org/officeDocument/2006/relationships/notesSlide" Target="../notesSlides/notesSlide54.xml"/><Relationship Id="rId1" Type="http://schemas.openxmlformats.org/officeDocument/2006/relationships/slideLayout" Target="../slideLayouts/slideLayout1.xml"/><Relationship Id="rId6" Type="http://schemas.microsoft.com/office/2007/relationships/hdphoto" Target="../media/hdphoto4.wdp"/><Relationship Id="rId5" Type="http://schemas.openxmlformats.org/officeDocument/2006/relationships/image" Target="../media/image47.png"/><Relationship Id="rId4" Type="http://schemas.microsoft.com/office/2007/relationships/hdphoto" Target="../media/hdphoto5.wdp"/></Relationships>
</file>

<file path=ppt/slides/_rels/slide62.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48.png"/><Relationship Id="rId2" Type="http://schemas.openxmlformats.org/officeDocument/2006/relationships/notesSlide" Target="../notesSlides/notesSlide55.xml"/><Relationship Id="rId1" Type="http://schemas.openxmlformats.org/officeDocument/2006/relationships/slideLayout" Target="../slideLayouts/slideLayout1.xml"/><Relationship Id="rId6" Type="http://schemas.microsoft.com/office/2007/relationships/hdphoto" Target="../media/hdphoto4.wdp"/><Relationship Id="rId5" Type="http://schemas.openxmlformats.org/officeDocument/2006/relationships/image" Target="../media/image47.png"/><Relationship Id="rId4" Type="http://schemas.microsoft.com/office/2007/relationships/hdphoto" Target="../media/hdphoto5.wdp"/></Relationships>
</file>

<file path=ppt/slides/_rels/slide6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6.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52.JPG"/><Relationship Id="rId4" Type="http://schemas.openxmlformats.org/officeDocument/2006/relationships/image" Target="../media/image51.png"/></Relationships>
</file>

<file path=ppt/slides/_rels/slide64.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53.png"/><Relationship Id="rId2" Type="http://schemas.openxmlformats.org/officeDocument/2006/relationships/notesSlide" Target="../notesSlides/notesSlide57.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52.JPG"/><Relationship Id="rId4" Type="http://schemas.openxmlformats.org/officeDocument/2006/relationships/image" Target="../media/image51.png"/></Relationships>
</file>

<file path=ppt/slides/_rels/slide65.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notesSlide" Target="../notesSlides/notesSlide58.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52.JPG"/><Relationship Id="rId4" Type="http://schemas.openxmlformats.org/officeDocument/2006/relationships/image" Target="../media/image51.png"/></Relationships>
</file>

<file path=ppt/slides/_rels/slide6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50.png"/><Relationship Id="rId7" Type="http://schemas.openxmlformats.org/officeDocument/2006/relationships/image" Target="../media/image56.png"/><Relationship Id="rId2" Type="http://schemas.openxmlformats.org/officeDocument/2006/relationships/notesSlide" Target="../notesSlides/notesSlide59.xml"/><Relationship Id="rId1" Type="http://schemas.openxmlformats.org/officeDocument/2006/relationships/slideLayout" Target="../slideLayouts/slideLayout1.xml"/><Relationship Id="rId6" Type="http://schemas.openxmlformats.org/officeDocument/2006/relationships/image" Target="../media/image55.png"/><Relationship Id="rId5" Type="http://schemas.openxmlformats.org/officeDocument/2006/relationships/image" Target="../media/image52.JPG"/><Relationship Id="rId4" Type="http://schemas.openxmlformats.org/officeDocument/2006/relationships/image" Target="../media/image51.png"/></Relationships>
</file>

<file path=ppt/slides/_rels/slide67.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50.png"/><Relationship Id="rId7" Type="http://schemas.microsoft.com/office/2007/relationships/hdphoto" Target="../media/hdphoto6.wdp"/><Relationship Id="rId2" Type="http://schemas.openxmlformats.org/officeDocument/2006/relationships/notesSlide" Target="../notesSlides/notesSlide60.xml"/><Relationship Id="rId1" Type="http://schemas.openxmlformats.org/officeDocument/2006/relationships/slideLayout" Target="../slideLayouts/slideLayout1.xml"/><Relationship Id="rId6" Type="http://schemas.openxmlformats.org/officeDocument/2006/relationships/image" Target="../media/image57.png"/><Relationship Id="rId5" Type="http://schemas.openxmlformats.org/officeDocument/2006/relationships/image" Target="../media/image52.JPG"/><Relationship Id="rId4" Type="http://schemas.openxmlformats.org/officeDocument/2006/relationships/image" Target="../media/image51.png"/><Relationship Id="rId9" Type="http://schemas.openxmlformats.org/officeDocument/2006/relationships/image" Target="../media/image55.png"/></Relationships>
</file>

<file path=ppt/slides/_rels/slide6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1.xml"/><Relationship Id="rId1" Type="http://schemas.openxmlformats.org/officeDocument/2006/relationships/slideLayout" Target="../slideLayouts/slideLayout1.xml"/><Relationship Id="rId6" Type="http://schemas.openxmlformats.org/officeDocument/2006/relationships/image" Target="../media/image58.png"/><Relationship Id="rId5" Type="http://schemas.openxmlformats.org/officeDocument/2006/relationships/image" Target="../media/image55.png"/><Relationship Id="rId4" Type="http://schemas.openxmlformats.org/officeDocument/2006/relationships/image" Target="../media/image52.JPG"/></Relationships>
</file>

<file path=ppt/slides/_rels/slide6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2.xml"/><Relationship Id="rId1" Type="http://schemas.openxmlformats.org/officeDocument/2006/relationships/slideLayout" Target="../slideLayouts/slideLayout1.xml"/><Relationship Id="rId4" Type="http://schemas.openxmlformats.org/officeDocument/2006/relationships/image" Target="../media/image59.png"/></Relationships>
</file>

<file path=ppt/slides/_rels/slide7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3.xml"/><Relationship Id="rId1" Type="http://schemas.openxmlformats.org/officeDocument/2006/relationships/slideLayout" Target="../slideLayouts/slideLayout1.xml"/><Relationship Id="rId5" Type="http://schemas.openxmlformats.org/officeDocument/2006/relationships/image" Target="../media/image60.png"/><Relationship Id="rId4" Type="http://schemas.openxmlformats.org/officeDocument/2006/relationships/image" Target="../media/image59.png"/></Relationships>
</file>

<file path=ppt/slides/_rels/slide7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4.xml"/><Relationship Id="rId1" Type="http://schemas.openxmlformats.org/officeDocument/2006/relationships/slideLayout" Target="../slideLayouts/slideLayout1.xml"/><Relationship Id="rId5" Type="http://schemas.openxmlformats.org/officeDocument/2006/relationships/image" Target="../media/image61.png"/><Relationship Id="rId4" Type="http://schemas.openxmlformats.org/officeDocument/2006/relationships/image" Target="../media/image59.png"/></Relationships>
</file>

<file path=ppt/slides/_rels/slide7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5.xml"/><Relationship Id="rId1" Type="http://schemas.openxmlformats.org/officeDocument/2006/relationships/slideLayout" Target="../slideLayouts/slideLayout1.xml"/><Relationship Id="rId4" Type="http://schemas.openxmlformats.org/officeDocument/2006/relationships/image" Target="../media/image59.png"/></Relationships>
</file>

<file path=ppt/slides/_rels/slide7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6.xml"/><Relationship Id="rId1" Type="http://schemas.openxmlformats.org/officeDocument/2006/relationships/slideLayout" Target="../slideLayouts/slideLayout1.xml"/><Relationship Id="rId5" Type="http://schemas.openxmlformats.org/officeDocument/2006/relationships/image" Target="../media/image62.jpeg"/><Relationship Id="rId4" Type="http://schemas.openxmlformats.org/officeDocument/2006/relationships/image" Target="../media/image60.png"/></Relationships>
</file>

<file path=ppt/slides/_rels/slide74.xml.rels><?xml version="1.0" encoding="UTF-8" standalone="yes"?>
<Relationships xmlns="http://schemas.openxmlformats.org/package/2006/relationships"><Relationship Id="rId8" Type="http://schemas.microsoft.com/office/2007/relationships/hdphoto" Target="../media/hdphoto7.wdp"/><Relationship Id="rId3" Type="http://schemas.openxmlformats.org/officeDocument/2006/relationships/image" Target="../media/image51.png"/><Relationship Id="rId7" Type="http://schemas.openxmlformats.org/officeDocument/2006/relationships/image" Target="../media/image65.png"/><Relationship Id="rId2" Type="http://schemas.openxmlformats.org/officeDocument/2006/relationships/notesSlide" Target="../notesSlides/notesSlide67.xml"/><Relationship Id="rId1" Type="http://schemas.openxmlformats.org/officeDocument/2006/relationships/slideLayout" Target="../slideLayouts/slideLayout1.xml"/><Relationship Id="rId6" Type="http://schemas.openxmlformats.org/officeDocument/2006/relationships/image" Target="../media/image64.gif"/><Relationship Id="rId5" Type="http://schemas.openxmlformats.org/officeDocument/2006/relationships/image" Target="../media/image63.png"/><Relationship Id="rId4" Type="http://schemas.openxmlformats.org/officeDocument/2006/relationships/image" Target="../media/image62.jpeg"/></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73.xml"/><Relationship Id="rId1" Type="http://schemas.openxmlformats.org/officeDocument/2006/relationships/slideLayout" Target="../slideLayouts/slideLayout2.xml"/><Relationship Id="rId5" Type="http://schemas.openxmlformats.org/officeDocument/2006/relationships/image" Target="../media/image69.png"/><Relationship Id="rId4" Type="http://schemas.openxmlformats.org/officeDocument/2006/relationships/image" Target="../media/image68.jpeg"/></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75.xml"/><Relationship Id="rId1" Type="http://schemas.openxmlformats.org/officeDocument/2006/relationships/slideLayout" Target="../slideLayouts/slideLayout2.xml"/><Relationship Id="rId4" Type="http://schemas.microsoft.com/office/2007/relationships/hdphoto" Target="../media/hdphoto8.wdp"/></Relationships>
</file>

<file path=ppt/slides/_rels/slide8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76.xml"/><Relationship Id="rId1" Type="http://schemas.openxmlformats.org/officeDocument/2006/relationships/slideLayout" Target="../slideLayouts/slideLayout2.xml"/><Relationship Id="rId6" Type="http://schemas.microsoft.com/office/2007/relationships/hdphoto" Target="../media/hdphoto8.wdp"/><Relationship Id="rId5" Type="http://schemas.openxmlformats.org/officeDocument/2006/relationships/image" Target="../media/image72.png"/><Relationship Id="rId4" Type="http://schemas.microsoft.com/office/2007/relationships/hdphoto" Target="../media/hdphoto9.wdp"/></Relationships>
</file>

<file path=ppt/slides/_rels/slide84.xml.rels><?xml version="1.0" encoding="UTF-8" standalone="yes"?>
<Relationships xmlns="http://schemas.openxmlformats.org/package/2006/relationships"><Relationship Id="rId8" Type="http://schemas.microsoft.com/office/2007/relationships/hdphoto" Target="../media/hdphoto10.wdp"/><Relationship Id="rId3" Type="http://schemas.openxmlformats.org/officeDocument/2006/relationships/image" Target="../media/image73.png"/><Relationship Id="rId7" Type="http://schemas.openxmlformats.org/officeDocument/2006/relationships/image" Target="../media/image74.png"/><Relationship Id="rId2" Type="http://schemas.openxmlformats.org/officeDocument/2006/relationships/notesSlide" Target="../notesSlides/notesSlide77.xml"/><Relationship Id="rId1" Type="http://schemas.openxmlformats.org/officeDocument/2006/relationships/slideLayout" Target="../slideLayouts/slideLayout2.xml"/><Relationship Id="rId6" Type="http://schemas.microsoft.com/office/2007/relationships/hdphoto" Target="../media/hdphoto8.wdp"/><Relationship Id="rId5" Type="http://schemas.openxmlformats.org/officeDocument/2006/relationships/image" Target="../media/image72.png"/><Relationship Id="rId4" Type="http://schemas.microsoft.com/office/2007/relationships/hdphoto" Target="../media/hdphoto9.wdp"/></Relationships>
</file>

<file path=ppt/slides/_rels/slide8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78.xml"/><Relationship Id="rId1" Type="http://schemas.openxmlformats.org/officeDocument/2006/relationships/slideLayout" Target="../slideLayouts/slideLayout2.xml"/><Relationship Id="rId4" Type="http://schemas.microsoft.com/office/2007/relationships/hdphoto" Target="../media/hdphoto11.wdp"/></Relationships>
</file>

<file path=ppt/slides/_rels/slide8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79.xml"/><Relationship Id="rId1" Type="http://schemas.openxmlformats.org/officeDocument/2006/relationships/slideLayout" Target="../slideLayouts/slideLayout2.xml"/><Relationship Id="rId6" Type="http://schemas.microsoft.com/office/2007/relationships/hdphoto" Target="../media/hdphoto12.wdp"/><Relationship Id="rId5" Type="http://schemas.openxmlformats.org/officeDocument/2006/relationships/image" Target="../media/image77.png"/><Relationship Id="rId4" Type="http://schemas.microsoft.com/office/2007/relationships/hdphoto" Target="../media/hdphoto11.wdp"/></Relationships>
</file>

<file path=ppt/slides/_rels/slide87.xml.rels><?xml version="1.0" encoding="UTF-8" standalone="yes"?>
<Relationships xmlns="http://schemas.openxmlformats.org/package/2006/relationships"><Relationship Id="rId8" Type="http://schemas.microsoft.com/office/2007/relationships/hdphoto" Target="../media/hdphoto13.wdp"/><Relationship Id="rId3" Type="http://schemas.openxmlformats.org/officeDocument/2006/relationships/image" Target="../media/image76.png"/><Relationship Id="rId7" Type="http://schemas.openxmlformats.org/officeDocument/2006/relationships/image" Target="../media/image79.png"/><Relationship Id="rId2" Type="http://schemas.openxmlformats.org/officeDocument/2006/relationships/notesSlide" Target="../notesSlides/notesSlide80.xml"/><Relationship Id="rId1" Type="http://schemas.openxmlformats.org/officeDocument/2006/relationships/slideLayout" Target="../slideLayouts/slideLayout2.xml"/><Relationship Id="rId6" Type="http://schemas.microsoft.com/office/2007/relationships/hdphoto" Target="../media/hdphoto12.wdp"/><Relationship Id="rId5" Type="http://schemas.openxmlformats.org/officeDocument/2006/relationships/image" Target="../media/image78.png"/><Relationship Id="rId4" Type="http://schemas.microsoft.com/office/2007/relationships/hdphoto" Target="../media/hdphoto11.wdp"/></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82.xml"/><Relationship Id="rId1" Type="http://schemas.openxmlformats.org/officeDocument/2006/relationships/slideLayout" Target="../slideLayouts/slideLayout2.xml"/><Relationship Id="rId4" Type="http://schemas.microsoft.com/office/2007/relationships/hdphoto" Target="../media/hdphoto14.wdp"/></Relationships>
</file>

<file path=ppt/slides/_rels/slide90.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83.xml"/><Relationship Id="rId1" Type="http://schemas.openxmlformats.org/officeDocument/2006/relationships/slideLayout" Target="../slideLayouts/slideLayout2.xml"/><Relationship Id="rId6" Type="http://schemas.microsoft.com/office/2007/relationships/hdphoto" Target="../media/hdphoto14.wdp"/><Relationship Id="rId5" Type="http://schemas.openxmlformats.org/officeDocument/2006/relationships/image" Target="../media/image82.png"/><Relationship Id="rId4" Type="http://schemas.microsoft.com/office/2007/relationships/hdphoto" Target="../media/hdphoto15.wdp"/></Relationships>
</file>

<file path=ppt/slides/_rels/slide91.xml.rels><?xml version="1.0" encoding="UTF-8" standalone="yes"?>
<Relationships xmlns="http://schemas.openxmlformats.org/package/2006/relationships"><Relationship Id="rId8" Type="http://schemas.microsoft.com/office/2007/relationships/hdphoto" Target="../media/hdphoto14.wdp"/><Relationship Id="rId3" Type="http://schemas.openxmlformats.org/officeDocument/2006/relationships/image" Target="../media/image83.png"/><Relationship Id="rId7" Type="http://schemas.openxmlformats.org/officeDocument/2006/relationships/image" Target="../media/image82.png"/><Relationship Id="rId2" Type="http://schemas.openxmlformats.org/officeDocument/2006/relationships/notesSlide" Target="../notesSlides/notesSlide84.xml"/><Relationship Id="rId1" Type="http://schemas.openxmlformats.org/officeDocument/2006/relationships/slideLayout" Target="../slideLayouts/slideLayout2.xml"/><Relationship Id="rId6" Type="http://schemas.microsoft.com/office/2007/relationships/hdphoto" Target="../media/hdphoto16.wdp"/><Relationship Id="rId5" Type="http://schemas.openxmlformats.org/officeDocument/2006/relationships/image" Target="../media/image84.png"/><Relationship Id="rId4" Type="http://schemas.microsoft.com/office/2007/relationships/hdphoto" Target="../media/hdphoto15.wdp"/></Relationships>
</file>

<file path=ppt/slides/_rels/slide92.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85.xml"/><Relationship Id="rId1" Type="http://schemas.openxmlformats.org/officeDocument/2006/relationships/slideLayout" Target="../slideLayouts/slideLayout4.xml"/><Relationship Id="rId4" Type="http://schemas.openxmlformats.org/officeDocument/2006/relationships/image" Target="../media/image86.jpeg"/></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4.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4.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4.xml"/></Relationships>
</file>

<file path=ppt/slides/_rels/slide96.xml.rels><?xml version="1.0" encoding="UTF-8" standalone="yes"?>
<Relationships xmlns="http://schemas.openxmlformats.org/package/2006/relationships"><Relationship Id="rId8" Type="http://schemas.openxmlformats.org/officeDocument/2006/relationships/image" Target="../media/image92.PNG"/><Relationship Id="rId3" Type="http://schemas.openxmlformats.org/officeDocument/2006/relationships/image" Target="../media/image87.png"/><Relationship Id="rId7" Type="http://schemas.openxmlformats.org/officeDocument/2006/relationships/image" Target="../media/image91.PNG"/><Relationship Id="rId2" Type="http://schemas.openxmlformats.org/officeDocument/2006/relationships/notesSlide" Target="../notesSlides/notesSlide89.xml"/><Relationship Id="rId1" Type="http://schemas.openxmlformats.org/officeDocument/2006/relationships/slideLayout" Target="../slideLayouts/slideLayout4.xml"/><Relationship Id="rId6" Type="http://schemas.openxmlformats.org/officeDocument/2006/relationships/image" Target="../media/image90.PNG"/><Relationship Id="rId5" Type="http://schemas.openxmlformats.org/officeDocument/2006/relationships/image" Target="../media/image89.png"/><Relationship Id="rId4" Type="http://schemas.openxmlformats.org/officeDocument/2006/relationships/image" Target="../media/image88.png"/></Relationships>
</file>

<file path=ppt/slides/_rels/slide97.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90.xml"/><Relationship Id="rId1" Type="http://schemas.openxmlformats.org/officeDocument/2006/relationships/slideLayout" Target="../slideLayouts/slideLayout4.xml"/></Relationships>
</file>

<file path=ppt/slides/_rels/slide98.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91.xml"/><Relationship Id="rId1" Type="http://schemas.openxmlformats.org/officeDocument/2006/relationships/slideLayout" Target="../slideLayouts/slideLayout4.xml"/></Relationships>
</file>

<file path=ppt/slides/_rels/slide99.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92.xml"/><Relationship Id="rId1" Type="http://schemas.openxmlformats.org/officeDocument/2006/relationships/slideLayout" Target="../slideLayouts/slideLayout4.xml"/></Relationships>
</file>

<file path=ppt/slides/_rels/slide100.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93.xml"/><Relationship Id="rId1" Type="http://schemas.openxmlformats.org/officeDocument/2006/relationships/slideLayout" Target="../slideLayouts/slideLayout4.xml"/></Relationships>
</file>

<file path=ppt/slides/_rels/slide101.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94.xml"/><Relationship Id="rId1" Type="http://schemas.openxmlformats.org/officeDocument/2006/relationships/slideLayout" Target="../slideLayouts/slideLayout4.xml"/></Relationships>
</file>

<file path=ppt/slides/_rels/slide102.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95.xml"/><Relationship Id="rId1" Type="http://schemas.openxmlformats.org/officeDocument/2006/relationships/slideLayout" Target="../slideLayouts/slideLayout4.xml"/></Relationships>
</file>

<file path=ppt/slides/_rels/slide103.xml.rels><?xml version="1.0" encoding="UTF-8" standalone="yes"?>
<Relationships xmlns="http://schemas.openxmlformats.org/package/2006/relationships"><Relationship Id="rId3" Type="http://schemas.openxmlformats.org/officeDocument/2006/relationships/image" Target="../media/image87.png"/><Relationship Id="rId7" Type="http://schemas.openxmlformats.org/officeDocument/2006/relationships/image" Target="../media/image96.JPG"/><Relationship Id="rId2" Type="http://schemas.openxmlformats.org/officeDocument/2006/relationships/notesSlide" Target="../notesSlides/notesSlide96.xml"/><Relationship Id="rId1" Type="http://schemas.openxmlformats.org/officeDocument/2006/relationships/slideLayout" Target="../slideLayouts/slideLayout4.xml"/><Relationship Id="rId6" Type="http://schemas.openxmlformats.org/officeDocument/2006/relationships/image" Target="../media/image95.jpeg"/><Relationship Id="rId5" Type="http://schemas.openxmlformats.org/officeDocument/2006/relationships/image" Target="../media/image94.png"/><Relationship Id="rId4" Type="http://schemas.openxmlformats.org/officeDocument/2006/relationships/image" Target="../media/image93.png"/></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8.xml"/><Relationship Id="rId1" Type="http://schemas.openxmlformats.org/officeDocument/2006/relationships/slideLayout" Target="../slideLayouts/slideLayout2.xml"/><Relationship Id="rId4" Type="http://schemas.openxmlformats.org/officeDocument/2006/relationships/image" Target="../media/image98.JPG"/></Relationships>
</file>

<file path=ppt/slides/_rels/slide106.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9.xml"/><Relationship Id="rId1" Type="http://schemas.openxmlformats.org/officeDocument/2006/relationships/slideLayout" Target="../slideLayouts/slideLayout2.xml"/><Relationship Id="rId6" Type="http://schemas.openxmlformats.org/officeDocument/2006/relationships/image" Target="../media/image100.png"/><Relationship Id="rId5" Type="http://schemas.openxmlformats.org/officeDocument/2006/relationships/image" Target="../media/image98.JPG"/><Relationship Id="rId4" Type="http://schemas.microsoft.com/office/2007/relationships/hdphoto" Target="../media/hdphoto17.wdp"/></Relationships>
</file>

<file path=ppt/slides/_rels/slide107.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100.xml"/><Relationship Id="rId1" Type="http://schemas.openxmlformats.org/officeDocument/2006/relationships/slideLayout" Target="../slideLayouts/slideLayout2.xml"/><Relationship Id="rId6" Type="http://schemas.openxmlformats.org/officeDocument/2006/relationships/image" Target="../media/image100.png"/><Relationship Id="rId5" Type="http://schemas.openxmlformats.org/officeDocument/2006/relationships/image" Target="../media/image98.JPG"/><Relationship Id="rId4" Type="http://schemas.microsoft.com/office/2007/relationships/hdphoto" Target="../media/hdphoto17.wdp"/></Relationships>
</file>

<file path=ppt/slides/_rels/slide108.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101.xml"/><Relationship Id="rId1" Type="http://schemas.openxmlformats.org/officeDocument/2006/relationships/slideLayout" Target="../slideLayouts/slideLayout2.xml"/><Relationship Id="rId6" Type="http://schemas.openxmlformats.org/officeDocument/2006/relationships/image" Target="../media/image100.png"/><Relationship Id="rId5" Type="http://schemas.openxmlformats.org/officeDocument/2006/relationships/image" Target="../media/image98.JPG"/><Relationship Id="rId4" Type="http://schemas.microsoft.com/office/2007/relationships/hdphoto" Target="../media/hdphoto17.wdp"/></Relationships>
</file>

<file path=ppt/slides/_rels/slide109.xml.rels><?xml version="1.0" encoding="UTF-8" standalone="yes"?>
<Relationships xmlns="http://schemas.openxmlformats.org/package/2006/relationships"><Relationship Id="rId8" Type="http://schemas.openxmlformats.org/officeDocument/2006/relationships/image" Target="../media/image102.JPG"/><Relationship Id="rId3" Type="http://schemas.openxmlformats.org/officeDocument/2006/relationships/image" Target="../media/image99.jpeg"/><Relationship Id="rId7" Type="http://schemas.openxmlformats.org/officeDocument/2006/relationships/image" Target="../media/image101.JPG"/><Relationship Id="rId2" Type="http://schemas.openxmlformats.org/officeDocument/2006/relationships/notesSlide" Target="../notesSlides/notesSlide102.xml"/><Relationship Id="rId1" Type="http://schemas.openxmlformats.org/officeDocument/2006/relationships/slideLayout" Target="../slideLayouts/slideLayout2.xml"/><Relationship Id="rId6" Type="http://schemas.openxmlformats.org/officeDocument/2006/relationships/image" Target="../media/image100.png"/><Relationship Id="rId5" Type="http://schemas.openxmlformats.org/officeDocument/2006/relationships/image" Target="../media/image98.JPG"/><Relationship Id="rId4" Type="http://schemas.microsoft.com/office/2007/relationships/hdphoto" Target="../media/hdphoto17.wdp"/><Relationship Id="rId9" Type="http://schemas.openxmlformats.org/officeDocument/2006/relationships/image" Target="../media/image103.JPG"/></Relationships>
</file>

<file path=ppt/slides/_rels/slide110.xml.rels><?xml version="1.0" encoding="UTF-8" standalone="yes"?>
<Relationships xmlns="http://schemas.openxmlformats.org/package/2006/relationships"><Relationship Id="rId8" Type="http://schemas.microsoft.com/office/2007/relationships/hdphoto" Target="../media/hdphoto18.wdp"/><Relationship Id="rId3" Type="http://schemas.openxmlformats.org/officeDocument/2006/relationships/image" Target="../media/image99.jpeg"/><Relationship Id="rId7" Type="http://schemas.openxmlformats.org/officeDocument/2006/relationships/image" Target="../media/image104.jpeg"/><Relationship Id="rId2" Type="http://schemas.openxmlformats.org/officeDocument/2006/relationships/notesSlide" Target="../notesSlides/notesSlide103.xml"/><Relationship Id="rId1" Type="http://schemas.openxmlformats.org/officeDocument/2006/relationships/slideLayout" Target="../slideLayouts/slideLayout2.xml"/><Relationship Id="rId6" Type="http://schemas.openxmlformats.org/officeDocument/2006/relationships/image" Target="../media/image100.png"/><Relationship Id="rId5" Type="http://schemas.openxmlformats.org/officeDocument/2006/relationships/image" Target="../media/image98.JPG"/><Relationship Id="rId4" Type="http://schemas.microsoft.com/office/2007/relationships/hdphoto" Target="../media/hdphoto17.wdp"/><Relationship Id="rId9" Type="http://schemas.openxmlformats.org/officeDocument/2006/relationships/image" Target="../media/image102.JPG"/></Relationships>
</file>

<file path=ppt/slides/_rels/slide111.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104.xml"/><Relationship Id="rId1" Type="http://schemas.openxmlformats.org/officeDocument/2006/relationships/slideLayout" Target="../slideLayouts/slideLayout4.xml"/><Relationship Id="rId6" Type="http://schemas.openxmlformats.org/officeDocument/2006/relationships/image" Target="../media/image98.JPG"/><Relationship Id="rId5" Type="http://schemas.openxmlformats.org/officeDocument/2006/relationships/image" Target="../media/image106.JPG"/><Relationship Id="rId4" Type="http://schemas.openxmlformats.org/officeDocument/2006/relationships/image" Target="../media/image97.JPG"/></Relationships>
</file>

<file path=ppt/slides/_rels/slide112.xml.rels><?xml version="1.0" encoding="UTF-8" standalone="yes"?>
<Relationships xmlns="http://schemas.openxmlformats.org/package/2006/relationships"><Relationship Id="rId3" Type="http://schemas.openxmlformats.org/officeDocument/2006/relationships/image" Target="../media/image107.JPG"/><Relationship Id="rId7" Type="http://schemas.openxmlformats.org/officeDocument/2006/relationships/image" Target="../media/image95.jpeg"/><Relationship Id="rId2" Type="http://schemas.openxmlformats.org/officeDocument/2006/relationships/notesSlide" Target="../notesSlides/notesSlide105.xml"/><Relationship Id="rId1" Type="http://schemas.openxmlformats.org/officeDocument/2006/relationships/slideLayout" Target="../slideLayouts/slideLayout4.xml"/><Relationship Id="rId6" Type="http://schemas.openxmlformats.org/officeDocument/2006/relationships/image" Target="../media/image110.JPG"/><Relationship Id="rId5" Type="http://schemas.openxmlformats.org/officeDocument/2006/relationships/image" Target="../media/image109.JPG"/><Relationship Id="rId4" Type="http://schemas.openxmlformats.org/officeDocument/2006/relationships/image" Target="../media/image108.JPG"/></Relationships>
</file>

<file path=ppt/slides/_rels/slide113.xml.rels><?xml version="1.0" encoding="UTF-8" standalone="yes"?>
<Relationships xmlns="http://schemas.openxmlformats.org/package/2006/relationships"><Relationship Id="rId3" Type="http://schemas.openxmlformats.org/officeDocument/2006/relationships/image" Target="../media/image103.JPG"/><Relationship Id="rId7" Type="http://schemas.openxmlformats.org/officeDocument/2006/relationships/image" Target="../media/image114.JPG"/><Relationship Id="rId2" Type="http://schemas.openxmlformats.org/officeDocument/2006/relationships/notesSlide" Target="../notesSlides/notesSlide106.xml"/><Relationship Id="rId1" Type="http://schemas.openxmlformats.org/officeDocument/2006/relationships/slideLayout" Target="../slideLayouts/slideLayout4.xml"/><Relationship Id="rId6" Type="http://schemas.openxmlformats.org/officeDocument/2006/relationships/image" Target="../media/image113.JPG"/><Relationship Id="rId5" Type="http://schemas.openxmlformats.org/officeDocument/2006/relationships/image" Target="../media/image112.JPG"/><Relationship Id="rId4" Type="http://schemas.openxmlformats.org/officeDocument/2006/relationships/image" Target="../media/image111.JPG"/></Relationships>
</file>

<file path=ppt/slides/_rels/slide114.xml.rels><?xml version="1.0" encoding="UTF-8" standalone="yes"?>
<Relationships xmlns="http://schemas.openxmlformats.org/package/2006/relationships"><Relationship Id="rId8" Type="http://schemas.openxmlformats.org/officeDocument/2006/relationships/image" Target="../media/image101.JPG"/><Relationship Id="rId3" Type="http://schemas.openxmlformats.org/officeDocument/2006/relationships/image" Target="../media/image103.JPG"/><Relationship Id="rId7" Type="http://schemas.openxmlformats.org/officeDocument/2006/relationships/image" Target="../media/image114.JPG"/><Relationship Id="rId2" Type="http://schemas.openxmlformats.org/officeDocument/2006/relationships/notesSlide" Target="../notesSlides/notesSlide107.xml"/><Relationship Id="rId1" Type="http://schemas.openxmlformats.org/officeDocument/2006/relationships/slideLayout" Target="../slideLayouts/slideLayout4.xml"/><Relationship Id="rId6" Type="http://schemas.openxmlformats.org/officeDocument/2006/relationships/image" Target="../media/image113.JPG"/><Relationship Id="rId5" Type="http://schemas.openxmlformats.org/officeDocument/2006/relationships/image" Target="../media/image116.JPG"/><Relationship Id="rId4" Type="http://schemas.openxmlformats.org/officeDocument/2006/relationships/image" Target="../media/image115.JPG"/><Relationship Id="rId9" Type="http://schemas.openxmlformats.org/officeDocument/2006/relationships/image" Target="../media/image117.JPG"/></Relationships>
</file>

<file path=ppt/slides/_rels/slide115.xml.rels><?xml version="1.0" encoding="UTF-8" standalone="yes"?>
<Relationships xmlns="http://schemas.openxmlformats.org/package/2006/relationships"><Relationship Id="rId8" Type="http://schemas.openxmlformats.org/officeDocument/2006/relationships/image" Target="../media/image102.JPG"/><Relationship Id="rId3" Type="http://schemas.openxmlformats.org/officeDocument/2006/relationships/image" Target="../media/image103.JPG"/><Relationship Id="rId7" Type="http://schemas.openxmlformats.org/officeDocument/2006/relationships/image" Target="../media/image112.JPG"/><Relationship Id="rId2" Type="http://schemas.openxmlformats.org/officeDocument/2006/relationships/notesSlide" Target="../notesSlides/notesSlide108.xml"/><Relationship Id="rId1" Type="http://schemas.openxmlformats.org/officeDocument/2006/relationships/slideLayout" Target="../slideLayouts/slideLayout4.xml"/><Relationship Id="rId6" Type="http://schemas.openxmlformats.org/officeDocument/2006/relationships/image" Target="../media/image111.JPG"/><Relationship Id="rId5" Type="http://schemas.openxmlformats.org/officeDocument/2006/relationships/image" Target="../media/image116.JPG"/><Relationship Id="rId4" Type="http://schemas.openxmlformats.org/officeDocument/2006/relationships/image" Target="../media/image115.JPG"/><Relationship Id="rId9" Type="http://schemas.openxmlformats.org/officeDocument/2006/relationships/image" Target="../media/image118.JPG"/></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110.xml"/><Relationship Id="rId1" Type="http://schemas.openxmlformats.org/officeDocument/2006/relationships/slideLayout" Target="../slideLayouts/slideLayout1.xml"/><Relationship Id="rId5" Type="http://schemas.openxmlformats.org/officeDocument/2006/relationships/image" Target="../media/image121.png"/><Relationship Id="rId4" Type="http://schemas.openxmlformats.org/officeDocument/2006/relationships/image" Target="../media/image120.png"/></Relationships>
</file>

<file path=ppt/slides/_rels/slide118.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11.xml"/><Relationship Id="rId1" Type="http://schemas.openxmlformats.org/officeDocument/2006/relationships/slideLayout" Target="../slideLayouts/slideLayout1.xml"/><Relationship Id="rId5" Type="http://schemas.openxmlformats.org/officeDocument/2006/relationships/image" Target="../media/image121.png"/><Relationship Id="rId4" Type="http://schemas.openxmlformats.org/officeDocument/2006/relationships/image" Target="../media/image120.png"/></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113.xml"/><Relationship Id="rId1" Type="http://schemas.openxmlformats.org/officeDocument/2006/relationships/slideLayout" Target="../slideLayouts/slideLayout1.xml"/><Relationship Id="rId4" Type="http://schemas.microsoft.com/office/2007/relationships/hdphoto" Target="../media/hdphoto19.wdp"/></Relationships>
</file>

<file path=ppt/slides/_rels/slide121.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114.xml"/><Relationship Id="rId1" Type="http://schemas.openxmlformats.org/officeDocument/2006/relationships/slideLayout" Target="../slideLayouts/slideLayout1.xml"/><Relationship Id="rId5" Type="http://schemas.microsoft.com/office/2007/relationships/hdphoto" Target="../media/hdphoto20.wdp"/><Relationship Id="rId4" Type="http://schemas.openxmlformats.org/officeDocument/2006/relationships/image" Target="../media/image125.png"/></Relationships>
</file>

<file path=ppt/slides/_rels/slide122.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115.xml"/><Relationship Id="rId1" Type="http://schemas.openxmlformats.org/officeDocument/2006/relationships/slideLayout" Target="../slideLayouts/slideLayout1.xml"/><Relationship Id="rId6" Type="http://schemas.microsoft.com/office/2007/relationships/hdphoto" Target="../media/hdphoto21.wdp"/><Relationship Id="rId5" Type="http://schemas.openxmlformats.org/officeDocument/2006/relationships/image" Target="../media/image127.png"/><Relationship Id="rId4" Type="http://schemas.openxmlformats.org/officeDocument/2006/relationships/image" Target="../media/image126.png"/></Relationships>
</file>

<file path=ppt/slides/_rels/slide123.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116.xml"/><Relationship Id="rId1" Type="http://schemas.openxmlformats.org/officeDocument/2006/relationships/slideLayout" Target="../slideLayouts/slideLayout1.xml"/><Relationship Id="rId4" Type="http://schemas.microsoft.com/office/2007/relationships/hdphoto" Target="../media/hdphoto22.wdp"/></Relationships>
</file>

<file path=ppt/slides/_rels/slide124.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117.xml"/><Relationship Id="rId1" Type="http://schemas.openxmlformats.org/officeDocument/2006/relationships/slideLayout" Target="../slideLayouts/slideLayout1.xml"/></Relationships>
</file>

<file path=ppt/slides/_rels/slide125.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118.xml"/><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19.xml"/><Relationship Id="rId1" Type="http://schemas.openxmlformats.org/officeDocument/2006/relationships/slideLayout" Target="../slideLayouts/slideLayout1.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1.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1.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1.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1.xml"/></Relationships>
</file>

<file path=ppt/slides/_rels/slide134.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127.xml"/><Relationship Id="rId1" Type="http://schemas.openxmlformats.org/officeDocument/2006/relationships/slideLayout" Target="../slideLayouts/slideLayout1.xml"/><Relationship Id="rId4" Type="http://schemas.openxmlformats.org/officeDocument/2006/relationships/image" Target="../media/image133.png"/></Relationships>
</file>

<file path=ppt/slides/_rels/slide135.xml.rels><?xml version="1.0" encoding="UTF-8" standalone="yes"?>
<Relationships xmlns="http://schemas.openxmlformats.org/package/2006/relationships"><Relationship Id="rId3" Type="http://schemas.openxmlformats.org/officeDocument/2006/relationships/image" Target="../media/image134.gif"/><Relationship Id="rId2" Type="http://schemas.openxmlformats.org/officeDocument/2006/relationships/notesSlide" Target="../notesSlides/notesSlide128.xml"/><Relationship Id="rId1" Type="http://schemas.openxmlformats.org/officeDocument/2006/relationships/slideLayout" Target="../slideLayouts/slideLayout1.xml"/><Relationship Id="rId4" Type="http://schemas.openxmlformats.org/officeDocument/2006/relationships/image" Target="../media/image135.gif"/></Relationships>
</file>

<file path=ppt/slides/_rels/slide136.xml.rels><?xml version="1.0" encoding="UTF-8" standalone="yes"?>
<Relationships xmlns="http://schemas.openxmlformats.org/package/2006/relationships"><Relationship Id="rId3" Type="http://schemas.openxmlformats.org/officeDocument/2006/relationships/image" Target="../media/image136.gif"/><Relationship Id="rId2" Type="http://schemas.openxmlformats.org/officeDocument/2006/relationships/notesSlide" Target="../notesSlides/notesSlide129.xml"/><Relationship Id="rId1" Type="http://schemas.openxmlformats.org/officeDocument/2006/relationships/slideLayout" Target="../slideLayouts/slideLayout1.xml"/><Relationship Id="rId4" Type="http://schemas.openxmlformats.org/officeDocument/2006/relationships/image" Target="../media/image137.gif"/></Relationships>
</file>

<file path=ppt/slides/_rels/slide1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0.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138.xml.rels><?xml version="1.0" encoding="UTF-8" standalone="yes"?>
<Relationships xmlns="http://schemas.openxmlformats.org/package/2006/relationships"><Relationship Id="rId3" Type="http://schemas.openxmlformats.org/officeDocument/2006/relationships/hyperlink" Target="https://ams.confex.com/ams/28SLS/webprogram/Paper300769.html" TargetMode="External"/><Relationship Id="rId2" Type="http://schemas.openxmlformats.org/officeDocument/2006/relationships/notesSlide" Target="../notesSlides/notesSlide131.xml"/><Relationship Id="rId1" Type="http://schemas.openxmlformats.org/officeDocument/2006/relationships/slideLayout" Target="../slideLayouts/slideLayout1.xml"/><Relationship Id="rId6" Type="http://schemas.openxmlformats.org/officeDocument/2006/relationships/image" Target="../media/image139.PNG"/><Relationship Id="rId5" Type="http://schemas.openxmlformats.org/officeDocument/2006/relationships/image" Target="../media/image138.PNG"/><Relationship Id="rId4" Type="http://schemas.openxmlformats.org/officeDocument/2006/relationships/hyperlink" Target="https://ams.confex.com/ams/28SLS/webprogram/Paper300772.html" TargetMode="External"/></Relationships>
</file>

<file path=ppt/slides/_rels/slide1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40.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3" Type="http://schemas.openxmlformats.org/officeDocument/2006/relationships/notesSlide" Target="../notesSlides/notesSlide135.xml"/><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image" Target="../media/image142.png"/><Relationship Id="rId4" Type="http://schemas.openxmlformats.org/officeDocument/2006/relationships/oleObject" Target="../embeddings/Microsoft_Excel_97-2003_Worksheet1.xls"/></Relationships>
</file>

<file path=ppt/slides/_rels/slide143.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136.xml"/><Relationship Id="rId1" Type="http://schemas.openxmlformats.org/officeDocument/2006/relationships/slideLayout" Target="../slideLayouts/slideLayout1.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1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13.xml"/></Relationships>
</file>

<file path=ppt/slides/_rels/slide147.xml.rels><?xml version="1.0" encoding="UTF-8" standalone="yes"?>
<Relationships xmlns="http://schemas.openxmlformats.org/package/2006/relationships"><Relationship Id="rId3" Type="http://schemas.openxmlformats.org/officeDocument/2006/relationships/hyperlink" Target="http://www.presentationmagazine.com/" TargetMode="External"/><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0" y="1155700"/>
            <a:ext cx="9144000"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150971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1546225"/>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77" name="TextBox 10"/>
          <p:cNvSpPr txBox="1">
            <a:spLocks noChangeArrowheads="1"/>
          </p:cNvSpPr>
          <p:nvPr/>
        </p:nvSpPr>
        <p:spPr bwMode="auto">
          <a:xfrm>
            <a:off x="3383586" y="1192213"/>
            <a:ext cx="22085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Tuesday</a:t>
            </a:r>
            <a:r>
              <a:rPr lang="en-GB" altLang="en-US" sz="1400" b="1" dirty="0">
                <a:solidFill>
                  <a:srgbClr val="1C1C1C"/>
                </a:solidFill>
              </a:rPr>
              <a:t>, </a:t>
            </a:r>
            <a:r>
              <a:rPr lang="en-GB" altLang="en-US" sz="1400" b="1" dirty="0" smtClean="0">
                <a:solidFill>
                  <a:srgbClr val="1C1C1C"/>
                </a:solidFill>
              </a:rPr>
              <a:t>January </a:t>
            </a:r>
            <a:r>
              <a:rPr lang="en-GB" altLang="en-US" sz="1400" b="1" dirty="0">
                <a:solidFill>
                  <a:srgbClr val="1C1C1C"/>
                </a:solidFill>
              </a:rPr>
              <a:t>24, </a:t>
            </a:r>
            <a:r>
              <a:rPr lang="en-GB" altLang="en-US" sz="1400" b="1" dirty="0" smtClean="0">
                <a:solidFill>
                  <a:srgbClr val="1C1C1C"/>
                </a:solidFill>
              </a:rPr>
              <a:t>2017</a:t>
            </a:r>
            <a:endParaRPr lang="en-GB" altLang="en-US" sz="1400" b="1" dirty="0">
              <a:solidFill>
                <a:srgbClr val="1C1C1C"/>
              </a:solidFill>
            </a:endParaRPr>
          </a:p>
        </p:txBody>
      </p:sp>
      <p:sp>
        <p:nvSpPr>
          <p:cNvPr id="3078" name="TextBox 11"/>
          <p:cNvSpPr txBox="1">
            <a:spLocks noChangeArrowheads="1"/>
          </p:cNvSpPr>
          <p:nvPr/>
        </p:nvSpPr>
        <p:spPr bwMode="auto">
          <a:xfrm>
            <a:off x="131763" y="1222375"/>
            <a:ext cx="37687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r>
              <a:rPr lang="en-GB" altLang="en-US" sz="1800" b="1" dirty="0" smtClean="0">
                <a:solidFill>
                  <a:srgbClr val="1C1C1C"/>
                </a:solidFill>
              </a:rPr>
              <a:t>Dave Elson</a:t>
            </a:r>
            <a:endParaRPr lang="en-GB" altLang="en-US" sz="1800" b="1" dirty="0">
              <a:solidFill>
                <a:srgbClr val="1C1C1C"/>
              </a:solidFill>
            </a:endParaRPr>
          </a:p>
        </p:txBody>
      </p:sp>
      <p:sp>
        <p:nvSpPr>
          <p:cNvPr id="3079" name="TextBox 12"/>
          <p:cNvSpPr txBox="1">
            <a:spLocks noChangeArrowheads="1"/>
          </p:cNvSpPr>
          <p:nvPr/>
        </p:nvSpPr>
        <p:spPr bwMode="auto">
          <a:xfrm>
            <a:off x="7332102" y="1217613"/>
            <a:ext cx="15832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r" eaLnBrk="1" hangingPunct="1">
              <a:spcBef>
                <a:spcPct val="0"/>
              </a:spcBef>
              <a:buFontTx/>
              <a:buNone/>
            </a:pPr>
            <a:r>
              <a:rPr lang="en-GB" altLang="en-US" sz="1800" b="1" dirty="0" smtClean="0">
                <a:solidFill>
                  <a:srgbClr val="1C1C1C"/>
                </a:solidFill>
              </a:rPr>
              <a:t>Treena Jensen</a:t>
            </a:r>
            <a:endParaRPr lang="en-GB" altLang="en-US" sz="1800" b="1" dirty="0">
              <a:solidFill>
                <a:srgbClr val="1C1C1C"/>
              </a:solidFill>
            </a:endParaRPr>
          </a:p>
        </p:txBody>
      </p:sp>
      <p:sp>
        <p:nvSpPr>
          <p:cNvPr id="3080" name="TextBox 13"/>
          <p:cNvSpPr txBox="1">
            <a:spLocks noChangeArrowheads="1"/>
          </p:cNvSpPr>
          <p:nvPr/>
        </p:nvSpPr>
        <p:spPr bwMode="auto">
          <a:xfrm>
            <a:off x="0" y="1647825"/>
            <a:ext cx="9132888"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5500" b="1" dirty="0" smtClean="0">
                <a:solidFill>
                  <a:srgbClr val="1C1C1C"/>
                </a:solidFill>
              </a:rPr>
              <a:t>Climatology of Tornadoes</a:t>
            </a:r>
            <a:endParaRPr lang="en-GB" altLang="en-US" sz="5500" b="1" dirty="0">
              <a:solidFill>
                <a:srgbClr val="1C1C1C"/>
              </a:solidFill>
            </a:endParaRPr>
          </a:p>
        </p:txBody>
      </p:sp>
      <p:cxnSp>
        <p:nvCxnSpPr>
          <p:cNvPr id="25" name="Straight Connector 24"/>
          <p:cNvCxnSpPr/>
          <p:nvPr/>
        </p:nvCxnSpPr>
        <p:spPr>
          <a:xfrm>
            <a:off x="-4763" y="1189038"/>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90" name="TextBox 10"/>
          <p:cNvSpPr txBox="1">
            <a:spLocks noChangeArrowheads="1"/>
          </p:cNvSpPr>
          <p:nvPr/>
        </p:nvSpPr>
        <p:spPr bwMode="auto">
          <a:xfrm>
            <a:off x="2088950" y="862013"/>
            <a:ext cx="47851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American Meteorological Society Meeting, Portland Oregon</a:t>
            </a:r>
            <a:endParaRPr lang="en-GB" altLang="en-US" sz="1400" b="1" dirty="0">
              <a:solidFill>
                <a:srgbClr val="1C1C1C"/>
              </a:solidFill>
            </a:endParaRPr>
          </a:p>
        </p:txBody>
      </p:sp>
      <p:sp>
        <p:nvSpPr>
          <p:cNvPr id="2" name="TextBox 1"/>
          <p:cNvSpPr txBox="1"/>
          <p:nvPr/>
        </p:nvSpPr>
        <p:spPr>
          <a:xfrm>
            <a:off x="35169" y="37842"/>
            <a:ext cx="9108831" cy="784830"/>
          </a:xfrm>
          <a:prstGeom prst="rect">
            <a:avLst/>
          </a:prstGeom>
          <a:noFill/>
        </p:spPr>
        <p:txBody>
          <a:bodyPr wrap="square" rtlCol="0">
            <a:spAutoFit/>
          </a:bodyPr>
          <a:lstStyle/>
          <a:p>
            <a:pPr algn="ct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Pacific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Northwest</a:t>
            </a: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Tornadoes</a:t>
            </a:r>
            <a:endParaRPr lang="en-US" sz="45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sp>
        <p:nvSpPr>
          <p:cNvPr id="20" name="TextBox 15"/>
          <p:cNvSpPr txBox="1">
            <a:spLocks noChangeArrowheads="1"/>
          </p:cNvSpPr>
          <p:nvPr/>
        </p:nvSpPr>
        <p:spPr bwMode="auto">
          <a:xfrm>
            <a:off x="131763" y="2603500"/>
            <a:ext cx="2611437" cy="4139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just" eaLnBrk="1" hangingPunct="1">
              <a:spcBef>
                <a:spcPct val="0"/>
              </a:spcBef>
              <a:buNone/>
            </a:pPr>
            <a:r>
              <a:rPr lang="en-GB" altLang="en-US" sz="1800" b="1" dirty="0">
                <a:solidFill>
                  <a:srgbClr val="1C1C1C"/>
                </a:solidFill>
              </a:rPr>
              <a:t>Lorem ipsum </a:t>
            </a:r>
            <a:r>
              <a:rPr lang="en-GB" altLang="en-US" sz="1800" b="1" dirty="0" err="1">
                <a:solidFill>
                  <a:srgbClr val="1C1C1C"/>
                </a:solidFill>
              </a:rPr>
              <a:t>dolor</a:t>
            </a:r>
            <a:r>
              <a:rPr lang="en-GB" altLang="en-US" sz="1800" b="1" dirty="0">
                <a:solidFill>
                  <a:srgbClr val="1C1C1C"/>
                </a:solidFill>
              </a:rPr>
              <a:t> sit </a:t>
            </a:r>
            <a:r>
              <a:rPr lang="en-GB" altLang="en-US" sz="1800" b="1" dirty="0" err="1">
                <a:solidFill>
                  <a:srgbClr val="1C1C1C"/>
                </a:solidFill>
              </a:rPr>
              <a:t>amet</a:t>
            </a:r>
            <a:r>
              <a:rPr lang="en-GB" altLang="en-US" sz="1800" b="1" dirty="0">
                <a:solidFill>
                  <a:srgbClr val="1C1C1C"/>
                </a:solidFill>
              </a:rPr>
              <a:t>, </a:t>
            </a:r>
            <a:r>
              <a:rPr lang="en-GB" altLang="en-US" sz="1800" b="1" dirty="0" err="1">
                <a:solidFill>
                  <a:srgbClr val="1C1C1C"/>
                </a:solidFill>
              </a:rPr>
              <a:t>consectetuer</a:t>
            </a:r>
            <a:r>
              <a:rPr lang="en-GB" altLang="en-US" sz="1800" b="1" dirty="0">
                <a:solidFill>
                  <a:srgbClr val="1C1C1C"/>
                </a:solidFill>
              </a:rPr>
              <a:t> </a:t>
            </a:r>
            <a:r>
              <a:rPr lang="en-GB" altLang="en-US" sz="1800" b="1" dirty="0" err="1">
                <a:solidFill>
                  <a:srgbClr val="1C1C1C"/>
                </a:solidFill>
              </a:rPr>
              <a:t>adipiscing</a:t>
            </a:r>
            <a:r>
              <a:rPr lang="en-GB" altLang="en-US" sz="1800" b="1" dirty="0">
                <a:solidFill>
                  <a:srgbClr val="1C1C1C"/>
                </a:solidFill>
              </a:rPr>
              <a:t> </a:t>
            </a:r>
            <a:r>
              <a:rPr lang="en-GB" altLang="en-US" sz="1800" b="1" dirty="0" err="1">
                <a:solidFill>
                  <a:srgbClr val="1C1C1C"/>
                </a:solidFill>
              </a:rPr>
              <a:t>elit</a:t>
            </a:r>
            <a:r>
              <a:rPr lang="en-GB" altLang="en-US" sz="1800" b="1" dirty="0">
                <a:solidFill>
                  <a:srgbClr val="1C1C1C"/>
                </a:solidFill>
              </a:rPr>
              <a:t>. </a:t>
            </a:r>
            <a:r>
              <a:rPr lang="en-GB" altLang="en-US" sz="1100" dirty="0" err="1">
                <a:solidFill>
                  <a:srgbClr val="1C1C1C"/>
                </a:solidFill>
              </a:rPr>
              <a:t>Aenean</a:t>
            </a:r>
            <a:r>
              <a:rPr lang="en-GB" altLang="en-US" sz="1100" dirty="0">
                <a:solidFill>
                  <a:srgbClr val="1C1C1C"/>
                </a:solidFill>
              </a:rPr>
              <a:t> </a:t>
            </a:r>
            <a:r>
              <a:rPr lang="en-GB" altLang="en-US" sz="1100" dirty="0" err="1">
                <a:solidFill>
                  <a:srgbClr val="1C1C1C"/>
                </a:solidFill>
              </a:rPr>
              <a:t>commodo</a:t>
            </a:r>
            <a:r>
              <a:rPr lang="en-GB" altLang="en-US" sz="1100" dirty="0">
                <a:solidFill>
                  <a:srgbClr val="1C1C1C"/>
                </a:solidFill>
              </a:rPr>
              <a:t> ligula </a:t>
            </a:r>
            <a:r>
              <a:rPr lang="en-GB" altLang="en-US" sz="1100" dirty="0" err="1">
                <a:solidFill>
                  <a:srgbClr val="1C1C1C"/>
                </a:solidFill>
              </a:rPr>
              <a:t>eget</a:t>
            </a:r>
            <a:r>
              <a:rPr lang="en-GB" altLang="en-US" sz="1100" dirty="0">
                <a:solidFill>
                  <a:srgbClr val="1C1C1C"/>
                </a:solidFill>
              </a:rPr>
              <a:t> </a:t>
            </a:r>
            <a:r>
              <a:rPr lang="en-GB" altLang="en-US" sz="1100" dirty="0" err="1">
                <a:solidFill>
                  <a:srgbClr val="1C1C1C"/>
                </a:solidFill>
              </a:rPr>
              <a:t>dolor</a:t>
            </a:r>
            <a:r>
              <a:rPr lang="en-GB" altLang="en-US" sz="1100" dirty="0">
                <a:solidFill>
                  <a:srgbClr val="1C1C1C"/>
                </a:solidFill>
              </a:rPr>
              <a:t>. </a:t>
            </a:r>
            <a:r>
              <a:rPr lang="en-GB" altLang="en-US" sz="1100" dirty="0" err="1">
                <a:solidFill>
                  <a:srgbClr val="1C1C1C"/>
                </a:solidFill>
              </a:rPr>
              <a:t>Aenean</a:t>
            </a:r>
            <a:r>
              <a:rPr lang="en-GB" altLang="en-US" sz="1100" dirty="0">
                <a:solidFill>
                  <a:srgbClr val="1C1C1C"/>
                </a:solidFill>
              </a:rPr>
              <a:t> </a:t>
            </a:r>
            <a:r>
              <a:rPr lang="en-GB" altLang="en-US" sz="1100" dirty="0" err="1">
                <a:solidFill>
                  <a:srgbClr val="1C1C1C"/>
                </a:solidFill>
              </a:rPr>
              <a:t>massa</a:t>
            </a:r>
            <a:r>
              <a:rPr lang="en-GB" altLang="en-US" sz="1100" dirty="0">
                <a:solidFill>
                  <a:srgbClr val="1C1C1C"/>
                </a:solidFill>
              </a:rPr>
              <a:t>. Cum </a:t>
            </a:r>
            <a:r>
              <a:rPr lang="en-GB" altLang="en-US" sz="1100" dirty="0" err="1">
                <a:solidFill>
                  <a:srgbClr val="1C1C1C"/>
                </a:solidFill>
              </a:rPr>
              <a:t>sociis</a:t>
            </a:r>
            <a:r>
              <a:rPr lang="en-GB" altLang="en-US" sz="1100" dirty="0">
                <a:solidFill>
                  <a:srgbClr val="1C1C1C"/>
                </a:solidFill>
              </a:rPr>
              <a:t> </a:t>
            </a:r>
            <a:r>
              <a:rPr lang="en-GB" altLang="en-US" sz="1100" dirty="0" err="1">
                <a:solidFill>
                  <a:srgbClr val="1C1C1C"/>
                </a:solidFill>
              </a:rPr>
              <a:t>natoque</a:t>
            </a:r>
            <a:r>
              <a:rPr lang="en-GB" altLang="en-US" sz="1100" dirty="0">
                <a:solidFill>
                  <a:srgbClr val="1C1C1C"/>
                </a:solidFill>
              </a:rPr>
              <a:t> </a:t>
            </a:r>
            <a:r>
              <a:rPr lang="en-GB" altLang="en-US" sz="1100" dirty="0" err="1">
                <a:solidFill>
                  <a:srgbClr val="1C1C1C"/>
                </a:solidFill>
              </a:rPr>
              <a:t>penatibus</a:t>
            </a:r>
            <a:r>
              <a:rPr lang="en-GB" altLang="en-US" sz="1100" dirty="0">
                <a:solidFill>
                  <a:srgbClr val="1C1C1C"/>
                </a:solidFill>
              </a:rPr>
              <a:t> et </a:t>
            </a:r>
            <a:r>
              <a:rPr lang="en-GB" altLang="en-US" sz="1100" dirty="0" err="1">
                <a:solidFill>
                  <a:srgbClr val="1C1C1C"/>
                </a:solidFill>
              </a:rPr>
              <a:t>magnis</a:t>
            </a:r>
            <a:r>
              <a:rPr lang="en-GB" altLang="en-US" sz="1100" dirty="0">
                <a:solidFill>
                  <a:srgbClr val="1C1C1C"/>
                </a:solidFill>
              </a:rPr>
              <a:t> dis parturient </a:t>
            </a:r>
            <a:r>
              <a:rPr lang="en-GB" altLang="en-US" sz="1100" dirty="0" err="1">
                <a:solidFill>
                  <a:srgbClr val="1C1C1C"/>
                </a:solidFill>
              </a:rPr>
              <a:t>montes</a:t>
            </a:r>
            <a:r>
              <a:rPr lang="en-GB" altLang="en-US" sz="1100" dirty="0">
                <a:solidFill>
                  <a:srgbClr val="1C1C1C"/>
                </a:solidFill>
              </a:rPr>
              <a:t>, </a:t>
            </a:r>
            <a:r>
              <a:rPr lang="en-GB" altLang="en-US" sz="1100" dirty="0" err="1">
                <a:solidFill>
                  <a:srgbClr val="1C1C1C"/>
                </a:solidFill>
              </a:rPr>
              <a:t>nascetur</a:t>
            </a:r>
            <a:r>
              <a:rPr lang="en-GB" altLang="en-US" sz="1100" dirty="0">
                <a:solidFill>
                  <a:srgbClr val="1C1C1C"/>
                </a:solidFill>
              </a:rPr>
              <a:t> </a:t>
            </a:r>
            <a:r>
              <a:rPr lang="en-GB" altLang="en-US" sz="1100" dirty="0" err="1">
                <a:solidFill>
                  <a:srgbClr val="1C1C1C"/>
                </a:solidFill>
              </a:rPr>
              <a:t>ridiculus</a:t>
            </a:r>
            <a:r>
              <a:rPr lang="en-GB" altLang="en-US" sz="1100" dirty="0">
                <a:solidFill>
                  <a:srgbClr val="1C1C1C"/>
                </a:solidFill>
              </a:rPr>
              <a:t> mus. </a:t>
            </a:r>
            <a:r>
              <a:rPr lang="en-GB" altLang="en-US" sz="1100" dirty="0" err="1">
                <a:solidFill>
                  <a:srgbClr val="1C1C1C"/>
                </a:solidFill>
              </a:rPr>
              <a:t>Donec</a:t>
            </a:r>
            <a:r>
              <a:rPr lang="en-GB" altLang="en-US" sz="1100" dirty="0">
                <a:solidFill>
                  <a:srgbClr val="1C1C1C"/>
                </a:solidFill>
              </a:rPr>
              <a:t> quam </a:t>
            </a:r>
            <a:r>
              <a:rPr lang="en-GB" altLang="en-US" sz="1100" dirty="0" err="1">
                <a:solidFill>
                  <a:srgbClr val="1C1C1C"/>
                </a:solidFill>
              </a:rPr>
              <a:t>felis</a:t>
            </a:r>
            <a:r>
              <a:rPr lang="en-GB" altLang="en-US" sz="1100" dirty="0">
                <a:solidFill>
                  <a:srgbClr val="1C1C1C"/>
                </a:solidFill>
              </a:rPr>
              <a:t>, </a:t>
            </a:r>
            <a:r>
              <a:rPr lang="en-GB" altLang="en-US" sz="1100" dirty="0" err="1">
                <a:solidFill>
                  <a:srgbClr val="1C1C1C"/>
                </a:solidFill>
              </a:rPr>
              <a:t>ultricies</a:t>
            </a:r>
            <a:r>
              <a:rPr lang="en-GB" altLang="en-US" sz="1100" dirty="0">
                <a:solidFill>
                  <a:srgbClr val="1C1C1C"/>
                </a:solidFill>
              </a:rPr>
              <a:t> </a:t>
            </a:r>
            <a:r>
              <a:rPr lang="en-GB" altLang="en-US" sz="1100" dirty="0" err="1">
                <a:solidFill>
                  <a:srgbClr val="1C1C1C"/>
                </a:solidFill>
              </a:rPr>
              <a:t>nec</a:t>
            </a:r>
            <a:r>
              <a:rPr lang="en-GB" altLang="en-US" sz="1100" dirty="0">
                <a:solidFill>
                  <a:srgbClr val="1C1C1C"/>
                </a:solidFill>
              </a:rPr>
              <a:t>, </a:t>
            </a:r>
            <a:r>
              <a:rPr lang="en-GB" altLang="en-US" sz="1100" dirty="0" err="1">
                <a:solidFill>
                  <a:srgbClr val="1C1C1C"/>
                </a:solidFill>
              </a:rPr>
              <a:t>pellentesque</a:t>
            </a:r>
            <a:r>
              <a:rPr lang="en-GB" altLang="en-US" sz="1100" dirty="0">
                <a:solidFill>
                  <a:srgbClr val="1C1C1C"/>
                </a:solidFill>
              </a:rPr>
              <a:t> </a:t>
            </a:r>
            <a:r>
              <a:rPr lang="en-GB" altLang="en-US" sz="1100" dirty="0" err="1">
                <a:solidFill>
                  <a:srgbClr val="1C1C1C"/>
                </a:solidFill>
              </a:rPr>
              <a:t>eu</a:t>
            </a:r>
            <a:r>
              <a:rPr lang="en-GB" altLang="en-US" sz="1100" dirty="0">
                <a:solidFill>
                  <a:srgbClr val="1C1C1C"/>
                </a:solidFill>
              </a:rPr>
              <a:t>, </a:t>
            </a:r>
            <a:r>
              <a:rPr lang="en-GB" altLang="en-US" sz="1100" dirty="0" err="1">
                <a:solidFill>
                  <a:srgbClr val="1C1C1C"/>
                </a:solidFill>
              </a:rPr>
              <a:t>pretium</a:t>
            </a:r>
            <a:r>
              <a:rPr lang="en-GB" altLang="en-US" sz="1100" dirty="0">
                <a:solidFill>
                  <a:srgbClr val="1C1C1C"/>
                </a:solidFill>
              </a:rPr>
              <a:t> </a:t>
            </a:r>
            <a:r>
              <a:rPr lang="en-GB" altLang="en-US" sz="1100" dirty="0" err="1">
                <a:solidFill>
                  <a:srgbClr val="1C1C1C"/>
                </a:solidFill>
              </a:rPr>
              <a:t>quis</a:t>
            </a:r>
            <a:r>
              <a:rPr lang="en-GB" altLang="en-US" sz="1100" dirty="0">
                <a:solidFill>
                  <a:srgbClr val="1C1C1C"/>
                </a:solidFill>
              </a:rPr>
              <a:t>, sem. </a:t>
            </a:r>
            <a:r>
              <a:rPr lang="en-GB" altLang="en-US" sz="1100" dirty="0" err="1">
                <a:solidFill>
                  <a:srgbClr val="1C1C1C"/>
                </a:solidFill>
              </a:rPr>
              <a:t>Nulla</a:t>
            </a:r>
            <a:r>
              <a:rPr lang="en-GB" altLang="en-US" sz="1100" dirty="0">
                <a:solidFill>
                  <a:srgbClr val="1C1C1C"/>
                </a:solidFill>
              </a:rPr>
              <a:t> </a:t>
            </a:r>
            <a:r>
              <a:rPr lang="en-GB" altLang="en-US" sz="1100" dirty="0" err="1">
                <a:solidFill>
                  <a:srgbClr val="1C1C1C"/>
                </a:solidFill>
              </a:rPr>
              <a:t>consequat</a:t>
            </a:r>
            <a:r>
              <a:rPr lang="en-GB" altLang="en-US" sz="1100" dirty="0">
                <a:solidFill>
                  <a:srgbClr val="1C1C1C"/>
                </a:solidFill>
              </a:rPr>
              <a:t> </a:t>
            </a:r>
            <a:r>
              <a:rPr lang="en-GB" altLang="en-US" sz="1100" dirty="0" err="1">
                <a:solidFill>
                  <a:srgbClr val="1C1C1C"/>
                </a:solidFill>
              </a:rPr>
              <a:t>massa</a:t>
            </a:r>
            <a:r>
              <a:rPr lang="en-GB" altLang="en-US" sz="1100" dirty="0">
                <a:solidFill>
                  <a:srgbClr val="1C1C1C"/>
                </a:solidFill>
              </a:rPr>
              <a:t> </a:t>
            </a:r>
            <a:r>
              <a:rPr lang="en-GB" altLang="en-US" sz="1100" dirty="0" err="1">
                <a:solidFill>
                  <a:srgbClr val="1C1C1C"/>
                </a:solidFill>
              </a:rPr>
              <a:t>quis</a:t>
            </a:r>
            <a:r>
              <a:rPr lang="en-GB" altLang="en-US" sz="1100" dirty="0">
                <a:solidFill>
                  <a:srgbClr val="1C1C1C"/>
                </a:solidFill>
              </a:rPr>
              <a:t> </a:t>
            </a:r>
            <a:r>
              <a:rPr lang="en-GB" altLang="en-US" sz="1100" dirty="0" err="1">
                <a:solidFill>
                  <a:srgbClr val="1C1C1C"/>
                </a:solidFill>
              </a:rPr>
              <a:t>enim</a:t>
            </a:r>
            <a:r>
              <a:rPr lang="en-GB" altLang="en-US" sz="1100" dirty="0">
                <a:solidFill>
                  <a:srgbClr val="1C1C1C"/>
                </a:solidFill>
              </a:rPr>
              <a:t>. </a:t>
            </a:r>
            <a:r>
              <a:rPr lang="en-GB" altLang="en-US" sz="1100" dirty="0" err="1">
                <a:solidFill>
                  <a:srgbClr val="1C1C1C"/>
                </a:solidFill>
              </a:rPr>
              <a:t>Donec</a:t>
            </a:r>
            <a:r>
              <a:rPr lang="en-GB" altLang="en-US" sz="1100" dirty="0">
                <a:solidFill>
                  <a:srgbClr val="1C1C1C"/>
                </a:solidFill>
              </a:rPr>
              <a:t> </a:t>
            </a:r>
            <a:r>
              <a:rPr lang="en-GB" altLang="en-US" sz="1100" dirty="0" err="1">
                <a:solidFill>
                  <a:srgbClr val="1C1C1C"/>
                </a:solidFill>
              </a:rPr>
              <a:t>pede</a:t>
            </a:r>
            <a:r>
              <a:rPr lang="en-GB" altLang="en-US" sz="1100" dirty="0">
                <a:solidFill>
                  <a:srgbClr val="1C1C1C"/>
                </a:solidFill>
              </a:rPr>
              <a:t> </a:t>
            </a:r>
            <a:r>
              <a:rPr lang="en-GB" altLang="en-US" sz="1100" dirty="0" err="1">
                <a:solidFill>
                  <a:srgbClr val="1C1C1C"/>
                </a:solidFill>
              </a:rPr>
              <a:t>justo</a:t>
            </a:r>
            <a:r>
              <a:rPr lang="en-GB" altLang="en-US" sz="1100" dirty="0">
                <a:solidFill>
                  <a:srgbClr val="1C1C1C"/>
                </a:solidFill>
              </a:rPr>
              <a:t>, </a:t>
            </a:r>
            <a:r>
              <a:rPr lang="en-GB" altLang="en-US" sz="1100" dirty="0" err="1">
                <a:solidFill>
                  <a:srgbClr val="1C1C1C"/>
                </a:solidFill>
              </a:rPr>
              <a:t>fringilla</a:t>
            </a:r>
            <a:r>
              <a:rPr lang="en-GB" altLang="en-US" sz="1100" dirty="0">
                <a:solidFill>
                  <a:srgbClr val="1C1C1C"/>
                </a:solidFill>
              </a:rPr>
              <a:t> </a:t>
            </a:r>
            <a:r>
              <a:rPr lang="en-GB" altLang="en-US" sz="1100" dirty="0" err="1">
                <a:solidFill>
                  <a:srgbClr val="1C1C1C"/>
                </a:solidFill>
              </a:rPr>
              <a:t>vel</a:t>
            </a:r>
            <a:r>
              <a:rPr lang="en-GB" altLang="en-US" sz="1100" dirty="0">
                <a:solidFill>
                  <a:srgbClr val="1C1C1C"/>
                </a:solidFill>
              </a:rPr>
              <a:t>, </a:t>
            </a:r>
            <a:r>
              <a:rPr lang="en-GB" altLang="en-US" sz="1100" dirty="0" err="1">
                <a:solidFill>
                  <a:srgbClr val="1C1C1C"/>
                </a:solidFill>
              </a:rPr>
              <a:t>aliquet</a:t>
            </a:r>
            <a:r>
              <a:rPr lang="en-GB" altLang="en-US" sz="1100" dirty="0">
                <a:solidFill>
                  <a:srgbClr val="1C1C1C"/>
                </a:solidFill>
              </a:rPr>
              <a:t> </a:t>
            </a:r>
            <a:r>
              <a:rPr lang="en-GB" altLang="en-US" sz="1100" dirty="0" err="1">
                <a:solidFill>
                  <a:srgbClr val="1C1C1C"/>
                </a:solidFill>
              </a:rPr>
              <a:t>nec</a:t>
            </a:r>
            <a:r>
              <a:rPr lang="en-GB" altLang="en-US" sz="1100" dirty="0">
                <a:solidFill>
                  <a:srgbClr val="1C1C1C"/>
                </a:solidFill>
              </a:rPr>
              <a:t>, </a:t>
            </a:r>
            <a:r>
              <a:rPr lang="en-GB" altLang="en-US" sz="1100" dirty="0" err="1">
                <a:solidFill>
                  <a:srgbClr val="1C1C1C"/>
                </a:solidFill>
              </a:rPr>
              <a:t>vulputate</a:t>
            </a:r>
            <a:r>
              <a:rPr lang="en-GB" altLang="en-US" sz="1100" dirty="0">
                <a:solidFill>
                  <a:srgbClr val="1C1C1C"/>
                </a:solidFill>
              </a:rPr>
              <a:t> </a:t>
            </a:r>
            <a:r>
              <a:rPr lang="en-GB" altLang="en-US" sz="1100" dirty="0" err="1">
                <a:solidFill>
                  <a:srgbClr val="1C1C1C"/>
                </a:solidFill>
              </a:rPr>
              <a:t>eget</a:t>
            </a:r>
            <a:r>
              <a:rPr lang="en-GB" altLang="en-US" sz="1100" dirty="0">
                <a:solidFill>
                  <a:srgbClr val="1C1C1C"/>
                </a:solidFill>
              </a:rPr>
              <a:t>, </a:t>
            </a:r>
            <a:r>
              <a:rPr lang="en-GB" altLang="en-US" sz="1100" dirty="0" err="1">
                <a:solidFill>
                  <a:srgbClr val="1C1C1C"/>
                </a:solidFill>
              </a:rPr>
              <a:t>arcu</a:t>
            </a:r>
            <a:r>
              <a:rPr lang="en-GB" altLang="en-US" sz="1100" dirty="0">
                <a:solidFill>
                  <a:srgbClr val="1C1C1C"/>
                </a:solidFill>
              </a:rPr>
              <a:t>. </a:t>
            </a:r>
            <a:r>
              <a:rPr lang="en-GB" altLang="en-US" sz="1100" dirty="0" err="1">
                <a:solidFill>
                  <a:srgbClr val="1C1C1C"/>
                </a:solidFill>
              </a:rPr>
              <a:t>Etiam</a:t>
            </a:r>
            <a:r>
              <a:rPr lang="en-GB" altLang="en-US" sz="1100" dirty="0">
                <a:solidFill>
                  <a:srgbClr val="1C1C1C"/>
                </a:solidFill>
              </a:rPr>
              <a:t> </a:t>
            </a:r>
            <a:r>
              <a:rPr lang="en-GB" altLang="en-US" sz="1100" dirty="0" err="1">
                <a:solidFill>
                  <a:srgbClr val="1C1C1C"/>
                </a:solidFill>
              </a:rPr>
              <a:t>ultricies</a:t>
            </a:r>
            <a:r>
              <a:rPr lang="en-GB" altLang="en-US" sz="1100" dirty="0">
                <a:solidFill>
                  <a:srgbClr val="1C1C1C"/>
                </a:solidFill>
              </a:rPr>
              <a:t> nisi </a:t>
            </a:r>
            <a:r>
              <a:rPr lang="en-GB" altLang="en-US" sz="1100" dirty="0" err="1">
                <a:solidFill>
                  <a:srgbClr val="1C1C1C"/>
                </a:solidFill>
              </a:rPr>
              <a:t>vel</a:t>
            </a:r>
            <a:r>
              <a:rPr lang="en-GB" altLang="en-US" sz="1100" dirty="0">
                <a:solidFill>
                  <a:srgbClr val="1C1C1C"/>
                </a:solidFill>
              </a:rPr>
              <a:t> </a:t>
            </a:r>
            <a:r>
              <a:rPr lang="en-GB" altLang="en-US" sz="1100" dirty="0" err="1">
                <a:solidFill>
                  <a:srgbClr val="1C1C1C"/>
                </a:solidFill>
              </a:rPr>
              <a:t>augue</a:t>
            </a:r>
            <a:r>
              <a:rPr lang="en-GB" altLang="en-US" sz="1100" dirty="0">
                <a:solidFill>
                  <a:srgbClr val="1C1C1C"/>
                </a:solidFill>
              </a:rPr>
              <a:t>. </a:t>
            </a:r>
            <a:r>
              <a:rPr lang="en-GB" altLang="en-US" sz="1100" dirty="0" err="1">
                <a:solidFill>
                  <a:srgbClr val="1C1C1C"/>
                </a:solidFill>
              </a:rPr>
              <a:t>Curabitur</a:t>
            </a:r>
            <a:r>
              <a:rPr lang="en-GB" altLang="en-US" sz="1100" dirty="0">
                <a:solidFill>
                  <a:srgbClr val="1C1C1C"/>
                </a:solidFill>
              </a:rPr>
              <a:t> </a:t>
            </a:r>
            <a:r>
              <a:rPr lang="en-GB" altLang="en-US" sz="1100" dirty="0" err="1">
                <a:solidFill>
                  <a:srgbClr val="1C1C1C"/>
                </a:solidFill>
              </a:rPr>
              <a:t>ullamcorper</a:t>
            </a:r>
            <a:r>
              <a:rPr lang="en-GB" altLang="en-US" sz="1100" dirty="0">
                <a:solidFill>
                  <a:srgbClr val="1C1C1C"/>
                </a:solidFill>
              </a:rPr>
              <a:t> </a:t>
            </a:r>
            <a:r>
              <a:rPr lang="en-GB" altLang="en-US" sz="1100" dirty="0" err="1">
                <a:solidFill>
                  <a:srgbClr val="1C1C1C"/>
                </a:solidFill>
              </a:rPr>
              <a:t>ultricies</a:t>
            </a:r>
            <a:r>
              <a:rPr lang="en-GB" altLang="en-US" sz="1100" dirty="0">
                <a:solidFill>
                  <a:srgbClr val="1C1C1C"/>
                </a:solidFill>
              </a:rPr>
              <a:t> nisi. Nam </a:t>
            </a:r>
            <a:r>
              <a:rPr lang="en-GB" altLang="en-US" sz="1100" dirty="0" err="1">
                <a:solidFill>
                  <a:srgbClr val="1C1C1C"/>
                </a:solidFill>
              </a:rPr>
              <a:t>eget</a:t>
            </a:r>
            <a:r>
              <a:rPr lang="en-GB" altLang="en-US" sz="1100" dirty="0">
                <a:solidFill>
                  <a:srgbClr val="1C1C1C"/>
                </a:solidFill>
              </a:rPr>
              <a:t> dui. </a:t>
            </a:r>
            <a:r>
              <a:rPr lang="en-GB" altLang="en-US" sz="1100" dirty="0" err="1">
                <a:solidFill>
                  <a:srgbClr val="1C1C1C"/>
                </a:solidFill>
              </a:rPr>
              <a:t>Etiam</a:t>
            </a:r>
            <a:r>
              <a:rPr lang="en-GB" altLang="en-US" sz="1100" dirty="0">
                <a:solidFill>
                  <a:srgbClr val="1C1C1C"/>
                </a:solidFill>
              </a:rPr>
              <a:t> </a:t>
            </a:r>
            <a:r>
              <a:rPr lang="en-GB" altLang="en-US" sz="1100" dirty="0" err="1">
                <a:solidFill>
                  <a:srgbClr val="1C1C1C"/>
                </a:solidFill>
              </a:rPr>
              <a:t>rhoncus</a:t>
            </a:r>
            <a:r>
              <a:rPr lang="en-GB" altLang="en-US" sz="1100" dirty="0">
                <a:solidFill>
                  <a:srgbClr val="1C1C1C"/>
                </a:solidFill>
              </a:rPr>
              <a:t>. </a:t>
            </a:r>
            <a:r>
              <a:rPr lang="en-GB" altLang="en-US" sz="1100" dirty="0" err="1">
                <a:solidFill>
                  <a:srgbClr val="1C1C1C"/>
                </a:solidFill>
              </a:rPr>
              <a:t>Nulla</a:t>
            </a:r>
            <a:r>
              <a:rPr lang="en-GB" altLang="en-US" sz="1100" dirty="0">
                <a:solidFill>
                  <a:srgbClr val="1C1C1C"/>
                </a:solidFill>
              </a:rPr>
              <a:t> </a:t>
            </a:r>
            <a:r>
              <a:rPr lang="en-GB" altLang="en-US" sz="1100" dirty="0" err="1">
                <a:solidFill>
                  <a:srgbClr val="1C1C1C"/>
                </a:solidFill>
              </a:rPr>
              <a:t>consequat</a:t>
            </a:r>
            <a:r>
              <a:rPr lang="en-GB" altLang="en-US" sz="1100" dirty="0">
                <a:solidFill>
                  <a:srgbClr val="1C1C1C"/>
                </a:solidFill>
              </a:rPr>
              <a:t> </a:t>
            </a:r>
            <a:r>
              <a:rPr lang="en-GB" altLang="en-US" sz="1100" dirty="0" err="1">
                <a:solidFill>
                  <a:srgbClr val="1C1C1C"/>
                </a:solidFill>
              </a:rPr>
              <a:t>massa</a:t>
            </a:r>
            <a:r>
              <a:rPr lang="en-GB" altLang="en-US" sz="1100" dirty="0">
                <a:solidFill>
                  <a:srgbClr val="1C1C1C"/>
                </a:solidFill>
              </a:rPr>
              <a:t> </a:t>
            </a:r>
            <a:r>
              <a:rPr lang="en-GB" altLang="en-US" sz="1100" dirty="0" err="1">
                <a:solidFill>
                  <a:srgbClr val="1C1C1C"/>
                </a:solidFill>
              </a:rPr>
              <a:t>quis</a:t>
            </a:r>
            <a:r>
              <a:rPr lang="en-GB" altLang="en-US" sz="1100" dirty="0">
                <a:solidFill>
                  <a:srgbClr val="1C1C1C"/>
                </a:solidFill>
              </a:rPr>
              <a:t> </a:t>
            </a:r>
            <a:r>
              <a:rPr lang="en-GB" altLang="en-US" sz="1100" dirty="0" err="1">
                <a:solidFill>
                  <a:srgbClr val="1C1C1C"/>
                </a:solidFill>
              </a:rPr>
              <a:t>enim</a:t>
            </a:r>
            <a:r>
              <a:rPr lang="en-GB" altLang="en-US" sz="1100" dirty="0">
                <a:solidFill>
                  <a:srgbClr val="1C1C1C"/>
                </a:solidFill>
              </a:rPr>
              <a:t>. </a:t>
            </a:r>
            <a:r>
              <a:rPr lang="en-GB" altLang="en-US" sz="1100" dirty="0" err="1">
                <a:solidFill>
                  <a:srgbClr val="1C1C1C"/>
                </a:solidFill>
              </a:rPr>
              <a:t>Donec</a:t>
            </a:r>
            <a:r>
              <a:rPr lang="en-GB" altLang="en-US" sz="1100" dirty="0">
                <a:solidFill>
                  <a:srgbClr val="1C1C1C"/>
                </a:solidFill>
              </a:rPr>
              <a:t> </a:t>
            </a:r>
            <a:r>
              <a:rPr lang="en-GB" altLang="en-US" sz="1100" dirty="0" err="1">
                <a:solidFill>
                  <a:srgbClr val="1C1C1C"/>
                </a:solidFill>
              </a:rPr>
              <a:t>pede</a:t>
            </a:r>
            <a:r>
              <a:rPr lang="en-GB" altLang="en-US" sz="1100" dirty="0">
                <a:solidFill>
                  <a:srgbClr val="1C1C1C"/>
                </a:solidFill>
              </a:rPr>
              <a:t> </a:t>
            </a:r>
            <a:r>
              <a:rPr lang="en-GB" altLang="en-US" sz="1100" dirty="0" err="1">
                <a:solidFill>
                  <a:srgbClr val="1C1C1C"/>
                </a:solidFill>
              </a:rPr>
              <a:t>justo</a:t>
            </a:r>
            <a:r>
              <a:rPr lang="en-GB" altLang="en-US" sz="1100" dirty="0">
                <a:solidFill>
                  <a:srgbClr val="1C1C1C"/>
                </a:solidFill>
              </a:rPr>
              <a:t>, </a:t>
            </a:r>
            <a:r>
              <a:rPr lang="en-GB" altLang="en-US" sz="1100" dirty="0" err="1">
                <a:solidFill>
                  <a:srgbClr val="1C1C1C"/>
                </a:solidFill>
              </a:rPr>
              <a:t>fringilla</a:t>
            </a:r>
            <a:r>
              <a:rPr lang="en-GB" altLang="en-US" sz="1100" dirty="0">
                <a:solidFill>
                  <a:srgbClr val="1C1C1C"/>
                </a:solidFill>
              </a:rPr>
              <a:t> </a:t>
            </a:r>
            <a:r>
              <a:rPr lang="en-GB" altLang="en-US" sz="1100" dirty="0" err="1">
                <a:solidFill>
                  <a:srgbClr val="1C1C1C"/>
                </a:solidFill>
              </a:rPr>
              <a:t>vel</a:t>
            </a:r>
            <a:r>
              <a:rPr lang="en-GB" altLang="en-US" sz="1100" dirty="0">
                <a:solidFill>
                  <a:srgbClr val="1C1C1C"/>
                </a:solidFill>
              </a:rPr>
              <a:t>, </a:t>
            </a:r>
            <a:r>
              <a:rPr lang="en-GB" altLang="en-US" sz="1100" dirty="0" err="1">
                <a:solidFill>
                  <a:srgbClr val="1C1C1C"/>
                </a:solidFill>
              </a:rPr>
              <a:t>aliquet</a:t>
            </a:r>
            <a:r>
              <a:rPr lang="en-GB" altLang="en-US" sz="1100" dirty="0">
                <a:solidFill>
                  <a:srgbClr val="1C1C1C"/>
                </a:solidFill>
              </a:rPr>
              <a:t> </a:t>
            </a:r>
            <a:r>
              <a:rPr lang="en-GB" altLang="en-US" sz="1100" dirty="0" err="1">
                <a:solidFill>
                  <a:srgbClr val="1C1C1C"/>
                </a:solidFill>
              </a:rPr>
              <a:t>nec</a:t>
            </a:r>
            <a:r>
              <a:rPr lang="en-GB" altLang="en-US" sz="1100" dirty="0">
                <a:solidFill>
                  <a:srgbClr val="1C1C1C"/>
                </a:solidFill>
              </a:rPr>
              <a:t>, </a:t>
            </a:r>
            <a:r>
              <a:rPr lang="en-GB" altLang="en-US" sz="1100" dirty="0" err="1">
                <a:solidFill>
                  <a:srgbClr val="1C1C1C"/>
                </a:solidFill>
              </a:rPr>
              <a:t>vulputate</a:t>
            </a:r>
            <a:r>
              <a:rPr lang="en-GB" altLang="en-US" sz="1100" dirty="0">
                <a:solidFill>
                  <a:srgbClr val="1C1C1C"/>
                </a:solidFill>
              </a:rPr>
              <a:t> </a:t>
            </a:r>
            <a:r>
              <a:rPr lang="en-GB" altLang="en-US" sz="1100" dirty="0" err="1">
                <a:solidFill>
                  <a:srgbClr val="1C1C1C"/>
                </a:solidFill>
              </a:rPr>
              <a:t>eget</a:t>
            </a:r>
            <a:r>
              <a:rPr lang="en-GB" altLang="en-US" sz="1100" dirty="0">
                <a:solidFill>
                  <a:srgbClr val="1C1C1C"/>
                </a:solidFill>
              </a:rPr>
              <a:t>, </a:t>
            </a:r>
            <a:r>
              <a:rPr lang="en-GB" altLang="en-US" sz="1100" dirty="0" err="1">
                <a:solidFill>
                  <a:srgbClr val="1C1C1C"/>
                </a:solidFill>
              </a:rPr>
              <a:t>arcu</a:t>
            </a:r>
            <a:r>
              <a:rPr lang="en-GB" altLang="en-US" sz="1100" dirty="0">
                <a:solidFill>
                  <a:srgbClr val="1C1C1C"/>
                </a:solidFill>
              </a:rPr>
              <a:t>. </a:t>
            </a:r>
            <a:r>
              <a:rPr lang="en-GB" altLang="en-US" sz="1100" dirty="0" err="1">
                <a:solidFill>
                  <a:srgbClr val="1C1C1C"/>
                </a:solidFill>
              </a:rPr>
              <a:t>Etiam</a:t>
            </a:r>
            <a:r>
              <a:rPr lang="en-GB" altLang="en-US" sz="1100" dirty="0">
                <a:solidFill>
                  <a:srgbClr val="1C1C1C"/>
                </a:solidFill>
              </a:rPr>
              <a:t> </a:t>
            </a:r>
            <a:r>
              <a:rPr lang="en-GB" altLang="en-US" sz="1100" dirty="0" err="1">
                <a:solidFill>
                  <a:srgbClr val="1C1C1C"/>
                </a:solidFill>
              </a:rPr>
              <a:t>ultricies</a:t>
            </a:r>
            <a:r>
              <a:rPr lang="en-GB" altLang="en-US" sz="1100" dirty="0">
                <a:solidFill>
                  <a:srgbClr val="1C1C1C"/>
                </a:solidFill>
              </a:rPr>
              <a:t> nisi </a:t>
            </a:r>
            <a:r>
              <a:rPr lang="en-GB" altLang="en-US" sz="1100" dirty="0" err="1">
                <a:solidFill>
                  <a:srgbClr val="1C1C1C"/>
                </a:solidFill>
              </a:rPr>
              <a:t>vel</a:t>
            </a:r>
            <a:r>
              <a:rPr lang="en-GB" altLang="en-US" sz="1100" dirty="0">
                <a:solidFill>
                  <a:srgbClr val="1C1C1C"/>
                </a:solidFill>
              </a:rPr>
              <a:t> </a:t>
            </a:r>
            <a:r>
              <a:rPr lang="en-GB" altLang="en-US" sz="1100" dirty="0" err="1">
                <a:solidFill>
                  <a:srgbClr val="1C1C1C"/>
                </a:solidFill>
              </a:rPr>
              <a:t>augue</a:t>
            </a:r>
            <a:r>
              <a:rPr lang="en-GB" altLang="en-US" sz="1100" dirty="0">
                <a:solidFill>
                  <a:srgbClr val="1C1C1C"/>
                </a:solidFill>
              </a:rPr>
              <a:t>. </a:t>
            </a:r>
            <a:r>
              <a:rPr lang="en-GB" altLang="en-US" sz="1100" dirty="0" err="1">
                <a:solidFill>
                  <a:srgbClr val="1C1C1C"/>
                </a:solidFill>
              </a:rPr>
              <a:t>Curabitur</a:t>
            </a:r>
            <a:r>
              <a:rPr lang="en-GB" altLang="en-US" sz="1100" dirty="0">
                <a:solidFill>
                  <a:srgbClr val="1C1C1C"/>
                </a:solidFill>
              </a:rPr>
              <a:t> </a:t>
            </a:r>
            <a:r>
              <a:rPr lang="en-GB" altLang="en-US" sz="1100" dirty="0" err="1">
                <a:solidFill>
                  <a:srgbClr val="1C1C1C"/>
                </a:solidFill>
              </a:rPr>
              <a:t>ullamcorper</a:t>
            </a:r>
            <a:r>
              <a:rPr lang="en-GB" altLang="en-US" sz="1100" dirty="0">
                <a:solidFill>
                  <a:srgbClr val="1C1C1C"/>
                </a:solidFill>
              </a:rPr>
              <a:t> </a:t>
            </a:r>
            <a:r>
              <a:rPr lang="en-GB" altLang="en-US" sz="1100" dirty="0" err="1">
                <a:solidFill>
                  <a:srgbClr val="1C1C1C"/>
                </a:solidFill>
              </a:rPr>
              <a:t>ultricies</a:t>
            </a:r>
            <a:r>
              <a:rPr lang="en-GB" altLang="en-US" sz="1100" dirty="0">
                <a:solidFill>
                  <a:srgbClr val="1C1C1C"/>
                </a:solidFill>
              </a:rPr>
              <a:t> nisi. Nam </a:t>
            </a:r>
            <a:r>
              <a:rPr lang="en-GB" altLang="en-US" sz="1100" dirty="0" err="1">
                <a:solidFill>
                  <a:srgbClr val="1C1C1C"/>
                </a:solidFill>
              </a:rPr>
              <a:t>eget</a:t>
            </a:r>
            <a:r>
              <a:rPr lang="en-GB" altLang="en-US" sz="1100" dirty="0">
                <a:solidFill>
                  <a:srgbClr val="1C1C1C"/>
                </a:solidFill>
              </a:rPr>
              <a:t> dui. </a:t>
            </a:r>
            <a:r>
              <a:rPr lang="en-GB" altLang="en-US" sz="1100" dirty="0" err="1">
                <a:solidFill>
                  <a:srgbClr val="1C1C1C"/>
                </a:solidFill>
              </a:rPr>
              <a:t>Etiam</a:t>
            </a:r>
            <a:r>
              <a:rPr lang="en-GB" altLang="en-US" sz="1100" dirty="0">
                <a:solidFill>
                  <a:srgbClr val="1C1C1C"/>
                </a:solidFill>
              </a:rPr>
              <a:t> </a:t>
            </a:r>
            <a:r>
              <a:rPr lang="en-GB" altLang="en-US" sz="1100" dirty="0" err="1">
                <a:solidFill>
                  <a:srgbClr val="1C1C1C"/>
                </a:solidFill>
              </a:rPr>
              <a:t>rhoncus</a:t>
            </a:r>
            <a:r>
              <a:rPr lang="en-GB" altLang="en-US" sz="1100" dirty="0">
                <a:solidFill>
                  <a:srgbClr val="1C1C1C"/>
                </a:solidFill>
              </a:rPr>
              <a:t>. </a:t>
            </a:r>
            <a:r>
              <a:rPr lang="en-GB" altLang="en-US" sz="1100" dirty="0" err="1">
                <a:solidFill>
                  <a:srgbClr val="1C1C1C"/>
                </a:solidFill>
              </a:rPr>
              <a:t>Donec</a:t>
            </a:r>
            <a:r>
              <a:rPr lang="en-GB" altLang="en-US" sz="1100" dirty="0">
                <a:solidFill>
                  <a:srgbClr val="1C1C1C"/>
                </a:solidFill>
              </a:rPr>
              <a:t> vitae </a:t>
            </a:r>
            <a:r>
              <a:rPr lang="en-GB" altLang="en-US" sz="1100" dirty="0" err="1">
                <a:solidFill>
                  <a:srgbClr val="1C1C1C"/>
                </a:solidFill>
              </a:rPr>
              <a:t>sapien</a:t>
            </a:r>
            <a:r>
              <a:rPr lang="en-GB" altLang="en-US" sz="1100" dirty="0">
                <a:solidFill>
                  <a:srgbClr val="1C1C1C"/>
                </a:solidFill>
              </a:rPr>
              <a:t> </a:t>
            </a:r>
            <a:r>
              <a:rPr lang="en-GB" altLang="en-US" sz="1100" dirty="0" err="1">
                <a:solidFill>
                  <a:srgbClr val="1C1C1C"/>
                </a:solidFill>
              </a:rPr>
              <a:t>ut</a:t>
            </a:r>
            <a:r>
              <a:rPr lang="en-GB" altLang="en-US" sz="1100" dirty="0">
                <a:solidFill>
                  <a:srgbClr val="1C1C1C"/>
                </a:solidFill>
              </a:rPr>
              <a:t> libero </a:t>
            </a:r>
            <a:r>
              <a:rPr lang="en-GB" altLang="en-US" sz="1100" dirty="0" err="1">
                <a:solidFill>
                  <a:srgbClr val="1C1C1C"/>
                </a:solidFill>
              </a:rPr>
              <a:t>venenatis</a:t>
            </a:r>
            <a:r>
              <a:rPr lang="en-GB" altLang="en-US" sz="1100" dirty="0">
                <a:solidFill>
                  <a:srgbClr val="1C1C1C"/>
                </a:solidFill>
              </a:rPr>
              <a:t> </a:t>
            </a:r>
            <a:r>
              <a:rPr lang="en-GB" altLang="en-US" sz="1100" dirty="0" err="1">
                <a:solidFill>
                  <a:srgbClr val="1C1C1C"/>
                </a:solidFill>
              </a:rPr>
              <a:t>faucibus</a:t>
            </a:r>
            <a:r>
              <a:rPr lang="en-GB" altLang="en-US" sz="1100" dirty="0">
                <a:solidFill>
                  <a:srgbClr val="1C1C1C"/>
                </a:solidFill>
              </a:rPr>
              <a:t>. </a:t>
            </a:r>
            <a:r>
              <a:rPr lang="en-GB" altLang="en-US" sz="1100" dirty="0" err="1">
                <a:solidFill>
                  <a:srgbClr val="1C1C1C"/>
                </a:solidFill>
              </a:rPr>
              <a:t>Nullam</a:t>
            </a:r>
            <a:r>
              <a:rPr lang="en-GB" altLang="en-US" sz="1100" dirty="0">
                <a:solidFill>
                  <a:srgbClr val="1C1C1C"/>
                </a:solidFill>
              </a:rPr>
              <a:t> </a:t>
            </a:r>
            <a:r>
              <a:rPr lang="en-GB" altLang="en-US" sz="1100" dirty="0" err="1">
                <a:solidFill>
                  <a:srgbClr val="1C1C1C"/>
                </a:solidFill>
              </a:rPr>
              <a:t>quis</a:t>
            </a:r>
            <a:r>
              <a:rPr lang="en-GB" altLang="en-US" sz="1100" dirty="0">
                <a:solidFill>
                  <a:srgbClr val="1C1C1C"/>
                </a:solidFill>
              </a:rPr>
              <a:t> ante. </a:t>
            </a:r>
            <a:r>
              <a:rPr lang="en-GB" altLang="en-US" sz="1100" dirty="0" err="1">
                <a:solidFill>
                  <a:srgbClr val="1C1C1C"/>
                </a:solidFill>
              </a:rPr>
              <a:t>Donec</a:t>
            </a:r>
            <a:r>
              <a:rPr lang="en-GB" altLang="en-US" sz="1100" dirty="0">
                <a:solidFill>
                  <a:srgbClr val="1C1C1C"/>
                </a:solidFill>
              </a:rPr>
              <a:t> quam </a:t>
            </a:r>
            <a:r>
              <a:rPr lang="en-GB" altLang="en-US" sz="1100" dirty="0" err="1">
                <a:solidFill>
                  <a:srgbClr val="1C1C1C"/>
                </a:solidFill>
              </a:rPr>
              <a:t>felis</a:t>
            </a:r>
            <a:r>
              <a:rPr lang="en-GB" altLang="en-US" sz="1100" dirty="0">
                <a:solidFill>
                  <a:srgbClr val="1C1C1C"/>
                </a:solidFill>
              </a:rPr>
              <a:t>, </a:t>
            </a:r>
            <a:r>
              <a:rPr lang="en-GB" altLang="en-US" sz="1100" dirty="0" err="1">
                <a:solidFill>
                  <a:srgbClr val="1C1C1C"/>
                </a:solidFill>
              </a:rPr>
              <a:t>ultricies</a:t>
            </a:r>
            <a:r>
              <a:rPr lang="en-GB" altLang="en-US" sz="1100" dirty="0">
                <a:solidFill>
                  <a:srgbClr val="1C1C1C"/>
                </a:solidFill>
              </a:rPr>
              <a:t> </a:t>
            </a:r>
            <a:r>
              <a:rPr lang="en-GB" altLang="en-US" sz="1100" dirty="0" err="1">
                <a:solidFill>
                  <a:srgbClr val="1C1C1C"/>
                </a:solidFill>
              </a:rPr>
              <a:t>nec</a:t>
            </a:r>
            <a:r>
              <a:rPr lang="en-GB" altLang="en-US" sz="1100" dirty="0">
                <a:solidFill>
                  <a:srgbClr val="1C1C1C"/>
                </a:solidFill>
              </a:rPr>
              <a:t>, </a:t>
            </a:r>
            <a:r>
              <a:rPr lang="en-GB" altLang="en-US" sz="1100" dirty="0" err="1">
                <a:solidFill>
                  <a:srgbClr val="1C1C1C"/>
                </a:solidFill>
              </a:rPr>
              <a:t>pellentesque</a:t>
            </a:r>
            <a:r>
              <a:rPr lang="en-GB" altLang="en-US" sz="1100" dirty="0">
                <a:solidFill>
                  <a:srgbClr val="1C1C1C"/>
                </a:solidFill>
              </a:rPr>
              <a:t> </a:t>
            </a:r>
            <a:r>
              <a:rPr lang="en-GB" altLang="en-US" sz="1100" dirty="0" err="1">
                <a:solidFill>
                  <a:srgbClr val="1C1C1C"/>
                </a:solidFill>
              </a:rPr>
              <a:t>eu</a:t>
            </a:r>
            <a:r>
              <a:rPr lang="en-GB" altLang="en-US" sz="1100" dirty="0">
                <a:solidFill>
                  <a:srgbClr val="1C1C1C"/>
                </a:solidFill>
              </a:rPr>
              <a:t>, </a:t>
            </a:r>
            <a:r>
              <a:rPr lang="en-GB" altLang="en-US" sz="1100" dirty="0" err="1">
                <a:solidFill>
                  <a:srgbClr val="1C1C1C"/>
                </a:solidFill>
              </a:rPr>
              <a:t>pretium</a:t>
            </a:r>
            <a:r>
              <a:rPr lang="en-GB" altLang="en-US" sz="1100" dirty="0">
                <a:solidFill>
                  <a:srgbClr val="1C1C1C"/>
                </a:solidFill>
              </a:rPr>
              <a:t> </a:t>
            </a:r>
            <a:r>
              <a:rPr lang="en-GB" altLang="en-US" sz="1100" dirty="0" err="1">
                <a:solidFill>
                  <a:srgbClr val="1C1C1C"/>
                </a:solidFill>
              </a:rPr>
              <a:t>quis</a:t>
            </a:r>
            <a:r>
              <a:rPr lang="en-GB" altLang="en-US" sz="1100" dirty="0">
                <a:solidFill>
                  <a:srgbClr val="1C1C1C"/>
                </a:solidFill>
              </a:rPr>
              <a:t>, sem.</a:t>
            </a:r>
            <a:endParaRPr lang="en-GB" altLang="en-US" sz="1100" dirty="0">
              <a:solidFill>
                <a:srgbClr val="1C1C1C"/>
              </a:solidFill>
              <a:latin typeface="Arial" panose="020B0604020202020204" pitchFamily="34" charset="0"/>
            </a:endParaRPr>
          </a:p>
          <a:p>
            <a:pPr algn="just" eaLnBrk="1" hangingPunct="1">
              <a:spcBef>
                <a:spcPct val="0"/>
              </a:spcBef>
              <a:buFontTx/>
              <a:buNone/>
            </a:pPr>
            <a:endParaRPr lang="en-GB" altLang="en-US" sz="1100" dirty="0">
              <a:solidFill>
                <a:srgbClr val="1C1C1C"/>
              </a:solidFill>
            </a:endParaRPr>
          </a:p>
        </p:txBody>
      </p:sp>
      <p:cxnSp>
        <p:nvCxnSpPr>
          <p:cNvPr id="26" name="Straight Connector 25"/>
          <p:cNvCxnSpPr/>
          <p:nvPr/>
        </p:nvCxnSpPr>
        <p:spPr>
          <a:xfrm>
            <a:off x="2947988" y="2708275"/>
            <a:ext cx="0" cy="4135438"/>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4884859" y="2705100"/>
            <a:ext cx="0" cy="415290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6859819" y="2699544"/>
            <a:ext cx="0" cy="415290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29" name="TextBox 16"/>
          <p:cNvSpPr txBox="1">
            <a:spLocks noChangeArrowheads="1"/>
          </p:cNvSpPr>
          <p:nvPr/>
        </p:nvSpPr>
        <p:spPr bwMode="auto">
          <a:xfrm>
            <a:off x="3105944" y="2687077"/>
            <a:ext cx="1589088" cy="4046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just" eaLnBrk="1" hangingPunct="1">
              <a:spcBef>
                <a:spcPct val="0"/>
              </a:spcBef>
              <a:buFontTx/>
              <a:buNone/>
            </a:pPr>
            <a:r>
              <a:rPr lang="en-GB" altLang="en-US" sz="1600" b="1" dirty="0" err="1">
                <a:solidFill>
                  <a:srgbClr val="1C1C1C"/>
                </a:solidFill>
              </a:rPr>
              <a:t>Dolor</a:t>
            </a:r>
            <a:r>
              <a:rPr lang="en-GB" altLang="en-US" sz="1600" b="1" dirty="0">
                <a:solidFill>
                  <a:srgbClr val="1C1C1C"/>
                </a:solidFill>
              </a:rPr>
              <a:t> sit </a:t>
            </a:r>
            <a:r>
              <a:rPr lang="en-GB" altLang="en-US" sz="1600" b="1" dirty="0" err="1">
                <a:solidFill>
                  <a:srgbClr val="1C1C1C"/>
                </a:solidFill>
              </a:rPr>
              <a:t>amet</a:t>
            </a:r>
            <a:r>
              <a:rPr lang="en-GB" altLang="en-US" sz="1600" b="1" dirty="0">
                <a:solidFill>
                  <a:srgbClr val="1C1C1C"/>
                </a:solidFill>
              </a:rPr>
              <a:t>, </a:t>
            </a:r>
            <a:r>
              <a:rPr lang="en-GB" altLang="en-US" sz="1600" b="1" dirty="0" err="1">
                <a:solidFill>
                  <a:srgbClr val="1C1C1C"/>
                </a:solidFill>
              </a:rPr>
              <a:t>consectetuer</a:t>
            </a:r>
            <a:r>
              <a:rPr lang="en-GB" altLang="en-US" sz="1600" b="1" dirty="0">
                <a:solidFill>
                  <a:srgbClr val="1C1C1C"/>
                </a:solidFill>
              </a:rPr>
              <a:t> </a:t>
            </a:r>
            <a:r>
              <a:rPr lang="en-GB" altLang="en-US" sz="1600" b="1" dirty="0" err="1">
                <a:solidFill>
                  <a:srgbClr val="1C1C1C"/>
                </a:solidFill>
              </a:rPr>
              <a:t>adipiscing</a:t>
            </a:r>
            <a:r>
              <a:rPr lang="en-GB" altLang="en-US" sz="1600" b="1" dirty="0">
                <a:solidFill>
                  <a:srgbClr val="1C1C1C"/>
                </a:solidFill>
              </a:rPr>
              <a:t> </a:t>
            </a:r>
            <a:r>
              <a:rPr lang="en-GB" altLang="en-US" sz="1600" b="1" dirty="0" err="1">
                <a:solidFill>
                  <a:srgbClr val="1C1C1C"/>
                </a:solidFill>
              </a:rPr>
              <a:t>elit</a:t>
            </a:r>
            <a:r>
              <a:rPr lang="en-GB" altLang="en-US" sz="1600" b="1" dirty="0">
                <a:solidFill>
                  <a:srgbClr val="1C1C1C"/>
                </a:solidFill>
              </a:rPr>
              <a:t>.</a:t>
            </a:r>
            <a:r>
              <a:rPr lang="en-GB" altLang="en-US" sz="1100" dirty="0">
                <a:solidFill>
                  <a:srgbClr val="1C1C1C"/>
                </a:solidFill>
              </a:rPr>
              <a:t> </a:t>
            </a:r>
            <a:r>
              <a:rPr lang="en-GB" altLang="en-US" sz="1100" dirty="0" err="1">
                <a:solidFill>
                  <a:srgbClr val="1C1C1C"/>
                </a:solidFill>
              </a:rPr>
              <a:t>Aenean</a:t>
            </a:r>
            <a:r>
              <a:rPr lang="en-GB" altLang="en-US" sz="1100" dirty="0">
                <a:solidFill>
                  <a:srgbClr val="1C1C1C"/>
                </a:solidFill>
              </a:rPr>
              <a:t> </a:t>
            </a:r>
            <a:r>
              <a:rPr lang="en-GB" altLang="en-US" sz="1100" dirty="0" err="1">
                <a:solidFill>
                  <a:srgbClr val="1C1C1C"/>
                </a:solidFill>
              </a:rPr>
              <a:t>commodo</a:t>
            </a:r>
            <a:r>
              <a:rPr lang="en-GB" altLang="en-US" sz="1100" dirty="0">
                <a:solidFill>
                  <a:srgbClr val="1C1C1C"/>
                </a:solidFill>
              </a:rPr>
              <a:t> ligula </a:t>
            </a:r>
            <a:r>
              <a:rPr lang="en-GB" altLang="en-US" sz="1100" dirty="0" err="1">
                <a:solidFill>
                  <a:srgbClr val="1C1C1C"/>
                </a:solidFill>
              </a:rPr>
              <a:t>eget</a:t>
            </a:r>
            <a:r>
              <a:rPr lang="en-GB" altLang="en-US" sz="1100" dirty="0">
                <a:solidFill>
                  <a:srgbClr val="1C1C1C"/>
                </a:solidFill>
              </a:rPr>
              <a:t> </a:t>
            </a:r>
            <a:r>
              <a:rPr lang="en-GB" altLang="en-US" sz="1100" dirty="0" err="1">
                <a:solidFill>
                  <a:srgbClr val="1C1C1C"/>
                </a:solidFill>
              </a:rPr>
              <a:t>dolor</a:t>
            </a:r>
            <a:r>
              <a:rPr lang="en-GB" altLang="en-US" sz="1100" dirty="0">
                <a:solidFill>
                  <a:srgbClr val="1C1C1C"/>
                </a:solidFill>
              </a:rPr>
              <a:t>. </a:t>
            </a:r>
            <a:r>
              <a:rPr lang="en-GB" altLang="en-US" sz="1100" dirty="0" err="1">
                <a:solidFill>
                  <a:srgbClr val="1C1C1C"/>
                </a:solidFill>
              </a:rPr>
              <a:t>Aenean</a:t>
            </a:r>
            <a:r>
              <a:rPr lang="en-GB" altLang="en-US" sz="1100" dirty="0">
                <a:solidFill>
                  <a:srgbClr val="1C1C1C"/>
                </a:solidFill>
              </a:rPr>
              <a:t> </a:t>
            </a:r>
            <a:r>
              <a:rPr lang="en-GB" altLang="en-US" sz="1100" dirty="0" err="1">
                <a:solidFill>
                  <a:srgbClr val="1C1C1C"/>
                </a:solidFill>
              </a:rPr>
              <a:t>massa</a:t>
            </a:r>
            <a:r>
              <a:rPr lang="en-GB" altLang="en-US" sz="1100" dirty="0">
                <a:solidFill>
                  <a:srgbClr val="1C1C1C"/>
                </a:solidFill>
              </a:rPr>
              <a:t>. Cum </a:t>
            </a:r>
            <a:r>
              <a:rPr lang="en-GB" altLang="en-US" sz="1100" dirty="0" err="1">
                <a:solidFill>
                  <a:srgbClr val="1C1C1C"/>
                </a:solidFill>
              </a:rPr>
              <a:t>sociis</a:t>
            </a:r>
            <a:r>
              <a:rPr lang="en-GB" altLang="en-US" sz="1100" dirty="0">
                <a:solidFill>
                  <a:srgbClr val="1C1C1C"/>
                </a:solidFill>
              </a:rPr>
              <a:t> </a:t>
            </a:r>
            <a:r>
              <a:rPr lang="en-GB" altLang="en-US" sz="1100" dirty="0" err="1">
                <a:solidFill>
                  <a:srgbClr val="1C1C1C"/>
                </a:solidFill>
              </a:rPr>
              <a:t>natoque</a:t>
            </a:r>
            <a:r>
              <a:rPr lang="en-GB" altLang="en-US" sz="1100" dirty="0">
                <a:solidFill>
                  <a:srgbClr val="1C1C1C"/>
                </a:solidFill>
              </a:rPr>
              <a:t> </a:t>
            </a:r>
            <a:r>
              <a:rPr lang="en-GB" altLang="en-US" sz="1100" dirty="0" err="1">
                <a:solidFill>
                  <a:srgbClr val="1C1C1C"/>
                </a:solidFill>
              </a:rPr>
              <a:t>penatibus</a:t>
            </a:r>
            <a:r>
              <a:rPr lang="en-GB" altLang="en-US" sz="1100" dirty="0">
                <a:solidFill>
                  <a:srgbClr val="1C1C1C"/>
                </a:solidFill>
              </a:rPr>
              <a:t> et </a:t>
            </a:r>
            <a:r>
              <a:rPr lang="en-GB" altLang="en-US" sz="1100" dirty="0" err="1">
                <a:solidFill>
                  <a:srgbClr val="1C1C1C"/>
                </a:solidFill>
              </a:rPr>
              <a:t>magnis</a:t>
            </a:r>
            <a:r>
              <a:rPr lang="en-GB" altLang="en-US" sz="1100" dirty="0">
                <a:solidFill>
                  <a:srgbClr val="1C1C1C"/>
                </a:solidFill>
              </a:rPr>
              <a:t> dis parturient </a:t>
            </a:r>
            <a:r>
              <a:rPr lang="en-GB" altLang="en-US" sz="1100" dirty="0" err="1">
                <a:solidFill>
                  <a:srgbClr val="1C1C1C"/>
                </a:solidFill>
              </a:rPr>
              <a:t>montes</a:t>
            </a:r>
            <a:r>
              <a:rPr lang="en-GB" altLang="en-US" sz="1100" dirty="0">
                <a:solidFill>
                  <a:srgbClr val="1C1C1C"/>
                </a:solidFill>
              </a:rPr>
              <a:t>, </a:t>
            </a:r>
            <a:r>
              <a:rPr lang="en-GB" altLang="en-US" sz="1100" dirty="0" err="1">
                <a:solidFill>
                  <a:srgbClr val="1C1C1C"/>
                </a:solidFill>
              </a:rPr>
              <a:t>nascetur</a:t>
            </a:r>
            <a:r>
              <a:rPr lang="en-GB" altLang="en-US" sz="1100" dirty="0">
                <a:solidFill>
                  <a:srgbClr val="1C1C1C"/>
                </a:solidFill>
              </a:rPr>
              <a:t> </a:t>
            </a:r>
            <a:r>
              <a:rPr lang="en-GB" altLang="en-US" sz="1100" dirty="0" err="1">
                <a:solidFill>
                  <a:srgbClr val="1C1C1C"/>
                </a:solidFill>
              </a:rPr>
              <a:t>ridiculus</a:t>
            </a:r>
            <a:r>
              <a:rPr lang="en-GB" altLang="en-US" sz="1100" dirty="0">
                <a:solidFill>
                  <a:srgbClr val="1C1C1C"/>
                </a:solidFill>
              </a:rPr>
              <a:t> mus. </a:t>
            </a:r>
            <a:r>
              <a:rPr lang="en-GB" altLang="en-US" sz="1100" dirty="0" err="1">
                <a:solidFill>
                  <a:srgbClr val="1C1C1C"/>
                </a:solidFill>
              </a:rPr>
              <a:t>Donec</a:t>
            </a:r>
            <a:r>
              <a:rPr lang="en-GB" altLang="en-US" sz="1100" dirty="0">
                <a:solidFill>
                  <a:srgbClr val="1C1C1C"/>
                </a:solidFill>
              </a:rPr>
              <a:t> quam </a:t>
            </a:r>
            <a:r>
              <a:rPr lang="en-GB" altLang="en-US" sz="1100" dirty="0" err="1">
                <a:solidFill>
                  <a:srgbClr val="1C1C1C"/>
                </a:solidFill>
              </a:rPr>
              <a:t>felis</a:t>
            </a:r>
            <a:r>
              <a:rPr lang="en-GB" altLang="en-US" sz="1100" dirty="0">
                <a:solidFill>
                  <a:srgbClr val="1C1C1C"/>
                </a:solidFill>
              </a:rPr>
              <a:t>, </a:t>
            </a:r>
            <a:r>
              <a:rPr lang="en-GB" altLang="en-US" sz="1100" dirty="0" err="1">
                <a:solidFill>
                  <a:srgbClr val="1C1C1C"/>
                </a:solidFill>
              </a:rPr>
              <a:t>ultricies</a:t>
            </a:r>
            <a:r>
              <a:rPr lang="en-GB" altLang="en-US" sz="1100" dirty="0">
                <a:solidFill>
                  <a:srgbClr val="1C1C1C"/>
                </a:solidFill>
              </a:rPr>
              <a:t> </a:t>
            </a:r>
            <a:r>
              <a:rPr lang="en-GB" altLang="en-US" sz="1100" dirty="0" err="1">
                <a:solidFill>
                  <a:srgbClr val="1C1C1C"/>
                </a:solidFill>
              </a:rPr>
              <a:t>nec</a:t>
            </a:r>
            <a:r>
              <a:rPr lang="en-GB" altLang="en-US" sz="1100" dirty="0">
                <a:solidFill>
                  <a:srgbClr val="1C1C1C"/>
                </a:solidFill>
              </a:rPr>
              <a:t>, </a:t>
            </a:r>
            <a:r>
              <a:rPr lang="en-GB" altLang="en-US" sz="1100" dirty="0" err="1">
                <a:solidFill>
                  <a:srgbClr val="1C1C1C"/>
                </a:solidFill>
              </a:rPr>
              <a:t>pellentesque</a:t>
            </a:r>
            <a:r>
              <a:rPr lang="en-GB" altLang="en-US" sz="1100" dirty="0">
                <a:solidFill>
                  <a:srgbClr val="1C1C1C"/>
                </a:solidFill>
              </a:rPr>
              <a:t> </a:t>
            </a:r>
            <a:r>
              <a:rPr lang="en-GB" altLang="en-US" sz="1100" dirty="0" err="1">
                <a:solidFill>
                  <a:srgbClr val="1C1C1C"/>
                </a:solidFill>
              </a:rPr>
              <a:t>eu</a:t>
            </a:r>
            <a:r>
              <a:rPr lang="en-GB" altLang="en-US" sz="1100" dirty="0">
                <a:solidFill>
                  <a:srgbClr val="1C1C1C"/>
                </a:solidFill>
              </a:rPr>
              <a:t>, </a:t>
            </a:r>
            <a:r>
              <a:rPr lang="en-GB" altLang="en-US" sz="1100" dirty="0" err="1">
                <a:solidFill>
                  <a:srgbClr val="1C1C1C"/>
                </a:solidFill>
              </a:rPr>
              <a:t>pretium</a:t>
            </a:r>
            <a:r>
              <a:rPr lang="en-GB" altLang="en-US" sz="1100" dirty="0">
                <a:solidFill>
                  <a:srgbClr val="1C1C1C"/>
                </a:solidFill>
              </a:rPr>
              <a:t> </a:t>
            </a:r>
            <a:r>
              <a:rPr lang="en-GB" altLang="en-US" sz="1100" dirty="0" err="1">
                <a:solidFill>
                  <a:srgbClr val="1C1C1C"/>
                </a:solidFill>
              </a:rPr>
              <a:t>quis</a:t>
            </a:r>
            <a:r>
              <a:rPr lang="en-GB" altLang="en-US" sz="1100" dirty="0">
                <a:solidFill>
                  <a:srgbClr val="1C1C1C"/>
                </a:solidFill>
              </a:rPr>
              <a:t>, sem. </a:t>
            </a:r>
            <a:r>
              <a:rPr lang="en-GB" altLang="en-US" sz="1100" dirty="0" err="1">
                <a:solidFill>
                  <a:srgbClr val="1C1C1C"/>
                </a:solidFill>
              </a:rPr>
              <a:t>Nulla</a:t>
            </a:r>
            <a:r>
              <a:rPr lang="en-GB" altLang="en-US" sz="1100" dirty="0">
                <a:solidFill>
                  <a:srgbClr val="1C1C1C"/>
                </a:solidFill>
              </a:rPr>
              <a:t> </a:t>
            </a:r>
            <a:r>
              <a:rPr lang="en-GB" altLang="en-US" sz="1100" dirty="0" err="1">
                <a:solidFill>
                  <a:srgbClr val="1C1C1C"/>
                </a:solidFill>
              </a:rPr>
              <a:t>consequat</a:t>
            </a:r>
            <a:r>
              <a:rPr lang="en-GB" altLang="en-US" sz="1100" dirty="0">
                <a:solidFill>
                  <a:srgbClr val="1C1C1C"/>
                </a:solidFill>
              </a:rPr>
              <a:t> </a:t>
            </a:r>
            <a:r>
              <a:rPr lang="en-GB" altLang="en-US" sz="1100" dirty="0" err="1">
                <a:solidFill>
                  <a:srgbClr val="1C1C1C"/>
                </a:solidFill>
              </a:rPr>
              <a:t>massa</a:t>
            </a:r>
            <a:r>
              <a:rPr lang="en-GB" altLang="en-US" sz="1100" dirty="0">
                <a:solidFill>
                  <a:srgbClr val="1C1C1C"/>
                </a:solidFill>
              </a:rPr>
              <a:t> </a:t>
            </a:r>
            <a:r>
              <a:rPr lang="en-GB" altLang="en-US" sz="1100" dirty="0" err="1">
                <a:solidFill>
                  <a:srgbClr val="1C1C1C"/>
                </a:solidFill>
              </a:rPr>
              <a:t>quis</a:t>
            </a:r>
            <a:r>
              <a:rPr lang="en-GB" altLang="en-US" sz="1100" dirty="0">
                <a:solidFill>
                  <a:srgbClr val="1C1C1C"/>
                </a:solidFill>
              </a:rPr>
              <a:t> </a:t>
            </a:r>
            <a:r>
              <a:rPr lang="en-GB" altLang="en-US" sz="1100" dirty="0" err="1">
                <a:solidFill>
                  <a:srgbClr val="1C1C1C"/>
                </a:solidFill>
              </a:rPr>
              <a:t>enim</a:t>
            </a:r>
            <a:r>
              <a:rPr lang="en-GB" altLang="en-US" sz="1100" dirty="0">
                <a:solidFill>
                  <a:srgbClr val="1C1C1C"/>
                </a:solidFill>
              </a:rPr>
              <a:t>. </a:t>
            </a:r>
            <a:r>
              <a:rPr lang="en-GB" altLang="en-US" sz="1100" dirty="0" err="1">
                <a:solidFill>
                  <a:srgbClr val="1C1C1C"/>
                </a:solidFill>
              </a:rPr>
              <a:t>Donec</a:t>
            </a:r>
            <a:r>
              <a:rPr lang="en-GB" altLang="en-US" sz="1100" dirty="0">
                <a:solidFill>
                  <a:srgbClr val="1C1C1C"/>
                </a:solidFill>
              </a:rPr>
              <a:t> </a:t>
            </a:r>
            <a:r>
              <a:rPr lang="en-GB" altLang="en-US" sz="1100" dirty="0" err="1">
                <a:solidFill>
                  <a:srgbClr val="1C1C1C"/>
                </a:solidFill>
              </a:rPr>
              <a:t>pede</a:t>
            </a:r>
            <a:r>
              <a:rPr lang="en-GB" altLang="en-US" sz="1100" dirty="0">
                <a:solidFill>
                  <a:srgbClr val="1C1C1C"/>
                </a:solidFill>
              </a:rPr>
              <a:t> </a:t>
            </a:r>
            <a:r>
              <a:rPr lang="en-GB" altLang="en-US" sz="1100" dirty="0" err="1">
                <a:solidFill>
                  <a:srgbClr val="1C1C1C"/>
                </a:solidFill>
              </a:rPr>
              <a:t>justo</a:t>
            </a:r>
            <a:r>
              <a:rPr lang="en-GB" altLang="en-US" sz="1100" dirty="0">
                <a:solidFill>
                  <a:srgbClr val="1C1C1C"/>
                </a:solidFill>
              </a:rPr>
              <a:t>, </a:t>
            </a:r>
            <a:r>
              <a:rPr lang="en-GB" altLang="en-US" sz="1100" dirty="0" err="1">
                <a:solidFill>
                  <a:srgbClr val="1C1C1C"/>
                </a:solidFill>
              </a:rPr>
              <a:t>fringilla</a:t>
            </a:r>
            <a:r>
              <a:rPr lang="en-GB" altLang="en-US" sz="1100" dirty="0">
                <a:solidFill>
                  <a:srgbClr val="1C1C1C"/>
                </a:solidFill>
              </a:rPr>
              <a:t> </a:t>
            </a:r>
            <a:r>
              <a:rPr lang="en-GB" altLang="en-US" sz="1100" dirty="0" err="1">
                <a:solidFill>
                  <a:srgbClr val="1C1C1C"/>
                </a:solidFill>
              </a:rPr>
              <a:t>vel</a:t>
            </a:r>
            <a:r>
              <a:rPr lang="en-GB" altLang="en-US" sz="1100" dirty="0">
                <a:solidFill>
                  <a:srgbClr val="1C1C1C"/>
                </a:solidFill>
              </a:rPr>
              <a:t>, </a:t>
            </a:r>
            <a:r>
              <a:rPr lang="en-GB" altLang="en-US" sz="1100" dirty="0" err="1">
                <a:solidFill>
                  <a:srgbClr val="1C1C1C"/>
                </a:solidFill>
              </a:rPr>
              <a:t>aliquet</a:t>
            </a:r>
            <a:r>
              <a:rPr lang="en-GB" altLang="en-US" sz="1100" dirty="0">
                <a:solidFill>
                  <a:srgbClr val="1C1C1C"/>
                </a:solidFill>
              </a:rPr>
              <a:t> </a:t>
            </a:r>
            <a:r>
              <a:rPr lang="en-GB" altLang="en-US" sz="1100" dirty="0" err="1">
                <a:solidFill>
                  <a:srgbClr val="1C1C1C"/>
                </a:solidFill>
              </a:rPr>
              <a:t>nec</a:t>
            </a:r>
            <a:r>
              <a:rPr lang="en-GB" altLang="en-US" sz="1100" dirty="0">
                <a:solidFill>
                  <a:srgbClr val="1C1C1C"/>
                </a:solidFill>
              </a:rPr>
              <a:t>, </a:t>
            </a:r>
            <a:r>
              <a:rPr lang="en-GB" altLang="en-US" sz="1100" dirty="0" err="1">
                <a:solidFill>
                  <a:srgbClr val="1C1C1C"/>
                </a:solidFill>
              </a:rPr>
              <a:t>vulputate</a:t>
            </a:r>
            <a:r>
              <a:rPr lang="en-GB" altLang="en-US" sz="1100" dirty="0">
                <a:solidFill>
                  <a:srgbClr val="1C1C1C"/>
                </a:solidFill>
              </a:rPr>
              <a:t> </a:t>
            </a:r>
            <a:r>
              <a:rPr lang="en-GB" altLang="en-US" sz="1100" dirty="0" err="1">
                <a:solidFill>
                  <a:srgbClr val="1C1C1C"/>
                </a:solidFill>
              </a:rPr>
              <a:t>eget</a:t>
            </a:r>
            <a:r>
              <a:rPr lang="en-GB" altLang="en-US" sz="1100" dirty="0">
                <a:solidFill>
                  <a:srgbClr val="1C1C1C"/>
                </a:solidFill>
              </a:rPr>
              <a:t>, </a:t>
            </a:r>
            <a:r>
              <a:rPr lang="en-GB" altLang="en-US" sz="1100" dirty="0" err="1">
                <a:solidFill>
                  <a:srgbClr val="1C1C1C"/>
                </a:solidFill>
              </a:rPr>
              <a:t>arcu</a:t>
            </a:r>
            <a:r>
              <a:rPr lang="en-GB" altLang="en-US" sz="1100" dirty="0">
                <a:solidFill>
                  <a:srgbClr val="1C1C1C"/>
                </a:solidFill>
              </a:rPr>
              <a:t>. </a:t>
            </a:r>
            <a:r>
              <a:rPr lang="en-GB" altLang="en-US" sz="1100" dirty="0" err="1">
                <a:solidFill>
                  <a:srgbClr val="1C1C1C"/>
                </a:solidFill>
              </a:rPr>
              <a:t>Etiam</a:t>
            </a:r>
            <a:r>
              <a:rPr lang="en-GB" altLang="en-US" sz="1100" dirty="0">
                <a:solidFill>
                  <a:srgbClr val="1C1C1C"/>
                </a:solidFill>
              </a:rPr>
              <a:t> </a:t>
            </a:r>
            <a:r>
              <a:rPr lang="en-GB" altLang="en-US" sz="1100" dirty="0" err="1">
                <a:solidFill>
                  <a:srgbClr val="1C1C1C"/>
                </a:solidFill>
              </a:rPr>
              <a:t>ultricies</a:t>
            </a:r>
            <a:r>
              <a:rPr lang="en-GB" altLang="en-US" sz="1100" dirty="0">
                <a:solidFill>
                  <a:srgbClr val="1C1C1C"/>
                </a:solidFill>
              </a:rPr>
              <a:t> nisi </a:t>
            </a:r>
            <a:r>
              <a:rPr lang="en-GB" altLang="en-US" sz="1100" dirty="0" err="1">
                <a:solidFill>
                  <a:srgbClr val="1C1C1C"/>
                </a:solidFill>
              </a:rPr>
              <a:t>vel</a:t>
            </a:r>
            <a:r>
              <a:rPr lang="en-GB" altLang="en-US" sz="1100" dirty="0">
                <a:solidFill>
                  <a:srgbClr val="1C1C1C"/>
                </a:solidFill>
              </a:rPr>
              <a:t> </a:t>
            </a:r>
            <a:r>
              <a:rPr lang="en-GB" altLang="en-US" sz="1100" dirty="0" err="1">
                <a:solidFill>
                  <a:srgbClr val="1C1C1C"/>
                </a:solidFill>
              </a:rPr>
              <a:t>augue</a:t>
            </a:r>
            <a:r>
              <a:rPr lang="en-GB" altLang="en-US" sz="1100" dirty="0">
                <a:solidFill>
                  <a:srgbClr val="1C1C1C"/>
                </a:solidFill>
              </a:rPr>
              <a:t>. </a:t>
            </a:r>
            <a:r>
              <a:rPr lang="en-GB" altLang="en-US" sz="1100" dirty="0" err="1">
                <a:solidFill>
                  <a:srgbClr val="1C1C1C"/>
                </a:solidFill>
              </a:rPr>
              <a:t>Curabitur</a:t>
            </a:r>
            <a:r>
              <a:rPr lang="en-GB" altLang="en-US" sz="1100" dirty="0">
                <a:solidFill>
                  <a:srgbClr val="1C1C1C"/>
                </a:solidFill>
              </a:rPr>
              <a:t> </a:t>
            </a:r>
            <a:r>
              <a:rPr lang="en-GB" altLang="en-US" sz="1100" dirty="0" err="1">
                <a:solidFill>
                  <a:srgbClr val="1C1C1C"/>
                </a:solidFill>
              </a:rPr>
              <a:t>ullamcorper</a:t>
            </a:r>
            <a:r>
              <a:rPr lang="en-GB" altLang="en-US" sz="1100" dirty="0">
                <a:solidFill>
                  <a:srgbClr val="1C1C1C"/>
                </a:solidFill>
              </a:rPr>
              <a:t> </a:t>
            </a:r>
            <a:r>
              <a:rPr lang="en-GB" altLang="en-US" sz="1100" dirty="0" err="1">
                <a:solidFill>
                  <a:srgbClr val="1C1C1C"/>
                </a:solidFill>
              </a:rPr>
              <a:t>ultricies</a:t>
            </a:r>
            <a:r>
              <a:rPr lang="en-GB" altLang="en-US" sz="1100" dirty="0">
                <a:solidFill>
                  <a:srgbClr val="1C1C1C"/>
                </a:solidFill>
              </a:rPr>
              <a:t> nisi. Nam </a:t>
            </a:r>
            <a:r>
              <a:rPr lang="en-GB" altLang="en-US" sz="1100" dirty="0" err="1">
                <a:solidFill>
                  <a:srgbClr val="1C1C1C"/>
                </a:solidFill>
              </a:rPr>
              <a:t>eget</a:t>
            </a:r>
            <a:r>
              <a:rPr lang="en-GB" altLang="en-US" sz="1100" dirty="0">
                <a:solidFill>
                  <a:srgbClr val="1C1C1C"/>
                </a:solidFill>
              </a:rPr>
              <a:t> dui. </a:t>
            </a:r>
            <a:r>
              <a:rPr lang="en-GB" altLang="en-US" sz="1100" dirty="0" err="1">
                <a:solidFill>
                  <a:srgbClr val="1C1C1C"/>
                </a:solidFill>
              </a:rPr>
              <a:t>Etiam</a:t>
            </a:r>
            <a:r>
              <a:rPr lang="en-GB" altLang="en-US" sz="1100" dirty="0">
                <a:solidFill>
                  <a:srgbClr val="1C1C1C"/>
                </a:solidFill>
              </a:rPr>
              <a:t> </a:t>
            </a:r>
            <a:r>
              <a:rPr lang="en-GB" altLang="en-US" sz="1100" dirty="0" err="1">
                <a:solidFill>
                  <a:srgbClr val="1C1C1C"/>
                </a:solidFill>
              </a:rPr>
              <a:t>rhoncus</a:t>
            </a:r>
            <a:r>
              <a:rPr lang="en-GB" altLang="en-US" sz="1100" dirty="0">
                <a:solidFill>
                  <a:srgbClr val="1C1C1C"/>
                </a:solidFill>
              </a:rPr>
              <a:t>. </a:t>
            </a:r>
            <a:endParaRPr lang="en-GB" altLang="en-US" sz="1100" dirty="0">
              <a:solidFill>
                <a:srgbClr val="1C1C1C"/>
              </a:solidFill>
              <a:latin typeface="Arial" panose="020B0604020202020204" pitchFamily="34" charset="0"/>
            </a:endParaRPr>
          </a:p>
        </p:txBody>
      </p:sp>
      <p:sp>
        <p:nvSpPr>
          <p:cNvPr id="30" name="TextBox 29"/>
          <p:cNvSpPr txBox="1">
            <a:spLocks noChangeArrowheads="1"/>
          </p:cNvSpPr>
          <p:nvPr/>
        </p:nvSpPr>
        <p:spPr bwMode="auto">
          <a:xfrm>
            <a:off x="5100638" y="2609851"/>
            <a:ext cx="1589087" cy="421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just" eaLnBrk="1" hangingPunct="1">
              <a:spcBef>
                <a:spcPct val="0"/>
              </a:spcBef>
              <a:buFontTx/>
              <a:buNone/>
            </a:pPr>
            <a:r>
              <a:rPr lang="en-GB" altLang="en-US" sz="1600" b="1" dirty="0" err="1">
                <a:solidFill>
                  <a:srgbClr val="1C1C1C"/>
                </a:solidFill>
              </a:rPr>
              <a:t>Commodo</a:t>
            </a:r>
            <a:r>
              <a:rPr lang="en-GB" altLang="en-US" sz="1600" b="1" dirty="0">
                <a:solidFill>
                  <a:srgbClr val="1C1C1C"/>
                </a:solidFill>
              </a:rPr>
              <a:t> et ligula </a:t>
            </a:r>
            <a:r>
              <a:rPr lang="en-GB" altLang="en-US" sz="1600" b="1" dirty="0" err="1">
                <a:solidFill>
                  <a:srgbClr val="1C1C1C"/>
                </a:solidFill>
              </a:rPr>
              <a:t>egetdolor</a:t>
            </a:r>
            <a:r>
              <a:rPr lang="en-GB" altLang="en-US" sz="1600" b="1" dirty="0">
                <a:solidFill>
                  <a:srgbClr val="1C1C1C"/>
                </a:solidFill>
              </a:rPr>
              <a:t>. </a:t>
            </a:r>
            <a:r>
              <a:rPr lang="en-GB" altLang="en-US" sz="1600" b="1" dirty="0" err="1">
                <a:solidFill>
                  <a:srgbClr val="1C1C1C"/>
                </a:solidFill>
              </a:rPr>
              <a:t>Aenean</a:t>
            </a:r>
            <a:r>
              <a:rPr lang="en-GB" altLang="en-US" sz="1600" b="1" dirty="0">
                <a:solidFill>
                  <a:srgbClr val="1C1C1C"/>
                </a:solidFill>
              </a:rPr>
              <a:t> </a:t>
            </a:r>
            <a:r>
              <a:rPr lang="en-GB" altLang="en-US" sz="1600" b="1" dirty="0" err="1">
                <a:solidFill>
                  <a:srgbClr val="1C1C1C"/>
                </a:solidFill>
              </a:rPr>
              <a:t>massa</a:t>
            </a:r>
            <a:r>
              <a:rPr lang="en-GB" altLang="en-US" sz="1600" b="1" dirty="0">
                <a:solidFill>
                  <a:srgbClr val="1C1C1C"/>
                </a:solidFill>
              </a:rPr>
              <a:t>.</a:t>
            </a:r>
            <a:r>
              <a:rPr lang="en-GB" altLang="en-US" sz="1600" dirty="0">
                <a:solidFill>
                  <a:srgbClr val="1C1C1C"/>
                </a:solidFill>
              </a:rPr>
              <a:t> </a:t>
            </a:r>
            <a:r>
              <a:rPr lang="en-GB" altLang="en-US" sz="1100" dirty="0">
                <a:solidFill>
                  <a:srgbClr val="1C1C1C"/>
                </a:solidFill>
              </a:rPr>
              <a:t>Cum </a:t>
            </a:r>
            <a:r>
              <a:rPr lang="en-GB" altLang="en-US" sz="1100" dirty="0" err="1">
                <a:solidFill>
                  <a:srgbClr val="1C1C1C"/>
                </a:solidFill>
              </a:rPr>
              <a:t>sociis</a:t>
            </a:r>
            <a:r>
              <a:rPr lang="en-GB" altLang="en-US" sz="1100" dirty="0">
                <a:solidFill>
                  <a:srgbClr val="1C1C1C"/>
                </a:solidFill>
              </a:rPr>
              <a:t> </a:t>
            </a:r>
            <a:r>
              <a:rPr lang="en-GB" altLang="en-US" sz="1100" dirty="0" err="1">
                <a:solidFill>
                  <a:srgbClr val="1C1C1C"/>
                </a:solidFill>
              </a:rPr>
              <a:t>natoque</a:t>
            </a:r>
            <a:r>
              <a:rPr lang="en-GB" altLang="en-US" sz="1100" dirty="0">
                <a:solidFill>
                  <a:srgbClr val="1C1C1C"/>
                </a:solidFill>
              </a:rPr>
              <a:t> </a:t>
            </a:r>
            <a:r>
              <a:rPr lang="en-GB" altLang="en-US" sz="1100" dirty="0" err="1">
                <a:solidFill>
                  <a:srgbClr val="1C1C1C"/>
                </a:solidFill>
              </a:rPr>
              <a:t>penatibus</a:t>
            </a:r>
            <a:r>
              <a:rPr lang="en-GB" altLang="en-US" sz="1100" dirty="0">
                <a:solidFill>
                  <a:srgbClr val="1C1C1C"/>
                </a:solidFill>
              </a:rPr>
              <a:t> et </a:t>
            </a:r>
            <a:r>
              <a:rPr lang="en-GB" altLang="en-US" sz="1100" dirty="0" err="1">
                <a:solidFill>
                  <a:srgbClr val="1C1C1C"/>
                </a:solidFill>
              </a:rPr>
              <a:t>magnis</a:t>
            </a:r>
            <a:r>
              <a:rPr lang="en-GB" altLang="en-US" sz="1100" dirty="0">
                <a:solidFill>
                  <a:srgbClr val="1C1C1C"/>
                </a:solidFill>
              </a:rPr>
              <a:t> dis parturient </a:t>
            </a:r>
            <a:r>
              <a:rPr lang="en-GB" altLang="en-US" sz="1100" dirty="0" err="1">
                <a:solidFill>
                  <a:srgbClr val="1C1C1C"/>
                </a:solidFill>
              </a:rPr>
              <a:t>montes</a:t>
            </a:r>
            <a:r>
              <a:rPr lang="en-GB" altLang="en-US" sz="1100" dirty="0">
                <a:solidFill>
                  <a:srgbClr val="1C1C1C"/>
                </a:solidFill>
              </a:rPr>
              <a:t>, </a:t>
            </a:r>
            <a:r>
              <a:rPr lang="en-GB" altLang="en-US" sz="1100" dirty="0" err="1">
                <a:solidFill>
                  <a:srgbClr val="1C1C1C"/>
                </a:solidFill>
              </a:rPr>
              <a:t>nascetur</a:t>
            </a:r>
            <a:r>
              <a:rPr lang="en-GB" altLang="en-US" sz="1100" dirty="0">
                <a:solidFill>
                  <a:srgbClr val="1C1C1C"/>
                </a:solidFill>
              </a:rPr>
              <a:t> </a:t>
            </a:r>
            <a:r>
              <a:rPr lang="en-GB" altLang="en-US" sz="1100" dirty="0" err="1">
                <a:solidFill>
                  <a:srgbClr val="1C1C1C"/>
                </a:solidFill>
              </a:rPr>
              <a:t>ridiculus</a:t>
            </a:r>
            <a:r>
              <a:rPr lang="en-GB" altLang="en-US" sz="1100" dirty="0">
                <a:solidFill>
                  <a:srgbClr val="1C1C1C"/>
                </a:solidFill>
              </a:rPr>
              <a:t> mus. </a:t>
            </a:r>
            <a:r>
              <a:rPr lang="en-GB" altLang="en-US" sz="1100" dirty="0" err="1">
                <a:solidFill>
                  <a:srgbClr val="1C1C1C"/>
                </a:solidFill>
              </a:rPr>
              <a:t>Donec</a:t>
            </a:r>
            <a:r>
              <a:rPr lang="en-GB" altLang="en-US" sz="1100" dirty="0">
                <a:solidFill>
                  <a:srgbClr val="1C1C1C"/>
                </a:solidFill>
              </a:rPr>
              <a:t> quam </a:t>
            </a:r>
            <a:r>
              <a:rPr lang="en-GB" altLang="en-US" sz="1100" dirty="0" err="1">
                <a:solidFill>
                  <a:srgbClr val="1C1C1C"/>
                </a:solidFill>
              </a:rPr>
              <a:t>felis</a:t>
            </a:r>
            <a:r>
              <a:rPr lang="en-GB" altLang="en-US" sz="1100" dirty="0">
                <a:solidFill>
                  <a:srgbClr val="1C1C1C"/>
                </a:solidFill>
              </a:rPr>
              <a:t>, </a:t>
            </a:r>
            <a:r>
              <a:rPr lang="en-GB" altLang="en-US" sz="1100" dirty="0" err="1">
                <a:solidFill>
                  <a:srgbClr val="1C1C1C"/>
                </a:solidFill>
              </a:rPr>
              <a:t>ultricies</a:t>
            </a:r>
            <a:r>
              <a:rPr lang="en-GB" altLang="en-US" sz="1100" dirty="0">
                <a:solidFill>
                  <a:srgbClr val="1C1C1C"/>
                </a:solidFill>
              </a:rPr>
              <a:t> </a:t>
            </a:r>
            <a:r>
              <a:rPr lang="en-GB" altLang="en-US" sz="1100" dirty="0" err="1">
                <a:solidFill>
                  <a:srgbClr val="1C1C1C"/>
                </a:solidFill>
              </a:rPr>
              <a:t>nec</a:t>
            </a:r>
            <a:r>
              <a:rPr lang="en-GB" altLang="en-US" sz="1100" dirty="0">
                <a:solidFill>
                  <a:srgbClr val="1C1C1C"/>
                </a:solidFill>
              </a:rPr>
              <a:t>, </a:t>
            </a:r>
            <a:r>
              <a:rPr lang="en-GB" altLang="en-US" sz="1100" dirty="0" err="1">
                <a:solidFill>
                  <a:srgbClr val="1C1C1C"/>
                </a:solidFill>
              </a:rPr>
              <a:t>pellentesque</a:t>
            </a:r>
            <a:r>
              <a:rPr lang="en-GB" altLang="en-US" sz="1100" dirty="0">
                <a:solidFill>
                  <a:srgbClr val="1C1C1C"/>
                </a:solidFill>
              </a:rPr>
              <a:t> </a:t>
            </a:r>
            <a:r>
              <a:rPr lang="en-GB" altLang="en-US" sz="1100" dirty="0" err="1">
                <a:solidFill>
                  <a:srgbClr val="1C1C1C"/>
                </a:solidFill>
              </a:rPr>
              <a:t>eu</a:t>
            </a:r>
            <a:r>
              <a:rPr lang="en-GB" altLang="en-US" sz="1100" dirty="0">
                <a:solidFill>
                  <a:srgbClr val="1C1C1C"/>
                </a:solidFill>
              </a:rPr>
              <a:t>, </a:t>
            </a:r>
            <a:r>
              <a:rPr lang="en-GB" altLang="en-US" sz="1100" dirty="0" err="1">
                <a:solidFill>
                  <a:srgbClr val="1C1C1C"/>
                </a:solidFill>
              </a:rPr>
              <a:t>pretium</a:t>
            </a:r>
            <a:r>
              <a:rPr lang="en-GB" altLang="en-US" sz="1100" dirty="0">
                <a:solidFill>
                  <a:srgbClr val="1C1C1C"/>
                </a:solidFill>
              </a:rPr>
              <a:t> </a:t>
            </a:r>
            <a:r>
              <a:rPr lang="en-GB" altLang="en-US" sz="1100" dirty="0" err="1">
                <a:solidFill>
                  <a:srgbClr val="1C1C1C"/>
                </a:solidFill>
              </a:rPr>
              <a:t>quis</a:t>
            </a:r>
            <a:r>
              <a:rPr lang="en-GB" altLang="en-US" sz="1100" dirty="0">
                <a:solidFill>
                  <a:srgbClr val="1C1C1C"/>
                </a:solidFill>
              </a:rPr>
              <a:t>, sem. </a:t>
            </a:r>
            <a:r>
              <a:rPr lang="en-GB" altLang="en-US" sz="1100" dirty="0" err="1">
                <a:solidFill>
                  <a:srgbClr val="1C1C1C"/>
                </a:solidFill>
              </a:rPr>
              <a:t>Nulla</a:t>
            </a:r>
            <a:r>
              <a:rPr lang="en-GB" altLang="en-US" sz="1100" dirty="0">
                <a:solidFill>
                  <a:srgbClr val="1C1C1C"/>
                </a:solidFill>
              </a:rPr>
              <a:t> </a:t>
            </a:r>
            <a:r>
              <a:rPr lang="en-GB" altLang="en-US" sz="1100" dirty="0" err="1">
                <a:solidFill>
                  <a:srgbClr val="1C1C1C"/>
                </a:solidFill>
              </a:rPr>
              <a:t>consequat</a:t>
            </a:r>
            <a:r>
              <a:rPr lang="en-GB" altLang="en-US" sz="1100" dirty="0">
                <a:solidFill>
                  <a:srgbClr val="1C1C1C"/>
                </a:solidFill>
              </a:rPr>
              <a:t> </a:t>
            </a:r>
            <a:r>
              <a:rPr lang="en-GB" altLang="en-US" sz="1100" dirty="0" err="1">
                <a:solidFill>
                  <a:srgbClr val="1C1C1C"/>
                </a:solidFill>
              </a:rPr>
              <a:t>massa</a:t>
            </a:r>
            <a:r>
              <a:rPr lang="en-GB" altLang="en-US" sz="1100" dirty="0">
                <a:solidFill>
                  <a:srgbClr val="1C1C1C"/>
                </a:solidFill>
              </a:rPr>
              <a:t> </a:t>
            </a:r>
            <a:r>
              <a:rPr lang="en-GB" altLang="en-US" sz="1100" dirty="0" err="1">
                <a:solidFill>
                  <a:srgbClr val="1C1C1C"/>
                </a:solidFill>
              </a:rPr>
              <a:t>quis</a:t>
            </a:r>
            <a:r>
              <a:rPr lang="en-GB" altLang="en-US" sz="1100" dirty="0">
                <a:solidFill>
                  <a:srgbClr val="1C1C1C"/>
                </a:solidFill>
              </a:rPr>
              <a:t> </a:t>
            </a:r>
            <a:r>
              <a:rPr lang="en-GB" altLang="en-US" sz="1100" dirty="0" err="1">
                <a:solidFill>
                  <a:srgbClr val="1C1C1C"/>
                </a:solidFill>
              </a:rPr>
              <a:t>enim</a:t>
            </a:r>
            <a:r>
              <a:rPr lang="en-GB" altLang="en-US" sz="1100" dirty="0">
                <a:solidFill>
                  <a:srgbClr val="1C1C1C"/>
                </a:solidFill>
              </a:rPr>
              <a:t>. </a:t>
            </a:r>
            <a:r>
              <a:rPr lang="en-GB" altLang="en-US" sz="1100" dirty="0" err="1">
                <a:solidFill>
                  <a:srgbClr val="1C1C1C"/>
                </a:solidFill>
              </a:rPr>
              <a:t>Donec</a:t>
            </a:r>
            <a:r>
              <a:rPr lang="en-GB" altLang="en-US" sz="1100" dirty="0">
                <a:solidFill>
                  <a:srgbClr val="1C1C1C"/>
                </a:solidFill>
              </a:rPr>
              <a:t> </a:t>
            </a:r>
            <a:r>
              <a:rPr lang="en-GB" altLang="en-US" sz="1100" dirty="0" err="1">
                <a:solidFill>
                  <a:srgbClr val="1C1C1C"/>
                </a:solidFill>
              </a:rPr>
              <a:t>pede</a:t>
            </a:r>
            <a:r>
              <a:rPr lang="en-GB" altLang="en-US" sz="1100" dirty="0">
                <a:solidFill>
                  <a:srgbClr val="1C1C1C"/>
                </a:solidFill>
              </a:rPr>
              <a:t> </a:t>
            </a:r>
            <a:r>
              <a:rPr lang="en-GB" altLang="en-US" sz="1100" dirty="0" err="1">
                <a:solidFill>
                  <a:srgbClr val="1C1C1C"/>
                </a:solidFill>
              </a:rPr>
              <a:t>justo</a:t>
            </a:r>
            <a:r>
              <a:rPr lang="en-GB" altLang="en-US" sz="1100" dirty="0">
                <a:solidFill>
                  <a:srgbClr val="1C1C1C"/>
                </a:solidFill>
              </a:rPr>
              <a:t>, </a:t>
            </a:r>
            <a:r>
              <a:rPr lang="en-GB" altLang="en-US" sz="1100" dirty="0" err="1">
                <a:solidFill>
                  <a:srgbClr val="1C1C1C"/>
                </a:solidFill>
              </a:rPr>
              <a:t>fringilla</a:t>
            </a:r>
            <a:r>
              <a:rPr lang="en-GB" altLang="en-US" sz="1100" dirty="0">
                <a:solidFill>
                  <a:srgbClr val="1C1C1C"/>
                </a:solidFill>
              </a:rPr>
              <a:t> </a:t>
            </a:r>
            <a:r>
              <a:rPr lang="en-GB" altLang="en-US" sz="1100" dirty="0" err="1">
                <a:solidFill>
                  <a:srgbClr val="1C1C1C"/>
                </a:solidFill>
              </a:rPr>
              <a:t>vel</a:t>
            </a:r>
            <a:r>
              <a:rPr lang="en-GB" altLang="en-US" sz="1100" dirty="0">
                <a:solidFill>
                  <a:srgbClr val="1C1C1C"/>
                </a:solidFill>
              </a:rPr>
              <a:t>, </a:t>
            </a:r>
            <a:r>
              <a:rPr lang="en-GB" altLang="en-US" sz="1100" dirty="0" err="1">
                <a:solidFill>
                  <a:srgbClr val="1C1C1C"/>
                </a:solidFill>
              </a:rPr>
              <a:t>aliquet</a:t>
            </a:r>
            <a:r>
              <a:rPr lang="en-GB" altLang="en-US" sz="1100" dirty="0">
                <a:solidFill>
                  <a:srgbClr val="1C1C1C"/>
                </a:solidFill>
              </a:rPr>
              <a:t> </a:t>
            </a:r>
            <a:r>
              <a:rPr lang="en-GB" altLang="en-US" sz="1100" dirty="0" err="1">
                <a:solidFill>
                  <a:srgbClr val="1C1C1C"/>
                </a:solidFill>
              </a:rPr>
              <a:t>nec</a:t>
            </a:r>
            <a:r>
              <a:rPr lang="en-GB" altLang="en-US" sz="1100" dirty="0">
                <a:solidFill>
                  <a:srgbClr val="1C1C1C"/>
                </a:solidFill>
              </a:rPr>
              <a:t>, </a:t>
            </a:r>
            <a:r>
              <a:rPr lang="en-GB" altLang="en-US" sz="1100" dirty="0" err="1">
                <a:solidFill>
                  <a:srgbClr val="1C1C1C"/>
                </a:solidFill>
              </a:rPr>
              <a:t>vulputate</a:t>
            </a:r>
            <a:r>
              <a:rPr lang="en-GB" altLang="en-US" sz="1100" dirty="0">
                <a:solidFill>
                  <a:srgbClr val="1C1C1C"/>
                </a:solidFill>
              </a:rPr>
              <a:t> </a:t>
            </a:r>
            <a:r>
              <a:rPr lang="en-GB" altLang="en-US" sz="1100" dirty="0" err="1">
                <a:solidFill>
                  <a:srgbClr val="1C1C1C"/>
                </a:solidFill>
              </a:rPr>
              <a:t>eget</a:t>
            </a:r>
            <a:r>
              <a:rPr lang="en-GB" altLang="en-US" sz="1100" dirty="0">
                <a:solidFill>
                  <a:srgbClr val="1C1C1C"/>
                </a:solidFill>
              </a:rPr>
              <a:t>, </a:t>
            </a:r>
            <a:r>
              <a:rPr lang="en-GB" altLang="en-US" sz="1100" dirty="0" err="1">
                <a:solidFill>
                  <a:srgbClr val="1C1C1C"/>
                </a:solidFill>
              </a:rPr>
              <a:t>arcu</a:t>
            </a:r>
            <a:r>
              <a:rPr lang="en-GB" altLang="en-US" sz="1100" dirty="0">
                <a:solidFill>
                  <a:srgbClr val="1C1C1C"/>
                </a:solidFill>
              </a:rPr>
              <a:t>. </a:t>
            </a:r>
            <a:r>
              <a:rPr lang="en-GB" altLang="en-US" sz="1100" dirty="0" err="1">
                <a:solidFill>
                  <a:srgbClr val="1C1C1C"/>
                </a:solidFill>
              </a:rPr>
              <a:t>Etiam</a:t>
            </a:r>
            <a:r>
              <a:rPr lang="en-GB" altLang="en-US" sz="1100" dirty="0">
                <a:solidFill>
                  <a:srgbClr val="1C1C1C"/>
                </a:solidFill>
              </a:rPr>
              <a:t> </a:t>
            </a:r>
            <a:r>
              <a:rPr lang="en-GB" altLang="en-US" sz="1100" dirty="0" err="1">
                <a:solidFill>
                  <a:srgbClr val="1C1C1C"/>
                </a:solidFill>
              </a:rPr>
              <a:t>ultricies</a:t>
            </a:r>
            <a:r>
              <a:rPr lang="en-GB" altLang="en-US" sz="1100" dirty="0">
                <a:solidFill>
                  <a:srgbClr val="1C1C1C"/>
                </a:solidFill>
              </a:rPr>
              <a:t> nisi </a:t>
            </a:r>
            <a:r>
              <a:rPr lang="en-GB" altLang="en-US" sz="1100" dirty="0" err="1">
                <a:solidFill>
                  <a:srgbClr val="1C1C1C"/>
                </a:solidFill>
              </a:rPr>
              <a:t>vel</a:t>
            </a:r>
            <a:r>
              <a:rPr lang="en-GB" altLang="en-US" sz="1100" dirty="0">
                <a:solidFill>
                  <a:srgbClr val="1C1C1C"/>
                </a:solidFill>
              </a:rPr>
              <a:t> </a:t>
            </a:r>
            <a:r>
              <a:rPr lang="en-GB" altLang="en-US" sz="1100" dirty="0" err="1">
                <a:solidFill>
                  <a:srgbClr val="1C1C1C"/>
                </a:solidFill>
              </a:rPr>
              <a:t>augue</a:t>
            </a:r>
            <a:r>
              <a:rPr lang="en-GB" altLang="en-US" sz="1100" dirty="0">
                <a:solidFill>
                  <a:srgbClr val="1C1C1C"/>
                </a:solidFill>
              </a:rPr>
              <a:t>. </a:t>
            </a:r>
            <a:r>
              <a:rPr lang="en-GB" altLang="en-US" sz="1100" dirty="0" err="1">
                <a:solidFill>
                  <a:srgbClr val="1C1C1C"/>
                </a:solidFill>
              </a:rPr>
              <a:t>Curabitur</a:t>
            </a:r>
            <a:r>
              <a:rPr lang="en-GB" altLang="en-US" sz="1100" dirty="0">
                <a:solidFill>
                  <a:srgbClr val="1C1C1C"/>
                </a:solidFill>
              </a:rPr>
              <a:t> </a:t>
            </a:r>
            <a:r>
              <a:rPr lang="en-GB" altLang="en-US" sz="1100" dirty="0" err="1">
                <a:solidFill>
                  <a:srgbClr val="1C1C1C"/>
                </a:solidFill>
              </a:rPr>
              <a:t>ullamcorper</a:t>
            </a:r>
            <a:r>
              <a:rPr lang="en-GB" altLang="en-US" sz="1100" dirty="0">
                <a:solidFill>
                  <a:srgbClr val="1C1C1C"/>
                </a:solidFill>
              </a:rPr>
              <a:t> </a:t>
            </a:r>
            <a:r>
              <a:rPr lang="en-GB" altLang="en-US" sz="1100" dirty="0" err="1">
                <a:solidFill>
                  <a:srgbClr val="1C1C1C"/>
                </a:solidFill>
              </a:rPr>
              <a:t>ultricies</a:t>
            </a:r>
            <a:r>
              <a:rPr lang="en-GB" altLang="en-US" sz="1100" dirty="0">
                <a:solidFill>
                  <a:srgbClr val="1C1C1C"/>
                </a:solidFill>
              </a:rPr>
              <a:t> nisi. Nam </a:t>
            </a:r>
            <a:r>
              <a:rPr lang="en-GB" altLang="en-US" sz="1100" dirty="0" err="1">
                <a:solidFill>
                  <a:srgbClr val="1C1C1C"/>
                </a:solidFill>
              </a:rPr>
              <a:t>eget</a:t>
            </a:r>
            <a:r>
              <a:rPr lang="en-GB" altLang="en-US" sz="1100" dirty="0">
                <a:solidFill>
                  <a:srgbClr val="1C1C1C"/>
                </a:solidFill>
              </a:rPr>
              <a:t> dui. </a:t>
            </a:r>
            <a:r>
              <a:rPr lang="en-GB" altLang="en-US" sz="1100" dirty="0" err="1">
                <a:solidFill>
                  <a:srgbClr val="1C1C1C"/>
                </a:solidFill>
              </a:rPr>
              <a:t>Etiam</a:t>
            </a:r>
            <a:r>
              <a:rPr lang="en-GB" altLang="en-US" sz="1100" dirty="0">
                <a:solidFill>
                  <a:srgbClr val="1C1C1C"/>
                </a:solidFill>
              </a:rPr>
              <a:t> </a:t>
            </a:r>
            <a:r>
              <a:rPr lang="en-GB" altLang="en-US" sz="1100" dirty="0" err="1">
                <a:solidFill>
                  <a:srgbClr val="1C1C1C"/>
                </a:solidFill>
              </a:rPr>
              <a:t>rhoncus</a:t>
            </a:r>
            <a:r>
              <a:rPr lang="en-GB" altLang="en-US" sz="1100" dirty="0">
                <a:solidFill>
                  <a:srgbClr val="1C1C1C"/>
                </a:solidFill>
              </a:rPr>
              <a:t>. </a:t>
            </a:r>
            <a:r>
              <a:rPr lang="en-GB" altLang="en-US" sz="1100" dirty="0" err="1">
                <a:solidFill>
                  <a:srgbClr val="1C1C1C"/>
                </a:solidFill>
              </a:rPr>
              <a:t>Donec</a:t>
            </a:r>
            <a:r>
              <a:rPr lang="en-GB" altLang="en-US" sz="1100" dirty="0">
                <a:solidFill>
                  <a:srgbClr val="1C1C1C"/>
                </a:solidFill>
              </a:rPr>
              <a:t> vitae </a:t>
            </a:r>
            <a:r>
              <a:rPr lang="en-GB" altLang="en-US" sz="1100" dirty="0" err="1">
                <a:solidFill>
                  <a:srgbClr val="1C1C1C"/>
                </a:solidFill>
              </a:rPr>
              <a:t>sapien</a:t>
            </a:r>
            <a:r>
              <a:rPr lang="en-GB" altLang="en-US" sz="1100" dirty="0">
                <a:solidFill>
                  <a:srgbClr val="1C1C1C"/>
                </a:solidFill>
              </a:rPr>
              <a:t> </a:t>
            </a:r>
            <a:r>
              <a:rPr lang="en-GB" altLang="en-US" sz="1100" dirty="0" err="1">
                <a:solidFill>
                  <a:srgbClr val="1C1C1C"/>
                </a:solidFill>
              </a:rPr>
              <a:t>ut</a:t>
            </a:r>
            <a:r>
              <a:rPr lang="en-GB" altLang="en-US" sz="1100" dirty="0">
                <a:solidFill>
                  <a:srgbClr val="1C1C1C"/>
                </a:solidFill>
              </a:rPr>
              <a:t> libero </a:t>
            </a:r>
            <a:r>
              <a:rPr lang="en-GB" altLang="en-US" sz="1100" dirty="0" err="1">
                <a:solidFill>
                  <a:srgbClr val="1C1C1C"/>
                </a:solidFill>
              </a:rPr>
              <a:t>venenatis</a:t>
            </a:r>
            <a:r>
              <a:rPr lang="en-GB" altLang="en-US" sz="1100" dirty="0">
                <a:solidFill>
                  <a:srgbClr val="1C1C1C"/>
                </a:solidFill>
              </a:rPr>
              <a:t> </a:t>
            </a:r>
            <a:r>
              <a:rPr lang="en-GB" altLang="en-US" sz="1100" dirty="0" err="1">
                <a:solidFill>
                  <a:srgbClr val="1C1C1C"/>
                </a:solidFill>
              </a:rPr>
              <a:t>faucibus</a:t>
            </a:r>
            <a:r>
              <a:rPr lang="en-GB" altLang="en-US" sz="1100" dirty="0">
                <a:solidFill>
                  <a:srgbClr val="1C1C1C"/>
                </a:solidFill>
              </a:rPr>
              <a:t>. </a:t>
            </a:r>
            <a:r>
              <a:rPr lang="en-GB" altLang="en-US" sz="1100" dirty="0" err="1">
                <a:solidFill>
                  <a:srgbClr val="1C1C1C"/>
                </a:solidFill>
              </a:rPr>
              <a:t>Nullam</a:t>
            </a:r>
            <a:r>
              <a:rPr lang="en-GB" altLang="en-US" sz="1100" dirty="0">
                <a:solidFill>
                  <a:srgbClr val="1C1C1C"/>
                </a:solidFill>
              </a:rPr>
              <a:t> </a:t>
            </a:r>
            <a:r>
              <a:rPr lang="en-GB" altLang="en-US" sz="1100" dirty="0" err="1">
                <a:solidFill>
                  <a:srgbClr val="1C1C1C"/>
                </a:solidFill>
              </a:rPr>
              <a:t>quis</a:t>
            </a:r>
            <a:r>
              <a:rPr lang="en-GB" altLang="en-US" sz="1100" dirty="0">
                <a:solidFill>
                  <a:srgbClr val="1C1C1C"/>
                </a:solidFill>
              </a:rPr>
              <a:t> ante. </a:t>
            </a:r>
            <a:endParaRPr lang="en-GB" altLang="en-US" sz="1100" dirty="0">
              <a:solidFill>
                <a:srgbClr val="1C1C1C"/>
              </a:solidFill>
              <a:latin typeface="Arial" panose="020B0604020202020204" pitchFamily="34" charset="0"/>
            </a:endParaRPr>
          </a:p>
        </p:txBody>
      </p:sp>
      <p:pic>
        <p:nvPicPr>
          <p:cNvPr id="31" name="Picture 30"/>
          <p:cNvPicPr>
            <a:picLocks noChangeAspect="1"/>
          </p:cNvPicPr>
          <p:nvPr/>
        </p:nvPicPr>
        <p:blipFill>
          <a:blip r:embed="rId3">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7198753" y="2708275"/>
            <a:ext cx="1503875" cy="1519705"/>
          </a:xfrm>
          <a:prstGeom prst="rect">
            <a:avLst/>
          </a:prstGeom>
        </p:spPr>
      </p:pic>
      <p:pic>
        <p:nvPicPr>
          <p:cNvPr id="32" name="Picture 31"/>
          <p:cNvPicPr>
            <a:picLocks noChangeAspect="1"/>
          </p:cNvPicPr>
          <p:nvPr/>
        </p:nvPicPr>
        <p:blipFill>
          <a:blip r:embed="rId4">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7190180" y="4394931"/>
            <a:ext cx="1511374" cy="1499924"/>
          </a:xfrm>
          <a:prstGeom prst="rect">
            <a:avLst/>
          </a:prstGeom>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0" y="1155700"/>
            <a:ext cx="9144000"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150971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1546225"/>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77" name="TextBox 10"/>
          <p:cNvSpPr txBox="1">
            <a:spLocks noChangeArrowheads="1"/>
          </p:cNvSpPr>
          <p:nvPr/>
        </p:nvSpPr>
        <p:spPr bwMode="auto">
          <a:xfrm>
            <a:off x="3383586" y="1192213"/>
            <a:ext cx="22085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Tuesday</a:t>
            </a:r>
            <a:r>
              <a:rPr lang="en-GB" altLang="en-US" sz="1400" b="1" dirty="0">
                <a:solidFill>
                  <a:srgbClr val="1C1C1C"/>
                </a:solidFill>
              </a:rPr>
              <a:t>, </a:t>
            </a:r>
            <a:r>
              <a:rPr lang="en-GB" altLang="en-US" sz="1400" b="1" dirty="0" smtClean="0">
                <a:solidFill>
                  <a:srgbClr val="1C1C1C"/>
                </a:solidFill>
              </a:rPr>
              <a:t>January </a:t>
            </a:r>
            <a:r>
              <a:rPr lang="en-GB" altLang="en-US" sz="1400" b="1" dirty="0">
                <a:solidFill>
                  <a:srgbClr val="1C1C1C"/>
                </a:solidFill>
              </a:rPr>
              <a:t>24, </a:t>
            </a:r>
            <a:r>
              <a:rPr lang="en-GB" altLang="en-US" sz="1400" b="1" dirty="0" smtClean="0">
                <a:solidFill>
                  <a:srgbClr val="1C1C1C"/>
                </a:solidFill>
              </a:rPr>
              <a:t>2017</a:t>
            </a:r>
            <a:endParaRPr lang="en-GB" altLang="en-US" sz="1400" b="1" dirty="0">
              <a:solidFill>
                <a:srgbClr val="1C1C1C"/>
              </a:solidFill>
            </a:endParaRPr>
          </a:p>
        </p:txBody>
      </p:sp>
      <p:sp>
        <p:nvSpPr>
          <p:cNvPr id="3078" name="TextBox 11"/>
          <p:cNvSpPr txBox="1">
            <a:spLocks noChangeArrowheads="1"/>
          </p:cNvSpPr>
          <p:nvPr/>
        </p:nvSpPr>
        <p:spPr bwMode="auto">
          <a:xfrm>
            <a:off x="131763" y="1222375"/>
            <a:ext cx="37687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r>
              <a:rPr lang="en-GB" altLang="en-US" sz="1800" b="1" dirty="0" smtClean="0">
                <a:solidFill>
                  <a:srgbClr val="1C1C1C"/>
                </a:solidFill>
              </a:rPr>
              <a:t>Dave Elson</a:t>
            </a:r>
            <a:endParaRPr lang="en-GB" altLang="en-US" sz="1800" b="1" dirty="0">
              <a:solidFill>
                <a:srgbClr val="1C1C1C"/>
              </a:solidFill>
            </a:endParaRPr>
          </a:p>
        </p:txBody>
      </p:sp>
      <p:sp>
        <p:nvSpPr>
          <p:cNvPr id="3079" name="TextBox 12"/>
          <p:cNvSpPr txBox="1">
            <a:spLocks noChangeArrowheads="1"/>
          </p:cNvSpPr>
          <p:nvPr/>
        </p:nvSpPr>
        <p:spPr bwMode="auto">
          <a:xfrm>
            <a:off x="7332102" y="1217613"/>
            <a:ext cx="15832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r" eaLnBrk="1" hangingPunct="1">
              <a:spcBef>
                <a:spcPct val="0"/>
              </a:spcBef>
              <a:buFontTx/>
              <a:buNone/>
            </a:pPr>
            <a:r>
              <a:rPr lang="en-GB" altLang="en-US" sz="1800" b="1" dirty="0" smtClean="0">
                <a:solidFill>
                  <a:srgbClr val="1C1C1C"/>
                </a:solidFill>
              </a:rPr>
              <a:t>Treena Jensen</a:t>
            </a:r>
            <a:endParaRPr lang="en-GB" altLang="en-US" sz="1800" b="1" dirty="0">
              <a:solidFill>
                <a:srgbClr val="1C1C1C"/>
              </a:solidFill>
            </a:endParaRPr>
          </a:p>
        </p:txBody>
      </p:sp>
      <p:sp>
        <p:nvSpPr>
          <p:cNvPr id="3080" name="TextBox 13"/>
          <p:cNvSpPr txBox="1">
            <a:spLocks noChangeArrowheads="1"/>
          </p:cNvSpPr>
          <p:nvPr/>
        </p:nvSpPr>
        <p:spPr bwMode="auto">
          <a:xfrm>
            <a:off x="0" y="1647825"/>
            <a:ext cx="9132888"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5500" b="1" dirty="0" smtClean="0">
                <a:solidFill>
                  <a:srgbClr val="1C1C1C"/>
                </a:solidFill>
              </a:rPr>
              <a:t>Climatology of Tornadoes</a:t>
            </a:r>
            <a:endParaRPr lang="en-GB" altLang="en-US" sz="5500" b="1" dirty="0">
              <a:solidFill>
                <a:srgbClr val="1C1C1C"/>
              </a:solidFill>
            </a:endParaRPr>
          </a:p>
        </p:txBody>
      </p:sp>
      <p:cxnSp>
        <p:nvCxnSpPr>
          <p:cNvPr id="19" name="Straight Connector 18"/>
          <p:cNvCxnSpPr/>
          <p:nvPr/>
        </p:nvCxnSpPr>
        <p:spPr>
          <a:xfrm>
            <a:off x="2947988" y="2708275"/>
            <a:ext cx="0" cy="4135438"/>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4884859" y="2705100"/>
            <a:ext cx="0" cy="415290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763" y="1189038"/>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90" name="TextBox 10"/>
          <p:cNvSpPr txBox="1">
            <a:spLocks noChangeArrowheads="1"/>
          </p:cNvSpPr>
          <p:nvPr/>
        </p:nvSpPr>
        <p:spPr bwMode="auto">
          <a:xfrm>
            <a:off x="2088950" y="862013"/>
            <a:ext cx="47851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American Meteorological Society Meeting, Portland Oregon</a:t>
            </a:r>
            <a:endParaRPr lang="en-GB" altLang="en-US" sz="1400" b="1" dirty="0">
              <a:solidFill>
                <a:srgbClr val="1C1C1C"/>
              </a:solidFill>
            </a:endParaRPr>
          </a:p>
        </p:txBody>
      </p:sp>
      <p:sp>
        <p:nvSpPr>
          <p:cNvPr id="2" name="TextBox 1"/>
          <p:cNvSpPr txBox="1"/>
          <p:nvPr/>
        </p:nvSpPr>
        <p:spPr>
          <a:xfrm>
            <a:off x="35169" y="37842"/>
            <a:ext cx="9108831" cy="784830"/>
          </a:xfrm>
          <a:prstGeom prst="rect">
            <a:avLst/>
          </a:prstGeom>
          <a:noFill/>
        </p:spPr>
        <p:txBody>
          <a:bodyPr wrap="square" rtlCol="0">
            <a:spAutoFit/>
          </a:bodyPr>
          <a:lstStyle/>
          <a:p>
            <a:pPr algn="ct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Pacific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Northwest</a:t>
            </a: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Tornadoes</a:t>
            </a:r>
            <a:endParaRPr lang="en-US" sz="45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cxnSp>
        <p:nvCxnSpPr>
          <p:cNvPr id="24" name="Straight Connector 23"/>
          <p:cNvCxnSpPr/>
          <p:nvPr/>
        </p:nvCxnSpPr>
        <p:spPr>
          <a:xfrm>
            <a:off x="6859819" y="2699544"/>
            <a:ext cx="0" cy="415290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21" name="TextBox 16"/>
          <p:cNvSpPr txBox="1">
            <a:spLocks noChangeArrowheads="1"/>
          </p:cNvSpPr>
          <p:nvPr/>
        </p:nvSpPr>
        <p:spPr bwMode="auto">
          <a:xfrm>
            <a:off x="3105944" y="2687077"/>
            <a:ext cx="1589088" cy="4046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just" eaLnBrk="1" hangingPunct="1">
              <a:spcBef>
                <a:spcPct val="0"/>
              </a:spcBef>
              <a:buFontTx/>
              <a:buNone/>
            </a:pPr>
            <a:r>
              <a:rPr lang="en-GB" altLang="en-US" sz="1600" b="1" dirty="0" err="1">
                <a:solidFill>
                  <a:srgbClr val="1C1C1C"/>
                </a:solidFill>
              </a:rPr>
              <a:t>Dolor</a:t>
            </a:r>
            <a:r>
              <a:rPr lang="en-GB" altLang="en-US" sz="1600" b="1" dirty="0">
                <a:solidFill>
                  <a:srgbClr val="1C1C1C"/>
                </a:solidFill>
              </a:rPr>
              <a:t> sit </a:t>
            </a:r>
            <a:r>
              <a:rPr lang="en-GB" altLang="en-US" sz="1600" b="1" dirty="0" err="1">
                <a:solidFill>
                  <a:srgbClr val="1C1C1C"/>
                </a:solidFill>
              </a:rPr>
              <a:t>amet</a:t>
            </a:r>
            <a:r>
              <a:rPr lang="en-GB" altLang="en-US" sz="1600" b="1" dirty="0">
                <a:solidFill>
                  <a:srgbClr val="1C1C1C"/>
                </a:solidFill>
              </a:rPr>
              <a:t>, </a:t>
            </a:r>
            <a:r>
              <a:rPr lang="en-GB" altLang="en-US" sz="1600" b="1" dirty="0" err="1">
                <a:solidFill>
                  <a:srgbClr val="1C1C1C"/>
                </a:solidFill>
              </a:rPr>
              <a:t>consectetuer</a:t>
            </a:r>
            <a:r>
              <a:rPr lang="en-GB" altLang="en-US" sz="1600" b="1" dirty="0">
                <a:solidFill>
                  <a:srgbClr val="1C1C1C"/>
                </a:solidFill>
              </a:rPr>
              <a:t> </a:t>
            </a:r>
            <a:r>
              <a:rPr lang="en-GB" altLang="en-US" sz="1600" b="1" dirty="0" err="1">
                <a:solidFill>
                  <a:srgbClr val="1C1C1C"/>
                </a:solidFill>
              </a:rPr>
              <a:t>adipiscing</a:t>
            </a:r>
            <a:r>
              <a:rPr lang="en-GB" altLang="en-US" sz="1600" b="1" dirty="0">
                <a:solidFill>
                  <a:srgbClr val="1C1C1C"/>
                </a:solidFill>
              </a:rPr>
              <a:t> </a:t>
            </a:r>
            <a:r>
              <a:rPr lang="en-GB" altLang="en-US" sz="1600" b="1" dirty="0" err="1">
                <a:solidFill>
                  <a:srgbClr val="1C1C1C"/>
                </a:solidFill>
              </a:rPr>
              <a:t>elit</a:t>
            </a:r>
            <a:r>
              <a:rPr lang="en-GB" altLang="en-US" sz="1600" b="1" dirty="0">
                <a:solidFill>
                  <a:srgbClr val="1C1C1C"/>
                </a:solidFill>
              </a:rPr>
              <a:t>.</a:t>
            </a:r>
            <a:r>
              <a:rPr lang="en-GB" altLang="en-US" sz="1100" dirty="0">
                <a:solidFill>
                  <a:srgbClr val="1C1C1C"/>
                </a:solidFill>
              </a:rPr>
              <a:t> </a:t>
            </a:r>
            <a:r>
              <a:rPr lang="en-GB" altLang="en-US" sz="1100" dirty="0" err="1">
                <a:solidFill>
                  <a:srgbClr val="1C1C1C"/>
                </a:solidFill>
              </a:rPr>
              <a:t>Aenean</a:t>
            </a:r>
            <a:r>
              <a:rPr lang="en-GB" altLang="en-US" sz="1100" dirty="0">
                <a:solidFill>
                  <a:srgbClr val="1C1C1C"/>
                </a:solidFill>
              </a:rPr>
              <a:t> </a:t>
            </a:r>
            <a:r>
              <a:rPr lang="en-GB" altLang="en-US" sz="1100" dirty="0" err="1">
                <a:solidFill>
                  <a:srgbClr val="1C1C1C"/>
                </a:solidFill>
              </a:rPr>
              <a:t>commodo</a:t>
            </a:r>
            <a:r>
              <a:rPr lang="en-GB" altLang="en-US" sz="1100" dirty="0">
                <a:solidFill>
                  <a:srgbClr val="1C1C1C"/>
                </a:solidFill>
              </a:rPr>
              <a:t> ligula </a:t>
            </a:r>
            <a:r>
              <a:rPr lang="en-GB" altLang="en-US" sz="1100" dirty="0" err="1">
                <a:solidFill>
                  <a:srgbClr val="1C1C1C"/>
                </a:solidFill>
              </a:rPr>
              <a:t>eget</a:t>
            </a:r>
            <a:r>
              <a:rPr lang="en-GB" altLang="en-US" sz="1100" dirty="0">
                <a:solidFill>
                  <a:srgbClr val="1C1C1C"/>
                </a:solidFill>
              </a:rPr>
              <a:t> </a:t>
            </a:r>
            <a:r>
              <a:rPr lang="en-GB" altLang="en-US" sz="1100" dirty="0" err="1">
                <a:solidFill>
                  <a:srgbClr val="1C1C1C"/>
                </a:solidFill>
              </a:rPr>
              <a:t>dolor</a:t>
            </a:r>
            <a:r>
              <a:rPr lang="en-GB" altLang="en-US" sz="1100" dirty="0">
                <a:solidFill>
                  <a:srgbClr val="1C1C1C"/>
                </a:solidFill>
              </a:rPr>
              <a:t>. </a:t>
            </a:r>
            <a:r>
              <a:rPr lang="en-GB" altLang="en-US" sz="1100" dirty="0" err="1">
                <a:solidFill>
                  <a:srgbClr val="1C1C1C"/>
                </a:solidFill>
              </a:rPr>
              <a:t>Aenean</a:t>
            </a:r>
            <a:r>
              <a:rPr lang="en-GB" altLang="en-US" sz="1100" dirty="0">
                <a:solidFill>
                  <a:srgbClr val="1C1C1C"/>
                </a:solidFill>
              </a:rPr>
              <a:t> </a:t>
            </a:r>
            <a:r>
              <a:rPr lang="en-GB" altLang="en-US" sz="1100" dirty="0" err="1">
                <a:solidFill>
                  <a:srgbClr val="1C1C1C"/>
                </a:solidFill>
              </a:rPr>
              <a:t>massa</a:t>
            </a:r>
            <a:r>
              <a:rPr lang="en-GB" altLang="en-US" sz="1100" dirty="0">
                <a:solidFill>
                  <a:srgbClr val="1C1C1C"/>
                </a:solidFill>
              </a:rPr>
              <a:t>. Cum </a:t>
            </a:r>
            <a:r>
              <a:rPr lang="en-GB" altLang="en-US" sz="1100" dirty="0" err="1">
                <a:solidFill>
                  <a:srgbClr val="1C1C1C"/>
                </a:solidFill>
              </a:rPr>
              <a:t>sociis</a:t>
            </a:r>
            <a:r>
              <a:rPr lang="en-GB" altLang="en-US" sz="1100" dirty="0">
                <a:solidFill>
                  <a:srgbClr val="1C1C1C"/>
                </a:solidFill>
              </a:rPr>
              <a:t> </a:t>
            </a:r>
            <a:r>
              <a:rPr lang="en-GB" altLang="en-US" sz="1100" dirty="0" err="1">
                <a:solidFill>
                  <a:srgbClr val="1C1C1C"/>
                </a:solidFill>
              </a:rPr>
              <a:t>natoque</a:t>
            </a:r>
            <a:r>
              <a:rPr lang="en-GB" altLang="en-US" sz="1100" dirty="0">
                <a:solidFill>
                  <a:srgbClr val="1C1C1C"/>
                </a:solidFill>
              </a:rPr>
              <a:t> </a:t>
            </a:r>
            <a:r>
              <a:rPr lang="en-GB" altLang="en-US" sz="1100" dirty="0" err="1">
                <a:solidFill>
                  <a:srgbClr val="1C1C1C"/>
                </a:solidFill>
              </a:rPr>
              <a:t>penatibus</a:t>
            </a:r>
            <a:r>
              <a:rPr lang="en-GB" altLang="en-US" sz="1100" dirty="0">
                <a:solidFill>
                  <a:srgbClr val="1C1C1C"/>
                </a:solidFill>
              </a:rPr>
              <a:t> et </a:t>
            </a:r>
            <a:r>
              <a:rPr lang="en-GB" altLang="en-US" sz="1100" dirty="0" err="1">
                <a:solidFill>
                  <a:srgbClr val="1C1C1C"/>
                </a:solidFill>
              </a:rPr>
              <a:t>magnis</a:t>
            </a:r>
            <a:r>
              <a:rPr lang="en-GB" altLang="en-US" sz="1100" dirty="0">
                <a:solidFill>
                  <a:srgbClr val="1C1C1C"/>
                </a:solidFill>
              </a:rPr>
              <a:t> dis parturient </a:t>
            </a:r>
            <a:r>
              <a:rPr lang="en-GB" altLang="en-US" sz="1100" dirty="0" err="1">
                <a:solidFill>
                  <a:srgbClr val="1C1C1C"/>
                </a:solidFill>
              </a:rPr>
              <a:t>montes</a:t>
            </a:r>
            <a:r>
              <a:rPr lang="en-GB" altLang="en-US" sz="1100" dirty="0">
                <a:solidFill>
                  <a:srgbClr val="1C1C1C"/>
                </a:solidFill>
              </a:rPr>
              <a:t>, </a:t>
            </a:r>
            <a:r>
              <a:rPr lang="en-GB" altLang="en-US" sz="1100" dirty="0" err="1">
                <a:solidFill>
                  <a:srgbClr val="1C1C1C"/>
                </a:solidFill>
              </a:rPr>
              <a:t>nascetur</a:t>
            </a:r>
            <a:r>
              <a:rPr lang="en-GB" altLang="en-US" sz="1100" dirty="0">
                <a:solidFill>
                  <a:srgbClr val="1C1C1C"/>
                </a:solidFill>
              </a:rPr>
              <a:t> </a:t>
            </a:r>
            <a:r>
              <a:rPr lang="en-GB" altLang="en-US" sz="1100" dirty="0" err="1">
                <a:solidFill>
                  <a:srgbClr val="1C1C1C"/>
                </a:solidFill>
              </a:rPr>
              <a:t>ridiculus</a:t>
            </a:r>
            <a:r>
              <a:rPr lang="en-GB" altLang="en-US" sz="1100" dirty="0">
                <a:solidFill>
                  <a:srgbClr val="1C1C1C"/>
                </a:solidFill>
              </a:rPr>
              <a:t> mus. </a:t>
            </a:r>
            <a:r>
              <a:rPr lang="en-GB" altLang="en-US" sz="1100" dirty="0" err="1">
                <a:solidFill>
                  <a:srgbClr val="1C1C1C"/>
                </a:solidFill>
              </a:rPr>
              <a:t>Donec</a:t>
            </a:r>
            <a:r>
              <a:rPr lang="en-GB" altLang="en-US" sz="1100" dirty="0">
                <a:solidFill>
                  <a:srgbClr val="1C1C1C"/>
                </a:solidFill>
              </a:rPr>
              <a:t> quam </a:t>
            </a:r>
            <a:r>
              <a:rPr lang="en-GB" altLang="en-US" sz="1100" dirty="0" err="1">
                <a:solidFill>
                  <a:srgbClr val="1C1C1C"/>
                </a:solidFill>
              </a:rPr>
              <a:t>felis</a:t>
            </a:r>
            <a:r>
              <a:rPr lang="en-GB" altLang="en-US" sz="1100" dirty="0">
                <a:solidFill>
                  <a:srgbClr val="1C1C1C"/>
                </a:solidFill>
              </a:rPr>
              <a:t>, </a:t>
            </a:r>
            <a:r>
              <a:rPr lang="en-GB" altLang="en-US" sz="1100" dirty="0" err="1">
                <a:solidFill>
                  <a:srgbClr val="1C1C1C"/>
                </a:solidFill>
              </a:rPr>
              <a:t>ultricies</a:t>
            </a:r>
            <a:r>
              <a:rPr lang="en-GB" altLang="en-US" sz="1100" dirty="0">
                <a:solidFill>
                  <a:srgbClr val="1C1C1C"/>
                </a:solidFill>
              </a:rPr>
              <a:t> </a:t>
            </a:r>
            <a:r>
              <a:rPr lang="en-GB" altLang="en-US" sz="1100" dirty="0" err="1">
                <a:solidFill>
                  <a:srgbClr val="1C1C1C"/>
                </a:solidFill>
              </a:rPr>
              <a:t>nec</a:t>
            </a:r>
            <a:r>
              <a:rPr lang="en-GB" altLang="en-US" sz="1100" dirty="0">
                <a:solidFill>
                  <a:srgbClr val="1C1C1C"/>
                </a:solidFill>
              </a:rPr>
              <a:t>, </a:t>
            </a:r>
            <a:r>
              <a:rPr lang="en-GB" altLang="en-US" sz="1100" dirty="0" err="1">
                <a:solidFill>
                  <a:srgbClr val="1C1C1C"/>
                </a:solidFill>
              </a:rPr>
              <a:t>pellentesque</a:t>
            </a:r>
            <a:r>
              <a:rPr lang="en-GB" altLang="en-US" sz="1100" dirty="0">
                <a:solidFill>
                  <a:srgbClr val="1C1C1C"/>
                </a:solidFill>
              </a:rPr>
              <a:t> </a:t>
            </a:r>
            <a:r>
              <a:rPr lang="en-GB" altLang="en-US" sz="1100" dirty="0" err="1">
                <a:solidFill>
                  <a:srgbClr val="1C1C1C"/>
                </a:solidFill>
              </a:rPr>
              <a:t>eu</a:t>
            </a:r>
            <a:r>
              <a:rPr lang="en-GB" altLang="en-US" sz="1100" dirty="0">
                <a:solidFill>
                  <a:srgbClr val="1C1C1C"/>
                </a:solidFill>
              </a:rPr>
              <a:t>, </a:t>
            </a:r>
            <a:r>
              <a:rPr lang="en-GB" altLang="en-US" sz="1100" dirty="0" err="1">
                <a:solidFill>
                  <a:srgbClr val="1C1C1C"/>
                </a:solidFill>
              </a:rPr>
              <a:t>pretium</a:t>
            </a:r>
            <a:r>
              <a:rPr lang="en-GB" altLang="en-US" sz="1100" dirty="0">
                <a:solidFill>
                  <a:srgbClr val="1C1C1C"/>
                </a:solidFill>
              </a:rPr>
              <a:t> </a:t>
            </a:r>
            <a:r>
              <a:rPr lang="en-GB" altLang="en-US" sz="1100" dirty="0" err="1">
                <a:solidFill>
                  <a:srgbClr val="1C1C1C"/>
                </a:solidFill>
              </a:rPr>
              <a:t>quis</a:t>
            </a:r>
            <a:r>
              <a:rPr lang="en-GB" altLang="en-US" sz="1100" dirty="0">
                <a:solidFill>
                  <a:srgbClr val="1C1C1C"/>
                </a:solidFill>
              </a:rPr>
              <a:t>, sem. </a:t>
            </a:r>
            <a:r>
              <a:rPr lang="en-GB" altLang="en-US" sz="1100" dirty="0" err="1">
                <a:solidFill>
                  <a:srgbClr val="1C1C1C"/>
                </a:solidFill>
              </a:rPr>
              <a:t>Nulla</a:t>
            </a:r>
            <a:r>
              <a:rPr lang="en-GB" altLang="en-US" sz="1100" dirty="0">
                <a:solidFill>
                  <a:srgbClr val="1C1C1C"/>
                </a:solidFill>
              </a:rPr>
              <a:t> </a:t>
            </a:r>
            <a:r>
              <a:rPr lang="en-GB" altLang="en-US" sz="1100" dirty="0" err="1">
                <a:solidFill>
                  <a:srgbClr val="1C1C1C"/>
                </a:solidFill>
              </a:rPr>
              <a:t>consequat</a:t>
            </a:r>
            <a:r>
              <a:rPr lang="en-GB" altLang="en-US" sz="1100" dirty="0">
                <a:solidFill>
                  <a:srgbClr val="1C1C1C"/>
                </a:solidFill>
              </a:rPr>
              <a:t> </a:t>
            </a:r>
            <a:r>
              <a:rPr lang="en-GB" altLang="en-US" sz="1100" dirty="0" err="1">
                <a:solidFill>
                  <a:srgbClr val="1C1C1C"/>
                </a:solidFill>
              </a:rPr>
              <a:t>massa</a:t>
            </a:r>
            <a:r>
              <a:rPr lang="en-GB" altLang="en-US" sz="1100" dirty="0">
                <a:solidFill>
                  <a:srgbClr val="1C1C1C"/>
                </a:solidFill>
              </a:rPr>
              <a:t> </a:t>
            </a:r>
            <a:r>
              <a:rPr lang="en-GB" altLang="en-US" sz="1100" dirty="0" err="1">
                <a:solidFill>
                  <a:srgbClr val="1C1C1C"/>
                </a:solidFill>
              </a:rPr>
              <a:t>quis</a:t>
            </a:r>
            <a:r>
              <a:rPr lang="en-GB" altLang="en-US" sz="1100" dirty="0">
                <a:solidFill>
                  <a:srgbClr val="1C1C1C"/>
                </a:solidFill>
              </a:rPr>
              <a:t> </a:t>
            </a:r>
            <a:r>
              <a:rPr lang="en-GB" altLang="en-US" sz="1100" dirty="0" err="1">
                <a:solidFill>
                  <a:srgbClr val="1C1C1C"/>
                </a:solidFill>
              </a:rPr>
              <a:t>enim</a:t>
            </a:r>
            <a:r>
              <a:rPr lang="en-GB" altLang="en-US" sz="1100" dirty="0">
                <a:solidFill>
                  <a:srgbClr val="1C1C1C"/>
                </a:solidFill>
              </a:rPr>
              <a:t>. </a:t>
            </a:r>
            <a:r>
              <a:rPr lang="en-GB" altLang="en-US" sz="1100" dirty="0" err="1">
                <a:solidFill>
                  <a:srgbClr val="1C1C1C"/>
                </a:solidFill>
              </a:rPr>
              <a:t>Donec</a:t>
            </a:r>
            <a:r>
              <a:rPr lang="en-GB" altLang="en-US" sz="1100" dirty="0">
                <a:solidFill>
                  <a:srgbClr val="1C1C1C"/>
                </a:solidFill>
              </a:rPr>
              <a:t> </a:t>
            </a:r>
            <a:r>
              <a:rPr lang="en-GB" altLang="en-US" sz="1100" dirty="0" err="1">
                <a:solidFill>
                  <a:srgbClr val="1C1C1C"/>
                </a:solidFill>
              </a:rPr>
              <a:t>pede</a:t>
            </a:r>
            <a:r>
              <a:rPr lang="en-GB" altLang="en-US" sz="1100" dirty="0">
                <a:solidFill>
                  <a:srgbClr val="1C1C1C"/>
                </a:solidFill>
              </a:rPr>
              <a:t> </a:t>
            </a:r>
            <a:r>
              <a:rPr lang="en-GB" altLang="en-US" sz="1100" dirty="0" err="1">
                <a:solidFill>
                  <a:srgbClr val="1C1C1C"/>
                </a:solidFill>
              </a:rPr>
              <a:t>justo</a:t>
            </a:r>
            <a:r>
              <a:rPr lang="en-GB" altLang="en-US" sz="1100" dirty="0">
                <a:solidFill>
                  <a:srgbClr val="1C1C1C"/>
                </a:solidFill>
              </a:rPr>
              <a:t>, </a:t>
            </a:r>
            <a:r>
              <a:rPr lang="en-GB" altLang="en-US" sz="1100" dirty="0" err="1">
                <a:solidFill>
                  <a:srgbClr val="1C1C1C"/>
                </a:solidFill>
              </a:rPr>
              <a:t>fringilla</a:t>
            </a:r>
            <a:r>
              <a:rPr lang="en-GB" altLang="en-US" sz="1100" dirty="0">
                <a:solidFill>
                  <a:srgbClr val="1C1C1C"/>
                </a:solidFill>
              </a:rPr>
              <a:t> </a:t>
            </a:r>
            <a:r>
              <a:rPr lang="en-GB" altLang="en-US" sz="1100" dirty="0" err="1">
                <a:solidFill>
                  <a:srgbClr val="1C1C1C"/>
                </a:solidFill>
              </a:rPr>
              <a:t>vel</a:t>
            </a:r>
            <a:r>
              <a:rPr lang="en-GB" altLang="en-US" sz="1100" dirty="0">
                <a:solidFill>
                  <a:srgbClr val="1C1C1C"/>
                </a:solidFill>
              </a:rPr>
              <a:t>, </a:t>
            </a:r>
            <a:r>
              <a:rPr lang="en-GB" altLang="en-US" sz="1100" dirty="0" err="1">
                <a:solidFill>
                  <a:srgbClr val="1C1C1C"/>
                </a:solidFill>
              </a:rPr>
              <a:t>aliquet</a:t>
            </a:r>
            <a:r>
              <a:rPr lang="en-GB" altLang="en-US" sz="1100" dirty="0">
                <a:solidFill>
                  <a:srgbClr val="1C1C1C"/>
                </a:solidFill>
              </a:rPr>
              <a:t> </a:t>
            </a:r>
            <a:r>
              <a:rPr lang="en-GB" altLang="en-US" sz="1100" dirty="0" err="1">
                <a:solidFill>
                  <a:srgbClr val="1C1C1C"/>
                </a:solidFill>
              </a:rPr>
              <a:t>nec</a:t>
            </a:r>
            <a:r>
              <a:rPr lang="en-GB" altLang="en-US" sz="1100" dirty="0">
                <a:solidFill>
                  <a:srgbClr val="1C1C1C"/>
                </a:solidFill>
              </a:rPr>
              <a:t>, </a:t>
            </a:r>
            <a:r>
              <a:rPr lang="en-GB" altLang="en-US" sz="1100" dirty="0" err="1">
                <a:solidFill>
                  <a:srgbClr val="1C1C1C"/>
                </a:solidFill>
              </a:rPr>
              <a:t>vulputate</a:t>
            </a:r>
            <a:r>
              <a:rPr lang="en-GB" altLang="en-US" sz="1100" dirty="0">
                <a:solidFill>
                  <a:srgbClr val="1C1C1C"/>
                </a:solidFill>
              </a:rPr>
              <a:t> </a:t>
            </a:r>
            <a:r>
              <a:rPr lang="en-GB" altLang="en-US" sz="1100" dirty="0" err="1">
                <a:solidFill>
                  <a:srgbClr val="1C1C1C"/>
                </a:solidFill>
              </a:rPr>
              <a:t>eget</a:t>
            </a:r>
            <a:r>
              <a:rPr lang="en-GB" altLang="en-US" sz="1100" dirty="0">
                <a:solidFill>
                  <a:srgbClr val="1C1C1C"/>
                </a:solidFill>
              </a:rPr>
              <a:t>, </a:t>
            </a:r>
            <a:r>
              <a:rPr lang="en-GB" altLang="en-US" sz="1100" dirty="0" err="1">
                <a:solidFill>
                  <a:srgbClr val="1C1C1C"/>
                </a:solidFill>
              </a:rPr>
              <a:t>arcu</a:t>
            </a:r>
            <a:r>
              <a:rPr lang="en-GB" altLang="en-US" sz="1100" dirty="0">
                <a:solidFill>
                  <a:srgbClr val="1C1C1C"/>
                </a:solidFill>
              </a:rPr>
              <a:t>. </a:t>
            </a:r>
            <a:r>
              <a:rPr lang="en-GB" altLang="en-US" sz="1100" dirty="0" err="1">
                <a:solidFill>
                  <a:srgbClr val="1C1C1C"/>
                </a:solidFill>
              </a:rPr>
              <a:t>Etiam</a:t>
            </a:r>
            <a:r>
              <a:rPr lang="en-GB" altLang="en-US" sz="1100" dirty="0">
                <a:solidFill>
                  <a:srgbClr val="1C1C1C"/>
                </a:solidFill>
              </a:rPr>
              <a:t> </a:t>
            </a:r>
            <a:r>
              <a:rPr lang="en-GB" altLang="en-US" sz="1100" dirty="0" err="1">
                <a:solidFill>
                  <a:srgbClr val="1C1C1C"/>
                </a:solidFill>
              </a:rPr>
              <a:t>ultricies</a:t>
            </a:r>
            <a:r>
              <a:rPr lang="en-GB" altLang="en-US" sz="1100" dirty="0">
                <a:solidFill>
                  <a:srgbClr val="1C1C1C"/>
                </a:solidFill>
              </a:rPr>
              <a:t> nisi </a:t>
            </a:r>
            <a:r>
              <a:rPr lang="en-GB" altLang="en-US" sz="1100" dirty="0" err="1">
                <a:solidFill>
                  <a:srgbClr val="1C1C1C"/>
                </a:solidFill>
              </a:rPr>
              <a:t>vel</a:t>
            </a:r>
            <a:r>
              <a:rPr lang="en-GB" altLang="en-US" sz="1100" dirty="0">
                <a:solidFill>
                  <a:srgbClr val="1C1C1C"/>
                </a:solidFill>
              </a:rPr>
              <a:t> </a:t>
            </a:r>
            <a:r>
              <a:rPr lang="en-GB" altLang="en-US" sz="1100" dirty="0" err="1">
                <a:solidFill>
                  <a:srgbClr val="1C1C1C"/>
                </a:solidFill>
              </a:rPr>
              <a:t>augue</a:t>
            </a:r>
            <a:r>
              <a:rPr lang="en-GB" altLang="en-US" sz="1100" dirty="0">
                <a:solidFill>
                  <a:srgbClr val="1C1C1C"/>
                </a:solidFill>
              </a:rPr>
              <a:t>. </a:t>
            </a:r>
            <a:r>
              <a:rPr lang="en-GB" altLang="en-US" sz="1100" dirty="0" err="1">
                <a:solidFill>
                  <a:srgbClr val="1C1C1C"/>
                </a:solidFill>
              </a:rPr>
              <a:t>Curabitur</a:t>
            </a:r>
            <a:r>
              <a:rPr lang="en-GB" altLang="en-US" sz="1100" dirty="0">
                <a:solidFill>
                  <a:srgbClr val="1C1C1C"/>
                </a:solidFill>
              </a:rPr>
              <a:t> </a:t>
            </a:r>
            <a:r>
              <a:rPr lang="en-GB" altLang="en-US" sz="1100" dirty="0" err="1">
                <a:solidFill>
                  <a:srgbClr val="1C1C1C"/>
                </a:solidFill>
              </a:rPr>
              <a:t>ullamcorper</a:t>
            </a:r>
            <a:r>
              <a:rPr lang="en-GB" altLang="en-US" sz="1100" dirty="0">
                <a:solidFill>
                  <a:srgbClr val="1C1C1C"/>
                </a:solidFill>
              </a:rPr>
              <a:t> </a:t>
            </a:r>
            <a:r>
              <a:rPr lang="en-GB" altLang="en-US" sz="1100" dirty="0" err="1">
                <a:solidFill>
                  <a:srgbClr val="1C1C1C"/>
                </a:solidFill>
              </a:rPr>
              <a:t>ultricies</a:t>
            </a:r>
            <a:r>
              <a:rPr lang="en-GB" altLang="en-US" sz="1100" dirty="0">
                <a:solidFill>
                  <a:srgbClr val="1C1C1C"/>
                </a:solidFill>
              </a:rPr>
              <a:t> nisi. Nam </a:t>
            </a:r>
            <a:r>
              <a:rPr lang="en-GB" altLang="en-US" sz="1100" dirty="0" err="1">
                <a:solidFill>
                  <a:srgbClr val="1C1C1C"/>
                </a:solidFill>
              </a:rPr>
              <a:t>eget</a:t>
            </a:r>
            <a:r>
              <a:rPr lang="en-GB" altLang="en-US" sz="1100" dirty="0">
                <a:solidFill>
                  <a:srgbClr val="1C1C1C"/>
                </a:solidFill>
              </a:rPr>
              <a:t> dui. </a:t>
            </a:r>
            <a:r>
              <a:rPr lang="en-GB" altLang="en-US" sz="1100" dirty="0" err="1">
                <a:solidFill>
                  <a:srgbClr val="1C1C1C"/>
                </a:solidFill>
              </a:rPr>
              <a:t>Etiam</a:t>
            </a:r>
            <a:r>
              <a:rPr lang="en-GB" altLang="en-US" sz="1100" dirty="0">
                <a:solidFill>
                  <a:srgbClr val="1C1C1C"/>
                </a:solidFill>
              </a:rPr>
              <a:t> </a:t>
            </a:r>
            <a:r>
              <a:rPr lang="en-GB" altLang="en-US" sz="1100" dirty="0" err="1">
                <a:solidFill>
                  <a:srgbClr val="1C1C1C"/>
                </a:solidFill>
              </a:rPr>
              <a:t>rhoncus</a:t>
            </a:r>
            <a:r>
              <a:rPr lang="en-GB" altLang="en-US" sz="1100" dirty="0">
                <a:solidFill>
                  <a:srgbClr val="1C1C1C"/>
                </a:solidFill>
              </a:rPr>
              <a:t>. </a:t>
            </a:r>
            <a:endParaRPr lang="en-GB" altLang="en-US" sz="1100" dirty="0">
              <a:solidFill>
                <a:srgbClr val="1C1C1C"/>
              </a:solidFill>
              <a:latin typeface="Arial" panose="020B0604020202020204" pitchFamily="34" charset="0"/>
            </a:endParaRPr>
          </a:p>
        </p:txBody>
      </p:sp>
      <p:sp>
        <p:nvSpPr>
          <p:cNvPr id="22" name="TextBox 21"/>
          <p:cNvSpPr txBox="1">
            <a:spLocks noChangeArrowheads="1"/>
          </p:cNvSpPr>
          <p:nvPr/>
        </p:nvSpPr>
        <p:spPr bwMode="auto">
          <a:xfrm>
            <a:off x="5100638" y="2609851"/>
            <a:ext cx="1589087" cy="421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just" eaLnBrk="1" hangingPunct="1">
              <a:spcBef>
                <a:spcPct val="0"/>
              </a:spcBef>
              <a:buFontTx/>
              <a:buNone/>
            </a:pPr>
            <a:r>
              <a:rPr lang="en-GB" altLang="en-US" sz="1600" b="1" dirty="0" err="1">
                <a:solidFill>
                  <a:srgbClr val="1C1C1C"/>
                </a:solidFill>
              </a:rPr>
              <a:t>Commodo</a:t>
            </a:r>
            <a:r>
              <a:rPr lang="en-GB" altLang="en-US" sz="1600" b="1" dirty="0">
                <a:solidFill>
                  <a:srgbClr val="1C1C1C"/>
                </a:solidFill>
              </a:rPr>
              <a:t> et ligula </a:t>
            </a:r>
            <a:r>
              <a:rPr lang="en-GB" altLang="en-US" sz="1600" b="1" dirty="0" err="1">
                <a:solidFill>
                  <a:srgbClr val="1C1C1C"/>
                </a:solidFill>
              </a:rPr>
              <a:t>egetdolor</a:t>
            </a:r>
            <a:r>
              <a:rPr lang="en-GB" altLang="en-US" sz="1600" b="1" dirty="0">
                <a:solidFill>
                  <a:srgbClr val="1C1C1C"/>
                </a:solidFill>
              </a:rPr>
              <a:t>. </a:t>
            </a:r>
            <a:r>
              <a:rPr lang="en-GB" altLang="en-US" sz="1600" b="1" dirty="0" err="1">
                <a:solidFill>
                  <a:srgbClr val="1C1C1C"/>
                </a:solidFill>
              </a:rPr>
              <a:t>Aenean</a:t>
            </a:r>
            <a:r>
              <a:rPr lang="en-GB" altLang="en-US" sz="1600" b="1" dirty="0">
                <a:solidFill>
                  <a:srgbClr val="1C1C1C"/>
                </a:solidFill>
              </a:rPr>
              <a:t> </a:t>
            </a:r>
            <a:r>
              <a:rPr lang="en-GB" altLang="en-US" sz="1600" b="1" dirty="0" err="1">
                <a:solidFill>
                  <a:srgbClr val="1C1C1C"/>
                </a:solidFill>
              </a:rPr>
              <a:t>massa</a:t>
            </a:r>
            <a:r>
              <a:rPr lang="en-GB" altLang="en-US" sz="1600" b="1" dirty="0">
                <a:solidFill>
                  <a:srgbClr val="1C1C1C"/>
                </a:solidFill>
              </a:rPr>
              <a:t>.</a:t>
            </a:r>
            <a:r>
              <a:rPr lang="en-GB" altLang="en-US" sz="1600" dirty="0">
                <a:solidFill>
                  <a:srgbClr val="1C1C1C"/>
                </a:solidFill>
              </a:rPr>
              <a:t> </a:t>
            </a:r>
            <a:r>
              <a:rPr lang="en-GB" altLang="en-US" sz="1100" dirty="0">
                <a:solidFill>
                  <a:srgbClr val="1C1C1C"/>
                </a:solidFill>
              </a:rPr>
              <a:t>Cum </a:t>
            </a:r>
            <a:r>
              <a:rPr lang="en-GB" altLang="en-US" sz="1100" dirty="0" err="1">
                <a:solidFill>
                  <a:srgbClr val="1C1C1C"/>
                </a:solidFill>
              </a:rPr>
              <a:t>sociis</a:t>
            </a:r>
            <a:r>
              <a:rPr lang="en-GB" altLang="en-US" sz="1100" dirty="0">
                <a:solidFill>
                  <a:srgbClr val="1C1C1C"/>
                </a:solidFill>
              </a:rPr>
              <a:t> </a:t>
            </a:r>
            <a:r>
              <a:rPr lang="en-GB" altLang="en-US" sz="1100" dirty="0" err="1">
                <a:solidFill>
                  <a:srgbClr val="1C1C1C"/>
                </a:solidFill>
              </a:rPr>
              <a:t>natoque</a:t>
            </a:r>
            <a:r>
              <a:rPr lang="en-GB" altLang="en-US" sz="1100" dirty="0">
                <a:solidFill>
                  <a:srgbClr val="1C1C1C"/>
                </a:solidFill>
              </a:rPr>
              <a:t> </a:t>
            </a:r>
            <a:r>
              <a:rPr lang="en-GB" altLang="en-US" sz="1100" dirty="0" err="1">
                <a:solidFill>
                  <a:srgbClr val="1C1C1C"/>
                </a:solidFill>
              </a:rPr>
              <a:t>penatibus</a:t>
            </a:r>
            <a:r>
              <a:rPr lang="en-GB" altLang="en-US" sz="1100" dirty="0">
                <a:solidFill>
                  <a:srgbClr val="1C1C1C"/>
                </a:solidFill>
              </a:rPr>
              <a:t> et </a:t>
            </a:r>
            <a:r>
              <a:rPr lang="en-GB" altLang="en-US" sz="1100" dirty="0" err="1">
                <a:solidFill>
                  <a:srgbClr val="1C1C1C"/>
                </a:solidFill>
              </a:rPr>
              <a:t>magnis</a:t>
            </a:r>
            <a:r>
              <a:rPr lang="en-GB" altLang="en-US" sz="1100" dirty="0">
                <a:solidFill>
                  <a:srgbClr val="1C1C1C"/>
                </a:solidFill>
              </a:rPr>
              <a:t> dis parturient </a:t>
            </a:r>
            <a:r>
              <a:rPr lang="en-GB" altLang="en-US" sz="1100" dirty="0" err="1">
                <a:solidFill>
                  <a:srgbClr val="1C1C1C"/>
                </a:solidFill>
              </a:rPr>
              <a:t>montes</a:t>
            </a:r>
            <a:r>
              <a:rPr lang="en-GB" altLang="en-US" sz="1100" dirty="0">
                <a:solidFill>
                  <a:srgbClr val="1C1C1C"/>
                </a:solidFill>
              </a:rPr>
              <a:t>, </a:t>
            </a:r>
            <a:r>
              <a:rPr lang="en-GB" altLang="en-US" sz="1100" dirty="0" err="1">
                <a:solidFill>
                  <a:srgbClr val="1C1C1C"/>
                </a:solidFill>
              </a:rPr>
              <a:t>nascetur</a:t>
            </a:r>
            <a:r>
              <a:rPr lang="en-GB" altLang="en-US" sz="1100" dirty="0">
                <a:solidFill>
                  <a:srgbClr val="1C1C1C"/>
                </a:solidFill>
              </a:rPr>
              <a:t> </a:t>
            </a:r>
            <a:r>
              <a:rPr lang="en-GB" altLang="en-US" sz="1100" dirty="0" err="1">
                <a:solidFill>
                  <a:srgbClr val="1C1C1C"/>
                </a:solidFill>
              </a:rPr>
              <a:t>ridiculus</a:t>
            </a:r>
            <a:r>
              <a:rPr lang="en-GB" altLang="en-US" sz="1100" dirty="0">
                <a:solidFill>
                  <a:srgbClr val="1C1C1C"/>
                </a:solidFill>
              </a:rPr>
              <a:t> mus. </a:t>
            </a:r>
            <a:r>
              <a:rPr lang="en-GB" altLang="en-US" sz="1100" dirty="0" err="1">
                <a:solidFill>
                  <a:srgbClr val="1C1C1C"/>
                </a:solidFill>
              </a:rPr>
              <a:t>Donec</a:t>
            </a:r>
            <a:r>
              <a:rPr lang="en-GB" altLang="en-US" sz="1100" dirty="0">
                <a:solidFill>
                  <a:srgbClr val="1C1C1C"/>
                </a:solidFill>
              </a:rPr>
              <a:t> quam </a:t>
            </a:r>
            <a:r>
              <a:rPr lang="en-GB" altLang="en-US" sz="1100" dirty="0" err="1">
                <a:solidFill>
                  <a:srgbClr val="1C1C1C"/>
                </a:solidFill>
              </a:rPr>
              <a:t>felis</a:t>
            </a:r>
            <a:r>
              <a:rPr lang="en-GB" altLang="en-US" sz="1100" dirty="0">
                <a:solidFill>
                  <a:srgbClr val="1C1C1C"/>
                </a:solidFill>
              </a:rPr>
              <a:t>, </a:t>
            </a:r>
            <a:r>
              <a:rPr lang="en-GB" altLang="en-US" sz="1100" dirty="0" err="1">
                <a:solidFill>
                  <a:srgbClr val="1C1C1C"/>
                </a:solidFill>
              </a:rPr>
              <a:t>ultricies</a:t>
            </a:r>
            <a:r>
              <a:rPr lang="en-GB" altLang="en-US" sz="1100" dirty="0">
                <a:solidFill>
                  <a:srgbClr val="1C1C1C"/>
                </a:solidFill>
              </a:rPr>
              <a:t> </a:t>
            </a:r>
            <a:r>
              <a:rPr lang="en-GB" altLang="en-US" sz="1100" dirty="0" err="1">
                <a:solidFill>
                  <a:srgbClr val="1C1C1C"/>
                </a:solidFill>
              </a:rPr>
              <a:t>nec</a:t>
            </a:r>
            <a:r>
              <a:rPr lang="en-GB" altLang="en-US" sz="1100" dirty="0">
                <a:solidFill>
                  <a:srgbClr val="1C1C1C"/>
                </a:solidFill>
              </a:rPr>
              <a:t>, </a:t>
            </a:r>
            <a:r>
              <a:rPr lang="en-GB" altLang="en-US" sz="1100" dirty="0" err="1">
                <a:solidFill>
                  <a:srgbClr val="1C1C1C"/>
                </a:solidFill>
              </a:rPr>
              <a:t>pellentesque</a:t>
            </a:r>
            <a:r>
              <a:rPr lang="en-GB" altLang="en-US" sz="1100" dirty="0">
                <a:solidFill>
                  <a:srgbClr val="1C1C1C"/>
                </a:solidFill>
              </a:rPr>
              <a:t> </a:t>
            </a:r>
            <a:r>
              <a:rPr lang="en-GB" altLang="en-US" sz="1100" dirty="0" err="1">
                <a:solidFill>
                  <a:srgbClr val="1C1C1C"/>
                </a:solidFill>
              </a:rPr>
              <a:t>eu</a:t>
            </a:r>
            <a:r>
              <a:rPr lang="en-GB" altLang="en-US" sz="1100" dirty="0">
                <a:solidFill>
                  <a:srgbClr val="1C1C1C"/>
                </a:solidFill>
              </a:rPr>
              <a:t>, </a:t>
            </a:r>
            <a:r>
              <a:rPr lang="en-GB" altLang="en-US" sz="1100" dirty="0" err="1">
                <a:solidFill>
                  <a:srgbClr val="1C1C1C"/>
                </a:solidFill>
              </a:rPr>
              <a:t>pretium</a:t>
            </a:r>
            <a:r>
              <a:rPr lang="en-GB" altLang="en-US" sz="1100" dirty="0">
                <a:solidFill>
                  <a:srgbClr val="1C1C1C"/>
                </a:solidFill>
              </a:rPr>
              <a:t> </a:t>
            </a:r>
            <a:r>
              <a:rPr lang="en-GB" altLang="en-US" sz="1100" dirty="0" err="1">
                <a:solidFill>
                  <a:srgbClr val="1C1C1C"/>
                </a:solidFill>
              </a:rPr>
              <a:t>quis</a:t>
            </a:r>
            <a:r>
              <a:rPr lang="en-GB" altLang="en-US" sz="1100" dirty="0">
                <a:solidFill>
                  <a:srgbClr val="1C1C1C"/>
                </a:solidFill>
              </a:rPr>
              <a:t>, sem. </a:t>
            </a:r>
            <a:r>
              <a:rPr lang="en-GB" altLang="en-US" sz="1100" dirty="0" err="1">
                <a:solidFill>
                  <a:srgbClr val="1C1C1C"/>
                </a:solidFill>
              </a:rPr>
              <a:t>Nulla</a:t>
            </a:r>
            <a:r>
              <a:rPr lang="en-GB" altLang="en-US" sz="1100" dirty="0">
                <a:solidFill>
                  <a:srgbClr val="1C1C1C"/>
                </a:solidFill>
              </a:rPr>
              <a:t> </a:t>
            </a:r>
            <a:r>
              <a:rPr lang="en-GB" altLang="en-US" sz="1100" dirty="0" err="1">
                <a:solidFill>
                  <a:srgbClr val="1C1C1C"/>
                </a:solidFill>
              </a:rPr>
              <a:t>consequat</a:t>
            </a:r>
            <a:r>
              <a:rPr lang="en-GB" altLang="en-US" sz="1100" dirty="0">
                <a:solidFill>
                  <a:srgbClr val="1C1C1C"/>
                </a:solidFill>
              </a:rPr>
              <a:t> </a:t>
            </a:r>
            <a:r>
              <a:rPr lang="en-GB" altLang="en-US" sz="1100" dirty="0" err="1">
                <a:solidFill>
                  <a:srgbClr val="1C1C1C"/>
                </a:solidFill>
              </a:rPr>
              <a:t>massa</a:t>
            </a:r>
            <a:r>
              <a:rPr lang="en-GB" altLang="en-US" sz="1100" dirty="0">
                <a:solidFill>
                  <a:srgbClr val="1C1C1C"/>
                </a:solidFill>
              </a:rPr>
              <a:t> </a:t>
            </a:r>
            <a:r>
              <a:rPr lang="en-GB" altLang="en-US" sz="1100" dirty="0" err="1">
                <a:solidFill>
                  <a:srgbClr val="1C1C1C"/>
                </a:solidFill>
              </a:rPr>
              <a:t>quis</a:t>
            </a:r>
            <a:r>
              <a:rPr lang="en-GB" altLang="en-US" sz="1100" dirty="0">
                <a:solidFill>
                  <a:srgbClr val="1C1C1C"/>
                </a:solidFill>
              </a:rPr>
              <a:t> </a:t>
            </a:r>
            <a:r>
              <a:rPr lang="en-GB" altLang="en-US" sz="1100" dirty="0" err="1">
                <a:solidFill>
                  <a:srgbClr val="1C1C1C"/>
                </a:solidFill>
              </a:rPr>
              <a:t>enim</a:t>
            </a:r>
            <a:r>
              <a:rPr lang="en-GB" altLang="en-US" sz="1100" dirty="0">
                <a:solidFill>
                  <a:srgbClr val="1C1C1C"/>
                </a:solidFill>
              </a:rPr>
              <a:t>. </a:t>
            </a:r>
            <a:r>
              <a:rPr lang="en-GB" altLang="en-US" sz="1100" dirty="0" err="1">
                <a:solidFill>
                  <a:srgbClr val="1C1C1C"/>
                </a:solidFill>
              </a:rPr>
              <a:t>Donec</a:t>
            </a:r>
            <a:r>
              <a:rPr lang="en-GB" altLang="en-US" sz="1100" dirty="0">
                <a:solidFill>
                  <a:srgbClr val="1C1C1C"/>
                </a:solidFill>
              </a:rPr>
              <a:t> </a:t>
            </a:r>
            <a:r>
              <a:rPr lang="en-GB" altLang="en-US" sz="1100" dirty="0" err="1">
                <a:solidFill>
                  <a:srgbClr val="1C1C1C"/>
                </a:solidFill>
              </a:rPr>
              <a:t>pede</a:t>
            </a:r>
            <a:r>
              <a:rPr lang="en-GB" altLang="en-US" sz="1100" dirty="0">
                <a:solidFill>
                  <a:srgbClr val="1C1C1C"/>
                </a:solidFill>
              </a:rPr>
              <a:t> </a:t>
            </a:r>
            <a:r>
              <a:rPr lang="en-GB" altLang="en-US" sz="1100" dirty="0" err="1">
                <a:solidFill>
                  <a:srgbClr val="1C1C1C"/>
                </a:solidFill>
              </a:rPr>
              <a:t>justo</a:t>
            </a:r>
            <a:r>
              <a:rPr lang="en-GB" altLang="en-US" sz="1100" dirty="0">
                <a:solidFill>
                  <a:srgbClr val="1C1C1C"/>
                </a:solidFill>
              </a:rPr>
              <a:t>, </a:t>
            </a:r>
            <a:r>
              <a:rPr lang="en-GB" altLang="en-US" sz="1100" dirty="0" err="1">
                <a:solidFill>
                  <a:srgbClr val="1C1C1C"/>
                </a:solidFill>
              </a:rPr>
              <a:t>fringilla</a:t>
            </a:r>
            <a:r>
              <a:rPr lang="en-GB" altLang="en-US" sz="1100" dirty="0">
                <a:solidFill>
                  <a:srgbClr val="1C1C1C"/>
                </a:solidFill>
              </a:rPr>
              <a:t> </a:t>
            </a:r>
            <a:r>
              <a:rPr lang="en-GB" altLang="en-US" sz="1100" dirty="0" err="1">
                <a:solidFill>
                  <a:srgbClr val="1C1C1C"/>
                </a:solidFill>
              </a:rPr>
              <a:t>vel</a:t>
            </a:r>
            <a:r>
              <a:rPr lang="en-GB" altLang="en-US" sz="1100" dirty="0">
                <a:solidFill>
                  <a:srgbClr val="1C1C1C"/>
                </a:solidFill>
              </a:rPr>
              <a:t>, </a:t>
            </a:r>
            <a:r>
              <a:rPr lang="en-GB" altLang="en-US" sz="1100" dirty="0" err="1">
                <a:solidFill>
                  <a:srgbClr val="1C1C1C"/>
                </a:solidFill>
              </a:rPr>
              <a:t>aliquet</a:t>
            </a:r>
            <a:r>
              <a:rPr lang="en-GB" altLang="en-US" sz="1100" dirty="0">
                <a:solidFill>
                  <a:srgbClr val="1C1C1C"/>
                </a:solidFill>
              </a:rPr>
              <a:t> </a:t>
            </a:r>
            <a:r>
              <a:rPr lang="en-GB" altLang="en-US" sz="1100" dirty="0" err="1">
                <a:solidFill>
                  <a:srgbClr val="1C1C1C"/>
                </a:solidFill>
              </a:rPr>
              <a:t>nec</a:t>
            </a:r>
            <a:r>
              <a:rPr lang="en-GB" altLang="en-US" sz="1100" dirty="0">
                <a:solidFill>
                  <a:srgbClr val="1C1C1C"/>
                </a:solidFill>
              </a:rPr>
              <a:t>, </a:t>
            </a:r>
            <a:r>
              <a:rPr lang="en-GB" altLang="en-US" sz="1100" dirty="0" err="1">
                <a:solidFill>
                  <a:srgbClr val="1C1C1C"/>
                </a:solidFill>
              </a:rPr>
              <a:t>vulputate</a:t>
            </a:r>
            <a:r>
              <a:rPr lang="en-GB" altLang="en-US" sz="1100" dirty="0">
                <a:solidFill>
                  <a:srgbClr val="1C1C1C"/>
                </a:solidFill>
              </a:rPr>
              <a:t> </a:t>
            </a:r>
            <a:r>
              <a:rPr lang="en-GB" altLang="en-US" sz="1100" dirty="0" err="1">
                <a:solidFill>
                  <a:srgbClr val="1C1C1C"/>
                </a:solidFill>
              </a:rPr>
              <a:t>eget</a:t>
            </a:r>
            <a:r>
              <a:rPr lang="en-GB" altLang="en-US" sz="1100" dirty="0">
                <a:solidFill>
                  <a:srgbClr val="1C1C1C"/>
                </a:solidFill>
              </a:rPr>
              <a:t>, </a:t>
            </a:r>
            <a:r>
              <a:rPr lang="en-GB" altLang="en-US" sz="1100" dirty="0" err="1">
                <a:solidFill>
                  <a:srgbClr val="1C1C1C"/>
                </a:solidFill>
              </a:rPr>
              <a:t>arcu</a:t>
            </a:r>
            <a:r>
              <a:rPr lang="en-GB" altLang="en-US" sz="1100" dirty="0">
                <a:solidFill>
                  <a:srgbClr val="1C1C1C"/>
                </a:solidFill>
              </a:rPr>
              <a:t>. </a:t>
            </a:r>
            <a:r>
              <a:rPr lang="en-GB" altLang="en-US" sz="1100" dirty="0" err="1">
                <a:solidFill>
                  <a:srgbClr val="1C1C1C"/>
                </a:solidFill>
              </a:rPr>
              <a:t>Etiam</a:t>
            </a:r>
            <a:r>
              <a:rPr lang="en-GB" altLang="en-US" sz="1100" dirty="0">
                <a:solidFill>
                  <a:srgbClr val="1C1C1C"/>
                </a:solidFill>
              </a:rPr>
              <a:t> </a:t>
            </a:r>
            <a:r>
              <a:rPr lang="en-GB" altLang="en-US" sz="1100" dirty="0" err="1">
                <a:solidFill>
                  <a:srgbClr val="1C1C1C"/>
                </a:solidFill>
              </a:rPr>
              <a:t>ultricies</a:t>
            </a:r>
            <a:r>
              <a:rPr lang="en-GB" altLang="en-US" sz="1100" dirty="0">
                <a:solidFill>
                  <a:srgbClr val="1C1C1C"/>
                </a:solidFill>
              </a:rPr>
              <a:t> nisi </a:t>
            </a:r>
            <a:r>
              <a:rPr lang="en-GB" altLang="en-US" sz="1100" dirty="0" err="1">
                <a:solidFill>
                  <a:srgbClr val="1C1C1C"/>
                </a:solidFill>
              </a:rPr>
              <a:t>vel</a:t>
            </a:r>
            <a:r>
              <a:rPr lang="en-GB" altLang="en-US" sz="1100" dirty="0">
                <a:solidFill>
                  <a:srgbClr val="1C1C1C"/>
                </a:solidFill>
              </a:rPr>
              <a:t> </a:t>
            </a:r>
            <a:r>
              <a:rPr lang="en-GB" altLang="en-US" sz="1100" dirty="0" err="1">
                <a:solidFill>
                  <a:srgbClr val="1C1C1C"/>
                </a:solidFill>
              </a:rPr>
              <a:t>augue</a:t>
            </a:r>
            <a:r>
              <a:rPr lang="en-GB" altLang="en-US" sz="1100" dirty="0">
                <a:solidFill>
                  <a:srgbClr val="1C1C1C"/>
                </a:solidFill>
              </a:rPr>
              <a:t>. </a:t>
            </a:r>
            <a:r>
              <a:rPr lang="en-GB" altLang="en-US" sz="1100" dirty="0" err="1">
                <a:solidFill>
                  <a:srgbClr val="1C1C1C"/>
                </a:solidFill>
              </a:rPr>
              <a:t>Curabitur</a:t>
            </a:r>
            <a:r>
              <a:rPr lang="en-GB" altLang="en-US" sz="1100" dirty="0">
                <a:solidFill>
                  <a:srgbClr val="1C1C1C"/>
                </a:solidFill>
              </a:rPr>
              <a:t> </a:t>
            </a:r>
            <a:r>
              <a:rPr lang="en-GB" altLang="en-US" sz="1100" dirty="0" err="1">
                <a:solidFill>
                  <a:srgbClr val="1C1C1C"/>
                </a:solidFill>
              </a:rPr>
              <a:t>ullamcorper</a:t>
            </a:r>
            <a:r>
              <a:rPr lang="en-GB" altLang="en-US" sz="1100" dirty="0">
                <a:solidFill>
                  <a:srgbClr val="1C1C1C"/>
                </a:solidFill>
              </a:rPr>
              <a:t> </a:t>
            </a:r>
            <a:r>
              <a:rPr lang="en-GB" altLang="en-US" sz="1100" dirty="0" err="1">
                <a:solidFill>
                  <a:srgbClr val="1C1C1C"/>
                </a:solidFill>
              </a:rPr>
              <a:t>ultricies</a:t>
            </a:r>
            <a:r>
              <a:rPr lang="en-GB" altLang="en-US" sz="1100" dirty="0">
                <a:solidFill>
                  <a:srgbClr val="1C1C1C"/>
                </a:solidFill>
              </a:rPr>
              <a:t> nisi. Nam </a:t>
            </a:r>
            <a:r>
              <a:rPr lang="en-GB" altLang="en-US" sz="1100" dirty="0" err="1">
                <a:solidFill>
                  <a:srgbClr val="1C1C1C"/>
                </a:solidFill>
              </a:rPr>
              <a:t>eget</a:t>
            </a:r>
            <a:r>
              <a:rPr lang="en-GB" altLang="en-US" sz="1100" dirty="0">
                <a:solidFill>
                  <a:srgbClr val="1C1C1C"/>
                </a:solidFill>
              </a:rPr>
              <a:t> dui. </a:t>
            </a:r>
            <a:r>
              <a:rPr lang="en-GB" altLang="en-US" sz="1100" dirty="0" err="1">
                <a:solidFill>
                  <a:srgbClr val="1C1C1C"/>
                </a:solidFill>
              </a:rPr>
              <a:t>Etiam</a:t>
            </a:r>
            <a:r>
              <a:rPr lang="en-GB" altLang="en-US" sz="1100" dirty="0">
                <a:solidFill>
                  <a:srgbClr val="1C1C1C"/>
                </a:solidFill>
              </a:rPr>
              <a:t> </a:t>
            </a:r>
            <a:r>
              <a:rPr lang="en-GB" altLang="en-US" sz="1100" dirty="0" err="1">
                <a:solidFill>
                  <a:srgbClr val="1C1C1C"/>
                </a:solidFill>
              </a:rPr>
              <a:t>rhoncus</a:t>
            </a:r>
            <a:r>
              <a:rPr lang="en-GB" altLang="en-US" sz="1100" dirty="0">
                <a:solidFill>
                  <a:srgbClr val="1C1C1C"/>
                </a:solidFill>
              </a:rPr>
              <a:t>. </a:t>
            </a:r>
            <a:r>
              <a:rPr lang="en-GB" altLang="en-US" sz="1100" dirty="0" err="1">
                <a:solidFill>
                  <a:srgbClr val="1C1C1C"/>
                </a:solidFill>
              </a:rPr>
              <a:t>Donec</a:t>
            </a:r>
            <a:r>
              <a:rPr lang="en-GB" altLang="en-US" sz="1100" dirty="0">
                <a:solidFill>
                  <a:srgbClr val="1C1C1C"/>
                </a:solidFill>
              </a:rPr>
              <a:t> vitae </a:t>
            </a:r>
            <a:r>
              <a:rPr lang="en-GB" altLang="en-US" sz="1100" dirty="0" err="1">
                <a:solidFill>
                  <a:srgbClr val="1C1C1C"/>
                </a:solidFill>
              </a:rPr>
              <a:t>sapien</a:t>
            </a:r>
            <a:r>
              <a:rPr lang="en-GB" altLang="en-US" sz="1100" dirty="0">
                <a:solidFill>
                  <a:srgbClr val="1C1C1C"/>
                </a:solidFill>
              </a:rPr>
              <a:t> </a:t>
            </a:r>
            <a:r>
              <a:rPr lang="en-GB" altLang="en-US" sz="1100" dirty="0" err="1">
                <a:solidFill>
                  <a:srgbClr val="1C1C1C"/>
                </a:solidFill>
              </a:rPr>
              <a:t>ut</a:t>
            </a:r>
            <a:r>
              <a:rPr lang="en-GB" altLang="en-US" sz="1100" dirty="0">
                <a:solidFill>
                  <a:srgbClr val="1C1C1C"/>
                </a:solidFill>
              </a:rPr>
              <a:t> libero </a:t>
            </a:r>
            <a:r>
              <a:rPr lang="en-GB" altLang="en-US" sz="1100" dirty="0" err="1">
                <a:solidFill>
                  <a:srgbClr val="1C1C1C"/>
                </a:solidFill>
              </a:rPr>
              <a:t>venenatis</a:t>
            </a:r>
            <a:r>
              <a:rPr lang="en-GB" altLang="en-US" sz="1100" dirty="0">
                <a:solidFill>
                  <a:srgbClr val="1C1C1C"/>
                </a:solidFill>
              </a:rPr>
              <a:t> </a:t>
            </a:r>
            <a:r>
              <a:rPr lang="en-GB" altLang="en-US" sz="1100" dirty="0" err="1">
                <a:solidFill>
                  <a:srgbClr val="1C1C1C"/>
                </a:solidFill>
              </a:rPr>
              <a:t>faucibus</a:t>
            </a:r>
            <a:r>
              <a:rPr lang="en-GB" altLang="en-US" sz="1100" dirty="0">
                <a:solidFill>
                  <a:srgbClr val="1C1C1C"/>
                </a:solidFill>
              </a:rPr>
              <a:t>. </a:t>
            </a:r>
            <a:r>
              <a:rPr lang="en-GB" altLang="en-US" sz="1100" dirty="0" err="1">
                <a:solidFill>
                  <a:srgbClr val="1C1C1C"/>
                </a:solidFill>
              </a:rPr>
              <a:t>Nullam</a:t>
            </a:r>
            <a:r>
              <a:rPr lang="en-GB" altLang="en-US" sz="1100" dirty="0">
                <a:solidFill>
                  <a:srgbClr val="1C1C1C"/>
                </a:solidFill>
              </a:rPr>
              <a:t> </a:t>
            </a:r>
            <a:r>
              <a:rPr lang="en-GB" altLang="en-US" sz="1100" dirty="0" err="1">
                <a:solidFill>
                  <a:srgbClr val="1C1C1C"/>
                </a:solidFill>
              </a:rPr>
              <a:t>quis</a:t>
            </a:r>
            <a:r>
              <a:rPr lang="en-GB" altLang="en-US" sz="1100" dirty="0">
                <a:solidFill>
                  <a:srgbClr val="1C1C1C"/>
                </a:solidFill>
              </a:rPr>
              <a:t> ante. </a:t>
            </a:r>
            <a:endParaRPr lang="en-GB" altLang="en-US" sz="1100" dirty="0">
              <a:solidFill>
                <a:srgbClr val="1C1C1C"/>
              </a:solidFill>
              <a:latin typeface="Arial" panose="020B0604020202020204" pitchFamily="34"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1763" y="2715652"/>
            <a:ext cx="2659062" cy="4057650"/>
          </a:xfrm>
          <a:prstGeom prst="rect">
            <a:avLst/>
          </a:prstGeom>
        </p:spPr>
      </p:pic>
      <p:pic>
        <p:nvPicPr>
          <p:cNvPr id="20" name="Picture 19"/>
          <p:cNvPicPr>
            <a:picLocks noChangeAspect="1"/>
          </p:cNvPicPr>
          <p:nvPr/>
        </p:nvPicPr>
        <p:blipFill>
          <a:blip r:embed="rId4">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7198753" y="2708275"/>
            <a:ext cx="1503875" cy="1519705"/>
          </a:xfrm>
          <a:prstGeom prst="rect">
            <a:avLst/>
          </a:prstGeom>
        </p:spPr>
      </p:pic>
      <p:pic>
        <p:nvPicPr>
          <p:cNvPr id="26" name="Picture 25"/>
          <p:cNvPicPr>
            <a:picLocks noChangeAspect="1"/>
          </p:cNvPicPr>
          <p:nvPr/>
        </p:nvPicPr>
        <p:blipFill>
          <a:blip r:embed="rId5">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7190180" y="4394931"/>
            <a:ext cx="1511374" cy="1499924"/>
          </a:xfrm>
          <a:prstGeom prst="rect">
            <a:avLst/>
          </a:prstGeom>
        </p:spPr>
      </p:pic>
    </p:spTree>
    <p:extLst>
      <p:ext uri="{BB962C8B-B14F-4D97-AF65-F5344CB8AC3E}">
        <p14:creationId xmlns:p14="http://schemas.microsoft.com/office/powerpoint/2010/main" val="761742390"/>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0" y="1155700"/>
            <a:ext cx="9144000"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150971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1546225"/>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77" name="TextBox 10"/>
          <p:cNvSpPr txBox="1">
            <a:spLocks noChangeArrowheads="1"/>
          </p:cNvSpPr>
          <p:nvPr/>
        </p:nvSpPr>
        <p:spPr bwMode="auto">
          <a:xfrm>
            <a:off x="3383586" y="1192213"/>
            <a:ext cx="22085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Tuesday</a:t>
            </a:r>
            <a:r>
              <a:rPr lang="en-GB" altLang="en-US" sz="1400" b="1" dirty="0">
                <a:solidFill>
                  <a:srgbClr val="1C1C1C"/>
                </a:solidFill>
              </a:rPr>
              <a:t>, </a:t>
            </a:r>
            <a:r>
              <a:rPr lang="en-GB" altLang="en-US" sz="1400" b="1" dirty="0" smtClean="0">
                <a:solidFill>
                  <a:srgbClr val="1C1C1C"/>
                </a:solidFill>
              </a:rPr>
              <a:t>January </a:t>
            </a:r>
            <a:r>
              <a:rPr lang="en-GB" altLang="en-US" sz="1400" b="1" dirty="0">
                <a:solidFill>
                  <a:srgbClr val="1C1C1C"/>
                </a:solidFill>
              </a:rPr>
              <a:t>24, </a:t>
            </a:r>
            <a:r>
              <a:rPr lang="en-GB" altLang="en-US" sz="1400" b="1" dirty="0" smtClean="0">
                <a:solidFill>
                  <a:srgbClr val="1C1C1C"/>
                </a:solidFill>
              </a:rPr>
              <a:t>2017</a:t>
            </a:r>
            <a:endParaRPr lang="en-GB" altLang="en-US" sz="1400" b="1" dirty="0">
              <a:solidFill>
                <a:srgbClr val="1C1C1C"/>
              </a:solidFill>
            </a:endParaRPr>
          </a:p>
        </p:txBody>
      </p:sp>
      <p:sp>
        <p:nvSpPr>
          <p:cNvPr id="3078" name="TextBox 11"/>
          <p:cNvSpPr txBox="1">
            <a:spLocks noChangeArrowheads="1"/>
          </p:cNvSpPr>
          <p:nvPr/>
        </p:nvSpPr>
        <p:spPr bwMode="auto">
          <a:xfrm>
            <a:off x="131763" y="1222375"/>
            <a:ext cx="37687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r>
              <a:rPr lang="en-GB" altLang="en-US" sz="1200" b="1" dirty="0" smtClean="0">
                <a:solidFill>
                  <a:srgbClr val="1C1C1C"/>
                </a:solidFill>
              </a:rPr>
              <a:t>Dave Elson</a:t>
            </a:r>
            <a:endParaRPr lang="en-GB" altLang="en-US" sz="1200" b="1" dirty="0">
              <a:solidFill>
                <a:srgbClr val="1C1C1C"/>
              </a:solidFill>
            </a:endParaRPr>
          </a:p>
        </p:txBody>
      </p:sp>
      <p:sp>
        <p:nvSpPr>
          <p:cNvPr id="3079" name="TextBox 12"/>
          <p:cNvSpPr txBox="1">
            <a:spLocks noChangeArrowheads="1"/>
          </p:cNvSpPr>
          <p:nvPr/>
        </p:nvSpPr>
        <p:spPr bwMode="auto">
          <a:xfrm>
            <a:off x="7772400" y="1217613"/>
            <a:ext cx="1143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r" eaLnBrk="1" hangingPunct="1">
              <a:spcBef>
                <a:spcPct val="0"/>
              </a:spcBef>
              <a:buFontTx/>
              <a:buNone/>
            </a:pPr>
            <a:r>
              <a:rPr lang="en-GB" altLang="en-US" sz="1200" b="1" dirty="0" smtClean="0">
                <a:solidFill>
                  <a:srgbClr val="1C1C1C"/>
                </a:solidFill>
              </a:rPr>
              <a:t>Treena Jensen</a:t>
            </a:r>
            <a:endParaRPr lang="en-GB" altLang="en-US" sz="1400" b="1" dirty="0">
              <a:solidFill>
                <a:srgbClr val="1C1C1C"/>
              </a:solidFill>
            </a:endParaRPr>
          </a:p>
        </p:txBody>
      </p:sp>
      <p:sp>
        <p:nvSpPr>
          <p:cNvPr id="3080" name="TextBox 13"/>
          <p:cNvSpPr txBox="1">
            <a:spLocks noChangeArrowheads="1"/>
          </p:cNvSpPr>
          <p:nvPr/>
        </p:nvSpPr>
        <p:spPr bwMode="auto">
          <a:xfrm>
            <a:off x="0" y="1647825"/>
            <a:ext cx="9132888" cy="93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5500" b="1" dirty="0" smtClean="0">
                <a:solidFill>
                  <a:srgbClr val="1C1C1C"/>
                </a:solidFill>
              </a:rPr>
              <a:t>Why?</a:t>
            </a:r>
            <a:endParaRPr lang="en-GB" altLang="en-US" sz="5500" b="1" dirty="0">
              <a:solidFill>
                <a:srgbClr val="1C1C1C"/>
              </a:solidFill>
            </a:endParaRPr>
          </a:p>
        </p:txBody>
      </p:sp>
      <p:sp>
        <p:nvSpPr>
          <p:cNvPr id="3081" name="TextBox 15"/>
          <p:cNvSpPr txBox="1">
            <a:spLocks noChangeArrowheads="1"/>
          </p:cNvSpPr>
          <p:nvPr/>
        </p:nvSpPr>
        <p:spPr bwMode="auto">
          <a:xfrm>
            <a:off x="131763" y="2603500"/>
            <a:ext cx="1697037" cy="424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800" b="1" dirty="0" smtClean="0">
                <a:solidFill>
                  <a:srgbClr val="1C1C1C"/>
                </a:solidFill>
              </a:rPr>
              <a:t>Has a tornado ever hit (insert town name here) before?</a:t>
            </a:r>
          </a:p>
          <a:p>
            <a:pPr algn="just" eaLnBrk="1" hangingPunct="1">
              <a:spcBef>
                <a:spcPct val="0"/>
              </a:spcBef>
              <a:buFontTx/>
              <a:buNone/>
            </a:pPr>
            <a:endParaRPr lang="en-GB" altLang="en-US" sz="1100" dirty="0" smtClean="0">
              <a:solidFill>
                <a:srgbClr val="1C1C1C"/>
              </a:solidFill>
            </a:endParaRPr>
          </a:p>
          <a:p>
            <a:pPr algn="just" eaLnBrk="1" hangingPunct="1">
              <a:spcBef>
                <a:spcPct val="0"/>
              </a:spcBef>
              <a:buFontTx/>
              <a:buNone/>
            </a:pPr>
            <a:r>
              <a:rPr lang="en-GB" altLang="en-US" sz="1100" dirty="0" err="1" smtClean="0">
                <a:solidFill>
                  <a:srgbClr val="1C1C1C"/>
                </a:solidFill>
              </a:rPr>
              <a:t>Aenean</a:t>
            </a:r>
            <a:r>
              <a:rPr lang="en-GB" altLang="en-US" sz="1100" dirty="0" smtClean="0">
                <a:solidFill>
                  <a:srgbClr val="1C1C1C"/>
                </a:solidFill>
              </a:rPr>
              <a:t> </a:t>
            </a:r>
            <a:r>
              <a:rPr lang="en-GB" altLang="en-US" sz="1100" dirty="0" err="1">
                <a:solidFill>
                  <a:srgbClr val="1C1C1C"/>
                </a:solidFill>
              </a:rPr>
              <a:t>commodo</a:t>
            </a:r>
            <a:r>
              <a:rPr lang="en-GB" altLang="en-US" sz="1100" dirty="0">
                <a:solidFill>
                  <a:srgbClr val="1C1C1C"/>
                </a:solidFill>
              </a:rPr>
              <a:t> ligula </a:t>
            </a:r>
            <a:r>
              <a:rPr lang="en-GB" altLang="en-US" sz="1100" dirty="0" err="1">
                <a:solidFill>
                  <a:srgbClr val="1C1C1C"/>
                </a:solidFill>
              </a:rPr>
              <a:t>eget</a:t>
            </a:r>
            <a:r>
              <a:rPr lang="en-GB" altLang="en-US" sz="1100" dirty="0">
                <a:solidFill>
                  <a:srgbClr val="1C1C1C"/>
                </a:solidFill>
              </a:rPr>
              <a:t> </a:t>
            </a:r>
            <a:r>
              <a:rPr lang="en-GB" altLang="en-US" sz="1100" dirty="0" err="1">
                <a:solidFill>
                  <a:srgbClr val="1C1C1C"/>
                </a:solidFill>
              </a:rPr>
              <a:t>dolor</a:t>
            </a:r>
            <a:r>
              <a:rPr lang="en-GB" altLang="en-US" sz="1100" dirty="0">
                <a:solidFill>
                  <a:srgbClr val="1C1C1C"/>
                </a:solidFill>
              </a:rPr>
              <a:t>. </a:t>
            </a:r>
            <a:r>
              <a:rPr lang="en-GB" altLang="en-US" sz="1100" dirty="0" err="1">
                <a:solidFill>
                  <a:srgbClr val="1C1C1C"/>
                </a:solidFill>
              </a:rPr>
              <a:t>Aenean</a:t>
            </a:r>
            <a:r>
              <a:rPr lang="en-GB" altLang="en-US" sz="1100" dirty="0">
                <a:solidFill>
                  <a:srgbClr val="1C1C1C"/>
                </a:solidFill>
              </a:rPr>
              <a:t> </a:t>
            </a:r>
            <a:r>
              <a:rPr lang="en-GB" altLang="en-US" sz="1100" dirty="0" err="1">
                <a:solidFill>
                  <a:srgbClr val="1C1C1C"/>
                </a:solidFill>
              </a:rPr>
              <a:t>massa</a:t>
            </a:r>
            <a:r>
              <a:rPr lang="en-GB" altLang="en-US" sz="1100" dirty="0">
                <a:solidFill>
                  <a:srgbClr val="1C1C1C"/>
                </a:solidFill>
              </a:rPr>
              <a:t>. Cum </a:t>
            </a:r>
            <a:r>
              <a:rPr lang="en-GB" altLang="en-US" sz="1100" dirty="0" err="1">
                <a:solidFill>
                  <a:srgbClr val="1C1C1C"/>
                </a:solidFill>
              </a:rPr>
              <a:t>sociis</a:t>
            </a:r>
            <a:r>
              <a:rPr lang="en-GB" altLang="en-US" sz="1100" dirty="0">
                <a:solidFill>
                  <a:srgbClr val="1C1C1C"/>
                </a:solidFill>
              </a:rPr>
              <a:t> </a:t>
            </a:r>
            <a:r>
              <a:rPr lang="en-GB" altLang="en-US" sz="1100" dirty="0" err="1">
                <a:solidFill>
                  <a:srgbClr val="1C1C1C"/>
                </a:solidFill>
              </a:rPr>
              <a:t>natoque</a:t>
            </a:r>
            <a:r>
              <a:rPr lang="en-GB" altLang="en-US" sz="1100" dirty="0">
                <a:solidFill>
                  <a:srgbClr val="1C1C1C"/>
                </a:solidFill>
              </a:rPr>
              <a:t> </a:t>
            </a:r>
            <a:r>
              <a:rPr lang="en-GB" altLang="en-US" sz="1100" dirty="0" err="1">
                <a:solidFill>
                  <a:srgbClr val="1C1C1C"/>
                </a:solidFill>
              </a:rPr>
              <a:t>penatibus</a:t>
            </a:r>
            <a:r>
              <a:rPr lang="en-GB" altLang="en-US" sz="1100" dirty="0">
                <a:solidFill>
                  <a:srgbClr val="1C1C1C"/>
                </a:solidFill>
              </a:rPr>
              <a:t> et </a:t>
            </a:r>
            <a:r>
              <a:rPr lang="en-GB" altLang="en-US" sz="1100" dirty="0" err="1">
                <a:solidFill>
                  <a:srgbClr val="1C1C1C"/>
                </a:solidFill>
              </a:rPr>
              <a:t>magnis</a:t>
            </a:r>
            <a:r>
              <a:rPr lang="en-GB" altLang="en-US" sz="1100" dirty="0">
                <a:solidFill>
                  <a:srgbClr val="1C1C1C"/>
                </a:solidFill>
              </a:rPr>
              <a:t> dis parturient </a:t>
            </a:r>
            <a:r>
              <a:rPr lang="en-GB" altLang="en-US" sz="1100" dirty="0" err="1">
                <a:solidFill>
                  <a:srgbClr val="1C1C1C"/>
                </a:solidFill>
              </a:rPr>
              <a:t>montes</a:t>
            </a:r>
            <a:r>
              <a:rPr lang="en-GB" altLang="en-US" sz="1100" dirty="0">
                <a:solidFill>
                  <a:srgbClr val="1C1C1C"/>
                </a:solidFill>
              </a:rPr>
              <a:t>, </a:t>
            </a:r>
            <a:r>
              <a:rPr lang="en-GB" altLang="en-US" sz="1100" dirty="0" err="1">
                <a:solidFill>
                  <a:srgbClr val="1C1C1C"/>
                </a:solidFill>
              </a:rPr>
              <a:t>nascetur</a:t>
            </a:r>
            <a:r>
              <a:rPr lang="en-GB" altLang="en-US" sz="1100" dirty="0">
                <a:solidFill>
                  <a:srgbClr val="1C1C1C"/>
                </a:solidFill>
              </a:rPr>
              <a:t> </a:t>
            </a:r>
            <a:r>
              <a:rPr lang="en-GB" altLang="en-US" sz="1100" dirty="0" err="1">
                <a:solidFill>
                  <a:srgbClr val="1C1C1C"/>
                </a:solidFill>
              </a:rPr>
              <a:t>ridiculus</a:t>
            </a:r>
            <a:r>
              <a:rPr lang="en-GB" altLang="en-US" sz="1100" dirty="0">
                <a:solidFill>
                  <a:srgbClr val="1C1C1C"/>
                </a:solidFill>
              </a:rPr>
              <a:t> mus. </a:t>
            </a:r>
            <a:r>
              <a:rPr lang="en-GB" altLang="en-US" sz="1100" dirty="0" err="1">
                <a:solidFill>
                  <a:srgbClr val="1C1C1C"/>
                </a:solidFill>
              </a:rPr>
              <a:t>Donec</a:t>
            </a:r>
            <a:r>
              <a:rPr lang="en-GB" altLang="en-US" sz="1100" dirty="0">
                <a:solidFill>
                  <a:srgbClr val="1C1C1C"/>
                </a:solidFill>
              </a:rPr>
              <a:t> quam </a:t>
            </a:r>
            <a:r>
              <a:rPr lang="en-GB" altLang="en-US" sz="1100" dirty="0" err="1">
                <a:solidFill>
                  <a:srgbClr val="1C1C1C"/>
                </a:solidFill>
              </a:rPr>
              <a:t>felis</a:t>
            </a:r>
            <a:r>
              <a:rPr lang="en-GB" altLang="en-US" sz="1100" dirty="0">
                <a:solidFill>
                  <a:srgbClr val="1C1C1C"/>
                </a:solidFill>
              </a:rPr>
              <a:t>, </a:t>
            </a:r>
            <a:r>
              <a:rPr lang="en-GB" altLang="en-US" sz="1100" dirty="0" err="1">
                <a:solidFill>
                  <a:srgbClr val="1C1C1C"/>
                </a:solidFill>
              </a:rPr>
              <a:t>ultricies</a:t>
            </a:r>
            <a:r>
              <a:rPr lang="en-GB" altLang="en-US" sz="1100" dirty="0">
                <a:solidFill>
                  <a:srgbClr val="1C1C1C"/>
                </a:solidFill>
              </a:rPr>
              <a:t> </a:t>
            </a:r>
            <a:r>
              <a:rPr lang="en-GB" altLang="en-US" sz="1100" dirty="0" err="1">
                <a:solidFill>
                  <a:srgbClr val="1C1C1C"/>
                </a:solidFill>
              </a:rPr>
              <a:t>nec</a:t>
            </a:r>
            <a:r>
              <a:rPr lang="en-GB" altLang="en-US" sz="1100" dirty="0">
                <a:solidFill>
                  <a:srgbClr val="1C1C1C"/>
                </a:solidFill>
              </a:rPr>
              <a:t>, </a:t>
            </a:r>
            <a:r>
              <a:rPr lang="en-GB" altLang="en-US" sz="1100" dirty="0" err="1">
                <a:solidFill>
                  <a:srgbClr val="1C1C1C"/>
                </a:solidFill>
              </a:rPr>
              <a:t>pellentesque</a:t>
            </a:r>
            <a:r>
              <a:rPr lang="en-GB" altLang="en-US" sz="1100" dirty="0">
                <a:solidFill>
                  <a:srgbClr val="1C1C1C"/>
                </a:solidFill>
              </a:rPr>
              <a:t> </a:t>
            </a:r>
            <a:r>
              <a:rPr lang="en-GB" altLang="en-US" sz="1100" dirty="0" err="1">
                <a:solidFill>
                  <a:srgbClr val="1C1C1C"/>
                </a:solidFill>
              </a:rPr>
              <a:t>eu</a:t>
            </a:r>
            <a:r>
              <a:rPr lang="en-GB" altLang="en-US" sz="1100" dirty="0">
                <a:solidFill>
                  <a:srgbClr val="1C1C1C"/>
                </a:solidFill>
              </a:rPr>
              <a:t>, </a:t>
            </a:r>
            <a:r>
              <a:rPr lang="en-GB" altLang="en-US" sz="1100" dirty="0" err="1">
                <a:solidFill>
                  <a:srgbClr val="1C1C1C"/>
                </a:solidFill>
              </a:rPr>
              <a:t>pretium</a:t>
            </a:r>
            <a:r>
              <a:rPr lang="en-GB" altLang="en-US" sz="1100" dirty="0">
                <a:solidFill>
                  <a:srgbClr val="1C1C1C"/>
                </a:solidFill>
              </a:rPr>
              <a:t> </a:t>
            </a:r>
            <a:r>
              <a:rPr lang="en-GB" altLang="en-US" sz="1100" dirty="0" err="1">
                <a:solidFill>
                  <a:srgbClr val="1C1C1C"/>
                </a:solidFill>
              </a:rPr>
              <a:t>quis</a:t>
            </a:r>
            <a:r>
              <a:rPr lang="en-GB" altLang="en-US" sz="1100" dirty="0">
                <a:solidFill>
                  <a:srgbClr val="1C1C1C"/>
                </a:solidFill>
              </a:rPr>
              <a:t>, sem. </a:t>
            </a:r>
            <a:r>
              <a:rPr lang="en-GB" altLang="en-US" sz="1100" dirty="0" err="1">
                <a:solidFill>
                  <a:srgbClr val="1C1C1C"/>
                </a:solidFill>
              </a:rPr>
              <a:t>Nulla</a:t>
            </a:r>
            <a:r>
              <a:rPr lang="en-GB" altLang="en-US" sz="1100" dirty="0">
                <a:solidFill>
                  <a:srgbClr val="1C1C1C"/>
                </a:solidFill>
              </a:rPr>
              <a:t> </a:t>
            </a:r>
            <a:r>
              <a:rPr lang="en-GB" altLang="en-US" sz="1100" dirty="0" err="1">
                <a:solidFill>
                  <a:srgbClr val="1C1C1C"/>
                </a:solidFill>
              </a:rPr>
              <a:t>consequat</a:t>
            </a:r>
            <a:r>
              <a:rPr lang="en-GB" altLang="en-US" sz="1100" dirty="0">
                <a:solidFill>
                  <a:srgbClr val="1C1C1C"/>
                </a:solidFill>
              </a:rPr>
              <a:t> </a:t>
            </a:r>
            <a:r>
              <a:rPr lang="en-GB" altLang="en-US" sz="1100" dirty="0" err="1">
                <a:solidFill>
                  <a:srgbClr val="1C1C1C"/>
                </a:solidFill>
              </a:rPr>
              <a:t>massa</a:t>
            </a:r>
            <a:r>
              <a:rPr lang="en-GB" altLang="en-US" sz="1100" dirty="0">
                <a:solidFill>
                  <a:srgbClr val="1C1C1C"/>
                </a:solidFill>
              </a:rPr>
              <a:t> </a:t>
            </a:r>
            <a:r>
              <a:rPr lang="en-GB" altLang="en-US" sz="1100" dirty="0" err="1">
                <a:solidFill>
                  <a:srgbClr val="1C1C1C"/>
                </a:solidFill>
              </a:rPr>
              <a:t>quis</a:t>
            </a:r>
            <a:r>
              <a:rPr lang="en-GB" altLang="en-US" sz="1100" dirty="0">
                <a:solidFill>
                  <a:srgbClr val="1C1C1C"/>
                </a:solidFill>
              </a:rPr>
              <a:t> </a:t>
            </a:r>
            <a:r>
              <a:rPr lang="en-GB" altLang="en-US" sz="1100" dirty="0" err="1">
                <a:solidFill>
                  <a:srgbClr val="1C1C1C"/>
                </a:solidFill>
              </a:rPr>
              <a:t>enim</a:t>
            </a:r>
            <a:r>
              <a:rPr lang="en-GB" altLang="en-US" sz="1100" dirty="0">
                <a:solidFill>
                  <a:srgbClr val="1C1C1C"/>
                </a:solidFill>
              </a:rPr>
              <a:t>. </a:t>
            </a:r>
            <a:r>
              <a:rPr lang="en-GB" altLang="en-US" sz="1100" dirty="0" err="1">
                <a:solidFill>
                  <a:srgbClr val="1C1C1C"/>
                </a:solidFill>
              </a:rPr>
              <a:t>Donec</a:t>
            </a:r>
            <a:r>
              <a:rPr lang="en-GB" altLang="en-US" sz="1100" dirty="0">
                <a:solidFill>
                  <a:srgbClr val="1C1C1C"/>
                </a:solidFill>
              </a:rPr>
              <a:t> </a:t>
            </a:r>
            <a:r>
              <a:rPr lang="en-GB" altLang="en-US" sz="1100" dirty="0" err="1">
                <a:solidFill>
                  <a:srgbClr val="1C1C1C"/>
                </a:solidFill>
              </a:rPr>
              <a:t>pede</a:t>
            </a:r>
            <a:r>
              <a:rPr lang="en-GB" altLang="en-US" sz="1100" dirty="0">
                <a:solidFill>
                  <a:srgbClr val="1C1C1C"/>
                </a:solidFill>
              </a:rPr>
              <a:t> </a:t>
            </a:r>
            <a:r>
              <a:rPr lang="en-GB" altLang="en-US" sz="1100" dirty="0" err="1">
                <a:solidFill>
                  <a:srgbClr val="1C1C1C"/>
                </a:solidFill>
              </a:rPr>
              <a:t>justo</a:t>
            </a:r>
            <a:r>
              <a:rPr lang="en-GB" altLang="en-US" sz="1100" dirty="0">
                <a:solidFill>
                  <a:srgbClr val="1C1C1C"/>
                </a:solidFill>
              </a:rPr>
              <a:t>, </a:t>
            </a:r>
            <a:r>
              <a:rPr lang="en-GB" altLang="en-US" sz="1100" dirty="0" err="1">
                <a:solidFill>
                  <a:srgbClr val="1C1C1C"/>
                </a:solidFill>
              </a:rPr>
              <a:t>fringilla</a:t>
            </a:r>
            <a:r>
              <a:rPr lang="en-GB" altLang="en-US" sz="1100" dirty="0">
                <a:solidFill>
                  <a:srgbClr val="1C1C1C"/>
                </a:solidFill>
              </a:rPr>
              <a:t> </a:t>
            </a:r>
            <a:r>
              <a:rPr lang="en-GB" altLang="en-US" sz="1100" dirty="0" err="1">
                <a:solidFill>
                  <a:srgbClr val="1C1C1C"/>
                </a:solidFill>
              </a:rPr>
              <a:t>vel</a:t>
            </a:r>
            <a:r>
              <a:rPr lang="en-GB" altLang="en-US" sz="1100" dirty="0">
                <a:solidFill>
                  <a:srgbClr val="1C1C1C"/>
                </a:solidFill>
              </a:rPr>
              <a:t>, </a:t>
            </a:r>
            <a:r>
              <a:rPr lang="en-GB" altLang="en-US" sz="1100" dirty="0" err="1">
                <a:solidFill>
                  <a:srgbClr val="1C1C1C"/>
                </a:solidFill>
              </a:rPr>
              <a:t>aliquet</a:t>
            </a:r>
            <a:r>
              <a:rPr lang="en-GB" altLang="en-US" sz="1100" dirty="0">
                <a:solidFill>
                  <a:srgbClr val="1C1C1C"/>
                </a:solidFill>
              </a:rPr>
              <a:t> </a:t>
            </a:r>
            <a:r>
              <a:rPr lang="en-GB" altLang="en-US" sz="1100" dirty="0" err="1">
                <a:solidFill>
                  <a:srgbClr val="1C1C1C"/>
                </a:solidFill>
              </a:rPr>
              <a:t>nec</a:t>
            </a:r>
            <a:r>
              <a:rPr lang="en-GB" altLang="en-US" sz="1100" dirty="0">
                <a:solidFill>
                  <a:srgbClr val="1C1C1C"/>
                </a:solidFill>
              </a:rPr>
              <a:t>, </a:t>
            </a:r>
            <a:r>
              <a:rPr lang="en-GB" altLang="en-US" sz="1100" dirty="0" err="1">
                <a:solidFill>
                  <a:srgbClr val="1C1C1C"/>
                </a:solidFill>
              </a:rPr>
              <a:t>vulputate</a:t>
            </a:r>
            <a:r>
              <a:rPr lang="en-GB" altLang="en-US" sz="1100" dirty="0">
                <a:solidFill>
                  <a:srgbClr val="1C1C1C"/>
                </a:solidFill>
              </a:rPr>
              <a:t> </a:t>
            </a:r>
            <a:r>
              <a:rPr lang="en-GB" altLang="en-US" sz="1100" dirty="0" err="1">
                <a:solidFill>
                  <a:srgbClr val="1C1C1C"/>
                </a:solidFill>
              </a:rPr>
              <a:t>eget</a:t>
            </a:r>
            <a:r>
              <a:rPr lang="en-GB" altLang="en-US" sz="1100" dirty="0">
                <a:solidFill>
                  <a:srgbClr val="1C1C1C"/>
                </a:solidFill>
              </a:rPr>
              <a:t>, </a:t>
            </a:r>
            <a:r>
              <a:rPr lang="en-GB" altLang="en-US" sz="1100" dirty="0" err="1">
                <a:solidFill>
                  <a:srgbClr val="1C1C1C"/>
                </a:solidFill>
              </a:rPr>
              <a:t>arcu</a:t>
            </a:r>
            <a:r>
              <a:rPr lang="en-GB" altLang="en-US" sz="1100" dirty="0">
                <a:solidFill>
                  <a:srgbClr val="1C1C1C"/>
                </a:solidFill>
              </a:rPr>
              <a:t>. </a:t>
            </a:r>
            <a:r>
              <a:rPr lang="en-GB" altLang="en-US" sz="1100" dirty="0" err="1">
                <a:solidFill>
                  <a:srgbClr val="1C1C1C"/>
                </a:solidFill>
              </a:rPr>
              <a:t>Etiam</a:t>
            </a:r>
            <a:r>
              <a:rPr lang="en-GB" altLang="en-US" sz="1100" dirty="0">
                <a:solidFill>
                  <a:srgbClr val="1C1C1C"/>
                </a:solidFill>
              </a:rPr>
              <a:t> </a:t>
            </a:r>
            <a:r>
              <a:rPr lang="en-GB" altLang="en-US" sz="1100" dirty="0" err="1">
                <a:solidFill>
                  <a:srgbClr val="1C1C1C"/>
                </a:solidFill>
              </a:rPr>
              <a:t>ultricies</a:t>
            </a:r>
            <a:r>
              <a:rPr lang="en-GB" altLang="en-US" sz="1100" dirty="0">
                <a:solidFill>
                  <a:srgbClr val="1C1C1C"/>
                </a:solidFill>
              </a:rPr>
              <a:t> nisi </a:t>
            </a:r>
            <a:r>
              <a:rPr lang="en-GB" altLang="en-US" sz="1100" dirty="0" err="1">
                <a:solidFill>
                  <a:srgbClr val="1C1C1C"/>
                </a:solidFill>
              </a:rPr>
              <a:t>vel</a:t>
            </a:r>
            <a:r>
              <a:rPr lang="en-GB" altLang="en-US" sz="1100" dirty="0">
                <a:solidFill>
                  <a:srgbClr val="1C1C1C"/>
                </a:solidFill>
              </a:rPr>
              <a:t> </a:t>
            </a:r>
            <a:r>
              <a:rPr lang="en-GB" altLang="en-US" sz="1100" dirty="0" err="1">
                <a:solidFill>
                  <a:srgbClr val="1C1C1C"/>
                </a:solidFill>
              </a:rPr>
              <a:t>augue</a:t>
            </a:r>
            <a:r>
              <a:rPr lang="en-GB" altLang="en-US" sz="1100" dirty="0">
                <a:solidFill>
                  <a:srgbClr val="1C1C1C"/>
                </a:solidFill>
              </a:rPr>
              <a:t>. </a:t>
            </a:r>
            <a:r>
              <a:rPr lang="en-GB" altLang="en-US" sz="1100" dirty="0" err="1">
                <a:solidFill>
                  <a:srgbClr val="1C1C1C"/>
                </a:solidFill>
              </a:rPr>
              <a:t>Curabitur</a:t>
            </a:r>
            <a:r>
              <a:rPr lang="en-GB" altLang="en-US" sz="1100" dirty="0">
                <a:solidFill>
                  <a:srgbClr val="1C1C1C"/>
                </a:solidFill>
              </a:rPr>
              <a:t> </a:t>
            </a:r>
            <a:r>
              <a:rPr lang="en-GB" altLang="en-US" sz="1100" dirty="0" err="1">
                <a:solidFill>
                  <a:srgbClr val="1C1C1C"/>
                </a:solidFill>
              </a:rPr>
              <a:t>ullamcorper</a:t>
            </a:r>
            <a:r>
              <a:rPr lang="en-GB" altLang="en-US" sz="1100" dirty="0">
                <a:solidFill>
                  <a:srgbClr val="1C1C1C"/>
                </a:solidFill>
              </a:rPr>
              <a:t> </a:t>
            </a:r>
            <a:r>
              <a:rPr lang="en-GB" altLang="en-US" sz="1100" dirty="0" err="1">
                <a:solidFill>
                  <a:srgbClr val="1C1C1C"/>
                </a:solidFill>
              </a:rPr>
              <a:t>ultricies</a:t>
            </a:r>
            <a:r>
              <a:rPr lang="en-GB" altLang="en-US" sz="1100" dirty="0">
                <a:solidFill>
                  <a:srgbClr val="1C1C1C"/>
                </a:solidFill>
              </a:rPr>
              <a:t> nisi. Nam </a:t>
            </a:r>
            <a:r>
              <a:rPr lang="en-GB" altLang="en-US" sz="1100" dirty="0" err="1">
                <a:solidFill>
                  <a:srgbClr val="1C1C1C"/>
                </a:solidFill>
              </a:rPr>
              <a:t>eget</a:t>
            </a:r>
            <a:r>
              <a:rPr lang="en-GB" altLang="en-US" sz="1100" dirty="0">
                <a:solidFill>
                  <a:srgbClr val="1C1C1C"/>
                </a:solidFill>
              </a:rPr>
              <a:t> dui. </a:t>
            </a:r>
            <a:r>
              <a:rPr lang="en-GB" altLang="en-US" sz="1100" dirty="0" err="1">
                <a:solidFill>
                  <a:srgbClr val="1C1C1C"/>
                </a:solidFill>
              </a:rPr>
              <a:t>Etiam</a:t>
            </a:r>
            <a:r>
              <a:rPr lang="en-GB" altLang="en-US" sz="1100" dirty="0">
                <a:solidFill>
                  <a:srgbClr val="1C1C1C"/>
                </a:solidFill>
              </a:rPr>
              <a:t> </a:t>
            </a:r>
            <a:r>
              <a:rPr lang="en-GB" altLang="en-US" sz="1100" dirty="0" err="1">
                <a:solidFill>
                  <a:srgbClr val="1C1C1C"/>
                </a:solidFill>
              </a:rPr>
              <a:t>rhoncus</a:t>
            </a:r>
            <a:r>
              <a:rPr lang="en-GB" altLang="en-US" sz="1100" dirty="0">
                <a:solidFill>
                  <a:srgbClr val="1C1C1C"/>
                </a:solidFill>
              </a:rPr>
              <a:t>. </a:t>
            </a:r>
          </a:p>
        </p:txBody>
      </p:sp>
      <p:sp>
        <p:nvSpPr>
          <p:cNvPr id="3082" name="TextBox 16"/>
          <p:cNvSpPr txBox="1">
            <a:spLocks noChangeArrowheads="1"/>
          </p:cNvSpPr>
          <p:nvPr/>
        </p:nvSpPr>
        <p:spPr bwMode="auto">
          <a:xfrm>
            <a:off x="1974850" y="2628900"/>
            <a:ext cx="1682750" cy="4293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800" b="1" dirty="0" smtClean="0">
                <a:solidFill>
                  <a:srgbClr val="1C1C1C"/>
                </a:solidFill>
              </a:rPr>
              <a:t>Has anyone ever been killed by a tornado in the Pacific </a:t>
            </a:r>
          </a:p>
          <a:p>
            <a:pPr algn="ctr" eaLnBrk="1" hangingPunct="1">
              <a:spcBef>
                <a:spcPct val="0"/>
              </a:spcBef>
              <a:buFontTx/>
              <a:buNone/>
            </a:pPr>
            <a:r>
              <a:rPr lang="en-GB" altLang="en-US" sz="1800" b="1" dirty="0">
                <a:solidFill>
                  <a:srgbClr val="1C1C1C"/>
                </a:solidFill>
              </a:rPr>
              <a:t>N</a:t>
            </a:r>
            <a:r>
              <a:rPr lang="en-GB" altLang="en-US" sz="1800" b="1" dirty="0" smtClean="0">
                <a:solidFill>
                  <a:srgbClr val="1C1C1C"/>
                </a:solidFill>
              </a:rPr>
              <a:t>orthwest? </a:t>
            </a:r>
          </a:p>
          <a:p>
            <a:pPr algn="just" eaLnBrk="1" hangingPunct="1">
              <a:spcBef>
                <a:spcPct val="0"/>
              </a:spcBef>
              <a:buFontTx/>
              <a:buNone/>
            </a:pPr>
            <a:r>
              <a:rPr lang="en-GB" altLang="en-US" sz="1100" dirty="0" err="1" smtClean="0">
                <a:solidFill>
                  <a:srgbClr val="1C1C1C"/>
                </a:solidFill>
              </a:rPr>
              <a:t>Aenean</a:t>
            </a:r>
            <a:r>
              <a:rPr lang="en-GB" altLang="en-US" sz="1100" dirty="0" smtClean="0">
                <a:solidFill>
                  <a:srgbClr val="1C1C1C"/>
                </a:solidFill>
              </a:rPr>
              <a:t> </a:t>
            </a:r>
            <a:r>
              <a:rPr lang="en-GB" altLang="en-US" sz="1100" dirty="0" err="1">
                <a:solidFill>
                  <a:srgbClr val="1C1C1C"/>
                </a:solidFill>
              </a:rPr>
              <a:t>commodo</a:t>
            </a:r>
            <a:r>
              <a:rPr lang="en-GB" altLang="en-US" sz="1100" dirty="0">
                <a:solidFill>
                  <a:srgbClr val="1C1C1C"/>
                </a:solidFill>
              </a:rPr>
              <a:t> ligula </a:t>
            </a:r>
            <a:r>
              <a:rPr lang="en-GB" altLang="en-US" sz="1100" dirty="0" err="1">
                <a:solidFill>
                  <a:srgbClr val="1C1C1C"/>
                </a:solidFill>
              </a:rPr>
              <a:t>eget</a:t>
            </a:r>
            <a:r>
              <a:rPr lang="en-GB" altLang="en-US" sz="1100" dirty="0">
                <a:solidFill>
                  <a:srgbClr val="1C1C1C"/>
                </a:solidFill>
              </a:rPr>
              <a:t> </a:t>
            </a:r>
            <a:r>
              <a:rPr lang="en-GB" altLang="en-US" sz="1100" dirty="0" err="1">
                <a:solidFill>
                  <a:srgbClr val="1C1C1C"/>
                </a:solidFill>
              </a:rPr>
              <a:t>dolor</a:t>
            </a:r>
            <a:r>
              <a:rPr lang="en-GB" altLang="en-US" sz="1100" dirty="0">
                <a:solidFill>
                  <a:srgbClr val="1C1C1C"/>
                </a:solidFill>
              </a:rPr>
              <a:t>. </a:t>
            </a:r>
            <a:r>
              <a:rPr lang="en-GB" altLang="en-US" sz="1100" dirty="0" err="1">
                <a:solidFill>
                  <a:srgbClr val="1C1C1C"/>
                </a:solidFill>
              </a:rPr>
              <a:t>Aenean</a:t>
            </a:r>
            <a:r>
              <a:rPr lang="en-GB" altLang="en-US" sz="1100" dirty="0">
                <a:solidFill>
                  <a:srgbClr val="1C1C1C"/>
                </a:solidFill>
              </a:rPr>
              <a:t> </a:t>
            </a:r>
            <a:r>
              <a:rPr lang="en-GB" altLang="en-US" sz="1100" dirty="0" err="1">
                <a:solidFill>
                  <a:srgbClr val="1C1C1C"/>
                </a:solidFill>
              </a:rPr>
              <a:t>massa</a:t>
            </a:r>
            <a:r>
              <a:rPr lang="en-GB" altLang="en-US" sz="1100" dirty="0">
                <a:solidFill>
                  <a:srgbClr val="1C1C1C"/>
                </a:solidFill>
              </a:rPr>
              <a:t>. Cum </a:t>
            </a:r>
            <a:r>
              <a:rPr lang="en-GB" altLang="en-US" sz="1100" dirty="0" err="1">
                <a:solidFill>
                  <a:srgbClr val="1C1C1C"/>
                </a:solidFill>
              </a:rPr>
              <a:t>sociis</a:t>
            </a:r>
            <a:r>
              <a:rPr lang="en-GB" altLang="en-US" sz="1100" dirty="0">
                <a:solidFill>
                  <a:srgbClr val="1C1C1C"/>
                </a:solidFill>
              </a:rPr>
              <a:t> </a:t>
            </a:r>
            <a:r>
              <a:rPr lang="en-GB" altLang="en-US" sz="1100" dirty="0" err="1">
                <a:solidFill>
                  <a:srgbClr val="1C1C1C"/>
                </a:solidFill>
              </a:rPr>
              <a:t>natoque</a:t>
            </a:r>
            <a:r>
              <a:rPr lang="en-GB" altLang="en-US" sz="1100" dirty="0">
                <a:solidFill>
                  <a:srgbClr val="1C1C1C"/>
                </a:solidFill>
              </a:rPr>
              <a:t> </a:t>
            </a:r>
            <a:r>
              <a:rPr lang="en-GB" altLang="en-US" sz="1100" dirty="0" err="1">
                <a:solidFill>
                  <a:srgbClr val="1C1C1C"/>
                </a:solidFill>
              </a:rPr>
              <a:t>penatibus</a:t>
            </a:r>
            <a:r>
              <a:rPr lang="en-GB" altLang="en-US" sz="1100" dirty="0">
                <a:solidFill>
                  <a:srgbClr val="1C1C1C"/>
                </a:solidFill>
              </a:rPr>
              <a:t> et </a:t>
            </a:r>
            <a:r>
              <a:rPr lang="en-GB" altLang="en-US" sz="1100" dirty="0" err="1">
                <a:solidFill>
                  <a:srgbClr val="1C1C1C"/>
                </a:solidFill>
              </a:rPr>
              <a:t>magnis</a:t>
            </a:r>
            <a:r>
              <a:rPr lang="en-GB" altLang="en-US" sz="1100" dirty="0">
                <a:solidFill>
                  <a:srgbClr val="1C1C1C"/>
                </a:solidFill>
              </a:rPr>
              <a:t> dis parturient </a:t>
            </a:r>
            <a:r>
              <a:rPr lang="en-GB" altLang="en-US" sz="1100" dirty="0" err="1">
                <a:solidFill>
                  <a:srgbClr val="1C1C1C"/>
                </a:solidFill>
              </a:rPr>
              <a:t>montes</a:t>
            </a:r>
            <a:r>
              <a:rPr lang="en-GB" altLang="en-US" sz="1100" dirty="0">
                <a:solidFill>
                  <a:srgbClr val="1C1C1C"/>
                </a:solidFill>
              </a:rPr>
              <a:t>, </a:t>
            </a:r>
            <a:r>
              <a:rPr lang="en-GB" altLang="en-US" sz="1100" dirty="0" err="1">
                <a:solidFill>
                  <a:srgbClr val="1C1C1C"/>
                </a:solidFill>
              </a:rPr>
              <a:t>nascetur</a:t>
            </a:r>
            <a:r>
              <a:rPr lang="en-GB" altLang="en-US" sz="1100" dirty="0">
                <a:solidFill>
                  <a:srgbClr val="1C1C1C"/>
                </a:solidFill>
              </a:rPr>
              <a:t> </a:t>
            </a:r>
            <a:r>
              <a:rPr lang="en-GB" altLang="en-US" sz="1100" dirty="0" err="1">
                <a:solidFill>
                  <a:srgbClr val="1C1C1C"/>
                </a:solidFill>
              </a:rPr>
              <a:t>ridiculus</a:t>
            </a:r>
            <a:r>
              <a:rPr lang="en-GB" altLang="en-US" sz="1100" dirty="0">
                <a:solidFill>
                  <a:srgbClr val="1C1C1C"/>
                </a:solidFill>
              </a:rPr>
              <a:t> mus. </a:t>
            </a:r>
            <a:r>
              <a:rPr lang="en-GB" altLang="en-US" sz="1100" dirty="0" err="1">
                <a:solidFill>
                  <a:srgbClr val="1C1C1C"/>
                </a:solidFill>
              </a:rPr>
              <a:t>Donec</a:t>
            </a:r>
            <a:r>
              <a:rPr lang="en-GB" altLang="en-US" sz="1100" dirty="0">
                <a:solidFill>
                  <a:srgbClr val="1C1C1C"/>
                </a:solidFill>
              </a:rPr>
              <a:t> quam </a:t>
            </a:r>
            <a:r>
              <a:rPr lang="en-GB" altLang="en-US" sz="1100" dirty="0" err="1">
                <a:solidFill>
                  <a:srgbClr val="1C1C1C"/>
                </a:solidFill>
              </a:rPr>
              <a:t>felis</a:t>
            </a:r>
            <a:r>
              <a:rPr lang="en-GB" altLang="en-US" sz="1100" dirty="0">
                <a:solidFill>
                  <a:srgbClr val="1C1C1C"/>
                </a:solidFill>
              </a:rPr>
              <a:t>, </a:t>
            </a:r>
            <a:r>
              <a:rPr lang="en-GB" altLang="en-US" sz="1100" dirty="0" err="1">
                <a:solidFill>
                  <a:srgbClr val="1C1C1C"/>
                </a:solidFill>
              </a:rPr>
              <a:t>ultricies</a:t>
            </a:r>
            <a:r>
              <a:rPr lang="en-GB" altLang="en-US" sz="1100" dirty="0">
                <a:solidFill>
                  <a:srgbClr val="1C1C1C"/>
                </a:solidFill>
              </a:rPr>
              <a:t> </a:t>
            </a:r>
            <a:r>
              <a:rPr lang="en-GB" altLang="en-US" sz="1100" dirty="0" err="1">
                <a:solidFill>
                  <a:srgbClr val="1C1C1C"/>
                </a:solidFill>
              </a:rPr>
              <a:t>nec</a:t>
            </a:r>
            <a:r>
              <a:rPr lang="en-GB" altLang="en-US" sz="1100" dirty="0">
                <a:solidFill>
                  <a:srgbClr val="1C1C1C"/>
                </a:solidFill>
              </a:rPr>
              <a:t>, </a:t>
            </a:r>
            <a:r>
              <a:rPr lang="en-GB" altLang="en-US" sz="1100" dirty="0" err="1">
                <a:solidFill>
                  <a:srgbClr val="1C1C1C"/>
                </a:solidFill>
              </a:rPr>
              <a:t>pellentesque</a:t>
            </a:r>
            <a:r>
              <a:rPr lang="en-GB" altLang="en-US" sz="1100" dirty="0">
                <a:solidFill>
                  <a:srgbClr val="1C1C1C"/>
                </a:solidFill>
              </a:rPr>
              <a:t> </a:t>
            </a:r>
            <a:r>
              <a:rPr lang="en-GB" altLang="en-US" sz="1100" dirty="0" err="1">
                <a:solidFill>
                  <a:srgbClr val="1C1C1C"/>
                </a:solidFill>
              </a:rPr>
              <a:t>eu</a:t>
            </a:r>
            <a:r>
              <a:rPr lang="en-GB" altLang="en-US" sz="1100" dirty="0">
                <a:solidFill>
                  <a:srgbClr val="1C1C1C"/>
                </a:solidFill>
              </a:rPr>
              <a:t>, </a:t>
            </a:r>
            <a:r>
              <a:rPr lang="en-GB" altLang="en-US" sz="1100" dirty="0" err="1">
                <a:solidFill>
                  <a:srgbClr val="1C1C1C"/>
                </a:solidFill>
              </a:rPr>
              <a:t>pretium</a:t>
            </a:r>
            <a:r>
              <a:rPr lang="en-GB" altLang="en-US" sz="1100" dirty="0">
                <a:solidFill>
                  <a:srgbClr val="1C1C1C"/>
                </a:solidFill>
              </a:rPr>
              <a:t> </a:t>
            </a:r>
            <a:r>
              <a:rPr lang="en-GB" altLang="en-US" sz="1100" dirty="0" err="1">
                <a:solidFill>
                  <a:srgbClr val="1C1C1C"/>
                </a:solidFill>
              </a:rPr>
              <a:t>quis</a:t>
            </a:r>
            <a:r>
              <a:rPr lang="en-GB" altLang="en-US" sz="1100" dirty="0">
                <a:solidFill>
                  <a:srgbClr val="1C1C1C"/>
                </a:solidFill>
              </a:rPr>
              <a:t>, sem. </a:t>
            </a:r>
            <a:r>
              <a:rPr lang="en-GB" altLang="en-US" sz="1100" dirty="0" err="1">
                <a:solidFill>
                  <a:srgbClr val="1C1C1C"/>
                </a:solidFill>
              </a:rPr>
              <a:t>Nulla</a:t>
            </a:r>
            <a:r>
              <a:rPr lang="en-GB" altLang="en-US" sz="1100" dirty="0">
                <a:solidFill>
                  <a:srgbClr val="1C1C1C"/>
                </a:solidFill>
              </a:rPr>
              <a:t> </a:t>
            </a:r>
            <a:r>
              <a:rPr lang="en-GB" altLang="en-US" sz="1100" dirty="0" err="1">
                <a:solidFill>
                  <a:srgbClr val="1C1C1C"/>
                </a:solidFill>
              </a:rPr>
              <a:t>consequat</a:t>
            </a:r>
            <a:r>
              <a:rPr lang="en-GB" altLang="en-US" sz="1100" dirty="0">
                <a:solidFill>
                  <a:srgbClr val="1C1C1C"/>
                </a:solidFill>
              </a:rPr>
              <a:t> </a:t>
            </a:r>
            <a:r>
              <a:rPr lang="en-GB" altLang="en-US" sz="1100" dirty="0" err="1">
                <a:solidFill>
                  <a:srgbClr val="1C1C1C"/>
                </a:solidFill>
              </a:rPr>
              <a:t>massa</a:t>
            </a:r>
            <a:r>
              <a:rPr lang="en-GB" altLang="en-US" sz="1100" dirty="0">
                <a:solidFill>
                  <a:srgbClr val="1C1C1C"/>
                </a:solidFill>
              </a:rPr>
              <a:t> </a:t>
            </a:r>
            <a:r>
              <a:rPr lang="en-GB" altLang="en-US" sz="1100" dirty="0" err="1">
                <a:solidFill>
                  <a:srgbClr val="1C1C1C"/>
                </a:solidFill>
              </a:rPr>
              <a:t>quis</a:t>
            </a:r>
            <a:r>
              <a:rPr lang="en-GB" altLang="en-US" sz="1100" dirty="0">
                <a:solidFill>
                  <a:srgbClr val="1C1C1C"/>
                </a:solidFill>
              </a:rPr>
              <a:t> </a:t>
            </a:r>
            <a:r>
              <a:rPr lang="en-GB" altLang="en-US" sz="1100" dirty="0" err="1">
                <a:solidFill>
                  <a:srgbClr val="1C1C1C"/>
                </a:solidFill>
              </a:rPr>
              <a:t>enim</a:t>
            </a:r>
            <a:r>
              <a:rPr lang="en-GB" altLang="en-US" sz="1100" dirty="0">
                <a:solidFill>
                  <a:srgbClr val="1C1C1C"/>
                </a:solidFill>
              </a:rPr>
              <a:t>. </a:t>
            </a:r>
            <a:r>
              <a:rPr lang="en-GB" altLang="en-US" sz="1100" dirty="0" err="1">
                <a:solidFill>
                  <a:srgbClr val="1C1C1C"/>
                </a:solidFill>
              </a:rPr>
              <a:t>Donec</a:t>
            </a:r>
            <a:r>
              <a:rPr lang="en-GB" altLang="en-US" sz="1100" dirty="0">
                <a:solidFill>
                  <a:srgbClr val="1C1C1C"/>
                </a:solidFill>
              </a:rPr>
              <a:t> </a:t>
            </a:r>
            <a:r>
              <a:rPr lang="en-GB" altLang="en-US" sz="1100" dirty="0" err="1">
                <a:solidFill>
                  <a:srgbClr val="1C1C1C"/>
                </a:solidFill>
              </a:rPr>
              <a:t>pede</a:t>
            </a:r>
            <a:r>
              <a:rPr lang="en-GB" altLang="en-US" sz="1100" dirty="0">
                <a:solidFill>
                  <a:srgbClr val="1C1C1C"/>
                </a:solidFill>
              </a:rPr>
              <a:t> </a:t>
            </a:r>
            <a:r>
              <a:rPr lang="en-GB" altLang="en-US" sz="1100" dirty="0" err="1">
                <a:solidFill>
                  <a:srgbClr val="1C1C1C"/>
                </a:solidFill>
              </a:rPr>
              <a:t>justo</a:t>
            </a:r>
            <a:r>
              <a:rPr lang="en-GB" altLang="en-US" sz="1100" dirty="0">
                <a:solidFill>
                  <a:srgbClr val="1C1C1C"/>
                </a:solidFill>
              </a:rPr>
              <a:t>, </a:t>
            </a:r>
            <a:r>
              <a:rPr lang="en-GB" altLang="en-US" sz="1100" dirty="0" err="1">
                <a:solidFill>
                  <a:srgbClr val="1C1C1C"/>
                </a:solidFill>
              </a:rPr>
              <a:t>fringilla</a:t>
            </a:r>
            <a:r>
              <a:rPr lang="en-GB" altLang="en-US" sz="1100" dirty="0">
                <a:solidFill>
                  <a:srgbClr val="1C1C1C"/>
                </a:solidFill>
              </a:rPr>
              <a:t> </a:t>
            </a:r>
            <a:r>
              <a:rPr lang="en-GB" altLang="en-US" sz="1100" dirty="0" err="1">
                <a:solidFill>
                  <a:srgbClr val="1C1C1C"/>
                </a:solidFill>
              </a:rPr>
              <a:t>vel</a:t>
            </a:r>
            <a:r>
              <a:rPr lang="en-GB" altLang="en-US" sz="1100" dirty="0">
                <a:solidFill>
                  <a:srgbClr val="1C1C1C"/>
                </a:solidFill>
              </a:rPr>
              <a:t>, </a:t>
            </a:r>
            <a:r>
              <a:rPr lang="en-GB" altLang="en-US" sz="1100" dirty="0" err="1">
                <a:solidFill>
                  <a:srgbClr val="1C1C1C"/>
                </a:solidFill>
              </a:rPr>
              <a:t>aliquet</a:t>
            </a:r>
            <a:r>
              <a:rPr lang="en-GB" altLang="en-US" sz="1100" dirty="0">
                <a:solidFill>
                  <a:srgbClr val="1C1C1C"/>
                </a:solidFill>
              </a:rPr>
              <a:t> </a:t>
            </a:r>
            <a:r>
              <a:rPr lang="en-GB" altLang="en-US" sz="1100" dirty="0" err="1">
                <a:solidFill>
                  <a:srgbClr val="1C1C1C"/>
                </a:solidFill>
              </a:rPr>
              <a:t>nec</a:t>
            </a:r>
            <a:r>
              <a:rPr lang="en-GB" altLang="en-US" sz="1100" dirty="0">
                <a:solidFill>
                  <a:srgbClr val="1C1C1C"/>
                </a:solidFill>
              </a:rPr>
              <a:t>, </a:t>
            </a:r>
            <a:r>
              <a:rPr lang="en-GB" altLang="en-US" sz="1100" dirty="0" err="1">
                <a:solidFill>
                  <a:srgbClr val="1C1C1C"/>
                </a:solidFill>
              </a:rPr>
              <a:t>vulputate</a:t>
            </a:r>
            <a:r>
              <a:rPr lang="en-GB" altLang="en-US" sz="1100" dirty="0">
                <a:solidFill>
                  <a:srgbClr val="1C1C1C"/>
                </a:solidFill>
              </a:rPr>
              <a:t> </a:t>
            </a:r>
            <a:r>
              <a:rPr lang="en-GB" altLang="en-US" sz="1100" dirty="0" err="1">
                <a:solidFill>
                  <a:srgbClr val="1C1C1C"/>
                </a:solidFill>
              </a:rPr>
              <a:t>eget</a:t>
            </a:r>
            <a:r>
              <a:rPr lang="en-GB" altLang="en-US" sz="1100" dirty="0">
                <a:solidFill>
                  <a:srgbClr val="1C1C1C"/>
                </a:solidFill>
              </a:rPr>
              <a:t>, </a:t>
            </a:r>
            <a:r>
              <a:rPr lang="en-GB" altLang="en-US" sz="1100" dirty="0" err="1">
                <a:solidFill>
                  <a:srgbClr val="1C1C1C"/>
                </a:solidFill>
              </a:rPr>
              <a:t>arcu</a:t>
            </a:r>
            <a:r>
              <a:rPr lang="en-GB" altLang="en-US" sz="1100" dirty="0">
                <a:solidFill>
                  <a:srgbClr val="1C1C1C"/>
                </a:solidFill>
              </a:rPr>
              <a:t>. </a:t>
            </a:r>
            <a:r>
              <a:rPr lang="en-GB" altLang="en-US" sz="1100" dirty="0" err="1">
                <a:solidFill>
                  <a:srgbClr val="1C1C1C"/>
                </a:solidFill>
              </a:rPr>
              <a:t>Etiam</a:t>
            </a:r>
            <a:r>
              <a:rPr lang="en-GB" altLang="en-US" sz="1100" dirty="0">
                <a:solidFill>
                  <a:srgbClr val="1C1C1C"/>
                </a:solidFill>
              </a:rPr>
              <a:t> </a:t>
            </a:r>
            <a:r>
              <a:rPr lang="en-GB" altLang="en-US" sz="1100" dirty="0" err="1">
                <a:solidFill>
                  <a:srgbClr val="1C1C1C"/>
                </a:solidFill>
              </a:rPr>
              <a:t>ultricies</a:t>
            </a:r>
            <a:r>
              <a:rPr lang="en-GB" altLang="en-US" sz="1100" dirty="0">
                <a:solidFill>
                  <a:srgbClr val="1C1C1C"/>
                </a:solidFill>
              </a:rPr>
              <a:t> nisi </a:t>
            </a:r>
            <a:r>
              <a:rPr lang="en-GB" altLang="en-US" sz="1100" dirty="0" err="1">
                <a:solidFill>
                  <a:srgbClr val="1C1C1C"/>
                </a:solidFill>
              </a:rPr>
              <a:t>vel</a:t>
            </a:r>
            <a:r>
              <a:rPr lang="en-GB" altLang="en-US" sz="1100" dirty="0">
                <a:solidFill>
                  <a:srgbClr val="1C1C1C"/>
                </a:solidFill>
              </a:rPr>
              <a:t> </a:t>
            </a:r>
            <a:r>
              <a:rPr lang="en-GB" altLang="en-US" sz="1100" dirty="0" err="1">
                <a:solidFill>
                  <a:srgbClr val="1C1C1C"/>
                </a:solidFill>
              </a:rPr>
              <a:t>augue</a:t>
            </a:r>
            <a:r>
              <a:rPr lang="en-GB" altLang="en-US" sz="1100" dirty="0">
                <a:solidFill>
                  <a:srgbClr val="1C1C1C"/>
                </a:solidFill>
              </a:rPr>
              <a:t>. </a:t>
            </a:r>
            <a:r>
              <a:rPr lang="en-GB" altLang="en-US" sz="1100" dirty="0" err="1">
                <a:solidFill>
                  <a:srgbClr val="1C1C1C"/>
                </a:solidFill>
              </a:rPr>
              <a:t>Curabitur</a:t>
            </a:r>
            <a:r>
              <a:rPr lang="en-GB" altLang="en-US" sz="1100" dirty="0">
                <a:solidFill>
                  <a:srgbClr val="1C1C1C"/>
                </a:solidFill>
              </a:rPr>
              <a:t> </a:t>
            </a:r>
            <a:r>
              <a:rPr lang="en-GB" altLang="en-US" sz="1100" dirty="0" err="1" smtClean="0">
                <a:solidFill>
                  <a:srgbClr val="1C1C1C"/>
                </a:solidFill>
              </a:rPr>
              <a:t>ullam</a:t>
            </a:r>
            <a:r>
              <a:rPr lang="en-GB" altLang="en-US" sz="1100" dirty="0" smtClean="0">
                <a:solidFill>
                  <a:srgbClr val="1C1C1C"/>
                </a:solidFill>
              </a:rPr>
              <a:t>.</a:t>
            </a:r>
            <a:endParaRPr lang="en-GB" altLang="en-US" sz="1100" dirty="0">
              <a:solidFill>
                <a:srgbClr val="1C1C1C"/>
              </a:solidFill>
              <a:latin typeface="Arial" panose="020B0604020202020204" pitchFamily="34" charset="0"/>
            </a:endParaRPr>
          </a:p>
        </p:txBody>
      </p:sp>
      <p:cxnSp>
        <p:nvCxnSpPr>
          <p:cNvPr id="19" name="Straight Connector 18"/>
          <p:cNvCxnSpPr/>
          <p:nvPr/>
        </p:nvCxnSpPr>
        <p:spPr>
          <a:xfrm>
            <a:off x="1890713" y="2708275"/>
            <a:ext cx="0" cy="4135438"/>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84" name="TextBox 21"/>
          <p:cNvSpPr txBox="1">
            <a:spLocks noChangeArrowheads="1"/>
          </p:cNvSpPr>
          <p:nvPr/>
        </p:nvSpPr>
        <p:spPr bwMode="auto">
          <a:xfrm>
            <a:off x="3876676" y="2627313"/>
            <a:ext cx="1715463" cy="4078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800" b="1" dirty="0" smtClean="0">
                <a:solidFill>
                  <a:srgbClr val="1C1C1C"/>
                </a:solidFill>
              </a:rPr>
              <a:t>What is the earliest tornado on record?</a:t>
            </a:r>
          </a:p>
          <a:p>
            <a:pPr algn="just" eaLnBrk="1" hangingPunct="1">
              <a:spcBef>
                <a:spcPct val="0"/>
              </a:spcBef>
              <a:buFontTx/>
              <a:buNone/>
            </a:pPr>
            <a:r>
              <a:rPr lang="en-GB" altLang="en-US" sz="1100" dirty="0" smtClean="0">
                <a:solidFill>
                  <a:srgbClr val="1C1C1C"/>
                </a:solidFill>
              </a:rPr>
              <a:t>Cum </a:t>
            </a:r>
            <a:r>
              <a:rPr lang="en-GB" altLang="en-US" sz="1100" dirty="0" err="1">
                <a:solidFill>
                  <a:srgbClr val="1C1C1C"/>
                </a:solidFill>
              </a:rPr>
              <a:t>sociis</a:t>
            </a:r>
            <a:r>
              <a:rPr lang="en-GB" altLang="en-US" sz="1100" dirty="0">
                <a:solidFill>
                  <a:srgbClr val="1C1C1C"/>
                </a:solidFill>
              </a:rPr>
              <a:t> </a:t>
            </a:r>
            <a:r>
              <a:rPr lang="en-GB" altLang="en-US" sz="1100" dirty="0" err="1">
                <a:solidFill>
                  <a:srgbClr val="1C1C1C"/>
                </a:solidFill>
              </a:rPr>
              <a:t>natoque</a:t>
            </a:r>
            <a:r>
              <a:rPr lang="en-GB" altLang="en-US" sz="1100" dirty="0">
                <a:solidFill>
                  <a:srgbClr val="1C1C1C"/>
                </a:solidFill>
              </a:rPr>
              <a:t> </a:t>
            </a:r>
            <a:r>
              <a:rPr lang="en-GB" altLang="en-US" sz="1100" dirty="0" err="1">
                <a:solidFill>
                  <a:srgbClr val="1C1C1C"/>
                </a:solidFill>
              </a:rPr>
              <a:t>penatibus</a:t>
            </a:r>
            <a:r>
              <a:rPr lang="en-GB" altLang="en-US" sz="1100" dirty="0">
                <a:solidFill>
                  <a:srgbClr val="1C1C1C"/>
                </a:solidFill>
              </a:rPr>
              <a:t> et </a:t>
            </a:r>
            <a:r>
              <a:rPr lang="en-GB" altLang="en-US" sz="1100" dirty="0" err="1">
                <a:solidFill>
                  <a:srgbClr val="1C1C1C"/>
                </a:solidFill>
              </a:rPr>
              <a:t>magnis</a:t>
            </a:r>
            <a:r>
              <a:rPr lang="en-GB" altLang="en-US" sz="1100" dirty="0">
                <a:solidFill>
                  <a:srgbClr val="1C1C1C"/>
                </a:solidFill>
              </a:rPr>
              <a:t> dis parturient </a:t>
            </a:r>
            <a:r>
              <a:rPr lang="en-GB" altLang="en-US" sz="1100" dirty="0" err="1">
                <a:solidFill>
                  <a:srgbClr val="1C1C1C"/>
                </a:solidFill>
              </a:rPr>
              <a:t>montes</a:t>
            </a:r>
            <a:r>
              <a:rPr lang="en-GB" altLang="en-US" sz="1100" dirty="0">
                <a:solidFill>
                  <a:srgbClr val="1C1C1C"/>
                </a:solidFill>
              </a:rPr>
              <a:t>, </a:t>
            </a:r>
            <a:r>
              <a:rPr lang="en-GB" altLang="en-US" sz="1100" dirty="0" err="1">
                <a:solidFill>
                  <a:srgbClr val="1C1C1C"/>
                </a:solidFill>
              </a:rPr>
              <a:t>nascetur</a:t>
            </a:r>
            <a:r>
              <a:rPr lang="en-GB" altLang="en-US" sz="1100" dirty="0">
                <a:solidFill>
                  <a:srgbClr val="1C1C1C"/>
                </a:solidFill>
              </a:rPr>
              <a:t> </a:t>
            </a:r>
            <a:r>
              <a:rPr lang="en-GB" altLang="en-US" sz="1100" dirty="0" err="1">
                <a:solidFill>
                  <a:srgbClr val="1C1C1C"/>
                </a:solidFill>
              </a:rPr>
              <a:t>ridiculus</a:t>
            </a:r>
            <a:r>
              <a:rPr lang="en-GB" altLang="en-US" sz="1100" dirty="0">
                <a:solidFill>
                  <a:srgbClr val="1C1C1C"/>
                </a:solidFill>
              </a:rPr>
              <a:t> mus. </a:t>
            </a:r>
            <a:r>
              <a:rPr lang="en-GB" altLang="en-US" sz="1100" dirty="0" err="1">
                <a:solidFill>
                  <a:srgbClr val="1C1C1C"/>
                </a:solidFill>
              </a:rPr>
              <a:t>Donec</a:t>
            </a:r>
            <a:r>
              <a:rPr lang="en-GB" altLang="en-US" sz="1100" dirty="0">
                <a:solidFill>
                  <a:srgbClr val="1C1C1C"/>
                </a:solidFill>
              </a:rPr>
              <a:t> quam </a:t>
            </a:r>
            <a:r>
              <a:rPr lang="en-GB" altLang="en-US" sz="1100" dirty="0" err="1">
                <a:solidFill>
                  <a:srgbClr val="1C1C1C"/>
                </a:solidFill>
              </a:rPr>
              <a:t>felis</a:t>
            </a:r>
            <a:r>
              <a:rPr lang="en-GB" altLang="en-US" sz="1100" dirty="0">
                <a:solidFill>
                  <a:srgbClr val="1C1C1C"/>
                </a:solidFill>
              </a:rPr>
              <a:t>, </a:t>
            </a:r>
            <a:r>
              <a:rPr lang="en-GB" altLang="en-US" sz="1100" dirty="0" err="1">
                <a:solidFill>
                  <a:srgbClr val="1C1C1C"/>
                </a:solidFill>
              </a:rPr>
              <a:t>ultricies</a:t>
            </a:r>
            <a:r>
              <a:rPr lang="en-GB" altLang="en-US" sz="1100" dirty="0">
                <a:solidFill>
                  <a:srgbClr val="1C1C1C"/>
                </a:solidFill>
              </a:rPr>
              <a:t> </a:t>
            </a:r>
            <a:r>
              <a:rPr lang="en-GB" altLang="en-US" sz="1100" dirty="0" err="1">
                <a:solidFill>
                  <a:srgbClr val="1C1C1C"/>
                </a:solidFill>
              </a:rPr>
              <a:t>nec</a:t>
            </a:r>
            <a:r>
              <a:rPr lang="en-GB" altLang="en-US" sz="1100" dirty="0">
                <a:solidFill>
                  <a:srgbClr val="1C1C1C"/>
                </a:solidFill>
              </a:rPr>
              <a:t>, </a:t>
            </a:r>
            <a:r>
              <a:rPr lang="en-GB" altLang="en-US" sz="1100" dirty="0" err="1">
                <a:solidFill>
                  <a:srgbClr val="1C1C1C"/>
                </a:solidFill>
              </a:rPr>
              <a:t>pellentesque</a:t>
            </a:r>
            <a:r>
              <a:rPr lang="en-GB" altLang="en-US" sz="1100" dirty="0">
                <a:solidFill>
                  <a:srgbClr val="1C1C1C"/>
                </a:solidFill>
              </a:rPr>
              <a:t> </a:t>
            </a:r>
            <a:r>
              <a:rPr lang="en-GB" altLang="en-US" sz="1100" dirty="0" err="1">
                <a:solidFill>
                  <a:srgbClr val="1C1C1C"/>
                </a:solidFill>
              </a:rPr>
              <a:t>eu</a:t>
            </a:r>
            <a:r>
              <a:rPr lang="en-GB" altLang="en-US" sz="1100" dirty="0">
                <a:solidFill>
                  <a:srgbClr val="1C1C1C"/>
                </a:solidFill>
              </a:rPr>
              <a:t>, </a:t>
            </a:r>
            <a:r>
              <a:rPr lang="en-GB" altLang="en-US" sz="1100" dirty="0" err="1">
                <a:solidFill>
                  <a:srgbClr val="1C1C1C"/>
                </a:solidFill>
              </a:rPr>
              <a:t>pretium</a:t>
            </a:r>
            <a:r>
              <a:rPr lang="en-GB" altLang="en-US" sz="1100" dirty="0">
                <a:solidFill>
                  <a:srgbClr val="1C1C1C"/>
                </a:solidFill>
              </a:rPr>
              <a:t> </a:t>
            </a:r>
            <a:r>
              <a:rPr lang="en-GB" altLang="en-US" sz="1100" dirty="0" err="1">
                <a:solidFill>
                  <a:srgbClr val="1C1C1C"/>
                </a:solidFill>
              </a:rPr>
              <a:t>quis</a:t>
            </a:r>
            <a:r>
              <a:rPr lang="en-GB" altLang="en-US" sz="1100" dirty="0">
                <a:solidFill>
                  <a:srgbClr val="1C1C1C"/>
                </a:solidFill>
              </a:rPr>
              <a:t>, sem. </a:t>
            </a:r>
            <a:r>
              <a:rPr lang="en-GB" altLang="en-US" sz="1100" dirty="0" err="1">
                <a:solidFill>
                  <a:srgbClr val="1C1C1C"/>
                </a:solidFill>
              </a:rPr>
              <a:t>Nulla</a:t>
            </a:r>
            <a:r>
              <a:rPr lang="en-GB" altLang="en-US" sz="1100" dirty="0">
                <a:solidFill>
                  <a:srgbClr val="1C1C1C"/>
                </a:solidFill>
              </a:rPr>
              <a:t> </a:t>
            </a:r>
            <a:r>
              <a:rPr lang="en-GB" altLang="en-US" sz="1100" dirty="0" err="1">
                <a:solidFill>
                  <a:srgbClr val="1C1C1C"/>
                </a:solidFill>
              </a:rPr>
              <a:t>consequat</a:t>
            </a:r>
            <a:r>
              <a:rPr lang="en-GB" altLang="en-US" sz="1100" dirty="0">
                <a:solidFill>
                  <a:srgbClr val="1C1C1C"/>
                </a:solidFill>
              </a:rPr>
              <a:t> </a:t>
            </a:r>
            <a:r>
              <a:rPr lang="en-GB" altLang="en-US" sz="1100" dirty="0" err="1">
                <a:solidFill>
                  <a:srgbClr val="1C1C1C"/>
                </a:solidFill>
              </a:rPr>
              <a:t>massa</a:t>
            </a:r>
            <a:r>
              <a:rPr lang="en-GB" altLang="en-US" sz="1100" dirty="0">
                <a:solidFill>
                  <a:srgbClr val="1C1C1C"/>
                </a:solidFill>
              </a:rPr>
              <a:t> </a:t>
            </a:r>
            <a:r>
              <a:rPr lang="en-GB" altLang="en-US" sz="1100" dirty="0" err="1">
                <a:solidFill>
                  <a:srgbClr val="1C1C1C"/>
                </a:solidFill>
              </a:rPr>
              <a:t>quis</a:t>
            </a:r>
            <a:r>
              <a:rPr lang="en-GB" altLang="en-US" sz="1100" dirty="0">
                <a:solidFill>
                  <a:srgbClr val="1C1C1C"/>
                </a:solidFill>
              </a:rPr>
              <a:t> </a:t>
            </a:r>
            <a:r>
              <a:rPr lang="en-GB" altLang="en-US" sz="1100" dirty="0" err="1">
                <a:solidFill>
                  <a:srgbClr val="1C1C1C"/>
                </a:solidFill>
              </a:rPr>
              <a:t>enim</a:t>
            </a:r>
            <a:r>
              <a:rPr lang="en-GB" altLang="en-US" sz="1100" dirty="0">
                <a:solidFill>
                  <a:srgbClr val="1C1C1C"/>
                </a:solidFill>
              </a:rPr>
              <a:t>. </a:t>
            </a:r>
            <a:r>
              <a:rPr lang="en-GB" altLang="en-US" sz="1100" dirty="0" err="1">
                <a:solidFill>
                  <a:srgbClr val="1C1C1C"/>
                </a:solidFill>
              </a:rPr>
              <a:t>Donec</a:t>
            </a:r>
            <a:r>
              <a:rPr lang="en-GB" altLang="en-US" sz="1100" dirty="0">
                <a:solidFill>
                  <a:srgbClr val="1C1C1C"/>
                </a:solidFill>
              </a:rPr>
              <a:t> </a:t>
            </a:r>
            <a:r>
              <a:rPr lang="en-GB" altLang="en-US" sz="1100" dirty="0" err="1">
                <a:solidFill>
                  <a:srgbClr val="1C1C1C"/>
                </a:solidFill>
              </a:rPr>
              <a:t>pede</a:t>
            </a:r>
            <a:r>
              <a:rPr lang="en-GB" altLang="en-US" sz="1100" dirty="0">
                <a:solidFill>
                  <a:srgbClr val="1C1C1C"/>
                </a:solidFill>
              </a:rPr>
              <a:t> </a:t>
            </a:r>
            <a:r>
              <a:rPr lang="en-GB" altLang="en-US" sz="1100" dirty="0" err="1">
                <a:solidFill>
                  <a:srgbClr val="1C1C1C"/>
                </a:solidFill>
              </a:rPr>
              <a:t>justo</a:t>
            </a:r>
            <a:r>
              <a:rPr lang="en-GB" altLang="en-US" sz="1100" dirty="0">
                <a:solidFill>
                  <a:srgbClr val="1C1C1C"/>
                </a:solidFill>
              </a:rPr>
              <a:t>, </a:t>
            </a:r>
            <a:r>
              <a:rPr lang="en-GB" altLang="en-US" sz="1100" dirty="0" err="1">
                <a:solidFill>
                  <a:srgbClr val="1C1C1C"/>
                </a:solidFill>
              </a:rPr>
              <a:t>fringilla</a:t>
            </a:r>
            <a:r>
              <a:rPr lang="en-GB" altLang="en-US" sz="1100" dirty="0">
                <a:solidFill>
                  <a:srgbClr val="1C1C1C"/>
                </a:solidFill>
              </a:rPr>
              <a:t> </a:t>
            </a:r>
            <a:r>
              <a:rPr lang="en-GB" altLang="en-US" sz="1100" dirty="0" err="1">
                <a:solidFill>
                  <a:srgbClr val="1C1C1C"/>
                </a:solidFill>
              </a:rPr>
              <a:t>vel</a:t>
            </a:r>
            <a:r>
              <a:rPr lang="en-GB" altLang="en-US" sz="1100" dirty="0">
                <a:solidFill>
                  <a:srgbClr val="1C1C1C"/>
                </a:solidFill>
              </a:rPr>
              <a:t>, </a:t>
            </a:r>
            <a:r>
              <a:rPr lang="en-GB" altLang="en-US" sz="1100" dirty="0" err="1">
                <a:solidFill>
                  <a:srgbClr val="1C1C1C"/>
                </a:solidFill>
              </a:rPr>
              <a:t>aliquet</a:t>
            </a:r>
            <a:r>
              <a:rPr lang="en-GB" altLang="en-US" sz="1100" dirty="0">
                <a:solidFill>
                  <a:srgbClr val="1C1C1C"/>
                </a:solidFill>
              </a:rPr>
              <a:t> </a:t>
            </a:r>
            <a:r>
              <a:rPr lang="en-GB" altLang="en-US" sz="1100" dirty="0" err="1">
                <a:solidFill>
                  <a:srgbClr val="1C1C1C"/>
                </a:solidFill>
              </a:rPr>
              <a:t>nec</a:t>
            </a:r>
            <a:r>
              <a:rPr lang="en-GB" altLang="en-US" sz="1100" dirty="0">
                <a:solidFill>
                  <a:srgbClr val="1C1C1C"/>
                </a:solidFill>
              </a:rPr>
              <a:t>, </a:t>
            </a:r>
            <a:r>
              <a:rPr lang="en-GB" altLang="en-US" sz="1100" dirty="0" err="1">
                <a:solidFill>
                  <a:srgbClr val="1C1C1C"/>
                </a:solidFill>
              </a:rPr>
              <a:t>vulputate</a:t>
            </a:r>
            <a:r>
              <a:rPr lang="en-GB" altLang="en-US" sz="1100" dirty="0">
                <a:solidFill>
                  <a:srgbClr val="1C1C1C"/>
                </a:solidFill>
              </a:rPr>
              <a:t> </a:t>
            </a:r>
            <a:r>
              <a:rPr lang="en-GB" altLang="en-US" sz="1100" dirty="0" err="1">
                <a:solidFill>
                  <a:srgbClr val="1C1C1C"/>
                </a:solidFill>
              </a:rPr>
              <a:t>eget</a:t>
            </a:r>
            <a:r>
              <a:rPr lang="en-GB" altLang="en-US" sz="1100" dirty="0">
                <a:solidFill>
                  <a:srgbClr val="1C1C1C"/>
                </a:solidFill>
              </a:rPr>
              <a:t>, </a:t>
            </a:r>
            <a:r>
              <a:rPr lang="en-GB" altLang="en-US" sz="1100" dirty="0" err="1">
                <a:solidFill>
                  <a:srgbClr val="1C1C1C"/>
                </a:solidFill>
              </a:rPr>
              <a:t>arcu</a:t>
            </a:r>
            <a:r>
              <a:rPr lang="en-GB" altLang="en-US" sz="1100" dirty="0">
                <a:solidFill>
                  <a:srgbClr val="1C1C1C"/>
                </a:solidFill>
              </a:rPr>
              <a:t>. </a:t>
            </a:r>
            <a:r>
              <a:rPr lang="en-GB" altLang="en-US" sz="1100" dirty="0" err="1">
                <a:solidFill>
                  <a:srgbClr val="1C1C1C"/>
                </a:solidFill>
              </a:rPr>
              <a:t>Etiam</a:t>
            </a:r>
            <a:r>
              <a:rPr lang="en-GB" altLang="en-US" sz="1100" dirty="0">
                <a:solidFill>
                  <a:srgbClr val="1C1C1C"/>
                </a:solidFill>
              </a:rPr>
              <a:t> </a:t>
            </a:r>
            <a:r>
              <a:rPr lang="en-GB" altLang="en-US" sz="1100" dirty="0" err="1">
                <a:solidFill>
                  <a:srgbClr val="1C1C1C"/>
                </a:solidFill>
              </a:rPr>
              <a:t>ultricies</a:t>
            </a:r>
            <a:r>
              <a:rPr lang="en-GB" altLang="en-US" sz="1100" dirty="0">
                <a:solidFill>
                  <a:srgbClr val="1C1C1C"/>
                </a:solidFill>
              </a:rPr>
              <a:t> nisi </a:t>
            </a:r>
            <a:r>
              <a:rPr lang="en-GB" altLang="en-US" sz="1100" dirty="0" err="1">
                <a:solidFill>
                  <a:srgbClr val="1C1C1C"/>
                </a:solidFill>
              </a:rPr>
              <a:t>vel</a:t>
            </a:r>
            <a:r>
              <a:rPr lang="en-GB" altLang="en-US" sz="1100" dirty="0">
                <a:solidFill>
                  <a:srgbClr val="1C1C1C"/>
                </a:solidFill>
              </a:rPr>
              <a:t> </a:t>
            </a:r>
            <a:r>
              <a:rPr lang="en-GB" altLang="en-US" sz="1100" dirty="0" err="1">
                <a:solidFill>
                  <a:srgbClr val="1C1C1C"/>
                </a:solidFill>
              </a:rPr>
              <a:t>augue</a:t>
            </a:r>
            <a:r>
              <a:rPr lang="en-GB" altLang="en-US" sz="1100" dirty="0">
                <a:solidFill>
                  <a:srgbClr val="1C1C1C"/>
                </a:solidFill>
              </a:rPr>
              <a:t>. </a:t>
            </a:r>
            <a:r>
              <a:rPr lang="en-GB" altLang="en-US" sz="1100" dirty="0" err="1">
                <a:solidFill>
                  <a:srgbClr val="1C1C1C"/>
                </a:solidFill>
              </a:rPr>
              <a:t>Curabitur</a:t>
            </a:r>
            <a:r>
              <a:rPr lang="en-GB" altLang="en-US" sz="1100" dirty="0">
                <a:solidFill>
                  <a:srgbClr val="1C1C1C"/>
                </a:solidFill>
              </a:rPr>
              <a:t> </a:t>
            </a:r>
            <a:r>
              <a:rPr lang="en-GB" altLang="en-US" sz="1100" dirty="0" err="1">
                <a:solidFill>
                  <a:srgbClr val="1C1C1C"/>
                </a:solidFill>
              </a:rPr>
              <a:t>ullamcorper</a:t>
            </a:r>
            <a:r>
              <a:rPr lang="en-GB" altLang="en-US" sz="1100" dirty="0">
                <a:solidFill>
                  <a:srgbClr val="1C1C1C"/>
                </a:solidFill>
              </a:rPr>
              <a:t> </a:t>
            </a:r>
            <a:r>
              <a:rPr lang="en-GB" altLang="en-US" sz="1100" dirty="0" err="1">
                <a:solidFill>
                  <a:srgbClr val="1C1C1C"/>
                </a:solidFill>
              </a:rPr>
              <a:t>ultricies</a:t>
            </a:r>
            <a:r>
              <a:rPr lang="en-GB" altLang="en-US" sz="1100" dirty="0">
                <a:solidFill>
                  <a:srgbClr val="1C1C1C"/>
                </a:solidFill>
              </a:rPr>
              <a:t> nisi. Nam </a:t>
            </a:r>
            <a:r>
              <a:rPr lang="en-GB" altLang="en-US" sz="1100" dirty="0" err="1">
                <a:solidFill>
                  <a:srgbClr val="1C1C1C"/>
                </a:solidFill>
              </a:rPr>
              <a:t>eget</a:t>
            </a:r>
            <a:r>
              <a:rPr lang="en-GB" altLang="en-US" sz="1100" dirty="0">
                <a:solidFill>
                  <a:srgbClr val="1C1C1C"/>
                </a:solidFill>
              </a:rPr>
              <a:t> dui. </a:t>
            </a:r>
            <a:r>
              <a:rPr lang="en-GB" altLang="en-US" sz="1100" dirty="0" err="1">
                <a:solidFill>
                  <a:srgbClr val="1C1C1C"/>
                </a:solidFill>
              </a:rPr>
              <a:t>Etiam</a:t>
            </a:r>
            <a:r>
              <a:rPr lang="en-GB" altLang="en-US" sz="1100" dirty="0">
                <a:solidFill>
                  <a:srgbClr val="1C1C1C"/>
                </a:solidFill>
              </a:rPr>
              <a:t> </a:t>
            </a:r>
            <a:r>
              <a:rPr lang="en-GB" altLang="en-US" sz="1100" dirty="0" err="1">
                <a:solidFill>
                  <a:srgbClr val="1C1C1C"/>
                </a:solidFill>
              </a:rPr>
              <a:t>rhoncus</a:t>
            </a:r>
            <a:r>
              <a:rPr lang="en-GB" altLang="en-US" sz="1100" dirty="0">
                <a:solidFill>
                  <a:srgbClr val="1C1C1C"/>
                </a:solidFill>
              </a:rPr>
              <a:t>. </a:t>
            </a:r>
            <a:r>
              <a:rPr lang="en-GB" altLang="en-US" sz="1100" dirty="0" err="1">
                <a:solidFill>
                  <a:srgbClr val="1C1C1C"/>
                </a:solidFill>
              </a:rPr>
              <a:t>Donec</a:t>
            </a:r>
            <a:r>
              <a:rPr lang="en-GB" altLang="en-US" sz="1100" dirty="0">
                <a:solidFill>
                  <a:srgbClr val="1C1C1C"/>
                </a:solidFill>
              </a:rPr>
              <a:t> vitae </a:t>
            </a:r>
            <a:r>
              <a:rPr lang="en-GB" altLang="en-US" sz="1100" dirty="0" err="1">
                <a:solidFill>
                  <a:srgbClr val="1C1C1C"/>
                </a:solidFill>
              </a:rPr>
              <a:t>sapien</a:t>
            </a:r>
            <a:r>
              <a:rPr lang="en-GB" altLang="en-US" sz="1100" dirty="0">
                <a:solidFill>
                  <a:srgbClr val="1C1C1C"/>
                </a:solidFill>
              </a:rPr>
              <a:t> </a:t>
            </a:r>
            <a:r>
              <a:rPr lang="en-GB" altLang="en-US" sz="1100" dirty="0" err="1">
                <a:solidFill>
                  <a:srgbClr val="1C1C1C"/>
                </a:solidFill>
              </a:rPr>
              <a:t>ut</a:t>
            </a:r>
            <a:r>
              <a:rPr lang="en-GB" altLang="en-US" sz="1100" dirty="0">
                <a:solidFill>
                  <a:srgbClr val="1C1C1C"/>
                </a:solidFill>
              </a:rPr>
              <a:t> libero </a:t>
            </a:r>
            <a:r>
              <a:rPr lang="en-GB" altLang="en-US" sz="1100" dirty="0" err="1">
                <a:solidFill>
                  <a:srgbClr val="1C1C1C"/>
                </a:solidFill>
              </a:rPr>
              <a:t>venenatis</a:t>
            </a:r>
            <a:r>
              <a:rPr lang="en-GB" altLang="en-US" sz="1100" dirty="0">
                <a:solidFill>
                  <a:srgbClr val="1C1C1C"/>
                </a:solidFill>
              </a:rPr>
              <a:t> </a:t>
            </a:r>
            <a:r>
              <a:rPr lang="en-GB" altLang="en-US" sz="1100" dirty="0" err="1">
                <a:solidFill>
                  <a:srgbClr val="1C1C1C"/>
                </a:solidFill>
              </a:rPr>
              <a:t>faucibus</a:t>
            </a:r>
            <a:r>
              <a:rPr lang="en-GB" altLang="en-US" sz="1100" dirty="0">
                <a:solidFill>
                  <a:srgbClr val="1C1C1C"/>
                </a:solidFill>
              </a:rPr>
              <a:t>. </a:t>
            </a:r>
            <a:endParaRPr lang="en-GB" altLang="en-US" sz="1100" dirty="0">
              <a:solidFill>
                <a:srgbClr val="1C1C1C"/>
              </a:solidFill>
              <a:latin typeface="Arial" panose="020B0604020202020204" pitchFamily="34" charset="0"/>
            </a:endParaRPr>
          </a:p>
        </p:txBody>
      </p:sp>
      <p:cxnSp>
        <p:nvCxnSpPr>
          <p:cNvPr id="23" name="Straight Connector 22"/>
          <p:cNvCxnSpPr/>
          <p:nvPr/>
        </p:nvCxnSpPr>
        <p:spPr>
          <a:xfrm>
            <a:off x="3781425" y="2705100"/>
            <a:ext cx="0" cy="415290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763" y="1189038"/>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90" name="TextBox 10"/>
          <p:cNvSpPr txBox="1">
            <a:spLocks noChangeArrowheads="1"/>
          </p:cNvSpPr>
          <p:nvPr/>
        </p:nvSpPr>
        <p:spPr bwMode="auto">
          <a:xfrm>
            <a:off x="2088950" y="862013"/>
            <a:ext cx="47851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American Meteorological Society Meeting, Portland Oregon</a:t>
            </a:r>
            <a:endParaRPr lang="en-GB" altLang="en-US" sz="1400" b="1" dirty="0">
              <a:solidFill>
                <a:srgbClr val="1C1C1C"/>
              </a:solidFill>
            </a:endParaRPr>
          </a:p>
        </p:txBody>
      </p:sp>
      <p:sp>
        <p:nvSpPr>
          <p:cNvPr id="2" name="TextBox 1"/>
          <p:cNvSpPr txBox="1"/>
          <p:nvPr/>
        </p:nvSpPr>
        <p:spPr>
          <a:xfrm>
            <a:off x="35169" y="37842"/>
            <a:ext cx="9108831" cy="784830"/>
          </a:xfrm>
          <a:prstGeom prst="rect">
            <a:avLst/>
          </a:prstGeom>
          <a:noFill/>
        </p:spPr>
        <p:txBody>
          <a:bodyPr wrap="square" rtlCol="0">
            <a:spAutoFit/>
          </a:bodyPr>
          <a:lstStyle/>
          <a:p>
            <a:pPr algn="ct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Pacific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Northwest</a:t>
            </a: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Tornadoes</a:t>
            </a:r>
            <a:endParaRPr lang="en-US" sz="45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53579" y="2673592"/>
            <a:ext cx="2957046" cy="3865543"/>
          </a:xfrm>
          <a:prstGeom prst="rect">
            <a:avLst/>
          </a:prstGeom>
        </p:spPr>
      </p:pic>
      <p:cxnSp>
        <p:nvCxnSpPr>
          <p:cNvPr id="24" name="Straight Connector 23"/>
          <p:cNvCxnSpPr/>
          <p:nvPr/>
        </p:nvCxnSpPr>
        <p:spPr>
          <a:xfrm>
            <a:off x="5681663" y="2690813"/>
            <a:ext cx="0" cy="415290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5853579" y="6460718"/>
            <a:ext cx="2785596" cy="461665"/>
          </a:xfrm>
          <a:prstGeom prst="rect">
            <a:avLst/>
          </a:prstGeom>
          <a:noFill/>
        </p:spPr>
        <p:txBody>
          <a:bodyPr wrap="square" rtlCol="0">
            <a:spAutoFit/>
          </a:bodyPr>
          <a:lstStyle/>
          <a:p>
            <a:pPr algn="ctr"/>
            <a:r>
              <a:rPr lang="en-US" sz="1200" dirty="0" smtClean="0">
                <a:solidFill>
                  <a:srgbClr val="FF0000"/>
                </a:solidFill>
                <a:latin typeface="Times New Roman" panose="02020603050405020304" pitchFamily="18" charset="0"/>
                <a:cs typeface="Times New Roman" panose="02020603050405020304" pitchFamily="18" charset="0"/>
              </a:rPr>
              <a:t>Brownsville OR tornado 5 Sept 1938</a:t>
            </a:r>
          </a:p>
          <a:p>
            <a:pPr algn="ctr"/>
            <a:r>
              <a:rPr lang="en-US" sz="1200" dirty="0" smtClean="0">
                <a:solidFill>
                  <a:srgbClr val="FF0000"/>
                </a:solidFill>
                <a:latin typeface="Times New Roman" panose="02020603050405020304" pitchFamily="18" charset="0"/>
                <a:cs typeface="Times New Roman" panose="02020603050405020304" pitchFamily="18" charset="0"/>
              </a:rPr>
              <a:t>Courtesy the </a:t>
            </a:r>
            <a:r>
              <a:rPr lang="en-US" sz="1200" i="1" dirty="0" smtClean="0">
                <a:solidFill>
                  <a:srgbClr val="FF0000"/>
                </a:solidFill>
                <a:latin typeface="Times New Roman" panose="02020603050405020304" pitchFamily="18" charset="0"/>
                <a:cs typeface="Times New Roman" panose="02020603050405020304" pitchFamily="18" charset="0"/>
              </a:rPr>
              <a:t>Oregonian</a:t>
            </a:r>
            <a:endParaRPr lang="en-US" sz="1200" i="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83015461"/>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4764" y="877888"/>
            <a:ext cx="9144000"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957888" y="1031875"/>
            <a:ext cx="0" cy="556895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2819400" y="1031875"/>
            <a:ext cx="0" cy="556895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764" y="846138"/>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35169" y="37842"/>
            <a:ext cx="9108831" cy="707886"/>
          </a:xfrm>
          <a:prstGeom prst="rect">
            <a:avLst/>
          </a:prstGeom>
          <a:noFill/>
        </p:spPr>
        <p:txBody>
          <a:bodyPr wrap="square" rtlCol="0">
            <a:spAutoFit/>
          </a:bodyPr>
          <a:lstStyle/>
          <a:p>
            <a:pPr algn="ct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Primary Data resources</a:t>
            </a:r>
            <a:endParaRPr lang="en-US" sz="45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sp>
        <p:nvSpPr>
          <p:cNvPr id="18" name="TextBox 15"/>
          <p:cNvSpPr txBox="1">
            <a:spLocks noChangeArrowheads="1"/>
          </p:cNvSpPr>
          <p:nvPr/>
        </p:nvSpPr>
        <p:spPr bwMode="auto">
          <a:xfrm>
            <a:off x="331788" y="1031875"/>
            <a:ext cx="2335212" cy="449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2400" b="1" dirty="0" smtClean="0">
                <a:solidFill>
                  <a:srgbClr val="1C1C1C"/>
                </a:solidFill>
              </a:rPr>
              <a:t>Federal Government </a:t>
            </a:r>
          </a:p>
          <a:p>
            <a:pPr algn="ctr" eaLnBrk="1" hangingPunct="1">
              <a:spcBef>
                <a:spcPct val="0"/>
              </a:spcBef>
              <a:buFontTx/>
              <a:buNone/>
            </a:pPr>
            <a:r>
              <a:rPr lang="en-GB" altLang="en-US" sz="2400" b="1" dirty="0" smtClean="0">
                <a:solidFill>
                  <a:srgbClr val="1C1C1C"/>
                </a:solidFill>
              </a:rPr>
              <a:t>Publications</a:t>
            </a:r>
          </a:p>
          <a:p>
            <a:pPr algn="just" eaLnBrk="1" hangingPunct="1">
              <a:spcBef>
                <a:spcPct val="0"/>
              </a:spcBef>
              <a:buFontTx/>
              <a:buNone/>
            </a:pPr>
            <a:endParaRPr lang="en-GB" altLang="en-US" sz="1800" b="1" dirty="0" smtClean="0">
              <a:solidFill>
                <a:srgbClr val="1C1C1C"/>
              </a:solidFill>
            </a:endParaRPr>
          </a:p>
          <a:p>
            <a:pPr eaLnBrk="1" hangingPunct="1">
              <a:spcBef>
                <a:spcPct val="0"/>
              </a:spcBef>
              <a:buFontTx/>
              <a:buNone/>
            </a:pPr>
            <a:r>
              <a:rPr lang="en-GB" altLang="en-US" sz="1400" b="1" dirty="0" smtClean="0">
                <a:solidFill>
                  <a:srgbClr val="1C1C1C"/>
                </a:solidFill>
              </a:rPr>
              <a:t>Storm Data &amp; NOAA’s Storm Events Database (1950-2016)</a:t>
            </a:r>
          </a:p>
          <a:p>
            <a:pPr eaLnBrk="1" hangingPunct="1">
              <a:spcBef>
                <a:spcPct val="0"/>
              </a:spcBef>
              <a:buFontTx/>
              <a:buNone/>
            </a:pPr>
            <a:endParaRPr lang="en-GB" altLang="en-US" sz="1400" b="1" dirty="0">
              <a:solidFill>
                <a:srgbClr val="1C1C1C"/>
              </a:solidFill>
            </a:endParaRPr>
          </a:p>
          <a:p>
            <a:pPr eaLnBrk="1" hangingPunct="1">
              <a:spcBef>
                <a:spcPct val="0"/>
              </a:spcBef>
              <a:buFontTx/>
              <a:buNone/>
            </a:pPr>
            <a:r>
              <a:rPr lang="en-GB" altLang="en-US" sz="1400" b="1" dirty="0" smtClean="0">
                <a:solidFill>
                  <a:srgbClr val="1C1C1C"/>
                </a:solidFill>
              </a:rPr>
              <a:t>Monthly Weather Review</a:t>
            </a:r>
          </a:p>
          <a:p>
            <a:pPr eaLnBrk="1" hangingPunct="1">
              <a:spcBef>
                <a:spcPct val="0"/>
              </a:spcBef>
              <a:buFontTx/>
              <a:buNone/>
            </a:pPr>
            <a:endParaRPr lang="en-GB" altLang="en-US" sz="1400" b="1" dirty="0">
              <a:solidFill>
                <a:srgbClr val="1C1C1C"/>
              </a:solidFill>
            </a:endParaRPr>
          </a:p>
          <a:p>
            <a:pPr eaLnBrk="1" hangingPunct="1">
              <a:spcBef>
                <a:spcPct val="0"/>
              </a:spcBef>
              <a:buFontTx/>
              <a:buNone/>
            </a:pPr>
            <a:r>
              <a:rPr lang="en-GB" altLang="en-US" sz="1400" b="1" dirty="0" smtClean="0">
                <a:solidFill>
                  <a:srgbClr val="1C1C1C"/>
                </a:solidFill>
              </a:rPr>
              <a:t>Climate and Crops</a:t>
            </a:r>
          </a:p>
          <a:p>
            <a:pPr eaLnBrk="1" hangingPunct="1">
              <a:spcBef>
                <a:spcPct val="0"/>
              </a:spcBef>
              <a:buFontTx/>
              <a:buNone/>
            </a:pPr>
            <a:endParaRPr lang="en-GB" altLang="en-US" sz="1400" b="1" dirty="0">
              <a:solidFill>
                <a:srgbClr val="1C1C1C"/>
              </a:solidFill>
            </a:endParaRPr>
          </a:p>
          <a:p>
            <a:pPr eaLnBrk="1" hangingPunct="1">
              <a:spcBef>
                <a:spcPct val="0"/>
              </a:spcBef>
              <a:buFontTx/>
              <a:buNone/>
            </a:pPr>
            <a:r>
              <a:rPr lang="en-GB" altLang="en-US" sz="1400" b="1" dirty="0" smtClean="0">
                <a:solidFill>
                  <a:srgbClr val="1C1C1C"/>
                </a:solidFill>
              </a:rPr>
              <a:t>Climatological Data</a:t>
            </a:r>
          </a:p>
          <a:p>
            <a:pPr eaLnBrk="1" hangingPunct="1">
              <a:spcBef>
                <a:spcPct val="0"/>
              </a:spcBef>
              <a:buFontTx/>
              <a:buNone/>
            </a:pPr>
            <a:endParaRPr lang="en-GB" altLang="en-US" sz="1400" b="1" dirty="0">
              <a:solidFill>
                <a:srgbClr val="1C1C1C"/>
              </a:solidFill>
            </a:endParaRPr>
          </a:p>
          <a:p>
            <a:pPr eaLnBrk="1" hangingPunct="1">
              <a:spcBef>
                <a:spcPct val="0"/>
              </a:spcBef>
              <a:buFontTx/>
              <a:buNone/>
            </a:pPr>
            <a:r>
              <a:rPr lang="en-GB" altLang="en-US" sz="1400" b="1" dirty="0" smtClean="0">
                <a:solidFill>
                  <a:srgbClr val="1C1C1C"/>
                </a:solidFill>
              </a:rPr>
              <a:t>Report of the Chief of the Weather Bureau</a:t>
            </a:r>
          </a:p>
          <a:p>
            <a:pPr eaLnBrk="1" hangingPunct="1">
              <a:spcBef>
                <a:spcPct val="0"/>
              </a:spcBef>
              <a:buFontTx/>
              <a:buNone/>
            </a:pPr>
            <a:endParaRPr lang="en-GB" altLang="en-US" sz="1400" b="1" dirty="0">
              <a:solidFill>
                <a:srgbClr val="1C1C1C"/>
              </a:solidFill>
            </a:endParaRPr>
          </a:p>
          <a:p>
            <a:pPr algn="just" eaLnBrk="1" hangingPunct="1">
              <a:spcBef>
                <a:spcPct val="0"/>
              </a:spcBef>
              <a:buFontTx/>
              <a:buNone/>
            </a:pPr>
            <a:endParaRPr lang="en-GB" altLang="en-US" sz="1400" b="1" dirty="0" smtClean="0">
              <a:solidFill>
                <a:srgbClr val="1C1C1C"/>
              </a:solidFill>
            </a:endParaRPr>
          </a:p>
        </p:txBody>
      </p:sp>
      <p:sp>
        <p:nvSpPr>
          <p:cNvPr id="20" name="TextBox 15"/>
          <p:cNvSpPr txBox="1">
            <a:spLocks noChangeArrowheads="1"/>
          </p:cNvSpPr>
          <p:nvPr/>
        </p:nvSpPr>
        <p:spPr bwMode="auto">
          <a:xfrm>
            <a:off x="3084513" y="1031875"/>
            <a:ext cx="2697162" cy="6217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2400" b="1" dirty="0" smtClean="0">
                <a:solidFill>
                  <a:srgbClr val="1C1C1C"/>
                </a:solidFill>
              </a:rPr>
              <a:t>Contemporary Newspaper Accounts</a:t>
            </a:r>
          </a:p>
          <a:p>
            <a:pPr algn="just" eaLnBrk="1" hangingPunct="1">
              <a:spcBef>
                <a:spcPct val="0"/>
              </a:spcBef>
              <a:buFontTx/>
              <a:buNone/>
            </a:pPr>
            <a:endParaRPr lang="en-GB" altLang="en-US" sz="1800" b="1" dirty="0" smtClean="0">
              <a:solidFill>
                <a:srgbClr val="1C1C1C"/>
              </a:solidFill>
            </a:endParaRPr>
          </a:p>
          <a:p>
            <a:pPr eaLnBrk="1" hangingPunct="1">
              <a:spcBef>
                <a:spcPct val="0"/>
              </a:spcBef>
              <a:buFontTx/>
              <a:buNone/>
            </a:pPr>
            <a:r>
              <a:rPr lang="en-GB" altLang="en-US" sz="1400" b="1" dirty="0" smtClean="0">
                <a:solidFill>
                  <a:srgbClr val="1C1C1C"/>
                </a:solidFill>
              </a:rPr>
              <a:t>Canby Herald</a:t>
            </a:r>
          </a:p>
          <a:p>
            <a:pPr eaLnBrk="1" hangingPunct="1">
              <a:spcBef>
                <a:spcPct val="0"/>
              </a:spcBef>
              <a:buFontTx/>
              <a:buNone/>
            </a:pPr>
            <a:endParaRPr lang="en-GB" altLang="en-US" sz="1400" b="1" dirty="0" smtClean="0">
              <a:solidFill>
                <a:srgbClr val="1C1C1C"/>
              </a:solidFill>
            </a:endParaRPr>
          </a:p>
          <a:p>
            <a:pPr eaLnBrk="1" hangingPunct="1">
              <a:spcBef>
                <a:spcPct val="0"/>
              </a:spcBef>
              <a:buFontTx/>
              <a:buNone/>
            </a:pPr>
            <a:r>
              <a:rPr lang="en-GB" altLang="en-US" sz="1400" b="1" dirty="0" smtClean="0">
                <a:solidFill>
                  <a:srgbClr val="1C1C1C"/>
                </a:solidFill>
              </a:rPr>
              <a:t>Daily </a:t>
            </a:r>
            <a:r>
              <a:rPr lang="en-GB" altLang="en-US" sz="1400" b="1" dirty="0" err="1" smtClean="0">
                <a:solidFill>
                  <a:srgbClr val="1C1C1C"/>
                </a:solidFill>
              </a:rPr>
              <a:t>Astorian</a:t>
            </a:r>
            <a:endParaRPr lang="en-GB" altLang="en-US" sz="1400" b="1" dirty="0" smtClean="0">
              <a:solidFill>
                <a:srgbClr val="1C1C1C"/>
              </a:solidFill>
            </a:endParaRPr>
          </a:p>
          <a:p>
            <a:pPr eaLnBrk="1" hangingPunct="1">
              <a:spcBef>
                <a:spcPct val="0"/>
              </a:spcBef>
              <a:buFontTx/>
              <a:buNone/>
            </a:pPr>
            <a:endParaRPr lang="en-GB" altLang="en-US" sz="1400" b="1" dirty="0" smtClean="0">
              <a:solidFill>
                <a:srgbClr val="1C1C1C"/>
              </a:solidFill>
            </a:endParaRPr>
          </a:p>
          <a:p>
            <a:pPr eaLnBrk="1" hangingPunct="1">
              <a:spcBef>
                <a:spcPct val="0"/>
              </a:spcBef>
              <a:buFontTx/>
              <a:buNone/>
            </a:pPr>
            <a:r>
              <a:rPr lang="en-GB" altLang="en-US" sz="1400" b="1" dirty="0" smtClean="0">
                <a:solidFill>
                  <a:srgbClr val="1C1C1C"/>
                </a:solidFill>
              </a:rPr>
              <a:t>Eugene City Guard</a:t>
            </a:r>
          </a:p>
          <a:p>
            <a:pPr eaLnBrk="1" hangingPunct="1">
              <a:spcBef>
                <a:spcPct val="0"/>
              </a:spcBef>
              <a:buFontTx/>
              <a:buNone/>
            </a:pPr>
            <a:endParaRPr lang="en-GB" altLang="en-US" sz="1400" b="1" dirty="0" smtClean="0">
              <a:solidFill>
                <a:srgbClr val="1C1C1C"/>
              </a:solidFill>
            </a:endParaRPr>
          </a:p>
          <a:p>
            <a:pPr eaLnBrk="1" hangingPunct="1">
              <a:spcBef>
                <a:spcPct val="0"/>
              </a:spcBef>
              <a:buFontTx/>
              <a:buNone/>
            </a:pPr>
            <a:r>
              <a:rPr lang="en-GB" altLang="en-US" sz="1400" b="1" dirty="0" smtClean="0">
                <a:solidFill>
                  <a:srgbClr val="1C1C1C"/>
                </a:solidFill>
              </a:rPr>
              <a:t>Eugene Register Guard</a:t>
            </a:r>
          </a:p>
          <a:p>
            <a:pPr eaLnBrk="1" hangingPunct="1">
              <a:spcBef>
                <a:spcPct val="0"/>
              </a:spcBef>
              <a:buFontTx/>
              <a:buNone/>
            </a:pPr>
            <a:endParaRPr lang="en-GB" altLang="en-US" sz="1400" b="1" dirty="0" smtClean="0">
              <a:solidFill>
                <a:srgbClr val="1C1C1C"/>
              </a:solidFill>
            </a:endParaRPr>
          </a:p>
          <a:p>
            <a:pPr eaLnBrk="1" hangingPunct="1">
              <a:spcBef>
                <a:spcPct val="0"/>
              </a:spcBef>
              <a:buFontTx/>
              <a:buNone/>
            </a:pPr>
            <a:r>
              <a:rPr lang="en-GB" altLang="en-US" sz="1400" b="1" dirty="0" smtClean="0">
                <a:solidFill>
                  <a:srgbClr val="1C1C1C"/>
                </a:solidFill>
              </a:rPr>
              <a:t>McMinnville Telephone Register</a:t>
            </a:r>
          </a:p>
          <a:p>
            <a:pPr eaLnBrk="1" hangingPunct="1">
              <a:spcBef>
                <a:spcPct val="0"/>
              </a:spcBef>
              <a:buFontTx/>
              <a:buNone/>
            </a:pPr>
            <a:endParaRPr lang="en-GB" altLang="en-US" sz="1400" b="1" dirty="0" smtClean="0">
              <a:solidFill>
                <a:srgbClr val="1C1C1C"/>
              </a:solidFill>
            </a:endParaRPr>
          </a:p>
          <a:p>
            <a:pPr eaLnBrk="1" hangingPunct="1">
              <a:spcBef>
                <a:spcPct val="0"/>
              </a:spcBef>
              <a:buFontTx/>
              <a:buNone/>
            </a:pPr>
            <a:r>
              <a:rPr lang="en-GB" altLang="en-US" sz="1400" b="1" dirty="0" smtClean="0">
                <a:solidFill>
                  <a:srgbClr val="1C1C1C"/>
                </a:solidFill>
              </a:rPr>
              <a:t>Oregon City Enterprise</a:t>
            </a:r>
          </a:p>
          <a:p>
            <a:pPr eaLnBrk="1" hangingPunct="1">
              <a:spcBef>
                <a:spcPct val="0"/>
              </a:spcBef>
              <a:buFontTx/>
              <a:buNone/>
            </a:pPr>
            <a:endParaRPr lang="en-GB" altLang="en-US" sz="1400" b="1" dirty="0" smtClean="0">
              <a:solidFill>
                <a:srgbClr val="1C1C1C"/>
              </a:solidFill>
            </a:endParaRPr>
          </a:p>
          <a:p>
            <a:pPr eaLnBrk="1" hangingPunct="1">
              <a:spcBef>
                <a:spcPct val="0"/>
              </a:spcBef>
              <a:buFontTx/>
              <a:buNone/>
            </a:pPr>
            <a:r>
              <a:rPr lang="en-GB" altLang="en-US" sz="1400" b="1" dirty="0" smtClean="0">
                <a:solidFill>
                  <a:srgbClr val="1C1C1C"/>
                </a:solidFill>
              </a:rPr>
              <a:t>Oregon Journal</a:t>
            </a:r>
          </a:p>
          <a:p>
            <a:pPr eaLnBrk="1" hangingPunct="1">
              <a:spcBef>
                <a:spcPct val="0"/>
              </a:spcBef>
              <a:buFontTx/>
              <a:buNone/>
            </a:pPr>
            <a:endParaRPr lang="en-GB" altLang="en-US" sz="1400" b="1" dirty="0" smtClean="0">
              <a:solidFill>
                <a:srgbClr val="1C1C1C"/>
              </a:solidFill>
            </a:endParaRPr>
          </a:p>
          <a:p>
            <a:pPr eaLnBrk="1" hangingPunct="1">
              <a:spcBef>
                <a:spcPct val="0"/>
              </a:spcBef>
              <a:buFontTx/>
              <a:buNone/>
            </a:pPr>
            <a:r>
              <a:rPr lang="en-GB" altLang="en-US" sz="1400" b="1" dirty="0" smtClean="0">
                <a:solidFill>
                  <a:srgbClr val="1C1C1C"/>
                </a:solidFill>
              </a:rPr>
              <a:t>Oregonian</a:t>
            </a:r>
          </a:p>
          <a:p>
            <a:pPr eaLnBrk="1" hangingPunct="1">
              <a:spcBef>
                <a:spcPct val="0"/>
              </a:spcBef>
              <a:buFontTx/>
              <a:buNone/>
            </a:pPr>
            <a:endParaRPr lang="en-GB" altLang="en-US" sz="1400" b="1" dirty="0" smtClean="0">
              <a:solidFill>
                <a:srgbClr val="1C1C1C"/>
              </a:solidFill>
            </a:endParaRPr>
          </a:p>
          <a:p>
            <a:pPr eaLnBrk="1" hangingPunct="1">
              <a:spcBef>
                <a:spcPct val="0"/>
              </a:spcBef>
              <a:buFontTx/>
              <a:buNone/>
            </a:pPr>
            <a:r>
              <a:rPr lang="en-GB" altLang="en-US" sz="1400" b="1" dirty="0" smtClean="0">
                <a:solidFill>
                  <a:srgbClr val="1C1C1C"/>
                </a:solidFill>
              </a:rPr>
              <a:t>Statesman Journal</a:t>
            </a:r>
          </a:p>
          <a:p>
            <a:pPr eaLnBrk="1" hangingPunct="1">
              <a:spcBef>
                <a:spcPct val="0"/>
              </a:spcBef>
              <a:buFontTx/>
              <a:buNone/>
            </a:pPr>
            <a:endParaRPr lang="en-GB" altLang="en-US" sz="1400" b="1" dirty="0" smtClean="0">
              <a:solidFill>
                <a:srgbClr val="1C1C1C"/>
              </a:solidFill>
            </a:endParaRPr>
          </a:p>
          <a:p>
            <a:pPr eaLnBrk="1" hangingPunct="1">
              <a:spcBef>
                <a:spcPct val="0"/>
              </a:spcBef>
              <a:buFontTx/>
              <a:buNone/>
            </a:pPr>
            <a:r>
              <a:rPr lang="en-GB" altLang="en-US" sz="1400" b="1" dirty="0" smtClean="0">
                <a:solidFill>
                  <a:srgbClr val="1C1C1C"/>
                </a:solidFill>
              </a:rPr>
              <a:t>Yaquina Bay News</a:t>
            </a:r>
          </a:p>
          <a:p>
            <a:pPr eaLnBrk="1" hangingPunct="1">
              <a:spcBef>
                <a:spcPct val="0"/>
              </a:spcBef>
              <a:buFontTx/>
              <a:buNone/>
            </a:pPr>
            <a:endParaRPr lang="en-GB" altLang="en-US" sz="1400" b="1" dirty="0" smtClean="0">
              <a:solidFill>
                <a:srgbClr val="1C1C1C"/>
              </a:solidFill>
            </a:endParaRPr>
          </a:p>
          <a:p>
            <a:pPr eaLnBrk="1" hangingPunct="1">
              <a:spcBef>
                <a:spcPct val="0"/>
              </a:spcBef>
              <a:buFontTx/>
              <a:buNone/>
            </a:pPr>
            <a:endParaRPr lang="en-GB" altLang="en-US" sz="1400" b="1" dirty="0">
              <a:solidFill>
                <a:srgbClr val="1C1C1C"/>
              </a:solidFill>
            </a:endParaRPr>
          </a:p>
          <a:p>
            <a:pPr algn="just" eaLnBrk="1" hangingPunct="1">
              <a:spcBef>
                <a:spcPct val="0"/>
              </a:spcBef>
              <a:buFontTx/>
              <a:buNone/>
            </a:pPr>
            <a:endParaRPr lang="en-GB" altLang="en-US" sz="1400" b="1" dirty="0" smtClean="0">
              <a:solidFill>
                <a:srgbClr val="1C1C1C"/>
              </a:solidFill>
            </a:endParaRPr>
          </a:p>
        </p:txBody>
      </p:sp>
      <p:sp>
        <p:nvSpPr>
          <p:cNvPr id="21" name="TextBox 15"/>
          <p:cNvSpPr txBox="1">
            <a:spLocks noChangeArrowheads="1"/>
          </p:cNvSpPr>
          <p:nvPr/>
        </p:nvSpPr>
        <p:spPr bwMode="auto">
          <a:xfrm>
            <a:off x="6323013" y="1031875"/>
            <a:ext cx="2335212"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2400" b="1" dirty="0" smtClean="0">
                <a:solidFill>
                  <a:srgbClr val="1C1C1C"/>
                </a:solidFill>
              </a:rPr>
              <a:t>Other      Sources</a:t>
            </a:r>
          </a:p>
          <a:p>
            <a:pPr algn="ctr" eaLnBrk="1" hangingPunct="1">
              <a:spcBef>
                <a:spcPct val="0"/>
              </a:spcBef>
              <a:buFontTx/>
              <a:buNone/>
            </a:pPr>
            <a:endParaRPr lang="en-GB" altLang="en-US" sz="2400" b="1" dirty="0" smtClean="0">
              <a:solidFill>
                <a:srgbClr val="1C1C1C"/>
              </a:solidFill>
            </a:endParaRPr>
          </a:p>
          <a:p>
            <a:pPr algn="just" eaLnBrk="1" hangingPunct="1">
              <a:spcBef>
                <a:spcPct val="0"/>
              </a:spcBef>
              <a:buFontTx/>
              <a:buNone/>
            </a:pPr>
            <a:endParaRPr lang="en-GB" altLang="en-US" sz="1800" b="1" dirty="0" smtClean="0">
              <a:solidFill>
                <a:srgbClr val="1C1C1C"/>
              </a:solidFill>
            </a:endParaRPr>
          </a:p>
          <a:p>
            <a:pPr eaLnBrk="1" hangingPunct="1">
              <a:spcBef>
                <a:spcPct val="0"/>
              </a:spcBef>
              <a:buFontTx/>
              <a:buNone/>
            </a:pPr>
            <a:r>
              <a:rPr lang="en-GB" altLang="en-US" sz="1400" b="1" dirty="0" smtClean="0">
                <a:solidFill>
                  <a:srgbClr val="1C1C1C"/>
                </a:solidFill>
              </a:rPr>
              <a:t>National Weather Service Portland “shoebox archives”</a:t>
            </a:r>
          </a:p>
          <a:p>
            <a:pPr eaLnBrk="1" hangingPunct="1">
              <a:spcBef>
                <a:spcPct val="0"/>
              </a:spcBef>
              <a:buFontTx/>
              <a:buNone/>
            </a:pPr>
            <a:endParaRPr lang="en-GB" altLang="en-US" sz="1400" b="1" dirty="0">
              <a:solidFill>
                <a:srgbClr val="1C1C1C"/>
              </a:solidFill>
            </a:endParaRPr>
          </a:p>
          <a:p>
            <a:pPr eaLnBrk="1" hangingPunct="1">
              <a:spcBef>
                <a:spcPct val="0"/>
              </a:spcBef>
              <a:buFontTx/>
              <a:buNone/>
            </a:pPr>
            <a:r>
              <a:rPr lang="en-GB" altLang="en-US" sz="1400" b="1" dirty="0" smtClean="0">
                <a:solidFill>
                  <a:srgbClr val="1C1C1C"/>
                </a:solidFill>
              </a:rPr>
              <a:t>George Miller</a:t>
            </a:r>
          </a:p>
          <a:p>
            <a:pPr eaLnBrk="1" hangingPunct="1">
              <a:spcBef>
                <a:spcPct val="0"/>
              </a:spcBef>
              <a:buFontTx/>
              <a:buNone/>
            </a:pPr>
            <a:endParaRPr lang="en-GB" altLang="en-US" sz="1400" b="1" dirty="0">
              <a:solidFill>
                <a:srgbClr val="1C1C1C"/>
              </a:solidFill>
            </a:endParaRPr>
          </a:p>
          <a:p>
            <a:pPr eaLnBrk="1" hangingPunct="1">
              <a:spcBef>
                <a:spcPct val="0"/>
              </a:spcBef>
              <a:buFontTx/>
              <a:buNone/>
            </a:pPr>
            <a:r>
              <a:rPr lang="en-GB" altLang="en-US" sz="1400" b="1" dirty="0" smtClean="0">
                <a:solidFill>
                  <a:srgbClr val="1C1C1C"/>
                </a:solidFill>
              </a:rPr>
              <a:t>The former Oregon Climate Service</a:t>
            </a:r>
            <a:endParaRPr lang="en-GB" altLang="en-US" sz="1400" b="1" dirty="0">
              <a:solidFill>
                <a:srgbClr val="1C1C1C"/>
              </a:solidFill>
            </a:endParaRPr>
          </a:p>
          <a:p>
            <a:pPr algn="just" eaLnBrk="1" hangingPunct="1">
              <a:spcBef>
                <a:spcPct val="0"/>
              </a:spcBef>
              <a:buFontTx/>
              <a:buNone/>
            </a:pPr>
            <a:endParaRPr lang="en-GB" altLang="en-US" sz="1400" b="1" dirty="0" smtClean="0">
              <a:solidFill>
                <a:srgbClr val="1C1C1C"/>
              </a:solidFill>
            </a:endParaRPr>
          </a:p>
        </p:txBody>
      </p:sp>
    </p:spTree>
    <p:extLst>
      <p:ext uri="{BB962C8B-B14F-4D97-AF65-F5344CB8AC3E}">
        <p14:creationId xmlns:p14="http://schemas.microsoft.com/office/powerpoint/2010/main" val="32268229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4764" y="877888"/>
            <a:ext cx="9144000"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764" y="846138"/>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35169" y="37842"/>
            <a:ext cx="9108831" cy="707886"/>
          </a:xfrm>
          <a:prstGeom prst="rect">
            <a:avLst/>
          </a:prstGeom>
          <a:noFill/>
        </p:spPr>
        <p:txBody>
          <a:bodyPr wrap="square" rtlCol="0">
            <a:spAutoFit/>
          </a:bodyPr>
          <a:lstStyle/>
          <a:p>
            <a:pPr algn="ct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Not always easy</a:t>
            </a:r>
            <a:endParaRPr lang="en-US" sz="45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3023" y="971550"/>
            <a:ext cx="5673122" cy="5734050"/>
          </a:xfrm>
          <a:prstGeom prst="rect">
            <a:avLst/>
          </a:prstGeom>
        </p:spPr>
      </p:pic>
    </p:spTree>
    <p:extLst>
      <p:ext uri="{BB962C8B-B14F-4D97-AF65-F5344CB8AC3E}">
        <p14:creationId xmlns:p14="http://schemas.microsoft.com/office/powerpoint/2010/main" val="30035741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4764" y="877888"/>
            <a:ext cx="9144000"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764" y="846138"/>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35169" y="37842"/>
            <a:ext cx="9108831" cy="707886"/>
          </a:xfrm>
          <a:prstGeom prst="rect">
            <a:avLst/>
          </a:prstGeom>
          <a:noFill/>
        </p:spPr>
        <p:txBody>
          <a:bodyPr wrap="square" rtlCol="0">
            <a:spAutoFit/>
          </a:bodyPr>
          <a:lstStyle/>
          <a:p>
            <a:pPr algn="ct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Not always easy</a:t>
            </a:r>
            <a:endParaRPr lang="en-US" sz="45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3023" y="971550"/>
            <a:ext cx="5673122" cy="573405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91085" y="971550"/>
            <a:ext cx="1838465" cy="647840"/>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882210">
            <a:off x="5660977" y="876415"/>
            <a:ext cx="3830882" cy="2431659"/>
          </a:xfrm>
          <a:prstGeom prst="rect">
            <a:avLst/>
          </a:prstGeom>
        </p:spPr>
      </p:pic>
    </p:spTree>
    <p:extLst>
      <p:ext uri="{BB962C8B-B14F-4D97-AF65-F5344CB8AC3E}">
        <p14:creationId xmlns:p14="http://schemas.microsoft.com/office/powerpoint/2010/main" val="9438776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4764" y="877888"/>
            <a:ext cx="9144000"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764" y="846138"/>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35169" y="37842"/>
            <a:ext cx="9108831" cy="707886"/>
          </a:xfrm>
          <a:prstGeom prst="rect">
            <a:avLst/>
          </a:prstGeom>
          <a:noFill/>
        </p:spPr>
        <p:txBody>
          <a:bodyPr wrap="square" rtlCol="0">
            <a:spAutoFit/>
          </a:bodyPr>
          <a:lstStyle/>
          <a:p>
            <a:pPr algn="ct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Not always easy</a:t>
            </a:r>
            <a:endParaRPr lang="en-US" sz="45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pic>
        <p:nvPicPr>
          <p:cNvPr id="3" name="Picture 2"/>
          <p:cNvPicPr>
            <a:picLocks noChangeAspect="1"/>
          </p:cNvPicPr>
          <p:nvPr/>
        </p:nvPicPr>
        <p:blipFill>
          <a:blip r:embed="rId3">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753023" y="971550"/>
            <a:ext cx="5673122" cy="5734050"/>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7727" y="2714626"/>
            <a:ext cx="8860073" cy="3265732"/>
          </a:xfrm>
          <a:prstGeom prst="rect">
            <a:avLst/>
          </a:prstGeom>
        </p:spPr>
      </p:pic>
      <p:sp>
        <p:nvSpPr>
          <p:cNvPr id="8" name="Rectangle 7"/>
          <p:cNvSpPr/>
          <p:nvPr/>
        </p:nvSpPr>
        <p:spPr>
          <a:xfrm>
            <a:off x="207727" y="3552825"/>
            <a:ext cx="8860073" cy="1276350"/>
          </a:xfrm>
          <a:prstGeom prst="rect">
            <a:avLst/>
          </a:prstGeom>
          <a:solidFill>
            <a:srgbClr val="7030A0">
              <a:alpha val="29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042295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4764" y="877888"/>
            <a:ext cx="9144000"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764" y="846138"/>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35169" y="37842"/>
            <a:ext cx="9108831" cy="707886"/>
          </a:xfrm>
          <a:prstGeom prst="rect">
            <a:avLst/>
          </a:prstGeom>
          <a:noFill/>
        </p:spPr>
        <p:txBody>
          <a:bodyPr wrap="square" rtlCol="0">
            <a:spAutoFit/>
          </a:bodyPr>
          <a:lstStyle/>
          <a:p>
            <a:pPr algn="ct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Not always easy</a:t>
            </a:r>
            <a:endParaRPr lang="en-US" sz="45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5300" y="1143297"/>
            <a:ext cx="8372475" cy="3125907"/>
          </a:xfrm>
          <a:prstGeom prst="rect">
            <a:avLst/>
          </a:prstGeom>
        </p:spPr>
      </p:pic>
    </p:spTree>
    <p:extLst>
      <p:ext uri="{BB962C8B-B14F-4D97-AF65-F5344CB8AC3E}">
        <p14:creationId xmlns:p14="http://schemas.microsoft.com/office/powerpoint/2010/main" val="667410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4764" y="877888"/>
            <a:ext cx="9144000"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764" y="846138"/>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35169" y="37842"/>
            <a:ext cx="9108831" cy="707886"/>
          </a:xfrm>
          <a:prstGeom prst="rect">
            <a:avLst/>
          </a:prstGeom>
          <a:noFill/>
        </p:spPr>
        <p:txBody>
          <a:bodyPr wrap="square" rtlCol="0">
            <a:spAutoFit/>
          </a:bodyPr>
          <a:lstStyle/>
          <a:p>
            <a:pPr algn="ct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Not always easy</a:t>
            </a:r>
            <a:endParaRPr lang="en-US" sz="45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5300" y="1143297"/>
            <a:ext cx="8372475" cy="3125907"/>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09924" y="1078209"/>
            <a:ext cx="2114727" cy="723459"/>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09924" y="553710"/>
            <a:ext cx="4439751" cy="2818140"/>
          </a:xfrm>
          <a:prstGeom prst="rect">
            <a:avLst/>
          </a:prstGeom>
        </p:spPr>
      </p:pic>
    </p:spTree>
    <p:extLst>
      <p:ext uri="{BB962C8B-B14F-4D97-AF65-F5344CB8AC3E}">
        <p14:creationId xmlns:p14="http://schemas.microsoft.com/office/powerpoint/2010/main" val="6240103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4764" y="877888"/>
            <a:ext cx="9144000"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764" y="846138"/>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35169" y="37842"/>
            <a:ext cx="9108831" cy="707886"/>
          </a:xfrm>
          <a:prstGeom prst="rect">
            <a:avLst/>
          </a:prstGeom>
          <a:noFill/>
        </p:spPr>
        <p:txBody>
          <a:bodyPr wrap="square" rtlCol="0">
            <a:spAutoFit/>
          </a:bodyPr>
          <a:lstStyle/>
          <a:p>
            <a:pPr algn="ct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Not always easy</a:t>
            </a:r>
            <a:endParaRPr lang="en-US" sz="45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pic>
        <p:nvPicPr>
          <p:cNvPr id="5" name="Picture 4"/>
          <p:cNvPicPr>
            <a:picLocks noChangeAspect="1"/>
          </p:cNvPicPr>
          <p:nvPr/>
        </p:nvPicPr>
        <p:blipFill>
          <a:blip r:embed="rId3">
            <a:duotone>
              <a:prstClr val="black"/>
              <a:srgbClr val="D9C3A5">
                <a:tint val="50000"/>
                <a:satMod val="180000"/>
              </a:srgbClr>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495300" y="1143297"/>
            <a:ext cx="8372475" cy="3125907"/>
          </a:xfrm>
          <a:prstGeom prst="rect">
            <a:avLst/>
          </a:prstGeom>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1513" y="2171580"/>
            <a:ext cx="7888597" cy="2297649"/>
          </a:xfrm>
          <a:prstGeom prst="rect">
            <a:avLst/>
          </a:prstGeom>
        </p:spPr>
      </p:pic>
    </p:spTree>
    <p:extLst>
      <p:ext uri="{BB962C8B-B14F-4D97-AF65-F5344CB8AC3E}">
        <p14:creationId xmlns:p14="http://schemas.microsoft.com/office/powerpoint/2010/main" val="40891913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4764" y="877888"/>
            <a:ext cx="9144000"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764" y="846138"/>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35169" y="37842"/>
            <a:ext cx="9108831" cy="707886"/>
          </a:xfrm>
          <a:prstGeom prst="rect">
            <a:avLst/>
          </a:prstGeom>
          <a:noFill/>
        </p:spPr>
        <p:txBody>
          <a:bodyPr wrap="square" rtlCol="0">
            <a:spAutoFit/>
          </a:bodyPr>
          <a:lstStyle/>
          <a:p>
            <a:pPr algn="ct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Not always easy</a:t>
            </a:r>
            <a:endParaRPr lang="en-US" sz="45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10636" t="11357" r="281" b="19501"/>
          <a:stretch/>
        </p:blipFill>
        <p:spPr>
          <a:xfrm>
            <a:off x="1039287" y="2171700"/>
            <a:ext cx="7124651" cy="4147185"/>
          </a:xfrm>
          <a:prstGeom prst="rect">
            <a:avLst/>
          </a:prstGeom>
        </p:spPr>
      </p:pic>
      <p:sp>
        <p:nvSpPr>
          <p:cNvPr id="7" name="TextBox 13"/>
          <p:cNvSpPr txBox="1">
            <a:spLocks noChangeArrowheads="1"/>
          </p:cNvSpPr>
          <p:nvPr/>
        </p:nvSpPr>
        <p:spPr bwMode="auto">
          <a:xfrm>
            <a:off x="35169" y="1057275"/>
            <a:ext cx="913288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4000" b="1" dirty="0" smtClean="0">
                <a:solidFill>
                  <a:srgbClr val="1C1C1C"/>
                </a:solidFill>
              </a:rPr>
              <a:t>From the NWS “shoebox archives”</a:t>
            </a:r>
          </a:p>
        </p:txBody>
      </p:sp>
    </p:spTree>
    <p:extLst>
      <p:ext uri="{BB962C8B-B14F-4D97-AF65-F5344CB8AC3E}">
        <p14:creationId xmlns:p14="http://schemas.microsoft.com/office/powerpoint/2010/main" val="18524627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4764" y="877888"/>
            <a:ext cx="9144000"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764" y="846138"/>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35169" y="37842"/>
            <a:ext cx="9108831" cy="707886"/>
          </a:xfrm>
          <a:prstGeom prst="rect">
            <a:avLst/>
          </a:prstGeom>
          <a:noFill/>
        </p:spPr>
        <p:txBody>
          <a:bodyPr wrap="square" rtlCol="0">
            <a:spAutoFit/>
          </a:bodyPr>
          <a:lstStyle/>
          <a:p>
            <a:pPr algn="ct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Not always easy</a:t>
            </a:r>
            <a:endParaRPr lang="en-US" sz="45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pic>
        <p:nvPicPr>
          <p:cNvPr id="3" name="Picture 2"/>
          <p:cNvPicPr>
            <a:picLocks noChangeAspect="1"/>
          </p:cNvPicPr>
          <p:nvPr/>
        </p:nvPicPr>
        <p:blipFill rotWithShape="1">
          <a:blip r:embed="rId3">
            <a:duotone>
              <a:prstClr val="black"/>
              <a:srgbClr val="D9C3A5">
                <a:tint val="50000"/>
                <a:satMod val="180000"/>
              </a:srgbClr>
            </a:duotone>
            <a:extLst>
              <a:ext uri="{BEBA8EAE-BF5A-486C-A8C5-ECC9F3942E4B}">
                <a14:imgProps xmlns:a14="http://schemas.microsoft.com/office/drawing/2010/main">
                  <a14:imgLayer r:embed="rId4">
                    <a14:imgEffect>
                      <a14:brightnessContrast bright="43000"/>
                    </a14:imgEffect>
                  </a14:imgLayer>
                </a14:imgProps>
              </a:ext>
              <a:ext uri="{28A0092B-C50C-407E-A947-70E740481C1C}">
                <a14:useLocalDpi xmlns:a14="http://schemas.microsoft.com/office/drawing/2010/main" val="0"/>
              </a:ext>
            </a:extLst>
          </a:blip>
          <a:srcRect l="10636" t="11357" r="281" b="19501"/>
          <a:stretch/>
        </p:blipFill>
        <p:spPr>
          <a:xfrm>
            <a:off x="1039287" y="2171700"/>
            <a:ext cx="7124651" cy="4147185"/>
          </a:xfrm>
          <a:prstGeom prst="rect">
            <a:avLst/>
          </a:prstGeom>
        </p:spPr>
      </p:pic>
      <p:sp>
        <p:nvSpPr>
          <p:cNvPr id="7" name="TextBox 13"/>
          <p:cNvSpPr txBox="1">
            <a:spLocks noChangeArrowheads="1"/>
          </p:cNvSpPr>
          <p:nvPr/>
        </p:nvSpPr>
        <p:spPr bwMode="auto">
          <a:xfrm>
            <a:off x="35169" y="1057275"/>
            <a:ext cx="913288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4000" b="1" dirty="0" smtClean="0">
                <a:solidFill>
                  <a:srgbClr val="1C1C1C"/>
                </a:solidFill>
              </a:rPr>
              <a:t>From the NWS “shoebox archives”</a:t>
            </a:r>
          </a:p>
        </p:txBody>
      </p:sp>
      <p:pic>
        <p:nvPicPr>
          <p:cNvPr id="4" name="Picture 3"/>
          <p:cNvPicPr>
            <a:picLocks noChangeAspect="1"/>
          </p:cNvPicPr>
          <p:nvPr/>
        </p:nvPicPr>
        <p:blipFill rotWithShape="1">
          <a:blip r:embed="rId5">
            <a:extLst>
              <a:ext uri="{28A0092B-C50C-407E-A947-70E740481C1C}">
                <a14:useLocalDpi xmlns:a14="http://schemas.microsoft.com/office/drawing/2010/main" val="0"/>
              </a:ext>
            </a:extLst>
          </a:blip>
          <a:srcRect l="33678" t="34662" r="3619" b="61855"/>
          <a:stretch/>
        </p:blipFill>
        <p:spPr>
          <a:xfrm>
            <a:off x="182880" y="3438526"/>
            <a:ext cx="8778240" cy="365760"/>
          </a:xfrm>
          <a:prstGeom prst="rect">
            <a:avLst/>
          </a:prstGeom>
        </p:spPr>
      </p:pic>
    </p:spTree>
    <p:extLst>
      <p:ext uri="{BB962C8B-B14F-4D97-AF65-F5344CB8AC3E}">
        <p14:creationId xmlns:p14="http://schemas.microsoft.com/office/powerpoint/2010/main" val="7339175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4764" y="877888"/>
            <a:ext cx="9144000"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764" y="846138"/>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35169" y="37842"/>
            <a:ext cx="9108831" cy="707886"/>
          </a:xfrm>
          <a:prstGeom prst="rect">
            <a:avLst/>
          </a:prstGeom>
          <a:noFill/>
        </p:spPr>
        <p:txBody>
          <a:bodyPr wrap="square" rtlCol="0">
            <a:spAutoFit/>
          </a:bodyPr>
          <a:lstStyle/>
          <a:p>
            <a:pPr algn="ct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Not always easy</a:t>
            </a:r>
            <a:endParaRPr lang="en-US" sz="45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sp>
        <p:nvSpPr>
          <p:cNvPr id="7" name="TextBox 13"/>
          <p:cNvSpPr txBox="1">
            <a:spLocks noChangeArrowheads="1"/>
          </p:cNvSpPr>
          <p:nvPr/>
        </p:nvSpPr>
        <p:spPr bwMode="auto">
          <a:xfrm>
            <a:off x="35169" y="1057275"/>
            <a:ext cx="913288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4000" b="1" dirty="0" smtClean="0">
                <a:solidFill>
                  <a:srgbClr val="1C1C1C"/>
                </a:solidFill>
              </a:rPr>
              <a:t>From the NWS “shoebox archives”</a:t>
            </a:r>
          </a:p>
          <a:p>
            <a:pPr algn="ctr" eaLnBrk="1" hangingPunct="1">
              <a:spcBef>
                <a:spcPct val="0"/>
              </a:spcBef>
              <a:buFontTx/>
              <a:buNone/>
            </a:pPr>
            <a:r>
              <a:rPr lang="en-GB" altLang="en-US" b="1" dirty="0" smtClean="0">
                <a:solidFill>
                  <a:srgbClr val="1C1C1C"/>
                </a:solidFill>
              </a:rPr>
              <a:t>plotted using data from Storm Data Database</a:t>
            </a:r>
          </a:p>
        </p:txBody>
      </p:sp>
      <p:pic>
        <p:nvPicPr>
          <p:cNvPr id="4" name="Picture 3"/>
          <p:cNvPicPr>
            <a:picLocks noChangeAspect="1"/>
          </p:cNvPicPr>
          <p:nvPr/>
        </p:nvPicPr>
        <p:blipFill>
          <a:blip r:embed="rId3">
            <a:extLst>
              <a:ext uri="{BEBA8EAE-BF5A-486C-A8C5-ECC9F3942E4B}">
                <a14:imgProps xmlns:a14="http://schemas.microsoft.com/office/drawing/2010/main">
                  <a14:imgLayer r:embed="rId4">
                    <a14:imgEffect>
                      <a14:colorTemperature colorTemp="8800"/>
                    </a14:imgEffect>
                  </a14:imgLayer>
                </a14:imgProps>
              </a:ext>
              <a:ext uri="{28A0092B-C50C-407E-A947-70E740481C1C}">
                <a14:useLocalDpi xmlns:a14="http://schemas.microsoft.com/office/drawing/2010/main" val="0"/>
              </a:ext>
            </a:extLst>
          </a:blip>
          <a:stretch>
            <a:fillRect/>
          </a:stretch>
        </p:blipFill>
        <p:spPr>
          <a:xfrm>
            <a:off x="1618837" y="3081088"/>
            <a:ext cx="5896798" cy="3572374"/>
          </a:xfrm>
          <a:prstGeom prst="rect">
            <a:avLst/>
          </a:prstGeom>
        </p:spPr>
      </p:pic>
      <p:sp>
        <p:nvSpPr>
          <p:cNvPr id="5" name="TextBox 4"/>
          <p:cNvSpPr txBox="1"/>
          <p:nvPr/>
        </p:nvSpPr>
        <p:spPr>
          <a:xfrm>
            <a:off x="3043236" y="2428875"/>
            <a:ext cx="3048000" cy="461665"/>
          </a:xfrm>
          <a:prstGeom prst="rect">
            <a:avLst/>
          </a:prstGeom>
          <a:noFill/>
        </p:spPr>
        <p:txBody>
          <a:bodyPr wrap="square" rtlCol="0">
            <a:spAutoFit/>
          </a:bodyPr>
          <a:lstStyle/>
          <a:p>
            <a:pPr algn="ctr"/>
            <a:r>
              <a:rPr lang="en-US" sz="2400" b="1" dirty="0" smtClean="0"/>
              <a:t>45.38 N, 122.27 W</a:t>
            </a:r>
            <a:endParaRPr lang="en-US" sz="2400" b="1" dirty="0"/>
          </a:p>
        </p:txBody>
      </p:sp>
    </p:spTree>
    <p:extLst>
      <p:ext uri="{BB962C8B-B14F-4D97-AF65-F5344CB8AC3E}">
        <p14:creationId xmlns:p14="http://schemas.microsoft.com/office/powerpoint/2010/main" val="4145362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4764" y="877888"/>
            <a:ext cx="9144000"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764" y="846138"/>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35169" y="37842"/>
            <a:ext cx="9108831" cy="707886"/>
          </a:xfrm>
          <a:prstGeom prst="rect">
            <a:avLst/>
          </a:prstGeom>
          <a:noFill/>
        </p:spPr>
        <p:txBody>
          <a:bodyPr wrap="square" rtlCol="0">
            <a:spAutoFit/>
          </a:bodyPr>
          <a:lstStyle/>
          <a:p>
            <a:pPr algn="ct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Not always easy</a:t>
            </a:r>
            <a:endParaRPr lang="en-US" sz="45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sp>
        <p:nvSpPr>
          <p:cNvPr id="7" name="TextBox 13"/>
          <p:cNvSpPr txBox="1">
            <a:spLocks noChangeArrowheads="1"/>
          </p:cNvSpPr>
          <p:nvPr/>
        </p:nvSpPr>
        <p:spPr bwMode="auto">
          <a:xfrm>
            <a:off x="35169" y="1057275"/>
            <a:ext cx="913288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4000" b="1" dirty="0" smtClean="0">
                <a:solidFill>
                  <a:srgbClr val="1C1C1C"/>
                </a:solidFill>
              </a:rPr>
              <a:t>From the NWS “shoebox archives”</a:t>
            </a:r>
          </a:p>
          <a:p>
            <a:pPr algn="ctr" eaLnBrk="1" hangingPunct="1">
              <a:spcBef>
                <a:spcPct val="0"/>
              </a:spcBef>
              <a:buFontTx/>
              <a:buNone/>
            </a:pPr>
            <a:r>
              <a:rPr lang="en-GB" altLang="en-US" b="1" dirty="0" smtClean="0">
                <a:solidFill>
                  <a:srgbClr val="1C1C1C"/>
                </a:solidFill>
              </a:rPr>
              <a:t>plotted using data from Storm Data Database</a:t>
            </a:r>
          </a:p>
        </p:txBody>
      </p:sp>
      <p:pic>
        <p:nvPicPr>
          <p:cNvPr id="4" name="Picture 3"/>
          <p:cNvPicPr>
            <a:picLocks noChangeAspect="1"/>
          </p:cNvPicPr>
          <p:nvPr/>
        </p:nvPicPr>
        <p:blipFill>
          <a:blip r:embed="rId3">
            <a:extLst>
              <a:ext uri="{BEBA8EAE-BF5A-486C-A8C5-ECC9F3942E4B}">
                <a14:imgProps xmlns:a14="http://schemas.microsoft.com/office/drawing/2010/main">
                  <a14:imgLayer r:embed="rId4">
                    <a14:imgEffect>
                      <a14:colorTemperature colorTemp="8800"/>
                    </a14:imgEffect>
                  </a14:imgLayer>
                </a14:imgProps>
              </a:ext>
              <a:ext uri="{28A0092B-C50C-407E-A947-70E740481C1C}">
                <a14:useLocalDpi xmlns:a14="http://schemas.microsoft.com/office/drawing/2010/main" val="0"/>
              </a:ext>
            </a:extLst>
          </a:blip>
          <a:stretch>
            <a:fillRect/>
          </a:stretch>
        </p:blipFill>
        <p:spPr>
          <a:xfrm>
            <a:off x="1618837" y="3081088"/>
            <a:ext cx="5896798" cy="3572374"/>
          </a:xfrm>
          <a:prstGeom prst="rect">
            <a:avLst/>
          </a:prstGeom>
        </p:spPr>
      </p:pic>
      <p:sp>
        <p:nvSpPr>
          <p:cNvPr id="5" name="TextBox 4"/>
          <p:cNvSpPr txBox="1"/>
          <p:nvPr/>
        </p:nvSpPr>
        <p:spPr>
          <a:xfrm>
            <a:off x="3043236" y="2428875"/>
            <a:ext cx="3048000" cy="461665"/>
          </a:xfrm>
          <a:prstGeom prst="rect">
            <a:avLst/>
          </a:prstGeom>
          <a:noFill/>
        </p:spPr>
        <p:txBody>
          <a:bodyPr wrap="square" rtlCol="0">
            <a:spAutoFit/>
          </a:bodyPr>
          <a:lstStyle/>
          <a:p>
            <a:pPr algn="ctr"/>
            <a:r>
              <a:rPr lang="en-US" sz="2400" b="1" dirty="0" smtClean="0"/>
              <a:t>45.38 N, 122.27 W</a:t>
            </a:r>
            <a:endParaRPr lang="en-US" sz="2400" b="1" dirty="0"/>
          </a:p>
        </p:txBody>
      </p:sp>
      <p:cxnSp>
        <p:nvCxnSpPr>
          <p:cNvPr id="8" name="Straight Connector 7"/>
          <p:cNvCxnSpPr/>
          <p:nvPr/>
        </p:nvCxnSpPr>
        <p:spPr>
          <a:xfrm flipV="1">
            <a:off x="3043233" y="2601998"/>
            <a:ext cx="3019425" cy="115417"/>
          </a:xfrm>
          <a:prstGeom prst="line">
            <a:avLst/>
          </a:prstGeom>
          <a:ln w="41275">
            <a:solidFill>
              <a:srgbClr val="990000"/>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rot="21363947">
            <a:off x="3449519" y="2834855"/>
            <a:ext cx="3433993" cy="461665"/>
          </a:xfrm>
          <a:prstGeom prst="rect">
            <a:avLst/>
          </a:prstGeom>
          <a:noFill/>
        </p:spPr>
        <p:txBody>
          <a:bodyPr wrap="square" rtlCol="0">
            <a:spAutoFit/>
          </a:bodyPr>
          <a:lstStyle/>
          <a:p>
            <a:pPr algn="ctr"/>
            <a:r>
              <a:rPr lang="en-US" sz="2400" b="1" dirty="0" smtClean="0">
                <a:solidFill>
                  <a:srgbClr val="990000"/>
                </a:solidFill>
                <a:latin typeface="Segoe Script" panose="020B0504020000000003" pitchFamily="34" charset="0"/>
                <a:cs typeface="MV Boli" panose="02000500030200090000" pitchFamily="2" charset="0"/>
              </a:rPr>
              <a:t>45.40 N, 122.25 W </a:t>
            </a:r>
            <a:endParaRPr lang="en-US" sz="2400" b="1" dirty="0">
              <a:solidFill>
                <a:srgbClr val="990000"/>
              </a:solidFill>
              <a:latin typeface="Segoe Script" panose="020B0504020000000003" pitchFamily="34" charset="0"/>
              <a:cs typeface="MV Boli" panose="02000500030200090000" pitchFamily="2" charset="0"/>
            </a:endParaRPr>
          </a:p>
        </p:txBody>
      </p:sp>
      <p:sp>
        <p:nvSpPr>
          <p:cNvPr id="14" name="Donut 13"/>
          <p:cNvSpPr/>
          <p:nvPr/>
        </p:nvSpPr>
        <p:spPr>
          <a:xfrm>
            <a:off x="5657839" y="4419600"/>
            <a:ext cx="276225" cy="266700"/>
          </a:xfrm>
          <a:prstGeom prst="donut">
            <a:avLst/>
          </a:prstGeom>
          <a:solidFill>
            <a:srgbClr val="99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3239966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305294" y="127025"/>
            <a:ext cx="6533782" cy="6645250"/>
          </a:xfrm>
          <a:prstGeom prst="rect">
            <a:avLst/>
          </a:prstGeom>
        </p:spPr>
      </p:pic>
    </p:spTree>
    <p:extLst>
      <p:ext uri="{BB962C8B-B14F-4D97-AF65-F5344CB8AC3E}">
        <p14:creationId xmlns:p14="http://schemas.microsoft.com/office/powerpoint/2010/main" val="321206888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305294" y="910043"/>
            <a:ext cx="6533782" cy="1877819"/>
          </a:xfrm>
          <a:prstGeom prst="rect">
            <a:avLst/>
          </a:prstGeom>
        </p:spPr>
      </p:pic>
      <p:pic>
        <p:nvPicPr>
          <p:cNvPr id="3" name="Picture 2"/>
          <p:cNvPicPr>
            <a:picLocks noChangeAspect="1"/>
          </p:cNvPicPr>
          <p:nvPr/>
        </p:nvPicPr>
        <p:blipFill>
          <a:blip r:embed="rId3">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305294" y="2752691"/>
            <a:ext cx="6533782" cy="3987151"/>
          </a:xfrm>
          <a:prstGeom prst="rect">
            <a:avLst/>
          </a:prstGeom>
        </p:spPr>
      </p:pic>
    </p:spTree>
    <p:extLst>
      <p:ext uri="{BB962C8B-B14F-4D97-AF65-F5344CB8AC3E}">
        <p14:creationId xmlns:p14="http://schemas.microsoft.com/office/powerpoint/2010/main" val="382062625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298698" y="910044"/>
            <a:ext cx="6540378" cy="2738032"/>
          </a:xfrm>
          <a:prstGeom prst="rect">
            <a:avLst/>
          </a:prstGeom>
        </p:spPr>
      </p:pic>
      <p:sp>
        <p:nvSpPr>
          <p:cNvPr id="3" name="TextBox 13"/>
          <p:cNvSpPr txBox="1">
            <a:spLocks noChangeArrowheads="1"/>
          </p:cNvSpPr>
          <p:nvPr/>
        </p:nvSpPr>
        <p:spPr bwMode="auto">
          <a:xfrm rot="21092707">
            <a:off x="200024" y="4375844"/>
            <a:ext cx="913288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4800" b="1" dirty="0" smtClean="0">
                <a:solidFill>
                  <a:srgbClr val="1C1C1C"/>
                </a:solidFill>
              </a:rPr>
              <a:t>101 Tornadoes in 140 years</a:t>
            </a:r>
            <a:endParaRPr lang="en-GB" altLang="en-US" sz="4800" b="1" dirty="0">
              <a:solidFill>
                <a:srgbClr val="1C1C1C"/>
              </a:solidFill>
            </a:endParaRPr>
          </a:p>
        </p:txBody>
      </p:sp>
    </p:spTree>
    <p:extLst>
      <p:ext uri="{BB962C8B-B14F-4D97-AF65-F5344CB8AC3E}">
        <p14:creationId xmlns:p14="http://schemas.microsoft.com/office/powerpoint/2010/main" val="382062625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8179" y="352425"/>
            <a:ext cx="4279207" cy="6248400"/>
          </a:xfrm>
          <a:prstGeom prst="rect">
            <a:avLst/>
          </a:prstGeom>
        </p:spPr>
      </p:pic>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30788" y="352426"/>
            <a:ext cx="3836987" cy="624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6559" y="4781550"/>
            <a:ext cx="1220385" cy="1743075"/>
          </a:xfrm>
          <a:prstGeom prst="rect">
            <a:avLst/>
          </a:prstGeom>
        </p:spPr>
      </p:pic>
    </p:spTree>
    <p:extLst>
      <p:ext uri="{BB962C8B-B14F-4D97-AF65-F5344CB8AC3E}">
        <p14:creationId xmlns:p14="http://schemas.microsoft.com/office/powerpoint/2010/main" val="3820626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314"/>
                                        </p:tgtEl>
                                        <p:attrNameLst>
                                          <p:attrName>style.visibility</p:attrName>
                                        </p:attrNameLst>
                                      </p:cBhvr>
                                      <p:to>
                                        <p:strVal val="visible"/>
                                      </p:to>
                                    </p:set>
                                    <p:animEffect transition="in" filter="fade">
                                      <p:cBhvr>
                                        <p:cTn id="7" dur="1000"/>
                                        <p:tgtEl>
                                          <p:spTgt spid="133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0" y="1544638"/>
            <a:ext cx="9144000"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0" y="1512888"/>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35169" y="151091"/>
            <a:ext cx="9108831" cy="1323439"/>
          </a:xfrm>
          <a:prstGeom prst="rect">
            <a:avLst/>
          </a:prstGeom>
          <a:noFill/>
        </p:spPr>
        <p:txBody>
          <a:bodyPr wrap="square" rtlCol="0">
            <a:spAutoFit/>
          </a:bodyPr>
          <a:lstStyle/>
          <a:p>
            <a:pPr algn="ct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The Complete List of fatal tornadoes</a:t>
            </a:r>
            <a:endParaRPr lang="en-US" sz="45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sp>
        <p:nvSpPr>
          <p:cNvPr id="4" name="TextBox 3"/>
          <p:cNvSpPr txBox="1"/>
          <p:nvPr/>
        </p:nvSpPr>
        <p:spPr>
          <a:xfrm>
            <a:off x="762000" y="2190750"/>
            <a:ext cx="7658100" cy="461665"/>
          </a:xfrm>
          <a:prstGeom prst="rect">
            <a:avLst/>
          </a:prstGeom>
          <a:noFill/>
        </p:spPr>
        <p:txBody>
          <a:bodyPr wrap="square" rtlCol="0">
            <a:spAutoFit/>
          </a:bodyPr>
          <a:lstStyle/>
          <a:p>
            <a:r>
              <a:rPr lang="en-US" sz="2400" dirty="0" smtClean="0">
                <a:solidFill>
                  <a:srgbClr val="111111"/>
                </a:solidFill>
              </a:rPr>
              <a:t>6 Dead</a:t>
            </a:r>
            <a:r>
              <a:rPr lang="en-US" sz="2400" dirty="0">
                <a:solidFill>
                  <a:srgbClr val="111111"/>
                </a:solidFill>
              </a:rPr>
              <a:t>	</a:t>
            </a:r>
            <a:r>
              <a:rPr lang="en-US" sz="2400" dirty="0" smtClean="0">
                <a:solidFill>
                  <a:srgbClr val="111111"/>
                </a:solidFill>
              </a:rPr>
              <a:t>5 April 1972		Vancouver WA</a:t>
            </a:r>
            <a:endParaRPr lang="en-US" sz="2400" dirty="0">
              <a:solidFill>
                <a:srgbClr val="111111"/>
              </a:solidFill>
            </a:endParaRPr>
          </a:p>
        </p:txBody>
      </p:sp>
    </p:spTree>
    <p:extLst>
      <p:ext uri="{BB962C8B-B14F-4D97-AF65-F5344CB8AC3E}">
        <p14:creationId xmlns:p14="http://schemas.microsoft.com/office/powerpoint/2010/main" val="42793568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0" y="1544638"/>
            <a:ext cx="9144000"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0" y="1512888"/>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35169" y="151091"/>
            <a:ext cx="9108831" cy="1323439"/>
          </a:xfrm>
          <a:prstGeom prst="rect">
            <a:avLst/>
          </a:prstGeom>
          <a:noFill/>
        </p:spPr>
        <p:txBody>
          <a:bodyPr wrap="square" rtlCol="0">
            <a:spAutoFit/>
          </a:bodyPr>
          <a:lstStyle/>
          <a:p>
            <a:pPr algn="ct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The Complete List of fatal tornadoes</a:t>
            </a:r>
            <a:endParaRPr lang="en-US" sz="45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sp>
        <p:nvSpPr>
          <p:cNvPr id="4" name="TextBox 3"/>
          <p:cNvSpPr txBox="1"/>
          <p:nvPr/>
        </p:nvSpPr>
        <p:spPr>
          <a:xfrm>
            <a:off x="762000" y="2190750"/>
            <a:ext cx="7658100" cy="461665"/>
          </a:xfrm>
          <a:prstGeom prst="rect">
            <a:avLst/>
          </a:prstGeom>
          <a:noFill/>
        </p:spPr>
        <p:txBody>
          <a:bodyPr wrap="square" rtlCol="0">
            <a:spAutoFit/>
          </a:bodyPr>
          <a:lstStyle/>
          <a:p>
            <a:r>
              <a:rPr lang="en-US" sz="2400" dirty="0" smtClean="0">
                <a:solidFill>
                  <a:srgbClr val="111111"/>
                </a:solidFill>
              </a:rPr>
              <a:t>6 Dead</a:t>
            </a:r>
            <a:r>
              <a:rPr lang="en-US" sz="2400" dirty="0">
                <a:solidFill>
                  <a:srgbClr val="111111"/>
                </a:solidFill>
              </a:rPr>
              <a:t>	</a:t>
            </a:r>
            <a:r>
              <a:rPr lang="en-US" sz="2400" dirty="0" smtClean="0">
                <a:solidFill>
                  <a:srgbClr val="111111"/>
                </a:solidFill>
              </a:rPr>
              <a:t>5 April 1972		Vancouver WA</a:t>
            </a:r>
            <a:endParaRPr lang="en-US" sz="2400" dirty="0">
              <a:solidFill>
                <a:srgbClr val="111111"/>
              </a:solidFill>
            </a:endParaRPr>
          </a:p>
        </p:txBody>
      </p:sp>
      <p:sp>
        <p:nvSpPr>
          <p:cNvPr id="7" name="TextBox 6"/>
          <p:cNvSpPr txBox="1"/>
          <p:nvPr/>
        </p:nvSpPr>
        <p:spPr>
          <a:xfrm rot="21363947">
            <a:off x="1037316" y="2779125"/>
            <a:ext cx="6837158" cy="707886"/>
          </a:xfrm>
          <a:prstGeom prst="rect">
            <a:avLst/>
          </a:prstGeom>
          <a:noFill/>
        </p:spPr>
        <p:txBody>
          <a:bodyPr wrap="square" rtlCol="0">
            <a:spAutoFit/>
          </a:bodyPr>
          <a:lstStyle/>
          <a:p>
            <a:pPr algn="ctr"/>
            <a:r>
              <a:rPr lang="en-US" sz="2000" b="1" dirty="0" smtClean="0">
                <a:solidFill>
                  <a:srgbClr val="990000"/>
                </a:solidFill>
                <a:latin typeface="Segoe Script" panose="020B0504020000000003" pitchFamily="34" charset="0"/>
                <a:cs typeface="MV Boli" panose="02000500030200090000" pitchFamily="2" charset="0"/>
              </a:rPr>
              <a:t>Only known Fatalities west of the Oregon/Washington Cascades</a:t>
            </a:r>
            <a:endParaRPr lang="en-US" sz="2000" b="1" dirty="0">
              <a:solidFill>
                <a:srgbClr val="990000"/>
              </a:solidFill>
              <a:latin typeface="Segoe Script" panose="020B0504020000000003" pitchFamily="34" charset="0"/>
              <a:cs typeface="MV Boli" panose="02000500030200090000" pitchFamily="2" charset="0"/>
            </a:endParaRPr>
          </a:p>
        </p:txBody>
      </p:sp>
    </p:spTree>
    <p:extLst>
      <p:ext uri="{BB962C8B-B14F-4D97-AF65-F5344CB8AC3E}">
        <p14:creationId xmlns:p14="http://schemas.microsoft.com/office/powerpoint/2010/main" val="14460830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0" y="1544638"/>
            <a:ext cx="9144000"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0" y="1512888"/>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35169" y="151091"/>
            <a:ext cx="9108831" cy="1323439"/>
          </a:xfrm>
          <a:prstGeom prst="rect">
            <a:avLst/>
          </a:prstGeom>
          <a:noFill/>
        </p:spPr>
        <p:txBody>
          <a:bodyPr wrap="square" rtlCol="0">
            <a:spAutoFit/>
          </a:bodyPr>
          <a:lstStyle/>
          <a:p>
            <a:pPr algn="ct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The Complete List of fatal tornadoes</a:t>
            </a:r>
            <a:endParaRPr lang="en-US" sz="45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sp>
        <p:nvSpPr>
          <p:cNvPr id="4" name="TextBox 3"/>
          <p:cNvSpPr txBox="1"/>
          <p:nvPr/>
        </p:nvSpPr>
        <p:spPr>
          <a:xfrm>
            <a:off x="762000" y="2190750"/>
            <a:ext cx="7658100" cy="461665"/>
          </a:xfrm>
          <a:prstGeom prst="rect">
            <a:avLst/>
          </a:prstGeom>
          <a:noFill/>
        </p:spPr>
        <p:txBody>
          <a:bodyPr wrap="square" rtlCol="0">
            <a:spAutoFit/>
          </a:bodyPr>
          <a:lstStyle/>
          <a:p>
            <a:r>
              <a:rPr lang="en-US" sz="2400" dirty="0" smtClean="0">
                <a:solidFill>
                  <a:srgbClr val="111111"/>
                </a:solidFill>
              </a:rPr>
              <a:t>6 Dead</a:t>
            </a:r>
            <a:r>
              <a:rPr lang="en-US" sz="2400" dirty="0">
                <a:solidFill>
                  <a:srgbClr val="111111"/>
                </a:solidFill>
              </a:rPr>
              <a:t>	</a:t>
            </a:r>
            <a:r>
              <a:rPr lang="en-US" sz="2400" dirty="0" smtClean="0">
                <a:solidFill>
                  <a:srgbClr val="111111"/>
                </a:solidFill>
              </a:rPr>
              <a:t>5 April 1972		Vancouver WA</a:t>
            </a:r>
            <a:endParaRPr lang="en-US" sz="2400" dirty="0">
              <a:solidFill>
                <a:srgbClr val="111111"/>
              </a:solidFill>
            </a:endParaRPr>
          </a:p>
        </p:txBody>
      </p:sp>
      <p:sp>
        <p:nvSpPr>
          <p:cNvPr id="7" name="TextBox 6"/>
          <p:cNvSpPr txBox="1"/>
          <p:nvPr/>
        </p:nvSpPr>
        <p:spPr>
          <a:xfrm rot="21363947">
            <a:off x="1037316" y="2779125"/>
            <a:ext cx="6837158" cy="707886"/>
          </a:xfrm>
          <a:prstGeom prst="rect">
            <a:avLst/>
          </a:prstGeom>
          <a:noFill/>
        </p:spPr>
        <p:txBody>
          <a:bodyPr wrap="square" rtlCol="0">
            <a:spAutoFit/>
          </a:bodyPr>
          <a:lstStyle/>
          <a:p>
            <a:pPr algn="ctr"/>
            <a:r>
              <a:rPr lang="en-US" sz="2000" b="1" dirty="0" smtClean="0">
                <a:solidFill>
                  <a:srgbClr val="990000"/>
                </a:solidFill>
                <a:latin typeface="Segoe Script" panose="020B0504020000000003" pitchFamily="34" charset="0"/>
                <a:cs typeface="MV Boli" panose="02000500030200090000" pitchFamily="2" charset="0"/>
              </a:rPr>
              <a:t>Only known Fatalities west of the Oregon/Washington Cascades</a:t>
            </a:r>
            <a:endParaRPr lang="en-US" sz="2000" b="1" dirty="0">
              <a:solidFill>
                <a:srgbClr val="990000"/>
              </a:solidFill>
              <a:latin typeface="Segoe Script" panose="020B0504020000000003" pitchFamily="34" charset="0"/>
              <a:cs typeface="MV Boli" panose="02000500030200090000" pitchFamily="2" charset="0"/>
            </a:endParaRPr>
          </a:p>
        </p:txBody>
      </p:sp>
      <p:sp>
        <p:nvSpPr>
          <p:cNvPr id="8" name="TextBox 7"/>
          <p:cNvSpPr txBox="1"/>
          <p:nvPr/>
        </p:nvSpPr>
        <p:spPr>
          <a:xfrm>
            <a:off x="760534" y="3730255"/>
            <a:ext cx="7658100" cy="2308324"/>
          </a:xfrm>
          <a:prstGeom prst="rect">
            <a:avLst/>
          </a:prstGeom>
          <a:noFill/>
        </p:spPr>
        <p:txBody>
          <a:bodyPr wrap="square" rtlCol="0">
            <a:spAutoFit/>
          </a:bodyPr>
          <a:lstStyle/>
          <a:p>
            <a:r>
              <a:rPr lang="en-US" sz="2400" dirty="0" smtClean="0">
                <a:solidFill>
                  <a:srgbClr val="111111"/>
                </a:solidFill>
              </a:rPr>
              <a:t>~3 Fatalities	14 June 1888	Lexington OR</a:t>
            </a:r>
          </a:p>
          <a:p>
            <a:r>
              <a:rPr lang="en-US" sz="2400" dirty="0">
                <a:solidFill>
                  <a:srgbClr val="111111"/>
                </a:solidFill>
              </a:rPr>
              <a:t>	</a:t>
            </a:r>
            <a:r>
              <a:rPr lang="en-US" sz="2400" dirty="0" smtClean="0">
                <a:solidFill>
                  <a:srgbClr val="111111"/>
                </a:solidFill>
              </a:rPr>
              <a:t>				(Morrow County)</a:t>
            </a:r>
          </a:p>
          <a:p>
            <a:endParaRPr lang="en-US" sz="2400" dirty="0">
              <a:solidFill>
                <a:srgbClr val="111111"/>
              </a:solidFill>
            </a:endParaRPr>
          </a:p>
          <a:p>
            <a:r>
              <a:rPr lang="en-US" sz="2400" dirty="0" smtClean="0">
                <a:solidFill>
                  <a:srgbClr val="111111"/>
                </a:solidFill>
              </a:rPr>
              <a:t>3 Fatalities	3 June 1894		Long Creek OR</a:t>
            </a:r>
          </a:p>
          <a:p>
            <a:r>
              <a:rPr lang="en-US" sz="2400" dirty="0">
                <a:solidFill>
                  <a:srgbClr val="111111"/>
                </a:solidFill>
              </a:rPr>
              <a:t>	</a:t>
            </a:r>
            <a:r>
              <a:rPr lang="en-US" sz="2400" dirty="0" smtClean="0">
                <a:solidFill>
                  <a:srgbClr val="111111"/>
                </a:solidFill>
              </a:rPr>
              <a:t>				(Grant County)</a:t>
            </a:r>
          </a:p>
          <a:p>
            <a:endParaRPr lang="en-US" sz="2400" dirty="0">
              <a:solidFill>
                <a:srgbClr val="111111"/>
              </a:solidFill>
            </a:endParaRPr>
          </a:p>
        </p:txBody>
      </p:sp>
    </p:spTree>
    <p:extLst>
      <p:ext uri="{BB962C8B-B14F-4D97-AF65-F5344CB8AC3E}">
        <p14:creationId xmlns:p14="http://schemas.microsoft.com/office/powerpoint/2010/main" val="9359791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4324" y="2526087"/>
            <a:ext cx="6042025" cy="4080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5519769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3" cstate="print">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139701" y="242889"/>
            <a:ext cx="3021012" cy="2040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54325" y="2511873"/>
            <a:ext cx="6042025" cy="40949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6262680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cstate="print">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139701" y="242889"/>
            <a:ext cx="3021012" cy="2040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3"/>
          <p:cNvPicPr>
            <a:picLocks noChangeAspect="1" noChangeArrowheads="1"/>
          </p:cNvPicPr>
          <p:nvPr/>
        </p:nvPicPr>
        <p:blipFill>
          <a:blip r:embed="rId3" cstate="print">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3416301" y="242889"/>
            <a:ext cx="3021012" cy="2047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54325" y="2511873"/>
            <a:ext cx="6042025" cy="40949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7755321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cstate="print">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139701" y="242889"/>
            <a:ext cx="3021012" cy="2040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3"/>
          <p:cNvPicPr>
            <a:picLocks noChangeAspect="1" noChangeArrowheads="1"/>
          </p:cNvPicPr>
          <p:nvPr/>
        </p:nvPicPr>
        <p:blipFill>
          <a:blip r:embed="rId3" cstate="print">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3416301" y="242889"/>
            <a:ext cx="3021012" cy="2047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54325" y="2511873"/>
            <a:ext cx="6042025" cy="40949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60713" y="3824128"/>
            <a:ext cx="5640387" cy="2405348"/>
          </a:xfrm>
          <a:prstGeom prst="rect">
            <a:avLst/>
          </a:prstGeom>
        </p:spPr>
      </p:pic>
      <p:sp>
        <p:nvSpPr>
          <p:cNvPr id="5" name="TextBox 4"/>
          <p:cNvSpPr txBox="1"/>
          <p:nvPr/>
        </p:nvSpPr>
        <p:spPr>
          <a:xfrm rot="20902580">
            <a:off x="3460414" y="4393228"/>
            <a:ext cx="2047875" cy="584775"/>
          </a:xfrm>
          <a:prstGeom prst="rect">
            <a:avLst/>
          </a:prstGeom>
          <a:noFill/>
        </p:spPr>
        <p:txBody>
          <a:bodyPr wrap="square" rtlCol="0">
            <a:spAutoFit/>
          </a:bodyPr>
          <a:lstStyle/>
          <a:p>
            <a:pPr algn="ctr"/>
            <a:r>
              <a:rPr lang="en-US" sz="1600" dirty="0" smtClean="0">
                <a:solidFill>
                  <a:srgbClr val="990000"/>
                </a:solidFill>
              </a:rPr>
              <a:t>Oregon population growth</a:t>
            </a:r>
            <a:endParaRPr lang="en-US" sz="1600" dirty="0">
              <a:solidFill>
                <a:srgbClr val="990000"/>
              </a:solidFill>
            </a:endParaRPr>
          </a:p>
        </p:txBody>
      </p:sp>
      <p:cxnSp>
        <p:nvCxnSpPr>
          <p:cNvPr id="7" name="Straight Arrow Connector 6"/>
          <p:cNvCxnSpPr/>
          <p:nvPr/>
        </p:nvCxnSpPr>
        <p:spPr>
          <a:xfrm>
            <a:off x="4989910" y="4786198"/>
            <a:ext cx="807243" cy="784230"/>
          </a:xfrm>
          <a:prstGeom prst="straightConnector1">
            <a:avLst/>
          </a:prstGeom>
          <a:ln w="31750">
            <a:solidFill>
              <a:srgbClr val="990000"/>
            </a:solidFill>
            <a:tailEnd type="arrow"/>
          </a:ln>
          <a:effectLst>
            <a:innerShdw blurRad="63500" dist="508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360356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18888" y="318526"/>
            <a:ext cx="4343837" cy="6329923"/>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41084" y="4781550"/>
            <a:ext cx="1220385" cy="1743075"/>
          </a:xfrm>
          <a:prstGeom prst="rect">
            <a:avLst/>
          </a:prstGeom>
        </p:spPr>
      </p:pic>
    </p:spTree>
    <p:extLst>
      <p:ext uri="{BB962C8B-B14F-4D97-AF65-F5344CB8AC3E}">
        <p14:creationId xmlns:p14="http://schemas.microsoft.com/office/powerpoint/2010/main" val="399720410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0" y="1155700"/>
            <a:ext cx="9144000"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150971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1546225"/>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77" name="TextBox 10"/>
          <p:cNvSpPr txBox="1">
            <a:spLocks noChangeArrowheads="1"/>
          </p:cNvSpPr>
          <p:nvPr/>
        </p:nvSpPr>
        <p:spPr bwMode="auto">
          <a:xfrm>
            <a:off x="3383586" y="1192213"/>
            <a:ext cx="22085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Tuesday</a:t>
            </a:r>
            <a:r>
              <a:rPr lang="en-GB" altLang="en-US" sz="1400" b="1" dirty="0">
                <a:solidFill>
                  <a:srgbClr val="1C1C1C"/>
                </a:solidFill>
              </a:rPr>
              <a:t>, </a:t>
            </a:r>
            <a:r>
              <a:rPr lang="en-GB" altLang="en-US" sz="1400" b="1" dirty="0" smtClean="0">
                <a:solidFill>
                  <a:srgbClr val="1C1C1C"/>
                </a:solidFill>
              </a:rPr>
              <a:t>January </a:t>
            </a:r>
            <a:r>
              <a:rPr lang="en-GB" altLang="en-US" sz="1400" b="1" dirty="0">
                <a:solidFill>
                  <a:srgbClr val="1C1C1C"/>
                </a:solidFill>
              </a:rPr>
              <a:t>24, </a:t>
            </a:r>
            <a:r>
              <a:rPr lang="en-GB" altLang="en-US" sz="1400" b="1" dirty="0" smtClean="0">
                <a:solidFill>
                  <a:srgbClr val="1C1C1C"/>
                </a:solidFill>
              </a:rPr>
              <a:t>2017</a:t>
            </a:r>
            <a:endParaRPr lang="en-GB" altLang="en-US" sz="1400" b="1" dirty="0">
              <a:solidFill>
                <a:srgbClr val="1C1C1C"/>
              </a:solidFill>
            </a:endParaRPr>
          </a:p>
        </p:txBody>
      </p:sp>
      <p:sp>
        <p:nvSpPr>
          <p:cNvPr id="3078" name="TextBox 11"/>
          <p:cNvSpPr txBox="1">
            <a:spLocks noChangeArrowheads="1"/>
          </p:cNvSpPr>
          <p:nvPr/>
        </p:nvSpPr>
        <p:spPr bwMode="auto">
          <a:xfrm>
            <a:off x="131763" y="1222375"/>
            <a:ext cx="37687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r>
              <a:rPr lang="en-GB" altLang="en-US" sz="1200" b="1" dirty="0" smtClean="0">
                <a:solidFill>
                  <a:srgbClr val="1C1C1C"/>
                </a:solidFill>
              </a:rPr>
              <a:t>Dave Elson</a:t>
            </a:r>
            <a:endParaRPr lang="en-GB" altLang="en-US" sz="1200" b="1" dirty="0">
              <a:solidFill>
                <a:srgbClr val="1C1C1C"/>
              </a:solidFill>
            </a:endParaRPr>
          </a:p>
        </p:txBody>
      </p:sp>
      <p:sp>
        <p:nvSpPr>
          <p:cNvPr id="3079" name="TextBox 12"/>
          <p:cNvSpPr txBox="1">
            <a:spLocks noChangeArrowheads="1"/>
          </p:cNvSpPr>
          <p:nvPr/>
        </p:nvSpPr>
        <p:spPr bwMode="auto">
          <a:xfrm>
            <a:off x="7772400" y="1217613"/>
            <a:ext cx="1143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r" eaLnBrk="1" hangingPunct="1">
              <a:spcBef>
                <a:spcPct val="0"/>
              </a:spcBef>
              <a:buFontTx/>
              <a:buNone/>
            </a:pPr>
            <a:r>
              <a:rPr lang="en-GB" altLang="en-US" sz="1200" b="1" dirty="0" smtClean="0">
                <a:solidFill>
                  <a:srgbClr val="1C1C1C"/>
                </a:solidFill>
              </a:rPr>
              <a:t>Treena Jensen</a:t>
            </a:r>
            <a:endParaRPr lang="en-GB" altLang="en-US" sz="1400" b="1" dirty="0">
              <a:solidFill>
                <a:srgbClr val="1C1C1C"/>
              </a:solidFill>
            </a:endParaRPr>
          </a:p>
        </p:txBody>
      </p:sp>
      <p:sp>
        <p:nvSpPr>
          <p:cNvPr id="3080" name="TextBox 13"/>
          <p:cNvSpPr txBox="1">
            <a:spLocks noChangeArrowheads="1"/>
          </p:cNvSpPr>
          <p:nvPr/>
        </p:nvSpPr>
        <p:spPr bwMode="auto">
          <a:xfrm>
            <a:off x="0" y="1647825"/>
            <a:ext cx="913288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4000" b="1" dirty="0" smtClean="0">
                <a:solidFill>
                  <a:srgbClr val="1C1C1C"/>
                </a:solidFill>
              </a:rPr>
              <a:t>Physical characteristics of the</a:t>
            </a:r>
          </a:p>
          <a:p>
            <a:pPr algn="ctr" eaLnBrk="1" hangingPunct="1">
              <a:spcBef>
                <a:spcPct val="0"/>
              </a:spcBef>
              <a:buFontTx/>
              <a:buNone/>
            </a:pPr>
            <a:r>
              <a:rPr lang="en-GB" altLang="en-US" sz="4000" b="1" dirty="0" smtClean="0">
                <a:solidFill>
                  <a:srgbClr val="1C1C1C"/>
                </a:solidFill>
              </a:rPr>
              <a:t>stronger tornadic storms</a:t>
            </a:r>
            <a:endParaRPr lang="en-GB" altLang="en-US" sz="4000" b="1" dirty="0">
              <a:solidFill>
                <a:srgbClr val="1C1C1C"/>
              </a:solidFill>
            </a:endParaRPr>
          </a:p>
        </p:txBody>
      </p:sp>
      <p:cxnSp>
        <p:nvCxnSpPr>
          <p:cNvPr id="25" name="Straight Connector 24"/>
          <p:cNvCxnSpPr/>
          <p:nvPr/>
        </p:nvCxnSpPr>
        <p:spPr>
          <a:xfrm>
            <a:off x="-4763" y="1189038"/>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90" name="TextBox 10"/>
          <p:cNvSpPr txBox="1">
            <a:spLocks noChangeArrowheads="1"/>
          </p:cNvSpPr>
          <p:nvPr/>
        </p:nvSpPr>
        <p:spPr bwMode="auto">
          <a:xfrm>
            <a:off x="2088950" y="862013"/>
            <a:ext cx="47851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American Meteorological Society Meeting, Portland Oregon</a:t>
            </a:r>
            <a:endParaRPr lang="en-GB" altLang="en-US" sz="1400" b="1" dirty="0">
              <a:solidFill>
                <a:srgbClr val="1C1C1C"/>
              </a:solidFill>
            </a:endParaRPr>
          </a:p>
        </p:txBody>
      </p:sp>
      <p:sp>
        <p:nvSpPr>
          <p:cNvPr id="2" name="TextBox 1"/>
          <p:cNvSpPr txBox="1"/>
          <p:nvPr/>
        </p:nvSpPr>
        <p:spPr>
          <a:xfrm>
            <a:off x="35169" y="37842"/>
            <a:ext cx="9108831" cy="784830"/>
          </a:xfrm>
          <a:prstGeom prst="rect">
            <a:avLst/>
          </a:prstGeom>
          <a:noFill/>
        </p:spPr>
        <p:txBody>
          <a:bodyPr wrap="square" rtlCol="0">
            <a:spAutoFit/>
          </a:bodyPr>
          <a:lstStyle/>
          <a:p>
            <a:pPr algn="ct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Pacific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Northwest</a:t>
            </a: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Tornadoes</a:t>
            </a:r>
            <a:endParaRPr lang="en-US" sz="45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cxnSp>
        <p:nvCxnSpPr>
          <p:cNvPr id="24" name="Straight Connector 23"/>
          <p:cNvCxnSpPr/>
          <p:nvPr/>
        </p:nvCxnSpPr>
        <p:spPr>
          <a:xfrm>
            <a:off x="6081713" y="2971263"/>
            <a:ext cx="0" cy="3872449"/>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2976563" y="2985551"/>
            <a:ext cx="0" cy="3872449"/>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3050195"/>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0" y="1155700"/>
            <a:ext cx="9144000"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150971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1546225"/>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77" name="TextBox 10"/>
          <p:cNvSpPr txBox="1">
            <a:spLocks noChangeArrowheads="1"/>
          </p:cNvSpPr>
          <p:nvPr/>
        </p:nvSpPr>
        <p:spPr bwMode="auto">
          <a:xfrm>
            <a:off x="3383586" y="1192213"/>
            <a:ext cx="22085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Tuesday</a:t>
            </a:r>
            <a:r>
              <a:rPr lang="en-GB" altLang="en-US" sz="1400" b="1" dirty="0">
                <a:solidFill>
                  <a:srgbClr val="1C1C1C"/>
                </a:solidFill>
              </a:rPr>
              <a:t>, </a:t>
            </a:r>
            <a:r>
              <a:rPr lang="en-GB" altLang="en-US" sz="1400" b="1" dirty="0" smtClean="0">
                <a:solidFill>
                  <a:srgbClr val="1C1C1C"/>
                </a:solidFill>
              </a:rPr>
              <a:t>January </a:t>
            </a:r>
            <a:r>
              <a:rPr lang="en-GB" altLang="en-US" sz="1400" b="1" dirty="0">
                <a:solidFill>
                  <a:srgbClr val="1C1C1C"/>
                </a:solidFill>
              </a:rPr>
              <a:t>24, </a:t>
            </a:r>
            <a:r>
              <a:rPr lang="en-GB" altLang="en-US" sz="1400" b="1" dirty="0" smtClean="0">
                <a:solidFill>
                  <a:srgbClr val="1C1C1C"/>
                </a:solidFill>
              </a:rPr>
              <a:t>2017</a:t>
            </a:r>
            <a:endParaRPr lang="en-GB" altLang="en-US" sz="1400" b="1" dirty="0">
              <a:solidFill>
                <a:srgbClr val="1C1C1C"/>
              </a:solidFill>
            </a:endParaRPr>
          </a:p>
        </p:txBody>
      </p:sp>
      <p:sp>
        <p:nvSpPr>
          <p:cNvPr id="3078" name="TextBox 11"/>
          <p:cNvSpPr txBox="1">
            <a:spLocks noChangeArrowheads="1"/>
          </p:cNvSpPr>
          <p:nvPr/>
        </p:nvSpPr>
        <p:spPr bwMode="auto">
          <a:xfrm>
            <a:off x="131763" y="1222375"/>
            <a:ext cx="37687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r>
              <a:rPr lang="en-GB" altLang="en-US" sz="1200" b="1" dirty="0" smtClean="0">
                <a:solidFill>
                  <a:srgbClr val="1C1C1C"/>
                </a:solidFill>
              </a:rPr>
              <a:t>Dave Elson</a:t>
            </a:r>
            <a:endParaRPr lang="en-GB" altLang="en-US" sz="1200" b="1" dirty="0">
              <a:solidFill>
                <a:srgbClr val="1C1C1C"/>
              </a:solidFill>
            </a:endParaRPr>
          </a:p>
        </p:txBody>
      </p:sp>
      <p:sp>
        <p:nvSpPr>
          <p:cNvPr id="3079" name="TextBox 12"/>
          <p:cNvSpPr txBox="1">
            <a:spLocks noChangeArrowheads="1"/>
          </p:cNvSpPr>
          <p:nvPr/>
        </p:nvSpPr>
        <p:spPr bwMode="auto">
          <a:xfrm>
            <a:off x="7772400" y="1217613"/>
            <a:ext cx="1143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r" eaLnBrk="1" hangingPunct="1">
              <a:spcBef>
                <a:spcPct val="0"/>
              </a:spcBef>
              <a:buFontTx/>
              <a:buNone/>
            </a:pPr>
            <a:r>
              <a:rPr lang="en-GB" altLang="en-US" sz="1200" b="1" dirty="0" smtClean="0">
                <a:solidFill>
                  <a:srgbClr val="1C1C1C"/>
                </a:solidFill>
              </a:rPr>
              <a:t>Treena Jensen</a:t>
            </a:r>
            <a:endParaRPr lang="en-GB" altLang="en-US" sz="1400" b="1" dirty="0">
              <a:solidFill>
                <a:srgbClr val="1C1C1C"/>
              </a:solidFill>
            </a:endParaRPr>
          </a:p>
        </p:txBody>
      </p:sp>
      <p:sp>
        <p:nvSpPr>
          <p:cNvPr id="3080" name="TextBox 13"/>
          <p:cNvSpPr txBox="1">
            <a:spLocks noChangeArrowheads="1"/>
          </p:cNvSpPr>
          <p:nvPr/>
        </p:nvSpPr>
        <p:spPr bwMode="auto">
          <a:xfrm>
            <a:off x="0" y="1647825"/>
            <a:ext cx="913288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4000" b="1" dirty="0" smtClean="0">
                <a:solidFill>
                  <a:srgbClr val="1C1C1C"/>
                </a:solidFill>
              </a:rPr>
              <a:t>Physical characteristics of the</a:t>
            </a:r>
          </a:p>
          <a:p>
            <a:pPr algn="ctr" eaLnBrk="1" hangingPunct="1">
              <a:spcBef>
                <a:spcPct val="0"/>
              </a:spcBef>
              <a:buFontTx/>
              <a:buNone/>
            </a:pPr>
            <a:r>
              <a:rPr lang="en-GB" altLang="en-US" sz="4000" b="1" dirty="0" smtClean="0">
                <a:solidFill>
                  <a:srgbClr val="1C1C1C"/>
                </a:solidFill>
              </a:rPr>
              <a:t>stronger tornadic storms</a:t>
            </a:r>
            <a:endParaRPr lang="en-GB" altLang="en-US" sz="4000" b="1" dirty="0">
              <a:solidFill>
                <a:srgbClr val="1C1C1C"/>
              </a:solidFill>
            </a:endParaRPr>
          </a:p>
        </p:txBody>
      </p:sp>
      <p:cxnSp>
        <p:nvCxnSpPr>
          <p:cNvPr id="25" name="Straight Connector 24"/>
          <p:cNvCxnSpPr/>
          <p:nvPr/>
        </p:nvCxnSpPr>
        <p:spPr>
          <a:xfrm>
            <a:off x="-4763" y="1189038"/>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90" name="TextBox 10"/>
          <p:cNvSpPr txBox="1">
            <a:spLocks noChangeArrowheads="1"/>
          </p:cNvSpPr>
          <p:nvPr/>
        </p:nvSpPr>
        <p:spPr bwMode="auto">
          <a:xfrm>
            <a:off x="2088950" y="862013"/>
            <a:ext cx="47851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American Meteorological Society Meeting, Portland Oregon</a:t>
            </a:r>
            <a:endParaRPr lang="en-GB" altLang="en-US" sz="1400" b="1" dirty="0">
              <a:solidFill>
                <a:srgbClr val="1C1C1C"/>
              </a:solidFill>
            </a:endParaRPr>
          </a:p>
        </p:txBody>
      </p:sp>
      <p:sp>
        <p:nvSpPr>
          <p:cNvPr id="2" name="TextBox 1"/>
          <p:cNvSpPr txBox="1"/>
          <p:nvPr/>
        </p:nvSpPr>
        <p:spPr>
          <a:xfrm>
            <a:off x="35169" y="37842"/>
            <a:ext cx="9108831" cy="784830"/>
          </a:xfrm>
          <a:prstGeom prst="rect">
            <a:avLst/>
          </a:prstGeom>
          <a:noFill/>
        </p:spPr>
        <p:txBody>
          <a:bodyPr wrap="square" rtlCol="0">
            <a:spAutoFit/>
          </a:bodyPr>
          <a:lstStyle/>
          <a:p>
            <a:pPr algn="ct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Pacific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Northwest</a:t>
            </a: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Tornadoes</a:t>
            </a:r>
            <a:endParaRPr lang="en-US" sz="45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cxnSp>
        <p:nvCxnSpPr>
          <p:cNvPr id="24" name="Straight Connector 23"/>
          <p:cNvCxnSpPr/>
          <p:nvPr/>
        </p:nvCxnSpPr>
        <p:spPr>
          <a:xfrm>
            <a:off x="6081713" y="2971263"/>
            <a:ext cx="0" cy="3872449"/>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2976563" y="2985551"/>
            <a:ext cx="0" cy="3872449"/>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22" name="TextBox 15"/>
          <p:cNvSpPr txBox="1">
            <a:spLocks noChangeArrowheads="1"/>
          </p:cNvSpPr>
          <p:nvPr/>
        </p:nvSpPr>
        <p:spPr bwMode="auto">
          <a:xfrm>
            <a:off x="35169" y="2971263"/>
            <a:ext cx="294139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2400" b="1" dirty="0" smtClean="0">
                <a:solidFill>
                  <a:srgbClr val="1C1C1C"/>
                </a:solidFill>
              </a:rPr>
              <a:t>Very Low Instability</a:t>
            </a:r>
          </a:p>
          <a:p>
            <a:pPr algn="ctr" eaLnBrk="1" hangingPunct="1">
              <a:spcBef>
                <a:spcPct val="0"/>
              </a:spcBef>
              <a:buFontTx/>
              <a:buNone/>
            </a:pPr>
            <a:r>
              <a:rPr lang="en-GB" altLang="en-US" sz="1600" b="1" dirty="0" smtClean="0">
                <a:solidFill>
                  <a:srgbClr val="1C1C1C"/>
                </a:solidFill>
              </a:rPr>
              <a:t>(CAPE)</a:t>
            </a:r>
          </a:p>
        </p:txBody>
      </p:sp>
      <p:sp>
        <p:nvSpPr>
          <p:cNvPr id="4" name="Rectangle 3"/>
          <p:cNvSpPr/>
          <p:nvPr/>
        </p:nvSpPr>
        <p:spPr>
          <a:xfrm>
            <a:off x="503359" y="6543674"/>
            <a:ext cx="962025" cy="171451"/>
          </a:xfrm>
          <a:prstGeom prst="rect">
            <a:avLst/>
          </a:prstGeom>
          <a:solidFill>
            <a:srgbClr val="00B050">
              <a:alpha val="5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1685925" y="4322858"/>
            <a:ext cx="962025" cy="2392267"/>
          </a:xfrm>
          <a:prstGeom prst="rect">
            <a:avLst/>
          </a:prstGeom>
          <a:solidFill>
            <a:srgbClr val="FF0000">
              <a:alpha val="5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503359" y="6271348"/>
            <a:ext cx="962025" cy="584775"/>
          </a:xfrm>
          <a:prstGeom prst="rect">
            <a:avLst/>
          </a:prstGeom>
          <a:noFill/>
        </p:spPr>
        <p:txBody>
          <a:bodyPr wrap="square" rtlCol="0">
            <a:spAutoFit/>
          </a:bodyPr>
          <a:lstStyle/>
          <a:p>
            <a:pPr algn="ctr"/>
            <a:r>
              <a:rPr lang="en-US" sz="1400" dirty="0">
                <a:solidFill>
                  <a:srgbClr val="111111"/>
                </a:solidFill>
              </a:rPr>
              <a:t>82 </a:t>
            </a:r>
            <a:r>
              <a:rPr lang="en-US" sz="1400" dirty="0" smtClean="0">
                <a:solidFill>
                  <a:srgbClr val="111111"/>
                </a:solidFill>
              </a:rPr>
              <a:t>J/kg </a:t>
            </a:r>
            <a:endParaRPr lang="en-US" sz="1400" dirty="0">
              <a:solidFill>
                <a:srgbClr val="111111"/>
              </a:solidFill>
            </a:endParaRPr>
          </a:p>
          <a:p>
            <a:endParaRPr lang="en-US" dirty="0"/>
          </a:p>
        </p:txBody>
      </p:sp>
      <p:sp>
        <p:nvSpPr>
          <p:cNvPr id="5" name="TextBox 4"/>
          <p:cNvSpPr txBox="1"/>
          <p:nvPr/>
        </p:nvSpPr>
        <p:spPr>
          <a:xfrm>
            <a:off x="503359" y="5899249"/>
            <a:ext cx="962026" cy="307777"/>
          </a:xfrm>
          <a:prstGeom prst="rect">
            <a:avLst/>
          </a:prstGeom>
          <a:noFill/>
        </p:spPr>
        <p:txBody>
          <a:bodyPr wrap="square" rtlCol="0">
            <a:spAutoFit/>
          </a:bodyPr>
          <a:lstStyle/>
          <a:p>
            <a:pPr algn="ctr"/>
            <a:r>
              <a:rPr lang="en-US" sz="1400" dirty="0" smtClean="0">
                <a:solidFill>
                  <a:srgbClr val="111111"/>
                </a:solidFill>
              </a:rPr>
              <a:t>PacNW</a:t>
            </a:r>
            <a:endParaRPr lang="en-US" sz="1400" dirty="0">
              <a:solidFill>
                <a:srgbClr val="111111"/>
              </a:solidFill>
            </a:endParaRPr>
          </a:p>
        </p:txBody>
      </p:sp>
      <p:sp>
        <p:nvSpPr>
          <p:cNvPr id="33" name="TextBox 32"/>
          <p:cNvSpPr txBox="1"/>
          <p:nvPr/>
        </p:nvSpPr>
        <p:spPr>
          <a:xfrm>
            <a:off x="1649334" y="3774397"/>
            <a:ext cx="1030165" cy="523220"/>
          </a:xfrm>
          <a:prstGeom prst="rect">
            <a:avLst/>
          </a:prstGeom>
          <a:noFill/>
        </p:spPr>
        <p:txBody>
          <a:bodyPr wrap="square" rtlCol="0">
            <a:spAutoFit/>
          </a:bodyPr>
          <a:lstStyle/>
          <a:p>
            <a:pPr algn="ctr"/>
            <a:r>
              <a:rPr lang="en-US" sz="1400" dirty="0" smtClean="0">
                <a:solidFill>
                  <a:srgbClr val="111111"/>
                </a:solidFill>
              </a:rPr>
              <a:t>Moderate Plains</a:t>
            </a:r>
            <a:endParaRPr lang="en-US" sz="1400" dirty="0">
              <a:solidFill>
                <a:srgbClr val="111111"/>
              </a:solidFill>
            </a:endParaRPr>
          </a:p>
        </p:txBody>
      </p:sp>
      <p:sp>
        <p:nvSpPr>
          <p:cNvPr id="34" name="TextBox 33"/>
          <p:cNvSpPr txBox="1"/>
          <p:nvPr/>
        </p:nvSpPr>
        <p:spPr>
          <a:xfrm>
            <a:off x="1685925" y="4476747"/>
            <a:ext cx="962025" cy="584775"/>
          </a:xfrm>
          <a:prstGeom prst="rect">
            <a:avLst/>
          </a:prstGeom>
          <a:noFill/>
        </p:spPr>
        <p:txBody>
          <a:bodyPr wrap="square" rtlCol="0">
            <a:spAutoFit/>
          </a:bodyPr>
          <a:lstStyle/>
          <a:p>
            <a:pPr algn="ctr"/>
            <a:r>
              <a:rPr lang="en-US" sz="1400" dirty="0" smtClean="0">
                <a:solidFill>
                  <a:srgbClr val="111111"/>
                </a:solidFill>
              </a:rPr>
              <a:t>1500 J/kg </a:t>
            </a:r>
            <a:endParaRPr lang="en-US" sz="1400" dirty="0">
              <a:solidFill>
                <a:srgbClr val="111111"/>
              </a:solidFill>
            </a:endParaRPr>
          </a:p>
          <a:p>
            <a:endParaRPr lang="en-US" dirty="0"/>
          </a:p>
        </p:txBody>
      </p:sp>
    </p:spTree>
    <p:extLst>
      <p:ext uri="{BB962C8B-B14F-4D97-AF65-F5344CB8AC3E}">
        <p14:creationId xmlns:p14="http://schemas.microsoft.com/office/powerpoint/2010/main" val="111856075"/>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0" y="1155700"/>
            <a:ext cx="9144000"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150971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1546225"/>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77" name="TextBox 10"/>
          <p:cNvSpPr txBox="1">
            <a:spLocks noChangeArrowheads="1"/>
          </p:cNvSpPr>
          <p:nvPr/>
        </p:nvSpPr>
        <p:spPr bwMode="auto">
          <a:xfrm>
            <a:off x="3383586" y="1192213"/>
            <a:ext cx="22085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Tuesday</a:t>
            </a:r>
            <a:r>
              <a:rPr lang="en-GB" altLang="en-US" sz="1400" b="1" dirty="0">
                <a:solidFill>
                  <a:srgbClr val="1C1C1C"/>
                </a:solidFill>
              </a:rPr>
              <a:t>, </a:t>
            </a:r>
            <a:r>
              <a:rPr lang="en-GB" altLang="en-US" sz="1400" b="1" dirty="0" smtClean="0">
                <a:solidFill>
                  <a:srgbClr val="1C1C1C"/>
                </a:solidFill>
              </a:rPr>
              <a:t>January </a:t>
            </a:r>
            <a:r>
              <a:rPr lang="en-GB" altLang="en-US" sz="1400" b="1" dirty="0">
                <a:solidFill>
                  <a:srgbClr val="1C1C1C"/>
                </a:solidFill>
              </a:rPr>
              <a:t>24, </a:t>
            </a:r>
            <a:r>
              <a:rPr lang="en-GB" altLang="en-US" sz="1400" b="1" dirty="0" smtClean="0">
                <a:solidFill>
                  <a:srgbClr val="1C1C1C"/>
                </a:solidFill>
              </a:rPr>
              <a:t>2017</a:t>
            </a:r>
            <a:endParaRPr lang="en-GB" altLang="en-US" sz="1400" b="1" dirty="0">
              <a:solidFill>
                <a:srgbClr val="1C1C1C"/>
              </a:solidFill>
            </a:endParaRPr>
          </a:p>
        </p:txBody>
      </p:sp>
      <p:sp>
        <p:nvSpPr>
          <p:cNvPr id="3078" name="TextBox 11"/>
          <p:cNvSpPr txBox="1">
            <a:spLocks noChangeArrowheads="1"/>
          </p:cNvSpPr>
          <p:nvPr/>
        </p:nvSpPr>
        <p:spPr bwMode="auto">
          <a:xfrm>
            <a:off x="131763" y="1222375"/>
            <a:ext cx="37687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r>
              <a:rPr lang="en-GB" altLang="en-US" sz="1200" b="1" dirty="0" smtClean="0">
                <a:solidFill>
                  <a:srgbClr val="1C1C1C"/>
                </a:solidFill>
              </a:rPr>
              <a:t>Dave Elson</a:t>
            </a:r>
            <a:endParaRPr lang="en-GB" altLang="en-US" sz="1200" b="1" dirty="0">
              <a:solidFill>
                <a:srgbClr val="1C1C1C"/>
              </a:solidFill>
            </a:endParaRPr>
          </a:p>
        </p:txBody>
      </p:sp>
      <p:sp>
        <p:nvSpPr>
          <p:cNvPr id="3079" name="TextBox 12"/>
          <p:cNvSpPr txBox="1">
            <a:spLocks noChangeArrowheads="1"/>
          </p:cNvSpPr>
          <p:nvPr/>
        </p:nvSpPr>
        <p:spPr bwMode="auto">
          <a:xfrm>
            <a:off x="7772400" y="1217613"/>
            <a:ext cx="1143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r" eaLnBrk="1" hangingPunct="1">
              <a:spcBef>
                <a:spcPct val="0"/>
              </a:spcBef>
              <a:buFontTx/>
              <a:buNone/>
            </a:pPr>
            <a:r>
              <a:rPr lang="en-GB" altLang="en-US" sz="1200" b="1" dirty="0" smtClean="0">
                <a:solidFill>
                  <a:srgbClr val="1C1C1C"/>
                </a:solidFill>
              </a:rPr>
              <a:t>Treena Jensen</a:t>
            </a:r>
            <a:endParaRPr lang="en-GB" altLang="en-US" sz="1400" b="1" dirty="0">
              <a:solidFill>
                <a:srgbClr val="1C1C1C"/>
              </a:solidFill>
            </a:endParaRPr>
          </a:p>
        </p:txBody>
      </p:sp>
      <p:sp>
        <p:nvSpPr>
          <p:cNvPr id="3080" name="TextBox 13"/>
          <p:cNvSpPr txBox="1">
            <a:spLocks noChangeArrowheads="1"/>
          </p:cNvSpPr>
          <p:nvPr/>
        </p:nvSpPr>
        <p:spPr bwMode="auto">
          <a:xfrm>
            <a:off x="0" y="1647825"/>
            <a:ext cx="913288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4000" b="1" dirty="0" smtClean="0">
                <a:solidFill>
                  <a:srgbClr val="1C1C1C"/>
                </a:solidFill>
              </a:rPr>
              <a:t>Physical characteristics of the</a:t>
            </a:r>
          </a:p>
          <a:p>
            <a:pPr algn="ctr" eaLnBrk="1" hangingPunct="1">
              <a:spcBef>
                <a:spcPct val="0"/>
              </a:spcBef>
              <a:buFontTx/>
              <a:buNone/>
            </a:pPr>
            <a:r>
              <a:rPr lang="en-GB" altLang="en-US" sz="4000" b="1" dirty="0" smtClean="0">
                <a:solidFill>
                  <a:srgbClr val="1C1C1C"/>
                </a:solidFill>
              </a:rPr>
              <a:t>stronger tornadic storms</a:t>
            </a:r>
            <a:endParaRPr lang="en-GB" altLang="en-US" sz="4000" b="1" dirty="0">
              <a:solidFill>
                <a:srgbClr val="1C1C1C"/>
              </a:solidFill>
            </a:endParaRPr>
          </a:p>
        </p:txBody>
      </p:sp>
      <p:cxnSp>
        <p:nvCxnSpPr>
          <p:cNvPr id="25" name="Straight Connector 24"/>
          <p:cNvCxnSpPr/>
          <p:nvPr/>
        </p:nvCxnSpPr>
        <p:spPr>
          <a:xfrm>
            <a:off x="-4763" y="1189038"/>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90" name="TextBox 10"/>
          <p:cNvSpPr txBox="1">
            <a:spLocks noChangeArrowheads="1"/>
          </p:cNvSpPr>
          <p:nvPr/>
        </p:nvSpPr>
        <p:spPr bwMode="auto">
          <a:xfrm>
            <a:off x="2088950" y="862013"/>
            <a:ext cx="47851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American Meteorological Society Meeting, Portland Oregon</a:t>
            </a:r>
            <a:endParaRPr lang="en-GB" altLang="en-US" sz="1400" b="1" dirty="0">
              <a:solidFill>
                <a:srgbClr val="1C1C1C"/>
              </a:solidFill>
            </a:endParaRPr>
          </a:p>
        </p:txBody>
      </p:sp>
      <p:sp>
        <p:nvSpPr>
          <p:cNvPr id="2" name="TextBox 1"/>
          <p:cNvSpPr txBox="1"/>
          <p:nvPr/>
        </p:nvSpPr>
        <p:spPr>
          <a:xfrm>
            <a:off x="35169" y="37842"/>
            <a:ext cx="9108831" cy="784830"/>
          </a:xfrm>
          <a:prstGeom prst="rect">
            <a:avLst/>
          </a:prstGeom>
          <a:noFill/>
        </p:spPr>
        <p:txBody>
          <a:bodyPr wrap="square" rtlCol="0">
            <a:spAutoFit/>
          </a:bodyPr>
          <a:lstStyle/>
          <a:p>
            <a:pPr algn="ct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Pacific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Northwest</a:t>
            </a: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Tornadoes</a:t>
            </a:r>
            <a:endParaRPr lang="en-US" sz="45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cxnSp>
        <p:nvCxnSpPr>
          <p:cNvPr id="24" name="Straight Connector 23"/>
          <p:cNvCxnSpPr/>
          <p:nvPr/>
        </p:nvCxnSpPr>
        <p:spPr>
          <a:xfrm>
            <a:off x="6081713" y="2971263"/>
            <a:ext cx="0" cy="3872449"/>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2976563" y="2985551"/>
            <a:ext cx="0" cy="3872449"/>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22" name="TextBox 15"/>
          <p:cNvSpPr txBox="1">
            <a:spLocks noChangeArrowheads="1"/>
          </p:cNvSpPr>
          <p:nvPr/>
        </p:nvSpPr>
        <p:spPr bwMode="auto">
          <a:xfrm>
            <a:off x="35169" y="2971263"/>
            <a:ext cx="294139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2400" b="1" dirty="0" smtClean="0">
                <a:solidFill>
                  <a:srgbClr val="1C1C1C"/>
                </a:solidFill>
              </a:rPr>
              <a:t>Very Low Instability</a:t>
            </a:r>
          </a:p>
          <a:p>
            <a:pPr algn="ctr" eaLnBrk="1" hangingPunct="1">
              <a:spcBef>
                <a:spcPct val="0"/>
              </a:spcBef>
              <a:buFontTx/>
              <a:buNone/>
            </a:pPr>
            <a:r>
              <a:rPr lang="en-GB" altLang="en-US" sz="1600" b="1" dirty="0" smtClean="0">
                <a:solidFill>
                  <a:srgbClr val="1C1C1C"/>
                </a:solidFill>
              </a:rPr>
              <a:t>(CAPE)</a:t>
            </a:r>
          </a:p>
        </p:txBody>
      </p:sp>
      <p:sp>
        <p:nvSpPr>
          <p:cNvPr id="27" name="TextBox 15"/>
          <p:cNvSpPr txBox="1">
            <a:spLocks noChangeArrowheads="1"/>
          </p:cNvSpPr>
          <p:nvPr/>
        </p:nvSpPr>
        <p:spPr bwMode="auto">
          <a:xfrm>
            <a:off x="3136228" y="2985551"/>
            <a:ext cx="286043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2400" b="1" dirty="0" smtClean="0">
                <a:solidFill>
                  <a:srgbClr val="1C1C1C"/>
                </a:solidFill>
              </a:rPr>
              <a:t>Short</a:t>
            </a:r>
          </a:p>
          <a:p>
            <a:pPr algn="ctr" eaLnBrk="1" hangingPunct="1">
              <a:spcBef>
                <a:spcPct val="0"/>
              </a:spcBef>
              <a:buFontTx/>
              <a:buNone/>
            </a:pPr>
            <a:r>
              <a:rPr lang="en-GB" altLang="en-US" sz="1600" b="1" dirty="0" smtClean="0">
                <a:solidFill>
                  <a:srgbClr val="1C1C1C"/>
                </a:solidFill>
              </a:rPr>
              <a:t>(Equilibrium Level)</a:t>
            </a:r>
          </a:p>
        </p:txBody>
      </p:sp>
      <p:sp>
        <p:nvSpPr>
          <p:cNvPr id="4" name="Rectangle 3"/>
          <p:cNvSpPr/>
          <p:nvPr/>
        </p:nvSpPr>
        <p:spPr>
          <a:xfrm>
            <a:off x="503359" y="6543674"/>
            <a:ext cx="962025" cy="171451"/>
          </a:xfrm>
          <a:prstGeom prst="rect">
            <a:avLst/>
          </a:prstGeom>
          <a:solidFill>
            <a:srgbClr val="6F5F4D">
              <a:alpha val="50000"/>
            </a:srgbClr>
          </a:solidFill>
          <a:ln>
            <a:solidFill>
              <a:srgbClr val="6F5F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3567113" y="5972175"/>
            <a:ext cx="962025" cy="742951"/>
          </a:xfrm>
          <a:prstGeom prst="rect">
            <a:avLst/>
          </a:prstGeom>
          <a:solidFill>
            <a:srgbClr val="00B050">
              <a:alpha val="5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1685925" y="4322858"/>
            <a:ext cx="962025" cy="2392267"/>
          </a:xfrm>
          <a:prstGeom prst="rect">
            <a:avLst/>
          </a:prstGeom>
          <a:solidFill>
            <a:srgbClr val="6F5F4D">
              <a:alpha val="50000"/>
            </a:srgbClr>
          </a:solidFill>
          <a:ln>
            <a:solidFill>
              <a:srgbClr val="6F5F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4781550" y="4476747"/>
            <a:ext cx="962025" cy="2238377"/>
          </a:xfrm>
          <a:prstGeom prst="rect">
            <a:avLst/>
          </a:prstGeom>
          <a:solidFill>
            <a:srgbClr val="FF0000">
              <a:alpha val="5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503359" y="6271348"/>
            <a:ext cx="962025" cy="584775"/>
          </a:xfrm>
          <a:prstGeom prst="rect">
            <a:avLst/>
          </a:prstGeom>
          <a:noFill/>
        </p:spPr>
        <p:txBody>
          <a:bodyPr wrap="square" rtlCol="0">
            <a:spAutoFit/>
          </a:bodyPr>
          <a:lstStyle/>
          <a:p>
            <a:pPr algn="ctr"/>
            <a:r>
              <a:rPr lang="en-US" sz="1400" dirty="0">
                <a:solidFill>
                  <a:srgbClr val="111111"/>
                </a:solidFill>
              </a:rPr>
              <a:t>82 </a:t>
            </a:r>
            <a:r>
              <a:rPr lang="en-US" sz="1400" dirty="0" smtClean="0">
                <a:solidFill>
                  <a:srgbClr val="111111"/>
                </a:solidFill>
              </a:rPr>
              <a:t>J/kg </a:t>
            </a:r>
            <a:endParaRPr lang="en-US" sz="1400" dirty="0">
              <a:solidFill>
                <a:srgbClr val="111111"/>
              </a:solidFill>
            </a:endParaRPr>
          </a:p>
          <a:p>
            <a:endParaRPr lang="en-US" dirty="0"/>
          </a:p>
        </p:txBody>
      </p:sp>
      <p:sp>
        <p:nvSpPr>
          <p:cNvPr id="5" name="TextBox 4"/>
          <p:cNvSpPr txBox="1"/>
          <p:nvPr/>
        </p:nvSpPr>
        <p:spPr>
          <a:xfrm>
            <a:off x="503359" y="5899249"/>
            <a:ext cx="962026" cy="307777"/>
          </a:xfrm>
          <a:prstGeom prst="rect">
            <a:avLst/>
          </a:prstGeom>
          <a:noFill/>
        </p:spPr>
        <p:txBody>
          <a:bodyPr wrap="square" rtlCol="0">
            <a:spAutoFit/>
          </a:bodyPr>
          <a:lstStyle/>
          <a:p>
            <a:pPr algn="ctr"/>
            <a:r>
              <a:rPr lang="en-US" sz="1400" dirty="0" smtClean="0">
                <a:solidFill>
                  <a:srgbClr val="111111"/>
                </a:solidFill>
              </a:rPr>
              <a:t>PacNW</a:t>
            </a:r>
            <a:endParaRPr lang="en-US" sz="1400" dirty="0">
              <a:solidFill>
                <a:srgbClr val="111111"/>
              </a:solidFill>
            </a:endParaRPr>
          </a:p>
        </p:txBody>
      </p:sp>
      <p:sp>
        <p:nvSpPr>
          <p:cNvPr id="33" name="TextBox 32"/>
          <p:cNvSpPr txBox="1"/>
          <p:nvPr/>
        </p:nvSpPr>
        <p:spPr>
          <a:xfrm>
            <a:off x="1649334" y="3774397"/>
            <a:ext cx="1030165" cy="523220"/>
          </a:xfrm>
          <a:prstGeom prst="rect">
            <a:avLst/>
          </a:prstGeom>
          <a:noFill/>
        </p:spPr>
        <p:txBody>
          <a:bodyPr wrap="square" rtlCol="0">
            <a:spAutoFit/>
          </a:bodyPr>
          <a:lstStyle/>
          <a:p>
            <a:pPr algn="ctr"/>
            <a:r>
              <a:rPr lang="en-US" sz="1400" dirty="0" smtClean="0">
                <a:solidFill>
                  <a:srgbClr val="111111"/>
                </a:solidFill>
              </a:rPr>
              <a:t>Moderate Plains</a:t>
            </a:r>
            <a:endParaRPr lang="en-US" sz="1400" dirty="0">
              <a:solidFill>
                <a:srgbClr val="111111"/>
              </a:solidFill>
            </a:endParaRPr>
          </a:p>
        </p:txBody>
      </p:sp>
      <p:sp>
        <p:nvSpPr>
          <p:cNvPr id="34" name="TextBox 33"/>
          <p:cNvSpPr txBox="1"/>
          <p:nvPr/>
        </p:nvSpPr>
        <p:spPr>
          <a:xfrm>
            <a:off x="1685925" y="4476747"/>
            <a:ext cx="962025" cy="584775"/>
          </a:xfrm>
          <a:prstGeom prst="rect">
            <a:avLst/>
          </a:prstGeom>
          <a:noFill/>
        </p:spPr>
        <p:txBody>
          <a:bodyPr wrap="square" rtlCol="0">
            <a:spAutoFit/>
          </a:bodyPr>
          <a:lstStyle/>
          <a:p>
            <a:pPr algn="ctr"/>
            <a:r>
              <a:rPr lang="en-US" sz="1400" dirty="0" smtClean="0">
                <a:solidFill>
                  <a:srgbClr val="111111"/>
                </a:solidFill>
              </a:rPr>
              <a:t>1500 J/kg </a:t>
            </a:r>
            <a:endParaRPr lang="en-US" sz="1400" dirty="0">
              <a:solidFill>
                <a:srgbClr val="111111"/>
              </a:solidFill>
            </a:endParaRPr>
          </a:p>
          <a:p>
            <a:endParaRPr lang="en-US" dirty="0"/>
          </a:p>
        </p:txBody>
      </p:sp>
      <p:sp>
        <p:nvSpPr>
          <p:cNvPr id="35" name="TextBox 34"/>
          <p:cNvSpPr txBox="1"/>
          <p:nvPr/>
        </p:nvSpPr>
        <p:spPr>
          <a:xfrm>
            <a:off x="3567112" y="5589983"/>
            <a:ext cx="962026" cy="307777"/>
          </a:xfrm>
          <a:prstGeom prst="rect">
            <a:avLst/>
          </a:prstGeom>
          <a:noFill/>
        </p:spPr>
        <p:txBody>
          <a:bodyPr wrap="square" rtlCol="0">
            <a:spAutoFit/>
          </a:bodyPr>
          <a:lstStyle/>
          <a:p>
            <a:pPr algn="ctr"/>
            <a:r>
              <a:rPr lang="en-US" sz="1400" dirty="0" smtClean="0">
                <a:solidFill>
                  <a:srgbClr val="111111"/>
                </a:solidFill>
              </a:rPr>
              <a:t>PacNW</a:t>
            </a:r>
            <a:endParaRPr lang="en-US" sz="1400" dirty="0">
              <a:solidFill>
                <a:srgbClr val="111111"/>
              </a:solidFill>
            </a:endParaRPr>
          </a:p>
        </p:txBody>
      </p:sp>
      <p:sp>
        <p:nvSpPr>
          <p:cNvPr id="36" name="TextBox 35"/>
          <p:cNvSpPr txBox="1"/>
          <p:nvPr/>
        </p:nvSpPr>
        <p:spPr>
          <a:xfrm>
            <a:off x="4713409" y="3907360"/>
            <a:ext cx="1030165" cy="523220"/>
          </a:xfrm>
          <a:prstGeom prst="rect">
            <a:avLst/>
          </a:prstGeom>
          <a:noFill/>
        </p:spPr>
        <p:txBody>
          <a:bodyPr wrap="square" rtlCol="0">
            <a:spAutoFit/>
          </a:bodyPr>
          <a:lstStyle/>
          <a:p>
            <a:pPr algn="ctr"/>
            <a:r>
              <a:rPr lang="en-US" sz="1400" dirty="0" smtClean="0">
                <a:solidFill>
                  <a:srgbClr val="111111"/>
                </a:solidFill>
              </a:rPr>
              <a:t>Moderate Plains</a:t>
            </a:r>
            <a:endParaRPr lang="en-US" sz="1400" dirty="0">
              <a:solidFill>
                <a:srgbClr val="111111"/>
              </a:solidFill>
            </a:endParaRPr>
          </a:p>
        </p:txBody>
      </p:sp>
      <p:sp>
        <p:nvSpPr>
          <p:cNvPr id="37" name="TextBox 36"/>
          <p:cNvSpPr txBox="1"/>
          <p:nvPr/>
        </p:nvSpPr>
        <p:spPr>
          <a:xfrm>
            <a:off x="3567112" y="6044624"/>
            <a:ext cx="962025" cy="584775"/>
          </a:xfrm>
          <a:prstGeom prst="rect">
            <a:avLst/>
          </a:prstGeom>
          <a:noFill/>
        </p:spPr>
        <p:txBody>
          <a:bodyPr wrap="square" rtlCol="0">
            <a:spAutoFit/>
          </a:bodyPr>
          <a:lstStyle/>
          <a:p>
            <a:pPr algn="ctr"/>
            <a:r>
              <a:rPr lang="en-US" sz="1400" dirty="0" smtClean="0">
                <a:solidFill>
                  <a:srgbClr val="111111"/>
                </a:solidFill>
              </a:rPr>
              <a:t>10,000 ft</a:t>
            </a:r>
            <a:endParaRPr lang="en-US" sz="1400" dirty="0">
              <a:solidFill>
                <a:srgbClr val="111111"/>
              </a:solidFill>
            </a:endParaRPr>
          </a:p>
          <a:p>
            <a:endParaRPr lang="en-US" dirty="0"/>
          </a:p>
        </p:txBody>
      </p:sp>
      <p:sp>
        <p:nvSpPr>
          <p:cNvPr id="38" name="TextBox 37"/>
          <p:cNvSpPr txBox="1"/>
          <p:nvPr/>
        </p:nvSpPr>
        <p:spPr>
          <a:xfrm>
            <a:off x="4781550" y="4571193"/>
            <a:ext cx="962025" cy="800219"/>
          </a:xfrm>
          <a:prstGeom prst="rect">
            <a:avLst/>
          </a:prstGeom>
          <a:noFill/>
        </p:spPr>
        <p:txBody>
          <a:bodyPr wrap="square" rtlCol="0">
            <a:spAutoFit/>
          </a:bodyPr>
          <a:lstStyle/>
          <a:p>
            <a:pPr algn="ctr"/>
            <a:r>
              <a:rPr lang="en-US" sz="1400" dirty="0">
                <a:solidFill>
                  <a:srgbClr val="111111"/>
                </a:solidFill>
              </a:rPr>
              <a:t>3</a:t>
            </a:r>
            <a:r>
              <a:rPr lang="en-US" sz="1400" dirty="0" smtClean="0">
                <a:solidFill>
                  <a:srgbClr val="111111"/>
                </a:solidFill>
              </a:rPr>
              <a:t>0,000 –</a:t>
            </a:r>
          </a:p>
          <a:p>
            <a:pPr algn="ctr"/>
            <a:r>
              <a:rPr lang="en-US" sz="1400" dirty="0" smtClean="0">
                <a:solidFill>
                  <a:srgbClr val="111111"/>
                </a:solidFill>
              </a:rPr>
              <a:t>40,000 ft</a:t>
            </a:r>
            <a:endParaRPr lang="en-US" sz="1400" dirty="0">
              <a:solidFill>
                <a:srgbClr val="111111"/>
              </a:solidFill>
            </a:endParaRPr>
          </a:p>
          <a:p>
            <a:endParaRPr lang="en-US" dirty="0"/>
          </a:p>
        </p:txBody>
      </p:sp>
    </p:spTree>
    <p:extLst>
      <p:ext uri="{BB962C8B-B14F-4D97-AF65-F5344CB8AC3E}">
        <p14:creationId xmlns:p14="http://schemas.microsoft.com/office/powerpoint/2010/main" val="1609133385"/>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0" y="1155700"/>
            <a:ext cx="9144000"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150971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1546225"/>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77" name="TextBox 10"/>
          <p:cNvSpPr txBox="1">
            <a:spLocks noChangeArrowheads="1"/>
          </p:cNvSpPr>
          <p:nvPr/>
        </p:nvSpPr>
        <p:spPr bwMode="auto">
          <a:xfrm>
            <a:off x="3383586" y="1192213"/>
            <a:ext cx="22085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Tuesday</a:t>
            </a:r>
            <a:r>
              <a:rPr lang="en-GB" altLang="en-US" sz="1400" b="1" dirty="0">
                <a:solidFill>
                  <a:srgbClr val="1C1C1C"/>
                </a:solidFill>
              </a:rPr>
              <a:t>, </a:t>
            </a:r>
            <a:r>
              <a:rPr lang="en-GB" altLang="en-US" sz="1400" b="1" dirty="0" smtClean="0">
                <a:solidFill>
                  <a:srgbClr val="1C1C1C"/>
                </a:solidFill>
              </a:rPr>
              <a:t>January </a:t>
            </a:r>
            <a:r>
              <a:rPr lang="en-GB" altLang="en-US" sz="1400" b="1" dirty="0">
                <a:solidFill>
                  <a:srgbClr val="1C1C1C"/>
                </a:solidFill>
              </a:rPr>
              <a:t>24, </a:t>
            </a:r>
            <a:r>
              <a:rPr lang="en-GB" altLang="en-US" sz="1400" b="1" dirty="0" smtClean="0">
                <a:solidFill>
                  <a:srgbClr val="1C1C1C"/>
                </a:solidFill>
              </a:rPr>
              <a:t>2017</a:t>
            </a:r>
            <a:endParaRPr lang="en-GB" altLang="en-US" sz="1400" b="1" dirty="0">
              <a:solidFill>
                <a:srgbClr val="1C1C1C"/>
              </a:solidFill>
            </a:endParaRPr>
          </a:p>
        </p:txBody>
      </p:sp>
      <p:sp>
        <p:nvSpPr>
          <p:cNvPr id="3078" name="TextBox 11"/>
          <p:cNvSpPr txBox="1">
            <a:spLocks noChangeArrowheads="1"/>
          </p:cNvSpPr>
          <p:nvPr/>
        </p:nvSpPr>
        <p:spPr bwMode="auto">
          <a:xfrm>
            <a:off x="131763" y="1222375"/>
            <a:ext cx="37687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r>
              <a:rPr lang="en-GB" altLang="en-US" sz="1200" b="1" dirty="0" smtClean="0">
                <a:solidFill>
                  <a:srgbClr val="1C1C1C"/>
                </a:solidFill>
              </a:rPr>
              <a:t>Dave Elson</a:t>
            </a:r>
            <a:endParaRPr lang="en-GB" altLang="en-US" sz="1200" b="1" dirty="0">
              <a:solidFill>
                <a:srgbClr val="1C1C1C"/>
              </a:solidFill>
            </a:endParaRPr>
          </a:p>
        </p:txBody>
      </p:sp>
      <p:sp>
        <p:nvSpPr>
          <p:cNvPr id="3079" name="TextBox 12"/>
          <p:cNvSpPr txBox="1">
            <a:spLocks noChangeArrowheads="1"/>
          </p:cNvSpPr>
          <p:nvPr/>
        </p:nvSpPr>
        <p:spPr bwMode="auto">
          <a:xfrm>
            <a:off x="7772400" y="1217613"/>
            <a:ext cx="1143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r" eaLnBrk="1" hangingPunct="1">
              <a:spcBef>
                <a:spcPct val="0"/>
              </a:spcBef>
              <a:buFontTx/>
              <a:buNone/>
            </a:pPr>
            <a:r>
              <a:rPr lang="en-GB" altLang="en-US" sz="1200" b="1" dirty="0" smtClean="0">
                <a:solidFill>
                  <a:srgbClr val="1C1C1C"/>
                </a:solidFill>
              </a:rPr>
              <a:t>Treena Jensen</a:t>
            </a:r>
            <a:endParaRPr lang="en-GB" altLang="en-US" sz="1400" b="1" dirty="0">
              <a:solidFill>
                <a:srgbClr val="1C1C1C"/>
              </a:solidFill>
            </a:endParaRPr>
          </a:p>
        </p:txBody>
      </p:sp>
      <p:sp>
        <p:nvSpPr>
          <p:cNvPr id="3080" name="TextBox 13"/>
          <p:cNvSpPr txBox="1">
            <a:spLocks noChangeArrowheads="1"/>
          </p:cNvSpPr>
          <p:nvPr/>
        </p:nvSpPr>
        <p:spPr bwMode="auto">
          <a:xfrm>
            <a:off x="0" y="1647825"/>
            <a:ext cx="913288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4000" b="1" dirty="0" smtClean="0">
                <a:solidFill>
                  <a:srgbClr val="1C1C1C"/>
                </a:solidFill>
              </a:rPr>
              <a:t>Physical characteristics of the</a:t>
            </a:r>
          </a:p>
          <a:p>
            <a:pPr algn="ctr" eaLnBrk="1" hangingPunct="1">
              <a:spcBef>
                <a:spcPct val="0"/>
              </a:spcBef>
              <a:buFontTx/>
              <a:buNone/>
            </a:pPr>
            <a:r>
              <a:rPr lang="en-GB" altLang="en-US" sz="4000" b="1" dirty="0" smtClean="0">
                <a:solidFill>
                  <a:srgbClr val="1C1C1C"/>
                </a:solidFill>
              </a:rPr>
              <a:t>stronger tornadic storms</a:t>
            </a:r>
            <a:endParaRPr lang="en-GB" altLang="en-US" sz="4000" b="1" dirty="0">
              <a:solidFill>
                <a:srgbClr val="1C1C1C"/>
              </a:solidFill>
            </a:endParaRPr>
          </a:p>
        </p:txBody>
      </p:sp>
      <p:cxnSp>
        <p:nvCxnSpPr>
          <p:cNvPr id="25" name="Straight Connector 24"/>
          <p:cNvCxnSpPr/>
          <p:nvPr/>
        </p:nvCxnSpPr>
        <p:spPr>
          <a:xfrm>
            <a:off x="-4763" y="1189038"/>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90" name="TextBox 10"/>
          <p:cNvSpPr txBox="1">
            <a:spLocks noChangeArrowheads="1"/>
          </p:cNvSpPr>
          <p:nvPr/>
        </p:nvSpPr>
        <p:spPr bwMode="auto">
          <a:xfrm>
            <a:off x="2088950" y="862013"/>
            <a:ext cx="47851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American Meteorological Society Meeting, Portland Oregon</a:t>
            </a:r>
            <a:endParaRPr lang="en-GB" altLang="en-US" sz="1400" b="1" dirty="0">
              <a:solidFill>
                <a:srgbClr val="1C1C1C"/>
              </a:solidFill>
            </a:endParaRPr>
          </a:p>
        </p:txBody>
      </p:sp>
      <p:sp>
        <p:nvSpPr>
          <p:cNvPr id="2" name="TextBox 1"/>
          <p:cNvSpPr txBox="1"/>
          <p:nvPr/>
        </p:nvSpPr>
        <p:spPr>
          <a:xfrm>
            <a:off x="35169" y="37842"/>
            <a:ext cx="9108831" cy="784830"/>
          </a:xfrm>
          <a:prstGeom prst="rect">
            <a:avLst/>
          </a:prstGeom>
          <a:noFill/>
        </p:spPr>
        <p:txBody>
          <a:bodyPr wrap="square" rtlCol="0">
            <a:spAutoFit/>
          </a:bodyPr>
          <a:lstStyle/>
          <a:p>
            <a:pPr algn="ct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Pacific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Northwest</a:t>
            </a: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Tornadoes</a:t>
            </a:r>
            <a:endParaRPr lang="en-US" sz="45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cxnSp>
        <p:nvCxnSpPr>
          <p:cNvPr id="24" name="Straight Connector 23"/>
          <p:cNvCxnSpPr/>
          <p:nvPr/>
        </p:nvCxnSpPr>
        <p:spPr>
          <a:xfrm>
            <a:off x="6081713" y="2971263"/>
            <a:ext cx="0" cy="3872449"/>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2976563" y="2985551"/>
            <a:ext cx="0" cy="3872449"/>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22" name="TextBox 15"/>
          <p:cNvSpPr txBox="1">
            <a:spLocks noChangeArrowheads="1"/>
          </p:cNvSpPr>
          <p:nvPr/>
        </p:nvSpPr>
        <p:spPr bwMode="auto">
          <a:xfrm>
            <a:off x="35169" y="2971263"/>
            <a:ext cx="294139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2400" b="1" dirty="0" smtClean="0">
                <a:solidFill>
                  <a:srgbClr val="1C1C1C"/>
                </a:solidFill>
              </a:rPr>
              <a:t>Very Low Instability</a:t>
            </a:r>
          </a:p>
          <a:p>
            <a:pPr algn="ctr" eaLnBrk="1" hangingPunct="1">
              <a:spcBef>
                <a:spcPct val="0"/>
              </a:spcBef>
              <a:buFontTx/>
              <a:buNone/>
            </a:pPr>
            <a:r>
              <a:rPr lang="en-GB" altLang="en-US" sz="1600" b="1" dirty="0" smtClean="0">
                <a:solidFill>
                  <a:srgbClr val="1C1C1C"/>
                </a:solidFill>
              </a:rPr>
              <a:t>(CAPE)</a:t>
            </a:r>
          </a:p>
        </p:txBody>
      </p:sp>
      <p:sp>
        <p:nvSpPr>
          <p:cNvPr id="26" name="TextBox 15"/>
          <p:cNvSpPr txBox="1">
            <a:spLocks noChangeArrowheads="1"/>
          </p:cNvSpPr>
          <p:nvPr/>
        </p:nvSpPr>
        <p:spPr bwMode="auto">
          <a:xfrm>
            <a:off x="6188319" y="2985551"/>
            <a:ext cx="2860431"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2400" b="1" dirty="0" smtClean="0">
                <a:solidFill>
                  <a:srgbClr val="1C1C1C"/>
                </a:solidFill>
              </a:rPr>
              <a:t>Large vertical change in winds</a:t>
            </a:r>
          </a:p>
          <a:p>
            <a:pPr algn="ctr" eaLnBrk="1" hangingPunct="1">
              <a:spcBef>
                <a:spcPct val="0"/>
              </a:spcBef>
              <a:buFontTx/>
              <a:buNone/>
            </a:pPr>
            <a:r>
              <a:rPr lang="en-GB" altLang="en-US" sz="1600" b="1" dirty="0" smtClean="0">
                <a:solidFill>
                  <a:srgbClr val="1C1C1C"/>
                </a:solidFill>
              </a:rPr>
              <a:t>(0-3km Helicity)</a:t>
            </a:r>
          </a:p>
        </p:txBody>
      </p:sp>
      <p:sp>
        <p:nvSpPr>
          <p:cNvPr id="27" name="TextBox 15"/>
          <p:cNvSpPr txBox="1">
            <a:spLocks noChangeArrowheads="1"/>
          </p:cNvSpPr>
          <p:nvPr/>
        </p:nvSpPr>
        <p:spPr bwMode="auto">
          <a:xfrm>
            <a:off x="3136228" y="2985551"/>
            <a:ext cx="286043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2400" b="1" dirty="0" smtClean="0">
                <a:solidFill>
                  <a:srgbClr val="1C1C1C"/>
                </a:solidFill>
              </a:rPr>
              <a:t>Short</a:t>
            </a:r>
          </a:p>
          <a:p>
            <a:pPr algn="ctr" eaLnBrk="1" hangingPunct="1">
              <a:spcBef>
                <a:spcPct val="0"/>
              </a:spcBef>
              <a:buFontTx/>
              <a:buNone/>
            </a:pPr>
            <a:r>
              <a:rPr lang="en-GB" altLang="en-US" sz="1600" b="1" dirty="0" smtClean="0">
                <a:solidFill>
                  <a:srgbClr val="1C1C1C"/>
                </a:solidFill>
              </a:rPr>
              <a:t>(Equilibrium Level)</a:t>
            </a:r>
          </a:p>
        </p:txBody>
      </p:sp>
      <p:sp>
        <p:nvSpPr>
          <p:cNvPr id="4" name="Rectangle 3"/>
          <p:cNvSpPr/>
          <p:nvPr/>
        </p:nvSpPr>
        <p:spPr>
          <a:xfrm>
            <a:off x="503359" y="6543674"/>
            <a:ext cx="962025" cy="171451"/>
          </a:xfrm>
          <a:prstGeom prst="rect">
            <a:avLst/>
          </a:prstGeom>
          <a:solidFill>
            <a:srgbClr val="6F5F4D">
              <a:alpha val="50000"/>
            </a:srgbClr>
          </a:solidFill>
          <a:ln>
            <a:solidFill>
              <a:srgbClr val="6F5F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6523159" y="4643191"/>
            <a:ext cx="962025" cy="2071934"/>
          </a:xfrm>
          <a:prstGeom prst="rect">
            <a:avLst/>
          </a:prstGeom>
          <a:solidFill>
            <a:srgbClr val="00B050">
              <a:alpha val="5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3567113" y="5972175"/>
            <a:ext cx="962025" cy="742951"/>
          </a:xfrm>
          <a:prstGeom prst="rect">
            <a:avLst/>
          </a:prstGeom>
          <a:solidFill>
            <a:srgbClr val="6F5F4D">
              <a:alpha val="50000"/>
            </a:srgbClr>
          </a:solidFill>
          <a:ln>
            <a:solidFill>
              <a:srgbClr val="6F5F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1685925" y="4322858"/>
            <a:ext cx="962025" cy="2392267"/>
          </a:xfrm>
          <a:prstGeom prst="rect">
            <a:avLst/>
          </a:prstGeom>
          <a:solidFill>
            <a:srgbClr val="6F5F4D">
              <a:alpha val="50000"/>
            </a:srgbClr>
          </a:solidFill>
          <a:ln>
            <a:solidFill>
              <a:srgbClr val="6F5F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7710487" y="4643191"/>
            <a:ext cx="962025" cy="2071935"/>
          </a:xfrm>
          <a:prstGeom prst="rect">
            <a:avLst/>
          </a:prstGeom>
          <a:solidFill>
            <a:srgbClr val="FF0000">
              <a:alpha val="5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4781550" y="4476747"/>
            <a:ext cx="962025" cy="2238377"/>
          </a:xfrm>
          <a:prstGeom prst="rect">
            <a:avLst/>
          </a:prstGeom>
          <a:solidFill>
            <a:srgbClr val="6F5F4D">
              <a:alpha val="50000"/>
            </a:srgbClr>
          </a:solidFill>
          <a:ln>
            <a:solidFill>
              <a:srgbClr val="6F5F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503359" y="6271348"/>
            <a:ext cx="962025" cy="584775"/>
          </a:xfrm>
          <a:prstGeom prst="rect">
            <a:avLst/>
          </a:prstGeom>
          <a:noFill/>
        </p:spPr>
        <p:txBody>
          <a:bodyPr wrap="square" rtlCol="0">
            <a:spAutoFit/>
          </a:bodyPr>
          <a:lstStyle/>
          <a:p>
            <a:pPr algn="ctr"/>
            <a:r>
              <a:rPr lang="en-US" sz="1400" dirty="0">
                <a:solidFill>
                  <a:srgbClr val="111111"/>
                </a:solidFill>
              </a:rPr>
              <a:t>82 </a:t>
            </a:r>
            <a:r>
              <a:rPr lang="en-US" sz="1400" dirty="0" smtClean="0">
                <a:solidFill>
                  <a:srgbClr val="111111"/>
                </a:solidFill>
              </a:rPr>
              <a:t>J/kg </a:t>
            </a:r>
            <a:endParaRPr lang="en-US" sz="1400" dirty="0">
              <a:solidFill>
                <a:srgbClr val="111111"/>
              </a:solidFill>
            </a:endParaRPr>
          </a:p>
          <a:p>
            <a:endParaRPr lang="en-US" dirty="0"/>
          </a:p>
        </p:txBody>
      </p:sp>
      <p:sp>
        <p:nvSpPr>
          <p:cNvPr id="5" name="TextBox 4"/>
          <p:cNvSpPr txBox="1"/>
          <p:nvPr/>
        </p:nvSpPr>
        <p:spPr>
          <a:xfrm>
            <a:off x="503359" y="5899249"/>
            <a:ext cx="962026" cy="307777"/>
          </a:xfrm>
          <a:prstGeom prst="rect">
            <a:avLst/>
          </a:prstGeom>
          <a:noFill/>
        </p:spPr>
        <p:txBody>
          <a:bodyPr wrap="square" rtlCol="0">
            <a:spAutoFit/>
          </a:bodyPr>
          <a:lstStyle/>
          <a:p>
            <a:pPr algn="ctr"/>
            <a:r>
              <a:rPr lang="en-US" sz="1400" dirty="0" smtClean="0">
                <a:solidFill>
                  <a:srgbClr val="111111"/>
                </a:solidFill>
              </a:rPr>
              <a:t>PacNW</a:t>
            </a:r>
            <a:endParaRPr lang="en-US" sz="1400" dirty="0">
              <a:solidFill>
                <a:srgbClr val="111111"/>
              </a:solidFill>
            </a:endParaRPr>
          </a:p>
        </p:txBody>
      </p:sp>
      <p:sp>
        <p:nvSpPr>
          <p:cNvPr id="33" name="TextBox 32"/>
          <p:cNvSpPr txBox="1"/>
          <p:nvPr/>
        </p:nvSpPr>
        <p:spPr>
          <a:xfrm>
            <a:off x="1649334" y="3774397"/>
            <a:ext cx="1030165" cy="523220"/>
          </a:xfrm>
          <a:prstGeom prst="rect">
            <a:avLst/>
          </a:prstGeom>
          <a:noFill/>
        </p:spPr>
        <p:txBody>
          <a:bodyPr wrap="square" rtlCol="0">
            <a:spAutoFit/>
          </a:bodyPr>
          <a:lstStyle/>
          <a:p>
            <a:pPr algn="ctr"/>
            <a:r>
              <a:rPr lang="en-US" sz="1400" dirty="0" smtClean="0">
                <a:solidFill>
                  <a:srgbClr val="111111"/>
                </a:solidFill>
              </a:rPr>
              <a:t>Moderate Plains</a:t>
            </a:r>
            <a:endParaRPr lang="en-US" sz="1400" dirty="0">
              <a:solidFill>
                <a:srgbClr val="111111"/>
              </a:solidFill>
            </a:endParaRPr>
          </a:p>
        </p:txBody>
      </p:sp>
      <p:sp>
        <p:nvSpPr>
          <p:cNvPr id="34" name="TextBox 33"/>
          <p:cNvSpPr txBox="1"/>
          <p:nvPr/>
        </p:nvSpPr>
        <p:spPr>
          <a:xfrm>
            <a:off x="1685925" y="4476747"/>
            <a:ext cx="962025" cy="584775"/>
          </a:xfrm>
          <a:prstGeom prst="rect">
            <a:avLst/>
          </a:prstGeom>
          <a:noFill/>
        </p:spPr>
        <p:txBody>
          <a:bodyPr wrap="square" rtlCol="0">
            <a:spAutoFit/>
          </a:bodyPr>
          <a:lstStyle/>
          <a:p>
            <a:pPr algn="ctr"/>
            <a:r>
              <a:rPr lang="en-US" sz="1400" dirty="0" smtClean="0">
                <a:solidFill>
                  <a:srgbClr val="111111"/>
                </a:solidFill>
              </a:rPr>
              <a:t>1500 J/kg </a:t>
            </a:r>
            <a:endParaRPr lang="en-US" sz="1400" dirty="0">
              <a:solidFill>
                <a:srgbClr val="111111"/>
              </a:solidFill>
            </a:endParaRPr>
          </a:p>
          <a:p>
            <a:endParaRPr lang="en-US" dirty="0"/>
          </a:p>
        </p:txBody>
      </p:sp>
      <p:sp>
        <p:nvSpPr>
          <p:cNvPr id="35" name="TextBox 34"/>
          <p:cNvSpPr txBox="1"/>
          <p:nvPr/>
        </p:nvSpPr>
        <p:spPr>
          <a:xfrm>
            <a:off x="3567112" y="5589983"/>
            <a:ext cx="962026" cy="307777"/>
          </a:xfrm>
          <a:prstGeom prst="rect">
            <a:avLst/>
          </a:prstGeom>
          <a:noFill/>
        </p:spPr>
        <p:txBody>
          <a:bodyPr wrap="square" rtlCol="0">
            <a:spAutoFit/>
          </a:bodyPr>
          <a:lstStyle/>
          <a:p>
            <a:pPr algn="ctr"/>
            <a:r>
              <a:rPr lang="en-US" sz="1400" dirty="0" smtClean="0">
                <a:solidFill>
                  <a:srgbClr val="111111"/>
                </a:solidFill>
              </a:rPr>
              <a:t>PacNW</a:t>
            </a:r>
            <a:endParaRPr lang="en-US" sz="1400" dirty="0">
              <a:solidFill>
                <a:srgbClr val="111111"/>
              </a:solidFill>
            </a:endParaRPr>
          </a:p>
        </p:txBody>
      </p:sp>
      <p:sp>
        <p:nvSpPr>
          <p:cNvPr id="36" name="TextBox 35"/>
          <p:cNvSpPr txBox="1"/>
          <p:nvPr/>
        </p:nvSpPr>
        <p:spPr>
          <a:xfrm>
            <a:off x="4713409" y="3907360"/>
            <a:ext cx="1030165" cy="523220"/>
          </a:xfrm>
          <a:prstGeom prst="rect">
            <a:avLst/>
          </a:prstGeom>
          <a:noFill/>
        </p:spPr>
        <p:txBody>
          <a:bodyPr wrap="square" rtlCol="0">
            <a:spAutoFit/>
          </a:bodyPr>
          <a:lstStyle/>
          <a:p>
            <a:pPr algn="ctr"/>
            <a:r>
              <a:rPr lang="en-US" sz="1400" dirty="0" smtClean="0">
                <a:solidFill>
                  <a:srgbClr val="111111"/>
                </a:solidFill>
              </a:rPr>
              <a:t>Moderate Plains</a:t>
            </a:r>
            <a:endParaRPr lang="en-US" sz="1400" dirty="0">
              <a:solidFill>
                <a:srgbClr val="111111"/>
              </a:solidFill>
            </a:endParaRPr>
          </a:p>
        </p:txBody>
      </p:sp>
      <p:sp>
        <p:nvSpPr>
          <p:cNvPr id="37" name="TextBox 36"/>
          <p:cNvSpPr txBox="1"/>
          <p:nvPr/>
        </p:nvSpPr>
        <p:spPr>
          <a:xfrm>
            <a:off x="3567112" y="6044624"/>
            <a:ext cx="962025" cy="584775"/>
          </a:xfrm>
          <a:prstGeom prst="rect">
            <a:avLst/>
          </a:prstGeom>
          <a:noFill/>
        </p:spPr>
        <p:txBody>
          <a:bodyPr wrap="square" rtlCol="0">
            <a:spAutoFit/>
          </a:bodyPr>
          <a:lstStyle/>
          <a:p>
            <a:pPr algn="ctr"/>
            <a:r>
              <a:rPr lang="en-US" sz="1400" dirty="0" smtClean="0">
                <a:solidFill>
                  <a:srgbClr val="111111"/>
                </a:solidFill>
              </a:rPr>
              <a:t>10,000 ft</a:t>
            </a:r>
            <a:endParaRPr lang="en-US" sz="1400" dirty="0">
              <a:solidFill>
                <a:srgbClr val="111111"/>
              </a:solidFill>
            </a:endParaRPr>
          </a:p>
          <a:p>
            <a:endParaRPr lang="en-US" dirty="0"/>
          </a:p>
        </p:txBody>
      </p:sp>
      <p:sp>
        <p:nvSpPr>
          <p:cNvPr id="38" name="TextBox 37"/>
          <p:cNvSpPr txBox="1"/>
          <p:nvPr/>
        </p:nvSpPr>
        <p:spPr>
          <a:xfrm>
            <a:off x="4781550" y="4571193"/>
            <a:ext cx="962025" cy="800219"/>
          </a:xfrm>
          <a:prstGeom prst="rect">
            <a:avLst/>
          </a:prstGeom>
          <a:noFill/>
        </p:spPr>
        <p:txBody>
          <a:bodyPr wrap="square" rtlCol="0">
            <a:spAutoFit/>
          </a:bodyPr>
          <a:lstStyle/>
          <a:p>
            <a:pPr algn="ctr"/>
            <a:r>
              <a:rPr lang="en-US" sz="1400" dirty="0">
                <a:solidFill>
                  <a:srgbClr val="111111"/>
                </a:solidFill>
              </a:rPr>
              <a:t>3</a:t>
            </a:r>
            <a:r>
              <a:rPr lang="en-US" sz="1400" dirty="0" smtClean="0">
                <a:solidFill>
                  <a:srgbClr val="111111"/>
                </a:solidFill>
              </a:rPr>
              <a:t>0,000 –</a:t>
            </a:r>
          </a:p>
          <a:p>
            <a:pPr algn="ctr"/>
            <a:r>
              <a:rPr lang="en-US" sz="1400" dirty="0" smtClean="0">
                <a:solidFill>
                  <a:srgbClr val="111111"/>
                </a:solidFill>
              </a:rPr>
              <a:t>40,000 ft</a:t>
            </a:r>
            <a:endParaRPr lang="en-US" sz="1400" dirty="0">
              <a:solidFill>
                <a:srgbClr val="111111"/>
              </a:solidFill>
            </a:endParaRPr>
          </a:p>
          <a:p>
            <a:endParaRPr lang="en-US" dirty="0"/>
          </a:p>
        </p:txBody>
      </p:sp>
      <p:sp>
        <p:nvSpPr>
          <p:cNvPr id="39" name="TextBox 38"/>
          <p:cNvSpPr txBox="1"/>
          <p:nvPr/>
        </p:nvSpPr>
        <p:spPr>
          <a:xfrm>
            <a:off x="6523159" y="4168970"/>
            <a:ext cx="962025" cy="307777"/>
          </a:xfrm>
          <a:prstGeom prst="rect">
            <a:avLst/>
          </a:prstGeom>
          <a:noFill/>
        </p:spPr>
        <p:txBody>
          <a:bodyPr wrap="square" rtlCol="0">
            <a:spAutoFit/>
          </a:bodyPr>
          <a:lstStyle/>
          <a:p>
            <a:pPr algn="ctr"/>
            <a:r>
              <a:rPr lang="en-US" sz="1400" dirty="0" smtClean="0">
                <a:solidFill>
                  <a:srgbClr val="111111"/>
                </a:solidFill>
              </a:rPr>
              <a:t>PacNW</a:t>
            </a:r>
            <a:endParaRPr lang="en-US" sz="1400" dirty="0">
              <a:solidFill>
                <a:srgbClr val="111111"/>
              </a:solidFill>
            </a:endParaRPr>
          </a:p>
        </p:txBody>
      </p:sp>
      <p:sp>
        <p:nvSpPr>
          <p:cNvPr id="40" name="TextBox 39"/>
          <p:cNvSpPr txBox="1"/>
          <p:nvPr/>
        </p:nvSpPr>
        <p:spPr>
          <a:xfrm>
            <a:off x="7618533" y="4054463"/>
            <a:ext cx="1030165" cy="523220"/>
          </a:xfrm>
          <a:prstGeom prst="rect">
            <a:avLst/>
          </a:prstGeom>
          <a:noFill/>
        </p:spPr>
        <p:txBody>
          <a:bodyPr wrap="square" rtlCol="0">
            <a:spAutoFit/>
          </a:bodyPr>
          <a:lstStyle/>
          <a:p>
            <a:pPr algn="ctr"/>
            <a:r>
              <a:rPr lang="en-US" sz="1400" dirty="0" smtClean="0">
                <a:solidFill>
                  <a:srgbClr val="111111"/>
                </a:solidFill>
              </a:rPr>
              <a:t>Moderate Plains</a:t>
            </a:r>
            <a:endParaRPr lang="en-US" sz="1400" dirty="0">
              <a:solidFill>
                <a:srgbClr val="111111"/>
              </a:solidFill>
            </a:endParaRPr>
          </a:p>
        </p:txBody>
      </p:sp>
      <p:sp>
        <p:nvSpPr>
          <p:cNvPr id="41" name="TextBox 40"/>
          <p:cNvSpPr txBox="1"/>
          <p:nvPr/>
        </p:nvSpPr>
        <p:spPr>
          <a:xfrm>
            <a:off x="6485791" y="4736526"/>
            <a:ext cx="1036759" cy="307777"/>
          </a:xfrm>
          <a:prstGeom prst="rect">
            <a:avLst/>
          </a:prstGeom>
          <a:noFill/>
        </p:spPr>
        <p:txBody>
          <a:bodyPr wrap="square" rtlCol="0">
            <a:spAutoFit/>
          </a:bodyPr>
          <a:lstStyle/>
          <a:p>
            <a:pPr algn="ctr"/>
            <a:r>
              <a:rPr lang="en-US" sz="1400" dirty="0" smtClean="0">
                <a:solidFill>
                  <a:srgbClr val="111111"/>
                </a:solidFill>
              </a:rPr>
              <a:t>252 m</a:t>
            </a:r>
            <a:r>
              <a:rPr lang="en-US" sz="1400" baseline="30000" dirty="0" smtClean="0">
                <a:solidFill>
                  <a:srgbClr val="111111"/>
                </a:solidFill>
              </a:rPr>
              <a:t>2 /</a:t>
            </a:r>
            <a:r>
              <a:rPr lang="en-US" sz="1400" dirty="0" smtClean="0">
                <a:solidFill>
                  <a:srgbClr val="111111"/>
                </a:solidFill>
              </a:rPr>
              <a:t>s</a:t>
            </a:r>
            <a:r>
              <a:rPr lang="en-US" sz="1400" baseline="30000" dirty="0" smtClean="0">
                <a:solidFill>
                  <a:srgbClr val="111111"/>
                </a:solidFill>
              </a:rPr>
              <a:t>2</a:t>
            </a:r>
            <a:endParaRPr lang="en-US" dirty="0"/>
          </a:p>
        </p:txBody>
      </p:sp>
      <p:sp>
        <p:nvSpPr>
          <p:cNvPr id="42" name="TextBox 41"/>
          <p:cNvSpPr txBox="1"/>
          <p:nvPr/>
        </p:nvSpPr>
        <p:spPr>
          <a:xfrm>
            <a:off x="7649671" y="4741535"/>
            <a:ext cx="1036759" cy="307777"/>
          </a:xfrm>
          <a:prstGeom prst="rect">
            <a:avLst/>
          </a:prstGeom>
          <a:noFill/>
        </p:spPr>
        <p:txBody>
          <a:bodyPr wrap="square" rtlCol="0">
            <a:spAutoFit/>
          </a:bodyPr>
          <a:lstStyle/>
          <a:p>
            <a:pPr algn="ctr"/>
            <a:r>
              <a:rPr lang="en-US" sz="1400" dirty="0" smtClean="0">
                <a:solidFill>
                  <a:srgbClr val="111111"/>
                </a:solidFill>
              </a:rPr>
              <a:t>250 m</a:t>
            </a:r>
            <a:r>
              <a:rPr lang="en-US" sz="1400" baseline="30000" dirty="0" smtClean="0">
                <a:solidFill>
                  <a:srgbClr val="111111"/>
                </a:solidFill>
              </a:rPr>
              <a:t>2 /</a:t>
            </a:r>
            <a:r>
              <a:rPr lang="en-US" sz="1400" dirty="0" smtClean="0">
                <a:solidFill>
                  <a:srgbClr val="111111"/>
                </a:solidFill>
              </a:rPr>
              <a:t>s</a:t>
            </a:r>
            <a:r>
              <a:rPr lang="en-US" sz="1400" baseline="30000" dirty="0" smtClean="0">
                <a:solidFill>
                  <a:srgbClr val="111111"/>
                </a:solidFill>
              </a:rPr>
              <a:t>2</a:t>
            </a:r>
            <a:endParaRPr lang="en-US" dirty="0"/>
          </a:p>
        </p:txBody>
      </p:sp>
    </p:spTree>
    <p:extLst>
      <p:ext uri="{BB962C8B-B14F-4D97-AF65-F5344CB8AC3E}">
        <p14:creationId xmlns:p14="http://schemas.microsoft.com/office/powerpoint/2010/main" val="1609133385"/>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0" y="1155700"/>
            <a:ext cx="9144000"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150971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1546225"/>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77" name="TextBox 10"/>
          <p:cNvSpPr txBox="1">
            <a:spLocks noChangeArrowheads="1"/>
          </p:cNvSpPr>
          <p:nvPr/>
        </p:nvSpPr>
        <p:spPr bwMode="auto">
          <a:xfrm>
            <a:off x="3383586" y="1192213"/>
            <a:ext cx="22085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Tuesday</a:t>
            </a:r>
            <a:r>
              <a:rPr lang="en-GB" altLang="en-US" sz="1400" b="1" dirty="0">
                <a:solidFill>
                  <a:srgbClr val="1C1C1C"/>
                </a:solidFill>
              </a:rPr>
              <a:t>, </a:t>
            </a:r>
            <a:r>
              <a:rPr lang="en-GB" altLang="en-US" sz="1400" b="1" dirty="0" smtClean="0">
                <a:solidFill>
                  <a:srgbClr val="1C1C1C"/>
                </a:solidFill>
              </a:rPr>
              <a:t>January </a:t>
            </a:r>
            <a:r>
              <a:rPr lang="en-GB" altLang="en-US" sz="1400" b="1" dirty="0">
                <a:solidFill>
                  <a:srgbClr val="1C1C1C"/>
                </a:solidFill>
              </a:rPr>
              <a:t>24, </a:t>
            </a:r>
            <a:r>
              <a:rPr lang="en-GB" altLang="en-US" sz="1400" b="1" dirty="0" smtClean="0">
                <a:solidFill>
                  <a:srgbClr val="1C1C1C"/>
                </a:solidFill>
              </a:rPr>
              <a:t>2017</a:t>
            </a:r>
            <a:endParaRPr lang="en-GB" altLang="en-US" sz="1400" b="1" dirty="0">
              <a:solidFill>
                <a:srgbClr val="1C1C1C"/>
              </a:solidFill>
            </a:endParaRPr>
          </a:p>
        </p:txBody>
      </p:sp>
      <p:sp>
        <p:nvSpPr>
          <p:cNvPr id="3078" name="TextBox 11"/>
          <p:cNvSpPr txBox="1">
            <a:spLocks noChangeArrowheads="1"/>
          </p:cNvSpPr>
          <p:nvPr/>
        </p:nvSpPr>
        <p:spPr bwMode="auto">
          <a:xfrm>
            <a:off x="131763" y="1222375"/>
            <a:ext cx="37687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r>
              <a:rPr lang="en-GB" altLang="en-US" sz="1200" b="1" dirty="0" smtClean="0">
                <a:solidFill>
                  <a:srgbClr val="1C1C1C"/>
                </a:solidFill>
              </a:rPr>
              <a:t>Dave Elson</a:t>
            </a:r>
            <a:endParaRPr lang="en-GB" altLang="en-US" sz="1200" b="1" dirty="0">
              <a:solidFill>
                <a:srgbClr val="1C1C1C"/>
              </a:solidFill>
            </a:endParaRPr>
          </a:p>
        </p:txBody>
      </p:sp>
      <p:sp>
        <p:nvSpPr>
          <p:cNvPr id="3079" name="TextBox 12"/>
          <p:cNvSpPr txBox="1">
            <a:spLocks noChangeArrowheads="1"/>
          </p:cNvSpPr>
          <p:nvPr/>
        </p:nvSpPr>
        <p:spPr bwMode="auto">
          <a:xfrm>
            <a:off x="7772400" y="1217613"/>
            <a:ext cx="1143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r" eaLnBrk="1" hangingPunct="1">
              <a:spcBef>
                <a:spcPct val="0"/>
              </a:spcBef>
              <a:buFontTx/>
              <a:buNone/>
            </a:pPr>
            <a:r>
              <a:rPr lang="en-GB" altLang="en-US" sz="1200" b="1" dirty="0" smtClean="0">
                <a:solidFill>
                  <a:srgbClr val="1C1C1C"/>
                </a:solidFill>
              </a:rPr>
              <a:t>Treena Jensen</a:t>
            </a:r>
            <a:endParaRPr lang="en-GB" altLang="en-US" sz="1400" b="1" dirty="0">
              <a:solidFill>
                <a:srgbClr val="1C1C1C"/>
              </a:solidFill>
            </a:endParaRPr>
          </a:p>
        </p:txBody>
      </p:sp>
      <p:sp>
        <p:nvSpPr>
          <p:cNvPr id="3081" name="TextBox 15"/>
          <p:cNvSpPr txBox="1">
            <a:spLocks noChangeArrowheads="1"/>
          </p:cNvSpPr>
          <p:nvPr/>
        </p:nvSpPr>
        <p:spPr bwMode="auto">
          <a:xfrm>
            <a:off x="35169" y="2794805"/>
            <a:ext cx="2516187" cy="4139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just" eaLnBrk="1" hangingPunct="1">
              <a:spcBef>
                <a:spcPct val="0"/>
              </a:spcBef>
              <a:buFontTx/>
              <a:buNone/>
            </a:pPr>
            <a:r>
              <a:rPr lang="en-GB" altLang="en-US" sz="1800" b="1" dirty="0" smtClean="0">
                <a:solidFill>
                  <a:srgbClr val="1C1C1C"/>
                </a:solidFill>
              </a:rPr>
              <a:t>Earliest known tornado in the Washington Territory re-discovered</a:t>
            </a:r>
          </a:p>
          <a:p>
            <a:pPr algn="just" eaLnBrk="1" hangingPunct="1">
              <a:spcBef>
                <a:spcPct val="0"/>
              </a:spcBef>
              <a:buFontTx/>
              <a:buNone/>
            </a:pPr>
            <a:r>
              <a:rPr lang="en-GB" altLang="en-US" sz="1100" dirty="0" smtClean="0">
                <a:solidFill>
                  <a:srgbClr val="1C1C1C"/>
                </a:solidFill>
              </a:rPr>
              <a:t>Cowlitz – We learn from the Rev. Father Richards that on Monday last, at about 10 o’clock </a:t>
            </a:r>
            <a:r>
              <a:rPr lang="en-GB" altLang="en-US" sz="800" dirty="0" smtClean="0">
                <a:solidFill>
                  <a:srgbClr val="1C1C1C"/>
                </a:solidFill>
              </a:rPr>
              <a:t>A.M</a:t>
            </a:r>
            <a:r>
              <a:rPr lang="en-GB" altLang="en-US" sz="1100" dirty="0" smtClean="0">
                <a:solidFill>
                  <a:srgbClr val="1C1C1C"/>
                </a:solidFill>
              </a:rPr>
              <a:t>., a most destructive tornado, accompanied with rain and hail visited the quiet little town of Cowlitz in Lewis county, W.T., tearing down fences, uprooting trees and destroying everything in its onward course. The frame of a fine building, 65 by 35 feet, and two stories in hight, just put up through the untiring exertion of the Rev. Mr. Richard, of the Catholic church, and intended for an Academy for young ladies, was, in less time than is required to pen these lines, rased to the ground, thus destroying in an instant the work which had required months to accomplish. The church near it suffered considerably also, having part of its tower carried away, and its windows, </a:t>
            </a:r>
            <a:endParaRPr lang="en-GB" altLang="en-US" sz="1100" dirty="0">
              <a:solidFill>
                <a:srgbClr val="1C1C1C"/>
              </a:solidFill>
            </a:endParaRPr>
          </a:p>
        </p:txBody>
      </p:sp>
      <p:cxnSp>
        <p:nvCxnSpPr>
          <p:cNvPr id="19" name="Straight Connector 18"/>
          <p:cNvCxnSpPr/>
          <p:nvPr/>
        </p:nvCxnSpPr>
        <p:spPr>
          <a:xfrm>
            <a:off x="2609851" y="2794805"/>
            <a:ext cx="0" cy="3970317"/>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84" name="TextBox 21"/>
          <p:cNvSpPr txBox="1">
            <a:spLocks noChangeArrowheads="1"/>
          </p:cNvSpPr>
          <p:nvPr/>
        </p:nvSpPr>
        <p:spPr bwMode="auto">
          <a:xfrm>
            <a:off x="5237332" y="2933700"/>
            <a:ext cx="3741799" cy="1661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just" eaLnBrk="1" hangingPunct="1">
              <a:spcBef>
                <a:spcPct val="0"/>
              </a:spcBef>
              <a:buFontTx/>
              <a:buNone/>
            </a:pPr>
            <a:r>
              <a:rPr lang="en-GB" altLang="en-US" sz="1800" b="1" dirty="0" smtClean="0">
                <a:solidFill>
                  <a:srgbClr val="1C1C1C"/>
                </a:solidFill>
              </a:rPr>
              <a:t>Uncovering of the first </a:t>
            </a:r>
            <a:r>
              <a:rPr lang="en-GB" altLang="en-US" sz="1800" b="1" dirty="0">
                <a:solidFill>
                  <a:srgbClr val="1C1C1C"/>
                </a:solidFill>
              </a:rPr>
              <a:t>t</a:t>
            </a:r>
            <a:r>
              <a:rPr lang="en-GB" altLang="en-US" sz="1800" b="1" dirty="0" smtClean="0">
                <a:solidFill>
                  <a:srgbClr val="1C1C1C"/>
                </a:solidFill>
              </a:rPr>
              <a:t>ornado </a:t>
            </a:r>
            <a:r>
              <a:rPr lang="en-GB" altLang="en-US" sz="1800" b="1" dirty="0">
                <a:solidFill>
                  <a:srgbClr val="1C1C1C"/>
                </a:solidFill>
              </a:rPr>
              <a:t>f</a:t>
            </a:r>
            <a:r>
              <a:rPr lang="en-GB" altLang="en-US" sz="1800" b="1" dirty="0" smtClean="0">
                <a:solidFill>
                  <a:srgbClr val="1C1C1C"/>
                </a:solidFill>
              </a:rPr>
              <a:t>atalities </a:t>
            </a:r>
            <a:r>
              <a:rPr lang="en-GB" altLang="en-US" sz="1800" b="1" dirty="0">
                <a:solidFill>
                  <a:srgbClr val="1C1C1C"/>
                </a:solidFill>
              </a:rPr>
              <a:t>k</a:t>
            </a:r>
            <a:r>
              <a:rPr lang="en-GB" altLang="en-US" sz="1800" b="1" dirty="0" smtClean="0">
                <a:solidFill>
                  <a:srgbClr val="1C1C1C"/>
                </a:solidFill>
              </a:rPr>
              <a:t>nown in Washington state </a:t>
            </a:r>
          </a:p>
          <a:p>
            <a:pPr algn="just" eaLnBrk="1" hangingPunct="1">
              <a:spcBef>
                <a:spcPct val="0"/>
              </a:spcBef>
              <a:buFontTx/>
              <a:buNone/>
            </a:pPr>
            <a:r>
              <a:rPr lang="en-GB" altLang="en-US" sz="1100" dirty="0" smtClean="0">
                <a:solidFill>
                  <a:srgbClr val="1C1C1C"/>
                </a:solidFill>
              </a:rPr>
              <a:t>The Agency, Wash. – (Special.) – A terrible storm struck the agency at the Quiniault Reservation Sunday night, and report says that David Kerr, a prominent citizen in Hoquiam, was killed. Several others were seriously injured The storm on North Beach Sunday evening seems to have reached the climax of its fury at the agency at about 12 o’clock last night (cont.)</a:t>
            </a:r>
            <a:endParaRPr lang="en-GB" altLang="en-US" sz="1100" dirty="0">
              <a:solidFill>
                <a:srgbClr val="1C1C1C"/>
              </a:solidFill>
              <a:latin typeface="Arial" panose="020B0604020202020204" pitchFamily="34" charset="0"/>
            </a:endParaRPr>
          </a:p>
        </p:txBody>
      </p:sp>
      <p:cxnSp>
        <p:nvCxnSpPr>
          <p:cNvPr id="25" name="Straight Connector 24"/>
          <p:cNvCxnSpPr/>
          <p:nvPr/>
        </p:nvCxnSpPr>
        <p:spPr>
          <a:xfrm>
            <a:off x="-4763" y="1189038"/>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90" name="TextBox 10"/>
          <p:cNvSpPr txBox="1">
            <a:spLocks noChangeArrowheads="1"/>
          </p:cNvSpPr>
          <p:nvPr/>
        </p:nvSpPr>
        <p:spPr bwMode="auto">
          <a:xfrm>
            <a:off x="2088950" y="862013"/>
            <a:ext cx="47851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American Meteorological Society Meeting, Portland Oregon</a:t>
            </a:r>
            <a:endParaRPr lang="en-GB" altLang="en-US" sz="1400" b="1" dirty="0">
              <a:solidFill>
                <a:srgbClr val="1C1C1C"/>
              </a:solidFill>
            </a:endParaRPr>
          </a:p>
        </p:txBody>
      </p:sp>
      <p:sp>
        <p:nvSpPr>
          <p:cNvPr id="2" name="TextBox 1"/>
          <p:cNvSpPr txBox="1"/>
          <p:nvPr/>
        </p:nvSpPr>
        <p:spPr>
          <a:xfrm>
            <a:off x="35169" y="37842"/>
            <a:ext cx="9108831" cy="784830"/>
          </a:xfrm>
          <a:prstGeom prst="rect">
            <a:avLst/>
          </a:prstGeom>
          <a:noFill/>
        </p:spPr>
        <p:txBody>
          <a:bodyPr wrap="square" rtlCol="0">
            <a:spAutoFit/>
          </a:bodyPr>
          <a:lstStyle/>
          <a:p>
            <a:pPr algn="ct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Pacific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Northwest</a:t>
            </a: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Tornadoes</a:t>
            </a:r>
            <a:endParaRPr lang="en-US" sz="45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00611" y="2933700"/>
            <a:ext cx="2399754" cy="3836981"/>
          </a:xfrm>
          <a:prstGeom prst="rect">
            <a:avLst/>
          </a:prstGeom>
        </p:spPr>
      </p:pic>
      <p:sp>
        <p:nvSpPr>
          <p:cNvPr id="21" name="TextBox 13"/>
          <p:cNvSpPr txBox="1">
            <a:spLocks noChangeArrowheads="1"/>
          </p:cNvSpPr>
          <p:nvPr/>
        </p:nvSpPr>
        <p:spPr bwMode="auto">
          <a:xfrm>
            <a:off x="2016125" y="1701168"/>
            <a:ext cx="509210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b="1" dirty="0" smtClean="0">
                <a:solidFill>
                  <a:srgbClr val="1C1C1C"/>
                </a:solidFill>
              </a:rPr>
              <a:t>Two </a:t>
            </a:r>
            <a:r>
              <a:rPr lang="en-GB" altLang="en-US" b="1" dirty="0">
                <a:solidFill>
                  <a:srgbClr val="1C1C1C"/>
                </a:solidFill>
              </a:rPr>
              <a:t>S</a:t>
            </a:r>
            <a:r>
              <a:rPr lang="en-GB" altLang="en-US" b="1" dirty="0" smtClean="0">
                <a:solidFill>
                  <a:srgbClr val="1C1C1C"/>
                </a:solidFill>
              </a:rPr>
              <a:t>ignificant </a:t>
            </a:r>
            <a:r>
              <a:rPr lang="en-GB" altLang="en-US" b="1" dirty="0">
                <a:solidFill>
                  <a:srgbClr val="1C1C1C"/>
                </a:solidFill>
              </a:rPr>
              <a:t>T</a:t>
            </a:r>
            <a:r>
              <a:rPr lang="en-GB" altLang="en-US" b="1" dirty="0" smtClean="0">
                <a:solidFill>
                  <a:srgbClr val="1C1C1C"/>
                </a:solidFill>
              </a:rPr>
              <a:t>ornado Discoveries in  Washington </a:t>
            </a:r>
            <a:endParaRPr lang="en-GB" altLang="en-US" b="1" dirty="0">
              <a:solidFill>
                <a:srgbClr val="1C1C1C"/>
              </a:solidFill>
            </a:endParaRPr>
          </a:p>
        </p:txBody>
      </p:sp>
      <p:sp>
        <p:nvSpPr>
          <p:cNvPr id="24" name="TextBox 13"/>
          <p:cNvSpPr txBox="1">
            <a:spLocks noChangeArrowheads="1"/>
          </p:cNvSpPr>
          <p:nvPr/>
        </p:nvSpPr>
        <p:spPr bwMode="auto">
          <a:xfrm>
            <a:off x="-4763" y="1555206"/>
            <a:ext cx="217169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5400" b="1" dirty="0" smtClean="0">
                <a:solidFill>
                  <a:srgbClr val="1C1C1C"/>
                </a:solidFill>
              </a:rPr>
              <a:t>Extra!</a:t>
            </a:r>
            <a:endParaRPr lang="en-GB" altLang="en-US" sz="5400" b="1" dirty="0">
              <a:solidFill>
                <a:srgbClr val="1C1C1C"/>
              </a:solidFill>
            </a:endParaRPr>
          </a:p>
        </p:txBody>
      </p:sp>
      <p:sp>
        <p:nvSpPr>
          <p:cNvPr id="26" name="TextBox 13"/>
          <p:cNvSpPr txBox="1">
            <a:spLocks noChangeArrowheads="1"/>
          </p:cNvSpPr>
          <p:nvPr/>
        </p:nvSpPr>
        <p:spPr bwMode="auto">
          <a:xfrm>
            <a:off x="6967539" y="1555206"/>
            <a:ext cx="217169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5400" b="1" dirty="0" smtClean="0">
                <a:solidFill>
                  <a:srgbClr val="1C1C1C"/>
                </a:solidFill>
              </a:rPr>
              <a:t>Extra!</a:t>
            </a:r>
            <a:endParaRPr lang="en-GB" altLang="en-US" sz="5400" b="1" dirty="0">
              <a:solidFill>
                <a:srgbClr val="1C1C1C"/>
              </a:solidFill>
            </a:endParaRPr>
          </a:p>
        </p:txBody>
      </p:sp>
      <p:cxnSp>
        <p:nvCxnSpPr>
          <p:cNvPr id="27" name="Straight Connector 26"/>
          <p:cNvCxnSpPr/>
          <p:nvPr/>
        </p:nvCxnSpPr>
        <p:spPr>
          <a:xfrm>
            <a:off x="5114653" y="2800363"/>
            <a:ext cx="14288" cy="3970318"/>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p:cNvPicPr>
          <p:nvPr/>
        </p:nvPicPr>
        <p:blipFill>
          <a:blip r:embed="rId4">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5314950" y="4595693"/>
            <a:ext cx="3664181" cy="2230984"/>
          </a:xfrm>
          <a:prstGeom prst="rect">
            <a:avLst/>
          </a:prstGeom>
        </p:spPr>
      </p:pic>
    </p:spTree>
    <p:extLst>
      <p:ext uri="{BB962C8B-B14F-4D97-AF65-F5344CB8AC3E}">
        <p14:creationId xmlns:p14="http://schemas.microsoft.com/office/powerpoint/2010/main" val="706311653"/>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duotone>
              <a:prstClr val="black"/>
              <a:srgbClr val="D9C3A5">
                <a:tint val="50000"/>
                <a:satMod val="180000"/>
              </a:srgbClr>
            </a:duotone>
            <a:extLst>
              <a:ext uri="{28A0092B-C50C-407E-A947-70E740481C1C}">
                <a14:useLocalDpi xmlns:a14="http://schemas.microsoft.com/office/drawing/2010/main" val="0"/>
              </a:ext>
            </a:extLst>
          </a:blip>
          <a:srcRect t="354" r="2173" b="-354"/>
          <a:stretch/>
        </p:blipFill>
        <p:spPr>
          <a:xfrm>
            <a:off x="133078" y="1447264"/>
            <a:ext cx="3105422" cy="5319296"/>
          </a:xfrm>
          <a:prstGeom prst="rect">
            <a:avLst/>
          </a:prstGeom>
        </p:spPr>
      </p:pic>
      <p:sp>
        <p:nvSpPr>
          <p:cNvPr id="4" name="TextBox 13"/>
          <p:cNvSpPr txBox="1">
            <a:spLocks noChangeArrowheads="1"/>
          </p:cNvSpPr>
          <p:nvPr/>
        </p:nvSpPr>
        <p:spPr bwMode="auto">
          <a:xfrm>
            <a:off x="11112" y="123825"/>
            <a:ext cx="913288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4000" b="1" dirty="0" smtClean="0">
                <a:solidFill>
                  <a:srgbClr val="1C1C1C"/>
                </a:solidFill>
              </a:rPr>
              <a:t>From one article in the Vancouver Register of 13 July 1867</a:t>
            </a:r>
            <a:endParaRPr lang="en-GB" altLang="en-US" sz="4000" b="1" dirty="0">
              <a:solidFill>
                <a:srgbClr val="1C1C1C"/>
              </a:solidFill>
            </a:endParaRPr>
          </a:p>
        </p:txBody>
      </p:sp>
      <p:sp>
        <p:nvSpPr>
          <p:cNvPr id="3" name="TextBox 2"/>
          <p:cNvSpPr txBox="1"/>
          <p:nvPr/>
        </p:nvSpPr>
        <p:spPr>
          <a:xfrm>
            <a:off x="3590925" y="1447264"/>
            <a:ext cx="5333999" cy="3416320"/>
          </a:xfrm>
          <a:prstGeom prst="rect">
            <a:avLst/>
          </a:prstGeom>
          <a:noFill/>
        </p:spPr>
        <p:txBody>
          <a:bodyPr wrap="square" rtlCol="0">
            <a:spAutoFit/>
          </a:bodyPr>
          <a:lstStyle/>
          <a:p>
            <a:r>
              <a:rPr lang="en-US" dirty="0" smtClean="0"/>
              <a:t>What: 	Tornado</a:t>
            </a:r>
          </a:p>
          <a:p>
            <a:r>
              <a:rPr lang="en-US" dirty="0"/>
              <a:t>	</a:t>
            </a:r>
            <a:r>
              <a:rPr lang="en-US" dirty="0" smtClean="0"/>
              <a:t>A 2 story frame building destroyed</a:t>
            </a:r>
          </a:p>
          <a:p>
            <a:r>
              <a:rPr lang="en-US" dirty="0"/>
              <a:t>	</a:t>
            </a:r>
            <a:r>
              <a:rPr lang="en-US" dirty="0" smtClean="0"/>
              <a:t>A residence destroyed</a:t>
            </a:r>
          </a:p>
          <a:p>
            <a:r>
              <a:rPr lang="en-US" dirty="0"/>
              <a:t>	</a:t>
            </a:r>
            <a:r>
              <a:rPr lang="en-US" dirty="0" smtClean="0"/>
              <a:t>Roof of another house carried off</a:t>
            </a:r>
          </a:p>
          <a:p>
            <a:r>
              <a:rPr lang="en-US" dirty="0"/>
              <a:t>	</a:t>
            </a:r>
            <a:r>
              <a:rPr lang="en-US" dirty="0" smtClean="0"/>
              <a:t>A church tower and windows destroyed</a:t>
            </a:r>
          </a:p>
          <a:p>
            <a:endParaRPr lang="en-US" dirty="0" smtClean="0"/>
          </a:p>
          <a:p>
            <a:r>
              <a:rPr lang="en-US" dirty="0" smtClean="0"/>
              <a:t>When: 	10 am, Monday July 8 1867</a:t>
            </a:r>
          </a:p>
          <a:p>
            <a:endParaRPr lang="en-US" dirty="0" smtClean="0"/>
          </a:p>
          <a:p>
            <a:r>
              <a:rPr lang="en-US" dirty="0" smtClean="0"/>
              <a:t>Who: 	Rev Richards witnessed it</a:t>
            </a:r>
          </a:p>
          <a:p>
            <a:endParaRPr lang="en-US" dirty="0" smtClean="0"/>
          </a:p>
          <a:p>
            <a:r>
              <a:rPr lang="en-US" dirty="0" smtClean="0"/>
              <a:t>Where:	Town of Cowlitz, Lewis County</a:t>
            </a:r>
          </a:p>
          <a:p>
            <a:r>
              <a:rPr lang="en-US" dirty="0"/>
              <a:t>	</a:t>
            </a:r>
            <a:r>
              <a:rPr lang="en-US" dirty="0" smtClean="0"/>
              <a:t>Washington Territory</a:t>
            </a:r>
            <a:endParaRPr lang="en-US" dirty="0"/>
          </a:p>
        </p:txBody>
      </p:sp>
    </p:spTree>
    <p:extLst>
      <p:ext uri="{BB962C8B-B14F-4D97-AF65-F5344CB8AC3E}">
        <p14:creationId xmlns:p14="http://schemas.microsoft.com/office/powerpoint/2010/main" val="66568438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duotone>
              <a:prstClr val="black"/>
              <a:srgbClr val="D9C3A5">
                <a:tint val="50000"/>
                <a:satMod val="180000"/>
              </a:srgbClr>
            </a:duotone>
            <a:extLst>
              <a:ext uri="{28A0092B-C50C-407E-A947-70E740481C1C}">
                <a14:useLocalDpi xmlns:a14="http://schemas.microsoft.com/office/drawing/2010/main" val="0"/>
              </a:ext>
            </a:extLst>
          </a:blip>
          <a:srcRect t="354" r="2173" b="-354"/>
          <a:stretch/>
        </p:blipFill>
        <p:spPr>
          <a:xfrm>
            <a:off x="133078" y="1447264"/>
            <a:ext cx="3105422" cy="5319296"/>
          </a:xfrm>
          <a:prstGeom prst="rect">
            <a:avLst/>
          </a:prstGeom>
        </p:spPr>
      </p:pic>
      <p:sp>
        <p:nvSpPr>
          <p:cNvPr id="4" name="TextBox 13"/>
          <p:cNvSpPr txBox="1">
            <a:spLocks noChangeArrowheads="1"/>
          </p:cNvSpPr>
          <p:nvPr/>
        </p:nvSpPr>
        <p:spPr bwMode="auto">
          <a:xfrm>
            <a:off x="11112" y="123825"/>
            <a:ext cx="913288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4000" b="1" dirty="0" smtClean="0">
                <a:solidFill>
                  <a:srgbClr val="1C1C1C"/>
                </a:solidFill>
              </a:rPr>
              <a:t>From one article in the Vancouver Register of 13 July 1867</a:t>
            </a:r>
            <a:endParaRPr lang="en-GB" altLang="en-US" sz="4000" b="1" dirty="0">
              <a:solidFill>
                <a:srgbClr val="1C1C1C"/>
              </a:solidFill>
            </a:endParaRPr>
          </a:p>
        </p:txBody>
      </p:sp>
      <p:sp>
        <p:nvSpPr>
          <p:cNvPr id="3" name="TextBox 2"/>
          <p:cNvSpPr txBox="1"/>
          <p:nvPr/>
        </p:nvSpPr>
        <p:spPr>
          <a:xfrm>
            <a:off x="3590925" y="1447264"/>
            <a:ext cx="5333999" cy="3970318"/>
          </a:xfrm>
          <a:prstGeom prst="rect">
            <a:avLst/>
          </a:prstGeom>
          <a:noFill/>
        </p:spPr>
        <p:txBody>
          <a:bodyPr wrap="square" rtlCol="0">
            <a:spAutoFit/>
          </a:bodyPr>
          <a:lstStyle/>
          <a:p>
            <a:r>
              <a:rPr lang="en-US" dirty="0" smtClean="0">
                <a:solidFill>
                  <a:srgbClr val="6F5F4D"/>
                </a:solidFill>
              </a:rPr>
              <a:t>What: 	Tornado</a:t>
            </a:r>
          </a:p>
          <a:p>
            <a:r>
              <a:rPr lang="en-US" dirty="0">
                <a:solidFill>
                  <a:srgbClr val="6F5F4D"/>
                </a:solidFill>
              </a:rPr>
              <a:t>	</a:t>
            </a:r>
            <a:r>
              <a:rPr lang="en-US" dirty="0" smtClean="0">
                <a:solidFill>
                  <a:srgbClr val="6F5F4D"/>
                </a:solidFill>
              </a:rPr>
              <a:t>A 2 story frame building destroyed</a:t>
            </a:r>
          </a:p>
          <a:p>
            <a:r>
              <a:rPr lang="en-US" dirty="0">
                <a:solidFill>
                  <a:srgbClr val="6F5F4D"/>
                </a:solidFill>
              </a:rPr>
              <a:t>	</a:t>
            </a:r>
            <a:r>
              <a:rPr lang="en-US" dirty="0" smtClean="0">
                <a:solidFill>
                  <a:srgbClr val="6F5F4D"/>
                </a:solidFill>
              </a:rPr>
              <a:t>A residence destroyed</a:t>
            </a:r>
          </a:p>
          <a:p>
            <a:r>
              <a:rPr lang="en-US" dirty="0">
                <a:solidFill>
                  <a:srgbClr val="6F5F4D"/>
                </a:solidFill>
              </a:rPr>
              <a:t>	</a:t>
            </a:r>
            <a:r>
              <a:rPr lang="en-US" dirty="0" smtClean="0">
                <a:solidFill>
                  <a:srgbClr val="6F5F4D"/>
                </a:solidFill>
              </a:rPr>
              <a:t>Roof of another house carried off</a:t>
            </a:r>
          </a:p>
          <a:p>
            <a:r>
              <a:rPr lang="en-US" dirty="0">
                <a:solidFill>
                  <a:srgbClr val="6F5F4D"/>
                </a:solidFill>
              </a:rPr>
              <a:t>	</a:t>
            </a:r>
            <a:r>
              <a:rPr lang="en-US" dirty="0" smtClean="0">
                <a:solidFill>
                  <a:srgbClr val="6F5F4D"/>
                </a:solidFill>
              </a:rPr>
              <a:t>A church tower and windows destroyed</a:t>
            </a:r>
          </a:p>
          <a:p>
            <a:endParaRPr lang="en-US" dirty="0" smtClean="0">
              <a:solidFill>
                <a:srgbClr val="6F5F4D"/>
              </a:solidFill>
            </a:endParaRPr>
          </a:p>
          <a:p>
            <a:r>
              <a:rPr lang="en-US" dirty="0" smtClean="0">
                <a:solidFill>
                  <a:srgbClr val="6F5F4D"/>
                </a:solidFill>
              </a:rPr>
              <a:t>When: 	10 am, Monday July 8 1867</a:t>
            </a:r>
          </a:p>
          <a:p>
            <a:endParaRPr lang="en-US" dirty="0" smtClean="0">
              <a:solidFill>
                <a:srgbClr val="6F5F4D"/>
              </a:solidFill>
            </a:endParaRPr>
          </a:p>
          <a:p>
            <a:r>
              <a:rPr lang="en-US" dirty="0" smtClean="0">
                <a:solidFill>
                  <a:srgbClr val="6F5F4D"/>
                </a:solidFill>
              </a:rPr>
              <a:t>Who: 	Rev Richards witnessed it</a:t>
            </a:r>
          </a:p>
          <a:p>
            <a:endParaRPr lang="en-US" dirty="0" smtClean="0"/>
          </a:p>
          <a:p>
            <a:r>
              <a:rPr lang="en-US" dirty="0" smtClean="0"/>
              <a:t>Where:	Town of Cowlitz, Lewis County</a:t>
            </a:r>
          </a:p>
          <a:p>
            <a:r>
              <a:rPr lang="en-US" dirty="0"/>
              <a:t>	</a:t>
            </a:r>
            <a:r>
              <a:rPr lang="en-US" dirty="0" smtClean="0"/>
              <a:t>Washington Territory</a:t>
            </a:r>
          </a:p>
          <a:p>
            <a:endParaRPr lang="en-US" dirty="0"/>
          </a:p>
          <a:p>
            <a:r>
              <a:rPr lang="en-US" dirty="0">
                <a:solidFill>
                  <a:srgbClr val="C00000"/>
                </a:solidFill>
              </a:rPr>
              <a:t>P</a:t>
            </a:r>
            <a:r>
              <a:rPr lang="en-US" dirty="0" smtClean="0">
                <a:solidFill>
                  <a:srgbClr val="C00000"/>
                </a:solidFill>
              </a:rPr>
              <a:t>roblem</a:t>
            </a:r>
            <a:r>
              <a:rPr lang="en-US" dirty="0" smtClean="0"/>
              <a:t>: There is </a:t>
            </a:r>
            <a:r>
              <a:rPr lang="en-US" i="1" dirty="0" smtClean="0"/>
              <a:t>no</a:t>
            </a:r>
            <a:r>
              <a:rPr lang="en-US" dirty="0" smtClean="0"/>
              <a:t> present day town of Cowlitz</a:t>
            </a:r>
            <a:endParaRPr lang="en-US" dirty="0"/>
          </a:p>
        </p:txBody>
      </p:sp>
    </p:spTree>
    <p:extLst>
      <p:ext uri="{BB962C8B-B14F-4D97-AF65-F5344CB8AC3E}">
        <p14:creationId xmlns:p14="http://schemas.microsoft.com/office/powerpoint/2010/main" val="295147784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3"/>
          <p:cNvSpPr txBox="1">
            <a:spLocks noChangeArrowheads="1"/>
          </p:cNvSpPr>
          <p:nvPr/>
        </p:nvSpPr>
        <p:spPr bwMode="auto">
          <a:xfrm>
            <a:off x="11112" y="123825"/>
            <a:ext cx="913288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4000" b="1" dirty="0" smtClean="0">
                <a:solidFill>
                  <a:srgbClr val="1C1C1C"/>
                </a:solidFill>
              </a:rPr>
              <a:t>From one article in the Vancouver Register of 13 July 1867</a:t>
            </a:r>
            <a:endParaRPr lang="en-GB" altLang="en-US" sz="4000" b="1" dirty="0">
              <a:solidFill>
                <a:srgbClr val="1C1C1C"/>
              </a:solidFill>
            </a:endParaRPr>
          </a:p>
        </p:txBody>
      </p:sp>
      <p:sp>
        <p:nvSpPr>
          <p:cNvPr id="3" name="TextBox 2"/>
          <p:cNvSpPr txBox="1"/>
          <p:nvPr/>
        </p:nvSpPr>
        <p:spPr>
          <a:xfrm>
            <a:off x="3590925" y="1447264"/>
            <a:ext cx="5333999" cy="4247317"/>
          </a:xfrm>
          <a:prstGeom prst="rect">
            <a:avLst/>
          </a:prstGeom>
          <a:noFill/>
        </p:spPr>
        <p:txBody>
          <a:bodyPr wrap="square" rtlCol="0">
            <a:spAutoFit/>
          </a:bodyPr>
          <a:lstStyle/>
          <a:p>
            <a:r>
              <a:rPr lang="en-US" dirty="0" smtClean="0">
                <a:solidFill>
                  <a:srgbClr val="6F5F4D"/>
                </a:solidFill>
              </a:rPr>
              <a:t>What: 	Tornado</a:t>
            </a:r>
          </a:p>
          <a:p>
            <a:r>
              <a:rPr lang="en-US" dirty="0">
                <a:solidFill>
                  <a:srgbClr val="6F5F4D"/>
                </a:solidFill>
              </a:rPr>
              <a:t>	</a:t>
            </a:r>
            <a:r>
              <a:rPr lang="en-US" dirty="0" smtClean="0">
                <a:solidFill>
                  <a:srgbClr val="6F5F4D"/>
                </a:solidFill>
              </a:rPr>
              <a:t>A 2 story frame building destroyed</a:t>
            </a:r>
          </a:p>
          <a:p>
            <a:r>
              <a:rPr lang="en-US" dirty="0">
                <a:solidFill>
                  <a:srgbClr val="6F5F4D"/>
                </a:solidFill>
              </a:rPr>
              <a:t>	</a:t>
            </a:r>
            <a:r>
              <a:rPr lang="en-US" dirty="0" smtClean="0">
                <a:solidFill>
                  <a:srgbClr val="6F5F4D"/>
                </a:solidFill>
              </a:rPr>
              <a:t>A residence destroyed</a:t>
            </a:r>
          </a:p>
          <a:p>
            <a:r>
              <a:rPr lang="en-US" dirty="0">
                <a:solidFill>
                  <a:srgbClr val="6F5F4D"/>
                </a:solidFill>
              </a:rPr>
              <a:t>	</a:t>
            </a:r>
            <a:r>
              <a:rPr lang="en-US" dirty="0" smtClean="0">
                <a:solidFill>
                  <a:srgbClr val="6F5F4D"/>
                </a:solidFill>
              </a:rPr>
              <a:t>Roof of another house carried off</a:t>
            </a:r>
          </a:p>
          <a:p>
            <a:r>
              <a:rPr lang="en-US" dirty="0">
                <a:solidFill>
                  <a:srgbClr val="6F5F4D"/>
                </a:solidFill>
              </a:rPr>
              <a:t>	</a:t>
            </a:r>
            <a:r>
              <a:rPr lang="en-US" dirty="0" smtClean="0">
                <a:solidFill>
                  <a:srgbClr val="6F5F4D"/>
                </a:solidFill>
              </a:rPr>
              <a:t>A church tower and windows destroyed</a:t>
            </a:r>
          </a:p>
          <a:p>
            <a:endParaRPr lang="en-US" dirty="0" smtClean="0">
              <a:solidFill>
                <a:srgbClr val="6F5F4D"/>
              </a:solidFill>
            </a:endParaRPr>
          </a:p>
          <a:p>
            <a:r>
              <a:rPr lang="en-US" dirty="0" smtClean="0">
                <a:solidFill>
                  <a:srgbClr val="6F5F4D"/>
                </a:solidFill>
              </a:rPr>
              <a:t>When: 	10 am, Monday July 8 1867</a:t>
            </a:r>
          </a:p>
          <a:p>
            <a:endParaRPr lang="en-US" dirty="0" smtClean="0">
              <a:solidFill>
                <a:srgbClr val="6F5F4D"/>
              </a:solidFill>
            </a:endParaRPr>
          </a:p>
          <a:p>
            <a:r>
              <a:rPr lang="en-US" dirty="0" smtClean="0">
                <a:solidFill>
                  <a:srgbClr val="6F5F4D"/>
                </a:solidFill>
              </a:rPr>
              <a:t>Who: 	Rev Richards witnessed it</a:t>
            </a:r>
          </a:p>
          <a:p>
            <a:endParaRPr lang="en-US" dirty="0" smtClean="0"/>
          </a:p>
          <a:p>
            <a:r>
              <a:rPr lang="en-US" dirty="0" smtClean="0"/>
              <a:t>Where:	Town of Cowlitz, Lewis County</a:t>
            </a:r>
          </a:p>
          <a:p>
            <a:r>
              <a:rPr lang="en-US" dirty="0"/>
              <a:t>	</a:t>
            </a:r>
            <a:r>
              <a:rPr lang="en-US" dirty="0" smtClean="0"/>
              <a:t>Washington Territory</a:t>
            </a:r>
          </a:p>
          <a:p>
            <a:endParaRPr lang="en-US" dirty="0"/>
          </a:p>
          <a:p>
            <a:r>
              <a:rPr lang="en-US" dirty="0">
                <a:solidFill>
                  <a:srgbClr val="C00000"/>
                </a:solidFill>
              </a:rPr>
              <a:t>P</a:t>
            </a:r>
            <a:r>
              <a:rPr lang="en-US" dirty="0" smtClean="0">
                <a:solidFill>
                  <a:srgbClr val="C00000"/>
                </a:solidFill>
              </a:rPr>
              <a:t>roblem</a:t>
            </a:r>
            <a:r>
              <a:rPr lang="en-US" dirty="0" smtClean="0"/>
              <a:t>: There is </a:t>
            </a:r>
            <a:r>
              <a:rPr lang="en-US" i="1" dirty="0" smtClean="0"/>
              <a:t>no</a:t>
            </a:r>
            <a:r>
              <a:rPr lang="en-US" dirty="0" smtClean="0"/>
              <a:t> present day town of Cowlitz</a:t>
            </a:r>
          </a:p>
          <a:p>
            <a:endParaRPr lang="en-US" dirty="0"/>
          </a:p>
        </p:txBody>
      </p:sp>
      <p:sp>
        <p:nvSpPr>
          <p:cNvPr id="5" name="TextBox 4"/>
          <p:cNvSpPr txBox="1"/>
          <p:nvPr/>
        </p:nvSpPr>
        <p:spPr>
          <a:xfrm>
            <a:off x="3590925" y="5419725"/>
            <a:ext cx="5450056" cy="1200329"/>
          </a:xfrm>
          <a:prstGeom prst="rect">
            <a:avLst/>
          </a:prstGeom>
          <a:noFill/>
        </p:spPr>
        <p:txBody>
          <a:bodyPr wrap="square" rtlCol="0">
            <a:spAutoFit/>
          </a:bodyPr>
          <a:lstStyle/>
          <a:p>
            <a:r>
              <a:rPr lang="en-US" dirty="0" smtClean="0">
                <a:solidFill>
                  <a:srgbClr val="C00000"/>
                </a:solidFill>
              </a:rPr>
              <a:t>Resolution</a:t>
            </a:r>
            <a:r>
              <a:rPr lang="en-US" i="1" dirty="0" smtClean="0"/>
              <a:t>: Research revealed </a:t>
            </a:r>
            <a:r>
              <a:rPr lang="en-US" i="1" dirty="0"/>
              <a:t>that there was </a:t>
            </a:r>
            <a:r>
              <a:rPr lang="en-US" i="1" dirty="0" smtClean="0"/>
              <a:t>a post </a:t>
            </a:r>
            <a:r>
              <a:rPr lang="en-US" i="1" dirty="0"/>
              <a:t>office from 1854 to 1880 named Cowlitz, </a:t>
            </a:r>
            <a:r>
              <a:rPr lang="en-US" i="1" dirty="0" smtClean="0"/>
              <a:t>near</a:t>
            </a:r>
          </a:p>
          <a:p>
            <a:r>
              <a:rPr lang="en-US" i="1" dirty="0" smtClean="0"/>
              <a:t>the </a:t>
            </a:r>
            <a:r>
              <a:rPr lang="en-US" i="1" dirty="0"/>
              <a:t>current town of Toledo and the historic </a:t>
            </a:r>
            <a:r>
              <a:rPr lang="en-US" i="1" dirty="0" smtClean="0"/>
              <a:t>Cowlitz</a:t>
            </a:r>
          </a:p>
          <a:p>
            <a:r>
              <a:rPr lang="en-US" i="1" dirty="0" smtClean="0"/>
              <a:t>Landing </a:t>
            </a:r>
            <a:r>
              <a:rPr lang="en-US" i="1" dirty="0"/>
              <a:t>on the Cowlitz River.</a:t>
            </a:r>
          </a:p>
        </p:txBody>
      </p:sp>
      <p:pic>
        <p:nvPicPr>
          <p:cNvPr id="6" name="Picture 5"/>
          <p:cNvPicPr>
            <a:picLocks noChangeAspect="1"/>
          </p:cNvPicPr>
          <p:nvPr/>
        </p:nvPicPr>
        <p:blipFill>
          <a:blip r:embed="rId3">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33078" y="1447264"/>
            <a:ext cx="3105422" cy="5319296"/>
          </a:xfrm>
          <a:prstGeom prst="rect">
            <a:avLst/>
          </a:prstGeom>
        </p:spPr>
      </p:pic>
    </p:spTree>
    <p:extLst>
      <p:ext uri="{BB962C8B-B14F-4D97-AF65-F5344CB8AC3E}">
        <p14:creationId xmlns:p14="http://schemas.microsoft.com/office/powerpoint/2010/main" val="279705814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0" y="1155700"/>
            <a:ext cx="9144000"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150971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1546225"/>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77" name="TextBox 10"/>
          <p:cNvSpPr txBox="1">
            <a:spLocks noChangeArrowheads="1"/>
          </p:cNvSpPr>
          <p:nvPr/>
        </p:nvSpPr>
        <p:spPr bwMode="auto">
          <a:xfrm>
            <a:off x="3383586" y="1192213"/>
            <a:ext cx="22085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Tuesday</a:t>
            </a:r>
            <a:r>
              <a:rPr lang="en-GB" altLang="en-US" sz="1400" b="1" dirty="0">
                <a:solidFill>
                  <a:srgbClr val="1C1C1C"/>
                </a:solidFill>
              </a:rPr>
              <a:t>, </a:t>
            </a:r>
            <a:r>
              <a:rPr lang="en-GB" altLang="en-US" sz="1400" b="1" dirty="0" smtClean="0">
                <a:solidFill>
                  <a:srgbClr val="1C1C1C"/>
                </a:solidFill>
              </a:rPr>
              <a:t>January </a:t>
            </a:r>
            <a:r>
              <a:rPr lang="en-GB" altLang="en-US" sz="1400" b="1" dirty="0">
                <a:solidFill>
                  <a:srgbClr val="1C1C1C"/>
                </a:solidFill>
              </a:rPr>
              <a:t>24, </a:t>
            </a:r>
            <a:r>
              <a:rPr lang="en-GB" altLang="en-US" sz="1400" b="1" dirty="0" smtClean="0">
                <a:solidFill>
                  <a:srgbClr val="1C1C1C"/>
                </a:solidFill>
              </a:rPr>
              <a:t>2017</a:t>
            </a:r>
            <a:endParaRPr lang="en-GB" altLang="en-US" sz="1400" b="1" dirty="0">
              <a:solidFill>
                <a:srgbClr val="1C1C1C"/>
              </a:solidFill>
            </a:endParaRPr>
          </a:p>
        </p:txBody>
      </p:sp>
      <p:sp>
        <p:nvSpPr>
          <p:cNvPr id="3078" name="TextBox 11"/>
          <p:cNvSpPr txBox="1">
            <a:spLocks noChangeArrowheads="1"/>
          </p:cNvSpPr>
          <p:nvPr/>
        </p:nvSpPr>
        <p:spPr bwMode="auto">
          <a:xfrm>
            <a:off x="131763" y="1222375"/>
            <a:ext cx="37687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r>
              <a:rPr lang="en-GB" altLang="en-US" sz="1200" b="1" dirty="0" smtClean="0">
                <a:solidFill>
                  <a:srgbClr val="1C1C1C"/>
                </a:solidFill>
              </a:rPr>
              <a:t>Dave Elson</a:t>
            </a:r>
            <a:endParaRPr lang="en-GB" altLang="en-US" sz="1200" b="1" dirty="0">
              <a:solidFill>
                <a:srgbClr val="1C1C1C"/>
              </a:solidFill>
            </a:endParaRPr>
          </a:p>
        </p:txBody>
      </p:sp>
      <p:sp>
        <p:nvSpPr>
          <p:cNvPr id="3079" name="TextBox 12"/>
          <p:cNvSpPr txBox="1">
            <a:spLocks noChangeArrowheads="1"/>
          </p:cNvSpPr>
          <p:nvPr/>
        </p:nvSpPr>
        <p:spPr bwMode="auto">
          <a:xfrm>
            <a:off x="7772400" y="1217613"/>
            <a:ext cx="1143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r" eaLnBrk="1" hangingPunct="1">
              <a:spcBef>
                <a:spcPct val="0"/>
              </a:spcBef>
              <a:buFontTx/>
              <a:buNone/>
            </a:pPr>
            <a:r>
              <a:rPr lang="en-GB" altLang="en-US" sz="1200" b="1" dirty="0" smtClean="0">
                <a:solidFill>
                  <a:srgbClr val="1C1C1C"/>
                </a:solidFill>
              </a:rPr>
              <a:t>Treena Jensen</a:t>
            </a:r>
            <a:endParaRPr lang="en-GB" altLang="en-US" sz="1400" b="1" dirty="0">
              <a:solidFill>
                <a:srgbClr val="1C1C1C"/>
              </a:solidFill>
            </a:endParaRPr>
          </a:p>
        </p:txBody>
      </p:sp>
      <p:cxnSp>
        <p:nvCxnSpPr>
          <p:cNvPr id="19" name="Straight Connector 18"/>
          <p:cNvCxnSpPr/>
          <p:nvPr/>
        </p:nvCxnSpPr>
        <p:spPr>
          <a:xfrm>
            <a:off x="3209926" y="2794805"/>
            <a:ext cx="0" cy="3840473"/>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763" y="1189038"/>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90" name="TextBox 10"/>
          <p:cNvSpPr txBox="1">
            <a:spLocks noChangeArrowheads="1"/>
          </p:cNvSpPr>
          <p:nvPr/>
        </p:nvSpPr>
        <p:spPr bwMode="auto">
          <a:xfrm>
            <a:off x="2088950" y="862013"/>
            <a:ext cx="47851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American Meteorological Society Meeting, Portland Oregon</a:t>
            </a:r>
            <a:endParaRPr lang="en-GB" altLang="en-US" sz="1400" b="1" dirty="0">
              <a:solidFill>
                <a:srgbClr val="1C1C1C"/>
              </a:solidFill>
            </a:endParaRPr>
          </a:p>
        </p:txBody>
      </p:sp>
      <p:sp>
        <p:nvSpPr>
          <p:cNvPr id="2" name="TextBox 1"/>
          <p:cNvSpPr txBox="1"/>
          <p:nvPr/>
        </p:nvSpPr>
        <p:spPr>
          <a:xfrm>
            <a:off x="35169" y="37842"/>
            <a:ext cx="9108831" cy="784830"/>
          </a:xfrm>
          <a:prstGeom prst="rect">
            <a:avLst/>
          </a:prstGeom>
          <a:noFill/>
        </p:spPr>
        <p:txBody>
          <a:bodyPr wrap="square" rtlCol="0">
            <a:spAutoFit/>
          </a:bodyPr>
          <a:lstStyle/>
          <a:p>
            <a:pPr algn="ct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Pacific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Northwest</a:t>
            </a: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Tornadoes</a:t>
            </a:r>
            <a:endParaRPr lang="en-US" sz="45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sp>
        <p:nvSpPr>
          <p:cNvPr id="21" name="TextBox 13"/>
          <p:cNvSpPr txBox="1">
            <a:spLocks noChangeArrowheads="1"/>
          </p:cNvSpPr>
          <p:nvPr/>
        </p:nvSpPr>
        <p:spPr bwMode="auto">
          <a:xfrm>
            <a:off x="1790700" y="1510668"/>
            <a:ext cx="56769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b="1" dirty="0" smtClean="0">
                <a:solidFill>
                  <a:srgbClr val="1C1C1C"/>
                </a:solidFill>
              </a:rPr>
              <a:t>Discovery of the Earliest Known Fatal Tornado in WA  </a:t>
            </a:r>
            <a:endParaRPr lang="en-GB" altLang="en-US" b="1" dirty="0">
              <a:solidFill>
                <a:srgbClr val="1C1C1C"/>
              </a:solidFill>
            </a:endParaRPr>
          </a:p>
        </p:txBody>
      </p:sp>
      <p:sp>
        <p:nvSpPr>
          <p:cNvPr id="24" name="TextBox 13"/>
          <p:cNvSpPr txBox="1">
            <a:spLocks noChangeArrowheads="1"/>
          </p:cNvSpPr>
          <p:nvPr/>
        </p:nvSpPr>
        <p:spPr bwMode="auto">
          <a:xfrm>
            <a:off x="-61913" y="1431381"/>
            <a:ext cx="2171699"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5000" b="1" dirty="0" smtClean="0">
                <a:solidFill>
                  <a:srgbClr val="1C1C1C"/>
                </a:solidFill>
              </a:rPr>
              <a:t>Extra!</a:t>
            </a:r>
            <a:endParaRPr lang="en-GB" altLang="en-US" sz="5000" b="1" dirty="0">
              <a:solidFill>
                <a:srgbClr val="1C1C1C"/>
              </a:solidFill>
            </a:endParaRPr>
          </a:p>
        </p:txBody>
      </p:sp>
      <p:sp>
        <p:nvSpPr>
          <p:cNvPr id="26" name="TextBox 13"/>
          <p:cNvSpPr txBox="1">
            <a:spLocks noChangeArrowheads="1"/>
          </p:cNvSpPr>
          <p:nvPr/>
        </p:nvSpPr>
        <p:spPr bwMode="auto">
          <a:xfrm>
            <a:off x="7091364" y="1450431"/>
            <a:ext cx="2171699"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5000" b="1" dirty="0" smtClean="0">
                <a:solidFill>
                  <a:srgbClr val="1C1C1C"/>
                </a:solidFill>
              </a:rPr>
              <a:t>Extra!</a:t>
            </a:r>
            <a:endParaRPr lang="en-GB" altLang="en-US" sz="5000" b="1" dirty="0">
              <a:solidFill>
                <a:srgbClr val="1C1C1C"/>
              </a:solidFill>
            </a:endParaRPr>
          </a:p>
        </p:txBody>
      </p:sp>
      <p:cxnSp>
        <p:nvCxnSpPr>
          <p:cNvPr id="27" name="Straight Connector 26"/>
          <p:cNvCxnSpPr/>
          <p:nvPr/>
        </p:nvCxnSpPr>
        <p:spPr>
          <a:xfrm>
            <a:off x="6010003" y="2794804"/>
            <a:ext cx="7144" cy="3840474"/>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81" name="TextBox 15"/>
          <p:cNvSpPr txBox="1">
            <a:spLocks noChangeArrowheads="1"/>
          </p:cNvSpPr>
          <p:nvPr/>
        </p:nvSpPr>
        <p:spPr bwMode="auto">
          <a:xfrm>
            <a:off x="3343275" y="2763310"/>
            <a:ext cx="2516187"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r>
              <a:rPr lang="en-GB" altLang="en-US" sz="1800" b="1" dirty="0" smtClean="0">
                <a:solidFill>
                  <a:srgbClr val="1C1C1C"/>
                </a:solidFill>
              </a:rPr>
              <a:t>Tornado in Washington February 21, 1904  </a:t>
            </a:r>
          </a:p>
          <a:p>
            <a:pPr eaLnBrk="1" hangingPunct="1">
              <a:spcBef>
                <a:spcPct val="0"/>
              </a:spcBef>
              <a:buFontTx/>
              <a:buNone/>
            </a:pPr>
            <a:endParaRPr lang="en-GB" altLang="en-US" sz="1400" dirty="0" smtClean="0">
              <a:solidFill>
                <a:srgbClr val="1C1C1C"/>
              </a:solidFill>
            </a:endParaRPr>
          </a:p>
          <a:p>
            <a:pPr eaLnBrk="1" hangingPunct="1">
              <a:spcBef>
                <a:spcPct val="0"/>
              </a:spcBef>
              <a:buFontTx/>
              <a:buNone/>
            </a:pPr>
            <a:endParaRPr lang="en-GB" altLang="en-US" sz="1400" dirty="0">
              <a:solidFill>
                <a:srgbClr val="1C1C1C"/>
              </a:solidFill>
            </a:endParaRPr>
          </a:p>
        </p:txBody>
      </p:sp>
      <p:sp>
        <p:nvSpPr>
          <p:cNvPr id="40" name="TextBox 39"/>
          <p:cNvSpPr txBox="1"/>
          <p:nvPr/>
        </p:nvSpPr>
        <p:spPr>
          <a:xfrm>
            <a:off x="-4763" y="6442545"/>
            <a:ext cx="3214689" cy="461665"/>
          </a:xfrm>
          <a:prstGeom prst="rect">
            <a:avLst/>
          </a:prstGeom>
          <a:noFill/>
        </p:spPr>
        <p:txBody>
          <a:bodyPr wrap="square" rtlCol="0">
            <a:spAutoFit/>
          </a:bodyPr>
          <a:lstStyle/>
          <a:p>
            <a:pPr algn="ctr"/>
            <a:r>
              <a:rPr lang="en-US" sz="1200" dirty="0" smtClean="0">
                <a:solidFill>
                  <a:srgbClr val="990000"/>
                </a:solidFill>
                <a:latin typeface="Times New Roman" panose="02020603050405020304" pitchFamily="18" charset="0"/>
                <a:cs typeface="Times New Roman" panose="02020603050405020304" pitchFamily="18" charset="0"/>
              </a:rPr>
              <a:t>1904 Map: WA State Archives </a:t>
            </a:r>
          </a:p>
          <a:p>
            <a:pPr algn="ctr"/>
            <a:r>
              <a:rPr lang="en-US" sz="1200" dirty="0" smtClean="0">
                <a:solidFill>
                  <a:srgbClr val="990000"/>
                </a:solidFill>
                <a:latin typeface="Times New Roman" panose="02020603050405020304" pitchFamily="18" charset="0"/>
                <a:cs typeface="Times New Roman" panose="02020603050405020304" pitchFamily="18" charset="0"/>
              </a:rPr>
              <a:t>via Washington Legacy</a:t>
            </a:r>
            <a:r>
              <a:rPr lang="en-US" sz="1200" i="1" dirty="0" smtClean="0">
                <a:solidFill>
                  <a:srgbClr val="990000"/>
                </a:solidFill>
                <a:latin typeface="Times New Roman" panose="02020603050405020304" pitchFamily="18" charset="0"/>
                <a:cs typeface="Times New Roman" panose="02020603050405020304" pitchFamily="18" charset="0"/>
              </a:rPr>
              <a:t> </a:t>
            </a:r>
            <a:endParaRPr lang="en-US" sz="1200" dirty="0">
              <a:solidFill>
                <a:srgbClr val="990000"/>
              </a:solidFill>
              <a:latin typeface="Times New Roman" panose="02020603050405020304" pitchFamily="18" charset="0"/>
              <a:cs typeface="Times New Roman" panose="02020603050405020304" pitchFamily="18" charset="0"/>
            </a:endParaRPr>
          </a:p>
        </p:txBody>
      </p:sp>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426" y="2658982"/>
            <a:ext cx="3038746" cy="38344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96186280"/>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0" y="1155700"/>
            <a:ext cx="9144000"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150971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1546225"/>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77" name="TextBox 10"/>
          <p:cNvSpPr txBox="1">
            <a:spLocks noChangeArrowheads="1"/>
          </p:cNvSpPr>
          <p:nvPr/>
        </p:nvSpPr>
        <p:spPr bwMode="auto">
          <a:xfrm>
            <a:off x="3383586" y="1192213"/>
            <a:ext cx="22085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Tuesday</a:t>
            </a:r>
            <a:r>
              <a:rPr lang="en-GB" altLang="en-US" sz="1400" b="1" dirty="0">
                <a:solidFill>
                  <a:srgbClr val="1C1C1C"/>
                </a:solidFill>
              </a:rPr>
              <a:t>, </a:t>
            </a:r>
            <a:r>
              <a:rPr lang="en-GB" altLang="en-US" sz="1400" b="1" dirty="0" smtClean="0">
                <a:solidFill>
                  <a:srgbClr val="1C1C1C"/>
                </a:solidFill>
              </a:rPr>
              <a:t>January </a:t>
            </a:r>
            <a:r>
              <a:rPr lang="en-GB" altLang="en-US" sz="1400" b="1" dirty="0">
                <a:solidFill>
                  <a:srgbClr val="1C1C1C"/>
                </a:solidFill>
              </a:rPr>
              <a:t>24, </a:t>
            </a:r>
            <a:r>
              <a:rPr lang="en-GB" altLang="en-US" sz="1400" b="1" dirty="0" smtClean="0">
                <a:solidFill>
                  <a:srgbClr val="1C1C1C"/>
                </a:solidFill>
              </a:rPr>
              <a:t>2017</a:t>
            </a:r>
            <a:endParaRPr lang="en-GB" altLang="en-US" sz="1400" b="1" dirty="0">
              <a:solidFill>
                <a:srgbClr val="1C1C1C"/>
              </a:solidFill>
            </a:endParaRPr>
          </a:p>
        </p:txBody>
      </p:sp>
      <p:sp>
        <p:nvSpPr>
          <p:cNvPr id="3078" name="TextBox 11"/>
          <p:cNvSpPr txBox="1">
            <a:spLocks noChangeArrowheads="1"/>
          </p:cNvSpPr>
          <p:nvPr/>
        </p:nvSpPr>
        <p:spPr bwMode="auto">
          <a:xfrm>
            <a:off x="131763" y="1222375"/>
            <a:ext cx="37687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r>
              <a:rPr lang="en-GB" altLang="en-US" sz="1200" b="1" dirty="0" smtClean="0">
                <a:solidFill>
                  <a:srgbClr val="1C1C1C"/>
                </a:solidFill>
              </a:rPr>
              <a:t>Dave Elson</a:t>
            </a:r>
            <a:endParaRPr lang="en-GB" altLang="en-US" sz="1200" b="1" dirty="0">
              <a:solidFill>
                <a:srgbClr val="1C1C1C"/>
              </a:solidFill>
            </a:endParaRPr>
          </a:p>
        </p:txBody>
      </p:sp>
      <p:sp>
        <p:nvSpPr>
          <p:cNvPr id="3079" name="TextBox 12"/>
          <p:cNvSpPr txBox="1">
            <a:spLocks noChangeArrowheads="1"/>
          </p:cNvSpPr>
          <p:nvPr/>
        </p:nvSpPr>
        <p:spPr bwMode="auto">
          <a:xfrm>
            <a:off x="7772400" y="1217613"/>
            <a:ext cx="1143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r" eaLnBrk="1" hangingPunct="1">
              <a:spcBef>
                <a:spcPct val="0"/>
              </a:spcBef>
              <a:buFontTx/>
              <a:buNone/>
            </a:pPr>
            <a:r>
              <a:rPr lang="en-GB" altLang="en-US" sz="1200" b="1" dirty="0" smtClean="0">
                <a:solidFill>
                  <a:srgbClr val="1C1C1C"/>
                </a:solidFill>
              </a:rPr>
              <a:t>Treena Jensen</a:t>
            </a:r>
            <a:endParaRPr lang="en-GB" altLang="en-US" sz="1400" b="1" dirty="0">
              <a:solidFill>
                <a:srgbClr val="1C1C1C"/>
              </a:solidFill>
            </a:endParaRPr>
          </a:p>
        </p:txBody>
      </p:sp>
      <p:cxnSp>
        <p:nvCxnSpPr>
          <p:cNvPr id="19" name="Straight Connector 18"/>
          <p:cNvCxnSpPr/>
          <p:nvPr/>
        </p:nvCxnSpPr>
        <p:spPr>
          <a:xfrm>
            <a:off x="3209926" y="2794805"/>
            <a:ext cx="0" cy="3840473"/>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763" y="1189038"/>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90" name="TextBox 10"/>
          <p:cNvSpPr txBox="1">
            <a:spLocks noChangeArrowheads="1"/>
          </p:cNvSpPr>
          <p:nvPr/>
        </p:nvSpPr>
        <p:spPr bwMode="auto">
          <a:xfrm>
            <a:off x="2088950" y="862013"/>
            <a:ext cx="47851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American Meteorological Society Meeting, Portland Oregon</a:t>
            </a:r>
            <a:endParaRPr lang="en-GB" altLang="en-US" sz="1400" b="1" dirty="0">
              <a:solidFill>
                <a:srgbClr val="1C1C1C"/>
              </a:solidFill>
            </a:endParaRPr>
          </a:p>
        </p:txBody>
      </p:sp>
      <p:sp>
        <p:nvSpPr>
          <p:cNvPr id="2" name="TextBox 1"/>
          <p:cNvSpPr txBox="1"/>
          <p:nvPr/>
        </p:nvSpPr>
        <p:spPr>
          <a:xfrm>
            <a:off x="35169" y="37842"/>
            <a:ext cx="9108831" cy="784830"/>
          </a:xfrm>
          <a:prstGeom prst="rect">
            <a:avLst/>
          </a:prstGeom>
          <a:noFill/>
        </p:spPr>
        <p:txBody>
          <a:bodyPr wrap="square" rtlCol="0">
            <a:spAutoFit/>
          </a:bodyPr>
          <a:lstStyle/>
          <a:p>
            <a:pPr algn="ct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Pacific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Northwest</a:t>
            </a: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Tornadoes</a:t>
            </a:r>
            <a:endParaRPr lang="en-US" sz="45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sp>
        <p:nvSpPr>
          <p:cNvPr id="21" name="TextBox 13"/>
          <p:cNvSpPr txBox="1">
            <a:spLocks noChangeArrowheads="1"/>
          </p:cNvSpPr>
          <p:nvPr/>
        </p:nvSpPr>
        <p:spPr bwMode="auto">
          <a:xfrm>
            <a:off x="1790700" y="1510668"/>
            <a:ext cx="56769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b="1" dirty="0" smtClean="0">
                <a:solidFill>
                  <a:srgbClr val="1C1C1C"/>
                </a:solidFill>
              </a:rPr>
              <a:t>Discovery of the Earliest Known Fatal Tornado in WA  </a:t>
            </a:r>
            <a:endParaRPr lang="en-GB" altLang="en-US" b="1" dirty="0">
              <a:solidFill>
                <a:srgbClr val="1C1C1C"/>
              </a:solidFill>
            </a:endParaRPr>
          </a:p>
        </p:txBody>
      </p:sp>
      <p:sp>
        <p:nvSpPr>
          <p:cNvPr id="24" name="TextBox 13"/>
          <p:cNvSpPr txBox="1">
            <a:spLocks noChangeArrowheads="1"/>
          </p:cNvSpPr>
          <p:nvPr/>
        </p:nvSpPr>
        <p:spPr bwMode="auto">
          <a:xfrm>
            <a:off x="-61913" y="1431381"/>
            <a:ext cx="2171699"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5000" b="1" dirty="0" smtClean="0">
                <a:solidFill>
                  <a:srgbClr val="1C1C1C"/>
                </a:solidFill>
              </a:rPr>
              <a:t>Extra!</a:t>
            </a:r>
            <a:endParaRPr lang="en-GB" altLang="en-US" sz="5000" b="1" dirty="0">
              <a:solidFill>
                <a:srgbClr val="1C1C1C"/>
              </a:solidFill>
            </a:endParaRPr>
          </a:p>
        </p:txBody>
      </p:sp>
      <p:sp>
        <p:nvSpPr>
          <p:cNvPr id="26" name="TextBox 13"/>
          <p:cNvSpPr txBox="1">
            <a:spLocks noChangeArrowheads="1"/>
          </p:cNvSpPr>
          <p:nvPr/>
        </p:nvSpPr>
        <p:spPr bwMode="auto">
          <a:xfrm>
            <a:off x="7091364" y="1450431"/>
            <a:ext cx="2171699"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5000" b="1" dirty="0" smtClean="0">
                <a:solidFill>
                  <a:srgbClr val="1C1C1C"/>
                </a:solidFill>
              </a:rPr>
              <a:t>Extra!</a:t>
            </a:r>
            <a:endParaRPr lang="en-GB" altLang="en-US" sz="5000" b="1" dirty="0">
              <a:solidFill>
                <a:srgbClr val="1C1C1C"/>
              </a:solidFill>
            </a:endParaRPr>
          </a:p>
        </p:txBody>
      </p:sp>
      <p:cxnSp>
        <p:nvCxnSpPr>
          <p:cNvPr id="27" name="Straight Connector 26"/>
          <p:cNvCxnSpPr/>
          <p:nvPr/>
        </p:nvCxnSpPr>
        <p:spPr>
          <a:xfrm>
            <a:off x="6010003" y="2794804"/>
            <a:ext cx="7144" cy="3840474"/>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grpSp>
        <p:nvGrpSpPr>
          <p:cNvPr id="38" name="Group 37"/>
          <p:cNvGrpSpPr/>
          <p:nvPr/>
        </p:nvGrpSpPr>
        <p:grpSpPr>
          <a:xfrm>
            <a:off x="3343275" y="2763310"/>
            <a:ext cx="2565157" cy="2344679"/>
            <a:chOff x="35169" y="2709080"/>
            <a:chExt cx="2565157" cy="2344679"/>
          </a:xfrm>
        </p:grpSpPr>
        <p:sp>
          <p:nvSpPr>
            <p:cNvPr id="3081" name="TextBox 15"/>
            <p:cNvSpPr txBox="1">
              <a:spLocks noChangeArrowheads="1"/>
            </p:cNvSpPr>
            <p:nvPr/>
          </p:nvSpPr>
          <p:spPr bwMode="auto">
            <a:xfrm>
              <a:off x="35169" y="2709080"/>
              <a:ext cx="2516187"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r>
                <a:rPr lang="en-GB" altLang="en-US" sz="1800" b="1" dirty="0" smtClean="0">
                  <a:solidFill>
                    <a:srgbClr val="1C1C1C"/>
                  </a:solidFill>
                </a:rPr>
                <a:t>Tornado in Washington February 21, 1904  </a:t>
              </a:r>
            </a:p>
            <a:p>
              <a:pPr eaLnBrk="1" hangingPunct="1">
                <a:spcBef>
                  <a:spcPct val="0"/>
                </a:spcBef>
                <a:buFontTx/>
                <a:buNone/>
              </a:pPr>
              <a:r>
                <a:rPr lang="en-GB" altLang="en-US" dirty="0" smtClean="0">
                  <a:solidFill>
                    <a:srgbClr val="1C1C1C"/>
                  </a:solidFill>
                </a:rPr>
                <a:t>D</a:t>
              </a:r>
              <a:r>
                <a:rPr lang="en-GB" altLang="en-US" sz="1400" dirty="0" smtClean="0">
                  <a:solidFill>
                    <a:srgbClr val="1C1C1C"/>
                  </a:solidFill>
                </a:rPr>
                <a:t>etermining the </a:t>
              </a:r>
              <a:r>
                <a:rPr lang="en-GB" altLang="en-US" sz="1400" u="sng" dirty="0" smtClean="0">
                  <a:solidFill>
                    <a:srgbClr val="1C1C1C"/>
                  </a:solidFill>
                </a:rPr>
                <a:t>location</a:t>
              </a:r>
              <a:r>
                <a:rPr lang="en-GB" altLang="en-US" sz="1400" dirty="0" smtClean="0">
                  <a:solidFill>
                    <a:srgbClr val="1C1C1C"/>
                  </a:solidFill>
                </a:rPr>
                <a:t> of this tornado was </a:t>
              </a:r>
              <a:r>
                <a:rPr lang="en-GB" altLang="en-US" sz="1400" dirty="0" smtClean="0">
                  <a:solidFill>
                    <a:srgbClr val="1C1C1C"/>
                  </a:solidFill>
                  <a:latin typeface="Algerian" panose="04020705040A02060702" pitchFamily="82" charset="0"/>
                </a:rPr>
                <a:t>NOT EASY</a:t>
              </a:r>
              <a:r>
                <a:rPr lang="en-GB" altLang="en-US" sz="1400" dirty="0" smtClean="0">
                  <a:solidFill>
                    <a:srgbClr val="1C1C1C"/>
                  </a:solidFill>
                </a:rPr>
                <a:t>. </a:t>
              </a:r>
              <a:endParaRPr lang="en-GB" altLang="en-US" sz="1400" dirty="0" smtClean="0">
                <a:solidFill>
                  <a:srgbClr val="1C1C1C"/>
                </a:solidFill>
              </a:endParaRPr>
            </a:p>
            <a:p>
              <a:pPr eaLnBrk="1" hangingPunct="1">
                <a:spcBef>
                  <a:spcPct val="0"/>
                </a:spcBef>
                <a:buFontTx/>
                <a:buNone/>
              </a:pPr>
              <a:endParaRPr lang="en-GB" altLang="en-US" sz="1400" dirty="0" smtClean="0">
                <a:solidFill>
                  <a:srgbClr val="1C1C1C"/>
                </a:solidFill>
              </a:endParaRPr>
            </a:p>
            <a:p>
              <a:pPr eaLnBrk="1" hangingPunct="1">
                <a:spcBef>
                  <a:spcPct val="0"/>
                </a:spcBef>
                <a:buFontTx/>
                <a:buNone/>
              </a:pPr>
              <a:endParaRPr lang="en-GB" altLang="en-US" sz="1400" dirty="0">
                <a:solidFill>
                  <a:srgbClr val="1C1C1C"/>
                </a:solidFill>
              </a:endParaRPr>
            </a:p>
          </p:txBody>
        </p:sp>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l="5595" t="23010" r="7039" b="75046"/>
            <a:stretch/>
          </p:blipFill>
          <p:spPr>
            <a:xfrm>
              <a:off x="36513" y="4184877"/>
              <a:ext cx="2563813" cy="183706"/>
            </a:xfrm>
            <a:prstGeom prst="rect">
              <a:avLst/>
            </a:prstGeom>
          </p:spPr>
        </p:pic>
        <p:pic>
          <p:nvPicPr>
            <p:cNvPr id="10" name="Picture 9"/>
            <p:cNvPicPr>
              <a:picLocks noChangeAspect="1"/>
            </p:cNvPicPr>
            <p:nvPr/>
          </p:nvPicPr>
          <p:blipFill rotWithShape="1">
            <a:blip r:embed="rId4" cstate="print">
              <a:extLst>
                <a:ext uri="{28A0092B-C50C-407E-A947-70E740481C1C}">
                  <a14:useLocalDpi xmlns:a14="http://schemas.microsoft.com/office/drawing/2010/main" val="0"/>
                </a:ext>
              </a:extLst>
            </a:blip>
            <a:srcRect l="7757" t="1805" r="2872" b="95834"/>
            <a:stretch/>
          </p:blipFill>
          <p:spPr>
            <a:xfrm>
              <a:off x="93663" y="4501253"/>
              <a:ext cx="2334589" cy="195411"/>
            </a:xfrm>
            <a:prstGeom prst="rect">
              <a:avLst/>
            </a:prstGeom>
          </p:spPr>
        </p:pic>
        <p:pic>
          <p:nvPicPr>
            <p:cNvPr id="20" name="Picture 19"/>
            <p:cNvPicPr>
              <a:picLocks noChangeAspect="1"/>
            </p:cNvPicPr>
            <p:nvPr/>
          </p:nvPicPr>
          <p:blipFill rotWithShape="1">
            <a:blip r:embed="rId5" cstate="print">
              <a:extLst>
                <a:ext uri="{28A0092B-C50C-407E-A947-70E740481C1C}">
                  <a14:useLocalDpi xmlns:a14="http://schemas.microsoft.com/office/drawing/2010/main" val="0"/>
                </a:ext>
              </a:extLst>
            </a:blip>
            <a:srcRect l="5240" t="50972" r="19561" b="47361"/>
            <a:stretch/>
          </p:blipFill>
          <p:spPr>
            <a:xfrm>
              <a:off x="36513" y="4804573"/>
              <a:ext cx="2514843" cy="249186"/>
            </a:xfrm>
            <a:prstGeom prst="rect">
              <a:avLst/>
            </a:prstGeom>
          </p:spPr>
        </p:pic>
      </p:grpSp>
      <p:sp>
        <p:nvSpPr>
          <p:cNvPr id="40" name="TextBox 39"/>
          <p:cNvSpPr txBox="1"/>
          <p:nvPr/>
        </p:nvSpPr>
        <p:spPr>
          <a:xfrm>
            <a:off x="-4763" y="6442545"/>
            <a:ext cx="3214689" cy="461665"/>
          </a:xfrm>
          <a:prstGeom prst="rect">
            <a:avLst/>
          </a:prstGeom>
          <a:noFill/>
        </p:spPr>
        <p:txBody>
          <a:bodyPr wrap="square" rtlCol="0">
            <a:spAutoFit/>
          </a:bodyPr>
          <a:lstStyle/>
          <a:p>
            <a:pPr algn="ctr"/>
            <a:r>
              <a:rPr lang="en-US" sz="1200" dirty="0" smtClean="0">
                <a:solidFill>
                  <a:srgbClr val="990000"/>
                </a:solidFill>
                <a:latin typeface="Times New Roman" panose="02020603050405020304" pitchFamily="18" charset="0"/>
                <a:cs typeface="Times New Roman" panose="02020603050405020304" pitchFamily="18" charset="0"/>
              </a:rPr>
              <a:t>1904 Map: WA State Archives </a:t>
            </a:r>
          </a:p>
          <a:p>
            <a:pPr algn="ctr"/>
            <a:r>
              <a:rPr lang="en-US" sz="1200" dirty="0" smtClean="0">
                <a:solidFill>
                  <a:srgbClr val="990000"/>
                </a:solidFill>
                <a:latin typeface="Times New Roman" panose="02020603050405020304" pitchFamily="18" charset="0"/>
                <a:cs typeface="Times New Roman" panose="02020603050405020304" pitchFamily="18" charset="0"/>
              </a:rPr>
              <a:t>via Washington Legacy</a:t>
            </a:r>
            <a:r>
              <a:rPr lang="en-US" sz="1200" i="1" dirty="0" smtClean="0">
                <a:solidFill>
                  <a:srgbClr val="990000"/>
                </a:solidFill>
                <a:latin typeface="Times New Roman" panose="02020603050405020304" pitchFamily="18" charset="0"/>
                <a:cs typeface="Times New Roman" panose="02020603050405020304" pitchFamily="18" charset="0"/>
              </a:rPr>
              <a:t> </a:t>
            </a:r>
            <a:endParaRPr lang="en-US" sz="1200" dirty="0">
              <a:solidFill>
                <a:srgbClr val="990000"/>
              </a:solidFill>
              <a:latin typeface="Times New Roman" panose="02020603050405020304" pitchFamily="18" charset="0"/>
              <a:cs typeface="Times New Roman" panose="02020603050405020304" pitchFamily="18" charset="0"/>
            </a:endParaRPr>
          </a:p>
        </p:txBody>
      </p:sp>
      <p:grpSp>
        <p:nvGrpSpPr>
          <p:cNvPr id="35" name="Group 34"/>
          <p:cNvGrpSpPr/>
          <p:nvPr/>
        </p:nvGrpSpPr>
        <p:grpSpPr>
          <a:xfrm>
            <a:off x="27243" y="2658982"/>
            <a:ext cx="3163633" cy="3834498"/>
            <a:chOff x="2786700" y="2800780"/>
            <a:chExt cx="3163633" cy="3834498"/>
          </a:xfrm>
        </p:grpSpPr>
        <p:pic>
          <p:nvPicPr>
            <p:cNvPr id="1229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41883" y="2800780"/>
              <a:ext cx="3038746" cy="38344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2" name="5-Point Star 31"/>
            <p:cNvSpPr/>
            <p:nvPr/>
          </p:nvSpPr>
          <p:spPr>
            <a:xfrm>
              <a:off x="3383586" y="4910116"/>
              <a:ext cx="91440" cy="91440"/>
            </a:xfrm>
            <a:prstGeom prst="star5">
              <a:avLst/>
            </a:prstGeom>
            <a:solidFill>
              <a:srgbClr val="990000"/>
            </a:solidFill>
            <a:ln>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33" name="TextBox 32"/>
            <p:cNvSpPr txBox="1"/>
            <p:nvPr/>
          </p:nvSpPr>
          <p:spPr>
            <a:xfrm>
              <a:off x="2786700" y="4797905"/>
              <a:ext cx="679994" cy="276999"/>
            </a:xfrm>
            <a:prstGeom prst="rect">
              <a:avLst/>
            </a:prstGeom>
            <a:noFill/>
          </p:spPr>
          <p:txBody>
            <a:bodyPr wrap="none" rtlCol="0">
              <a:spAutoFit/>
            </a:bodyPr>
            <a:lstStyle/>
            <a:p>
              <a:r>
                <a:rPr lang="en-US" sz="1200" b="1" dirty="0" err="1"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Copalis</a:t>
              </a:r>
              <a:endParaRPr lang="en-US" sz="1200" b="1"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6" name="5-Point Star 45"/>
            <p:cNvSpPr/>
            <p:nvPr/>
          </p:nvSpPr>
          <p:spPr>
            <a:xfrm>
              <a:off x="3583611" y="5129191"/>
              <a:ext cx="91440" cy="91440"/>
            </a:xfrm>
            <a:prstGeom prst="star5">
              <a:avLst/>
            </a:prstGeom>
            <a:solidFill>
              <a:srgbClr val="990000"/>
            </a:solidFill>
            <a:ln>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47" name="TextBox 46"/>
            <p:cNvSpPr txBox="1"/>
            <p:nvPr/>
          </p:nvSpPr>
          <p:spPr>
            <a:xfrm>
              <a:off x="2872425" y="5064605"/>
              <a:ext cx="800219" cy="276999"/>
            </a:xfrm>
            <a:prstGeom prst="rect">
              <a:avLst/>
            </a:prstGeom>
            <a:noFill/>
          </p:spPr>
          <p:txBody>
            <a:bodyPr wrap="none" rtlCol="0">
              <a:spAutoFit/>
            </a:bodyPr>
            <a:lstStyle/>
            <a:p>
              <a:r>
                <a:rPr lang="en-US" sz="12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Hoquiam</a:t>
              </a:r>
              <a:endParaRPr lang="en-US" sz="1200"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8" name="5-Point Star 47"/>
            <p:cNvSpPr/>
            <p:nvPr/>
          </p:nvSpPr>
          <p:spPr>
            <a:xfrm>
              <a:off x="5336211" y="4805341"/>
              <a:ext cx="91440" cy="91440"/>
            </a:xfrm>
            <a:prstGeom prst="star5">
              <a:avLst/>
            </a:prstGeom>
            <a:solidFill>
              <a:srgbClr val="990000"/>
            </a:solidFill>
            <a:ln>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49" name="TextBox 48"/>
            <p:cNvSpPr txBox="1"/>
            <p:nvPr/>
          </p:nvSpPr>
          <p:spPr>
            <a:xfrm>
              <a:off x="5249179" y="4565468"/>
              <a:ext cx="701154" cy="276999"/>
            </a:xfrm>
            <a:prstGeom prst="rect">
              <a:avLst/>
            </a:prstGeom>
            <a:noFill/>
          </p:spPr>
          <p:txBody>
            <a:bodyPr wrap="none" rtlCol="0">
              <a:spAutoFit/>
            </a:bodyPr>
            <a:lstStyle/>
            <a:p>
              <a:r>
                <a:rPr lang="en-US" sz="12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Tacoma</a:t>
              </a:r>
              <a:endParaRPr lang="en-US" sz="1200" b="1"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3191219717"/>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0" y="1155700"/>
            <a:ext cx="9144000"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150971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1546225"/>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77" name="TextBox 10"/>
          <p:cNvSpPr txBox="1">
            <a:spLocks noChangeArrowheads="1"/>
          </p:cNvSpPr>
          <p:nvPr/>
        </p:nvSpPr>
        <p:spPr bwMode="auto">
          <a:xfrm>
            <a:off x="3383586" y="1192213"/>
            <a:ext cx="22085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Tuesday</a:t>
            </a:r>
            <a:r>
              <a:rPr lang="en-GB" altLang="en-US" sz="1400" b="1" dirty="0">
                <a:solidFill>
                  <a:srgbClr val="1C1C1C"/>
                </a:solidFill>
              </a:rPr>
              <a:t>, </a:t>
            </a:r>
            <a:r>
              <a:rPr lang="en-GB" altLang="en-US" sz="1400" b="1" dirty="0" smtClean="0">
                <a:solidFill>
                  <a:srgbClr val="1C1C1C"/>
                </a:solidFill>
              </a:rPr>
              <a:t>January </a:t>
            </a:r>
            <a:r>
              <a:rPr lang="en-GB" altLang="en-US" sz="1400" b="1" dirty="0">
                <a:solidFill>
                  <a:srgbClr val="1C1C1C"/>
                </a:solidFill>
              </a:rPr>
              <a:t>24, </a:t>
            </a:r>
            <a:r>
              <a:rPr lang="en-GB" altLang="en-US" sz="1400" b="1" dirty="0" smtClean="0">
                <a:solidFill>
                  <a:srgbClr val="1C1C1C"/>
                </a:solidFill>
              </a:rPr>
              <a:t>2017</a:t>
            </a:r>
            <a:endParaRPr lang="en-GB" altLang="en-US" sz="1400" b="1" dirty="0">
              <a:solidFill>
                <a:srgbClr val="1C1C1C"/>
              </a:solidFill>
            </a:endParaRPr>
          </a:p>
        </p:txBody>
      </p:sp>
      <p:sp>
        <p:nvSpPr>
          <p:cNvPr id="3078" name="TextBox 11"/>
          <p:cNvSpPr txBox="1">
            <a:spLocks noChangeArrowheads="1"/>
          </p:cNvSpPr>
          <p:nvPr/>
        </p:nvSpPr>
        <p:spPr bwMode="auto">
          <a:xfrm>
            <a:off x="131763" y="1222375"/>
            <a:ext cx="37687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r>
              <a:rPr lang="en-GB" altLang="en-US" sz="1200" b="1" dirty="0" smtClean="0">
                <a:solidFill>
                  <a:srgbClr val="1C1C1C"/>
                </a:solidFill>
              </a:rPr>
              <a:t>Dave Elson</a:t>
            </a:r>
            <a:endParaRPr lang="en-GB" altLang="en-US" sz="1200" b="1" dirty="0">
              <a:solidFill>
                <a:srgbClr val="1C1C1C"/>
              </a:solidFill>
            </a:endParaRPr>
          </a:p>
        </p:txBody>
      </p:sp>
      <p:sp>
        <p:nvSpPr>
          <p:cNvPr id="3079" name="TextBox 12"/>
          <p:cNvSpPr txBox="1">
            <a:spLocks noChangeArrowheads="1"/>
          </p:cNvSpPr>
          <p:nvPr/>
        </p:nvSpPr>
        <p:spPr bwMode="auto">
          <a:xfrm>
            <a:off x="7772400" y="1217613"/>
            <a:ext cx="1143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r" eaLnBrk="1" hangingPunct="1">
              <a:spcBef>
                <a:spcPct val="0"/>
              </a:spcBef>
              <a:buFontTx/>
              <a:buNone/>
            </a:pPr>
            <a:r>
              <a:rPr lang="en-GB" altLang="en-US" sz="1200" b="1" dirty="0" smtClean="0">
                <a:solidFill>
                  <a:srgbClr val="1C1C1C"/>
                </a:solidFill>
              </a:rPr>
              <a:t>Treena Jensen</a:t>
            </a:r>
            <a:endParaRPr lang="en-GB" altLang="en-US" sz="1400" b="1" dirty="0">
              <a:solidFill>
                <a:srgbClr val="1C1C1C"/>
              </a:solidFill>
            </a:endParaRPr>
          </a:p>
        </p:txBody>
      </p:sp>
      <p:cxnSp>
        <p:nvCxnSpPr>
          <p:cNvPr id="19" name="Straight Connector 18"/>
          <p:cNvCxnSpPr/>
          <p:nvPr/>
        </p:nvCxnSpPr>
        <p:spPr>
          <a:xfrm>
            <a:off x="3209926" y="2794805"/>
            <a:ext cx="0" cy="3840473"/>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763" y="1189038"/>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90" name="TextBox 10"/>
          <p:cNvSpPr txBox="1">
            <a:spLocks noChangeArrowheads="1"/>
          </p:cNvSpPr>
          <p:nvPr/>
        </p:nvSpPr>
        <p:spPr bwMode="auto">
          <a:xfrm>
            <a:off x="2088950" y="862013"/>
            <a:ext cx="47851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American Meteorological Society Meeting, Portland Oregon</a:t>
            </a:r>
            <a:endParaRPr lang="en-GB" altLang="en-US" sz="1400" b="1" dirty="0">
              <a:solidFill>
                <a:srgbClr val="1C1C1C"/>
              </a:solidFill>
            </a:endParaRPr>
          </a:p>
        </p:txBody>
      </p:sp>
      <p:sp>
        <p:nvSpPr>
          <p:cNvPr id="2" name="TextBox 1"/>
          <p:cNvSpPr txBox="1"/>
          <p:nvPr/>
        </p:nvSpPr>
        <p:spPr>
          <a:xfrm>
            <a:off x="35169" y="37842"/>
            <a:ext cx="9108831" cy="784830"/>
          </a:xfrm>
          <a:prstGeom prst="rect">
            <a:avLst/>
          </a:prstGeom>
          <a:noFill/>
        </p:spPr>
        <p:txBody>
          <a:bodyPr wrap="square" rtlCol="0">
            <a:spAutoFit/>
          </a:bodyPr>
          <a:lstStyle/>
          <a:p>
            <a:pPr algn="ct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Pacific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Northwest</a:t>
            </a: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Tornadoes</a:t>
            </a:r>
            <a:endParaRPr lang="en-US" sz="45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sp>
        <p:nvSpPr>
          <p:cNvPr id="21" name="TextBox 13"/>
          <p:cNvSpPr txBox="1">
            <a:spLocks noChangeArrowheads="1"/>
          </p:cNvSpPr>
          <p:nvPr/>
        </p:nvSpPr>
        <p:spPr bwMode="auto">
          <a:xfrm>
            <a:off x="1790700" y="1510668"/>
            <a:ext cx="56769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b="1" dirty="0" smtClean="0">
                <a:solidFill>
                  <a:srgbClr val="1C1C1C"/>
                </a:solidFill>
              </a:rPr>
              <a:t>Discovery of the Earliest Known Fatal Tornado in WA  </a:t>
            </a:r>
            <a:endParaRPr lang="en-GB" altLang="en-US" b="1" dirty="0">
              <a:solidFill>
                <a:srgbClr val="1C1C1C"/>
              </a:solidFill>
            </a:endParaRPr>
          </a:p>
        </p:txBody>
      </p:sp>
      <p:sp>
        <p:nvSpPr>
          <p:cNvPr id="24" name="TextBox 13"/>
          <p:cNvSpPr txBox="1">
            <a:spLocks noChangeArrowheads="1"/>
          </p:cNvSpPr>
          <p:nvPr/>
        </p:nvSpPr>
        <p:spPr bwMode="auto">
          <a:xfrm>
            <a:off x="-61913" y="1431381"/>
            <a:ext cx="2171699"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5000" b="1" dirty="0" smtClean="0">
                <a:solidFill>
                  <a:srgbClr val="1C1C1C"/>
                </a:solidFill>
              </a:rPr>
              <a:t>Extra!</a:t>
            </a:r>
            <a:endParaRPr lang="en-GB" altLang="en-US" sz="5000" b="1" dirty="0">
              <a:solidFill>
                <a:srgbClr val="1C1C1C"/>
              </a:solidFill>
            </a:endParaRPr>
          </a:p>
        </p:txBody>
      </p:sp>
      <p:sp>
        <p:nvSpPr>
          <p:cNvPr id="26" name="TextBox 13"/>
          <p:cNvSpPr txBox="1">
            <a:spLocks noChangeArrowheads="1"/>
          </p:cNvSpPr>
          <p:nvPr/>
        </p:nvSpPr>
        <p:spPr bwMode="auto">
          <a:xfrm>
            <a:off x="7091364" y="1450431"/>
            <a:ext cx="2171699"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5000" b="1" dirty="0" smtClean="0">
                <a:solidFill>
                  <a:srgbClr val="1C1C1C"/>
                </a:solidFill>
              </a:rPr>
              <a:t>Extra!</a:t>
            </a:r>
            <a:endParaRPr lang="en-GB" altLang="en-US" sz="5000" b="1" dirty="0">
              <a:solidFill>
                <a:srgbClr val="1C1C1C"/>
              </a:solidFill>
            </a:endParaRPr>
          </a:p>
        </p:txBody>
      </p:sp>
      <p:cxnSp>
        <p:nvCxnSpPr>
          <p:cNvPr id="27" name="Straight Connector 26"/>
          <p:cNvCxnSpPr/>
          <p:nvPr/>
        </p:nvCxnSpPr>
        <p:spPr>
          <a:xfrm>
            <a:off x="6010003" y="2794804"/>
            <a:ext cx="7144" cy="3840474"/>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grpSp>
        <p:nvGrpSpPr>
          <p:cNvPr id="38" name="Group 37"/>
          <p:cNvGrpSpPr/>
          <p:nvPr/>
        </p:nvGrpSpPr>
        <p:grpSpPr>
          <a:xfrm>
            <a:off x="3314701" y="2763310"/>
            <a:ext cx="2650880" cy="3263582"/>
            <a:chOff x="6595" y="2709080"/>
            <a:chExt cx="2650880" cy="3263582"/>
          </a:xfrm>
        </p:grpSpPr>
        <p:sp>
          <p:nvSpPr>
            <p:cNvPr id="3081" name="TextBox 15"/>
            <p:cNvSpPr txBox="1">
              <a:spLocks noChangeArrowheads="1"/>
            </p:cNvSpPr>
            <p:nvPr/>
          </p:nvSpPr>
          <p:spPr bwMode="auto">
            <a:xfrm>
              <a:off x="35169" y="2709080"/>
              <a:ext cx="2516187"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r>
                <a:rPr lang="en-GB" altLang="en-US" sz="1800" b="1" dirty="0" smtClean="0">
                  <a:solidFill>
                    <a:srgbClr val="1C1C1C"/>
                  </a:solidFill>
                </a:rPr>
                <a:t>Tornado in Washington February 21, 1904  </a:t>
              </a:r>
            </a:p>
            <a:p>
              <a:pPr eaLnBrk="1" hangingPunct="1">
                <a:spcBef>
                  <a:spcPct val="0"/>
                </a:spcBef>
                <a:buFontTx/>
                <a:buNone/>
              </a:pPr>
              <a:r>
                <a:rPr lang="en-GB" altLang="en-US" dirty="0" smtClean="0">
                  <a:solidFill>
                    <a:srgbClr val="1C1C1C"/>
                  </a:solidFill>
                </a:rPr>
                <a:t>D</a:t>
              </a:r>
              <a:r>
                <a:rPr lang="en-GB" altLang="en-US" sz="1400" dirty="0" smtClean="0">
                  <a:solidFill>
                    <a:srgbClr val="1C1C1C"/>
                  </a:solidFill>
                </a:rPr>
                <a:t>etermining the </a:t>
              </a:r>
              <a:r>
                <a:rPr lang="en-GB" altLang="en-US" sz="1400" u="sng" dirty="0" smtClean="0">
                  <a:solidFill>
                    <a:srgbClr val="1C1C1C"/>
                  </a:solidFill>
                </a:rPr>
                <a:t>location</a:t>
              </a:r>
              <a:r>
                <a:rPr lang="en-GB" altLang="en-US" sz="1400" dirty="0" smtClean="0">
                  <a:solidFill>
                    <a:srgbClr val="1C1C1C"/>
                  </a:solidFill>
                </a:rPr>
                <a:t> of this tornado was the first hurdle. </a:t>
              </a:r>
            </a:p>
            <a:p>
              <a:pPr eaLnBrk="1" hangingPunct="1">
                <a:spcBef>
                  <a:spcPct val="0"/>
                </a:spcBef>
                <a:buFontTx/>
                <a:buNone/>
              </a:pPr>
              <a:endParaRPr lang="en-GB" altLang="en-US" sz="1400" dirty="0" smtClean="0">
                <a:solidFill>
                  <a:srgbClr val="1C1C1C"/>
                </a:solidFill>
              </a:endParaRPr>
            </a:p>
            <a:p>
              <a:pPr eaLnBrk="1" hangingPunct="1">
                <a:spcBef>
                  <a:spcPct val="0"/>
                </a:spcBef>
                <a:buFontTx/>
                <a:buNone/>
              </a:pPr>
              <a:endParaRPr lang="en-GB" altLang="en-US" sz="1400" dirty="0">
                <a:solidFill>
                  <a:srgbClr val="1C1C1C"/>
                </a:solidFill>
              </a:endParaRPr>
            </a:p>
          </p:txBody>
        </p:sp>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l="5595" t="23010" r="7039" b="75046"/>
            <a:stretch/>
          </p:blipFill>
          <p:spPr>
            <a:xfrm>
              <a:off x="36513" y="4184877"/>
              <a:ext cx="2563813" cy="183706"/>
            </a:xfrm>
            <a:prstGeom prst="rect">
              <a:avLst/>
            </a:prstGeom>
          </p:spPr>
        </p:pic>
        <p:pic>
          <p:nvPicPr>
            <p:cNvPr id="10" name="Picture 9"/>
            <p:cNvPicPr>
              <a:picLocks noChangeAspect="1"/>
            </p:cNvPicPr>
            <p:nvPr/>
          </p:nvPicPr>
          <p:blipFill rotWithShape="1">
            <a:blip r:embed="rId4" cstate="print">
              <a:extLst>
                <a:ext uri="{28A0092B-C50C-407E-A947-70E740481C1C}">
                  <a14:useLocalDpi xmlns:a14="http://schemas.microsoft.com/office/drawing/2010/main" val="0"/>
                </a:ext>
              </a:extLst>
            </a:blip>
            <a:srcRect l="7757" t="1805" r="2872" b="95834"/>
            <a:stretch/>
          </p:blipFill>
          <p:spPr>
            <a:xfrm>
              <a:off x="93663" y="4501253"/>
              <a:ext cx="2334589" cy="195411"/>
            </a:xfrm>
            <a:prstGeom prst="rect">
              <a:avLst/>
            </a:prstGeom>
          </p:spPr>
        </p:pic>
        <p:pic>
          <p:nvPicPr>
            <p:cNvPr id="20" name="Picture 19"/>
            <p:cNvPicPr>
              <a:picLocks noChangeAspect="1"/>
            </p:cNvPicPr>
            <p:nvPr/>
          </p:nvPicPr>
          <p:blipFill rotWithShape="1">
            <a:blip r:embed="rId5" cstate="print">
              <a:extLst>
                <a:ext uri="{28A0092B-C50C-407E-A947-70E740481C1C}">
                  <a14:useLocalDpi xmlns:a14="http://schemas.microsoft.com/office/drawing/2010/main" val="0"/>
                </a:ext>
              </a:extLst>
            </a:blip>
            <a:srcRect l="5240" t="50972" r="19561" b="47361"/>
            <a:stretch/>
          </p:blipFill>
          <p:spPr>
            <a:xfrm>
              <a:off x="36513" y="4804573"/>
              <a:ext cx="2514843" cy="249186"/>
            </a:xfrm>
            <a:prstGeom prst="rect">
              <a:avLst/>
            </a:prstGeom>
          </p:spPr>
        </p:pic>
        <p:sp>
          <p:nvSpPr>
            <p:cNvPr id="22" name="Rectangle 21"/>
            <p:cNvSpPr/>
            <p:nvPr/>
          </p:nvSpPr>
          <p:spPr>
            <a:xfrm>
              <a:off x="35169" y="5054084"/>
              <a:ext cx="2574682" cy="523220"/>
            </a:xfrm>
            <a:prstGeom prst="rect">
              <a:avLst/>
            </a:prstGeom>
          </p:spPr>
          <p:txBody>
            <a:bodyPr wrap="square">
              <a:spAutoFit/>
            </a:bodyPr>
            <a:lstStyle/>
            <a:p>
              <a:r>
                <a:rPr lang="en-GB" altLang="en-US" sz="1400" dirty="0" smtClean="0">
                  <a:solidFill>
                    <a:srgbClr val="1C1C1C"/>
                  </a:solidFill>
                  <a:latin typeface="Times New Roman" panose="02020603050405020304" pitchFamily="18" charset="0"/>
                  <a:cs typeface="Times New Roman" panose="02020603050405020304" pitchFamily="18" charset="0"/>
                </a:rPr>
                <a:t>Digging deeper revealed further clues:</a:t>
              </a:r>
              <a:endParaRPr lang="en-US" sz="1400" dirty="0">
                <a:latin typeface="Times New Roman" panose="02020603050405020304" pitchFamily="18" charset="0"/>
                <a:cs typeface="Times New Roman" panose="02020603050405020304" pitchFamily="18" charset="0"/>
              </a:endParaRPr>
            </a:p>
          </p:txBody>
        </p:sp>
        <p:pic>
          <p:nvPicPr>
            <p:cNvPr id="23" name="Picture 22"/>
            <p:cNvPicPr>
              <a:picLocks noChangeAspect="1"/>
            </p:cNvPicPr>
            <p:nvPr/>
          </p:nvPicPr>
          <p:blipFill rotWithShape="1">
            <a:blip r:embed="rId4" cstate="print">
              <a:extLst>
                <a:ext uri="{28A0092B-C50C-407E-A947-70E740481C1C}">
                  <a14:useLocalDpi xmlns:a14="http://schemas.microsoft.com/office/drawing/2010/main" val="0"/>
                </a:ext>
              </a:extLst>
            </a:blip>
            <a:srcRect l="1686" t="4357" r="4434" b="92395"/>
            <a:stretch/>
          </p:blipFill>
          <p:spPr>
            <a:xfrm>
              <a:off x="6595" y="5682079"/>
              <a:ext cx="2650880" cy="290583"/>
            </a:xfrm>
            <a:prstGeom prst="rect">
              <a:avLst/>
            </a:prstGeom>
          </p:spPr>
        </p:pic>
      </p:grpSp>
      <p:sp>
        <p:nvSpPr>
          <p:cNvPr id="28" name="Rectangle 27"/>
          <p:cNvSpPr/>
          <p:nvPr/>
        </p:nvSpPr>
        <p:spPr>
          <a:xfrm>
            <a:off x="5203581" y="5736309"/>
            <a:ext cx="762000" cy="145291"/>
          </a:xfrm>
          <a:prstGeom prst="rect">
            <a:avLst/>
          </a:prstGeom>
          <a:solidFill>
            <a:srgbClr val="FFFF00">
              <a:alpha val="3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3345487" y="5881600"/>
            <a:ext cx="1978744" cy="145292"/>
          </a:xfrm>
          <a:prstGeom prst="rect">
            <a:avLst/>
          </a:prstGeom>
          <a:solidFill>
            <a:srgbClr val="FFFF00">
              <a:alpha val="3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p:cNvSpPr txBox="1"/>
          <p:nvPr/>
        </p:nvSpPr>
        <p:spPr>
          <a:xfrm>
            <a:off x="-4763" y="6442545"/>
            <a:ext cx="3214689" cy="461665"/>
          </a:xfrm>
          <a:prstGeom prst="rect">
            <a:avLst/>
          </a:prstGeom>
          <a:noFill/>
        </p:spPr>
        <p:txBody>
          <a:bodyPr wrap="square" rtlCol="0">
            <a:spAutoFit/>
          </a:bodyPr>
          <a:lstStyle/>
          <a:p>
            <a:pPr algn="ctr"/>
            <a:r>
              <a:rPr lang="en-US" sz="1200" dirty="0" smtClean="0">
                <a:solidFill>
                  <a:srgbClr val="990000"/>
                </a:solidFill>
                <a:latin typeface="Times New Roman" panose="02020603050405020304" pitchFamily="18" charset="0"/>
                <a:cs typeface="Times New Roman" panose="02020603050405020304" pitchFamily="18" charset="0"/>
              </a:rPr>
              <a:t>1904 Map: WA State Archives </a:t>
            </a:r>
          </a:p>
          <a:p>
            <a:pPr algn="ctr"/>
            <a:r>
              <a:rPr lang="en-US" sz="1200" dirty="0" smtClean="0">
                <a:solidFill>
                  <a:srgbClr val="990000"/>
                </a:solidFill>
                <a:latin typeface="Times New Roman" panose="02020603050405020304" pitchFamily="18" charset="0"/>
                <a:cs typeface="Times New Roman" panose="02020603050405020304" pitchFamily="18" charset="0"/>
              </a:rPr>
              <a:t>via Washington Legacy</a:t>
            </a:r>
            <a:r>
              <a:rPr lang="en-US" sz="1200" i="1" dirty="0" smtClean="0">
                <a:solidFill>
                  <a:srgbClr val="990000"/>
                </a:solidFill>
                <a:latin typeface="Times New Roman" panose="02020603050405020304" pitchFamily="18" charset="0"/>
                <a:cs typeface="Times New Roman" panose="02020603050405020304" pitchFamily="18" charset="0"/>
              </a:rPr>
              <a:t> </a:t>
            </a:r>
            <a:endParaRPr lang="en-US" sz="1200" dirty="0">
              <a:solidFill>
                <a:srgbClr val="990000"/>
              </a:solidFill>
              <a:latin typeface="Times New Roman" panose="02020603050405020304" pitchFamily="18" charset="0"/>
              <a:cs typeface="Times New Roman" panose="02020603050405020304" pitchFamily="18" charset="0"/>
            </a:endParaRPr>
          </a:p>
        </p:txBody>
      </p:sp>
      <p:grpSp>
        <p:nvGrpSpPr>
          <p:cNvPr id="35" name="Group 34"/>
          <p:cNvGrpSpPr/>
          <p:nvPr/>
        </p:nvGrpSpPr>
        <p:grpSpPr>
          <a:xfrm>
            <a:off x="27243" y="2658982"/>
            <a:ext cx="3163633" cy="3834498"/>
            <a:chOff x="2786700" y="2800780"/>
            <a:chExt cx="3163633" cy="3834498"/>
          </a:xfrm>
        </p:grpSpPr>
        <p:pic>
          <p:nvPicPr>
            <p:cNvPr id="1229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41883" y="2800780"/>
              <a:ext cx="3038746" cy="38344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2" name="5-Point Star 31"/>
            <p:cNvSpPr/>
            <p:nvPr/>
          </p:nvSpPr>
          <p:spPr>
            <a:xfrm>
              <a:off x="3383586" y="4910116"/>
              <a:ext cx="91440" cy="91440"/>
            </a:xfrm>
            <a:prstGeom prst="star5">
              <a:avLst/>
            </a:prstGeom>
            <a:solidFill>
              <a:srgbClr val="990000"/>
            </a:solidFill>
            <a:ln>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33" name="TextBox 32"/>
            <p:cNvSpPr txBox="1"/>
            <p:nvPr/>
          </p:nvSpPr>
          <p:spPr>
            <a:xfrm>
              <a:off x="2786700" y="4797905"/>
              <a:ext cx="679994" cy="276999"/>
            </a:xfrm>
            <a:prstGeom prst="rect">
              <a:avLst/>
            </a:prstGeom>
            <a:noFill/>
          </p:spPr>
          <p:txBody>
            <a:bodyPr wrap="none" rtlCol="0">
              <a:spAutoFit/>
            </a:bodyPr>
            <a:lstStyle/>
            <a:p>
              <a:r>
                <a:rPr lang="en-US" sz="1200" b="1" dirty="0" err="1"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Copalis</a:t>
              </a:r>
              <a:endParaRPr lang="en-US" sz="1200" b="1"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6" name="5-Point Star 45"/>
            <p:cNvSpPr/>
            <p:nvPr/>
          </p:nvSpPr>
          <p:spPr>
            <a:xfrm>
              <a:off x="3583611" y="5129191"/>
              <a:ext cx="91440" cy="91440"/>
            </a:xfrm>
            <a:prstGeom prst="star5">
              <a:avLst/>
            </a:prstGeom>
            <a:solidFill>
              <a:srgbClr val="990000"/>
            </a:solidFill>
            <a:ln>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47" name="TextBox 46"/>
            <p:cNvSpPr txBox="1"/>
            <p:nvPr/>
          </p:nvSpPr>
          <p:spPr>
            <a:xfrm>
              <a:off x="2872425" y="5064605"/>
              <a:ext cx="800219" cy="276999"/>
            </a:xfrm>
            <a:prstGeom prst="rect">
              <a:avLst/>
            </a:prstGeom>
            <a:noFill/>
          </p:spPr>
          <p:txBody>
            <a:bodyPr wrap="none" rtlCol="0">
              <a:spAutoFit/>
            </a:bodyPr>
            <a:lstStyle/>
            <a:p>
              <a:r>
                <a:rPr lang="en-US" sz="12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Hoquiam</a:t>
              </a:r>
              <a:endParaRPr lang="en-US" sz="1200"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8" name="5-Point Star 47"/>
            <p:cNvSpPr/>
            <p:nvPr/>
          </p:nvSpPr>
          <p:spPr>
            <a:xfrm>
              <a:off x="5336211" y="4805341"/>
              <a:ext cx="91440" cy="91440"/>
            </a:xfrm>
            <a:prstGeom prst="star5">
              <a:avLst/>
            </a:prstGeom>
            <a:solidFill>
              <a:srgbClr val="990000"/>
            </a:solidFill>
            <a:ln>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49" name="TextBox 48"/>
            <p:cNvSpPr txBox="1"/>
            <p:nvPr/>
          </p:nvSpPr>
          <p:spPr>
            <a:xfrm>
              <a:off x="5249179" y="4565468"/>
              <a:ext cx="701154" cy="276999"/>
            </a:xfrm>
            <a:prstGeom prst="rect">
              <a:avLst/>
            </a:prstGeom>
            <a:noFill/>
          </p:spPr>
          <p:txBody>
            <a:bodyPr wrap="none" rtlCol="0">
              <a:spAutoFit/>
            </a:bodyPr>
            <a:lstStyle/>
            <a:p>
              <a:r>
                <a:rPr lang="en-US" sz="12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Tacoma</a:t>
              </a:r>
              <a:endParaRPr lang="en-US" sz="1200" b="1"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50" name="5-Point Star 49"/>
            <p:cNvSpPr/>
            <p:nvPr/>
          </p:nvSpPr>
          <p:spPr>
            <a:xfrm>
              <a:off x="3802686" y="4319566"/>
              <a:ext cx="91440" cy="91440"/>
            </a:xfrm>
            <a:prstGeom prst="star5">
              <a:avLst/>
            </a:prstGeom>
            <a:solidFill>
              <a:srgbClr val="990000"/>
            </a:solidFill>
            <a:ln>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51" name="TextBox 50"/>
            <p:cNvSpPr txBox="1"/>
            <p:nvPr/>
          </p:nvSpPr>
          <p:spPr>
            <a:xfrm>
              <a:off x="3517900" y="4346458"/>
              <a:ext cx="774571" cy="276999"/>
            </a:xfrm>
            <a:prstGeom prst="rect">
              <a:avLst/>
            </a:prstGeom>
            <a:noFill/>
          </p:spPr>
          <p:txBody>
            <a:bodyPr wrap="none" rtlCol="0">
              <a:spAutoFit/>
            </a:bodyPr>
            <a:lstStyle/>
            <a:p>
              <a:r>
                <a:rPr lang="en-US" sz="12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Quinault</a:t>
              </a:r>
              <a:endParaRPr lang="en-US" sz="1200" b="1"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grpSp>
      <p:sp>
        <p:nvSpPr>
          <p:cNvPr id="58" name="TextBox 57"/>
          <p:cNvSpPr txBox="1"/>
          <p:nvPr/>
        </p:nvSpPr>
        <p:spPr>
          <a:xfrm>
            <a:off x="6036197" y="6554612"/>
            <a:ext cx="3107803" cy="461665"/>
          </a:xfrm>
          <a:prstGeom prst="rect">
            <a:avLst/>
          </a:prstGeom>
          <a:noFill/>
        </p:spPr>
        <p:txBody>
          <a:bodyPr wrap="square" rtlCol="0">
            <a:spAutoFit/>
          </a:bodyPr>
          <a:lstStyle/>
          <a:p>
            <a:pPr algn="ctr"/>
            <a:r>
              <a:rPr lang="en-US" sz="1200" dirty="0" smtClean="0">
                <a:solidFill>
                  <a:srgbClr val="990000"/>
                </a:solidFill>
                <a:latin typeface="Times New Roman" panose="02020603050405020304" pitchFamily="18" charset="0"/>
                <a:cs typeface="Times New Roman" panose="02020603050405020304" pitchFamily="18" charset="0"/>
              </a:rPr>
              <a:t>1909 Map: US </a:t>
            </a:r>
            <a:r>
              <a:rPr lang="en-US" sz="1200" dirty="0" err="1" smtClean="0">
                <a:solidFill>
                  <a:srgbClr val="990000"/>
                </a:solidFill>
                <a:latin typeface="Times New Roman" panose="02020603050405020304" pitchFamily="18" charset="0"/>
                <a:cs typeface="Times New Roman" panose="02020603050405020304" pitchFamily="18" charset="0"/>
              </a:rPr>
              <a:t>GenWeb</a:t>
            </a:r>
            <a:r>
              <a:rPr lang="en-US" sz="1200" dirty="0" smtClean="0">
                <a:solidFill>
                  <a:srgbClr val="990000"/>
                </a:solidFill>
                <a:latin typeface="Times New Roman" panose="02020603050405020304" pitchFamily="18" charset="0"/>
                <a:cs typeface="Times New Roman" panose="02020603050405020304" pitchFamily="18" charset="0"/>
              </a:rPr>
              <a:t> Archives</a:t>
            </a:r>
          </a:p>
          <a:p>
            <a:pPr algn="ctr"/>
            <a:endParaRPr lang="en-US" sz="1200" dirty="0" smtClean="0">
              <a:solidFill>
                <a:srgbClr val="990000"/>
              </a:solidFill>
              <a:latin typeface="Times New Roman" panose="02020603050405020304" pitchFamily="18" charset="0"/>
              <a:cs typeface="Times New Roman" panose="02020603050405020304" pitchFamily="18" charset="0"/>
            </a:endParaRPr>
          </a:p>
        </p:txBody>
      </p:sp>
      <p:grpSp>
        <p:nvGrpSpPr>
          <p:cNvPr id="54" name="Group 53"/>
          <p:cNvGrpSpPr/>
          <p:nvPr/>
        </p:nvGrpSpPr>
        <p:grpSpPr>
          <a:xfrm>
            <a:off x="6055247" y="3367732"/>
            <a:ext cx="3050653" cy="2882928"/>
            <a:chOff x="6055247" y="3120082"/>
            <a:chExt cx="3050653" cy="2882928"/>
          </a:xfrm>
        </p:grpSpPr>
        <p:pic>
          <p:nvPicPr>
            <p:cNvPr id="12291" name="Picture 3"/>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7303" r="3214"/>
            <a:stretch/>
          </p:blipFill>
          <p:spPr bwMode="auto">
            <a:xfrm>
              <a:off x="6055247" y="3120082"/>
              <a:ext cx="3050653" cy="28829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1" name="TextBox 40"/>
            <p:cNvSpPr txBox="1"/>
            <p:nvPr/>
          </p:nvSpPr>
          <p:spPr>
            <a:xfrm>
              <a:off x="7272963" y="3394252"/>
              <a:ext cx="723275" cy="261610"/>
            </a:xfrm>
            <a:prstGeom prst="rect">
              <a:avLst/>
            </a:prstGeom>
            <a:noFill/>
          </p:spPr>
          <p:txBody>
            <a:bodyPr wrap="none" rtlCol="0">
              <a:spAutoFit/>
            </a:bodyPr>
            <a:lstStyle/>
            <a:p>
              <a:r>
                <a:rPr lang="en-US" sz="11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Quinault</a:t>
              </a:r>
              <a:endParaRPr lang="en-US" sz="1100" b="1"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2039939473"/>
      </p:ext>
    </p:extLst>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0" y="1155700"/>
            <a:ext cx="9144000"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150971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1546225"/>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77" name="TextBox 10"/>
          <p:cNvSpPr txBox="1">
            <a:spLocks noChangeArrowheads="1"/>
          </p:cNvSpPr>
          <p:nvPr/>
        </p:nvSpPr>
        <p:spPr bwMode="auto">
          <a:xfrm>
            <a:off x="3383586" y="1192213"/>
            <a:ext cx="22085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Tuesday</a:t>
            </a:r>
            <a:r>
              <a:rPr lang="en-GB" altLang="en-US" sz="1400" b="1" dirty="0">
                <a:solidFill>
                  <a:srgbClr val="1C1C1C"/>
                </a:solidFill>
              </a:rPr>
              <a:t>, </a:t>
            </a:r>
            <a:r>
              <a:rPr lang="en-GB" altLang="en-US" sz="1400" b="1" dirty="0" smtClean="0">
                <a:solidFill>
                  <a:srgbClr val="1C1C1C"/>
                </a:solidFill>
              </a:rPr>
              <a:t>January </a:t>
            </a:r>
            <a:r>
              <a:rPr lang="en-GB" altLang="en-US" sz="1400" b="1" dirty="0">
                <a:solidFill>
                  <a:srgbClr val="1C1C1C"/>
                </a:solidFill>
              </a:rPr>
              <a:t>24, </a:t>
            </a:r>
            <a:r>
              <a:rPr lang="en-GB" altLang="en-US" sz="1400" b="1" dirty="0" smtClean="0">
                <a:solidFill>
                  <a:srgbClr val="1C1C1C"/>
                </a:solidFill>
              </a:rPr>
              <a:t>2017</a:t>
            </a:r>
            <a:endParaRPr lang="en-GB" altLang="en-US" sz="1400" b="1" dirty="0">
              <a:solidFill>
                <a:srgbClr val="1C1C1C"/>
              </a:solidFill>
            </a:endParaRPr>
          </a:p>
        </p:txBody>
      </p:sp>
      <p:sp>
        <p:nvSpPr>
          <p:cNvPr id="3078" name="TextBox 11"/>
          <p:cNvSpPr txBox="1">
            <a:spLocks noChangeArrowheads="1"/>
          </p:cNvSpPr>
          <p:nvPr/>
        </p:nvSpPr>
        <p:spPr bwMode="auto">
          <a:xfrm>
            <a:off x="131763" y="1222375"/>
            <a:ext cx="37687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r>
              <a:rPr lang="en-GB" altLang="en-US" sz="1200" b="1" dirty="0" smtClean="0">
                <a:solidFill>
                  <a:srgbClr val="1C1C1C"/>
                </a:solidFill>
              </a:rPr>
              <a:t>Dave Elson</a:t>
            </a:r>
            <a:endParaRPr lang="en-GB" altLang="en-US" sz="1200" b="1" dirty="0">
              <a:solidFill>
                <a:srgbClr val="1C1C1C"/>
              </a:solidFill>
            </a:endParaRPr>
          </a:p>
        </p:txBody>
      </p:sp>
      <p:sp>
        <p:nvSpPr>
          <p:cNvPr id="3079" name="TextBox 12"/>
          <p:cNvSpPr txBox="1">
            <a:spLocks noChangeArrowheads="1"/>
          </p:cNvSpPr>
          <p:nvPr/>
        </p:nvSpPr>
        <p:spPr bwMode="auto">
          <a:xfrm>
            <a:off x="7772400" y="1217613"/>
            <a:ext cx="1143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r" eaLnBrk="1" hangingPunct="1">
              <a:spcBef>
                <a:spcPct val="0"/>
              </a:spcBef>
              <a:buFontTx/>
              <a:buNone/>
            </a:pPr>
            <a:r>
              <a:rPr lang="en-GB" altLang="en-US" sz="1200" b="1" dirty="0" smtClean="0">
                <a:solidFill>
                  <a:srgbClr val="1C1C1C"/>
                </a:solidFill>
              </a:rPr>
              <a:t>Treena Jensen</a:t>
            </a:r>
            <a:endParaRPr lang="en-GB" altLang="en-US" sz="1400" b="1" dirty="0">
              <a:solidFill>
                <a:srgbClr val="1C1C1C"/>
              </a:solidFill>
            </a:endParaRPr>
          </a:p>
        </p:txBody>
      </p:sp>
      <p:cxnSp>
        <p:nvCxnSpPr>
          <p:cNvPr id="19" name="Straight Connector 18"/>
          <p:cNvCxnSpPr/>
          <p:nvPr/>
        </p:nvCxnSpPr>
        <p:spPr>
          <a:xfrm>
            <a:off x="3209926" y="2794805"/>
            <a:ext cx="0" cy="3840473"/>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763" y="1189038"/>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90" name="TextBox 10"/>
          <p:cNvSpPr txBox="1">
            <a:spLocks noChangeArrowheads="1"/>
          </p:cNvSpPr>
          <p:nvPr/>
        </p:nvSpPr>
        <p:spPr bwMode="auto">
          <a:xfrm>
            <a:off x="2088950" y="862013"/>
            <a:ext cx="47851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American Meteorological Society Meeting, Portland Oregon</a:t>
            </a:r>
            <a:endParaRPr lang="en-GB" altLang="en-US" sz="1400" b="1" dirty="0">
              <a:solidFill>
                <a:srgbClr val="1C1C1C"/>
              </a:solidFill>
            </a:endParaRPr>
          </a:p>
        </p:txBody>
      </p:sp>
      <p:sp>
        <p:nvSpPr>
          <p:cNvPr id="2" name="TextBox 1"/>
          <p:cNvSpPr txBox="1"/>
          <p:nvPr/>
        </p:nvSpPr>
        <p:spPr>
          <a:xfrm>
            <a:off x="35169" y="37842"/>
            <a:ext cx="9108831" cy="784830"/>
          </a:xfrm>
          <a:prstGeom prst="rect">
            <a:avLst/>
          </a:prstGeom>
          <a:noFill/>
        </p:spPr>
        <p:txBody>
          <a:bodyPr wrap="square" rtlCol="0">
            <a:spAutoFit/>
          </a:bodyPr>
          <a:lstStyle/>
          <a:p>
            <a:pPr algn="ct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Pacific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Northwest</a:t>
            </a: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Tornadoes</a:t>
            </a:r>
            <a:endParaRPr lang="en-US" sz="45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sp>
        <p:nvSpPr>
          <p:cNvPr id="21" name="TextBox 13"/>
          <p:cNvSpPr txBox="1">
            <a:spLocks noChangeArrowheads="1"/>
          </p:cNvSpPr>
          <p:nvPr/>
        </p:nvSpPr>
        <p:spPr bwMode="auto">
          <a:xfrm>
            <a:off x="1790700" y="1510668"/>
            <a:ext cx="56769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b="1" dirty="0" smtClean="0">
                <a:solidFill>
                  <a:srgbClr val="1C1C1C"/>
                </a:solidFill>
              </a:rPr>
              <a:t>Discovery of the Earliest Known Fatal Tornado in WA  </a:t>
            </a:r>
            <a:endParaRPr lang="en-GB" altLang="en-US" b="1" dirty="0">
              <a:solidFill>
                <a:srgbClr val="1C1C1C"/>
              </a:solidFill>
            </a:endParaRPr>
          </a:p>
        </p:txBody>
      </p:sp>
      <p:sp>
        <p:nvSpPr>
          <p:cNvPr id="24" name="TextBox 13"/>
          <p:cNvSpPr txBox="1">
            <a:spLocks noChangeArrowheads="1"/>
          </p:cNvSpPr>
          <p:nvPr/>
        </p:nvSpPr>
        <p:spPr bwMode="auto">
          <a:xfrm>
            <a:off x="-61913" y="1431381"/>
            <a:ext cx="2171699"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5000" b="1" dirty="0" smtClean="0">
                <a:solidFill>
                  <a:srgbClr val="1C1C1C"/>
                </a:solidFill>
              </a:rPr>
              <a:t>Extra!</a:t>
            </a:r>
            <a:endParaRPr lang="en-GB" altLang="en-US" sz="5000" b="1" dirty="0">
              <a:solidFill>
                <a:srgbClr val="1C1C1C"/>
              </a:solidFill>
            </a:endParaRPr>
          </a:p>
        </p:txBody>
      </p:sp>
      <p:sp>
        <p:nvSpPr>
          <p:cNvPr id="26" name="TextBox 13"/>
          <p:cNvSpPr txBox="1">
            <a:spLocks noChangeArrowheads="1"/>
          </p:cNvSpPr>
          <p:nvPr/>
        </p:nvSpPr>
        <p:spPr bwMode="auto">
          <a:xfrm>
            <a:off x="7091364" y="1450431"/>
            <a:ext cx="2171699"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5000" b="1" dirty="0" smtClean="0">
                <a:solidFill>
                  <a:srgbClr val="1C1C1C"/>
                </a:solidFill>
              </a:rPr>
              <a:t>Extra!</a:t>
            </a:r>
            <a:endParaRPr lang="en-GB" altLang="en-US" sz="5000" b="1" dirty="0">
              <a:solidFill>
                <a:srgbClr val="1C1C1C"/>
              </a:solidFill>
            </a:endParaRPr>
          </a:p>
        </p:txBody>
      </p:sp>
      <p:cxnSp>
        <p:nvCxnSpPr>
          <p:cNvPr id="27" name="Straight Connector 26"/>
          <p:cNvCxnSpPr/>
          <p:nvPr/>
        </p:nvCxnSpPr>
        <p:spPr>
          <a:xfrm>
            <a:off x="6010003" y="2794804"/>
            <a:ext cx="7144" cy="3840474"/>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grpSp>
        <p:nvGrpSpPr>
          <p:cNvPr id="38" name="Group 37"/>
          <p:cNvGrpSpPr/>
          <p:nvPr/>
        </p:nvGrpSpPr>
        <p:grpSpPr>
          <a:xfrm>
            <a:off x="3314701" y="2763310"/>
            <a:ext cx="2650880" cy="3634569"/>
            <a:chOff x="6595" y="2709080"/>
            <a:chExt cx="2650880" cy="3634569"/>
          </a:xfrm>
        </p:grpSpPr>
        <p:sp>
          <p:nvSpPr>
            <p:cNvPr id="3081" name="TextBox 15"/>
            <p:cNvSpPr txBox="1">
              <a:spLocks noChangeArrowheads="1"/>
            </p:cNvSpPr>
            <p:nvPr/>
          </p:nvSpPr>
          <p:spPr bwMode="auto">
            <a:xfrm>
              <a:off x="35169" y="2709080"/>
              <a:ext cx="2516187"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r>
                <a:rPr lang="en-GB" altLang="en-US" sz="1800" b="1" dirty="0" smtClean="0">
                  <a:solidFill>
                    <a:srgbClr val="6F5F4D"/>
                  </a:solidFill>
                </a:rPr>
                <a:t>Tornado in Washington February 21, 1904  </a:t>
              </a:r>
            </a:p>
            <a:p>
              <a:pPr eaLnBrk="1" hangingPunct="1">
                <a:spcBef>
                  <a:spcPct val="0"/>
                </a:spcBef>
                <a:buFontTx/>
                <a:buNone/>
              </a:pPr>
              <a:r>
                <a:rPr lang="en-GB" altLang="en-US" dirty="0" smtClean="0">
                  <a:solidFill>
                    <a:srgbClr val="6F5F4D"/>
                  </a:solidFill>
                </a:rPr>
                <a:t>D</a:t>
              </a:r>
              <a:r>
                <a:rPr lang="en-GB" altLang="en-US" sz="1400" dirty="0" smtClean="0">
                  <a:solidFill>
                    <a:srgbClr val="6F5F4D"/>
                  </a:solidFill>
                </a:rPr>
                <a:t>etermining the </a:t>
              </a:r>
              <a:r>
                <a:rPr lang="en-GB" altLang="en-US" sz="1400" u="sng" dirty="0" smtClean="0">
                  <a:solidFill>
                    <a:srgbClr val="6F5F4D"/>
                  </a:solidFill>
                </a:rPr>
                <a:t>location</a:t>
              </a:r>
              <a:r>
                <a:rPr lang="en-GB" altLang="en-US" sz="1400" dirty="0" smtClean="0">
                  <a:solidFill>
                    <a:srgbClr val="6F5F4D"/>
                  </a:solidFill>
                </a:rPr>
                <a:t> of this tornado was the first hurdle. </a:t>
              </a:r>
            </a:p>
            <a:p>
              <a:pPr eaLnBrk="1" hangingPunct="1">
                <a:spcBef>
                  <a:spcPct val="0"/>
                </a:spcBef>
                <a:buFontTx/>
                <a:buNone/>
              </a:pPr>
              <a:endParaRPr lang="en-GB" altLang="en-US" sz="1400" dirty="0" smtClean="0">
                <a:solidFill>
                  <a:srgbClr val="6F5F4D"/>
                </a:solidFill>
              </a:endParaRPr>
            </a:p>
            <a:p>
              <a:pPr eaLnBrk="1" hangingPunct="1">
                <a:spcBef>
                  <a:spcPct val="0"/>
                </a:spcBef>
                <a:buFontTx/>
                <a:buNone/>
              </a:pPr>
              <a:endParaRPr lang="en-GB" altLang="en-US" sz="1400" dirty="0">
                <a:solidFill>
                  <a:srgbClr val="6F5F4D"/>
                </a:solidFill>
              </a:endParaRPr>
            </a:p>
          </p:txBody>
        </p:sp>
        <p:pic>
          <p:nvPicPr>
            <p:cNvPr id="3" name="Picture 2"/>
            <p:cNvPicPr>
              <a:picLocks noChangeAspect="1"/>
            </p:cNvPicPr>
            <p:nvPr/>
          </p:nvPicPr>
          <p:blipFill rotWithShape="1">
            <a:blip r:embed="rId3" cstate="print">
              <a:duotone>
                <a:prstClr val="black"/>
                <a:srgbClr val="D9C3A5">
                  <a:tint val="50000"/>
                  <a:satMod val="180000"/>
                </a:srgbClr>
              </a:duotone>
              <a:extLst>
                <a:ext uri="{28A0092B-C50C-407E-A947-70E740481C1C}">
                  <a14:useLocalDpi xmlns:a14="http://schemas.microsoft.com/office/drawing/2010/main" val="0"/>
                </a:ext>
              </a:extLst>
            </a:blip>
            <a:srcRect l="5595" t="23010" r="7039" b="75046"/>
            <a:stretch/>
          </p:blipFill>
          <p:spPr>
            <a:xfrm>
              <a:off x="36513" y="4184877"/>
              <a:ext cx="2563813" cy="183706"/>
            </a:xfrm>
            <a:prstGeom prst="rect">
              <a:avLst/>
            </a:prstGeom>
          </p:spPr>
        </p:pic>
        <p:pic>
          <p:nvPicPr>
            <p:cNvPr id="10" name="Picture 9"/>
            <p:cNvPicPr>
              <a:picLocks noChangeAspect="1"/>
            </p:cNvPicPr>
            <p:nvPr/>
          </p:nvPicPr>
          <p:blipFill rotWithShape="1">
            <a:blip r:embed="rId4" cstate="print">
              <a:duotone>
                <a:prstClr val="black"/>
                <a:srgbClr val="D9C3A5">
                  <a:tint val="50000"/>
                  <a:satMod val="180000"/>
                </a:srgbClr>
              </a:duotone>
              <a:extLst>
                <a:ext uri="{28A0092B-C50C-407E-A947-70E740481C1C}">
                  <a14:useLocalDpi xmlns:a14="http://schemas.microsoft.com/office/drawing/2010/main" val="0"/>
                </a:ext>
              </a:extLst>
            </a:blip>
            <a:srcRect l="7757" t="1805" r="2872" b="95834"/>
            <a:stretch/>
          </p:blipFill>
          <p:spPr>
            <a:xfrm>
              <a:off x="93663" y="4501253"/>
              <a:ext cx="2334589" cy="195411"/>
            </a:xfrm>
            <a:prstGeom prst="rect">
              <a:avLst/>
            </a:prstGeom>
          </p:spPr>
        </p:pic>
        <p:pic>
          <p:nvPicPr>
            <p:cNvPr id="20" name="Picture 19"/>
            <p:cNvPicPr>
              <a:picLocks noChangeAspect="1"/>
            </p:cNvPicPr>
            <p:nvPr/>
          </p:nvPicPr>
          <p:blipFill rotWithShape="1">
            <a:blip r:embed="rId5" cstate="print">
              <a:duotone>
                <a:prstClr val="black"/>
                <a:srgbClr val="D9C3A5">
                  <a:tint val="50000"/>
                  <a:satMod val="180000"/>
                </a:srgbClr>
              </a:duotone>
              <a:extLst>
                <a:ext uri="{28A0092B-C50C-407E-A947-70E740481C1C}">
                  <a14:useLocalDpi xmlns:a14="http://schemas.microsoft.com/office/drawing/2010/main" val="0"/>
                </a:ext>
              </a:extLst>
            </a:blip>
            <a:srcRect l="5240" t="50972" r="19561" b="47361"/>
            <a:stretch/>
          </p:blipFill>
          <p:spPr>
            <a:xfrm>
              <a:off x="36513" y="4804573"/>
              <a:ext cx="2514843" cy="249186"/>
            </a:xfrm>
            <a:prstGeom prst="rect">
              <a:avLst/>
            </a:prstGeom>
          </p:spPr>
        </p:pic>
        <p:sp>
          <p:nvSpPr>
            <p:cNvPr id="22" name="Rectangle 21"/>
            <p:cNvSpPr/>
            <p:nvPr/>
          </p:nvSpPr>
          <p:spPr>
            <a:xfrm>
              <a:off x="35169" y="5054084"/>
              <a:ext cx="2574682" cy="523220"/>
            </a:xfrm>
            <a:prstGeom prst="rect">
              <a:avLst/>
            </a:prstGeom>
          </p:spPr>
          <p:txBody>
            <a:bodyPr wrap="square">
              <a:spAutoFit/>
            </a:bodyPr>
            <a:lstStyle/>
            <a:p>
              <a:r>
                <a:rPr lang="en-GB" altLang="en-US" sz="1400" dirty="0" smtClean="0">
                  <a:solidFill>
                    <a:srgbClr val="111111"/>
                  </a:solidFill>
                  <a:latin typeface="Times New Roman" panose="02020603050405020304" pitchFamily="18" charset="0"/>
                  <a:cs typeface="Times New Roman" panose="02020603050405020304" pitchFamily="18" charset="0"/>
                </a:rPr>
                <a:t>Digging deeper revealed further clues:</a:t>
              </a:r>
              <a:endParaRPr lang="en-US" sz="1400" dirty="0">
                <a:solidFill>
                  <a:srgbClr val="111111"/>
                </a:solidFill>
                <a:latin typeface="Times New Roman" panose="02020603050405020304" pitchFamily="18" charset="0"/>
                <a:cs typeface="Times New Roman" panose="02020603050405020304" pitchFamily="18" charset="0"/>
              </a:endParaRPr>
            </a:p>
          </p:txBody>
        </p:sp>
        <p:pic>
          <p:nvPicPr>
            <p:cNvPr id="23" name="Picture 22"/>
            <p:cNvPicPr>
              <a:picLocks noChangeAspect="1"/>
            </p:cNvPicPr>
            <p:nvPr/>
          </p:nvPicPr>
          <p:blipFill rotWithShape="1">
            <a:blip r:embed="rId4" cstate="print">
              <a:duotone>
                <a:prstClr val="black"/>
                <a:srgbClr val="D9C3A5">
                  <a:tint val="50000"/>
                  <a:satMod val="180000"/>
                </a:srgbClr>
              </a:duotone>
              <a:extLst>
                <a:ext uri="{28A0092B-C50C-407E-A947-70E740481C1C}">
                  <a14:useLocalDpi xmlns:a14="http://schemas.microsoft.com/office/drawing/2010/main" val="0"/>
                </a:ext>
              </a:extLst>
            </a:blip>
            <a:srcRect l="1686" t="4357" r="4434" b="92395"/>
            <a:stretch/>
          </p:blipFill>
          <p:spPr>
            <a:xfrm>
              <a:off x="6595" y="5682079"/>
              <a:ext cx="2650880" cy="290583"/>
            </a:xfrm>
            <a:prstGeom prst="rect">
              <a:avLst/>
            </a:prstGeom>
          </p:spPr>
        </p:pic>
        <p:pic>
          <p:nvPicPr>
            <p:cNvPr id="34" name="Picture 33"/>
            <p:cNvPicPr>
              <a:picLocks noChangeAspect="1"/>
            </p:cNvPicPr>
            <p:nvPr/>
          </p:nvPicPr>
          <p:blipFill rotWithShape="1">
            <a:blip r:embed="rId4" cstate="print">
              <a:extLst>
                <a:ext uri="{28A0092B-C50C-407E-A947-70E740481C1C}">
                  <a14:useLocalDpi xmlns:a14="http://schemas.microsoft.com/office/drawing/2010/main" val="0"/>
                </a:ext>
              </a:extLst>
            </a:blip>
            <a:srcRect l="5337" t="14915" r="19186" b="83130"/>
            <a:stretch/>
          </p:blipFill>
          <p:spPr>
            <a:xfrm>
              <a:off x="37381" y="6138840"/>
              <a:ext cx="2494925" cy="204809"/>
            </a:xfrm>
            <a:prstGeom prst="rect">
              <a:avLst/>
            </a:prstGeom>
          </p:spPr>
        </p:pic>
      </p:grpSp>
      <p:sp>
        <p:nvSpPr>
          <p:cNvPr id="37" name="Rectangle 36"/>
          <p:cNvSpPr/>
          <p:nvPr/>
        </p:nvSpPr>
        <p:spPr>
          <a:xfrm>
            <a:off x="4670084" y="6206635"/>
            <a:ext cx="1170328" cy="191243"/>
          </a:xfrm>
          <a:prstGeom prst="rect">
            <a:avLst/>
          </a:prstGeom>
          <a:solidFill>
            <a:srgbClr val="FFFF00">
              <a:alpha val="3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p:cNvSpPr txBox="1"/>
          <p:nvPr/>
        </p:nvSpPr>
        <p:spPr>
          <a:xfrm>
            <a:off x="-4763" y="6442545"/>
            <a:ext cx="3214689" cy="461665"/>
          </a:xfrm>
          <a:prstGeom prst="rect">
            <a:avLst/>
          </a:prstGeom>
          <a:noFill/>
        </p:spPr>
        <p:txBody>
          <a:bodyPr wrap="square" rtlCol="0">
            <a:spAutoFit/>
          </a:bodyPr>
          <a:lstStyle/>
          <a:p>
            <a:pPr algn="ctr"/>
            <a:r>
              <a:rPr lang="en-US" sz="1200" dirty="0" smtClean="0">
                <a:solidFill>
                  <a:srgbClr val="990000"/>
                </a:solidFill>
                <a:latin typeface="Times New Roman" panose="02020603050405020304" pitchFamily="18" charset="0"/>
                <a:cs typeface="Times New Roman" panose="02020603050405020304" pitchFamily="18" charset="0"/>
              </a:rPr>
              <a:t>1904 Map: WA State Archives </a:t>
            </a:r>
          </a:p>
          <a:p>
            <a:pPr algn="ctr"/>
            <a:r>
              <a:rPr lang="en-US" sz="1200" dirty="0" smtClean="0">
                <a:solidFill>
                  <a:srgbClr val="990000"/>
                </a:solidFill>
                <a:latin typeface="Times New Roman" panose="02020603050405020304" pitchFamily="18" charset="0"/>
                <a:cs typeface="Times New Roman" panose="02020603050405020304" pitchFamily="18" charset="0"/>
              </a:rPr>
              <a:t>via Washington Legacy</a:t>
            </a:r>
            <a:r>
              <a:rPr lang="en-US" sz="1200" i="1" dirty="0" smtClean="0">
                <a:solidFill>
                  <a:srgbClr val="990000"/>
                </a:solidFill>
                <a:latin typeface="Times New Roman" panose="02020603050405020304" pitchFamily="18" charset="0"/>
                <a:cs typeface="Times New Roman" panose="02020603050405020304" pitchFamily="18" charset="0"/>
              </a:rPr>
              <a:t> </a:t>
            </a:r>
            <a:endParaRPr lang="en-US" sz="1200" dirty="0">
              <a:solidFill>
                <a:srgbClr val="990000"/>
              </a:solidFill>
              <a:latin typeface="Times New Roman" panose="02020603050405020304" pitchFamily="18" charset="0"/>
              <a:cs typeface="Times New Roman" panose="02020603050405020304" pitchFamily="18" charset="0"/>
            </a:endParaRPr>
          </a:p>
        </p:txBody>
      </p:sp>
      <p:grpSp>
        <p:nvGrpSpPr>
          <p:cNvPr id="35" name="Group 34"/>
          <p:cNvGrpSpPr/>
          <p:nvPr/>
        </p:nvGrpSpPr>
        <p:grpSpPr>
          <a:xfrm>
            <a:off x="27243" y="2658982"/>
            <a:ext cx="3163633" cy="3834498"/>
            <a:chOff x="2786700" y="2800780"/>
            <a:chExt cx="3163633" cy="3834498"/>
          </a:xfrm>
        </p:grpSpPr>
        <p:pic>
          <p:nvPicPr>
            <p:cNvPr id="12290" name="Picture 2"/>
            <p:cNvPicPr>
              <a:picLocks noChangeAspect="1" noChangeArrowheads="1"/>
            </p:cNvPicPr>
            <p:nvPr/>
          </p:nvPicPr>
          <p:blipFill>
            <a:blip r:embed="rId6">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2841883" y="2800780"/>
              <a:ext cx="3038746" cy="3834498"/>
            </a:xfrm>
            <a:prstGeom prst="rect">
              <a:avLst/>
            </a:prstGeom>
            <a:solidFill>
              <a:srgbClr val="333333"/>
            </a:solidFill>
            <a:ln>
              <a:noFill/>
            </a:ln>
            <a:extLst>
              <a:ext uri="{91240B29-F687-4F45-9708-019B960494DF}">
                <a14:hiddenLine xmlns:a14="http://schemas.microsoft.com/office/drawing/2010/main" w="9525">
                  <a:solidFill>
                    <a:schemeClr val="tx1"/>
                  </a:solidFill>
                  <a:miter lim="800000"/>
                  <a:headEnd/>
                  <a:tailEnd/>
                </a14:hiddenLine>
              </a:ext>
            </a:extLst>
          </p:spPr>
        </p:pic>
        <p:sp>
          <p:nvSpPr>
            <p:cNvPr id="33" name="TextBox 32"/>
            <p:cNvSpPr txBox="1"/>
            <p:nvPr/>
          </p:nvSpPr>
          <p:spPr>
            <a:xfrm>
              <a:off x="2786700" y="4797905"/>
              <a:ext cx="679994" cy="276999"/>
            </a:xfrm>
            <a:prstGeom prst="rect">
              <a:avLst/>
            </a:prstGeom>
            <a:noFill/>
          </p:spPr>
          <p:txBody>
            <a:bodyPr wrap="none" rtlCol="0">
              <a:spAutoFit/>
            </a:bodyPr>
            <a:lstStyle/>
            <a:p>
              <a:r>
                <a:rPr lang="en-US" sz="1200" b="1" dirty="0" err="1" smtClean="0">
                  <a:solidFill>
                    <a:srgbClr val="3333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Copalis</a:t>
              </a:r>
              <a:endParaRPr lang="en-US" sz="1200" b="1" dirty="0">
                <a:solidFill>
                  <a:srgbClr val="3333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2" name="5-Point Star 31"/>
            <p:cNvSpPr/>
            <p:nvPr/>
          </p:nvSpPr>
          <p:spPr>
            <a:xfrm>
              <a:off x="3383586" y="4910116"/>
              <a:ext cx="91440" cy="91440"/>
            </a:xfrm>
            <a:prstGeom prst="star5">
              <a:avLst/>
            </a:prstGeom>
            <a:solidFill>
              <a:srgbClr val="333333"/>
            </a:solidFill>
            <a:ln>
              <a:solidFill>
                <a:srgbClr val="3333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47" name="TextBox 46"/>
            <p:cNvSpPr txBox="1"/>
            <p:nvPr/>
          </p:nvSpPr>
          <p:spPr>
            <a:xfrm>
              <a:off x="2872425" y="5064605"/>
              <a:ext cx="800219" cy="276999"/>
            </a:xfrm>
            <a:prstGeom prst="rect">
              <a:avLst/>
            </a:prstGeom>
            <a:noFill/>
          </p:spPr>
          <p:txBody>
            <a:bodyPr wrap="none" rtlCol="0">
              <a:spAutoFit/>
            </a:bodyPr>
            <a:lstStyle/>
            <a:p>
              <a:r>
                <a:rPr lang="en-US" sz="1200" b="1" dirty="0" smtClean="0">
                  <a:solidFill>
                    <a:srgbClr val="3333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Hoquiam</a:t>
              </a:r>
              <a:endParaRPr lang="en-US" sz="1200" dirty="0">
                <a:solidFill>
                  <a:srgbClr val="3333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6" name="5-Point Star 45"/>
            <p:cNvSpPr/>
            <p:nvPr/>
          </p:nvSpPr>
          <p:spPr>
            <a:xfrm>
              <a:off x="3583611" y="5129191"/>
              <a:ext cx="91440" cy="91440"/>
            </a:xfrm>
            <a:prstGeom prst="star5">
              <a:avLst/>
            </a:prstGeom>
            <a:solidFill>
              <a:srgbClr val="333333"/>
            </a:solidFill>
            <a:ln>
              <a:solidFill>
                <a:srgbClr val="3333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48" name="5-Point Star 47"/>
            <p:cNvSpPr/>
            <p:nvPr/>
          </p:nvSpPr>
          <p:spPr>
            <a:xfrm>
              <a:off x="5336211" y="4805341"/>
              <a:ext cx="91440" cy="91440"/>
            </a:xfrm>
            <a:prstGeom prst="star5">
              <a:avLst/>
            </a:prstGeom>
            <a:solidFill>
              <a:srgbClr val="333333"/>
            </a:solidFill>
            <a:ln>
              <a:solidFill>
                <a:srgbClr val="3333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49" name="TextBox 48"/>
            <p:cNvSpPr txBox="1"/>
            <p:nvPr/>
          </p:nvSpPr>
          <p:spPr>
            <a:xfrm>
              <a:off x="5249179" y="4565468"/>
              <a:ext cx="701154" cy="276999"/>
            </a:xfrm>
            <a:prstGeom prst="rect">
              <a:avLst/>
            </a:prstGeom>
            <a:noFill/>
          </p:spPr>
          <p:txBody>
            <a:bodyPr wrap="none" rtlCol="0">
              <a:spAutoFit/>
            </a:bodyPr>
            <a:lstStyle/>
            <a:p>
              <a:r>
                <a:rPr lang="en-US" sz="1200" b="1" dirty="0" smtClean="0">
                  <a:solidFill>
                    <a:srgbClr val="3333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Tacoma</a:t>
              </a:r>
              <a:endParaRPr lang="en-US" sz="1200" b="1" dirty="0">
                <a:solidFill>
                  <a:srgbClr val="3333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50" name="5-Point Star 49"/>
            <p:cNvSpPr/>
            <p:nvPr/>
          </p:nvSpPr>
          <p:spPr>
            <a:xfrm>
              <a:off x="3802686" y="4319566"/>
              <a:ext cx="91440" cy="91440"/>
            </a:xfrm>
            <a:prstGeom prst="star5">
              <a:avLst/>
            </a:prstGeom>
            <a:solidFill>
              <a:srgbClr val="990000"/>
            </a:solidFill>
            <a:ln>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51" name="TextBox 50"/>
            <p:cNvSpPr txBox="1"/>
            <p:nvPr/>
          </p:nvSpPr>
          <p:spPr>
            <a:xfrm>
              <a:off x="3517900" y="4346458"/>
              <a:ext cx="774571" cy="276999"/>
            </a:xfrm>
            <a:prstGeom prst="rect">
              <a:avLst/>
            </a:prstGeom>
            <a:noFill/>
          </p:spPr>
          <p:txBody>
            <a:bodyPr wrap="none" rtlCol="0">
              <a:spAutoFit/>
            </a:bodyPr>
            <a:lstStyle/>
            <a:p>
              <a:r>
                <a:rPr lang="en-US" sz="12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Quinault</a:t>
              </a:r>
              <a:endParaRPr lang="en-US" sz="1200" b="1"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grpSp>
      <p:sp>
        <p:nvSpPr>
          <p:cNvPr id="58" name="TextBox 57"/>
          <p:cNvSpPr txBox="1"/>
          <p:nvPr/>
        </p:nvSpPr>
        <p:spPr>
          <a:xfrm>
            <a:off x="6036197" y="6554612"/>
            <a:ext cx="3107803" cy="461665"/>
          </a:xfrm>
          <a:prstGeom prst="rect">
            <a:avLst/>
          </a:prstGeom>
          <a:noFill/>
        </p:spPr>
        <p:txBody>
          <a:bodyPr wrap="square" rtlCol="0">
            <a:spAutoFit/>
          </a:bodyPr>
          <a:lstStyle/>
          <a:p>
            <a:pPr algn="ctr"/>
            <a:r>
              <a:rPr lang="en-US" sz="1200" dirty="0" smtClean="0">
                <a:solidFill>
                  <a:srgbClr val="990000"/>
                </a:solidFill>
                <a:latin typeface="Times New Roman" panose="02020603050405020304" pitchFamily="18" charset="0"/>
                <a:cs typeface="Times New Roman" panose="02020603050405020304" pitchFamily="18" charset="0"/>
              </a:rPr>
              <a:t>1909 Map: US </a:t>
            </a:r>
            <a:r>
              <a:rPr lang="en-US" sz="1200" dirty="0" err="1" smtClean="0">
                <a:solidFill>
                  <a:srgbClr val="990000"/>
                </a:solidFill>
                <a:latin typeface="Times New Roman" panose="02020603050405020304" pitchFamily="18" charset="0"/>
                <a:cs typeface="Times New Roman" panose="02020603050405020304" pitchFamily="18" charset="0"/>
              </a:rPr>
              <a:t>GenWeb</a:t>
            </a:r>
            <a:r>
              <a:rPr lang="en-US" sz="1200" dirty="0" smtClean="0">
                <a:solidFill>
                  <a:srgbClr val="990000"/>
                </a:solidFill>
                <a:latin typeface="Times New Roman" panose="02020603050405020304" pitchFamily="18" charset="0"/>
                <a:cs typeface="Times New Roman" panose="02020603050405020304" pitchFamily="18" charset="0"/>
              </a:rPr>
              <a:t> Archives</a:t>
            </a:r>
          </a:p>
          <a:p>
            <a:pPr algn="ctr"/>
            <a:endParaRPr lang="en-US" sz="1200" dirty="0" smtClean="0">
              <a:solidFill>
                <a:srgbClr val="990000"/>
              </a:solidFill>
              <a:latin typeface="Times New Roman" panose="02020603050405020304" pitchFamily="18" charset="0"/>
              <a:cs typeface="Times New Roman" panose="02020603050405020304" pitchFamily="18" charset="0"/>
            </a:endParaRPr>
          </a:p>
        </p:txBody>
      </p:sp>
      <p:grpSp>
        <p:nvGrpSpPr>
          <p:cNvPr id="54" name="Group 53"/>
          <p:cNvGrpSpPr/>
          <p:nvPr/>
        </p:nvGrpSpPr>
        <p:grpSpPr>
          <a:xfrm>
            <a:off x="6055247" y="3367732"/>
            <a:ext cx="3050653" cy="2882928"/>
            <a:chOff x="6055247" y="3120082"/>
            <a:chExt cx="3050653" cy="2882928"/>
          </a:xfrm>
        </p:grpSpPr>
        <p:pic>
          <p:nvPicPr>
            <p:cNvPr id="12291" name="Picture 3"/>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7303" r="3214"/>
            <a:stretch/>
          </p:blipFill>
          <p:spPr bwMode="auto">
            <a:xfrm>
              <a:off x="6055247" y="3120082"/>
              <a:ext cx="3050653" cy="28829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1" name="TextBox 40"/>
            <p:cNvSpPr txBox="1"/>
            <p:nvPr/>
          </p:nvSpPr>
          <p:spPr>
            <a:xfrm>
              <a:off x="7272963" y="3394252"/>
              <a:ext cx="723275" cy="261610"/>
            </a:xfrm>
            <a:prstGeom prst="rect">
              <a:avLst/>
            </a:prstGeom>
            <a:noFill/>
          </p:spPr>
          <p:txBody>
            <a:bodyPr wrap="none" rtlCol="0">
              <a:spAutoFit/>
            </a:bodyPr>
            <a:lstStyle/>
            <a:p>
              <a:r>
                <a:rPr lang="en-US" sz="11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Quinault</a:t>
              </a:r>
              <a:endParaRPr lang="en-US" sz="1100" b="1"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2" name="Rectangle 41"/>
            <p:cNvSpPr/>
            <p:nvPr/>
          </p:nvSpPr>
          <p:spPr>
            <a:xfrm>
              <a:off x="7105650" y="3327577"/>
              <a:ext cx="285750" cy="261610"/>
            </a:xfrm>
            <a:prstGeom prst="rect">
              <a:avLst/>
            </a:prstGeom>
            <a:noFill/>
            <a:ln>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TextBox 43"/>
          <p:cNvSpPr txBox="1"/>
          <p:nvPr/>
        </p:nvSpPr>
        <p:spPr>
          <a:xfrm>
            <a:off x="6219825" y="2993964"/>
            <a:ext cx="2736839" cy="400110"/>
          </a:xfrm>
          <a:prstGeom prst="rect">
            <a:avLst/>
          </a:prstGeom>
          <a:noFill/>
        </p:spPr>
        <p:txBody>
          <a:bodyPr wrap="none" rtlCol="0">
            <a:spAutoFit/>
          </a:bodyPr>
          <a:lstStyle/>
          <a:p>
            <a:r>
              <a:rPr lang="en-US" sz="2000" b="1" dirty="0" smtClean="0">
                <a:solidFill>
                  <a:srgbClr val="111111"/>
                </a:solidFill>
                <a:latin typeface="Times New Roman" panose="02020603050405020304" pitchFamily="18" charset="0"/>
                <a:cs typeface="Times New Roman" panose="02020603050405020304" pitchFamily="18" charset="0"/>
              </a:rPr>
              <a:t>Where is North Beach?</a:t>
            </a:r>
            <a:endParaRPr lang="en-US" sz="2000" b="1" dirty="0">
              <a:solidFill>
                <a:srgbClr val="11111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06124696"/>
      </p:ext>
    </p:extLst>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0" y="1155700"/>
            <a:ext cx="9144000"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150971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1546225"/>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77" name="TextBox 10"/>
          <p:cNvSpPr txBox="1">
            <a:spLocks noChangeArrowheads="1"/>
          </p:cNvSpPr>
          <p:nvPr/>
        </p:nvSpPr>
        <p:spPr bwMode="auto">
          <a:xfrm>
            <a:off x="3383586" y="1192213"/>
            <a:ext cx="22085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Tuesday</a:t>
            </a:r>
            <a:r>
              <a:rPr lang="en-GB" altLang="en-US" sz="1400" b="1" dirty="0">
                <a:solidFill>
                  <a:srgbClr val="1C1C1C"/>
                </a:solidFill>
              </a:rPr>
              <a:t>, </a:t>
            </a:r>
            <a:r>
              <a:rPr lang="en-GB" altLang="en-US" sz="1400" b="1" dirty="0" smtClean="0">
                <a:solidFill>
                  <a:srgbClr val="1C1C1C"/>
                </a:solidFill>
              </a:rPr>
              <a:t>January </a:t>
            </a:r>
            <a:r>
              <a:rPr lang="en-GB" altLang="en-US" sz="1400" b="1" dirty="0">
                <a:solidFill>
                  <a:srgbClr val="1C1C1C"/>
                </a:solidFill>
              </a:rPr>
              <a:t>24, </a:t>
            </a:r>
            <a:r>
              <a:rPr lang="en-GB" altLang="en-US" sz="1400" b="1" dirty="0" smtClean="0">
                <a:solidFill>
                  <a:srgbClr val="1C1C1C"/>
                </a:solidFill>
              </a:rPr>
              <a:t>2017</a:t>
            </a:r>
            <a:endParaRPr lang="en-GB" altLang="en-US" sz="1400" b="1" dirty="0">
              <a:solidFill>
                <a:srgbClr val="1C1C1C"/>
              </a:solidFill>
            </a:endParaRPr>
          </a:p>
        </p:txBody>
      </p:sp>
      <p:sp>
        <p:nvSpPr>
          <p:cNvPr id="3078" name="TextBox 11"/>
          <p:cNvSpPr txBox="1">
            <a:spLocks noChangeArrowheads="1"/>
          </p:cNvSpPr>
          <p:nvPr/>
        </p:nvSpPr>
        <p:spPr bwMode="auto">
          <a:xfrm>
            <a:off x="131763" y="1222375"/>
            <a:ext cx="37687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r>
              <a:rPr lang="en-GB" altLang="en-US" sz="1200" b="1" dirty="0" smtClean="0">
                <a:solidFill>
                  <a:srgbClr val="1C1C1C"/>
                </a:solidFill>
              </a:rPr>
              <a:t>Dave Elson</a:t>
            </a:r>
            <a:endParaRPr lang="en-GB" altLang="en-US" sz="1200" b="1" dirty="0">
              <a:solidFill>
                <a:srgbClr val="1C1C1C"/>
              </a:solidFill>
            </a:endParaRPr>
          </a:p>
        </p:txBody>
      </p:sp>
      <p:sp>
        <p:nvSpPr>
          <p:cNvPr id="3079" name="TextBox 12"/>
          <p:cNvSpPr txBox="1">
            <a:spLocks noChangeArrowheads="1"/>
          </p:cNvSpPr>
          <p:nvPr/>
        </p:nvSpPr>
        <p:spPr bwMode="auto">
          <a:xfrm>
            <a:off x="7772400" y="1217613"/>
            <a:ext cx="1143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r" eaLnBrk="1" hangingPunct="1">
              <a:spcBef>
                <a:spcPct val="0"/>
              </a:spcBef>
              <a:buFontTx/>
              <a:buNone/>
            </a:pPr>
            <a:r>
              <a:rPr lang="en-GB" altLang="en-US" sz="1200" b="1" dirty="0" smtClean="0">
                <a:solidFill>
                  <a:srgbClr val="1C1C1C"/>
                </a:solidFill>
              </a:rPr>
              <a:t>Treena Jensen</a:t>
            </a:r>
            <a:endParaRPr lang="en-GB" altLang="en-US" sz="1400" b="1" dirty="0">
              <a:solidFill>
                <a:srgbClr val="1C1C1C"/>
              </a:solidFill>
            </a:endParaRPr>
          </a:p>
        </p:txBody>
      </p:sp>
      <p:cxnSp>
        <p:nvCxnSpPr>
          <p:cNvPr id="19" name="Straight Connector 18"/>
          <p:cNvCxnSpPr/>
          <p:nvPr/>
        </p:nvCxnSpPr>
        <p:spPr>
          <a:xfrm>
            <a:off x="3209926" y="2794805"/>
            <a:ext cx="0" cy="3840473"/>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763" y="1189038"/>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90" name="TextBox 10"/>
          <p:cNvSpPr txBox="1">
            <a:spLocks noChangeArrowheads="1"/>
          </p:cNvSpPr>
          <p:nvPr/>
        </p:nvSpPr>
        <p:spPr bwMode="auto">
          <a:xfrm>
            <a:off x="2088950" y="862013"/>
            <a:ext cx="47851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American Meteorological Society Meeting, Portland Oregon</a:t>
            </a:r>
            <a:endParaRPr lang="en-GB" altLang="en-US" sz="1400" b="1" dirty="0">
              <a:solidFill>
                <a:srgbClr val="1C1C1C"/>
              </a:solidFill>
            </a:endParaRPr>
          </a:p>
        </p:txBody>
      </p:sp>
      <p:sp>
        <p:nvSpPr>
          <p:cNvPr id="2" name="TextBox 1"/>
          <p:cNvSpPr txBox="1"/>
          <p:nvPr/>
        </p:nvSpPr>
        <p:spPr>
          <a:xfrm>
            <a:off x="35169" y="37842"/>
            <a:ext cx="9108831" cy="784830"/>
          </a:xfrm>
          <a:prstGeom prst="rect">
            <a:avLst/>
          </a:prstGeom>
          <a:noFill/>
        </p:spPr>
        <p:txBody>
          <a:bodyPr wrap="square" rtlCol="0">
            <a:spAutoFit/>
          </a:bodyPr>
          <a:lstStyle/>
          <a:p>
            <a:pPr algn="ct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Pacific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Northwest</a:t>
            </a: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Tornadoes</a:t>
            </a:r>
            <a:endParaRPr lang="en-US" sz="45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sp>
        <p:nvSpPr>
          <p:cNvPr id="21" name="TextBox 13"/>
          <p:cNvSpPr txBox="1">
            <a:spLocks noChangeArrowheads="1"/>
          </p:cNvSpPr>
          <p:nvPr/>
        </p:nvSpPr>
        <p:spPr bwMode="auto">
          <a:xfrm>
            <a:off x="1790700" y="1510668"/>
            <a:ext cx="56769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b="1" dirty="0" smtClean="0">
                <a:solidFill>
                  <a:srgbClr val="1C1C1C"/>
                </a:solidFill>
              </a:rPr>
              <a:t>Discovery of the Earliest Known Fatal Tornado in WA  </a:t>
            </a:r>
            <a:endParaRPr lang="en-GB" altLang="en-US" b="1" dirty="0">
              <a:solidFill>
                <a:srgbClr val="1C1C1C"/>
              </a:solidFill>
            </a:endParaRPr>
          </a:p>
        </p:txBody>
      </p:sp>
      <p:sp>
        <p:nvSpPr>
          <p:cNvPr id="24" name="TextBox 13"/>
          <p:cNvSpPr txBox="1">
            <a:spLocks noChangeArrowheads="1"/>
          </p:cNvSpPr>
          <p:nvPr/>
        </p:nvSpPr>
        <p:spPr bwMode="auto">
          <a:xfrm>
            <a:off x="-61913" y="1431381"/>
            <a:ext cx="2171699"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5000" b="1" dirty="0" smtClean="0">
                <a:solidFill>
                  <a:srgbClr val="1C1C1C"/>
                </a:solidFill>
              </a:rPr>
              <a:t>Extra!</a:t>
            </a:r>
            <a:endParaRPr lang="en-GB" altLang="en-US" sz="5000" b="1" dirty="0">
              <a:solidFill>
                <a:srgbClr val="1C1C1C"/>
              </a:solidFill>
            </a:endParaRPr>
          </a:p>
        </p:txBody>
      </p:sp>
      <p:sp>
        <p:nvSpPr>
          <p:cNvPr id="26" name="TextBox 13"/>
          <p:cNvSpPr txBox="1">
            <a:spLocks noChangeArrowheads="1"/>
          </p:cNvSpPr>
          <p:nvPr/>
        </p:nvSpPr>
        <p:spPr bwMode="auto">
          <a:xfrm>
            <a:off x="7091364" y="1450431"/>
            <a:ext cx="2171699"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5000" b="1" dirty="0" smtClean="0">
                <a:solidFill>
                  <a:srgbClr val="1C1C1C"/>
                </a:solidFill>
              </a:rPr>
              <a:t>Extra!</a:t>
            </a:r>
            <a:endParaRPr lang="en-GB" altLang="en-US" sz="5000" b="1" dirty="0">
              <a:solidFill>
                <a:srgbClr val="1C1C1C"/>
              </a:solidFill>
            </a:endParaRPr>
          </a:p>
        </p:txBody>
      </p:sp>
      <p:cxnSp>
        <p:nvCxnSpPr>
          <p:cNvPr id="27" name="Straight Connector 26"/>
          <p:cNvCxnSpPr/>
          <p:nvPr/>
        </p:nvCxnSpPr>
        <p:spPr>
          <a:xfrm>
            <a:off x="6010003" y="2794804"/>
            <a:ext cx="7144" cy="3840474"/>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grpSp>
        <p:nvGrpSpPr>
          <p:cNvPr id="38" name="Group 37"/>
          <p:cNvGrpSpPr/>
          <p:nvPr/>
        </p:nvGrpSpPr>
        <p:grpSpPr>
          <a:xfrm>
            <a:off x="3343275" y="2763310"/>
            <a:ext cx="2574682" cy="3634569"/>
            <a:chOff x="35169" y="2709080"/>
            <a:chExt cx="2574682" cy="3634569"/>
          </a:xfrm>
        </p:grpSpPr>
        <p:sp>
          <p:nvSpPr>
            <p:cNvPr id="3081" name="TextBox 15"/>
            <p:cNvSpPr txBox="1">
              <a:spLocks noChangeArrowheads="1"/>
            </p:cNvSpPr>
            <p:nvPr/>
          </p:nvSpPr>
          <p:spPr bwMode="auto">
            <a:xfrm>
              <a:off x="35169" y="2709080"/>
              <a:ext cx="2516187"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r>
                <a:rPr lang="en-GB" altLang="en-US" sz="1800" b="1" dirty="0" smtClean="0">
                  <a:solidFill>
                    <a:schemeClr val="accent3">
                      <a:lumMod val="50000"/>
                    </a:schemeClr>
                  </a:solidFill>
                </a:rPr>
                <a:t>Tornado in Washington February 21, 1904  </a:t>
              </a:r>
            </a:p>
            <a:p>
              <a:pPr eaLnBrk="1" hangingPunct="1">
                <a:spcBef>
                  <a:spcPct val="0"/>
                </a:spcBef>
                <a:buFontTx/>
                <a:buNone/>
              </a:pPr>
              <a:r>
                <a:rPr lang="en-GB" altLang="en-US" dirty="0" smtClean="0">
                  <a:solidFill>
                    <a:schemeClr val="accent3">
                      <a:lumMod val="50000"/>
                    </a:schemeClr>
                  </a:solidFill>
                </a:rPr>
                <a:t>D</a:t>
              </a:r>
              <a:r>
                <a:rPr lang="en-GB" altLang="en-US" sz="1400" dirty="0" smtClean="0">
                  <a:solidFill>
                    <a:schemeClr val="accent3">
                      <a:lumMod val="50000"/>
                    </a:schemeClr>
                  </a:solidFill>
                </a:rPr>
                <a:t>etermining the </a:t>
              </a:r>
              <a:r>
                <a:rPr lang="en-GB" altLang="en-US" sz="1400" u="sng" dirty="0" smtClean="0">
                  <a:solidFill>
                    <a:schemeClr val="accent3">
                      <a:lumMod val="50000"/>
                    </a:schemeClr>
                  </a:solidFill>
                </a:rPr>
                <a:t>location</a:t>
              </a:r>
              <a:r>
                <a:rPr lang="en-GB" altLang="en-US" sz="1400" dirty="0" smtClean="0">
                  <a:solidFill>
                    <a:schemeClr val="accent3">
                      <a:lumMod val="50000"/>
                    </a:schemeClr>
                  </a:solidFill>
                </a:rPr>
                <a:t> of this tornado was the first hurdle. </a:t>
              </a:r>
            </a:p>
            <a:p>
              <a:pPr eaLnBrk="1" hangingPunct="1">
                <a:spcBef>
                  <a:spcPct val="0"/>
                </a:spcBef>
                <a:buFontTx/>
                <a:buNone/>
              </a:pPr>
              <a:endParaRPr lang="en-GB" altLang="en-US" sz="1400" dirty="0" smtClean="0">
                <a:solidFill>
                  <a:schemeClr val="accent3">
                    <a:lumMod val="50000"/>
                  </a:schemeClr>
                </a:solidFill>
              </a:endParaRPr>
            </a:p>
            <a:p>
              <a:pPr eaLnBrk="1" hangingPunct="1">
                <a:spcBef>
                  <a:spcPct val="0"/>
                </a:spcBef>
                <a:buFontTx/>
                <a:buNone/>
              </a:pPr>
              <a:endParaRPr lang="en-GB" altLang="en-US" sz="1400" dirty="0">
                <a:solidFill>
                  <a:schemeClr val="accent3">
                    <a:lumMod val="50000"/>
                  </a:schemeClr>
                </a:solidFill>
              </a:endParaRPr>
            </a:p>
          </p:txBody>
        </p:sp>
        <p:pic>
          <p:nvPicPr>
            <p:cNvPr id="3" name="Picture 2"/>
            <p:cNvPicPr>
              <a:picLocks noChangeAspect="1"/>
            </p:cNvPicPr>
            <p:nvPr/>
          </p:nvPicPr>
          <p:blipFill rotWithShape="1">
            <a:blip r:embed="rId3" cstate="print">
              <a:duotone>
                <a:prstClr val="black"/>
                <a:srgbClr val="D9C3A5">
                  <a:tint val="50000"/>
                  <a:satMod val="180000"/>
                </a:srgbClr>
              </a:duotone>
              <a:extLst>
                <a:ext uri="{28A0092B-C50C-407E-A947-70E740481C1C}">
                  <a14:useLocalDpi xmlns:a14="http://schemas.microsoft.com/office/drawing/2010/main" val="0"/>
                </a:ext>
              </a:extLst>
            </a:blip>
            <a:srcRect l="5595" t="23010" r="7039" b="75046"/>
            <a:stretch/>
          </p:blipFill>
          <p:spPr>
            <a:xfrm>
              <a:off x="36513" y="4184877"/>
              <a:ext cx="2563813" cy="183706"/>
            </a:xfrm>
            <a:prstGeom prst="rect">
              <a:avLst/>
            </a:prstGeom>
            <a:effectLst>
              <a:reflection endPos="0" dist="50800" dir="5400000" sy="-100000" algn="bl" rotWithShape="0"/>
            </a:effectLst>
          </p:spPr>
        </p:pic>
        <p:pic>
          <p:nvPicPr>
            <p:cNvPr id="10" name="Picture 9"/>
            <p:cNvPicPr>
              <a:picLocks noChangeAspect="1"/>
            </p:cNvPicPr>
            <p:nvPr/>
          </p:nvPicPr>
          <p:blipFill rotWithShape="1">
            <a:blip r:embed="rId4" cstate="print">
              <a:duotone>
                <a:prstClr val="black"/>
                <a:srgbClr val="D9C3A5">
                  <a:tint val="50000"/>
                  <a:satMod val="180000"/>
                </a:srgbClr>
              </a:duotone>
              <a:extLst>
                <a:ext uri="{28A0092B-C50C-407E-A947-70E740481C1C}">
                  <a14:useLocalDpi xmlns:a14="http://schemas.microsoft.com/office/drawing/2010/main" val="0"/>
                </a:ext>
              </a:extLst>
            </a:blip>
            <a:srcRect l="7757" t="1805" r="2872" b="95834"/>
            <a:stretch/>
          </p:blipFill>
          <p:spPr>
            <a:xfrm>
              <a:off x="93663" y="4501253"/>
              <a:ext cx="2334589" cy="195411"/>
            </a:xfrm>
            <a:prstGeom prst="rect">
              <a:avLst/>
            </a:prstGeom>
            <a:effectLst>
              <a:reflection endPos="0" dist="50800" dir="5400000" sy="-100000" algn="bl" rotWithShape="0"/>
            </a:effectLst>
          </p:spPr>
        </p:pic>
        <p:pic>
          <p:nvPicPr>
            <p:cNvPr id="20" name="Picture 19"/>
            <p:cNvPicPr>
              <a:picLocks noChangeAspect="1"/>
            </p:cNvPicPr>
            <p:nvPr/>
          </p:nvPicPr>
          <p:blipFill rotWithShape="1">
            <a:blip r:embed="rId5" cstate="print">
              <a:duotone>
                <a:prstClr val="black"/>
                <a:srgbClr val="D9C3A5">
                  <a:tint val="50000"/>
                  <a:satMod val="180000"/>
                </a:srgbClr>
              </a:duotone>
              <a:extLst>
                <a:ext uri="{28A0092B-C50C-407E-A947-70E740481C1C}">
                  <a14:useLocalDpi xmlns:a14="http://schemas.microsoft.com/office/drawing/2010/main" val="0"/>
                </a:ext>
              </a:extLst>
            </a:blip>
            <a:srcRect l="5240" t="50972" r="19561" b="47361"/>
            <a:stretch/>
          </p:blipFill>
          <p:spPr>
            <a:xfrm>
              <a:off x="36513" y="4804573"/>
              <a:ext cx="2514843" cy="249186"/>
            </a:xfrm>
            <a:prstGeom prst="rect">
              <a:avLst/>
            </a:prstGeom>
            <a:effectLst>
              <a:reflection endPos="0" dist="50800" dir="5400000" sy="-100000" algn="bl" rotWithShape="0"/>
            </a:effectLst>
          </p:spPr>
        </p:pic>
        <p:sp>
          <p:nvSpPr>
            <p:cNvPr id="22" name="Rectangle 21"/>
            <p:cNvSpPr/>
            <p:nvPr/>
          </p:nvSpPr>
          <p:spPr>
            <a:xfrm>
              <a:off x="35169" y="5054084"/>
              <a:ext cx="2574682" cy="523220"/>
            </a:xfrm>
            <a:prstGeom prst="rect">
              <a:avLst/>
            </a:prstGeom>
          </p:spPr>
          <p:txBody>
            <a:bodyPr wrap="square">
              <a:spAutoFit/>
            </a:bodyPr>
            <a:lstStyle/>
            <a:p>
              <a:r>
                <a:rPr lang="en-GB" altLang="en-US" sz="1400" dirty="0" smtClean="0">
                  <a:solidFill>
                    <a:srgbClr val="1C1C1C"/>
                  </a:solidFill>
                  <a:latin typeface="Times New Roman" panose="02020603050405020304" pitchFamily="18" charset="0"/>
                  <a:cs typeface="Times New Roman" panose="02020603050405020304" pitchFamily="18" charset="0"/>
                </a:rPr>
                <a:t>Digging deeper revealed further clues:</a:t>
              </a:r>
              <a:endParaRPr lang="en-US" sz="1400" dirty="0">
                <a:latin typeface="Times New Roman" panose="02020603050405020304" pitchFamily="18" charset="0"/>
                <a:cs typeface="Times New Roman" panose="02020603050405020304" pitchFamily="18" charset="0"/>
              </a:endParaRPr>
            </a:p>
          </p:txBody>
        </p:sp>
        <p:pic>
          <p:nvPicPr>
            <p:cNvPr id="34" name="Picture 33"/>
            <p:cNvPicPr>
              <a:picLocks noChangeAspect="1"/>
            </p:cNvPicPr>
            <p:nvPr/>
          </p:nvPicPr>
          <p:blipFill rotWithShape="1">
            <a:blip r:embed="rId4" cstate="print">
              <a:extLst>
                <a:ext uri="{28A0092B-C50C-407E-A947-70E740481C1C}">
                  <a14:useLocalDpi xmlns:a14="http://schemas.microsoft.com/office/drawing/2010/main" val="0"/>
                </a:ext>
              </a:extLst>
            </a:blip>
            <a:srcRect l="5337" t="14915" r="19186" b="83130"/>
            <a:stretch/>
          </p:blipFill>
          <p:spPr>
            <a:xfrm>
              <a:off x="37381" y="6138840"/>
              <a:ext cx="2494925" cy="204809"/>
            </a:xfrm>
            <a:prstGeom prst="rect">
              <a:avLst/>
            </a:prstGeom>
          </p:spPr>
        </p:pic>
      </p:grpSp>
      <p:sp>
        <p:nvSpPr>
          <p:cNvPr id="37" name="Rectangle 36"/>
          <p:cNvSpPr/>
          <p:nvPr/>
        </p:nvSpPr>
        <p:spPr>
          <a:xfrm>
            <a:off x="4670084" y="6206635"/>
            <a:ext cx="1170328" cy="191243"/>
          </a:xfrm>
          <a:prstGeom prst="rect">
            <a:avLst/>
          </a:prstGeom>
          <a:solidFill>
            <a:srgbClr val="FFFF00">
              <a:alpha val="3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p:cNvSpPr txBox="1"/>
          <p:nvPr/>
        </p:nvSpPr>
        <p:spPr>
          <a:xfrm>
            <a:off x="-4763" y="6442545"/>
            <a:ext cx="3214689" cy="461665"/>
          </a:xfrm>
          <a:prstGeom prst="rect">
            <a:avLst/>
          </a:prstGeom>
          <a:noFill/>
        </p:spPr>
        <p:txBody>
          <a:bodyPr wrap="square" rtlCol="0">
            <a:spAutoFit/>
          </a:bodyPr>
          <a:lstStyle/>
          <a:p>
            <a:pPr algn="ctr"/>
            <a:r>
              <a:rPr lang="en-US" sz="1200" dirty="0" smtClean="0">
                <a:solidFill>
                  <a:srgbClr val="6F5F4D"/>
                </a:solidFill>
                <a:latin typeface="Times New Roman" panose="02020603050405020304" pitchFamily="18" charset="0"/>
                <a:cs typeface="Times New Roman" panose="02020603050405020304" pitchFamily="18" charset="0"/>
              </a:rPr>
              <a:t>1904 Map: WA State Archives </a:t>
            </a:r>
          </a:p>
          <a:p>
            <a:pPr algn="ctr"/>
            <a:r>
              <a:rPr lang="en-US" sz="1200" dirty="0" smtClean="0">
                <a:solidFill>
                  <a:srgbClr val="6F5F4D"/>
                </a:solidFill>
                <a:latin typeface="Times New Roman" panose="02020603050405020304" pitchFamily="18" charset="0"/>
                <a:cs typeface="Times New Roman" panose="02020603050405020304" pitchFamily="18" charset="0"/>
              </a:rPr>
              <a:t>via Washington Legacy</a:t>
            </a:r>
            <a:r>
              <a:rPr lang="en-US" sz="1200" i="1" dirty="0" smtClean="0">
                <a:solidFill>
                  <a:srgbClr val="6F5F4D"/>
                </a:solidFill>
                <a:latin typeface="Times New Roman" panose="02020603050405020304" pitchFamily="18" charset="0"/>
                <a:cs typeface="Times New Roman" panose="02020603050405020304" pitchFamily="18" charset="0"/>
              </a:rPr>
              <a:t> </a:t>
            </a:r>
            <a:endParaRPr lang="en-US" sz="1200" dirty="0">
              <a:solidFill>
                <a:srgbClr val="6F5F4D"/>
              </a:solidFill>
              <a:latin typeface="Times New Roman" panose="02020603050405020304" pitchFamily="18" charset="0"/>
              <a:cs typeface="Times New Roman" panose="02020603050405020304" pitchFamily="18" charset="0"/>
            </a:endParaRPr>
          </a:p>
        </p:txBody>
      </p:sp>
      <p:grpSp>
        <p:nvGrpSpPr>
          <p:cNvPr id="35" name="Group 34"/>
          <p:cNvGrpSpPr/>
          <p:nvPr/>
        </p:nvGrpSpPr>
        <p:grpSpPr>
          <a:xfrm>
            <a:off x="27243" y="2658982"/>
            <a:ext cx="3163633" cy="3834498"/>
            <a:chOff x="2786700" y="2800780"/>
            <a:chExt cx="3163633" cy="3834498"/>
          </a:xfrm>
        </p:grpSpPr>
        <p:pic>
          <p:nvPicPr>
            <p:cNvPr id="12290" name="Picture 2"/>
            <p:cNvPicPr>
              <a:picLocks noChangeAspect="1" noChangeArrowheads="1"/>
            </p:cNvPicPr>
            <p:nvPr/>
          </p:nvPicPr>
          <p:blipFill>
            <a:blip r:embed="rId6">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2841883" y="2800780"/>
              <a:ext cx="3038746" cy="38344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2" name="5-Point Star 31"/>
            <p:cNvSpPr/>
            <p:nvPr/>
          </p:nvSpPr>
          <p:spPr>
            <a:xfrm>
              <a:off x="3383586" y="4910116"/>
              <a:ext cx="91440" cy="91440"/>
            </a:xfrm>
            <a:prstGeom prst="star5">
              <a:avLst/>
            </a:prstGeom>
            <a:solidFill>
              <a:srgbClr val="333333"/>
            </a:solidFill>
            <a:ln>
              <a:solidFill>
                <a:srgbClr val="3333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33" name="TextBox 32"/>
            <p:cNvSpPr txBox="1"/>
            <p:nvPr/>
          </p:nvSpPr>
          <p:spPr>
            <a:xfrm>
              <a:off x="2786700" y="4797905"/>
              <a:ext cx="679994" cy="276999"/>
            </a:xfrm>
            <a:prstGeom prst="rect">
              <a:avLst/>
            </a:prstGeom>
            <a:noFill/>
          </p:spPr>
          <p:txBody>
            <a:bodyPr wrap="none" rtlCol="0">
              <a:spAutoFit/>
            </a:bodyPr>
            <a:lstStyle/>
            <a:p>
              <a:r>
                <a:rPr lang="en-US" sz="1200" b="1" dirty="0" err="1" smtClean="0">
                  <a:solidFill>
                    <a:srgbClr val="3333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Copalis</a:t>
              </a:r>
              <a:endParaRPr lang="en-US" sz="1200" b="1" dirty="0">
                <a:solidFill>
                  <a:srgbClr val="3333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6" name="5-Point Star 45"/>
            <p:cNvSpPr/>
            <p:nvPr/>
          </p:nvSpPr>
          <p:spPr>
            <a:xfrm>
              <a:off x="3583611" y="5129191"/>
              <a:ext cx="91440" cy="91440"/>
            </a:xfrm>
            <a:prstGeom prst="star5">
              <a:avLst/>
            </a:prstGeom>
            <a:solidFill>
              <a:srgbClr val="333333"/>
            </a:solidFill>
            <a:ln>
              <a:solidFill>
                <a:srgbClr val="3333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47" name="TextBox 46"/>
            <p:cNvSpPr txBox="1"/>
            <p:nvPr/>
          </p:nvSpPr>
          <p:spPr>
            <a:xfrm>
              <a:off x="2872425" y="5064605"/>
              <a:ext cx="800219" cy="276999"/>
            </a:xfrm>
            <a:prstGeom prst="rect">
              <a:avLst/>
            </a:prstGeom>
            <a:noFill/>
          </p:spPr>
          <p:txBody>
            <a:bodyPr wrap="none" rtlCol="0">
              <a:spAutoFit/>
            </a:bodyPr>
            <a:lstStyle/>
            <a:p>
              <a:r>
                <a:rPr lang="en-US" sz="1200" b="1" dirty="0" smtClean="0">
                  <a:solidFill>
                    <a:srgbClr val="3333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Hoquiam</a:t>
              </a:r>
              <a:endParaRPr lang="en-US" sz="1200" dirty="0">
                <a:solidFill>
                  <a:srgbClr val="3333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8" name="5-Point Star 47"/>
            <p:cNvSpPr/>
            <p:nvPr/>
          </p:nvSpPr>
          <p:spPr>
            <a:xfrm>
              <a:off x="5336211" y="4805341"/>
              <a:ext cx="91440" cy="91440"/>
            </a:xfrm>
            <a:prstGeom prst="star5">
              <a:avLst/>
            </a:prstGeom>
            <a:solidFill>
              <a:srgbClr val="333333"/>
            </a:solidFill>
            <a:ln>
              <a:solidFill>
                <a:srgbClr val="3333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49" name="TextBox 48"/>
            <p:cNvSpPr txBox="1"/>
            <p:nvPr/>
          </p:nvSpPr>
          <p:spPr>
            <a:xfrm>
              <a:off x="5249179" y="4565468"/>
              <a:ext cx="701154" cy="276999"/>
            </a:xfrm>
            <a:prstGeom prst="rect">
              <a:avLst/>
            </a:prstGeom>
            <a:noFill/>
          </p:spPr>
          <p:txBody>
            <a:bodyPr wrap="none" rtlCol="0">
              <a:spAutoFit/>
            </a:bodyPr>
            <a:lstStyle/>
            <a:p>
              <a:r>
                <a:rPr lang="en-US" sz="1200" b="1" dirty="0" smtClean="0">
                  <a:solidFill>
                    <a:srgbClr val="3333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Tacoma</a:t>
              </a:r>
              <a:endParaRPr lang="en-US" sz="1200" b="1" dirty="0">
                <a:solidFill>
                  <a:srgbClr val="3333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50" name="5-Point Star 49"/>
            <p:cNvSpPr/>
            <p:nvPr/>
          </p:nvSpPr>
          <p:spPr>
            <a:xfrm>
              <a:off x="3802686" y="4319566"/>
              <a:ext cx="91440" cy="91440"/>
            </a:xfrm>
            <a:prstGeom prst="star5">
              <a:avLst/>
            </a:prstGeom>
            <a:solidFill>
              <a:srgbClr val="333333"/>
            </a:solidFill>
            <a:ln>
              <a:solidFill>
                <a:srgbClr val="3333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51" name="TextBox 50"/>
            <p:cNvSpPr txBox="1"/>
            <p:nvPr/>
          </p:nvSpPr>
          <p:spPr>
            <a:xfrm>
              <a:off x="3517900" y="4346458"/>
              <a:ext cx="774571" cy="276999"/>
            </a:xfrm>
            <a:prstGeom prst="rect">
              <a:avLst/>
            </a:prstGeom>
            <a:noFill/>
          </p:spPr>
          <p:txBody>
            <a:bodyPr wrap="none" rtlCol="0">
              <a:spAutoFit/>
            </a:bodyPr>
            <a:lstStyle/>
            <a:p>
              <a:r>
                <a:rPr lang="en-US" sz="1200" b="1" dirty="0" smtClean="0">
                  <a:solidFill>
                    <a:srgbClr val="3333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Quinault</a:t>
              </a:r>
              <a:endParaRPr lang="en-US" sz="1200" b="1" dirty="0">
                <a:solidFill>
                  <a:srgbClr val="3333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grpSp>
      <p:sp>
        <p:nvSpPr>
          <p:cNvPr id="58" name="TextBox 57"/>
          <p:cNvSpPr txBox="1"/>
          <p:nvPr/>
        </p:nvSpPr>
        <p:spPr>
          <a:xfrm>
            <a:off x="6036197" y="6554612"/>
            <a:ext cx="3107803" cy="461665"/>
          </a:xfrm>
          <a:prstGeom prst="rect">
            <a:avLst/>
          </a:prstGeom>
          <a:noFill/>
        </p:spPr>
        <p:txBody>
          <a:bodyPr wrap="square" rtlCol="0">
            <a:spAutoFit/>
          </a:bodyPr>
          <a:lstStyle/>
          <a:p>
            <a:pPr algn="ctr"/>
            <a:r>
              <a:rPr lang="en-US" sz="1200" dirty="0" smtClean="0">
                <a:solidFill>
                  <a:srgbClr val="6F5F4D"/>
                </a:solidFill>
                <a:latin typeface="Times New Roman" panose="02020603050405020304" pitchFamily="18" charset="0"/>
                <a:cs typeface="Times New Roman" panose="02020603050405020304" pitchFamily="18" charset="0"/>
              </a:rPr>
              <a:t>1909 Map: US </a:t>
            </a:r>
            <a:r>
              <a:rPr lang="en-US" sz="1200" dirty="0" err="1" smtClean="0">
                <a:solidFill>
                  <a:srgbClr val="6F5F4D"/>
                </a:solidFill>
                <a:latin typeface="Times New Roman" panose="02020603050405020304" pitchFamily="18" charset="0"/>
                <a:cs typeface="Times New Roman" panose="02020603050405020304" pitchFamily="18" charset="0"/>
              </a:rPr>
              <a:t>GenWeb</a:t>
            </a:r>
            <a:r>
              <a:rPr lang="en-US" sz="1200" dirty="0" smtClean="0">
                <a:solidFill>
                  <a:srgbClr val="6F5F4D"/>
                </a:solidFill>
                <a:latin typeface="Times New Roman" panose="02020603050405020304" pitchFamily="18" charset="0"/>
                <a:cs typeface="Times New Roman" panose="02020603050405020304" pitchFamily="18" charset="0"/>
              </a:rPr>
              <a:t> Archives</a:t>
            </a:r>
          </a:p>
          <a:p>
            <a:pPr algn="ctr"/>
            <a:endParaRPr lang="en-US" sz="1200" dirty="0" smtClean="0">
              <a:solidFill>
                <a:srgbClr val="6F5F4D"/>
              </a:solidFill>
              <a:latin typeface="Times New Roman" panose="02020603050405020304" pitchFamily="18" charset="0"/>
              <a:cs typeface="Times New Roman" panose="02020603050405020304" pitchFamily="18" charset="0"/>
            </a:endParaRPr>
          </a:p>
        </p:txBody>
      </p:sp>
      <p:grpSp>
        <p:nvGrpSpPr>
          <p:cNvPr id="54" name="Group 53"/>
          <p:cNvGrpSpPr/>
          <p:nvPr/>
        </p:nvGrpSpPr>
        <p:grpSpPr>
          <a:xfrm>
            <a:off x="6055247" y="3367732"/>
            <a:ext cx="3050653" cy="2882928"/>
            <a:chOff x="6055247" y="3120082"/>
            <a:chExt cx="3050653" cy="2882928"/>
          </a:xfrm>
        </p:grpSpPr>
        <p:pic>
          <p:nvPicPr>
            <p:cNvPr id="12291" name="Picture 3"/>
            <p:cNvPicPr>
              <a:picLocks noChangeAspect="1" noChangeArrowheads="1"/>
            </p:cNvPicPr>
            <p:nvPr/>
          </p:nvPicPr>
          <p:blipFill rotWithShape="1">
            <a:blip r:embed="rId7" cstate="print">
              <a:duotone>
                <a:prstClr val="black"/>
                <a:srgbClr val="D9C3A5">
                  <a:tint val="50000"/>
                  <a:satMod val="180000"/>
                </a:srgbClr>
              </a:duotone>
              <a:extLst>
                <a:ext uri="{28A0092B-C50C-407E-A947-70E740481C1C}">
                  <a14:useLocalDpi xmlns:a14="http://schemas.microsoft.com/office/drawing/2010/main" val="0"/>
                </a:ext>
              </a:extLst>
            </a:blip>
            <a:srcRect l="7303" r="3214"/>
            <a:stretch/>
          </p:blipFill>
          <p:spPr bwMode="auto">
            <a:xfrm>
              <a:off x="6055247" y="3120082"/>
              <a:ext cx="3050653" cy="28829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1" name="TextBox 40"/>
            <p:cNvSpPr txBox="1"/>
            <p:nvPr/>
          </p:nvSpPr>
          <p:spPr>
            <a:xfrm>
              <a:off x="7272963" y="3394252"/>
              <a:ext cx="723275" cy="261610"/>
            </a:xfrm>
            <a:prstGeom prst="rect">
              <a:avLst/>
            </a:prstGeom>
            <a:noFill/>
          </p:spPr>
          <p:txBody>
            <a:bodyPr wrap="none" rtlCol="0">
              <a:spAutoFit/>
            </a:bodyPr>
            <a:lstStyle/>
            <a:p>
              <a:r>
                <a:rPr lang="en-US" sz="1100" b="1" dirty="0" smtClean="0">
                  <a:solidFill>
                    <a:srgbClr val="3333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Quinault</a:t>
              </a:r>
              <a:endParaRPr lang="en-US" sz="1100" b="1" dirty="0">
                <a:solidFill>
                  <a:srgbClr val="3333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3" name="5-Point Star 42"/>
            <p:cNvSpPr/>
            <p:nvPr/>
          </p:nvSpPr>
          <p:spPr>
            <a:xfrm>
              <a:off x="6172200" y="3893698"/>
              <a:ext cx="100584" cy="100584"/>
            </a:xfrm>
            <a:prstGeom prst="star5">
              <a:avLst/>
            </a:prstGeom>
            <a:solidFill>
              <a:srgbClr val="990000"/>
            </a:solidFill>
            <a:ln>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TextBox 61"/>
            <p:cNvSpPr txBox="1"/>
            <p:nvPr/>
          </p:nvSpPr>
          <p:spPr>
            <a:xfrm>
              <a:off x="6219123" y="3846073"/>
              <a:ext cx="686406" cy="261610"/>
            </a:xfrm>
            <a:prstGeom prst="rect">
              <a:avLst/>
            </a:prstGeom>
            <a:noFill/>
          </p:spPr>
          <p:txBody>
            <a:bodyPr wrap="none" rtlCol="0">
              <a:spAutoFit/>
            </a:bodyPr>
            <a:lstStyle/>
            <a:p>
              <a:r>
                <a:rPr lang="en-US" sz="1100" b="1" dirty="0" err="1"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Taholah</a:t>
              </a:r>
              <a:endParaRPr lang="en-US" sz="1100" b="1"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grpSp>
      <p:sp>
        <p:nvSpPr>
          <p:cNvPr id="44" name="TextBox 43"/>
          <p:cNvSpPr txBox="1"/>
          <p:nvPr/>
        </p:nvSpPr>
        <p:spPr>
          <a:xfrm>
            <a:off x="6219825" y="2993964"/>
            <a:ext cx="2736839" cy="400110"/>
          </a:xfrm>
          <a:prstGeom prst="rect">
            <a:avLst/>
          </a:prstGeom>
          <a:noFill/>
        </p:spPr>
        <p:txBody>
          <a:bodyPr wrap="none" rtlCol="0">
            <a:spAutoFit/>
          </a:bodyPr>
          <a:lstStyle/>
          <a:p>
            <a:r>
              <a:rPr lang="en-US" sz="2000" b="1" dirty="0" smtClean="0">
                <a:solidFill>
                  <a:srgbClr val="111111"/>
                </a:solidFill>
                <a:latin typeface="Times New Roman" panose="02020603050405020304" pitchFamily="18" charset="0"/>
                <a:cs typeface="Times New Roman" panose="02020603050405020304" pitchFamily="18" charset="0"/>
              </a:rPr>
              <a:t>Where is North Beach?</a:t>
            </a:r>
            <a:endParaRPr lang="en-US" sz="2000" b="1" dirty="0">
              <a:solidFill>
                <a:srgbClr val="111111"/>
              </a:solidFill>
              <a:latin typeface="Times New Roman" panose="02020603050405020304" pitchFamily="18" charset="0"/>
              <a:cs typeface="Times New Roman" panose="02020603050405020304" pitchFamily="18" charset="0"/>
            </a:endParaRPr>
          </a:p>
        </p:txBody>
      </p:sp>
      <p:sp>
        <p:nvSpPr>
          <p:cNvPr id="5" name="Freeform 4"/>
          <p:cNvSpPr/>
          <p:nvPr/>
        </p:nvSpPr>
        <p:spPr>
          <a:xfrm>
            <a:off x="304800" y="3609975"/>
            <a:ext cx="381729" cy="1352550"/>
          </a:xfrm>
          <a:custGeom>
            <a:avLst/>
            <a:gdLst>
              <a:gd name="connsiteX0" fmla="*/ 371475 w 381729"/>
              <a:gd name="connsiteY0" fmla="*/ 1352550 h 1352550"/>
              <a:gd name="connsiteX1" fmla="*/ 352425 w 381729"/>
              <a:gd name="connsiteY1" fmla="*/ 1285875 h 1352550"/>
              <a:gd name="connsiteX2" fmla="*/ 371475 w 381729"/>
              <a:gd name="connsiteY2" fmla="*/ 1181100 h 1352550"/>
              <a:gd name="connsiteX3" fmla="*/ 381000 w 381729"/>
              <a:gd name="connsiteY3" fmla="*/ 1009650 h 1352550"/>
              <a:gd name="connsiteX4" fmla="*/ 352425 w 381729"/>
              <a:gd name="connsiteY4" fmla="*/ 942975 h 1352550"/>
              <a:gd name="connsiteX5" fmla="*/ 285750 w 381729"/>
              <a:gd name="connsiteY5" fmla="*/ 857250 h 1352550"/>
              <a:gd name="connsiteX6" fmla="*/ 276225 w 381729"/>
              <a:gd name="connsiteY6" fmla="*/ 695325 h 1352550"/>
              <a:gd name="connsiteX7" fmla="*/ 247650 w 381729"/>
              <a:gd name="connsiteY7" fmla="*/ 552450 h 1352550"/>
              <a:gd name="connsiteX8" fmla="*/ 276225 w 381729"/>
              <a:gd name="connsiteY8" fmla="*/ 466725 h 1352550"/>
              <a:gd name="connsiteX9" fmla="*/ 247650 w 381729"/>
              <a:gd name="connsiteY9" fmla="*/ 400050 h 1352550"/>
              <a:gd name="connsiteX10" fmla="*/ 209550 w 381729"/>
              <a:gd name="connsiteY10" fmla="*/ 314325 h 1352550"/>
              <a:gd name="connsiteX11" fmla="*/ 171450 w 381729"/>
              <a:gd name="connsiteY11" fmla="*/ 200025 h 1352550"/>
              <a:gd name="connsiteX12" fmla="*/ 161925 w 381729"/>
              <a:gd name="connsiteY12" fmla="*/ 161925 h 1352550"/>
              <a:gd name="connsiteX13" fmla="*/ 133350 w 381729"/>
              <a:gd name="connsiteY13" fmla="*/ 76200 h 1352550"/>
              <a:gd name="connsiteX14" fmla="*/ 38100 w 381729"/>
              <a:gd name="connsiteY14" fmla="*/ 19050 h 1352550"/>
              <a:gd name="connsiteX15" fmla="*/ 0 w 381729"/>
              <a:gd name="connsiteY15" fmla="*/ 0 h 1352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81729" h="1352550">
                <a:moveTo>
                  <a:pt x="371475" y="1352550"/>
                </a:moveTo>
                <a:cubicBezTo>
                  <a:pt x="361950" y="1333500"/>
                  <a:pt x="352425" y="1314450"/>
                  <a:pt x="352425" y="1285875"/>
                </a:cubicBezTo>
                <a:cubicBezTo>
                  <a:pt x="352425" y="1257300"/>
                  <a:pt x="366712" y="1227137"/>
                  <a:pt x="371475" y="1181100"/>
                </a:cubicBezTo>
                <a:cubicBezTo>
                  <a:pt x="376238" y="1135062"/>
                  <a:pt x="384175" y="1049337"/>
                  <a:pt x="381000" y="1009650"/>
                </a:cubicBezTo>
                <a:cubicBezTo>
                  <a:pt x="377825" y="969963"/>
                  <a:pt x="368300" y="968375"/>
                  <a:pt x="352425" y="942975"/>
                </a:cubicBezTo>
                <a:cubicBezTo>
                  <a:pt x="336550" y="917575"/>
                  <a:pt x="298450" y="898525"/>
                  <a:pt x="285750" y="857250"/>
                </a:cubicBezTo>
                <a:cubicBezTo>
                  <a:pt x="273050" y="815975"/>
                  <a:pt x="282575" y="746125"/>
                  <a:pt x="276225" y="695325"/>
                </a:cubicBezTo>
                <a:cubicBezTo>
                  <a:pt x="269875" y="644525"/>
                  <a:pt x="247650" y="590550"/>
                  <a:pt x="247650" y="552450"/>
                </a:cubicBezTo>
                <a:cubicBezTo>
                  <a:pt x="247650" y="514350"/>
                  <a:pt x="276225" y="492125"/>
                  <a:pt x="276225" y="466725"/>
                </a:cubicBezTo>
                <a:cubicBezTo>
                  <a:pt x="276225" y="441325"/>
                  <a:pt x="258762" y="425450"/>
                  <a:pt x="247650" y="400050"/>
                </a:cubicBezTo>
                <a:cubicBezTo>
                  <a:pt x="236538" y="374650"/>
                  <a:pt x="222250" y="347662"/>
                  <a:pt x="209550" y="314325"/>
                </a:cubicBezTo>
                <a:cubicBezTo>
                  <a:pt x="196850" y="280987"/>
                  <a:pt x="179387" y="225425"/>
                  <a:pt x="171450" y="200025"/>
                </a:cubicBezTo>
                <a:cubicBezTo>
                  <a:pt x="163513" y="174625"/>
                  <a:pt x="168275" y="182562"/>
                  <a:pt x="161925" y="161925"/>
                </a:cubicBezTo>
                <a:cubicBezTo>
                  <a:pt x="155575" y="141288"/>
                  <a:pt x="153987" y="100012"/>
                  <a:pt x="133350" y="76200"/>
                </a:cubicBezTo>
                <a:cubicBezTo>
                  <a:pt x="112713" y="52388"/>
                  <a:pt x="60325" y="31750"/>
                  <a:pt x="38100" y="19050"/>
                </a:cubicBezTo>
                <a:cubicBezTo>
                  <a:pt x="15875" y="6350"/>
                  <a:pt x="7937" y="3175"/>
                  <a:pt x="0" y="0"/>
                </a:cubicBezTo>
              </a:path>
            </a:pathLst>
          </a:custGeom>
          <a:noFill/>
          <a:ln w="508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5-Point Star 51"/>
          <p:cNvSpPr/>
          <p:nvPr/>
        </p:nvSpPr>
        <p:spPr>
          <a:xfrm>
            <a:off x="567681" y="4427054"/>
            <a:ext cx="100584" cy="100584"/>
          </a:xfrm>
          <a:prstGeom prst="star5">
            <a:avLst/>
          </a:prstGeom>
          <a:solidFill>
            <a:srgbClr val="990000"/>
          </a:solidFill>
          <a:ln>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TextBox 52"/>
          <p:cNvSpPr txBox="1"/>
          <p:nvPr/>
        </p:nvSpPr>
        <p:spPr>
          <a:xfrm>
            <a:off x="614604" y="4379429"/>
            <a:ext cx="686406" cy="261610"/>
          </a:xfrm>
          <a:prstGeom prst="rect">
            <a:avLst/>
          </a:prstGeom>
          <a:noFill/>
        </p:spPr>
        <p:txBody>
          <a:bodyPr wrap="none" rtlCol="0">
            <a:spAutoFit/>
          </a:bodyPr>
          <a:lstStyle/>
          <a:p>
            <a:r>
              <a:rPr lang="en-US" sz="1100" b="1" dirty="0" err="1"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Taholah</a:t>
            </a:r>
            <a:endParaRPr lang="en-US" sz="1100" b="1"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55" name="Picture 54"/>
          <p:cNvPicPr>
            <a:picLocks noChangeAspect="1"/>
          </p:cNvPicPr>
          <p:nvPr/>
        </p:nvPicPr>
        <p:blipFill rotWithShape="1">
          <a:blip r:embed="rId4" cstate="print">
            <a:duotone>
              <a:prstClr val="black"/>
              <a:srgbClr val="D9C3A5">
                <a:tint val="50000"/>
                <a:satMod val="180000"/>
              </a:srgbClr>
            </a:duotone>
            <a:extLst>
              <a:ext uri="{28A0092B-C50C-407E-A947-70E740481C1C}">
                <a14:useLocalDpi xmlns:a14="http://schemas.microsoft.com/office/drawing/2010/main" val="0"/>
              </a:ext>
            </a:extLst>
          </a:blip>
          <a:srcRect l="1686" t="4357" r="4434" b="92395"/>
          <a:stretch/>
        </p:blipFill>
        <p:spPr>
          <a:xfrm>
            <a:off x="3314701" y="5736309"/>
            <a:ext cx="2650880" cy="290583"/>
          </a:xfrm>
          <a:prstGeom prst="rect">
            <a:avLst/>
          </a:prstGeom>
        </p:spPr>
      </p:pic>
    </p:spTree>
    <p:extLst>
      <p:ext uri="{BB962C8B-B14F-4D97-AF65-F5344CB8AC3E}">
        <p14:creationId xmlns:p14="http://schemas.microsoft.com/office/powerpoint/2010/main" val="2519898932"/>
      </p:ext>
    </p:extLst>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a:spLocks noChangeArrowheads="1"/>
          </p:cNvSpPr>
          <p:nvPr/>
        </p:nvSpPr>
        <p:spPr bwMode="auto">
          <a:xfrm>
            <a:off x="1" y="183543"/>
            <a:ext cx="9144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4800" dirty="0" err="1" smtClean="0">
                <a:solidFill>
                  <a:srgbClr val="080808"/>
                </a:solidFill>
                <a:effectLst>
                  <a:outerShdw blurRad="38100" dist="38100" dir="2700000" algn="tl">
                    <a:srgbClr val="000000">
                      <a:alpha val="43137"/>
                    </a:srgbClr>
                  </a:outerShdw>
                </a:effectLst>
                <a:latin typeface="Algerian" panose="04020705040A02060702" pitchFamily="82" charset="0"/>
              </a:rPr>
              <a:t>Taholah</a:t>
            </a:r>
            <a:r>
              <a:rPr lang="en-GB" altLang="en-US" sz="4800" dirty="0" smtClean="0">
                <a:solidFill>
                  <a:srgbClr val="080808"/>
                </a:solidFill>
                <a:effectLst>
                  <a:outerShdw blurRad="38100" dist="38100" dir="2700000" algn="tl">
                    <a:srgbClr val="000000">
                      <a:alpha val="43137"/>
                    </a:srgbClr>
                  </a:outerShdw>
                </a:effectLst>
                <a:latin typeface="Algerian" panose="04020705040A02060702" pitchFamily="82" charset="0"/>
              </a:rPr>
              <a:t> Tornado</a:t>
            </a:r>
            <a:endParaRPr lang="en-GB" altLang="en-US" sz="48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cxnSp>
        <p:nvCxnSpPr>
          <p:cNvPr id="14" name="Straight Connector 13"/>
          <p:cNvCxnSpPr/>
          <p:nvPr/>
        </p:nvCxnSpPr>
        <p:spPr>
          <a:xfrm>
            <a:off x="0" y="984250"/>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763" y="950913"/>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pic>
        <p:nvPicPr>
          <p:cNvPr id="21" name="Picture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05842" y="1837155"/>
            <a:ext cx="4846159" cy="4494151"/>
          </a:xfrm>
          <a:prstGeom prst="rect">
            <a:avLst/>
          </a:prstGeom>
        </p:spPr>
      </p:pic>
      <p:sp>
        <p:nvSpPr>
          <p:cNvPr id="30" name="TextBox 29"/>
          <p:cNvSpPr txBox="1"/>
          <p:nvPr/>
        </p:nvSpPr>
        <p:spPr>
          <a:xfrm>
            <a:off x="4121975" y="1247567"/>
            <a:ext cx="4591926" cy="461665"/>
          </a:xfrm>
          <a:prstGeom prst="rect">
            <a:avLst/>
          </a:prstGeom>
          <a:noFill/>
        </p:spPr>
        <p:txBody>
          <a:bodyPr wrap="square" rtlCol="0">
            <a:spAutoFit/>
          </a:bodyPr>
          <a:lstStyle/>
          <a:p>
            <a:pPr algn="ctr"/>
            <a:r>
              <a:rPr lang="en-GB" altLang="en-US" sz="2400" b="1" dirty="0" smtClean="0">
                <a:solidFill>
                  <a:srgbClr val="1C1C1C"/>
                </a:solidFill>
                <a:latin typeface="Times New Roman" panose="02020603050405020304" pitchFamily="18" charset="0"/>
                <a:cs typeface="Times New Roman" panose="02020603050405020304" pitchFamily="18" charset="0"/>
              </a:rPr>
              <a:t>1920 Map of </a:t>
            </a:r>
            <a:r>
              <a:rPr lang="en-GB" altLang="en-US" sz="2400" b="1" dirty="0" err="1" smtClean="0">
                <a:solidFill>
                  <a:srgbClr val="1C1C1C"/>
                </a:solidFill>
                <a:latin typeface="Times New Roman" panose="02020603050405020304" pitchFamily="18" charset="0"/>
                <a:cs typeface="Times New Roman" panose="02020603050405020304" pitchFamily="18" charset="0"/>
              </a:rPr>
              <a:t>Taholah</a:t>
            </a:r>
            <a:endParaRPr lang="en-US" dirty="0"/>
          </a:p>
        </p:txBody>
      </p:sp>
      <p:sp>
        <p:nvSpPr>
          <p:cNvPr id="12" name="TextBox 11"/>
          <p:cNvSpPr txBox="1"/>
          <p:nvPr/>
        </p:nvSpPr>
        <p:spPr>
          <a:xfrm>
            <a:off x="247649" y="2514015"/>
            <a:ext cx="3619501" cy="2677656"/>
          </a:xfrm>
          <a:prstGeom prst="rect">
            <a:avLst/>
          </a:prstGeom>
          <a:noFill/>
        </p:spPr>
        <p:txBody>
          <a:bodyPr wrap="square" rtlCol="0">
            <a:spAutoFit/>
          </a:bodyPr>
          <a:lstStyle/>
          <a:p>
            <a:r>
              <a:rPr lang="en-US" sz="2800" dirty="0" smtClean="0">
                <a:latin typeface="Times New Roman" panose="02020603050405020304" pitchFamily="18" charset="0"/>
                <a:cs typeface="Times New Roman" panose="02020603050405020304" pitchFamily="18" charset="0"/>
              </a:rPr>
              <a:t>What:	 Tornado</a:t>
            </a:r>
          </a:p>
          <a:p>
            <a:r>
              <a:rPr lang="en-US" sz="2800" dirty="0">
                <a:latin typeface="Times New Roman" panose="02020603050405020304" pitchFamily="18" charset="0"/>
                <a:cs typeface="Times New Roman" panose="02020603050405020304" pitchFamily="18" charset="0"/>
              </a:rPr>
              <a:t>	</a:t>
            </a:r>
            <a:endParaRPr lang="en-US" sz="2800" dirty="0" smtClean="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When: Feb 21 1904</a:t>
            </a:r>
          </a:p>
          <a:p>
            <a:r>
              <a:rPr lang="en-US" sz="2800" dirty="0" smtClean="0">
                <a:latin typeface="Times New Roman" panose="02020603050405020304" pitchFamily="18" charset="0"/>
                <a:cs typeface="Times New Roman" panose="02020603050405020304" pitchFamily="18" charset="0"/>
              </a:rPr>
              <a:t>	 ~ </a:t>
            </a:r>
            <a:r>
              <a:rPr lang="en-US" sz="2800" dirty="0">
                <a:latin typeface="Times New Roman" panose="02020603050405020304" pitchFamily="18" charset="0"/>
                <a:cs typeface="Times New Roman" panose="02020603050405020304" pitchFamily="18" charset="0"/>
              </a:rPr>
              <a:t>Midnight</a:t>
            </a:r>
            <a:endParaRPr lang="en-US" sz="2800" dirty="0" smtClean="0">
              <a:latin typeface="Times New Roman" panose="02020603050405020304" pitchFamily="18" charset="0"/>
              <a:cs typeface="Times New Roman" panose="02020603050405020304" pitchFamily="18" charset="0"/>
            </a:endParaRPr>
          </a:p>
          <a:p>
            <a:endParaRPr lang="en-US" sz="2800" dirty="0" smtClean="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Where: </a:t>
            </a:r>
            <a:r>
              <a:rPr lang="en-US" sz="2800" dirty="0" err="1" smtClean="0">
                <a:latin typeface="Times New Roman" panose="02020603050405020304" pitchFamily="18" charset="0"/>
                <a:cs typeface="Times New Roman" panose="02020603050405020304" pitchFamily="18" charset="0"/>
              </a:rPr>
              <a:t>Taholah</a:t>
            </a:r>
            <a:r>
              <a:rPr lang="en-US" sz="2800" dirty="0" smtClean="0">
                <a:latin typeface="Times New Roman" panose="02020603050405020304" pitchFamily="18" charset="0"/>
                <a:cs typeface="Times New Roman" panose="02020603050405020304" pitchFamily="18" charset="0"/>
              </a:rPr>
              <a:t>, WA</a:t>
            </a:r>
            <a:endParaRPr lang="en-US" sz="2800" dirty="0">
              <a:latin typeface="Times New Roman" panose="02020603050405020304" pitchFamily="18" charset="0"/>
              <a:cs typeface="Times New Roman" panose="02020603050405020304" pitchFamily="18" charset="0"/>
            </a:endParaRPr>
          </a:p>
        </p:txBody>
      </p:sp>
      <p:sp>
        <p:nvSpPr>
          <p:cNvPr id="2" name="Rectangle 1"/>
          <p:cNvSpPr/>
          <p:nvPr/>
        </p:nvSpPr>
        <p:spPr>
          <a:xfrm>
            <a:off x="3905842" y="4914900"/>
            <a:ext cx="123233" cy="1416406"/>
          </a:xfrm>
          <a:prstGeom prst="rect">
            <a:avLst/>
          </a:prstGeom>
          <a:solidFill>
            <a:srgbClr val="D1CB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36516469"/>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0" y="1155700"/>
            <a:ext cx="9144000"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150971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1546225"/>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77" name="TextBox 10"/>
          <p:cNvSpPr txBox="1">
            <a:spLocks noChangeArrowheads="1"/>
          </p:cNvSpPr>
          <p:nvPr/>
        </p:nvSpPr>
        <p:spPr bwMode="auto">
          <a:xfrm>
            <a:off x="3383586" y="1192213"/>
            <a:ext cx="22085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Tuesday</a:t>
            </a:r>
            <a:r>
              <a:rPr lang="en-GB" altLang="en-US" sz="1400" b="1" dirty="0">
                <a:solidFill>
                  <a:srgbClr val="1C1C1C"/>
                </a:solidFill>
              </a:rPr>
              <a:t>, </a:t>
            </a:r>
            <a:r>
              <a:rPr lang="en-GB" altLang="en-US" sz="1400" b="1" dirty="0" smtClean="0">
                <a:solidFill>
                  <a:srgbClr val="1C1C1C"/>
                </a:solidFill>
              </a:rPr>
              <a:t>January </a:t>
            </a:r>
            <a:r>
              <a:rPr lang="en-GB" altLang="en-US" sz="1400" b="1" dirty="0">
                <a:solidFill>
                  <a:srgbClr val="1C1C1C"/>
                </a:solidFill>
              </a:rPr>
              <a:t>24, </a:t>
            </a:r>
            <a:r>
              <a:rPr lang="en-GB" altLang="en-US" sz="1400" b="1" dirty="0" smtClean="0">
                <a:solidFill>
                  <a:srgbClr val="1C1C1C"/>
                </a:solidFill>
              </a:rPr>
              <a:t>2017</a:t>
            </a:r>
            <a:endParaRPr lang="en-GB" altLang="en-US" sz="1400" b="1" dirty="0">
              <a:solidFill>
                <a:srgbClr val="1C1C1C"/>
              </a:solidFill>
            </a:endParaRPr>
          </a:p>
        </p:txBody>
      </p:sp>
      <p:sp>
        <p:nvSpPr>
          <p:cNvPr id="3078" name="TextBox 11"/>
          <p:cNvSpPr txBox="1">
            <a:spLocks noChangeArrowheads="1"/>
          </p:cNvSpPr>
          <p:nvPr/>
        </p:nvSpPr>
        <p:spPr bwMode="auto">
          <a:xfrm>
            <a:off x="131763" y="1222375"/>
            <a:ext cx="37687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r>
              <a:rPr lang="en-GB" altLang="en-US" sz="1200" b="1" dirty="0" smtClean="0">
                <a:solidFill>
                  <a:srgbClr val="1C1C1C"/>
                </a:solidFill>
              </a:rPr>
              <a:t>Dave Elson</a:t>
            </a:r>
            <a:endParaRPr lang="en-GB" altLang="en-US" sz="1200" b="1" dirty="0">
              <a:solidFill>
                <a:srgbClr val="1C1C1C"/>
              </a:solidFill>
            </a:endParaRPr>
          </a:p>
        </p:txBody>
      </p:sp>
      <p:sp>
        <p:nvSpPr>
          <p:cNvPr id="3079" name="TextBox 12"/>
          <p:cNvSpPr txBox="1">
            <a:spLocks noChangeArrowheads="1"/>
          </p:cNvSpPr>
          <p:nvPr/>
        </p:nvSpPr>
        <p:spPr bwMode="auto">
          <a:xfrm>
            <a:off x="7772400" y="1217613"/>
            <a:ext cx="1143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r" eaLnBrk="1" hangingPunct="1">
              <a:spcBef>
                <a:spcPct val="0"/>
              </a:spcBef>
              <a:buFontTx/>
              <a:buNone/>
            </a:pPr>
            <a:r>
              <a:rPr lang="en-GB" altLang="en-US" sz="1200" b="1" dirty="0" smtClean="0">
                <a:solidFill>
                  <a:srgbClr val="1C1C1C"/>
                </a:solidFill>
              </a:rPr>
              <a:t>Treena Jensen</a:t>
            </a:r>
            <a:endParaRPr lang="en-GB" altLang="en-US" sz="1400" b="1" dirty="0">
              <a:solidFill>
                <a:srgbClr val="1C1C1C"/>
              </a:solidFill>
            </a:endParaRPr>
          </a:p>
        </p:txBody>
      </p:sp>
      <p:cxnSp>
        <p:nvCxnSpPr>
          <p:cNvPr id="19" name="Straight Connector 18"/>
          <p:cNvCxnSpPr/>
          <p:nvPr/>
        </p:nvCxnSpPr>
        <p:spPr>
          <a:xfrm>
            <a:off x="3209926" y="2340710"/>
            <a:ext cx="0" cy="4294568"/>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763" y="1189038"/>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90" name="TextBox 10"/>
          <p:cNvSpPr txBox="1">
            <a:spLocks noChangeArrowheads="1"/>
          </p:cNvSpPr>
          <p:nvPr/>
        </p:nvSpPr>
        <p:spPr bwMode="auto">
          <a:xfrm>
            <a:off x="2088950" y="862013"/>
            <a:ext cx="47851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American Meteorological Society Meeting, Portland Oregon</a:t>
            </a:r>
            <a:endParaRPr lang="en-GB" altLang="en-US" sz="1400" b="1" dirty="0">
              <a:solidFill>
                <a:srgbClr val="1C1C1C"/>
              </a:solidFill>
            </a:endParaRPr>
          </a:p>
        </p:txBody>
      </p:sp>
      <p:sp>
        <p:nvSpPr>
          <p:cNvPr id="2" name="TextBox 1"/>
          <p:cNvSpPr txBox="1"/>
          <p:nvPr/>
        </p:nvSpPr>
        <p:spPr>
          <a:xfrm>
            <a:off x="35169" y="37842"/>
            <a:ext cx="9108831" cy="784830"/>
          </a:xfrm>
          <a:prstGeom prst="rect">
            <a:avLst/>
          </a:prstGeom>
          <a:noFill/>
        </p:spPr>
        <p:txBody>
          <a:bodyPr wrap="square" rtlCol="0">
            <a:spAutoFit/>
          </a:bodyPr>
          <a:lstStyle/>
          <a:p>
            <a:pPr algn="ct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Pacific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Northwest</a:t>
            </a: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Tornadoes</a:t>
            </a:r>
            <a:endParaRPr lang="en-US" sz="45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cxnSp>
        <p:nvCxnSpPr>
          <p:cNvPr id="27" name="Straight Connector 26"/>
          <p:cNvCxnSpPr/>
          <p:nvPr/>
        </p:nvCxnSpPr>
        <p:spPr>
          <a:xfrm flipH="1">
            <a:off x="3324226" y="4221294"/>
            <a:ext cx="5591176"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55" name="TextBox 6"/>
          <p:cNvSpPr txBox="1">
            <a:spLocks noChangeArrowheads="1"/>
          </p:cNvSpPr>
          <p:nvPr/>
        </p:nvSpPr>
        <p:spPr bwMode="auto">
          <a:xfrm>
            <a:off x="1" y="1509713"/>
            <a:ext cx="9144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4800" dirty="0" err="1" smtClean="0">
                <a:solidFill>
                  <a:srgbClr val="080808"/>
                </a:solidFill>
                <a:effectLst>
                  <a:outerShdw blurRad="38100" dist="38100" dir="2700000" algn="tl">
                    <a:srgbClr val="000000">
                      <a:alpha val="43137"/>
                    </a:srgbClr>
                  </a:outerShdw>
                </a:effectLst>
                <a:latin typeface="Algerian" panose="04020705040A02060702" pitchFamily="82" charset="0"/>
              </a:rPr>
              <a:t>Taholah</a:t>
            </a:r>
            <a:r>
              <a:rPr lang="en-GB" altLang="en-US" sz="4800" dirty="0" smtClean="0">
                <a:solidFill>
                  <a:srgbClr val="080808"/>
                </a:solidFill>
                <a:effectLst>
                  <a:outerShdw blurRad="38100" dist="38100" dir="2700000" algn="tl">
                    <a:srgbClr val="000000">
                      <a:alpha val="43137"/>
                    </a:srgbClr>
                  </a:outerShdw>
                </a:effectLst>
                <a:latin typeface="Algerian" panose="04020705040A02060702" pitchFamily="82" charset="0"/>
              </a:rPr>
              <a:t> Tornado Damage</a:t>
            </a:r>
            <a:endParaRPr lang="en-GB" altLang="en-US" sz="48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cxnSp>
        <p:nvCxnSpPr>
          <p:cNvPr id="11" name="Straight Connector 10"/>
          <p:cNvCxnSpPr/>
          <p:nvPr/>
        </p:nvCxnSpPr>
        <p:spPr>
          <a:xfrm>
            <a:off x="131762" y="5066371"/>
            <a:ext cx="2878137" cy="0"/>
          </a:xfrm>
          <a:prstGeom prst="line">
            <a:avLst/>
          </a:prstGeom>
          <a:ln>
            <a:solidFill>
              <a:srgbClr val="11111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8717604"/>
      </p:ext>
    </p:extLst>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0" y="1155700"/>
            <a:ext cx="9144000"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150971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1546225"/>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77" name="TextBox 10"/>
          <p:cNvSpPr txBox="1">
            <a:spLocks noChangeArrowheads="1"/>
          </p:cNvSpPr>
          <p:nvPr/>
        </p:nvSpPr>
        <p:spPr bwMode="auto">
          <a:xfrm>
            <a:off x="3383586" y="1192213"/>
            <a:ext cx="22085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Tuesday</a:t>
            </a:r>
            <a:r>
              <a:rPr lang="en-GB" altLang="en-US" sz="1400" b="1" dirty="0">
                <a:solidFill>
                  <a:srgbClr val="1C1C1C"/>
                </a:solidFill>
              </a:rPr>
              <a:t>, </a:t>
            </a:r>
            <a:r>
              <a:rPr lang="en-GB" altLang="en-US" sz="1400" b="1" dirty="0" smtClean="0">
                <a:solidFill>
                  <a:srgbClr val="1C1C1C"/>
                </a:solidFill>
              </a:rPr>
              <a:t>January </a:t>
            </a:r>
            <a:r>
              <a:rPr lang="en-GB" altLang="en-US" sz="1400" b="1" dirty="0">
                <a:solidFill>
                  <a:srgbClr val="1C1C1C"/>
                </a:solidFill>
              </a:rPr>
              <a:t>24, </a:t>
            </a:r>
            <a:r>
              <a:rPr lang="en-GB" altLang="en-US" sz="1400" b="1" dirty="0" smtClean="0">
                <a:solidFill>
                  <a:srgbClr val="1C1C1C"/>
                </a:solidFill>
              </a:rPr>
              <a:t>2017</a:t>
            </a:r>
            <a:endParaRPr lang="en-GB" altLang="en-US" sz="1400" b="1" dirty="0">
              <a:solidFill>
                <a:srgbClr val="1C1C1C"/>
              </a:solidFill>
            </a:endParaRPr>
          </a:p>
        </p:txBody>
      </p:sp>
      <p:sp>
        <p:nvSpPr>
          <p:cNvPr id="3078" name="TextBox 11"/>
          <p:cNvSpPr txBox="1">
            <a:spLocks noChangeArrowheads="1"/>
          </p:cNvSpPr>
          <p:nvPr/>
        </p:nvSpPr>
        <p:spPr bwMode="auto">
          <a:xfrm>
            <a:off x="131763" y="1222375"/>
            <a:ext cx="37687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r>
              <a:rPr lang="en-GB" altLang="en-US" sz="1200" b="1" dirty="0" smtClean="0">
                <a:solidFill>
                  <a:srgbClr val="1C1C1C"/>
                </a:solidFill>
              </a:rPr>
              <a:t>Dave Elson</a:t>
            </a:r>
            <a:endParaRPr lang="en-GB" altLang="en-US" sz="1200" b="1" dirty="0">
              <a:solidFill>
                <a:srgbClr val="1C1C1C"/>
              </a:solidFill>
            </a:endParaRPr>
          </a:p>
        </p:txBody>
      </p:sp>
      <p:sp>
        <p:nvSpPr>
          <p:cNvPr id="3079" name="TextBox 12"/>
          <p:cNvSpPr txBox="1">
            <a:spLocks noChangeArrowheads="1"/>
          </p:cNvSpPr>
          <p:nvPr/>
        </p:nvSpPr>
        <p:spPr bwMode="auto">
          <a:xfrm>
            <a:off x="7772400" y="1217613"/>
            <a:ext cx="1143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r" eaLnBrk="1" hangingPunct="1">
              <a:spcBef>
                <a:spcPct val="0"/>
              </a:spcBef>
              <a:buFontTx/>
              <a:buNone/>
            </a:pPr>
            <a:r>
              <a:rPr lang="en-GB" altLang="en-US" sz="1200" b="1" dirty="0" smtClean="0">
                <a:solidFill>
                  <a:srgbClr val="1C1C1C"/>
                </a:solidFill>
              </a:rPr>
              <a:t>Treena Jensen</a:t>
            </a:r>
            <a:endParaRPr lang="en-GB" altLang="en-US" sz="1400" b="1" dirty="0">
              <a:solidFill>
                <a:srgbClr val="1C1C1C"/>
              </a:solidFill>
            </a:endParaRPr>
          </a:p>
        </p:txBody>
      </p:sp>
      <p:cxnSp>
        <p:nvCxnSpPr>
          <p:cNvPr id="19" name="Straight Connector 18"/>
          <p:cNvCxnSpPr/>
          <p:nvPr/>
        </p:nvCxnSpPr>
        <p:spPr>
          <a:xfrm>
            <a:off x="3209926" y="2340710"/>
            <a:ext cx="0" cy="4294568"/>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763" y="1189038"/>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90" name="TextBox 10"/>
          <p:cNvSpPr txBox="1">
            <a:spLocks noChangeArrowheads="1"/>
          </p:cNvSpPr>
          <p:nvPr/>
        </p:nvSpPr>
        <p:spPr bwMode="auto">
          <a:xfrm>
            <a:off x="2088950" y="862013"/>
            <a:ext cx="47851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American Meteorological Society Meeting, Portland Oregon</a:t>
            </a:r>
            <a:endParaRPr lang="en-GB" altLang="en-US" sz="1400" b="1" dirty="0">
              <a:solidFill>
                <a:srgbClr val="1C1C1C"/>
              </a:solidFill>
            </a:endParaRPr>
          </a:p>
        </p:txBody>
      </p:sp>
      <p:sp>
        <p:nvSpPr>
          <p:cNvPr id="2" name="TextBox 1"/>
          <p:cNvSpPr txBox="1"/>
          <p:nvPr/>
        </p:nvSpPr>
        <p:spPr>
          <a:xfrm>
            <a:off x="35169" y="37842"/>
            <a:ext cx="9108831" cy="784830"/>
          </a:xfrm>
          <a:prstGeom prst="rect">
            <a:avLst/>
          </a:prstGeom>
          <a:noFill/>
        </p:spPr>
        <p:txBody>
          <a:bodyPr wrap="square" rtlCol="0">
            <a:spAutoFit/>
          </a:bodyPr>
          <a:lstStyle/>
          <a:p>
            <a:pPr algn="ct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Pacific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Northwest</a:t>
            </a: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Tornadoes</a:t>
            </a:r>
            <a:endParaRPr lang="en-US" sz="45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cxnSp>
        <p:nvCxnSpPr>
          <p:cNvPr id="27" name="Straight Connector 26"/>
          <p:cNvCxnSpPr/>
          <p:nvPr/>
        </p:nvCxnSpPr>
        <p:spPr>
          <a:xfrm flipH="1">
            <a:off x="3324226" y="4221294"/>
            <a:ext cx="5591176"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81" name="TextBox 15"/>
          <p:cNvSpPr txBox="1">
            <a:spLocks noChangeArrowheads="1"/>
          </p:cNvSpPr>
          <p:nvPr/>
        </p:nvSpPr>
        <p:spPr bwMode="auto">
          <a:xfrm>
            <a:off x="35169" y="2339861"/>
            <a:ext cx="3174757" cy="3077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800" b="1" dirty="0" smtClean="0">
                <a:solidFill>
                  <a:srgbClr val="1C1C1C"/>
                </a:solidFill>
              </a:rPr>
              <a:t>Homes Damaged On Quinault Indian Reservation </a:t>
            </a:r>
          </a:p>
          <a:p>
            <a:pPr eaLnBrk="1" hangingPunct="1">
              <a:spcBef>
                <a:spcPct val="0"/>
              </a:spcBef>
              <a:buFontTx/>
              <a:buNone/>
            </a:pPr>
            <a:r>
              <a:rPr lang="en-GB" altLang="en-US" dirty="0" smtClean="0">
                <a:solidFill>
                  <a:srgbClr val="1C1C1C"/>
                </a:solidFill>
              </a:rPr>
              <a:t>T</a:t>
            </a:r>
            <a:r>
              <a:rPr lang="en-GB" altLang="en-US" sz="1400" dirty="0" smtClean="0">
                <a:solidFill>
                  <a:srgbClr val="1C1C1C"/>
                </a:solidFill>
              </a:rPr>
              <a:t>he homes of :</a:t>
            </a:r>
          </a:p>
          <a:p>
            <a:pPr marL="1028700" lvl="1" eaLnBrk="1" hangingPunct="1">
              <a:spcBef>
                <a:spcPct val="0"/>
              </a:spcBef>
              <a:buFont typeface="Wingdings" panose="05000000000000000000" pitchFamily="2" charset="2"/>
              <a:buChar char="v"/>
            </a:pPr>
            <a:r>
              <a:rPr lang="en-GB" altLang="en-US" sz="1400" dirty="0" smtClean="0">
                <a:solidFill>
                  <a:srgbClr val="1C1C1C"/>
                </a:solidFill>
              </a:rPr>
              <a:t>Johnnie Shale</a:t>
            </a:r>
          </a:p>
          <a:p>
            <a:pPr marL="1028700" lvl="1" eaLnBrk="1" hangingPunct="1">
              <a:spcBef>
                <a:spcPct val="0"/>
              </a:spcBef>
              <a:buFont typeface="Wingdings" panose="05000000000000000000" pitchFamily="2" charset="2"/>
              <a:buChar char="v"/>
            </a:pPr>
            <a:r>
              <a:rPr lang="en-GB" altLang="en-US" sz="1400" dirty="0" smtClean="0">
                <a:solidFill>
                  <a:srgbClr val="1C1C1C"/>
                </a:solidFill>
              </a:rPr>
              <a:t>Harry Shale</a:t>
            </a:r>
          </a:p>
          <a:p>
            <a:pPr marL="1028700" lvl="1" eaLnBrk="1" hangingPunct="1">
              <a:spcBef>
                <a:spcPct val="0"/>
              </a:spcBef>
              <a:buFont typeface="Wingdings" panose="05000000000000000000" pitchFamily="2" charset="2"/>
              <a:buChar char="v"/>
            </a:pPr>
            <a:r>
              <a:rPr lang="en-GB" altLang="en-US" sz="1400" dirty="0" smtClean="0">
                <a:solidFill>
                  <a:srgbClr val="1C1C1C"/>
                </a:solidFill>
              </a:rPr>
              <a:t>Gilbert </a:t>
            </a:r>
            <a:r>
              <a:rPr lang="en-GB" altLang="en-US" sz="1400" dirty="0" err="1" smtClean="0">
                <a:solidFill>
                  <a:srgbClr val="1C1C1C"/>
                </a:solidFill>
              </a:rPr>
              <a:t>Sodomish</a:t>
            </a:r>
            <a:endParaRPr lang="en-GB" altLang="en-US" sz="1400" dirty="0" smtClean="0">
              <a:solidFill>
                <a:srgbClr val="1C1C1C"/>
              </a:solidFill>
            </a:endParaRPr>
          </a:p>
          <a:p>
            <a:pPr marL="1028700" lvl="1" eaLnBrk="1" hangingPunct="1">
              <a:spcBef>
                <a:spcPct val="0"/>
              </a:spcBef>
              <a:buFont typeface="Wingdings" panose="05000000000000000000" pitchFamily="2" charset="2"/>
              <a:buChar char="v"/>
            </a:pPr>
            <a:r>
              <a:rPr lang="en-GB" altLang="en-US" sz="1400" dirty="0" smtClean="0">
                <a:solidFill>
                  <a:srgbClr val="1C1C1C"/>
                </a:solidFill>
              </a:rPr>
              <a:t>Hoh Williams</a:t>
            </a:r>
          </a:p>
          <a:p>
            <a:pPr marL="1028700" lvl="1" eaLnBrk="1" hangingPunct="1">
              <a:spcBef>
                <a:spcPct val="0"/>
              </a:spcBef>
              <a:buFont typeface="Wingdings" panose="05000000000000000000" pitchFamily="2" charset="2"/>
              <a:buChar char="v"/>
            </a:pPr>
            <a:r>
              <a:rPr lang="en-GB" altLang="en-US" sz="1400" dirty="0" smtClean="0">
                <a:solidFill>
                  <a:srgbClr val="1C1C1C"/>
                </a:solidFill>
              </a:rPr>
              <a:t>Mrs. Wing </a:t>
            </a:r>
          </a:p>
          <a:p>
            <a:pPr eaLnBrk="1" hangingPunct="1">
              <a:spcBef>
                <a:spcPct val="0"/>
              </a:spcBef>
              <a:buNone/>
            </a:pPr>
            <a:r>
              <a:rPr lang="en-GB" altLang="en-US" sz="1400" dirty="0" smtClean="0">
                <a:solidFill>
                  <a:srgbClr val="1C1C1C"/>
                </a:solidFill>
              </a:rPr>
              <a:t>were </a:t>
            </a:r>
            <a:r>
              <a:rPr lang="en-GB" altLang="en-US" sz="1400" u="sng" dirty="0" smtClean="0">
                <a:solidFill>
                  <a:srgbClr val="1C1C1C"/>
                </a:solidFill>
              </a:rPr>
              <a:t>destroyed</a:t>
            </a:r>
            <a:r>
              <a:rPr lang="en-GB" altLang="en-US" sz="1400" dirty="0" smtClean="0">
                <a:solidFill>
                  <a:srgbClr val="1C1C1C"/>
                </a:solidFill>
              </a:rPr>
              <a:t>, as was the </a:t>
            </a:r>
          </a:p>
          <a:p>
            <a:pPr marL="1028700" lvl="1" eaLnBrk="1" hangingPunct="1">
              <a:spcBef>
                <a:spcPct val="0"/>
              </a:spcBef>
              <a:buFont typeface="Wingdings" panose="05000000000000000000" pitchFamily="2" charset="2"/>
              <a:buChar char="v"/>
            </a:pPr>
            <a:r>
              <a:rPr lang="en-GB" altLang="en-US" sz="1400" dirty="0" err="1" smtClean="0">
                <a:solidFill>
                  <a:srgbClr val="1C1C1C"/>
                </a:solidFill>
              </a:rPr>
              <a:t>Tomanowis</a:t>
            </a:r>
            <a:r>
              <a:rPr lang="en-GB" altLang="en-US" sz="1400" dirty="0" smtClean="0">
                <a:solidFill>
                  <a:srgbClr val="1C1C1C"/>
                </a:solidFill>
              </a:rPr>
              <a:t> Church</a:t>
            </a:r>
            <a:endParaRPr lang="en-GB" altLang="en-US" sz="1400" dirty="0">
              <a:solidFill>
                <a:srgbClr val="1C1C1C"/>
              </a:solidFill>
            </a:endParaRPr>
          </a:p>
          <a:p>
            <a:pPr eaLnBrk="1" hangingPunct="1">
              <a:spcBef>
                <a:spcPct val="0"/>
              </a:spcBef>
              <a:buFontTx/>
              <a:buNone/>
            </a:pPr>
            <a:endParaRPr lang="en-GB" altLang="en-US" sz="1400" dirty="0" smtClean="0">
              <a:solidFill>
                <a:srgbClr val="1C1C1C"/>
              </a:solidFill>
            </a:endParaRPr>
          </a:p>
          <a:p>
            <a:pPr eaLnBrk="1" hangingPunct="1">
              <a:spcBef>
                <a:spcPct val="0"/>
              </a:spcBef>
              <a:buFontTx/>
              <a:buNone/>
            </a:pPr>
            <a:endParaRPr lang="en-GB" altLang="en-US" sz="1400" dirty="0" smtClean="0">
              <a:solidFill>
                <a:srgbClr val="1C1C1C"/>
              </a:solidFill>
            </a:endParaRPr>
          </a:p>
        </p:txBody>
      </p:sp>
      <p:sp>
        <p:nvSpPr>
          <p:cNvPr id="55" name="TextBox 6"/>
          <p:cNvSpPr txBox="1">
            <a:spLocks noChangeArrowheads="1"/>
          </p:cNvSpPr>
          <p:nvPr/>
        </p:nvSpPr>
        <p:spPr bwMode="auto">
          <a:xfrm>
            <a:off x="1" y="1509713"/>
            <a:ext cx="9144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4800" dirty="0" err="1" smtClean="0">
                <a:solidFill>
                  <a:srgbClr val="080808"/>
                </a:solidFill>
                <a:effectLst>
                  <a:outerShdw blurRad="38100" dist="38100" dir="2700000" algn="tl">
                    <a:srgbClr val="000000">
                      <a:alpha val="43137"/>
                    </a:srgbClr>
                  </a:outerShdw>
                </a:effectLst>
                <a:latin typeface="Algerian" panose="04020705040A02060702" pitchFamily="82" charset="0"/>
              </a:rPr>
              <a:t>Taholah</a:t>
            </a:r>
            <a:r>
              <a:rPr lang="en-GB" altLang="en-US" sz="4800" dirty="0" smtClean="0">
                <a:solidFill>
                  <a:srgbClr val="080808"/>
                </a:solidFill>
                <a:effectLst>
                  <a:outerShdw blurRad="38100" dist="38100" dir="2700000" algn="tl">
                    <a:srgbClr val="000000">
                      <a:alpha val="43137"/>
                    </a:srgbClr>
                  </a:outerShdw>
                </a:effectLst>
                <a:latin typeface="Algerian" panose="04020705040A02060702" pitchFamily="82" charset="0"/>
              </a:rPr>
              <a:t> Tornado Damage</a:t>
            </a:r>
            <a:endParaRPr lang="en-GB" altLang="en-US" sz="48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cxnSp>
        <p:nvCxnSpPr>
          <p:cNvPr id="11" name="Straight Connector 10"/>
          <p:cNvCxnSpPr/>
          <p:nvPr/>
        </p:nvCxnSpPr>
        <p:spPr>
          <a:xfrm>
            <a:off x="131762" y="5066371"/>
            <a:ext cx="2878137" cy="0"/>
          </a:xfrm>
          <a:prstGeom prst="line">
            <a:avLst/>
          </a:prstGeom>
          <a:ln>
            <a:solidFill>
              <a:srgbClr val="11111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57031853"/>
      </p:ext>
    </p:ext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0" y="1155700"/>
            <a:ext cx="9144000"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150971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1546225"/>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77" name="TextBox 10"/>
          <p:cNvSpPr txBox="1">
            <a:spLocks noChangeArrowheads="1"/>
          </p:cNvSpPr>
          <p:nvPr/>
        </p:nvSpPr>
        <p:spPr bwMode="auto">
          <a:xfrm>
            <a:off x="3383586" y="1192213"/>
            <a:ext cx="22085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Tuesday</a:t>
            </a:r>
            <a:r>
              <a:rPr lang="en-GB" altLang="en-US" sz="1400" b="1" dirty="0">
                <a:solidFill>
                  <a:srgbClr val="1C1C1C"/>
                </a:solidFill>
              </a:rPr>
              <a:t>, </a:t>
            </a:r>
            <a:r>
              <a:rPr lang="en-GB" altLang="en-US" sz="1400" b="1" dirty="0" smtClean="0">
                <a:solidFill>
                  <a:srgbClr val="1C1C1C"/>
                </a:solidFill>
              </a:rPr>
              <a:t>January </a:t>
            </a:r>
            <a:r>
              <a:rPr lang="en-GB" altLang="en-US" sz="1400" b="1" dirty="0">
                <a:solidFill>
                  <a:srgbClr val="1C1C1C"/>
                </a:solidFill>
              </a:rPr>
              <a:t>24, </a:t>
            </a:r>
            <a:r>
              <a:rPr lang="en-GB" altLang="en-US" sz="1400" b="1" dirty="0" smtClean="0">
                <a:solidFill>
                  <a:srgbClr val="1C1C1C"/>
                </a:solidFill>
              </a:rPr>
              <a:t>2017</a:t>
            </a:r>
            <a:endParaRPr lang="en-GB" altLang="en-US" sz="1400" b="1" dirty="0">
              <a:solidFill>
                <a:srgbClr val="1C1C1C"/>
              </a:solidFill>
            </a:endParaRPr>
          </a:p>
        </p:txBody>
      </p:sp>
      <p:sp>
        <p:nvSpPr>
          <p:cNvPr id="3078" name="TextBox 11"/>
          <p:cNvSpPr txBox="1">
            <a:spLocks noChangeArrowheads="1"/>
          </p:cNvSpPr>
          <p:nvPr/>
        </p:nvSpPr>
        <p:spPr bwMode="auto">
          <a:xfrm>
            <a:off x="131763" y="1222375"/>
            <a:ext cx="37687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r>
              <a:rPr lang="en-GB" altLang="en-US" sz="1200" b="1" dirty="0" smtClean="0">
                <a:solidFill>
                  <a:srgbClr val="1C1C1C"/>
                </a:solidFill>
              </a:rPr>
              <a:t>Dave Elson</a:t>
            </a:r>
            <a:endParaRPr lang="en-GB" altLang="en-US" sz="1200" b="1" dirty="0">
              <a:solidFill>
                <a:srgbClr val="1C1C1C"/>
              </a:solidFill>
            </a:endParaRPr>
          </a:p>
        </p:txBody>
      </p:sp>
      <p:sp>
        <p:nvSpPr>
          <p:cNvPr id="3079" name="TextBox 12"/>
          <p:cNvSpPr txBox="1">
            <a:spLocks noChangeArrowheads="1"/>
          </p:cNvSpPr>
          <p:nvPr/>
        </p:nvSpPr>
        <p:spPr bwMode="auto">
          <a:xfrm>
            <a:off x="7772400" y="1217613"/>
            <a:ext cx="1143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r" eaLnBrk="1" hangingPunct="1">
              <a:spcBef>
                <a:spcPct val="0"/>
              </a:spcBef>
              <a:buFontTx/>
              <a:buNone/>
            </a:pPr>
            <a:r>
              <a:rPr lang="en-GB" altLang="en-US" sz="1200" b="1" dirty="0" smtClean="0">
                <a:solidFill>
                  <a:srgbClr val="1C1C1C"/>
                </a:solidFill>
              </a:rPr>
              <a:t>Treena Jensen</a:t>
            </a:r>
            <a:endParaRPr lang="en-GB" altLang="en-US" sz="1400" b="1" dirty="0">
              <a:solidFill>
                <a:srgbClr val="1C1C1C"/>
              </a:solidFill>
            </a:endParaRPr>
          </a:p>
        </p:txBody>
      </p:sp>
      <p:cxnSp>
        <p:nvCxnSpPr>
          <p:cNvPr id="19" name="Straight Connector 18"/>
          <p:cNvCxnSpPr/>
          <p:nvPr/>
        </p:nvCxnSpPr>
        <p:spPr>
          <a:xfrm>
            <a:off x="3209926" y="2340710"/>
            <a:ext cx="0" cy="4294568"/>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763" y="1189038"/>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90" name="TextBox 10"/>
          <p:cNvSpPr txBox="1">
            <a:spLocks noChangeArrowheads="1"/>
          </p:cNvSpPr>
          <p:nvPr/>
        </p:nvSpPr>
        <p:spPr bwMode="auto">
          <a:xfrm>
            <a:off x="2088950" y="862013"/>
            <a:ext cx="47851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American Meteorological Society Meeting, Portland Oregon</a:t>
            </a:r>
            <a:endParaRPr lang="en-GB" altLang="en-US" sz="1400" b="1" dirty="0">
              <a:solidFill>
                <a:srgbClr val="1C1C1C"/>
              </a:solidFill>
            </a:endParaRPr>
          </a:p>
        </p:txBody>
      </p:sp>
      <p:sp>
        <p:nvSpPr>
          <p:cNvPr id="2" name="TextBox 1"/>
          <p:cNvSpPr txBox="1"/>
          <p:nvPr/>
        </p:nvSpPr>
        <p:spPr>
          <a:xfrm>
            <a:off x="35169" y="37842"/>
            <a:ext cx="9108831" cy="784830"/>
          </a:xfrm>
          <a:prstGeom prst="rect">
            <a:avLst/>
          </a:prstGeom>
          <a:noFill/>
        </p:spPr>
        <p:txBody>
          <a:bodyPr wrap="square" rtlCol="0">
            <a:spAutoFit/>
          </a:bodyPr>
          <a:lstStyle/>
          <a:p>
            <a:pPr algn="ct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Pacific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Northwest</a:t>
            </a: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Tornadoes</a:t>
            </a:r>
            <a:endParaRPr lang="en-US" sz="45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cxnSp>
        <p:nvCxnSpPr>
          <p:cNvPr id="27" name="Straight Connector 26"/>
          <p:cNvCxnSpPr/>
          <p:nvPr/>
        </p:nvCxnSpPr>
        <p:spPr>
          <a:xfrm flipH="1">
            <a:off x="3324226" y="4221294"/>
            <a:ext cx="5591176"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81" name="TextBox 15"/>
          <p:cNvSpPr txBox="1">
            <a:spLocks noChangeArrowheads="1"/>
          </p:cNvSpPr>
          <p:nvPr/>
        </p:nvSpPr>
        <p:spPr bwMode="auto">
          <a:xfrm>
            <a:off x="35169" y="2339861"/>
            <a:ext cx="3174757"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800" b="1" dirty="0" smtClean="0">
                <a:solidFill>
                  <a:srgbClr val="333333"/>
                </a:solidFill>
              </a:rPr>
              <a:t>Homes Damaged On Quinault Indian Reservation </a:t>
            </a:r>
          </a:p>
          <a:p>
            <a:pPr eaLnBrk="1" hangingPunct="1">
              <a:spcBef>
                <a:spcPct val="0"/>
              </a:spcBef>
              <a:buFontTx/>
              <a:buNone/>
            </a:pPr>
            <a:r>
              <a:rPr lang="en-GB" altLang="en-US" dirty="0" smtClean="0">
                <a:solidFill>
                  <a:srgbClr val="333333"/>
                </a:solidFill>
              </a:rPr>
              <a:t>T</a:t>
            </a:r>
            <a:r>
              <a:rPr lang="en-GB" altLang="en-US" sz="1400" dirty="0" smtClean="0">
                <a:solidFill>
                  <a:srgbClr val="333333"/>
                </a:solidFill>
              </a:rPr>
              <a:t>he homes of :</a:t>
            </a:r>
          </a:p>
          <a:p>
            <a:pPr marL="1028700" lvl="1" eaLnBrk="1" hangingPunct="1">
              <a:spcBef>
                <a:spcPct val="0"/>
              </a:spcBef>
              <a:buFont typeface="Wingdings" panose="05000000000000000000" pitchFamily="2" charset="2"/>
              <a:buChar char="v"/>
            </a:pPr>
            <a:r>
              <a:rPr lang="en-GB" altLang="en-US" sz="1400" dirty="0" smtClean="0">
                <a:solidFill>
                  <a:srgbClr val="333333"/>
                </a:solidFill>
              </a:rPr>
              <a:t>Johnnie Shale</a:t>
            </a:r>
          </a:p>
          <a:p>
            <a:pPr marL="1028700" lvl="1" eaLnBrk="1" hangingPunct="1">
              <a:spcBef>
                <a:spcPct val="0"/>
              </a:spcBef>
              <a:buFont typeface="Wingdings" panose="05000000000000000000" pitchFamily="2" charset="2"/>
              <a:buChar char="v"/>
            </a:pPr>
            <a:r>
              <a:rPr lang="en-GB" altLang="en-US" sz="1400" dirty="0" smtClean="0">
                <a:solidFill>
                  <a:srgbClr val="333333"/>
                </a:solidFill>
              </a:rPr>
              <a:t>Harry Shale</a:t>
            </a:r>
          </a:p>
          <a:p>
            <a:pPr marL="1028700" lvl="1" eaLnBrk="1" hangingPunct="1">
              <a:spcBef>
                <a:spcPct val="0"/>
              </a:spcBef>
              <a:buFont typeface="Wingdings" panose="05000000000000000000" pitchFamily="2" charset="2"/>
              <a:buChar char="v"/>
            </a:pPr>
            <a:r>
              <a:rPr lang="en-GB" altLang="en-US" sz="1400" dirty="0" smtClean="0">
                <a:solidFill>
                  <a:srgbClr val="333333"/>
                </a:solidFill>
              </a:rPr>
              <a:t>Gilbert </a:t>
            </a:r>
            <a:r>
              <a:rPr lang="en-GB" altLang="en-US" sz="1400" dirty="0" err="1" smtClean="0">
                <a:solidFill>
                  <a:srgbClr val="333333"/>
                </a:solidFill>
              </a:rPr>
              <a:t>Sodomish</a:t>
            </a:r>
            <a:endParaRPr lang="en-GB" altLang="en-US" sz="1400" dirty="0" smtClean="0">
              <a:solidFill>
                <a:srgbClr val="333333"/>
              </a:solidFill>
            </a:endParaRPr>
          </a:p>
          <a:p>
            <a:pPr marL="1028700" lvl="1" eaLnBrk="1" hangingPunct="1">
              <a:spcBef>
                <a:spcPct val="0"/>
              </a:spcBef>
              <a:buFont typeface="Wingdings" panose="05000000000000000000" pitchFamily="2" charset="2"/>
              <a:buChar char="v"/>
            </a:pPr>
            <a:r>
              <a:rPr lang="en-GB" altLang="en-US" sz="1400" dirty="0" smtClean="0">
                <a:solidFill>
                  <a:srgbClr val="333333"/>
                </a:solidFill>
              </a:rPr>
              <a:t>Hoh Williams</a:t>
            </a:r>
          </a:p>
          <a:p>
            <a:pPr marL="1028700" lvl="1" eaLnBrk="1" hangingPunct="1">
              <a:spcBef>
                <a:spcPct val="0"/>
              </a:spcBef>
              <a:buFont typeface="Wingdings" panose="05000000000000000000" pitchFamily="2" charset="2"/>
              <a:buChar char="v"/>
            </a:pPr>
            <a:r>
              <a:rPr lang="en-GB" altLang="en-US" sz="1400" dirty="0" smtClean="0">
                <a:solidFill>
                  <a:srgbClr val="333333"/>
                </a:solidFill>
              </a:rPr>
              <a:t>Mrs. Wing </a:t>
            </a:r>
          </a:p>
          <a:p>
            <a:pPr eaLnBrk="1" hangingPunct="1">
              <a:spcBef>
                <a:spcPct val="0"/>
              </a:spcBef>
              <a:buNone/>
            </a:pPr>
            <a:r>
              <a:rPr lang="en-GB" altLang="en-US" sz="1400" dirty="0" smtClean="0">
                <a:solidFill>
                  <a:srgbClr val="333333"/>
                </a:solidFill>
              </a:rPr>
              <a:t>were </a:t>
            </a:r>
            <a:r>
              <a:rPr lang="en-GB" altLang="en-US" sz="1400" u="sng" dirty="0" smtClean="0">
                <a:solidFill>
                  <a:srgbClr val="333333"/>
                </a:solidFill>
              </a:rPr>
              <a:t>destroyed</a:t>
            </a:r>
            <a:r>
              <a:rPr lang="en-GB" altLang="en-US" sz="1400" dirty="0" smtClean="0">
                <a:solidFill>
                  <a:srgbClr val="333333"/>
                </a:solidFill>
              </a:rPr>
              <a:t>, as was the </a:t>
            </a:r>
          </a:p>
          <a:p>
            <a:pPr marL="1028700" lvl="1" eaLnBrk="1" hangingPunct="1">
              <a:spcBef>
                <a:spcPct val="0"/>
              </a:spcBef>
              <a:buFont typeface="Wingdings" panose="05000000000000000000" pitchFamily="2" charset="2"/>
              <a:buChar char="v"/>
            </a:pPr>
            <a:r>
              <a:rPr lang="en-GB" altLang="en-US" sz="1400" dirty="0" err="1" smtClean="0">
                <a:solidFill>
                  <a:srgbClr val="333333"/>
                </a:solidFill>
              </a:rPr>
              <a:t>Tomanowis</a:t>
            </a:r>
            <a:r>
              <a:rPr lang="en-GB" altLang="en-US" sz="1400" dirty="0" smtClean="0">
                <a:solidFill>
                  <a:srgbClr val="333333"/>
                </a:solidFill>
              </a:rPr>
              <a:t> Church</a:t>
            </a:r>
            <a:endParaRPr lang="en-GB" altLang="en-US" sz="1400" dirty="0">
              <a:solidFill>
                <a:srgbClr val="333333"/>
              </a:solidFill>
            </a:endParaRPr>
          </a:p>
          <a:p>
            <a:pPr eaLnBrk="1" hangingPunct="1">
              <a:spcBef>
                <a:spcPct val="0"/>
              </a:spcBef>
              <a:buFontTx/>
              <a:buNone/>
            </a:pPr>
            <a:endParaRPr lang="en-GB" altLang="en-US" sz="1400" dirty="0" smtClean="0">
              <a:solidFill>
                <a:srgbClr val="1C1C1C"/>
              </a:solidFill>
            </a:endParaRPr>
          </a:p>
        </p:txBody>
      </p:sp>
      <p:sp>
        <p:nvSpPr>
          <p:cNvPr id="55" name="TextBox 6"/>
          <p:cNvSpPr txBox="1">
            <a:spLocks noChangeArrowheads="1"/>
          </p:cNvSpPr>
          <p:nvPr/>
        </p:nvSpPr>
        <p:spPr bwMode="auto">
          <a:xfrm>
            <a:off x="1" y="1509713"/>
            <a:ext cx="9144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4800" dirty="0" err="1" smtClean="0">
                <a:solidFill>
                  <a:srgbClr val="080808"/>
                </a:solidFill>
                <a:effectLst>
                  <a:outerShdw blurRad="38100" dist="38100" dir="2700000" algn="tl">
                    <a:srgbClr val="000000">
                      <a:alpha val="43137"/>
                    </a:srgbClr>
                  </a:outerShdw>
                </a:effectLst>
                <a:latin typeface="Algerian" panose="04020705040A02060702" pitchFamily="82" charset="0"/>
              </a:rPr>
              <a:t>Taholah</a:t>
            </a:r>
            <a:r>
              <a:rPr lang="en-GB" altLang="en-US" sz="4800" dirty="0" smtClean="0">
                <a:solidFill>
                  <a:srgbClr val="080808"/>
                </a:solidFill>
                <a:effectLst>
                  <a:outerShdw blurRad="38100" dist="38100" dir="2700000" algn="tl">
                    <a:srgbClr val="000000">
                      <a:alpha val="43137"/>
                    </a:srgbClr>
                  </a:outerShdw>
                </a:effectLst>
                <a:latin typeface="Algerian" panose="04020705040A02060702" pitchFamily="82" charset="0"/>
              </a:rPr>
              <a:t> Tornado Damage</a:t>
            </a:r>
            <a:endParaRPr lang="en-GB" altLang="en-US" sz="48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cxnSp>
        <p:nvCxnSpPr>
          <p:cNvPr id="11" name="Straight Connector 10"/>
          <p:cNvCxnSpPr/>
          <p:nvPr/>
        </p:nvCxnSpPr>
        <p:spPr>
          <a:xfrm>
            <a:off x="131762" y="5066371"/>
            <a:ext cx="2878137" cy="0"/>
          </a:xfrm>
          <a:prstGeom prst="line">
            <a:avLst/>
          </a:prstGeom>
          <a:ln>
            <a:solidFill>
              <a:srgbClr val="111111"/>
            </a:solidFill>
          </a:ln>
        </p:spPr>
        <p:style>
          <a:lnRef idx="1">
            <a:schemeClr val="accent1"/>
          </a:lnRef>
          <a:fillRef idx="0">
            <a:schemeClr val="accent1"/>
          </a:fillRef>
          <a:effectRef idx="0">
            <a:schemeClr val="accent1"/>
          </a:effectRef>
          <a:fontRef idx="minor">
            <a:schemeClr val="tx1"/>
          </a:fontRef>
        </p:style>
      </p:cxnSp>
      <p:pic>
        <p:nvPicPr>
          <p:cNvPr id="16" name="Picture 15"/>
          <p:cNvPicPr>
            <a:picLocks noChangeAspect="1"/>
          </p:cNvPicPr>
          <p:nvPr/>
        </p:nvPicPr>
        <p:blipFill rotWithShape="1">
          <a:blip r:embed="rId3" cstate="print">
            <a:extLst>
              <a:ext uri="{28A0092B-C50C-407E-A947-70E740481C1C}">
                <a14:useLocalDpi xmlns:a14="http://schemas.microsoft.com/office/drawing/2010/main" val="0"/>
              </a:ext>
            </a:extLst>
          </a:blip>
          <a:srcRect t="3096" r="14271" b="1781"/>
          <a:stretch/>
        </p:blipFill>
        <p:spPr>
          <a:xfrm>
            <a:off x="3324226" y="2293085"/>
            <a:ext cx="2267913" cy="1829938"/>
          </a:xfrm>
          <a:prstGeom prst="rect">
            <a:avLst/>
          </a:prstGeom>
        </p:spPr>
      </p:pic>
      <p:sp>
        <p:nvSpPr>
          <p:cNvPr id="30" name="Rectangle 29"/>
          <p:cNvSpPr/>
          <p:nvPr/>
        </p:nvSpPr>
        <p:spPr>
          <a:xfrm>
            <a:off x="6019801" y="2454886"/>
            <a:ext cx="2895600" cy="1354217"/>
          </a:xfrm>
          <a:prstGeom prst="rect">
            <a:avLst/>
          </a:prstGeom>
        </p:spPr>
        <p:txBody>
          <a:bodyPr wrap="square">
            <a:spAutoFit/>
          </a:bodyPr>
          <a:lstStyle/>
          <a:p>
            <a:pPr eaLnBrk="1" hangingPunct="1"/>
            <a:r>
              <a:rPr lang="en-GB" altLang="en-US" b="1" dirty="0" smtClean="0">
                <a:solidFill>
                  <a:srgbClr val="1C1C1C"/>
                </a:solidFill>
              </a:rPr>
              <a:t>“ </a:t>
            </a:r>
            <a:r>
              <a:rPr lang="en-GB" altLang="en-US" b="1" dirty="0" smtClean="0">
                <a:solidFill>
                  <a:srgbClr val="1C1C1C"/>
                </a:solidFill>
                <a:latin typeface="Times New Roman" panose="02020603050405020304" pitchFamily="18" charset="0"/>
                <a:cs typeface="Times New Roman" panose="02020603050405020304" pitchFamily="18" charset="0"/>
              </a:rPr>
              <a:t>Johnnie Shale’s home was picked up bodily and carried fifty rods” </a:t>
            </a:r>
          </a:p>
          <a:p>
            <a:pPr eaLnBrk="1" hangingPunct="1"/>
            <a:endParaRPr lang="en-GB" altLang="en-US" sz="1400" b="1" dirty="0">
              <a:solidFill>
                <a:srgbClr val="1C1C1C"/>
              </a:solidFill>
            </a:endParaRPr>
          </a:p>
          <a:p>
            <a:pPr eaLnBrk="1" hangingPunct="1"/>
            <a:r>
              <a:rPr lang="en-GB" altLang="en-US" sz="1400" dirty="0" smtClean="0">
                <a:solidFill>
                  <a:srgbClr val="1C1C1C"/>
                </a:solidFill>
                <a:latin typeface="Times New Roman" panose="02020603050405020304" pitchFamily="18" charset="0"/>
                <a:cs typeface="Times New Roman" panose="02020603050405020304" pitchFamily="18" charset="0"/>
              </a:rPr>
              <a:t>- Aberdeen Herald 25 Feb 1904 pg. 1</a:t>
            </a:r>
            <a:endParaRPr lang="en-GB" altLang="en-US" sz="1400" dirty="0">
              <a:solidFill>
                <a:srgbClr val="1C1C1C"/>
              </a:solidFill>
              <a:latin typeface="Times New Roman" panose="02020603050405020304" pitchFamily="18" charset="0"/>
              <a:cs typeface="Times New Roman" panose="02020603050405020304" pitchFamily="18" charset="0"/>
            </a:endParaRPr>
          </a:p>
        </p:txBody>
      </p:sp>
      <p:sp>
        <p:nvSpPr>
          <p:cNvPr id="63" name="TextBox 62"/>
          <p:cNvSpPr txBox="1"/>
          <p:nvPr/>
        </p:nvSpPr>
        <p:spPr>
          <a:xfrm>
            <a:off x="3239465" y="6625992"/>
            <a:ext cx="5934075" cy="276999"/>
          </a:xfrm>
          <a:prstGeom prst="rect">
            <a:avLst/>
          </a:prstGeom>
          <a:noFill/>
        </p:spPr>
        <p:txBody>
          <a:bodyPr wrap="square" rtlCol="0">
            <a:spAutoFit/>
          </a:bodyPr>
          <a:lstStyle/>
          <a:p>
            <a:pPr algn="ctr"/>
            <a:r>
              <a:rPr lang="en-US" sz="1200" dirty="0" smtClean="0">
                <a:solidFill>
                  <a:srgbClr val="990000"/>
                </a:solidFill>
                <a:latin typeface="Times New Roman" panose="02020603050405020304" pitchFamily="18" charset="0"/>
                <a:cs typeface="Times New Roman" panose="02020603050405020304" pitchFamily="18" charset="0"/>
              </a:rPr>
              <a:t>Photos courtesy of  The Quinault Indian Museum and Cultural Center via Leilani Chubby</a:t>
            </a:r>
            <a:endParaRPr lang="en-US" sz="1200" i="1" dirty="0">
              <a:solidFill>
                <a:srgbClr val="99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90474096"/>
      </p:ext>
    </p:extLst>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0" y="1155700"/>
            <a:ext cx="9144000"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150971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1546225"/>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77" name="TextBox 10"/>
          <p:cNvSpPr txBox="1">
            <a:spLocks noChangeArrowheads="1"/>
          </p:cNvSpPr>
          <p:nvPr/>
        </p:nvSpPr>
        <p:spPr bwMode="auto">
          <a:xfrm>
            <a:off x="3383586" y="1192213"/>
            <a:ext cx="22085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Tuesday</a:t>
            </a:r>
            <a:r>
              <a:rPr lang="en-GB" altLang="en-US" sz="1400" b="1" dirty="0">
                <a:solidFill>
                  <a:srgbClr val="1C1C1C"/>
                </a:solidFill>
              </a:rPr>
              <a:t>, </a:t>
            </a:r>
            <a:r>
              <a:rPr lang="en-GB" altLang="en-US" sz="1400" b="1" dirty="0" smtClean="0">
                <a:solidFill>
                  <a:srgbClr val="1C1C1C"/>
                </a:solidFill>
              </a:rPr>
              <a:t>January </a:t>
            </a:r>
            <a:r>
              <a:rPr lang="en-GB" altLang="en-US" sz="1400" b="1" dirty="0">
                <a:solidFill>
                  <a:srgbClr val="1C1C1C"/>
                </a:solidFill>
              </a:rPr>
              <a:t>24, </a:t>
            </a:r>
            <a:r>
              <a:rPr lang="en-GB" altLang="en-US" sz="1400" b="1" dirty="0" smtClean="0">
                <a:solidFill>
                  <a:srgbClr val="1C1C1C"/>
                </a:solidFill>
              </a:rPr>
              <a:t>2017</a:t>
            </a:r>
            <a:endParaRPr lang="en-GB" altLang="en-US" sz="1400" b="1" dirty="0">
              <a:solidFill>
                <a:srgbClr val="1C1C1C"/>
              </a:solidFill>
            </a:endParaRPr>
          </a:p>
        </p:txBody>
      </p:sp>
      <p:sp>
        <p:nvSpPr>
          <p:cNvPr id="3078" name="TextBox 11"/>
          <p:cNvSpPr txBox="1">
            <a:spLocks noChangeArrowheads="1"/>
          </p:cNvSpPr>
          <p:nvPr/>
        </p:nvSpPr>
        <p:spPr bwMode="auto">
          <a:xfrm>
            <a:off x="131763" y="1222375"/>
            <a:ext cx="37687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r>
              <a:rPr lang="en-GB" altLang="en-US" sz="1200" b="1" dirty="0" smtClean="0">
                <a:solidFill>
                  <a:srgbClr val="1C1C1C"/>
                </a:solidFill>
              </a:rPr>
              <a:t>Dave Elson</a:t>
            </a:r>
            <a:endParaRPr lang="en-GB" altLang="en-US" sz="1200" b="1" dirty="0">
              <a:solidFill>
                <a:srgbClr val="1C1C1C"/>
              </a:solidFill>
            </a:endParaRPr>
          </a:p>
        </p:txBody>
      </p:sp>
      <p:sp>
        <p:nvSpPr>
          <p:cNvPr id="3079" name="TextBox 12"/>
          <p:cNvSpPr txBox="1">
            <a:spLocks noChangeArrowheads="1"/>
          </p:cNvSpPr>
          <p:nvPr/>
        </p:nvSpPr>
        <p:spPr bwMode="auto">
          <a:xfrm>
            <a:off x="7772400" y="1217613"/>
            <a:ext cx="1143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r" eaLnBrk="1" hangingPunct="1">
              <a:spcBef>
                <a:spcPct val="0"/>
              </a:spcBef>
              <a:buFontTx/>
              <a:buNone/>
            </a:pPr>
            <a:r>
              <a:rPr lang="en-GB" altLang="en-US" sz="1200" b="1" dirty="0" smtClean="0">
                <a:solidFill>
                  <a:srgbClr val="1C1C1C"/>
                </a:solidFill>
              </a:rPr>
              <a:t>Treena Jensen</a:t>
            </a:r>
            <a:endParaRPr lang="en-GB" altLang="en-US" sz="1400" b="1" dirty="0">
              <a:solidFill>
                <a:srgbClr val="1C1C1C"/>
              </a:solidFill>
            </a:endParaRPr>
          </a:p>
        </p:txBody>
      </p:sp>
      <p:cxnSp>
        <p:nvCxnSpPr>
          <p:cNvPr id="19" name="Straight Connector 18"/>
          <p:cNvCxnSpPr/>
          <p:nvPr/>
        </p:nvCxnSpPr>
        <p:spPr>
          <a:xfrm>
            <a:off x="3209926" y="2340710"/>
            <a:ext cx="0" cy="4294568"/>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763" y="1189038"/>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90" name="TextBox 10"/>
          <p:cNvSpPr txBox="1">
            <a:spLocks noChangeArrowheads="1"/>
          </p:cNvSpPr>
          <p:nvPr/>
        </p:nvSpPr>
        <p:spPr bwMode="auto">
          <a:xfrm>
            <a:off x="2088950" y="862013"/>
            <a:ext cx="47851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American Meteorological Society Meeting, Portland Oregon</a:t>
            </a:r>
            <a:endParaRPr lang="en-GB" altLang="en-US" sz="1400" b="1" dirty="0">
              <a:solidFill>
                <a:srgbClr val="1C1C1C"/>
              </a:solidFill>
            </a:endParaRPr>
          </a:p>
        </p:txBody>
      </p:sp>
      <p:sp>
        <p:nvSpPr>
          <p:cNvPr id="2" name="TextBox 1"/>
          <p:cNvSpPr txBox="1"/>
          <p:nvPr/>
        </p:nvSpPr>
        <p:spPr>
          <a:xfrm>
            <a:off x="35169" y="37842"/>
            <a:ext cx="9108831" cy="784830"/>
          </a:xfrm>
          <a:prstGeom prst="rect">
            <a:avLst/>
          </a:prstGeom>
          <a:noFill/>
        </p:spPr>
        <p:txBody>
          <a:bodyPr wrap="square" rtlCol="0">
            <a:spAutoFit/>
          </a:bodyPr>
          <a:lstStyle/>
          <a:p>
            <a:pPr algn="ct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Pacific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Northwest</a:t>
            </a: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Tornadoes</a:t>
            </a:r>
            <a:endParaRPr lang="en-US" sz="45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cxnSp>
        <p:nvCxnSpPr>
          <p:cNvPr id="27" name="Straight Connector 26"/>
          <p:cNvCxnSpPr/>
          <p:nvPr/>
        </p:nvCxnSpPr>
        <p:spPr>
          <a:xfrm flipH="1">
            <a:off x="3324226" y="4221294"/>
            <a:ext cx="5591176"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81" name="TextBox 15"/>
          <p:cNvSpPr txBox="1">
            <a:spLocks noChangeArrowheads="1"/>
          </p:cNvSpPr>
          <p:nvPr/>
        </p:nvSpPr>
        <p:spPr bwMode="auto">
          <a:xfrm>
            <a:off x="35169" y="2339861"/>
            <a:ext cx="3174757"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800" b="1" dirty="0" smtClean="0">
                <a:solidFill>
                  <a:srgbClr val="333333"/>
                </a:solidFill>
              </a:rPr>
              <a:t>Homes Damaged On Quinault Indian Reservation </a:t>
            </a:r>
          </a:p>
          <a:p>
            <a:pPr eaLnBrk="1" hangingPunct="1">
              <a:spcBef>
                <a:spcPct val="0"/>
              </a:spcBef>
              <a:buFontTx/>
              <a:buNone/>
            </a:pPr>
            <a:r>
              <a:rPr lang="en-GB" altLang="en-US" dirty="0" smtClean="0">
                <a:solidFill>
                  <a:srgbClr val="333333"/>
                </a:solidFill>
              </a:rPr>
              <a:t>T</a:t>
            </a:r>
            <a:r>
              <a:rPr lang="en-GB" altLang="en-US" sz="1400" dirty="0" smtClean="0">
                <a:solidFill>
                  <a:srgbClr val="333333"/>
                </a:solidFill>
              </a:rPr>
              <a:t>he homes of :</a:t>
            </a:r>
          </a:p>
          <a:p>
            <a:pPr marL="1028700" lvl="1" eaLnBrk="1" hangingPunct="1">
              <a:spcBef>
                <a:spcPct val="0"/>
              </a:spcBef>
              <a:buFont typeface="Wingdings" panose="05000000000000000000" pitchFamily="2" charset="2"/>
              <a:buChar char="v"/>
            </a:pPr>
            <a:r>
              <a:rPr lang="en-GB" altLang="en-US" sz="1400" dirty="0" smtClean="0">
                <a:solidFill>
                  <a:srgbClr val="333333"/>
                </a:solidFill>
              </a:rPr>
              <a:t>Johnnie Shale</a:t>
            </a:r>
          </a:p>
          <a:p>
            <a:pPr marL="1028700" lvl="1" eaLnBrk="1" hangingPunct="1">
              <a:spcBef>
                <a:spcPct val="0"/>
              </a:spcBef>
              <a:buFont typeface="Wingdings" panose="05000000000000000000" pitchFamily="2" charset="2"/>
              <a:buChar char="v"/>
            </a:pPr>
            <a:r>
              <a:rPr lang="en-GB" altLang="en-US" sz="1400" dirty="0" smtClean="0">
                <a:solidFill>
                  <a:srgbClr val="333333"/>
                </a:solidFill>
              </a:rPr>
              <a:t>Harry Shale</a:t>
            </a:r>
          </a:p>
          <a:p>
            <a:pPr marL="1028700" lvl="1" eaLnBrk="1" hangingPunct="1">
              <a:spcBef>
                <a:spcPct val="0"/>
              </a:spcBef>
              <a:buFont typeface="Wingdings" panose="05000000000000000000" pitchFamily="2" charset="2"/>
              <a:buChar char="v"/>
            </a:pPr>
            <a:r>
              <a:rPr lang="en-GB" altLang="en-US" sz="1400" dirty="0" smtClean="0">
                <a:solidFill>
                  <a:srgbClr val="333333"/>
                </a:solidFill>
              </a:rPr>
              <a:t>Gilbert </a:t>
            </a:r>
            <a:r>
              <a:rPr lang="en-GB" altLang="en-US" sz="1400" dirty="0" err="1" smtClean="0">
                <a:solidFill>
                  <a:srgbClr val="333333"/>
                </a:solidFill>
              </a:rPr>
              <a:t>Sodomish</a:t>
            </a:r>
            <a:endParaRPr lang="en-GB" altLang="en-US" sz="1400" dirty="0" smtClean="0">
              <a:solidFill>
                <a:srgbClr val="333333"/>
              </a:solidFill>
            </a:endParaRPr>
          </a:p>
          <a:p>
            <a:pPr marL="1028700" lvl="1" eaLnBrk="1" hangingPunct="1">
              <a:spcBef>
                <a:spcPct val="0"/>
              </a:spcBef>
              <a:buFont typeface="Wingdings" panose="05000000000000000000" pitchFamily="2" charset="2"/>
              <a:buChar char="v"/>
            </a:pPr>
            <a:r>
              <a:rPr lang="en-GB" altLang="en-US" sz="1400" dirty="0" smtClean="0">
                <a:solidFill>
                  <a:srgbClr val="333333"/>
                </a:solidFill>
              </a:rPr>
              <a:t>Hoh Williams</a:t>
            </a:r>
          </a:p>
          <a:p>
            <a:pPr marL="1028700" lvl="1" eaLnBrk="1" hangingPunct="1">
              <a:spcBef>
                <a:spcPct val="0"/>
              </a:spcBef>
              <a:buFont typeface="Wingdings" panose="05000000000000000000" pitchFamily="2" charset="2"/>
              <a:buChar char="v"/>
            </a:pPr>
            <a:r>
              <a:rPr lang="en-GB" altLang="en-US" sz="1400" dirty="0" smtClean="0">
                <a:solidFill>
                  <a:srgbClr val="333333"/>
                </a:solidFill>
              </a:rPr>
              <a:t>Mrs. Wing </a:t>
            </a:r>
          </a:p>
          <a:p>
            <a:pPr eaLnBrk="1" hangingPunct="1">
              <a:spcBef>
                <a:spcPct val="0"/>
              </a:spcBef>
              <a:buNone/>
            </a:pPr>
            <a:r>
              <a:rPr lang="en-GB" altLang="en-US" sz="1400" dirty="0" smtClean="0">
                <a:solidFill>
                  <a:srgbClr val="333333"/>
                </a:solidFill>
              </a:rPr>
              <a:t>were </a:t>
            </a:r>
            <a:r>
              <a:rPr lang="en-GB" altLang="en-US" sz="1400" u="sng" dirty="0" smtClean="0">
                <a:solidFill>
                  <a:srgbClr val="333333"/>
                </a:solidFill>
              </a:rPr>
              <a:t>destroyed</a:t>
            </a:r>
            <a:r>
              <a:rPr lang="en-GB" altLang="en-US" sz="1400" dirty="0" smtClean="0">
                <a:solidFill>
                  <a:srgbClr val="333333"/>
                </a:solidFill>
              </a:rPr>
              <a:t>, as was the </a:t>
            </a:r>
          </a:p>
          <a:p>
            <a:pPr marL="1028700" lvl="1" eaLnBrk="1" hangingPunct="1">
              <a:spcBef>
                <a:spcPct val="0"/>
              </a:spcBef>
              <a:buFont typeface="Wingdings" panose="05000000000000000000" pitchFamily="2" charset="2"/>
              <a:buChar char="v"/>
            </a:pPr>
            <a:r>
              <a:rPr lang="en-GB" altLang="en-US" sz="1400" dirty="0" err="1" smtClean="0">
                <a:solidFill>
                  <a:srgbClr val="333333"/>
                </a:solidFill>
              </a:rPr>
              <a:t>Tomanowis</a:t>
            </a:r>
            <a:r>
              <a:rPr lang="en-GB" altLang="en-US" sz="1400" dirty="0" smtClean="0">
                <a:solidFill>
                  <a:srgbClr val="333333"/>
                </a:solidFill>
              </a:rPr>
              <a:t> Church</a:t>
            </a:r>
            <a:endParaRPr lang="en-GB" altLang="en-US" sz="1400" dirty="0">
              <a:solidFill>
                <a:srgbClr val="333333"/>
              </a:solidFill>
            </a:endParaRPr>
          </a:p>
          <a:p>
            <a:pPr eaLnBrk="1" hangingPunct="1">
              <a:spcBef>
                <a:spcPct val="0"/>
              </a:spcBef>
              <a:buFontTx/>
              <a:buNone/>
            </a:pPr>
            <a:endParaRPr lang="en-GB" altLang="en-US" sz="1400" dirty="0" smtClean="0">
              <a:solidFill>
                <a:srgbClr val="1C1C1C"/>
              </a:solidFill>
            </a:endParaRPr>
          </a:p>
          <a:p>
            <a:pPr eaLnBrk="1" hangingPunct="1">
              <a:spcBef>
                <a:spcPct val="0"/>
              </a:spcBef>
              <a:buFontTx/>
              <a:buNone/>
            </a:pPr>
            <a:r>
              <a:rPr lang="en-GB" altLang="en-US" sz="1400" dirty="0" smtClean="0">
                <a:solidFill>
                  <a:srgbClr val="1C1C1C"/>
                </a:solidFill>
              </a:rPr>
              <a:t>“ </a:t>
            </a:r>
            <a:r>
              <a:rPr lang="en-GB" altLang="en-US" sz="1800" b="1" dirty="0" smtClean="0">
                <a:solidFill>
                  <a:srgbClr val="1C1C1C"/>
                </a:solidFill>
              </a:rPr>
              <a:t>Barns in all directions are askew and many of the Agency buildings were unroofed</a:t>
            </a:r>
            <a:r>
              <a:rPr lang="en-GB" altLang="en-US" sz="1400" dirty="0" smtClean="0">
                <a:solidFill>
                  <a:srgbClr val="1C1C1C"/>
                </a:solidFill>
              </a:rPr>
              <a:t>”</a:t>
            </a:r>
          </a:p>
          <a:p>
            <a:pPr eaLnBrk="1" hangingPunct="1">
              <a:spcBef>
                <a:spcPct val="0"/>
              </a:spcBef>
              <a:buFontTx/>
              <a:buNone/>
            </a:pPr>
            <a:endParaRPr lang="en-GB" altLang="en-US" sz="1400" dirty="0" smtClean="0">
              <a:solidFill>
                <a:srgbClr val="1C1C1C"/>
              </a:solidFill>
            </a:endParaRPr>
          </a:p>
          <a:p>
            <a:pPr eaLnBrk="1" hangingPunct="1">
              <a:spcBef>
                <a:spcPct val="0"/>
              </a:spcBef>
              <a:buFontTx/>
              <a:buNone/>
            </a:pPr>
            <a:r>
              <a:rPr lang="en-GB" altLang="en-US" sz="1400" dirty="0" smtClean="0">
                <a:solidFill>
                  <a:srgbClr val="1C1C1C"/>
                </a:solidFill>
              </a:rPr>
              <a:t> -Aberdeen Herald 25 Feb 1904 pg. 1</a:t>
            </a:r>
            <a:endParaRPr lang="en-GB" altLang="en-US" sz="1400" dirty="0">
              <a:solidFill>
                <a:srgbClr val="1C1C1C"/>
              </a:solidFill>
            </a:endParaRPr>
          </a:p>
        </p:txBody>
      </p:sp>
      <p:sp>
        <p:nvSpPr>
          <p:cNvPr id="55" name="TextBox 6"/>
          <p:cNvSpPr txBox="1">
            <a:spLocks noChangeArrowheads="1"/>
          </p:cNvSpPr>
          <p:nvPr/>
        </p:nvSpPr>
        <p:spPr bwMode="auto">
          <a:xfrm>
            <a:off x="1" y="1509713"/>
            <a:ext cx="9144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4800" dirty="0" err="1" smtClean="0">
                <a:solidFill>
                  <a:srgbClr val="080808"/>
                </a:solidFill>
                <a:effectLst>
                  <a:outerShdw blurRad="38100" dist="38100" dir="2700000" algn="tl">
                    <a:srgbClr val="000000">
                      <a:alpha val="43137"/>
                    </a:srgbClr>
                  </a:outerShdw>
                </a:effectLst>
                <a:latin typeface="Algerian" panose="04020705040A02060702" pitchFamily="82" charset="0"/>
              </a:rPr>
              <a:t>Taholah</a:t>
            </a:r>
            <a:r>
              <a:rPr lang="en-GB" altLang="en-US" sz="4800" dirty="0" smtClean="0">
                <a:solidFill>
                  <a:srgbClr val="080808"/>
                </a:solidFill>
                <a:effectLst>
                  <a:outerShdw blurRad="38100" dist="38100" dir="2700000" algn="tl">
                    <a:srgbClr val="000000">
                      <a:alpha val="43137"/>
                    </a:srgbClr>
                  </a:outerShdw>
                </a:effectLst>
                <a:latin typeface="Algerian" panose="04020705040A02060702" pitchFamily="82" charset="0"/>
              </a:rPr>
              <a:t> Tornado Damage</a:t>
            </a:r>
            <a:endParaRPr lang="en-GB" altLang="en-US" sz="48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cxnSp>
        <p:nvCxnSpPr>
          <p:cNvPr id="11" name="Straight Connector 10"/>
          <p:cNvCxnSpPr/>
          <p:nvPr/>
        </p:nvCxnSpPr>
        <p:spPr>
          <a:xfrm>
            <a:off x="131762" y="5066371"/>
            <a:ext cx="2878137" cy="0"/>
          </a:xfrm>
          <a:prstGeom prst="line">
            <a:avLst/>
          </a:prstGeom>
          <a:ln>
            <a:solidFill>
              <a:srgbClr val="111111"/>
            </a:solidFill>
          </a:ln>
        </p:spPr>
        <p:style>
          <a:lnRef idx="1">
            <a:schemeClr val="accent1"/>
          </a:lnRef>
          <a:fillRef idx="0">
            <a:schemeClr val="accent1"/>
          </a:fillRef>
          <a:effectRef idx="0">
            <a:schemeClr val="accent1"/>
          </a:effectRef>
          <a:fontRef idx="minor">
            <a:schemeClr val="tx1"/>
          </a:fontRef>
        </p:style>
      </p:cxnSp>
      <p:pic>
        <p:nvPicPr>
          <p:cNvPr id="16" name="Picture 15"/>
          <p:cNvPicPr>
            <a:picLocks noChangeAspect="1"/>
          </p:cNvPicPr>
          <p:nvPr/>
        </p:nvPicPr>
        <p:blipFill rotWithShape="1">
          <a:blip r:embed="rId3" cstate="print">
            <a:extLst>
              <a:ext uri="{28A0092B-C50C-407E-A947-70E740481C1C}">
                <a14:useLocalDpi xmlns:a14="http://schemas.microsoft.com/office/drawing/2010/main" val="0"/>
              </a:ext>
            </a:extLst>
          </a:blip>
          <a:srcRect t="3096" r="14271" b="1781"/>
          <a:stretch/>
        </p:blipFill>
        <p:spPr>
          <a:xfrm>
            <a:off x="3324226" y="2293085"/>
            <a:ext cx="2267913" cy="1829938"/>
          </a:xfrm>
          <a:prstGeom prst="rect">
            <a:avLst/>
          </a:prstGeom>
        </p:spPr>
      </p:pic>
      <p:sp>
        <p:nvSpPr>
          <p:cNvPr id="30" name="Rectangle 29"/>
          <p:cNvSpPr/>
          <p:nvPr/>
        </p:nvSpPr>
        <p:spPr>
          <a:xfrm>
            <a:off x="6019801" y="2454886"/>
            <a:ext cx="2895600" cy="1354217"/>
          </a:xfrm>
          <a:prstGeom prst="rect">
            <a:avLst/>
          </a:prstGeom>
        </p:spPr>
        <p:txBody>
          <a:bodyPr wrap="square">
            <a:spAutoFit/>
          </a:bodyPr>
          <a:lstStyle/>
          <a:p>
            <a:pPr eaLnBrk="1" hangingPunct="1"/>
            <a:r>
              <a:rPr lang="en-GB" altLang="en-US" b="1" dirty="0" smtClean="0">
                <a:solidFill>
                  <a:srgbClr val="333333"/>
                </a:solidFill>
              </a:rPr>
              <a:t>“ </a:t>
            </a:r>
            <a:r>
              <a:rPr lang="en-GB" altLang="en-US" b="1" dirty="0" smtClean="0">
                <a:solidFill>
                  <a:srgbClr val="333333"/>
                </a:solidFill>
                <a:latin typeface="Times New Roman" panose="02020603050405020304" pitchFamily="18" charset="0"/>
                <a:cs typeface="Times New Roman" panose="02020603050405020304" pitchFamily="18" charset="0"/>
              </a:rPr>
              <a:t>Johnnie Shale’s home was picked up bodily and carried fifty rods” </a:t>
            </a:r>
          </a:p>
          <a:p>
            <a:pPr eaLnBrk="1" hangingPunct="1"/>
            <a:endParaRPr lang="en-GB" altLang="en-US" sz="1400" b="1" dirty="0">
              <a:solidFill>
                <a:srgbClr val="333333"/>
              </a:solidFill>
            </a:endParaRPr>
          </a:p>
          <a:p>
            <a:pPr eaLnBrk="1" hangingPunct="1"/>
            <a:r>
              <a:rPr lang="en-GB" altLang="en-US" sz="1400" dirty="0" smtClean="0">
                <a:solidFill>
                  <a:srgbClr val="333333"/>
                </a:solidFill>
                <a:latin typeface="Times New Roman" panose="02020603050405020304" pitchFamily="18" charset="0"/>
                <a:cs typeface="Times New Roman" panose="02020603050405020304" pitchFamily="18" charset="0"/>
              </a:rPr>
              <a:t>- Aberdeen Herald 25 Feb 1904 pg. 1</a:t>
            </a:r>
            <a:endParaRPr lang="en-GB" altLang="en-US" sz="1400" dirty="0">
              <a:solidFill>
                <a:srgbClr val="333333"/>
              </a:solidFill>
              <a:latin typeface="Times New Roman" panose="02020603050405020304" pitchFamily="18" charset="0"/>
              <a:cs typeface="Times New Roman" panose="02020603050405020304" pitchFamily="18" charset="0"/>
            </a:endParaRPr>
          </a:p>
        </p:txBody>
      </p:sp>
      <p:sp>
        <p:nvSpPr>
          <p:cNvPr id="63" name="TextBox 62"/>
          <p:cNvSpPr txBox="1"/>
          <p:nvPr/>
        </p:nvSpPr>
        <p:spPr>
          <a:xfrm>
            <a:off x="3239465" y="6625992"/>
            <a:ext cx="5934075" cy="276999"/>
          </a:xfrm>
          <a:prstGeom prst="rect">
            <a:avLst/>
          </a:prstGeom>
          <a:noFill/>
        </p:spPr>
        <p:txBody>
          <a:bodyPr wrap="square" rtlCol="0">
            <a:spAutoFit/>
          </a:bodyPr>
          <a:lstStyle/>
          <a:p>
            <a:pPr algn="ctr"/>
            <a:r>
              <a:rPr lang="en-US" sz="1200" dirty="0" smtClean="0">
                <a:solidFill>
                  <a:srgbClr val="990000"/>
                </a:solidFill>
                <a:latin typeface="Times New Roman" panose="02020603050405020304" pitchFamily="18" charset="0"/>
                <a:cs typeface="Times New Roman" panose="02020603050405020304" pitchFamily="18" charset="0"/>
              </a:rPr>
              <a:t>Photos courtesy of  The Quinault Indian Museum and Cultural Center via Leilani Chubby</a:t>
            </a:r>
            <a:endParaRPr lang="en-US" sz="1200" i="1" dirty="0">
              <a:solidFill>
                <a:srgbClr val="99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9007432"/>
      </p:ext>
    </p:extLst>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0" y="1155700"/>
            <a:ext cx="9144000"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150971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1546225"/>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77" name="TextBox 10"/>
          <p:cNvSpPr txBox="1">
            <a:spLocks noChangeArrowheads="1"/>
          </p:cNvSpPr>
          <p:nvPr/>
        </p:nvSpPr>
        <p:spPr bwMode="auto">
          <a:xfrm>
            <a:off x="3383586" y="1192213"/>
            <a:ext cx="22085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Tuesday</a:t>
            </a:r>
            <a:r>
              <a:rPr lang="en-GB" altLang="en-US" sz="1400" b="1" dirty="0">
                <a:solidFill>
                  <a:srgbClr val="1C1C1C"/>
                </a:solidFill>
              </a:rPr>
              <a:t>, </a:t>
            </a:r>
            <a:r>
              <a:rPr lang="en-GB" altLang="en-US" sz="1400" b="1" dirty="0" smtClean="0">
                <a:solidFill>
                  <a:srgbClr val="1C1C1C"/>
                </a:solidFill>
              </a:rPr>
              <a:t>January </a:t>
            </a:r>
            <a:r>
              <a:rPr lang="en-GB" altLang="en-US" sz="1400" b="1" dirty="0">
                <a:solidFill>
                  <a:srgbClr val="1C1C1C"/>
                </a:solidFill>
              </a:rPr>
              <a:t>24, </a:t>
            </a:r>
            <a:r>
              <a:rPr lang="en-GB" altLang="en-US" sz="1400" b="1" dirty="0" smtClean="0">
                <a:solidFill>
                  <a:srgbClr val="1C1C1C"/>
                </a:solidFill>
              </a:rPr>
              <a:t>2017</a:t>
            </a:r>
            <a:endParaRPr lang="en-GB" altLang="en-US" sz="1400" b="1" dirty="0">
              <a:solidFill>
                <a:srgbClr val="1C1C1C"/>
              </a:solidFill>
            </a:endParaRPr>
          </a:p>
        </p:txBody>
      </p:sp>
      <p:sp>
        <p:nvSpPr>
          <p:cNvPr id="3078" name="TextBox 11"/>
          <p:cNvSpPr txBox="1">
            <a:spLocks noChangeArrowheads="1"/>
          </p:cNvSpPr>
          <p:nvPr/>
        </p:nvSpPr>
        <p:spPr bwMode="auto">
          <a:xfrm>
            <a:off x="131763" y="1222375"/>
            <a:ext cx="37687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r>
              <a:rPr lang="en-GB" altLang="en-US" sz="1200" b="1" dirty="0" smtClean="0">
                <a:solidFill>
                  <a:srgbClr val="1C1C1C"/>
                </a:solidFill>
              </a:rPr>
              <a:t>Dave Elson</a:t>
            </a:r>
            <a:endParaRPr lang="en-GB" altLang="en-US" sz="1200" b="1" dirty="0">
              <a:solidFill>
                <a:srgbClr val="1C1C1C"/>
              </a:solidFill>
            </a:endParaRPr>
          </a:p>
        </p:txBody>
      </p:sp>
      <p:sp>
        <p:nvSpPr>
          <p:cNvPr id="3079" name="TextBox 12"/>
          <p:cNvSpPr txBox="1">
            <a:spLocks noChangeArrowheads="1"/>
          </p:cNvSpPr>
          <p:nvPr/>
        </p:nvSpPr>
        <p:spPr bwMode="auto">
          <a:xfrm>
            <a:off x="7772400" y="1217613"/>
            <a:ext cx="1143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r" eaLnBrk="1" hangingPunct="1">
              <a:spcBef>
                <a:spcPct val="0"/>
              </a:spcBef>
              <a:buFontTx/>
              <a:buNone/>
            </a:pPr>
            <a:r>
              <a:rPr lang="en-GB" altLang="en-US" sz="1200" b="1" dirty="0" smtClean="0">
                <a:solidFill>
                  <a:srgbClr val="1C1C1C"/>
                </a:solidFill>
              </a:rPr>
              <a:t>Treena Jensen</a:t>
            </a:r>
            <a:endParaRPr lang="en-GB" altLang="en-US" sz="1400" b="1" dirty="0">
              <a:solidFill>
                <a:srgbClr val="1C1C1C"/>
              </a:solidFill>
            </a:endParaRPr>
          </a:p>
        </p:txBody>
      </p:sp>
      <p:cxnSp>
        <p:nvCxnSpPr>
          <p:cNvPr id="19" name="Straight Connector 18"/>
          <p:cNvCxnSpPr/>
          <p:nvPr/>
        </p:nvCxnSpPr>
        <p:spPr>
          <a:xfrm>
            <a:off x="3209926" y="2340710"/>
            <a:ext cx="0" cy="4294568"/>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763" y="1189038"/>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90" name="TextBox 10"/>
          <p:cNvSpPr txBox="1">
            <a:spLocks noChangeArrowheads="1"/>
          </p:cNvSpPr>
          <p:nvPr/>
        </p:nvSpPr>
        <p:spPr bwMode="auto">
          <a:xfrm>
            <a:off x="2088950" y="862013"/>
            <a:ext cx="47851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American Meteorological Society Meeting, Portland Oregon</a:t>
            </a:r>
            <a:endParaRPr lang="en-GB" altLang="en-US" sz="1400" b="1" dirty="0">
              <a:solidFill>
                <a:srgbClr val="1C1C1C"/>
              </a:solidFill>
            </a:endParaRPr>
          </a:p>
        </p:txBody>
      </p:sp>
      <p:sp>
        <p:nvSpPr>
          <p:cNvPr id="2" name="TextBox 1"/>
          <p:cNvSpPr txBox="1"/>
          <p:nvPr/>
        </p:nvSpPr>
        <p:spPr>
          <a:xfrm>
            <a:off x="35169" y="37842"/>
            <a:ext cx="9108831" cy="784830"/>
          </a:xfrm>
          <a:prstGeom prst="rect">
            <a:avLst/>
          </a:prstGeom>
          <a:noFill/>
        </p:spPr>
        <p:txBody>
          <a:bodyPr wrap="square" rtlCol="0">
            <a:spAutoFit/>
          </a:bodyPr>
          <a:lstStyle/>
          <a:p>
            <a:pPr algn="ct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Pacific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Northwest</a:t>
            </a: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Tornadoes</a:t>
            </a:r>
            <a:endParaRPr lang="en-US" sz="45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cxnSp>
        <p:nvCxnSpPr>
          <p:cNvPr id="27" name="Straight Connector 26"/>
          <p:cNvCxnSpPr/>
          <p:nvPr/>
        </p:nvCxnSpPr>
        <p:spPr>
          <a:xfrm flipH="1">
            <a:off x="3324226" y="4221294"/>
            <a:ext cx="5591176"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81" name="TextBox 15"/>
          <p:cNvSpPr txBox="1">
            <a:spLocks noChangeArrowheads="1"/>
          </p:cNvSpPr>
          <p:nvPr/>
        </p:nvSpPr>
        <p:spPr bwMode="auto">
          <a:xfrm>
            <a:off x="35169" y="2339861"/>
            <a:ext cx="3174757"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800" b="1" dirty="0" smtClean="0">
                <a:solidFill>
                  <a:srgbClr val="333333"/>
                </a:solidFill>
              </a:rPr>
              <a:t>Homes Damaged On Quinault Indian Reservation </a:t>
            </a:r>
          </a:p>
          <a:p>
            <a:pPr eaLnBrk="1" hangingPunct="1">
              <a:spcBef>
                <a:spcPct val="0"/>
              </a:spcBef>
              <a:buFontTx/>
              <a:buNone/>
            </a:pPr>
            <a:r>
              <a:rPr lang="en-GB" altLang="en-US" dirty="0" smtClean="0">
                <a:solidFill>
                  <a:srgbClr val="333333"/>
                </a:solidFill>
              </a:rPr>
              <a:t>T</a:t>
            </a:r>
            <a:r>
              <a:rPr lang="en-GB" altLang="en-US" sz="1400" dirty="0" smtClean="0">
                <a:solidFill>
                  <a:srgbClr val="333333"/>
                </a:solidFill>
              </a:rPr>
              <a:t>he homes of :</a:t>
            </a:r>
          </a:p>
          <a:p>
            <a:pPr marL="1028700" lvl="1" eaLnBrk="1" hangingPunct="1">
              <a:spcBef>
                <a:spcPct val="0"/>
              </a:spcBef>
              <a:buFont typeface="Wingdings" panose="05000000000000000000" pitchFamily="2" charset="2"/>
              <a:buChar char="v"/>
            </a:pPr>
            <a:r>
              <a:rPr lang="en-GB" altLang="en-US" sz="1400" dirty="0" smtClean="0">
                <a:solidFill>
                  <a:srgbClr val="333333"/>
                </a:solidFill>
              </a:rPr>
              <a:t>Johnnie Shale</a:t>
            </a:r>
          </a:p>
          <a:p>
            <a:pPr marL="1028700" lvl="1" eaLnBrk="1" hangingPunct="1">
              <a:spcBef>
                <a:spcPct val="0"/>
              </a:spcBef>
              <a:buFont typeface="Wingdings" panose="05000000000000000000" pitchFamily="2" charset="2"/>
              <a:buChar char="v"/>
            </a:pPr>
            <a:r>
              <a:rPr lang="en-GB" altLang="en-US" sz="1400" dirty="0" smtClean="0">
                <a:solidFill>
                  <a:srgbClr val="333333"/>
                </a:solidFill>
              </a:rPr>
              <a:t>Harry Shale</a:t>
            </a:r>
          </a:p>
          <a:p>
            <a:pPr marL="1028700" lvl="1" eaLnBrk="1" hangingPunct="1">
              <a:spcBef>
                <a:spcPct val="0"/>
              </a:spcBef>
              <a:buFont typeface="Wingdings" panose="05000000000000000000" pitchFamily="2" charset="2"/>
              <a:buChar char="v"/>
            </a:pPr>
            <a:r>
              <a:rPr lang="en-GB" altLang="en-US" sz="1400" dirty="0" smtClean="0">
                <a:solidFill>
                  <a:srgbClr val="333333"/>
                </a:solidFill>
              </a:rPr>
              <a:t>Gilbert </a:t>
            </a:r>
            <a:r>
              <a:rPr lang="en-GB" altLang="en-US" sz="1400" dirty="0" err="1" smtClean="0">
                <a:solidFill>
                  <a:srgbClr val="333333"/>
                </a:solidFill>
              </a:rPr>
              <a:t>Sodomish</a:t>
            </a:r>
            <a:endParaRPr lang="en-GB" altLang="en-US" sz="1400" dirty="0" smtClean="0">
              <a:solidFill>
                <a:srgbClr val="333333"/>
              </a:solidFill>
            </a:endParaRPr>
          </a:p>
          <a:p>
            <a:pPr marL="1028700" lvl="1" eaLnBrk="1" hangingPunct="1">
              <a:spcBef>
                <a:spcPct val="0"/>
              </a:spcBef>
              <a:buFont typeface="Wingdings" panose="05000000000000000000" pitchFamily="2" charset="2"/>
              <a:buChar char="v"/>
            </a:pPr>
            <a:r>
              <a:rPr lang="en-GB" altLang="en-US" sz="1400" dirty="0" smtClean="0">
                <a:solidFill>
                  <a:srgbClr val="333333"/>
                </a:solidFill>
              </a:rPr>
              <a:t>Hoh Williams</a:t>
            </a:r>
          </a:p>
          <a:p>
            <a:pPr marL="1028700" lvl="1" eaLnBrk="1" hangingPunct="1">
              <a:spcBef>
                <a:spcPct val="0"/>
              </a:spcBef>
              <a:buFont typeface="Wingdings" panose="05000000000000000000" pitchFamily="2" charset="2"/>
              <a:buChar char="v"/>
            </a:pPr>
            <a:r>
              <a:rPr lang="en-GB" altLang="en-US" sz="1400" dirty="0" smtClean="0">
                <a:solidFill>
                  <a:srgbClr val="333333"/>
                </a:solidFill>
              </a:rPr>
              <a:t>Mrs. Wing </a:t>
            </a:r>
          </a:p>
          <a:p>
            <a:pPr eaLnBrk="1" hangingPunct="1">
              <a:spcBef>
                <a:spcPct val="0"/>
              </a:spcBef>
              <a:buNone/>
            </a:pPr>
            <a:r>
              <a:rPr lang="en-GB" altLang="en-US" sz="1400" dirty="0" smtClean="0">
                <a:solidFill>
                  <a:srgbClr val="333333"/>
                </a:solidFill>
              </a:rPr>
              <a:t>were </a:t>
            </a:r>
            <a:r>
              <a:rPr lang="en-GB" altLang="en-US" sz="1400" u="sng" dirty="0" smtClean="0">
                <a:solidFill>
                  <a:srgbClr val="333333"/>
                </a:solidFill>
              </a:rPr>
              <a:t>destroyed</a:t>
            </a:r>
            <a:r>
              <a:rPr lang="en-GB" altLang="en-US" sz="1400" dirty="0" smtClean="0">
                <a:solidFill>
                  <a:srgbClr val="333333"/>
                </a:solidFill>
              </a:rPr>
              <a:t>, as was the </a:t>
            </a:r>
          </a:p>
          <a:p>
            <a:pPr marL="1028700" lvl="1" eaLnBrk="1" hangingPunct="1">
              <a:spcBef>
                <a:spcPct val="0"/>
              </a:spcBef>
              <a:buFont typeface="Wingdings" panose="05000000000000000000" pitchFamily="2" charset="2"/>
              <a:buChar char="v"/>
            </a:pPr>
            <a:r>
              <a:rPr lang="en-GB" altLang="en-US" sz="1400" dirty="0" err="1" smtClean="0">
                <a:solidFill>
                  <a:srgbClr val="333333"/>
                </a:solidFill>
              </a:rPr>
              <a:t>Tomanowis</a:t>
            </a:r>
            <a:r>
              <a:rPr lang="en-GB" altLang="en-US" sz="1400" dirty="0" smtClean="0">
                <a:solidFill>
                  <a:srgbClr val="333333"/>
                </a:solidFill>
              </a:rPr>
              <a:t> Church</a:t>
            </a:r>
            <a:endParaRPr lang="en-GB" altLang="en-US" sz="1400" dirty="0">
              <a:solidFill>
                <a:srgbClr val="333333"/>
              </a:solidFill>
            </a:endParaRPr>
          </a:p>
          <a:p>
            <a:pPr eaLnBrk="1" hangingPunct="1">
              <a:spcBef>
                <a:spcPct val="0"/>
              </a:spcBef>
              <a:buFontTx/>
              <a:buNone/>
            </a:pPr>
            <a:endParaRPr lang="en-GB" altLang="en-US" sz="1400" dirty="0" smtClean="0">
              <a:solidFill>
                <a:srgbClr val="1C1C1C"/>
              </a:solidFill>
            </a:endParaRPr>
          </a:p>
          <a:p>
            <a:pPr eaLnBrk="1" hangingPunct="1">
              <a:spcBef>
                <a:spcPct val="0"/>
              </a:spcBef>
              <a:buFontTx/>
              <a:buNone/>
            </a:pPr>
            <a:r>
              <a:rPr lang="en-GB" altLang="en-US" sz="1400" dirty="0" smtClean="0">
                <a:solidFill>
                  <a:srgbClr val="333333"/>
                </a:solidFill>
              </a:rPr>
              <a:t>“ </a:t>
            </a:r>
            <a:r>
              <a:rPr lang="en-GB" altLang="en-US" sz="1800" b="1" dirty="0" smtClean="0">
                <a:solidFill>
                  <a:srgbClr val="333333"/>
                </a:solidFill>
              </a:rPr>
              <a:t>Barns in all directions are askew and many of the Agency buildings were unroofed</a:t>
            </a:r>
            <a:r>
              <a:rPr lang="en-GB" altLang="en-US" sz="1400" dirty="0" smtClean="0">
                <a:solidFill>
                  <a:srgbClr val="333333"/>
                </a:solidFill>
              </a:rPr>
              <a:t>”</a:t>
            </a:r>
          </a:p>
          <a:p>
            <a:pPr eaLnBrk="1" hangingPunct="1">
              <a:spcBef>
                <a:spcPct val="0"/>
              </a:spcBef>
              <a:buFontTx/>
              <a:buNone/>
            </a:pPr>
            <a:endParaRPr lang="en-GB" altLang="en-US" sz="1400" dirty="0" smtClean="0">
              <a:solidFill>
                <a:srgbClr val="333333"/>
              </a:solidFill>
            </a:endParaRPr>
          </a:p>
          <a:p>
            <a:pPr eaLnBrk="1" hangingPunct="1">
              <a:spcBef>
                <a:spcPct val="0"/>
              </a:spcBef>
              <a:buFontTx/>
              <a:buNone/>
            </a:pPr>
            <a:r>
              <a:rPr lang="en-GB" altLang="en-US" sz="1400" dirty="0" smtClean="0">
                <a:solidFill>
                  <a:srgbClr val="333333"/>
                </a:solidFill>
              </a:rPr>
              <a:t> -Aberdeen Herald 25 Feb 1904 pg. 1</a:t>
            </a:r>
            <a:endParaRPr lang="en-GB" altLang="en-US" sz="1400" dirty="0">
              <a:solidFill>
                <a:srgbClr val="333333"/>
              </a:solidFill>
            </a:endParaRPr>
          </a:p>
        </p:txBody>
      </p:sp>
      <p:sp>
        <p:nvSpPr>
          <p:cNvPr id="55" name="TextBox 6"/>
          <p:cNvSpPr txBox="1">
            <a:spLocks noChangeArrowheads="1"/>
          </p:cNvSpPr>
          <p:nvPr/>
        </p:nvSpPr>
        <p:spPr bwMode="auto">
          <a:xfrm>
            <a:off x="1" y="1509713"/>
            <a:ext cx="9144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4800" dirty="0" err="1" smtClean="0">
                <a:solidFill>
                  <a:srgbClr val="080808"/>
                </a:solidFill>
                <a:effectLst>
                  <a:outerShdw blurRad="38100" dist="38100" dir="2700000" algn="tl">
                    <a:srgbClr val="000000">
                      <a:alpha val="43137"/>
                    </a:srgbClr>
                  </a:outerShdw>
                </a:effectLst>
                <a:latin typeface="Algerian" panose="04020705040A02060702" pitchFamily="82" charset="0"/>
              </a:rPr>
              <a:t>Taholah</a:t>
            </a:r>
            <a:r>
              <a:rPr lang="en-GB" altLang="en-US" sz="4800" dirty="0" smtClean="0">
                <a:solidFill>
                  <a:srgbClr val="080808"/>
                </a:solidFill>
                <a:effectLst>
                  <a:outerShdw blurRad="38100" dist="38100" dir="2700000" algn="tl">
                    <a:srgbClr val="000000">
                      <a:alpha val="43137"/>
                    </a:srgbClr>
                  </a:outerShdw>
                </a:effectLst>
                <a:latin typeface="Algerian" panose="04020705040A02060702" pitchFamily="82" charset="0"/>
              </a:rPr>
              <a:t> Tornado Damage</a:t>
            </a:r>
            <a:endParaRPr lang="en-GB" altLang="en-US" sz="48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cxnSp>
        <p:nvCxnSpPr>
          <p:cNvPr id="11" name="Straight Connector 10"/>
          <p:cNvCxnSpPr/>
          <p:nvPr/>
        </p:nvCxnSpPr>
        <p:spPr>
          <a:xfrm>
            <a:off x="131762" y="5066371"/>
            <a:ext cx="2878137" cy="0"/>
          </a:xfrm>
          <a:prstGeom prst="line">
            <a:avLst/>
          </a:prstGeom>
          <a:ln>
            <a:solidFill>
              <a:srgbClr val="111111"/>
            </a:solidFill>
          </a:ln>
        </p:spPr>
        <p:style>
          <a:lnRef idx="1">
            <a:schemeClr val="accent1"/>
          </a:lnRef>
          <a:fillRef idx="0">
            <a:schemeClr val="accent1"/>
          </a:fillRef>
          <a:effectRef idx="0">
            <a:schemeClr val="accent1"/>
          </a:effectRef>
          <a:fontRef idx="minor">
            <a:schemeClr val="tx1"/>
          </a:fontRef>
        </p:style>
      </p:cxnSp>
      <p:pic>
        <p:nvPicPr>
          <p:cNvPr id="16" name="Picture 15"/>
          <p:cNvPicPr>
            <a:picLocks noChangeAspect="1"/>
          </p:cNvPicPr>
          <p:nvPr/>
        </p:nvPicPr>
        <p:blipFill rotWithShape="1">
          <a:blip r:embed="rId3" cstate="print">
            <a:extLst>
              <a:ext uri="{28A0092B-C50C-407E-A947-70E740481C1C}">
                <a14:useLocalDpi xmlns:a14="http://schemas.microsoft.com/office/drawing/2010/main" val="0"/>
              </a:ext>
            </a:extLst>
          </a:blip>
          <a:srcRect t="3096" r="14271" b="1781"/>
          <a:stretch/>
        </p:blipFill>
        <p:spPr>
          <a:xfrm>
            <a:off x="3324226" y="2293085"/>
            <a:ext cx="2267913" cy="1829938"/>
          </a:xfrm>
          <a:prstGeom prst="rect">
            <a:avLst/>
          </a:prstGeom>
        </p:spPr>
      </p:pic>
      <p:sp>
        <p:nvSpPr>
          <p:cNvPr id="30" name="Rectangle 29"/>
          <p:cNvSpPr/>
          <p:nvPr/>
        </p:nvSpPr>
        <p:spPr>
          <a:xfrm>
            <a:off x="6019801" y="2454886"/>
            <a:ext cx="2895600" cy="1354217"/>
          </a:xfrm>
          <a:prstGeom prst="rect">
            <a:avLst/>
          </a:prstGeom>
        </p:spPr>
        <p:txBody>
          <a:bodyPr wrap="square">
            <a:spAutoFit/>
          </a:bodyPr>
          <a:lstStyle/>
          <a:p>
            <a:pPr eaLnBrk="1" hangingPunct="1"/>
            <a:r>
              <a:rPr lang="en-GB" altLang="en-US" b="1" dirty="0" smtClean="0">
                <a:solidFill>
                  <a:srgbClr val="333333"/>
                </a:solidFill>
              </a:rPr>
              <a:t>“ </a:t>
            </a:r>
            <a:r>
              <a:rPr lang="en-GB" altLang="en-US" b="1" dirty="0" smtClean="0">
                <a:solidFill>
                  <a:srgbClr val="333333"/>
                </a:solidFill>
                <a:latin typeface="Times New Roman" panose="02020603050405020304" pitchFamily="18" charset="0"/>
                <a:cs typeface="Times New Roman" panose="02020603050405020304" pitchFamily="18" charset="0"/>
              </a:rPr>
              <a:t>Johnnie Shale’s home was picked up bodily and carried fifty rods” </a:t>
            </a:r>
          </a:p>
          <a:p>
            <a:pPr eaLnBrk="1" hangingPunct="1"/>
            <a:endParaRPr lang="en-GB" altLang="en-US" sz="1400" b="1" dirty="0">
              <a:solidFill>
                <a:srgbClr val="333333"/>
              </a:solidFill>
            </a:endParaRPr>
          </a:p>
          <a:p>
            <a:pPr eaLnBrk="1" hangingPunct="1"/>
            <a:r>
              <a:rPr lang="en-GB" altLang="en-US" sz="1400" dirty="0" smtClean="0">
                <a:solidFill>
                  <a:srgbClr val="333333"/>
                </a:solidFill>
                <a:latin typeface="Times New Roman" panose="02020603050405020304" pitchFamily="18" charset="0"/>
                <a:cs typeface="Times New Roman" panose="02020603050405020304" pitchFamily="18" charset="0"/>
              </a:rPr>
              <a:t>- Aberdeen Herald 25 Feb 1904 pg. 1</a:t>
            </a:r>
            <a:endParaRPr lang="en-GB" altLang="en-US" sz="1400" dirty="0">
              <a:solidFill>
                <a:srgbClr val="333333"/>
              </a:solidFill>
              <a:latin typeface="Times New Roman" panose="02020603050405020304" pitchFamily="18" charset="0"/>
              <a:cs typeface="Times New Roman" panose="02020603050405020304" pitchFamily="18" charset="0"/>
            </a:endParaRPr>
          </a:p>
        </p:txBody>
      </p:sp>
      <p:sp>
        <p:nvSpPr>
          <p:cNvPr id="63" name="TextBox 62"/>
          <p:cNvSpPr txBox="1"/>
          <p:nvPr/>
        </p:nvSpPr>
        <p:spPr>
          <a:xfrm>
            <a:off x="3239465" y="6625992"/>
            <a:ext cx="5934075" cy="276999"/>
          </a:xfrm>
          <a:prstGeom prst="rect">
            <a:avLst/>
          </a:prstGeom>
          <a:noFill/>
        </p:spPr>
        <p:txBody>
          <a:bodyPr wrap="square" rtlCol="0">
            <a:spAutoFit/>
          </a:bodyPr>
          <a:lstStyle/>
          <a:p>
            <a:pPr algn="ctr"/>
            <a:r>
              <a:rPr lang="en-US" sz="1200" dirty="0" smtClean="0">
                <a:solidFill>
                  <a:srgbClr val="990000"/>
                </a:solidFill>
                <a:latin typeface="Times New Roman" panose="02020603050405020304" pitchFamily="18" charset="0"/>
                <a:cs typeface="Times New Roman" panose="02020603050405020304" pitchFamily="18" charset="0"/>
              </a:rPr>
              <a:t>Photos courtesy of  The Quinault Indian Museum and Cultural Center via Leilani Chubby</a:t>
            </a:r>
            <a:endParaRPr lang="en-US" sz="1200" i="1" dirty="0">
              <a:solidFill>
                <a:srgbClr val="990000"/>
              </a:solidFill>
              <a:latin typeface="Times New Roman" panose="02020603050405020304" pitchFamily="18" charset="0"/>
              <a:cs typeface="Times New Roman" panose="02020603050405020304" pitchFamily="18" charset="0"/>
            </a:endParaRPr>
          </a:p>
        </p:txBody>
      </p:sp>
      <p:sp>
        <p:nvSpPr>
          <p:cNvPr id="45" name="TextBox 44"/>
          <p:cNvSpPr txBox="1"/>
          <p:nvPr/>
        </p:nvSpPr>
        <p:spPr>
          <a:xfrm>
            <a:off x="3431211" y="4230819"/>
            <a:ext cx="5579861" cy="369332"/>
          </a:xfrm>
          <a:prstGeom prst="rect">
            <a:avLst/>
          </a:prstGeom>
          <a:noFill/>
        </p:spPr>
        <p:txBody>
          <a:bodyPr wrap="none" rtlCol="0">
            <a:spAutoFit/>
          </a:bodyPr>
          <a:lstStyle/>
          <a:p>
            <a:r>
              <a:rPr lang="en-US" b="1" dirty="0" smtClean="0">
                <a:solidFill>
                  <a:srgbClr val="111111"/>
                </a:solidFill>
                <a:latin typeface="Times New Roman" panose="02020603050405020304" pitchFamily="18" charset="0"/>
                <a:cs typeface="Times New Roman" panose="02020603050405020304" pitchFamily="18" charset="0"/>
              </a:rPr>
              <a:t>Were these homes “Shacks” or Well-built Structures?</a:t>
            </a:r>
            <a:endParaRPr lang="en-US" b="1" dirty="0">
              <a:solidFill>
                <a:srgbClr val="111111"/>
              </a:solidFill>
              <a:latin typeface="Times New Roman" panose="02020603050405020304" pitchFamily="18" charset="0"/>
              <a:cs typeface="Times New Roman" panose="02020603050405020304" pitchFamily="18" charset="0"/>
            </a:endParaRPr>
          </a:p>
        </p:txBody>
      </p:sp>
      <p:pic>
        <p:nvPicPr>
          <p:cNvPr id="56" name="Picture 55"/>
          <p:cNvPicPr>
            <a:picLocks noChangeAspect="1"/>
          </p:cNvPicPr>
          <p:nvPr/>
        </p:nvPicPr>
        <p:blipFill rotWithShape="1">
          <a:blip r:embed="rId4">
            <a:extLst>
              <a:ext uri="{28A0092B-C50C-407E-A947-70E740481C1C}">
                <a14:useLocalDpi xmlns:a14="http://schemas.microsoft.com/office/drawing/2010/main" val="0"/>
              </a:ext>
            </a:extLst>
          </a:blip>
          <a:srcRect t="26757"/>
          <a:stretch/>
        </p:blipFill>
        <p:spPr>
          <a:xfrm>
            <a:off x="4388646" y="4605199"/>
            <a:ext cx="3602829" cy="2058654"/>
          </a:xfrm>
          <a:prstGeom prst="rect">
            <a:avLst/>
          </a:prstGeom>
        </p:spPr>
      </p:pic>
    </p:spTree>
    <p:extLst>
      <p:ext uri="{BB962C8B-B14F-4D97-AF65-F5344CB8AC3E}">
        <p14:creationId xmlns:p14="http://schemas.microsoft.com/office/powerpoint/2010/main" val="2117599877"/>
      </p:ext>
    </p:extLst>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a:spLocks noChangeArrowheads="1"/>
          </p:cNvSpPr>
          <p:nvPr/>
        </p:nvSpPr>
        <p:spPr bwMode="auto">
          <a:xfrm>
            <a:off x="1" y="183543"/>
            <a:ext cx="9144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4800" dirty="0" err="1" smtClean="0">
                <a:solidFill>
                  <a:srgbClr val="080808"/>
                </a:solidFill>
                <a:effectLst>
                  <a:outerShdw blurRad="38100" dist="38100" dir="2700000" algn="tl">
                    <a:srgbClr val="000000">
                      <a:alpha val="43137"/>
                    </a:srgbClr>
                  </a:outerShdw>
                </a:effectLst>
                <a:latin typeface="Algerian" panose="04020705040A02060702" pitchFamily="82" charset="0"/>
              </a:rPr>
              <a:t>Taholah</a:t>
            </a:r>
            <a:r>
              <a:rPr lang="en-GB" altLang="en-US" sz="4800" dirty="0" smtClean="0">
                <a:solidFill>
                  <a:srgbClr val="080808"/>
                </a:solidFill>
                <a:effectLst>
                  <a:outerShdw blurRad="38100" dist="38100" dir="2700000" algn="tl">
                    <a:srgbClr val="000000">
                      <a:alpha val="43137"/>
                    </a:srgbClr>
                  </a:outerShdw>
                </a:effectLst>
                <a:latin typeface="Algerian" panose="04020705040A02060702" pitchFamily="82" charset="0"/>
              </a:rPr>
              <a:t> Tornado Damage</a:t>
            </a:r>
            <a:endParaRPr lang="en-GB" altLang="en-US" sz="48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pic>
        <p:nvPicPr>
          <p:cNvPr id="10" name="Picture 9"/>
          <p:cNvPicPr>
            <a:picLocks noChangeAspect="1"/>
          </p:cNvPicPr>
          <p:nvPr/>
        </p:nvPicPr>
        <p:blipFill rotWithShape="1">
          <a:blip r:embed="rId3">
            <a:extLst>
              <a:ext uri="{28A0092B-C50C-407E-A947-70E740481C1C}">
                <a14:useLocalDpi xmlns:a14="http://schemas.microsoft.com/office/drawing/2010/main" val="0"/>
              </a:ext>
            </a:extLst>
          </a:blip>
          <a:srcRect l="2397" t="4903" r="24188" b="32282"/>
          <a:stretch/>
        </p:blipFill>
        <p:spPr>
          <a:xfrm>
            <a:off x="1442674" y="1981200"/>
            <a:ext cx="6766522" cy="4210050"/>
          </a:xfrm>
          <a:prstGeom prst="rect">
            <a:avLst/>
          </a:prstGeom>
        </p:spPr>
      </p:pic>
      <p:sp>
        <p:nvSpPr>
          <p:cNvPr id="11" name="TextBox 10"/>
          <p:cNvSpPr txBox="1"/>
          <p:nvPr/>
        </p:nvSpPr>
        <p:spPr>
          <a:xfrm>
            <a:off x="1" y="1033486"/>
            <a:ext cx="9144000" cy="1107996"/>
          </a:xfrm>
          <a:prstGeom prst="rect">
            <a:avLst/>
          </a:prstGeom>
          <a:noFill/>
        </p:spPr>
        <p:txBody>
          <a:bodyPr wrap="square" rtlCol="0">
            <a:spAutoFit/>
          </a:bodyPr>
          <a:lstStyle/>
          <a:p>
            <a:pPr algn="ctr"/>
            <a:r>
              <a:rPr lang="en-GB" altLang="en-US" sz="2400" b="1" dirty="0" smtClean="0">
                <a:solidFill>
                  <a:srgbClr val="1C1C1C"/>
                </a:solidFill>
                <a:latin typeface="Times New Roman" panose="02020603050405020304" pitchFamily="18" charset="0"/>
                <a:cs typeface="Times New Roman" panose="02020603050405020304" pitchFamily="18" charset="0"/>
              </a:rPr>
              <a:t>Harry Shale’s Home </a:t>
            </a:r>
          </a:p>
          <a:p>
            <a:pPr algn="ctr"/>
            <a:r>
              <a:rPr lang="en-GB" altLang="en-US" sz="2400" b="1" dirty="0" smtClean="0">
                <a:solidFill>
                  <a:srgbClr val="1C1C1C"/>
                </a:solidFill>
                <a:latin typeface="Times New Roman" panose="02020603050405020304" pitchFamily="18" charset="0"/>
                <a:cs typeface="Times New Roman" panose="02020603050405020304" pitchFamily="18" charset="0"/>
              </a:rPr>
              <a:t>before 1904 (on 1</a:t>
            </a:r>
            <a:r>
              <a:rPr lang="en-GB" altLang="en-US" sz="2400" b="1" baseline="30000" dirty="0" smtClean="0">
                <a:solidFill>
                  <a:srgbClr val="1C1C1C"/>
                </a:solidFill>
                <a:latin typeface="Times New Roman" panose="02020603050405020304" pitchFamily="18" charset="0"/>
                <a:cs typeface="Times New Roman" panose="02020603050405020304" pitchFamily="18" charset="0"/>
              </a:rPr>
              <a:t>st</a:t>
            </a:r>
            <a:r>
              <a:rPr lang="en-GB" altLang="en-US" sz="2400" b="1" dirty="0" smtClean="0">
                <a:solidFill>
                  <a:srgbClr val="1C1C1C"/>
                </a:solidFill>
                <a:latin typeface="Times New Roman" panose="02020603050405020304" pitchFamily="18" charset="0"/>
                <a:cs typeface="Times New Roman" panose="02020603050405020304" pitchFamily="18" charset="0"/>
              </a:rPr>
              <a:t> Street)</a:t>
            </a:r>
            <a:endParaRPr lang="en-GB" altLang="en-US" sz="2400" b="1" dirty="0">
              <a:solidFill>
                <a:srgbClr val="1C1C1C"/>
              </a:solidFill>
              <a:latin typeface="Times New Roman" panose="02020603050405020304" pitchFamily="18" charset="0"/>
              <a:cs typeface="Times New Roman" panose="02020603050405020304" pitchFamily="18" charset="0"/>
            </a:endParaRPr>
          </a:p>
          <a:p>
            <a:endParaRPr lang="en-US" dirty="0"/>
          </a:p>
        </p:txBody>
      </p:sp>
      <p:cxnSp>
        <p:nvCxnSpPr>
          <p:cNvPr id="14" name="Straight Connector 13"/>
          <p:cNvCxnSpPr/>
          <p:nvPr/>
        </p:nvCxnSpPr>
        <p:spPr>
          <a:xfrm>
            <a:off x="0" y="984250"/>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763" y="950913"/>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4764" y="6396335"/>
            <a:ext cx="9144001" cy="461665"/>
          </a:xfrm>
          <a:prstGeom prst="rect">
            <a:avLst/>
          </a:prstGeom>
          <a:noFill/>
        </p:spPr>
        <p:txBody>
          <a:bodyPr wrap="square" rtlCol="0">
            <a:spAutoFit/>
          </a:bodyPr>
          <a:lstStyle/>
          <a:p>
            <a:pPr algn="ctr"/>
            <a:r>
              <a:rPr lang="en-US" sz="1200" dirty="0" smtClean="0">
                <a:solidFill>
                  <a:srgbClr val="990000"/>
                </a:solidFill>
                <a:latin typeface="Times New Roman" panose="02020603050405020304" pitchFamily="18" charset="0"/>
                <a:cs typeface="Times New Roman" panose="02020603050405020304" pitchFamily="18" charset="0"/>
              </a:rPr>
              <a:t>Photo courtesy of  The Quinault Indian Museum and Cultural Center </a:t>
            </a:r>
          </a:p>
          <a:p>
            <a:pPr algn="ctr"/>
            <a:r>
              <a:rPr lang="en-US" sz="1200" dirty="0" smtClean="0">
                <a:solidFill>
                  <a:srgbClr val="990000"/>
                </a:solidFill>
                <a:latin typeface="Times New Roman" panose="02020603050405020304" pitchFamily="18" charset="0"/>
                <a:cs typeface="Times New Roman" panose="02020603050405020304" pitchFamily="18" charset="0"/>
              </a:rPr>
              <a:t>via Leilani Chubby</a:t>
            </a:r>
            <a:endParaRPr lang="en-US" sz="1200" i="1" dirty="0">
              <a:solidFill>
                <a:srgbClr val="99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37499181"/>
      </p:ext>
    </p:extLst>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a:spLocks noChangeArrowheads="1"/>
          </p:cNvSpPr>
          <p:nvPr/>
        </p:nvSpPr>
        <p:spPr bwMode="auto">
          <a:xfrm>
            <a:off x="1" y="183543"/>
            <a:ext cx="9144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4800" dirty="0" smtClean="0">
                <a:solidFill>
                  <a:srgbClr val="080808"/>
                </a:solidFill>
                <a:effectLst>
                  <a:outerShdw blurRad="38100" dist="38100" dir="2700000" algn="tl">
                    <a:srgbClr val="000000">
                      <a:alpha val="43137"/>
                    </a:srgbClr>
                  </a:outerShdw>
                </a:effectLst>
                <a:latin typeface="Algerian" panose="04020705040A02060702" pitchFamily="82" charset="0"/>
              </a:rPr>
              <a:t>1904 </a:t>
            </a:r>
            <a:r>
              <a:rPr lang="en-GB" altLang="en-US" sz="4800" dirty="0" err="1" smtClean="0">
                <a:solidFill>
                  <a:srgbClr val="080808"/>
                </a:solidFill>
                <a:effectLst>
                  <a:outerShdw blurRad="38100" dist="38100" dir="2700000" algn="tl">
                    <a:srgbClr val="000000">
                      <a:alpha val="43137"/>
                    </a:srgbClr>
                  </a:outerShdw>
                </a:effectLst>
                <a:latin typeface="Algerian" panose="04020705040A02060702" pitchFamily="82" charset="0"/>
              </a:rPr>
              <a:t>TRaVEL</a:t>
            </a:r>
            <a:r>
              <a:rPr lang="en-GB" altLang="en-US" sz="4800" dirty="0" smtClean="0">
                <a:solidFill>
                  <a:srgbClr val="080808"/>
                </a:solidFill>
                <a:effectLst>
                  <a:outerShdw blurRad="38100" dist="38100" dir="2700000" algn="tl">
                    <a:srgbClr val="000000">
                      <a:alpha val="43137"/>
                    </a:srgbClr>
                  </a:outerShdw>
                </a:effectLst>
                <a:latin typeface="Algerian" panose="04020705040A02060702" pitchFamily="82" charset="0"/>
              </a:rPr>
              <a:t> TO </a:t>
            </a:r>
            <a:r>
              <a:rPr lang="en-GB" altLang="en-US" sz="4800" dirty="0" err="1" smtClean="0">
                <a:solidFill>
                  <a:srgbClr val="080808"/>
                </a:solidFill>
                <a:effectLst>
                  <a:outerShdw blurRad="38100" dist="38100" dir="2700000" algn="tl">
                    <a:srgbClr val="000000">
                      <a:alpha val="43137"/>
                    </a:srgbClr>
                  </a:outerShdw>
                </a:effectLst>
                <a:latin typeface="Algerian" panose="04020705040A02060702" pitchFamily="82" charset="0"/>
              </a:rPr>
              <a:t>TAholah</a:t>
            </a:r>
            <a:endParaRPr lang="en-GB" altLang="en-US" sz="48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cxnSp>
        <p:nvCxnSpPr>
          <p:cNvPr id="14" name="Straight Connector 13"/>
          <p:cNvCxnSpPr/>
          <p:nvPr/>
        </p:nvCxnSpPr>
        <p:spPr>
          <a:xfrm>
            <a:off x="0" y="984250"/>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763" y="950913"/>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H="1">
            <a:off x="4643436" y="1066696"/>
            <a:ext cx="4765" cy="5543654"/>
          </a:xfrm>
          <a:prstGeom prst="line">
            <a:avLst/>
          </a:prstGeom>
          <a:ln>
            <a:solidFill>
              <a:srgbClr val="111111"/>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71438" y="6048375"/>
            <a:ext cx="4571997" cy="646331"/>
          </a:xfrm>
          <a:prstGeom prst="rect">
            <a:avLst/>
          </a:prstGeom>
          <a:noFill/>
        </p:spPr>
        <p:txBody>
          <a:bodyPr wrap="square" rtlCol="0">
            <a:spAutoFit/>
          </a:bodyPr>
          <a:lstStyle/>
          <a:p>
            <a:pPr algn="ctr"/>
            <a:r>
              <a:rPr lang="en-US" dirty="0" smtClean="0">
                <a:solidFill>
                  <a:srgbClr val="111111"/>
                </a:solidFill>
                <a:latin typeface="Times New Roman" panose="02020603050405020304" pitchFamily="18" charset="0"/>
                <a:cs typeface="Times New Roman" panose="02020603050405020304" pitchFamily="18" charset="0"/>
              </a:rPr>
              <a:t>Homesteaders often stopped in </a:t>
            </a:r>
            <a:r>
              <a:rPr lang="en-US" dirty="0" err="1" smtClean="0">
                <a:solidFill>
                  <a:srgbClr val="111111"/>
                </a:solidFill>
                <a:latin typeface="Times New Roman" panose="02020603050405020304" pitchFamily="18" charset="0"/>
                <a:cs typeface="Times New Roman" panose="02020603050405020304" pitchFamily="18" charset="0"/>
              </a:rPr>
              <a:t>Taholah</a:t>
            </a:r>
            <a:r>
              <a:rPr lang="en-US" dirty="0" smtClean="0">
                <a:solidFill>
                  <a:srgbClr val="111111"/>
                </a:solidFill>
                <a:latin typeface="Times New Roman" panose="02020603050405020304" pitchFamily="18" charset="0"/>
                <a:cs typeface="Times New Roman" panose="02020603050405020304" pitchFamily="18" charset="0"/>
              </a:rPr>
              <a:t> </a:t>
            </a:r>
          </a:p>
          <a:p>
            <a:pPr algn="ctr"/>
            <a:r>
              <a:rPr lang="en-US" dirty="0" err="1" smtClean="0">
                <a:solidFill>
                  <a:srgbClr val="111111"/>
                </a:solidFill>
                <a:latin typeface="Times New Roman" panose="02020603050405020304" pitchFamily="18" charset="0"/>
                <a:cs typeface="Times New Roman" panose="02020603050405020304" pitchFamily="18" charset="0"/>
              </a:rPr>
              <a:t>enroute</a:t>
            </a:r>
            <a:r>
              <a:rPr lang="en-US" dirty="0" smtClean="0">
                <a:solidFill>
                  <a:srgbClr val="111111"/>
                </a:solidFill>
                <a:latin typeface="Times New Roman" panose="02020603050405020304" pitchFamily="18" charset="0"/>
                <a:cs typeface="Times New Roman" panose="02020603050405020304" pitchFamily="18" charset="0"/>
              </a:rPr>
              <a:t> to Clearwater or Queets</a:t>
            </a:r>
            <a:r>
              <a:rPr lang="en-US" dirty="0">
                <a:solidFill>
                  <a:srgbClr val="111111"/>
                </a:solidFill>
                <a:latin typeface="Times New Roman" panose="02020603050405020304" pitchFamily="18" charset="0"/>
                <a:cs typeface="Times New Roman" panose="02020603050405020304" pitchFamily="18" charset="0"/>
              </a:rPr>
              <a:t> </a:t>
            </a:r>
            <a:r>
              <a:rPr lang="en-US" dirty="0" smtClean="0">
                <a:solidFill>
                  <a:srgbClr val="111111"/>
                </a:solidFill>
                <a:latin typeface="Times New Roman" panose="02020603050405020304" pitchFamily="18" charset="0"/>
                <a:cs typeface="Times New Roman" panose="02020603050405020304" pitchFamily="18" charset="0"/>
              </a:rPr>
              <a:t>from Hoquiam</a:t>
            </a:r>
            <a:endParaRPr lang="en-US" dirty="0">
              <a:solidFill>
                <a:srgbClr val="111111"/>
              </a:solidFill>
              <a:latin typeface="Times New Roman" panose="02020603050405020304" pitchFamily="18" charset="0"/>
              <a:cs typeface="Times New Roman" panose="02020603050405020304" pitchFamily="18" charset="0"/>
            </a:endParaRPr>
          </a:p>
        </p:txBody>
      </p:sp>
      <p:grpSp>
        <p:nvGrpSpPr>
          <p:cNvPr id="6" name="Group 5"/>
          <p:cNvGrpSpPr/>
          <p:nvPr/>
        </p:nvGrpSpPr>
        <p:grpSpPr>
          <a:xfrm>
            <a:off x="620928" y="1238249"/>
            <a:ext cx="3241460" cy="4667251"/>
            <a:chOff x="620928" y="1238249"/>
            <a:chExt cx="3241460" cy="4667251"/>
          </a:xfrm>
        </p:grpSpPr>
        <p:pic>
          <p:nvPicPr>
            <p:cNvPr id="13"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27140" r="60564" b="32150"/>
            <a:stretch/>
          </p:blipFill>
          <p:spPr bwMode="auto">
            <a:xfrm>
              <a:off x="620928" y="1238249"/>
              <a:ext cx="3241460" cy="46672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TextBox 21"/>
            <p:cNvSpPr txBox="1"/>
            <p:nvPr/>
          </p:nvSpPr>
          <p:spPr>
            <a:xfrm>
              <a:off x="2305015" y="5180452"/>
              <a:ext cx="901209" cy="307777"/>
            </a:xfrm>
            <a:prstGeom prst="rect">
              <a:avLst/>
            </a:prstGeom>
            <a:solidFill>
              <a:schemeClr val="accent3">
                <a:lumMod val="85000"/>
                <a:alpha val="65000"/>
              </a:schemeClr>
            </a:solidFill>
          </p:spPr>
          <p:txBody>
            <a:bodyPr wrap="none" rtlCol="0">
              <a:spAutoFit/>
            </a:bodyPr>
            <a:lstStyle/>
            <a:p>
              <a:r>
                <a:rPr lang="en-US" sz="1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Hoquiam</a:t>
              </a:r>
              <a:endParaRPr lang="en-US" sz="1400"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8" name="TextBox 27"/>
            <p:cNvSpPr txBox="1"/>
            <p:nvPr/>
          </p:nvSpPr>
          <p:spPr>
            <a:xfrm>
              <a:off x="1116446" y="2019373"/>
              <a:ext cx="1053494" cy="307777"/>
            </a:xfrm>
            <a:prstGeom prst="rect">
              <a:avLst/>
            </a:prstGeom>
            <a:solidFill>
              <a:schemeClr val="accent3">
                <a:lumMod val="85000"/>
                <a:alpha val="75000"/>
              </a:schemeClr>
            </a:solidFill>
          </p:spPr>
          <p:txBody>
            <a:bodyPr wrap="none" rtlCol="0">
              <a:spAutoFit/>
            </a:bodyPr>
            <a:lstStyle/>
            <a:p>
              <a:r>
                <a:rPr lang="en-US" sz="1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Clearwater</a:t>
              </a:r>
              <a:endParaRPr lang="en-US" sz="1400" b="1"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5" name="5-Point Star 24"/>
            <p:cNvSpPr/>
            <p:nvPr/>
          </p:nvSpPr>
          <p:spPr>
            <a:xfrm>
              <a:off x="2108557" y="2242211"/>
              <a:ext cx="133101" cy="147122"/>
            </a:xfrm>
            <a:prstGeom prst="star5">
              <a:avLst/>
            </a:prstGeom>
            <a:solidFill>
              <a:srgbClr val="990000"/>
            </a:solidFill>
            <a:ln>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20" name="5-Point Star 19"/>
            <p:cNvSpPr/>
            <p:nvPr/>
          </p:nvSpPr>
          <p:spPr>
            <a:xfrm>
              <a:off x="3120440" y="5199697"/>
              <a:ext cx="133101" cy="147122"/>
            </a:xfrm>
            <a:prstGeom prst="star5">
              <a:avLst/>
            </a:prstGeom>
            <a:solidFill>
              <a:srgbClr val="990000"/>
            </a:solidFill>
            <a:ln>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31" name="TextBox 30"/>
            <p:cNvSpPr txBox="1"/>
            <p:nvPr/>
          </p:nvSpPr>
          <p:spPr>
            <a:xfrm>
              <a:off x="2615490" y="2391138"/>
              <a:ext cx="713657" cy="307777"/>
            </a:xfrm>
            <a:prstGeom prst="rect">
              <a:avLst/>
            </a:prstGeom>
            <a:solidFill>
              <a:schemeClr val="accent3">
                <a:lumMod val="85000"/>
                <a:alpha val="65000"/>
              </a:schemeClr>
            </a:solidFill>
          </p:spPr>
          <p:txBody>
            <a:bodyPr wrap="none" rtlCol="0">
              <a:spAutoFit/>
            </a:bodyPr>
            <a:lstStyle/>
            <a:p>
              <a:r>
                <a:rPr lang="en-US" sz="1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Queets</a:t>
              </a:r>
              <a:endParaRPr lang="en-US" sz="1400"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9" name="5-Point Star 28"/>
            <p:cNvSpPr/>
            <p:nvPr/>
          </p:nvSpPr>
          <p:spPr>
            <a:xfrm>
              <a:off x="2539415" y="2378855"/>
              <a:ext cx="133101" cy="147122"/>
            </a:xfrm>
            <a:prstGeom prst="star5">
              <a:avLst/>
            </a:prstGeom>
            <a:solidFill>
              <a:srgbClr val="990000"/>
            </a:solidFill>
            <a:ln>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grpSp>
      <p:sp>
        <p:nvSpPr>
          <p:cNvPr id="7" name="TextBox 6"/>
          <p:cNvSpPr txBox="1"/>
          <p:nvPr/>
        </p:nvSpPr>
        <p:spPr>
          <a:xfrm>
            <a:off x="4648202" y="1157584"/>
            <a:ext cx="4495800" cy="892552"/>
          </a:xfrm>
          <a:prstGeom prst="rect">
            <a:avLst/>
          </a:prstGeom>
          <a:noFill/>
        </p:spPr>
        <p:txBody>
          <a:bodyPr wrap="square" rtlCol="0">
            <a:spAutoFit/>
          </a:bodyPr>
          <a:lstStyle/>
          <a:p>
            <a:pPr algn="ctr"/>
            <a:r>
              <a:rPr lang="en-US" sz="2600" b="1" dirty="0" smtClean="0">
                <a:solidFill>
                  <a:srgbClr val="111111"/>
                </a:solidFill>
                <a:latin typeface="Times New Roman" panose="02020603050405020304" pitchFamily="18" charset="0"/>
                <a:cs typeface="Times New Roman" panose="02020603050405020304" pitchFamily="18" charset="0"/>
              </a:rPr>
              <a:t>My Queets Story </a:t>
            </a:r>
          </a:p>
          <a:p>
            <a:pPr algn="ctr"/>
            <a:r>
              <a:rPr lang="en-US" sz="2600" b="1" dirty="0" smtClean="0">
                <a:solidFill>
                  <a:srgbClr val="111111"/>
                </a:solidFill>
                <a:latin typeface="Times New Roman" panose="02020603050405020304" pitchFamily="18" charset="0"/>
                <a:cs typeface="Times New Roman" panose="02020603050405020304" pitchFamily="18" charset="0"/>
              </a:rPr>
              <a:t>by Clara Knack Dooley’s </a:t>
            </a:r>
            <a:endParaRPr lang="en-US" sz="2600" b="1" dirty="0">
              <a:solidFill>
                <a:srgbClr val="111111"/>
              </a:solidFill>
              <a:latin typeface="Times New Roman" panose="02020603050405020304" pitchFamily="18" charset="0"/>
              <a:cs typeface="Times New Roman" panose="02020603050405020304" pitchFamily="18" charset="0"/>
            </a:endParaRPr>
          </a:p>
        </p:txBody>
      </p:sp>
      <p:sp>
        <p:nvSpPr>
          <p:cNvPr id="32" name="TextBox 31"/>
          <p:cNvSpPr txBox="1"/>
          <p:nvPr/>
        </p:nvSpPr>
        <p:spPr>
          <a:xfrm>
            <a:off x="4719635" y="6233041"/>
            <a:ext cx="4495803" cy="369332"/>
          </a:xfrm>
          <a:prstGeom prst="rect">
            <a:avLst/>
          </a:prstGeom>
          <a:noFill/>
        </p:spPr>
        <p:txBody>
          <a:bodyPr wrap="square" rtlCol="0">
            <a:spAutoFit/>
          </a:bodyPr>
          <a:lstStyle/>
          <a:p>
            <a:pPr algn="ctr"/>
            <a:r>
              <a:rPr lang="en-US" dirty="0" smtClean="0">
                <a:solidFill>
                  <a:srgbClr val="111111"/>
                </a:solidFill>
                <a:latin typeface="Times New Roman" panose="02020603050405020304" pitchFamily="18" charset="0"/>
                <a:cs typeface="Times New Roman" panose="02020603050405020304" pitchFamily="18" charset="0"/>
              </a:rPr>
              <a:t>Published in </a:t>
            </a:r>
            <a:r>
              <a:rPr lang="en-US" i="1" dirty="0" smtClean="0">
                <a:solidFill>
                  <a:srgbClr val="111111"/>
                </a:solidFill>
                <a:latin typeface="Times New Roman" panose="02020603050405020304" pitchFamily="18" charset="0"/>
                <a:cs typeface="Times New Roman" panose="02020603050405020304" pitchFamily="18" charset="0"/>
              </a:rPr>
              <a:t>The Daily World </a:t>
            </a:r>
            <a:r>
              <a:rPr lang="en-US" dirty="0" smtClean="0">
                <a:solidFill>
                  <a:srgbClr val="111111"/>
                </a:solidFill>
                <a:latin typeface="Times New Roman" panose="02020603050405020304" pitchFamily="18" charset="0"/>
                <a:cs typeface="Times New Roman" panose="02020603050405020304" pitchFamily="18" charset="0"/>
              </a:rPr>
              <a:t>10 Jan 1969</a:t>
            </a:r>
            <a:endParaRPr lang="en-US" dirty="0">
              <a:solidFill>
                <a:srgbClr val="111111"/>
              </a:solidFill>
              <a:latin typeface="Times New Roman" panose="02020603050405020304" pitchFamily="18" charset="0"/>
              <a:cs typeface="Times New Roman" panose="02020603050405020304" pitchFamily="18" charset="0"/>
            </a:endParaRPr>
          </a:p>
        </p:txBody>
      </p:sp>
      <p:sp>
        <p:nvSpPr>
          <p:cNvPr id="8" name="TextBox 7"/>
          <p:cNvSpPr txBox="1"/>
          <p:nvPr/>
        </p:nvSpPr>
        <p:spPr>
          <a:xfrm>
            <a:off x="4719636" y="2050136"/>
            <a:ext cx="4348164" cy="2800767"/>
          </a:xfrm>
          <a:prstGeom prst="rect">
            <a:avLst/>
          </a:prstGeom>
          <a:noFill/>
        </p:spPr>
        <p:txBody>
          <a:bodyPr wrap="square" rtlCol="0">
            <a:spAutoFit/>
          </a:bodyPr>
          <a:lstStyle/>
          <a:p>
            <a:r>
              <a:rPr lang="en-US" sz="2200" dirty="0" smtClean="0">
                <a:solidFill>
                  <a:srgbClr val="111111"/>
                </a:solidFill>
                <a:latin typeface="Times New Roman" panose="02020603050405020304" pitchFamily="18" charset="0"/>
                <a:cs typeface="Times New Roman" panose="02020603050405020304" pitchFamily="18" charset="0"/>
              </a:rPr>
              <a:t>Travel between Queets and Hoquiam in 1899:</a:t>
            </a:r>
          </a:p>
          <a:p>
            <a:pPr marL="285750" indent="-285750">
              <a:buFont typeface="Wingdings" panose="05000000000000000000" pitchFamily="2" charset="2"/>
              <a:buChar char="v"/>
            </a:pPr>
            <a:endParaRPr lang="en-US" sz="2200" dirty="0" smtClean="0">
              <a:solidFill>
                <a:srgbClr val="111111"/>
              </a:solidFill>
              <a:latin typeface="Times New Roman" panose="02020603050405020304" pitchFamily="18" charset="0"/>
              <a:cs typeface="Times New Roman" panose="02020603050405020304" pitchFamily="18" charset="0"/>
            </a:endParaRPr>
          </a:p>
          <a:p>
            <a:endParaRPr lang="en-US" sz="2200" dirty="0">
              <a:solidFill>
                <a:srgbClr val="111111"/>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endParaRPr lang="en-US" sz="2200" dirty="0">
              <a:solidFill>
                <a:srgbClr val="111111"/>
              </a:solidFill>
              <a:latin typeface="Times New Roman" panose="02020603050405020304" pitchFamily="18" charset="0"/>
              <a:cs typeface="Times New Roman" panose="02020603050405020304" pitchFamily="18" charset="0"/>
            </a:endParaRPr>
          </a:p>
          <a:p>
            <a:endParaRPr lang="en-US" sz="2200" dirty="0" smtClean="0">
              <a:solidFill>
                <a:srgbClr val="111111"/>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endParaRPr lang="en-US" sz="2200" dirty="0">
              <a:solidFill>
                <a:srgbClr val="111111"/>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endParaRPr lang="en-US" sz="2200" dirty="0">
              <a:solidFill>
                <a:srgbClr val="11111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50991074"/>
      </p:ext>
    </p:extLst>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a:spLocks noChangeArrowheads="1"/>
          </p:cNvSpPr>
          <p:nvPr/>
        </p:nvSpPr>
        <p:spPr bwMode="auto">
          <a:xfrm>
            <a:off x="1" y="183543"/>
            <a:ext cx="9144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4800" dirty="0" smtClean="0">
                <a:solidFill>
                  <a:srgbClr val="080808"/>
                </a:solidFill>
                <a:effectLst>
                  <a:outerShdw blurRad="38100" dist="38100" dir="2700000" algn="tl">
                    <a:srgbClr val="000000">
                      <a:alpha val="43137"/>
                    </a:srgbClr>
                  </a:outerShdw>
                </a:effectLst>
                <a:latin typeface="Algerian" panose="04020705040A02060702" pitchFamily="82" charset="0"/>
              </a:rPr>
              <a:t>1904 </a:t>
            </a:r>
            <a:r>
              <a:rPr lang="en-GB" altLang="en-US" sz="4800" dirty="0" err="1" smtClean="0">
                <a:solidFill>
                  <a:srgbClr val="080808"/>
                </a:solidFill>
                <a:effectLst>
                  <a:outerShdw blurRad="38100" dist="38100" dir="2700000" algn="tl">
                    <a:srgbClr val="000000">
                      <a:alpha val="43137"/>
                    </a:srgbClr>
                  </a:outerShdw>
                </a:effectLst>
                <a:latin typeface="Algerian" panose="04020705040A02060702" pitchFamily="82" charset="0"/>
              </a:rPr>
              <a:t>TRaVEL</a:t>
            </a:r>
            <a:r>
              <a:rPr lang="en-GB" altLang="en-US" sz="4800" dirty="0" smtClean="0">
                <a:solidFill>
                  <a:srgbClr val="080808"/>
                </a:solidFill>
                <a:effectLst>
                  <a:outerShdw blurRad="38100" dist="38100" dir="2700000" algn="tl">
                    <a:srgbClr val="000000">
                      <a:alpha val="43137"/>
                    </a:srgbClr>
                  </a:outerShdw>
                </a:effectLst>
                <a:latin typeface="Algerian" panose="04020705040A02060702" pitchFamily="82" charset="0"/>
              </a:rPr>
              <a:t> TO </a:t>
            </a:r>
            <a:r>
              <a:rPr lang="en-GB" altLang="en-US" sz="4800" dirty="0" err="1" smtClean="0">
                <a:solidFill>
                  <a:srgbClr val="080808"/>
                </a:solidFill>
                <a:effectLst>
                  <a:outerShdw blurRad="38100" dist="38100" dir="2700000" algn="tl">
                    <a:srgbClr val="000000">
                      <a:alpha val="43137"/>
                    </a:srgbClr>
                  </a:outerShdw>
                </a:effectLst>
                <a:latin typeface="Algerian" panose="04020705040A02060702" pitchFamily="82" charset="0"/>
              </a:rPr>
              <a:t>TAholah</a:t>
            </a:r>
            <a:endParaRPr lang="en-GB" altLang="en-US" sz="48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cxnSp>
        <p:nvCxnSpPr>
          <p:cNvPr id="14" name="Straight Connector 13"/>
          <p:cNvCxnSpPr/>
          <p:nvPr/>
        </p:nvCxnSpPr>
        <p:spPr>
          <a:xfrm>
            <a:off x="0" y="984250"/>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763" y="950913"/>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H="1">
            <a:off x="4643436" y="1066696"/>
            <a:ext cx="4765" cy="5543654"/>
          </a:xfrm>
          <a:prstGeom prst="line">
            <a:avLst/>
          </a:prstGeom>
          <a:ln>
            <a:solidFill>
              <a:srgbClr val="111111"/>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71438" y="6048375"/>
            <a:ext cx="4571997" cy="646331"/>
          </a:xfrm>
          <a:prstGeom prst="rect">
            <a:avLst/>
          </a:prstGeom>
          <a:noFill/>
        </p:spPr>
        <p:txBody>
          <a:bodyPr wrap="square" rtlCol="0">
            <a:spAutoFit/>
          </a:bodyPr>
          <a:lstStyle/>
          <a:p>
            <a:pPr algn="ctr"/>
            <a:r>
              <a:rPr lang="en-US" dirty="0" smtClean="0">
                <a:solidFill>
                  <a:srgbClr val="111111"/>
                </a:solidFill>
                <a:latin typeface="Times New Roman" panose="02020603050405020304" pitchFamily="18" charset="0"/>
                <a:cs typeface="Times New Roman" panose="02020603050405020304" pitchFamily="18" charset="0"/>
              </a:rPr>
              <a:t>Homesteaders often stopped in </a:t>
            </a:r>
            <a:r>
              <a:rPr lang="en-US" dirty="0" err="1" smtClean="0">
                <a:solidFill>
                  <a:srgbClr val="111111"/>
                </a:solidFill>
                <a:latin typeface="Times New Roman" panose="02020603050405020304" pitchFamily="18" charset="0"/>
                <a:cs typeface="Times New Roman" panose="02020603050405020304" pitchFamily="18" charset="0"/>
              </a:rPr>
              <a:t>Taholah</a:t>
            </a:r>
            <a:r>
              <a:rPr lang="en-US" dirty="0" smtClean="0">
                <a:solidFill>
                  <a:srgbClr val="111111"/>
                </a:solidFill>
                <a:latin typeface="Times New Roman" panose="02020603050405020304" pitchFamily="18" charset="0"/>
                <a:cs typeface="Times New Roman" panose="02020603050405020304" pitchFamily="18" charset="0"/>
              </a:rPr>
              <a:t> </a:t>
            </a:r>
          </a:p>
          <a:p>
            <a:pPr algn="ctr"/>
            <a:r>
              <a:rPr lang="en-US" dirty="0" err="1" smtClean="0">
                <a:solidFill>
                  <a:srgbClr val="111111"/>
                </a:solidFill>
                <a:latin typeface="Times New Roman" panose="02020603050405020304" pitchFamily="18" charset="0"/>
                <a:cs typeface="Times New Roman" panose="02020603050405020304" pitchFamily="18" charset="0"/>
              </a:rPr>
              <a:t>enroute</a:t>
            </a:r>
            <a:r>
              <a:rPr lang="en-US" dirty="0" smtClean="0">
                <a:solidFill>
                  <a:srgbClr val="111111"/>
                </a:solidFill>
                <a:latin typeface="Times New Roman" panose="02020603050405020304" pitchFamily="18" charset="0"/>
                <a:cs typeface="Times New Roman" panose="02020603050405020304" pitchFamily="18" charset="0"/>
              </a:rPr>
              <a:t> to Clearwater or Queets</a:t>
            </a:r>
            <a:r>
              <a:rPr lang="en-US" dirty="0">
                <a:solidFill>
                  <a:srgbClr val="111111"/>
                </a:solidFill>
                <a:latin typeface="Times New Roman" panose="02020603050405020304" pitchFamily="18" charset="0"/>
                <a:cs typeface="Times New Roman" panose="02020603050405020304" pitchFamily="18" charset="0"/>
              </a:rPr>
              <a:t> </a:t>
            </a:r>
            <a:r>
              <a:rPr lang="en-US" dirty="0" smtClean="0">
                <a:solidFill>
                  <a:srgbClr val="111111"/>
                </a:solidFill>
                <a:latin typeface="Times New Roman" panose="02020603050405020304" pitchFamily="18" charset="0"/>
                <a:cs typeface="Times New Roman" panose="02020603050405020304" pitchFamily="18" charset="0"/>
              </a:rPr>
              <a:t>from Hoquiam</a:t>
            </a:r>
            <a:endParaRPr lang="en-US" dirty="0">
              <a:solidFill>
                <a:srgbClr val="111111"/>
              </a:solidFill>
              <a:latin typeface="Times New Roman" panose="02020603050405020304" pitchFamily="18" charset="0"/>
              <a:cs typeface="Times New Roman" panose="02020603050405020304" pitchFamily="18" charset="0"/>
            </a:endParaRPr>
          </a:p>
        </p:txBody>
      </p:sp>
      <p:grpSp>
        <p:nvGrpSpPr>
          <p:cNvPr id="6" name="Group 5"/>
          <p:cNvGrpSpPr/>
          <p:nvPr/>
        </p:nvGrpSpPr>
        <p:grpSpPr>
          <a:xfrm>
            <a:off x="620928" y="1238249"/>
            <a:ext cx="3241460" cy="4667251"/>
            <a:chOff x="620928" y="1238249"/>
            <a:chExt cx="3241460" cy="4667251"/>
          </a:xfrm>
        </p:grpSpPr>
        <p:pic>
          <p:nvPicPr>
            <p:cNvPr id="13"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27140" r="60564" b="32150"/>
            <a:stretch/>
          </p:blipFill>
          <p:spPr bwMode="auto">
            <a:xfrm>
              <a:off x="620928" y="1238249"/>
              <a:ext cx="3241460" cy="46672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TextBox 21"/>
            <p:cNvSpPr txBox="1"/>
            <p:nvPr/>
          </p:nvSpPr>
          <p:spPr>
            <a:xfrm>
              <a:off x="2305015" y="5180452"/>
              <a:ext cx="901209" cy="307777"/>
            </a:xfrm>
            <a:prstGeom prst="rect">
              <a:avLst/>
            </a:prstGeom>
            <a:solidFill>
              <a:schemeClr val="accent3">
                <a:lumMod val="85000"/>
                <a:alpha val="65000"/>
              </a:schemeClr>
            </a:solidFill>
          </p:spPr>
          <p:txBody>
            <a:bodyPr wrap="none" rtlCol="0">
              <a:spAutoFit/>
            </a:bodyPr>
            <a:lstStyle/>
            <a:p>
              <a:r>
                <a:rPr lang="en-US" sz="1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Hoquiam</a:t>
              </a:r>
              <a:endParaRPr lang="en-US" sz="1400"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8" name="TextBox 27"/>
            <p:cNvSpPr txBox="1"/>
            <p:nvPr/>
          </p:nvSpPr>
          <p:spPr>
            <a:xfrm>
              <a:off x="1116446" y="2019373"/>
              <a:ext cx="1053494" cy="307777"/>
            </a:xfrm>
            <a:prstGeom prst="rect">
              <a:avLst/>
            </a:prstGeom>
            <a:solidFill>
              <a:schemeClr val="accent3">
                <a:lumMod val="85000"/>
                <a:alpha val="75000"/>
              </a:schemeClr>
            </a:solidFill>
          </p:spPr>
          <p:txBody>
            <a:bodyPr wrap="none" rtlCol="0">
              <a:spAutoFit/>
            </a:bodyPr>
            <a:lstStyle/>
            <a:p>
              <a:r>
                <a:rPr lang="en-US" sz="1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Clearwater</a:t>
              </a:r>
              <a:endParaRPr lang="en-US" sz="1400" b="1"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5" name="5-Point Star 24"/>
            <p:cNvSpPr/>
            <p:nvPr/>
          </p:nvSpPr>
          <p:spPr>
            <a:xfrm>
              <a:off x="2108557" y="2242211"/>
              <a:ext cx="133101" cy="147122"/>
            </a:xfrm>
            <a:prstGeom prst="star5">
              <a:avLst/>
            </a:prstGeom>
            <a:solidFill>
              <a:srgbClr val="990000"/>
            </a:solidFill>
            <a:ln>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20" name="5-Point Star 19"/>
            <p:cNvSpPr/>
            <p:nvPr/>
          </p:nvSpPr>
          <p:spPr>
            <a:xfrm>
              <a:off x="3120440" y="5199697"/>
              <a:ext cx="133101" cy="147122"/>
            </a:xfrm>
            <a:prstGeom prst="star5">
              <a:avLst/>
            </a:prstGeom>
            <a:solidFill>
              <a:srgbClr val="990000"/>
            </a:solidFill>
            <a:ln>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31" name="TextBox 30"/>
            <p:cNvSpPr txBox="1"/>
            <p:nvPr/>
          </p:nvSpPr>
          <p:spPr>
            <a:xfrm>
              <a:off x="2615490" y="2391138"/>
              <a:ext cx="713657" cy="307777"/>
            </a:xfrm>
            <a:prstGeom prst="rect">
              <a:avLst/>
            </a:prstGeom>
            <a:solidFill>
              <a:schemeClr val="accent3">
                <a:lumMod val="85000"/>
                <a:alpha val="65000"/>
              </a:schemeClr>
            </a:solidFill>
          </p:spPr>
          <p:txBody>
            <a:bodyPr wrap="none" rtlCol="0">
              <a:spAutoFit/>
            </a:bodyPr>
            <a:lstStyle/>
            <a:p>
              <a:r>
                <a:rPr lang="en-US" sz="1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Queets</a:t>
              </a:r>
              <a:endParaRPr lang="en-US" sz="1400"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9" name="5-Point Star 28"/>
            <p:cNvSpPr/>
            <p:nvPr/>
          </p:nvSpPr>
          <p:spPr>
            <a:xfrm>
              <a:off x="2539415" y="2378855"/>
              <a:ext cx="133101" cy="147122"/>
            </a:xfrm>
            <a:prstGeom prst="star5">
              <a:avLst/>
            </a:prstGeom>
            <a:solidFill>
              <a:srgbClr val="990000"/>
            </a:solidFill>
            <a:ln>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grpSp>
      <p:sp>
        <p:nvSpPr>
          <p:cNvPr id="7" name="TextBox 6"/>
          <p:cNvSpPr txBox="1"/>
          <p:nvPr/>
        </p:nvSpPr>
        <p:spPr>
          <a:xfrm>
            <a:off x="4648202" y="1157584"/>
            <a:ext cx="4495800" cy="892552"/>
          </a:xfrm>
          <a:prstGeom prst="rect">
            <a:avLst/>
          </a:prstGeom>
          <a:noFill/>
        </p:spPr>
        <p:txBody>
          <a:bodyPr wrap="square" rtlCol="0">
            <a:spAutoFit/>
          </a:bodyPr>
          <a:lstStyle/>
          <a:p>
            <a:pPr algn="ctr"/>
            <a:r>
              <a:rPr lang="en-US" sz="2600" b="1" dirty="0" smtClean="0">
                <a:solidFill>
                  <a:srgbClr val="111111"/>
                </a:solidFill>
                <a:latin typeface="Times New Roman" panose="02020603050405020304" pitchFamily="18" charset="0"/>
                <a:cs typeface="Times New Roman" panose="02020603050405020304" pitchFamily="18" charset="0"/>
              </a:rPr>
              <a:t>My Queets Story </a:t>
            </a:r>
          </a:p>
          <a:p>
            <a:pPr algn="ctr"/>
            <a:r>
              <a:rPr lang="en-US" sz="2600" b="1" dirty="0" smtClean="0">
                <a:solidFill>
                  <a:srgbClr val="111111"/>
                </a:solidFill>
                <a:latin typeface="Times New Roman" panose="02020603050405020304" pitchFamily="18" charset="0"/>
                <a:cs typeface="Times New Roman" panose="02020603050405020304" pitchFamily="18" charset="0"/>
              </a:rPr>
              <a:t>by Clara Knack Dooley’s </a:t>
            </a:r>
            <a:endParaRPr lang="en-US" sz="2600" b="1" dirty="0">
              <a:solidFill>
                <a:srgbClr val="111111"/>
              </a:solidFill>
              <a:latin typeface="Times New Roman" panose="02020603050405020304" pitchFamily="18" charset="0"/>
              <a:cs typeface="Times New Roman" panose="02020603050405020304" pitchFamily="18" charset="0"/>
            </a:endParaRPr>
          </a:p>
        </p:txBody>
      </p:sp>
      <p:sp>
        <p:nvSpPr>
          <p:cNvPr id="32" name="TextBox 31"/>
          <p:cNvSpPr txBox="1"/>
          <p:nvPr/>
        </p:nvSpPr>
        <p:spPr>
          <a:xfrm>
            <a:off x="4719635" y="6233041"/>
            <a:ext cx="4495803" cy="369332"/>
          </a:xfrm>
          <a:prstGeom prst="rect">
            <a:avLst/>
          </a:prstGeom>
          <a:noFill/>
        </p:spPr>
        <p:txBody>
          <a:bodyPr wrap="square" rtlCol="0">
            <a:spAutoFit/>
          </a:bodyPr>
          <a:lstStyle/>
          <a:p>
            <a:pPr algn="ctr"/>
            <a:r>
              <a:rPr lang="en-US" dirty="0" smtClean="0">
                <a:solidFill>
                  <a:srgbClr val="111111"/>
                </a:solidFill>
                <a:latin typeface="Times New Roman" panose="02020603050405020304" pitchFamily="18" charset="0"/>
                <a:cs typeface="Times New Roman" panose="02020603050405020304" pitchFamily="18" charset="0"/>
              </a:rPr>
              <a:t>Published in </a:t>
            </a:r>
            <a:r>
              <a:rPr lang="en-US" i="1" dirty="0" smtClean="0">
                <a:solidFill>
                  <a:srgbClr val="111111"/>
                </a:solidFill>
                <a:latin typeface="Times New Roman" panose="02020603050405020304" pitchFamily="18" charset="0"/>
                <a:cs typeface="Times New Roman" panose="02020603050405020304" pitchFamily="18" charset="0"/>
              </a:rPr>
              <a:t>The Daily World </a:t>
            </a:r>
            <a:r>
              <a:rPr lang="en-US" dirty="0" smtClean="0">
                <a:solidFill>
                  <a:srgbClr val="111111"/>
                </a:solidFill>
                <a:latin typeface="Times New Roman" panose="02020603050405020304" pitchFamily="18" charset="0"/>
                <a:cs typeface="Times New Roman" panose="02020603050405020304" pitchFamily="18" charset="0"/>
              </a:rPr>
              <a:t>10 Jan 1969</a:t>
            </a:r>
            <a:endParaRPr lang="en-US" dirty="0">
              <a:solidFill>
                <a:srgbClr val="111111"/>
              </a:solidFill>
              <a:latin typeface="Times New Roman" panose="02020603050405020304" pitchFamily="18" charset="0"/>
              <a:cs typeface="Times New Roman" panose="02020603050405020304" pitchFamily="18" charset="0"/>
            </a:endParaRPr>
          </a:p>
        </p:txBody>
      </p:sp>
      <p:sp>
        <p:nvSpPr>
          <p:cNvPr id="8" name="TextBox 7"/>
          <p:cNvSpPr txBox="1"/>
          <p:nvPr/>
        </p:nvSpPr>
        <p:spPr>
          <a:xfrm>
            <a:off x="4719636" y="2050136"/>
            <a:ext cx="4348164" cy="3139321"/>
          </a:xfrm>
          <a:prstGeom prst="rect">
            <a:avLst/>
          </a:prstGeom>
          <a:noFill/>
        </p:spPr>
        <p:txBody>
          <a:bodyPr wrap="square" rtlCol="0">
            <a:spAutoFit/>
          </a:bodyPr>
          <a:lstStyle/>
          <a:p>
            <a:r>
              <a:rPr lang="en-US" sz="2200" dirty="0" smtClean="0">
                <a:solidFill>
                  <a:srgbClr val="111111"/>
                </a:solidFill>
                <a:latin typeface="Times New Roman" panose="02020603050405020304" pitchFamily="18" charset="0"/>
                <a:cs typeface="Times New Roman" panose="02020603050405020304" pitchFamily="18" charset="0"/>
              </a:rPr>
              <a:t>Travel between Queets and Hoquiam in 1899:</a:t>
            </a:r>
          </a:p>
          <a:p>
            <a:pPr marL="285750" indent="-285750">
              <a:buFont typeface="Wingdings" panose="05000000000000000000" pitchFamily="2" charset="2"/>
              <a:buChar char="v"/>
            </a:pPr>
            <a:endParaRPr lang="en-US" sz="2200" dirty="0" smtClean="0">
              <a:solidFill>
                <a:srgbClr val="111111"/>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r>
              <a:rPr lang="en-US" sz="2200" dirty="0" smtClean="0">
                <a:solidFill>
                  <a:srgbClr val="111111"/>
                </a:solidFill>
                <a:latin typeface="Times New Roman" panose="02020603050405020304" pitchFamily="18" charset="0"/>
                <a:cs typeface="Times New Roman" panose="02020603050405020304" pitchFamily="18" charset="0"/>
              </a:rPr>
              <a:t>Took more than 2 days:</a:t>
            </a:r>
          </a:p>
          <a:p>
            <a:endParaRPr lang="en-US" sz="2200" dirty="0">
              <a:solidFill>
                <a:srgbClr val="111111"/>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endParaRPr lang="en-US" sz="2200" dirty="0">
              <a:solidFill>
                <a:srgbClr val="111111"/>
              </a:solidFill>
              <a:latin typeface="Times New Roman" panose="02020603050405020304" pitchFamily="18" charset="0"/>
              <a:cs typeface="Times New Roman" panose="02020603050405020304" pitchFamily="18" charset="0"/>
            </a:endParaRPr>
          </a:p>
          <a:p>
            <a:endParaRPr lang="en-US" sz="2200" dirty="0" smtClean="0">
              <a:solidFill>
                <a:srgbClr val="111111"/>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endParaRPr lang="en-US" sz="2200" dirty="0">
              <a:solidFill>
                <a:srgbClr val="111111"/>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endParaRPr lang="en-US" sz="2200" dirty="0">
              <a:solidFill>
                <a:srgbClr val="11111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63464225"/>
      </p:ext>
    </p:extLst>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a:spLocks noChangeArrowheads="1"/>
          </p:cNvSpPr>
          <p:nvPr/>
        </p:nvSpPr>
        <p:spPr bwMode="auto">
          <a:xfrm>
            <a:off x="1" y="183543"/>
            <a:ext cx="9144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4800" dirty="0" smtClean="0">
                <a:solidFill>
                  <a:srgbClr val="080808"/>
                </a:solidFill>
                <a:effectLst>
                  <a:outerShdw blurRad="38100" dist="38100" dir="2700000" algn="tl">
                    <a:srgbClr val="000000">
                      <a:alpha val="43137"/>
                    </a:srgbClr>
                  </a:outerShdw>
                </a:effectLst>
                <a:latin typeface="Algerian" panose="04020705040A02060702" pitchFamily="82" charset="0"/>
              </a:rPr>
              <a:t>1904 </a:t>
            </a:r>
            <a:r>
              <a:rPr lang="en-GB" altLang="en-US" sz="4800" dirty="0" err="1" smtClean="0">
                <a:solidFill>
                  <a:srgbClr val="080808"/>
                </a:solidFill>
                <a:effectLst>
                  <a:outerShdw blurRad="38100" dist="38100" dir="2700000" algn="tl">
                    <a:srgbClr val="000000">
                      <a:alpha val="43137"/>
                    </a:srgbClr>
                  </a:outerShdw>
                </a:effectLst>
                <a:latin typeface="Algerian" panose="04020705040A02060702" pitchFamily="82" charset="0"/>
              </a:rPr>
              <a:t>TRaVEL</a:t>
            </a:r>
            <a:r>
              <a:rPr lang="en-GB" altLang="en-US" sz="4800" dirty="0" smtClean="0">
                <a:solidFill>
                  <a:srgbClr val="080808"/>
                </a:solidFill>
                <a:effectLst>
                  <a:outerShdw blurRad="38100" dist="38100" dir="2700000" algn="tl">
                    <a:srgbClr val="000000">
                      <a:alpha val="43137"/>
                    </a:srgbClr>
                  </a:outerShdw>
                </a:effectLst>
                <a:latin typeface="Algerian" panose="04020705040A02060702" pitchFamily="82" charset="0"/>
              </a:rPr>
              <a:t> TO </a:t>
            </a:r>
            <a:r>
              <a:rPr lang="en-GB" altLang="en-US" sz="4800" dirty="0" err="1" smtClean="0">
                <a:solidFill>
                  <a:srgbClr val="080808"/>
                </a:solidFill>
                <a:effectLst>
                  <a:outerShdw blurRad="38100" dist="38100" dir="2700000" algn="tl">
                    <a:srgbClr val="000000">
                      <a:alpha val="43137"/>
                    </a:srgbClr>
                  </a:outerShdw>
                </a:effectLst>
                <a:latin typeface="Algerian" panose="04020705040A02060702" pitchFamily="82" charset="0"/>
              </a:rPr>
              <a:t>TAholah</a:t>
            </a:r>
            <a:endParaRPr lang="en-GB" altLang="en-US" sz="48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cxnSp>
        <p:nvCxnSpPr>
          <p:cNvPr id="14" name="Straight Connector 13"/>
          <p:cNvCxnSpPr/>
          <p:nvPr/>
        </p:nvCxnSpPr>
        <p:spPr>
          <a:xfrm>
            <a:off x="0" y="984250"/>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763" y="950913"/>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H="1">
            <a:off x="4643436" y="1066696"/>
            <a:ext cx="4765" cy="5543654"/>
          </a:xfrm>
          <a:prstGeom prst="line">
            <a:avLst/>
          </a:prstGeom>
          <a:ln>
            <a:solidFill>
              <a:srgbClr val="111111"/>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71438" y="6048375"/>
            <a:ext cx="4571997" cy="646331"/>
          </a:xfrm>
          <a:prstGeom prst="rect">
            <a:avLst/>
          </a:prstGeom>
          <a:noFill/>
        </p:spPr>
        <p:txBody>
          <a:bodyPr wrap="square" rtlCol="0">
            <a:spAutoFit/>
          </a:bodyPr>
          <a:lstStyle/>
          <a:p>
            <a:pPr algn="ctr"/>
            <a:r>
              <a:rPr lang="en-US" dirty="0" smtClean="0">
                <a:solidFill>
                  <a:srgbClr val="111111"/>
                </a:solidFill>
                <a:latin typeface="Times New Roman" panose="02020603050405020304" pitchFamily="18" charset="0"/>
                <a:cs typeface="Times New Roman" panose="02020603050405020304" pitchFamily="18" charset="0"/>
              </a:rPr>
              <a:t>Homesteaders often stopped in </a:t>
            </a:r>
            <a:r>
              <a:rPr lang="en-US" dirty="0" err="1" smtClean="0">
                <a:solidFill>
                  <a:srgbClr val="111111"/>
                </a:solidFill>
                <a:latin typeface="Times New Roman" panose="02020603050405020304" pitchFamily="18" charset="0"/>
                <a:cs typeface="Times New Roman" panose="02020603050405020304" pitchFamily="18" charset="0"/>
              </a:rPr>
              <a:t>Taholah</a:t>
            </a:r>
            <a:r>
              <a:rPr lang="en-US" dirty="0" smtClean="0">
                <a:solidFill>
                  <a:srgbClr val="111111"/>
                </a:solidFill>
                <a:latin typeface="Times New Roman" panose="02020603050405020304" pitchFamily="18" charset="0"/>
                <a:cs typeface="Times New Roman" panose="02020603050405020304" pitchFamily="18" charset="0"/>
              </a:rPr>
              <a:t> </a:t>
            </a:r>
          </a:p>
          <a:p>
            <a:pPr algn="ctr"/>
            <a:r>
              <a:rPr lang="en-US" dirty="0" err="1" smtClean="0">
                <a:solidFill>
                  <a:srgbClr val="111111"/>
                </a:solidFill>
                <a:latin typeface="Times New Roman" panose="02020603050405020304" pitchFamily="18" charset="0"/>
                <a:cs typeface="Times New Roman" panose="02020603050405020304" pitchFamily="18" charset="0"/>
              </a:rPr>
              <a:t>enroute</a:t>
            </a:r>
            <a:r>
              <a:rPr lang="en-US" dirty="0" smtClean="0">
                <a:solidFill>
                  <a:srgbClr val="111111"/>
                </a:solidFill>
                <a:latin typeface="Times New Roman" panose="02020603050405020304" pitchFamily="18" charset="0"/>
                <a:cs typeface="Times New Roman" panose="02020603050405020304" pitchFamily="18" charset="0"/>
              </a:rPr>
              <a:t> to Clearwater or Queets</a:t>
            </a:r>
            <a:r>
              <a:rPr lang="en-US" dirty="0">
                <a:solidFill>
                  <a:srgbClr val="111111"/>
                </a:solidFill>
                <a:latin typeface="Times New Roman" panose="02020603050405020304" pitchFamily="18" charset="0"/>
                <a:cs typeface="Times New Roman" panose="02020603050405020304" pitchFamily="18" charset="0"/>
              </a:rPr>
              <a:t> </a:t>
            </a:r>
            <a:r>
              <a:rPr lang="en-US" dirty="0" smtClean="0">
                <a:solidFill>
                  <a:srgbClr val="111111"/>
                </a:solidFill>
                <a:latin typeface="Times New Roman" panose="02020603050405020304" pitchFamily="18" charset="0"/>
                <a:cs typeface="Times New Roman" panose="02020603050405020304" pitchFamily="18" charset="0"/>
              </a:rPr>
              <a:t>from Hoquiam</a:t>
            </a:r>
            <a:endParaRPr lang="en-US" dirty="0">
              <a:solidFill>
                <a:srgbClr val="111111"/>
              </a:solidFill>
              <a:latin typeface="Times New Roman" panose="02020603050405020304" pitchFamily="18" charset="0"/>
              <a:cs typeface="Times New Roman" panose="02020603050405020304" pitchFamily="18" charset="0"/>
            </a:endParaRPr>
          </a:p>
        </p:txBody>
      </p:sp>
      <p:grpSp>
        <p:nvGrpSpPr>
          <p:cNvPr id="6" name="Group 5"/>
          <p:cNvGrpSpPr/>
          <p:nvPr/>
        </p:nvGrpSpPr>
        <p:grpSpPr>
          <a:xfrm>
            <a:off x="620928" y="1238249"/>
            <a:ext cx="3241460" cy="4667251"/>
            <a:chOff x="620928" y="1238249"/>
            <a:chExt cx="3241460" cy="4667251"/>
          </a:xfrm>
        </p:grpSpPr>
        <p:pic>
          <p:nvPicPr>
            <p:cNvPr id="13"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27140" r="60564" b="32150"/>
            <a:stretch/>
          </p:blipFill>
          <p:spPr bwMode="auto">
            <a:xfrm>
              <a:off x="620928" y="1238249"/>
              <a:ext cx="3241460" cy="46672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TextBox 21"/>
            <p:cNvSpPr txBox="1"/>
            <p:nvPr/>
          </p:nvSpPr>
          <p:spPr>
            <a:xfrm>
              <a:off x="2305015" y="5180452"/>
              <a:ext cx="901209" cy="307777"/>
            </a:xfrm>
            <a:prstGeom prst="rect">
              <a:avLst/>
            </a:prstGeom>
            <a:solidFill>
              <a:schemeClr val="accent3">
                <a:lumMod val="85000"/>
                <a:alpha val="65000"/>
              </a:schemeClr>
            </a:solidFill>
          </p:spPr>
          <p:txBody>
            <a:bodyPr wrap="none" rtlCol="0">
              <a:spAutoFit/>
            </a:bodyPr>
            <a:lstStyle/>
            <a:p>
              <a:r>
                <a:rPr lang="en-US" sz="1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Hoquiam</a:t>
              </a:r>
              <a:endParaRPr lang="en-US" sz="1400"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8" name="TextBox 27"/>
            <p:cNvSpPr txBox="1"/>
            <p:nvPr/>
          </p:nvSpPr>
          <p:spPr>
            <a:xfrm>
              <a:off x="1116446" y="2019373"/>
              <a:ext cx="1053494" cy="307777"/>
            </a:xfrm>
            <a:prstGeom prst="rect">
              <a:avLst/>
            </a:prstGeom>
            <a:solidFill>
              <a:schemeClr val="accent3">
                <a:lumMod val="85000"/>
                <a:alpha val="75000"/>
              </a:schemeClr>
            </a:solidFill>
          </p:spPr>
          <p:txBody>
            <a:bodyPr wrap="none" rtlCol="0">
              <a:spAutoFit/>
            </a:bodyPr>
            <a:lstStyle/>
            <a:p>
              <a:r>
                <a:rPr lang="en-US" sz="1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Clearwater</a:t>
              </a:r>
              <a:endParaRPr lang="en-US" sz="1400" b="1"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5" name="5-Point Star 24"/>
            <p:cNvSpPr/>
            <p:nvPr/>
          </p:nvSpPr>
          <p:spPr>
            <a:xfrm>
              <a:off x="2108557" y="2242211"/>
              <a:ext cx="133101" cy="147122"/>
            </a:xfrm>
            <a:prstGeom prst="star5">
              <a:avLst/>
            </a:prstGeom>
            <a:solidFill>
              <a:srgbClr val="990000"/>
            </a:solidFill>
            <a:ln>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20" name="5-Point Star 19"/>
            <p:cNvSpPr/>
            <p:nvPr/>
          </p:nvSpPr>
          <p:spPr>
            <a:xfrm>
              <a:off x="3120440" y="5199697"/>
              <a:ext cx="133101" cy="147122"/>
            </a:xfrm>
            <a:prstGeom prst="star5">
              <a:avLst/>
            </a:prstGeom>
            <a:solidFill>
              <a:srgbClr val="990000"/>
            </a:solidFill>
            <a:ln>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31" name="TextBox 30"/>
            <p:cNvSpPr txBox="1"/>
            <p:nvPr/>
          </p:nvSpPr>
          <p:spPr>
            <a:xfrm>
              <a:off x="2615490" y="2391138"/>
              <a:ext cx="713657" cy="307777"/>
            </a:xfrm>
            <a:prstGeom prst="rect">
              <a:avLst/>
            </a:prstGeom>
            <a:solidFill>
              <a:schemeClr val="accent3">
                <a:lumMod val="85000"/>
                <a:alpha val="65000"/>
              </a:schemeClr>
            </a:solidFill>
          </p:spPr>
          <p:txBody>
            <a:bodyPr wrap="none" rtlCol="0">
              <a:spAutoFit/>
            </a:bodyPr>
            <a:lstStyle/>
            <a:p>
              <a:r>
                <a:rPr lang="en-US" sz="1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Queets</a:t>
              </a:r>
              <a:endParaRPr lang="en-US" sz="1400"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9" name="5-Point Star 28"/>
            <p:cNvSpPr/>
            <p:nvPr/>
          </p:nvSpPr>
          <p:spPr>
            <a:xfrm>
              <a:off x="2539415" y="2378855"/>
              <a:ext cx="133101" cy="147122"/>
            </a:xfrm>
            <a:prstGeom prst="star5">
              <a:avLst/>
            </a:prstGeom>
            <a:solidFill>
              <a:srgbClr val="990000"/>
            </a:solidFill>
            <a:ln>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grpSp>
      <p:sp>
        <p:nvSpPr>
          <p:cNvPr id="7" name="TextBox 6"/>
          <p:cNvSpPr txBox="1"/>
          <p:nvPr/>
        </p:nvSpPr>
        <p:spPr>
          <a:xfrm>
            <a:off x="4648202" y="1157584"/>
            <a:ext cx="4495800" cy="892552"/>
          </a:xfrm>
          <a:prstGeom prst="rect">
            <a:avLst/>
          </a:prstGeom>
          <a:noFill/>
        </p:spPr>
        <p:txBody>
          <a:bodyPr wrap="square" rtlCol="0">
            <a:spAutoFit/>
          </a:bodyPr>
          <a:lstStyle/>
          <a:p>
            <a:pPr algn="ctr"/>
            <a:r>
              <a:rPr lang="en-US" sz="2600" b="1" dirty="0" smtClean="0">
                <a:solidFill>
                  <a:srgbClr val="111111"/>
                </a:solidFill>
                <a:latin typeface="Times New Roman" panose="02020603050405020304" pitchFamily="18" charset="0"/>
                <a:cs typeface="Times New Roman" panose="02020603050405020304" pitchFamily="18" charset="0"/>
              </a:rPr>
              <a:t>My Queets Story </a:t>
            </a:r>
          </a:p>
          <a:p>
            <a:pPr algn="ctr"/>
            <a:r>
              <a:rPr lang="en-US" sz="2600" b="1" dirty="0" smtClean="0">
                <a:solidFill>
                  <a:srgbClr val="111111"/>
                </a:solidFill>
                <a:latin typeface="Times New Roman" panose="02020603050405020304" pitchFamily="18" charset="0"/>
                <a:cs typeface="Times New Roman" panose="02020603050405020304" pitchFamily="18" charset="0"/>
              </a:rPr>
              <a:t>by Clara Knack Dooley’s </a:t>
            </a:r>
            <a:endParaRPr lang="en-US" sz="2600" b="1" dirty="0">
              <a:solidFill>
                <a:srgbClr val="111111"/>
              </a:solidFill>
              <a:latin typeface="Times New Roman" panose="02020603050405020304" pitchFamily="18" charset="0"/>
              <a:cs typeface="Times New Roman" panose="02020603050405020304" pitchFamily="18" charset="0"/>
            </a:endParaRPr>
          </a:p>
        </p:txBody>
      </p:sp>
      <p:sp>
        <p:nvSpPr>
          <p:cNvPr id="32" name="TextBox 31"/>
          <p:cNvSpPr txBox="1"/>
          <p:nvPr/>
        </p:nvSpPr>
        <p:spPr>
          <a:xfrm>
            <a:off x="4719635" y="6233041"/>
            <a:ext cx="4495803" cy="369332"/>
          </a:xfrm>
          <a:prstGeom prst="rect">
            <a:avLst/>
          </a:prstGeom>
          <a:noFill/>
        </p:spPr>
        <p:txBody>
          <a:bodyPr wrap="square" rtlCol="0">
            <a:spAutoFit/>
          </a:bodyPr>
          <a:lstStyle/>
          <a:p>
            <a:pPr algn="ctr"/>
            <a:r>
              <a:rPr lang="en-US" dirty="0" smtClean="0">
                <a:solidFill>
                  <a:srgbClr val="111111"/>
                </a:solidFill>
                <a:latin typeface="Times New Roman" panose="02020603050405020304" pitchFamily="18" charset="0"/>
                <a:cs typeface="Times New Roman" panose="02020603050405020304" pitchFamily="18" charset="0"/>
              </a:rPr>
              <a:t>Published in </a:t>
            </a:r>
            <a:r>
              <a:rPr lang="en-US" i="1" dirty="0" smtClean="0">
                <a:solidFill>
                  <a:srgbClr val="111111"/>
                </a:solidFill>
                <a:latin typeface="Times New Roman" panose="02020603050405020304" pitchFamily="18" charset="0"/>
                <a:cs typeface="Times New Roman" panose="02020603050405020304" pitchFamily="18" charset="0"/>
              </a:rPr>
              <a:t>The Daily World </a:t>
            </a:r>
            <a:r>
              <a:rPr lang="en-US" dirty="0" smtClean="0">
                <a:solidFill>
                  <a:srgbClr val="111111"/>
                </a:solidFill>
                <a:latin typeface="Times New Roman" panose="02020603050405020304" pitchFamily="18" charset="0"/>
                <a:cs typeface="Times New Roman" panose="02020603050405020304" pitchFamily="18" charset="0"/>
              </a:rPr>
              <a:t>10 Jan 1969</a:t>
            </a:r>
            <a:endParaRPr lang="en-US" dirty="0">
              <a:solidFill>
                <a:srgbClr val="111111"/>
              </a:solidFill>
              <a:latin typeface="Times New Roman" panose="02020603050405020304" pitchFamily="18" charset="0"/>
              <a:cs typeface="Times New Roman" panose="02020603050405020304" pitchFamily="18" charset="0"/>
            </a:endParaRPr>
          </a:p>
        </p:txBody>
      </p:sp>
      <p:sp>
        <p:nvSpPr>
          <p:cNvPr id="8" name="TextBox 7"/>
          <p:cNvSpPr txBox="1"/>
          <p:nvPr/>
        </p:nvSpPr>
        <p:spPr>
          <a:xfrm>
            <a:off x="4719636" y="2050136"/>
            <a:ext cx="4348164" cy="3816429"/>
          </a:xfrm>
          <a:prstGeom prst="rect">
            <a:avLst/>
          </a:prstGeom>
          <a:noFill/>
        </p:spPr>
        <p:txBody>
          <a:bodyPr wrap="square" rtlCol="0">
            <a:spAutoFit/>
          </a:bodyPr>
          <a:lstStyle/>
          <a:p>
            <a:r>
              <a:rPr lang="en-US" sz="2200" dirty="0" smtClean="0">
                <a:solidFill>
                  <a:srgbClr val="111111"/>
                </a:solidFill>
                <a:latin typeface="Times New Roman" panose="02020603050405020304" pitchFamily="18" charset="0"/>
                <a:cs typeface="Times New Roman" panose="02020603050405020304" pitchFamily="18" charset="0"/>
              </a:rPr>
              <a:t>Travel between Queets and Hoquiam in 1899:</a:t>
            </a:r>
          </a:p>
          <a:p>
            <a:pPr marL="285750" indent="-285750">
              <a:buFont typeface="Wingdings" panose="05000000000000000000" pitchFamily="2" charset="2"/>
              <a:buChar char="v"/>
            </a:pPr>
            <a:endParaRPr lang="en-US" sz="2200" dirty="0" smtClean="0">
              <a:solidFill>
                <a:srgbClr val="111111"/>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r>
              <a:rPr lang="en-US" sz="2200" dirty="0" smtClean="0">
                <a:solidFill>
                  <a:srgbClr val="111111"/>
                </a:solidFill>
                <a:latin typeface="Times New Roman" panose="02020603050405020304" pitchFamily="18" charset="0"/>
                <a:cs typeface="Times New Roman" panose="02020603050405020304" pitchFamily="18" charset="0"/>
              </a:rPr>
              <a:t>Took more than 2 days:</a:t>
            </a:r>
          </a:p>
          <a:p>
            <a:pPr marL="800100" lvl="1" indent="-342900">
              <a:buFont typeface="Arial" panose="020B0604020202020204" pitchFamily="34" charset="0"/>
              <a:buChar char="•"/>
            </a:pPr>
            <a:r>
              <a:rPr lang="en-US" sz="2200" dirty="0" smtClean="0">
                <a:solidFill>
                  <a:srgbClr val="111111"/>
                </a:solidFill>
                <a:latin typeface="Times New Roman" panose="02020603050405020304" pitchFamily="18" charset="0"/>
                <a:cs typeface="Times New Roman" panose="02020603050405020304" pitchFamily="18" charset="0"/>
              </a:rPr>
              <a:t>Canoe Trip from Queets to mouth of river</a:t>
            </a:r>
          </a:p>
          <a:p>
            <a:endParaRPr lang="en-US" sz="2200" dirty="0">
              <a:solidFill>
                <a:srgbClr val="111111"/>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endParaRPr lang="en-US" sz="2200" dirty="0">
              <a:solidFill>
                <a:srgbClr val="111111"/>
              </a:solidFill>
              <a:latin typeface="Times New Roman" panose="02020603050405020304" pitchFamily="18" charset="0"/>
              <a:cs typeface="Times New Roman" panose="02020603050405020304" pitchFamily="18" charset="0"/>
            </a:endParaRPr>
          </a:p>
          <a:p>
            <a:endParaRPr lang="en-US" sz="2200" dirty="0" smtClean="0">
              <a:solidFill>
                <a:srgbClr val="111111"/>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endParaRPr lang="en-US" sz="2200" dirty="0">
              <a:solidFill>
                <a:srgbClr val="111111"/>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endParaRPr lang="en-US" sz="2200" dirty="0">
              <a:solidFill>
                <a:srgbClr val="11111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42619413"/>
      </p:ext>
    </p:extLst>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a:spLocks noChangeArrowheads="1"/>
          </p:cNvSpPr>
          <p:nvPr/>
        </p:nvSpPr>
        <p:spPr bwMode="auto">
          <a:xfrm>
            <a:off x="1" y="183543"/>
            <a:ext cx="9144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4800" dirty="0" smtClean="0">
                <a:solidFill>
                  <a:srgbClr val="080808"/>
                </a:solidFill>
                <a:effectLst>
                  <a:outerShdw blurRad="38100" dist="38100" dir="2700000" algn="tl">
                    <a:srgbClr val="000000">
                      <a:alpha val="43137"/>
                    </a:srgbClr>
                  </a:outerShdw>
                </a:effectLst>
                <a:latin typeface="Algerian" panose="04020705040A02060702" pitchFamily="82" charset="0"/>
              </a:rPr>
              <a:t>1904 </a:t>
            </a:r>
            <a:r>
              <a:rPr lang="en-GB" altLang="en-US" sz="4800" dirty="0" err="1" smtClean="0">
                <a:solidFill>
                  <a:srgbClr val="080808"/>
                </a:solidFill>
                <a:effectLst>
                  <a:outerShdw blurRad="38100" dist="38100" dir="2700000" algn="tl">
                    <a:srgbClr val="000000">
                      <a:alpha val="43137"/>
                    </a:srgbClr>
                  </a:outerShdw>
                </a:effectLst>
                <a:latin typeface="Algerian" panose="04020705040A02060702" pitchFamily="82" charset="0"/>
              </a:rPr>
              <a:t>TRaVEL</a:t>
            </a:r>
            <a:r>
              <a:rPr lang="en-GB" altLang="en-US" sz="4800" dirty="0" smtClean="0">
                <a:solidFill>
                  <a:srgbClr val="080808"/>
                </a:solidFill>
                <a:effectLst>
                  <a:outerShdw blurRad="38100" dist="38100" dir="2700000" algn="tl">
                    <a:srgbClr val="000000">
                      <a:alpha val="43137"/>
                    </a:srgbClr>
                  </a:outerShdw>
                </a:effectLst>
                <a:latin typeface="Algerian" panose="04020705040A02060702" pitchFamily="82" charset="0"/>
              </a:rPr>
              <a:t> TO </a:t>
            </a:r>
            <a:r>
              <a:rPr lang="en-GB" altLang="en-US" sz="4800" dirty="0" err="1" smtClean="0">
                <a:solidFill>
                  <a:srgbClr val="080808"/>
                </a:solidFill>
                <a:effectLst>
                  <a:outerShdw blurRad="38100" dist="38100" dir="2700000" algn="tl">
                    <a:srgbClr val="000000">
                      <a:alpha val="43137"/>
                    </a:srgbClr>
                  </a:outerShdw>
                </a:effectLst>
                <a:latin typeface="Algerian" panose="04020705040A02060702" pitchFamily="82" charset="0"/>
              </a:rPr>
              <a:t>TAholah</a:t>
            </a:r>
            <a:endParaRPr lang="en-GB" altLang="en-US" sz="48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cxnSp>
        <p:nvCxnSpPr>
          <p:cNvPr id="14" name="Straight Connector 13"/>
          <p:cNvCxnSpPr/>
          <p:nvPr/>
        </p:nvCxnSpPr>
        <p:spPr>
          <a:xfrm>
            <a:off x="0" y="984250"/>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763" y="950913"/>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H="1">
            <a:off x="4643436" y="1066696"/>
            <a:ext cx="4765" cy="5543654"/>
          </a:xfrm>
          <a:prstGeom prst="line">
            <a:avLst/>
          </a:prstGeom>
          <a:ln>
            <a:solidFill>
              <a:srgbClr val="111111"/>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71438" y="6048375"/>
            <a:ext cx="4571997" cy="646331"/>
          </a:xfrm>
          <a:prstGeom prst="rect">
            <a:avLst/>
          </a:prstGeom>
          <a:noFill/>
        </p:spPr>
        <p:txBody>
          <a:bodyPr wrap="square" rtlCol="0">
            <a:spAutoFit/>
          </a:bodyPr>
          <a:lstStyle/>
          <a:p>
            <a:pPr algn="ctr"/>
            <a:r>
              <a:rPr lang="en-US" dirty="0" smtClean="0">
                <a:solidFill>
                  <a:srgbClr val="111111"/>
                </a:solidFill>
                <a:latin typeface="Times New Roman" panose="02020603050405020304" pitchFamily="18" charset="0"/>
                <a:cs typeface="Times New Roman" panose="02020603050405020304" pitchFamily="18" charset="0"/>
              </a:rPr>
              <a:t>Homesteaders often stopped in </a:t>
            </a:r>
            <a:r>
              <a:rPr lang="en-US" dirty="0" err="1" smtClean="0">
                <a:solidFill>
                  <a:srgbClr val="111111"/>
                </a:solidFill>
                <a:latin typeface="Times New Roman" panose="02020603050405020304" pitchFamily="18" charset="0"/>
                <a:cs typeface="Times New Roman" panose="02020603050405020304" pitchFamily="18" charset="0"/>
              </a:rPr>
              <a:t>Taholah</a:t>
            </a:r>
            <a:r>
              <a:rPr lang="en-US" dirty="0" smtClean="0">
                <a:solidFill>
                  <a:srgbClr val="111111"/>
                </a:solidFill>
                <a:latin typeface="Times New Roman" panose="02020603050405020304" pitchFamily="18" charset="0"/>
                <a:cs typeface="Times New Roman" panose="02020603050405020304" pitchFamily="18" charset="0"/>
              </a:rPr>
              <a:t> </a:t>
            </a:r>
          </a:p>
          <a:p>
            <a:pPr algn="ctr"/>
            <a:r>
              <a:rPr lang="en-US" dirty="0" err="1" smtClean="0">
                <a:solidFill>
                  <a:srgbClr val="111111"/>
                </a:solidFill>
                <a:latin typeface="Times New Roman" panose="02020603050405020304" pitchFamily="18" charset="0"/>
                <a:cs typeface="Times New Roman" panose="02020603050405020304" pitchFamily="18" charset="0"/>
              </a:rPr>
              <a:t>enroute</a:t>
            </a:r>
            <a:r>
              <a:rPr lang="en-US" dirty="0" smtClean="0">
                <a:solidFill>
                  <a:srgbClr val="111111"/>
                </a:solidFill>
                <a:latin typeface="Times New Roman" panose="02020603050405020304" pitchFamily="18" charset="0"/>
                <a:cs typeface="Times New Roman" panose="02020603050405020304" pitchFamily="18" charset="0"/>
              </a:rPr>
              <a:t> to Clearwater or Queets</a:t>
            </a:r>
            <a:r>
              <a:rPr lang="en-US" dirty="0">
                <a:solidFill>
                  <a:srgbClr val="111111"/>
                </a:solidFill>
                <a:latin typeface="Times New Roman" panose="02020603050405020304" pitchFamily="18" charset="0"/>
                <a:cs typeface="Times New Roman" panose="02020603050405020304" pitchFamily="18" charset="0"/>
              </a:rPr>
              <a:t> </a:t>
            </a:r>
            <a:r>
              <a:rPr lang="en-US" dirty="0" smtClean="0">
                <a:solidFill>
                  <a:srgbClr val="111111"/>
                </a:solidFill>
                <a:latin typeface="Times New Roman" panose="02020603050405020304" pitchFamily="18" charset="0"/>
                <a:cs typeface="Times New Roman" panose="02020603050405020304" pitchFamily="18" charset="0"/>
              </a:rPr>
              <a:t>from Hoquiam</a:t>
            </a:r>
            <a:endParaRPr lang="en-US" dirty="0">
              <a:solidFill>
                <a:srgbClr val="111111"/>
              </a:solidFill>
              <a:latin typeface="Times New Roman" panose="02020603050405020304" pitchFamily="18" charset="0"/>
              <a:cs typeface="Times New Roman" panose="02020603050405020304" pitchFamily="18" charset="0"/>
            </a:endParaRPr>
          </a:p>
        </p:txBody>
      </p:sp>
      <p:grpSp>
        <p:nvGrpSpPr>
          <p:cNvPr id="6" name="Group 5"/>
          <p:cNvGrpSpPr/>
          <p:nvPr/>
        </p:nvGrpSpPr>
        <p:grpSpPr>
          <a:xfrm>
            <a:off x="620928" y="1238249"/>
            <a:ext cx="3241460" cy="4667251"/>
            <a:chOff x="620928" y="1238249"/>
            <a:chExt cx="3241460" cy="4667251"/>
          </a:xfrm>
        </p:grpSpPr>
        <p:pic>
          <p:nvPicPr>
            <p:cNvPr id="13"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27140" r="60564" b="32150"/>
            <a:stretch/>
          </p:blipFill>
          <p:spPr bwMode="auto">
            <a:xfrm>
              <a:off x="620928" y="1238249"/>
              <a:ext cx="3241460" cy="46672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TextBox 21"/>
            <p:cNvSpPr txBox="1"/>
            <p:nvPr/>
          </p:nvSpPr>
          <p:spPr>
            <a:xfrm>
              <a:off x="2305015" y="5180452"/>
              <a:ext cx="901209" cy="307777"/>
            </a:xfrm>
            <a:prstGeom prst="rect">
              <a:avLst/>
            </a:prstGeom>
            <a:solidFill>
              <a:schemeClr val="accent3">
                <a:lumMod val="85000"/>
                <a:alpha val="65000"/>
              </a:schemeClr>
            </a:solidFill>
          </p:spPr>
          <p:txBody>
            <a:bodyPr wrap="none" rtlCol="0">
              <a:spAutoFit/>
            </a:bodyPr>
            <a:lstStyle/>
            <a:p>
              <a:r>
                <a:rPr lang="en-US" sz="1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Hoquiam</a:t>
              </a:r>
              <a:endParaRPr lang="en-US" sz="1400"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8" name="TextBox 27"/>
            <p:cNvSpPr txBox="1"/>
            <p:nvPr/>
          </p:nvSpPr>
          <p:spPr>
            <a:xfrm>
              <a:off x="1116446" y="2019373"/>
              <a:ext cx="1053494" cy="307777"/>
            </a:xfrm>
            <a:prstGeom prst="rect">
              <a:avLst/>
            </a:prstGeom>
            <a:solidFill>
              <a:schemeClr val="accent3">
                <a:lumMod val="85000"/>
                <a:alpha val="75000"/>
              </a:schemeClr>
            </a:solidFill>
          </p:spPr>
          <p:txBody>
            <a:bodyPr wrap="none" rtlCol="0">
              <a:spAutoFit/>
            </a:bodyPr>
            <a:lstStyle/>
            <a:p>
              <a:r>
                <a:rPr lang="en-US" sz="1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Clearwater</a:t>
              </a:r>
              <a:endParaRPr lang="en-US" sz="1400" b="1"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5" name="5-Point Star 24"/>
            <p:cNvSpPr/>
            <p:nvPr/>
          </p:nvSpPr>
          <p:spPr>
            <a:xfrm>
              <a:off x="2108557" y="2242211"/>
              <a:ext cx="133101" cy="147122"/>
            </a:xfrm>
            <a:prstGeom prst="star5">
              <a:avLst/>
            </a:prstGeom>
            <a:solidFill>
              <a:srgbClr val="990000"/>
            </a:solidFill>
            <a:ln>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20" name="5-Point Star 19"/>
            <p:cNvSpPr/>
            <p:nvPr/>
          </p:nvSpPr>
          <p:spPr>
            <a:xfrm>
              <a:off x="3120440" y="5199697"/>
              <a:ext cx="133101" cy="147122"/>
            </a:xfrm>
            <a:prstGeom prst="star5">
              <a:avLst/>
            </a:prstGeom>
            <a:solidFill>
              <a:srgbClr val="990000"/>
            </a:solidFill>
            <a:ln>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31" name="TextBox 30"/>
            <p:cNvSpPr txBox="1"/>
            <p:nvPr/>
          </p:nvSpPr>
          <p:spPr>
            <a:xfrm>
              <a:off x="2615490" y="2391138"/>
              <a:ext cx="713657" cy="307777"/>
            </a:xfrm>
            <a:prstGeom prst="rect">
              <a:avLst/>
            </a:prstGeom>
            <a:solidFill>
              <a:schemeClr val="accent3">
                <a:lumMod val="85000"/>
                <a:alpha val="65000"/>
              </a:schemeClr>
            </a:solidFill>
          </p:spPr>
          <p:txBody>
            <a:bodyPr wrap="none" rtlCol="0">
              <a:spAutoFit/>
            </a:bodyPr>
            <a:lstStyle/>
            <a:p>
              <a:r>
                <a:rPr lang="en-US" sz="1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Queets</a:t>
              </a:r>
              <a:endParaRPr lang="en-US" sz="1400"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9" name="5-Point Star 28"/>
            <p:cNvSpPr/>
            <p:nvPr/>
          </p:nvSpPr>
          <p:spPr>
            <a:xfrm>
              <a:off x="2539415" y="2378855"/>
              <a:ext cx="133101" cy="147122"/>
            </a:xfrm>
            <a:prstGeom prst="star5">
              <a:avLst/>
            </a:prstGeom>
            <a:solidFill>
              <a:srgbClr val="990000"/>
            </a:solidFill>
            <a:ln>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grpSp>
      <p:sp>
        <p:nvSpPr>
          <p:cNvPr id="7" name="TextBox 6"/>
          <p:cNvSpPr txBox="1"/>
          <p:nvPr/>
        </p:nvSpPr>
        <p:spPr>
          <a:xfrm>
            <a:off x="4648202" y="1157584"/>
            <a:ext cx="4495800" cy="892552"/>
          </a:xfrm>
          <a:prstGeom prst="rect">
            <a:avLst/>
          </a:prstGeom>
          <a:noFill/>
        </p:spPr>
        <p:txBody>
          <a:bodyPr wrap="square" rtlCol="0">
            <a:spAutoFit/>
          </a:bodyPr>
          <a:lstStyle/>
          <a:p>
            <a:pPr algn="ctr"/>
            <a:r>
              <a:rPr lang="en-US" sz="2600" b="1" dirty="0" smtClean="0">
                <a:solidFill>
                  <a:srgbClr val="111111"/>
                </a:solidFill>
                <a:latin typeface="Times New Roman" panose="02020603050405020304" pitchFamily="18" charset="0"/>
                <a:cs typeface="Times New Roman" panose="02020603050405020304" pitchFamily="18" charset="0"/>
              </a:rPr>
              <a:t>My Queets Story </a:t>
            </a:r>
          </a:p>
          <a:p>
            <a:pPr algn="ctr"/>
            <a:r>
              <a:rPr lang="en-US" sz="2600" b="1" dirty="0" smtClean="0">
                <a:solidFill>
                  <a:srgbClr val="111111"/>
                </a:solidFill>
                <a:latin typeface="Times New Roman" panose="02020603050405020304" pitchFamily="18" charset="0"/>
                <a:cs typeface="Times New Roman" panose="02020603050405020304" pitchFamily="18" charset="0"/>
              </a:rPr>
              <a:t>by Clara Knack Dooley’s </a:t>
            </a:r>
            <a:endParaRPr lang="en-US" sz="2600" b="1" dirty="0">
              <a:solidFill>
                <a:srgbClr val="111111"/>
              </a:solidFill>
              <a:latin typeface="Times New Roman" panose="02020603050405020304" pitchFamily="18" charset="0"/>
              <a:cs typeface="Times New Roman" panose="02020603050405020304" pitchFamily="18" charset="0"/>
            </a:endParaRPr>
          </a:p>
        </p:txBody>
      </p:sp>
      <p:sp>
        <p:nvSpPr>
          <p:cNvPr id="32" name="TextBox 31"/>
          <p:cNvSpPr txBox="1"/>
          <p:nvPr/>
        </p:nvSpPr>
        <p:spPr>
          <a:xfrm>
            <a:off x="4719635" y="6233041"/>
            <a:ext cx="4495803" cy="369332"/>
          </a:xfrm>
          <a:prstGeom prst="rect">
            <a:avLst/>
          </a:prstGeom>
          <a:noFill/>
        </p:spPr>
        <p:txBody>
          <a:bodyPr wrap="square" rtlCol="0">
            <a:spAutoFit/>
          </a:bodyPr>
          <a:lstStyle/>
          <a:p>
            <a:pPr algn="ctr"/>
            <a:r>
              <a:rPr lang="en-US" dirty="0" smtClean="0">
                <a:solidFill>
                  <a:srgbClr val="111111"/>
                </a:solidFill>
                <a:latin typeface="Times New Roman" panose="02020603050405020304" pitchFamily="18" charset="0"/>
                <a:cs typeface="Times New Roman" panose="02020603050405020304" pitchFamily="18" charset="0"/>
              </a:rPr>
              <a:t>Published in </a:t>
            </a:r>
            <a:r>
              <a:rPr lang="en-US" i="1" dirty="0" smtClean="0">
                <a:solidFill>
                  <a:srgbClr val="111111"/>
                </a:solidFill>
                <a:latin typeface="Times New Roman" panose="02020603050405020304" pitchFamily="18" charset="0"/>
                <a:cs typeface="Times New Roman" panose="02020603050405020304" pitchFamily="18" charset="0"/>
              </a:rPr>
              <a:t>The Daily World </a:t>
            </a:r>
            <a:r>
              <a:rPr lang="en-US" dirty="0" smtClean="0">
                <a:solidFill>
                  <a:srgbClr val="111111"/>
                </a:solidFill>
                <a:latin typeface="Times New Roman" panose="02020603050405020304" pitchFamily="18" charset="0"/>
                <a:cs typeface="Times New Roman" panose="02020603050405020304" pitchFamily="18" charset="0"/>
              </a:rPr>
              <a:t>10 Jan 1969</a:t>
            </a:r>
            <a:endParaRPr lang="en-US" dirty="0">
              <a:solidFill>
                <a:srgbClr val="111111"/>
              </a:solidFill>
              <a:latin typeface="Times New Roman" panose="02020603050405020304" pitchFamily="18" charset="0"/>
              <a:cs typeface="Times New Roman" panose="02020603050405020304" pitchFamily="18" charset="0"/>
            </a:endParaRPr>
          </a:p>
        </p:txBody>
      </p:sp>
      <p:sp>
        <p:nvSpPr>
          <p:cNvPr id="8" name="TextBox 7"/>
          <p:cNvSpPr txBox="1"/>
          <p:nvPr/>
        </p:nvSpPr>
        <p:spPr>
          <a:xfrm>
            <a:off x="4719636" y="2050136"/>
            <a:ext cx="4348164" cy="4493538"/>
          </a:xfrm>
          <a:prstGeom prst="rect">
            <a:avLst/>
          </a:prstGeom>
          <a:noFill/>
        </p:spPr>
        <p:txBody>
          <a:bodyPr wrap="square" rtlCol="0">
            <a:spAutoFit/>
          </a:bodyPr>
          <a:lstStyle/>
          <a:p>
            <a:r>
              <a:rPr lang="en-US" sz="2200" dirty="0" smtClean="0">
                <a:solidFill>
                  <a:srgbClr val="111111"/>
                </a:solidFill>
                <a:latin typeface="Times New Roman" panose="02020603050405020304" pitchFamily="18" charset="0"/>
                <a:cs typeface="Times New Roman" panose="02020603050405020304" pitchFamily="18" charset="0"/>
              </a:rPr>
              <a:t>Travel between Queets and Hoquiam in 1899:</a:t>
            </a:r>
          </a:p>
          <a:p>
            <a:pPr marL="285750" indent="-285750">
              <a:buFont typeface="Wingdings" panose="05000000000000000000" pitchFamily="2" charset="2"/>
              <a:buChar char="v"/>
            </a:pPr>
            <a:endParaRPr lang="en-US" sz="2200" dirty="0" smtClean="0">
              <a:solidFill>
                <a:srgbClr val="111111"/>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r>
              <a:rPr lang="en-US" sz="2200" dirty="0" smtClean="0">
                <a:solidFill>
                  <a:srgbClr val="111111"/>
                </a:solidFill>
                <a:latin typeface="Times New Roman" panose="02020603050405020304" pitchFamily="18" charset="0"/>
                <a:cs typeface="Times New Roman" panose="02020603050405020304" pitchFamily="18" charset="0"/>
              </a:rPr>
              <a:t>Took more than 2 days:</a:t>
            </a:r>
          </a:p>
          <a:p>
            <a:pPr marL="800100" lvl="1" indent="-342900">
              <a:buFont typeface="Arial" panose="020B0604020202020204" pitchFamily="34" charset="0"/>
              <a:buChar char="•"/>
            </a:pPr>
            <a:r>
              <a:rPr lang="en-US" sz="2200" dirty="0" smtClean="0">
                <a:solidFill>
                  <a:srgbClr val="111111"/>
                </a:solidFill>
                <a:latin typeface="Times New Roman" panose="02020603050405020304" pitchFamily="18" charset="0"/>
                <a:cs typeface="Times New Roman" panose="02020603050405020304" pitchFamily="18" charset="0"/>
              </a:rPr>
              <a:t>Canoe Trip from Queets to mouth of river</a:t>
            </a:r>
          </a:p>
          <a:p>
            <a:pPr marL="800100" lvl="1" indent="-342900">
              <a:buFont typeface="Arial" panose="020B0604020202020204" pitchFamily="34" charset="0"/>
              <a:buChar char="•"/>
            </a:pPr>
            <a:r>
              <a:rPr lang="en-US" sz="2200" dirty="0" smtClean="0">
                <a:solidFill>
                  <a:srgbClr val="111111"/>
                </a:solidFill>
                <a:latin typeface="Times New Roman" panose="02020603050405020304" pitchFamily="18" charset="0"/>
                <a:cs typeface="Times New Roman" panose="02020603050405020304" pitchFamily="18" charset="0"/>
              </a:rPr>
              <a:t>Hike along beach to </a:t>
            </a:r>
            <a:r>
              <a:rPr lang="en-US" sz="2200" dirty="0" err="1" smtClean="0">
                <a:solidFill>
                  <a:srgbClr val="111111"/>
                </a:solidFill>
                <a:latin typeface="Times New Roman" panose="02020603050405020304" pitchFamily="18" charset="0"/>
                <a:cs typeface="Times New Roman" panose="02020603050405020304" pitchFamily="18" charset="0"/>
              </a:rPr>
              <a:t>Taholah</a:t>
            </a:r>
            <a:r>
              <a:rPr lang="en-US" sz="2200" dirty="0" smtClean="0">
                <a:solidFill>
                  <a:srgbClr val="111111"/>
                </a:solidFill>
                <a:latin typeface="Times New Roman" panose="02020603050405020304" pitchFamily="18" charset="0"/>
                <a:cs typeface="Times New Roman" panose="02020603050405020304" pitchFamily="18" charset="0"/>
              </a:rPr>
              <a:t> (Stayed night at hotel)</a:t>
            </a:r>
          </a:p>
          <a:p>
            <a:endParaRPr lang="en-US" sz="2200" dirty="0">
              <a:solidFill>
                <a:srgbClr val="111111"/>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endParaRPr lang="en-US" sz="2200" dirty="0">
              <a:solidFill>
                <a:srgbClr val="111111"/>
              </a:solidFill>
              <a:latin typeface="Times New Roman" panose="02020603050405020304" pitchFamily="18" charset="0"/>
              <a:cs typeface="Times New Roman" panose="02020603050405020304" pitchFamily="18" charset="0"/>
            </a:endParaRPr>
          </a:p>
          <a:p>
            <a:endParaRPr lang="en-US" sz="2200" dirty="0" smtClean="0">
              <a:solidFill>
                <a:srgbClr val="111111"/>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endParaRPr lang="en-US" sz="2200" dirty="0">
              <a:solidFill>
                <a:srgbClr val="111111"/>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endParaRPr lang="en-US" sz="2200" dirty="0">
              <a:solidFill>
                <a:srgbClr val="111111"/>
              </a:solidFill>
              <a:latin typeface="Times New Roman" panose="02020603050405020304" pitchFamily="18" charset="0"/>
              <a:cs typeface="Times New Roman" panose="02020603050405020304" pitchFamily="18" charset="0"/>
            </a:endParaRPr>
          </a:p>
        </p:txBody>
      </p:sp>
      <p:sp>
        <p:nvSpPr>
          <p:cNvPr id="19" name="TextBox 18"/>
          <p:cNvSpPr txBox="1"/>
          <p:nvPr/>
        </p:nvSpPr>
        <p:spPr>
          <a:xfrm>
            <a:off x="1149483" y="3044116"/>
            <a:ext cx="806183" cy="307777"/>
          </a:xfrm>
          <a:prstGeom prst="rect">
            <a:avLst/>
          </a:prstGeom>
          <a:solidFill>
            <a:schemeClr val="accent3">
              <a:lumMod val="85000"/>
              <a:alpha val="65000"/>
            </a:schemeClr>
          </a:solidFill>
        </p:spPr>
        <p:txBody>
          <a:bodyPr wrap="none" rtlCol="0">
            <a:spAutoFit/>
          </a:bodyPr>
          <a:lstStyle/>
          <a:p>
            <a:r>
              <a:rPr lang="en-US" sz="1400" b="1" dirty="0" err="1"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Taholah</a:t>
            </a:r>
            <a:endParaRPr lang="en-US" sz="1400"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8" name="5-Point Star 17"/>
          <p:cNvSpPr/>
          <p:nvPr/>
        </p:nvSpPr>
        <p:spPr>
          <a:xfrm>
            <a:off x="1891715" y="3112280"/>
            <a:ext cx="133101" cy="147122"/>
          </a:xfrm>
          <a:prstGeom prst="star5">
            <a:avLst/>
          </a:prstGeom>
          <a:solidFill>
            <a:srgbClr val="990000"/>
          </a:solidFill>
          <a:ln>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Tree>
    <p:extLst>
      <p:ext uri="{BB962C8B-B14F-4D97-AF65-F5344CB8AC3E}">
        <p14:creationId xmlns:p14="http://schemas.microsoft.com/office/powerpoint/2010/main" val="1658306233"/>
      </p:ext>
    </p:extLst>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a:spLocks noChangeArrowheads="1"/>
          </p:cNvSpPr>
          <p:nvPr/>
        </p:nvSpPr>
        <p:spPr bwMode="auto">
          <a:xfrm>
            <a:off x="1" y="183543"/>
            <a:ext cx="9144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4800" dirty="0" smtClean="0">
                <a:solidFill>
                  <a:srgbClr val="080808"/>
                </a:solidFill>
                <a:effectLst>
                  <a:outerShdw blurRad="38100" dist="38100" dir="2700000" algn="tl">
                    <a:srgbClr val="000000">
                      <a:alpha val="43137"/>
                    </a:srgbClr>
                  </a:outerShdw>
                </a:effectLst>
                <a:latin typeface="Algerian" panose="04020705040A02060702" pitchFamily="82" charset="0"/>
              </a:rPr>
              <a:t>1904 </a:t>
            </a:r>
            <a:r>
              <a:rPr lang="en-GB" altLang="en-US" sz="4800" dirty="0" err="1" smtClean="0">
                <a:solidFill>
                  <a:srgbClr val="080808"/>
                </a:solidFill>
                <a:effectLst>
                  <a:outerShdw blurRad="38100" dist="38100" dir="2700000" algn="tl">
                    <a:srgbClr val="000000">
                      <a:alpha val="43137"/>
                    </a:srgbClr>
                  </a:outerShdw>
                </a:effectLst>
                <a:latin typeface="Algerian" panose="04020705040A02060702" pitchFamily="82" charset="0"/>
              </a:rPr>
              <a:t>TRaVEL</a:t>
            </a:r>
            <a:r>
              <a:rPr lang="en-GB" altLang="en-US" sz="4800" dirty="0" smtClean="0">
                <a:solidFill>
                  <a:srgbClr val="080808"/>
                </a:solidFill>
                <a:effectLst>
                  <a:outerShdw blurRad="38100" dist="38100" dir="2700000" algn="tl">
                    <a:srgbClr val="000000">
                      <a:alpha val="43137"/>
                    </a:srgbClr>
                  </a:outerShdw>
                </a:effectLst>
                <a:latin typeface="Algerian" panose="04020705040A02060702" pitchFamily="82" charset="0"/>
              </a:rPr>
              <a:t> TO </a:t>
            </a:r>
            <a:r>
              <a:rPr lang="en-GB" altLang="en-US" sz="4800" dirty="0" err="1" smtClean="0">
                <a:solidFill>
                  <a:srgbClr val="080808"/>
                </a:solidFill>
                <a:effectLst>
                  <a:outerShdw blurRad="38100" dist="38100" dir="2700000" algn="tl">
                    <a:srgbClr val="000000">
                      <a:alpha val="43137"/>
                    </a:srgbClr>
                  </a:outerShdw>
                </a:effectLst>
                <a:latin typeface="Algerian" panose="04020705040A02060702" pitchFamily="82" charset="0"/>
              </a:rPr>
              <a:t>TAholah</a:t>
            </a:r>
            <a:endParaRPr lang="en-GB" altLang="en-US" sz="48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cxnSp>
        <p:nvCxnSpPr>
          <p:cNvPr id="14" name="Straight Connector 13"/>
          <p:cNvCxnSpPr/>
          <p:nvPr/>
        </p:nvCxnSpPr>
        <p:spPr>
          <a:xfrm>
            <a:off x="0" y="984250"/>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763" y="950913"/>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H="1">
            <a:off x="4643436" y="1066696"/>
            <a:ext cx="4765" cy="5543654"/>
          </a:xfrm>
          <a:prstGeom prst="line">
            <a:avLst/>
          </a:prstGeom>
          <a:ln>
            <a:solidFill>
              <a:srgbClr val="111111"/>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71438" y="6048375"/>
            <a:ext cx="4571997" cy="646331"/>
          </a:xfrm>
          <a:prstGeom prst="rect">
            <a:avLst/>
          </a:prstGeom>
          <a:noFill/>
        </p:spPr>
        <p:txBody>
          <a:bodyPr wrap="square" rtlCol="0">
            <a:spAutoFit/>
          </a:bodyPr>
          <a:lstStyle/>
          <a:p>
            <a:pPr algn="ctr"/>
            <a:r>
              <a:rPr lang="en-US" dirty="0" smtClean="0">
                <a:solidFill>
                  <a:srgbClr val="111111"/>
                </a:solidFill>
                <a:latin typeface="Times New Roman" panose="02020603050405020304" pitchFamily="18" charset="0"/>
                <a:cs typeface="Times New Roman" panose="02020603050405020304" pitchFamily="18" charset="0"/>
              </a:rPr>
              <a:t>Homesteaders often stopped in </a:t>
            </a:r>
            <a:r>
              <a:rPr lang="en-US" dirty="0" err="1" smtClean="0">
                <a:solidFill>
                  <a:srgbClr val="111111"/>
                </a:solidFill>
                <a:latin typeface="Times New Roman" panose="02020603050405020304" pitchFamily="18" charset="0"/>
                <a:cs typeface="Times New Roman" panose="02020603050405020304" pitchFamily="18" charset="0"/>
              </a:rPr>
              <a:t>Taholah</a:t>
            </a:r>
            <a:r>
              <a:rPr lang="en-US" dirty="0" smtClean="0">
                <a:solidFill>
                  <a:srgbClr val="111111"/>
                </a:solidFill>
                <a:latin typeface="Times New Roman" panose="02020603050405020304" pitchFamily="18" charset="0"/>
                <a:cs typeface="Times New Roman" panose="02020603050405020304" pitchFamily="18" charset="0"/>
              </a:rPr>
              <a:t> </a:t>
            </a:r>
          </a:p>
          <a:p>
            <a:pPr algn="ctr"/>
            <a:r>
              <a:rPr lang="en-US" dirty="0" err="1" smtClean="0">
                <a:solidFill>
                  <a:srgbClr val="111111"/>
                </a:solidFill>
                <a:latin typeface="Times New Roman" panose="02020603050405020304" pitchFamily="18" charset="0"/>
                <a:cs typeface="Times New Roman" panose="02020603050405020304" pitchFamily="18" charset="0"/>
              </a:rPr>
              <a:t>enroute</a:t>
            </a:r>
            <a:r>
              <a:rPr lang="en-US" dirty="0" smtClean="0">
                <a:solidFill>
                  <a:srgbClr val="111111"/>
                </a:solidFill>
                <a:latin typeface="Times New Roman" panose="02020603050405020304" pitchFamily="18" charset="0"/>
                <a:cs typeface="Times New Roman" panose="02020603050405020304" pitchFamily="18" charset="0"/>
              </a:rPr>
              <a:t> to Clearwater or Queets</a:t>
            </a:r>
            <a:r>
              <a:rPr lang="en-US" dirty="0">
                <a:solidFill>
                  <a:srgbClr val="111111"/>
                </a:solidFill>
                <a:latin typeface="Times New Roman" panose="02020603050405020304" pitchFamily="18" charset="0"/>
                <a:cs typeface="Times New Roman" panose="02020603050405020304" pitchFamily="18" charset="0"/>
              </a:rPr>
              <a:t> </a:t>
            </a:r>
            <a:r>
              <a:rPr lang="en-US" dirty="0" smtClean="0">
                <a:solidFill>
                  <a:srgbClr val="111111"/>
                </a:solidFill>
                <a:latin typeface="Times New Roman" panose="02020603050405020304" pitchFamily="18" charset="0"/>
                <a:cs typeface="Times New Roman" panose="02020603050405020304" pitchFamily="18" charset="0"/>
              </a:rPr>
              <a:t>from Hoquiam</a:t>
            </a:r>
            <a:endParaRPr lang="en-US" dirty="0">
              <a:solidFill>
                <a:srgbClr val="111111"/>
              </a:solidFill>
              <a:latin typeface="Times New Roman" panose="02020603050405020304" pitchFamily="18" charset="0"/>
              <a:cs typeface="Times New Roman" panose="02020603050405020304" pitchFamily="18" charset="0"/>
            </a:endParaRPr>
          </a:p>
        </p:txBody>
      </p:sp>
      <p:grpSp>
        <p:nvGrpSpPr>
          <p:cNvPr id="6" name="Group 5"/>
          <p:cNvGrpSpPr/>
          <p:nvPr/>
        </p:nvGrpSpPr>
        <p:grpSpPr>
          <a:xfrm>
            <a:off x="620928" y="1238249"/>
            <a:ext cx="3241460" cy="4667251"/>
            <a:chOff x="620928" y="1238249"/>
            <a:chExt cx="3241460" cy="4667251"/>
          </a:xfrm>
        </p:grpSpPr>
        <p:pic>
          <p:nvPicPr>
            <p:cNvPr id="13"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27140" r="60564" b="32150"/>
            <a:stretch/>
          </p:blipFill>
          <p:spPr bwMode="auto">
            <a:xfrm>
              <a:off x="620928" y="1238249"/>
              <a:ext cx="3241460" cy="46672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TextBox 21"/>
            <p:cNvSpPr txBox="1"/>
            <p:nvPr/>
          </p:nvSpPr>
          <p:spPr>
            <a:xfrm>
              <a:off x="2305015" y="5180452"/>
              <a:ext cx="901209" cy="307777"/>
            </a:xfrm>
            <a:prstGeom prst="rect">
              <a:avLst/>
            </a:prstGeom>
            <a:solidFill>
              <a:schemeClr val="accent3">
                <a:lumMod val="85000"/>
                <a:alpha val="65000"/>
              </a:schemeClr>
            </a:solidFill>
          </p:spPr>
          <p:txBody>
            <a:bodyPr wrap="none" rtlCol="0">
              <a:spAutoFit/>
            </a:bodyPr>
            <a:lstStyle/>
            <a:p>
              <a:r>
                <a:rPr lang="en-US" sz="1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Hoquiam</a:t>
              </a:r>
              <a:endParaRPr lang="en-US" sz="1400"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8" name="TextBox 27"/>
            <p:cNvSpPr txBox="1"/>
            <p:nvPr/>
          </p:nvSpPr>
          <p:spPr>
            <a:xfrm>
              <a:off x="1116446" y="2019373"/>
              <a:ext cx="1053494" cy="307777"/>
            </a:xfrm>
            <a:prstGeom prst="rect">
              <a:avLst/>
            </a:prstGeom>
            <a:solidFill>
              <a:schemeClr val="accent3">
                <a:lumMod val="85000"/>
                <a:alpha val="75000"/>
              </a:schemeClr>
            </a:solidFill>
          </p:spPr>
          <p:txBody>
            <a:bodyPr wrap="none" rtlCol="0">
              <a:spAutoFit/>
            </a:bodyPr>
            <a:lstStyle/>
            <a:p>
              <a:r>
                <a:rPr lang="en-US" sz="1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Clearwater</a:t>
              </a:r>
              <a:endParaRPr lang="en-US" sz="1400" b="1"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5" name="5-Point Star 24"/>
            <p:cNvSpPr/>
            <p:nvPr/>
          </p:nvSpPr>
          <p:spPr>
            <a:xfrm>
              <a:off x="2108557" y="2242211"/>
              <a:ext cx="133101" cy="147122"/>
            </a:xfrm>
            <a:prstGeom prst="star5">
              <a:avLst/>
            </a:prstGeom>
            <a:solidFill>
              <a:srgbClr val="990000"/>
            </a:solidFill>
            <a:ln>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20" name="5-Point Star 19"/>
            <p:cNvSpPr/>
            <p:nvPr/>
          </p:nvSpPr>
          <p:spPr>
            <a:xfrm>
              <a:off x="3120440" y="5199697"/>
              <a:ext cx="133101" cy="147122"/>
            </a:xfrm>
            <a:prstGeom prst="star5">
              <a:avLst/>
            </a:prstGeom>
            <a:solidFill>
              <a:srgbClr val="990000"/>
            </a:solidFill>
            <a:ln>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31" name="TextBox 30"/>
            <p:cNvSpPr txBox="1"/>
            <p:nvPr/>
          </p:nvSpPr>
          <p:spPr>
            <a:xfrm>
              <a:off x="2615490" y="2391138"/>
              <a:ext cx="713657" cy="307777"/>
            </a:xfrm>
            <a:prstGeom prst="rect">
              <a:avLst/>
            </a:prstGeom>
            <a:solidFill>
              <a:schemeClr val="accent3">
                <a:lumMod val="85000"/>
                <a:alpha val="65000"/>
              </a:schemeClr>
            </a:solidFill>
          </p:spPr>
          <p:txBody>
            <a:bodyPr wrap="none" rtlCol="0">
              <a:spAutoFit/>
            </a:bodyPr>
            <a:lstStyle/>
            <a:p>
              <a:r>
                <a:rPr lang="en-US" sz="1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Queets</a:t>
              </a:r>
              <a:endParaRPr lang="en-US" sz="1400"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9" name="5-Point Star 28"/>
            <p:cNvSpPr/>
            <p:nvPr/>
          </p:nvSpPr>
          <p:spPr>
            <a:xfrm>
              <a:off x="2539415" y="2378855"/>
              <a:ext cx="133101" cy="147122"/>
            </a:xfrm>
            <a:prstGeom prst="star5">
              <a:avLst/>
            </a:prstGeom>
            <a:solidFill>
              <a:srgbClr val="990000"/>
            </a:solidFill>
            <a:ln>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grpSp>
      <p:sp>
        <p:nvSpPr>
          <p:cNvPr id="7" name="TextBox 6"/>
          <p:cNvSpPr txBox="1"/>
          <p:nvPr/>
        </p:nvSpPr>
        <p:spPr>
          <a:xfrm>
            <a:off x="4648202" y="1157584"/>
            <a:ext cx="4495800" cy="892552"/>
          </a:xfrm>
          <a:prstGeom prst="rect">
            <a:avLst/>
          </a:prstGeom>
          <a:noFill/>
        </p:spPr>
        <p:txBody>
          <a:bodyPr wrap="square" rtlCol="0">
            <a:spAutoFit/>
          </a:bodyPr>
          <a:lstStyle/>
          <a:p>
            <a:pPr algn="ctr"/>
            <a:r>
              <a:rPr lang="en-US" sz="2600" b="1" dirty="0" smtClean="0">
                <a:solidFill>
                  <a:srgbClr val="111111"/>
                </a:solidFill>
                <a:latin typeface="Times New Roman" panose="02020603050405020304" pitchFamily="18" charset="0"/>
                <a:cs typeface="Times New Roman" panose="02020603050405020304" pitchFamily="18" charset="0"/>
              </a:rPr>
              <a:t>My Queets Story </a:t>
            </a:r>
          </a:p>
          <a:p>
            <a:pPr algn="ctr"/>
            <a:r>
              <a:rPr lang="en-US" sz="2600" b="1" dirty="0" smtClean="0">
                <a:solidFill>
                  <a:srgbClr val="111111"/>
                </a:solidFill>
                <a:latin typeface="Times New Roman" panose="02020603050405020304" pitchFamily="18" charset="0"/>
                <a:cs typeface="Times New Roman" panose="02020603050405020304" pitchFamily="18" charset="0"/>
              </a:rPr>
              <a:t>by Clara Knack Dooley’s </a:t>
            </a:r>
            <a:endParaRPr lang="en-US" sz="2600" b="1" dirty="0">
              <a:solidFill>
                <a:srgbClr val="111111"/>
              </a:solidFill>
              <a:latin typeface="Times New Roman" panose="02020603050405020304" pitchFamily="18" charset="0"/>
              <a:cs typeface="Times New Roman" panose="02020603050405020304" pitchFamily="18" charset="0"/>
            </a:endParaRPr>
          </a:p>
        </p:txBody>
      </p:sp>
      <p:sp>
        <p:nvSpPr>
          <p:cNvPr id="32" name="TextBox 31"/>
          <p:cNvSpPr txBox="1"/>
          <p:nvPr/>
        </p:nvSpPr>
        <p:spPr>
          <a:xfrm>
            <a:off x="4719635" y="6233041"/>
            <a:ext cx="4495803" cy="369332"/>
          </a:xfrm>
          <a:prstGeom prst="rect">
            <a:avLst/>
          </a:prstGeom>
          <a:noFill/>
        </p:spPr>
        <p:txBody>
          <a:bodyPr wrap="square" rtlCol="0">
            <a:spAutoFit/>
          </a:bodyPr>
          <a:lstStyle/>
          <a:p>
            <a:pPr algn="ctr"/>
            <a:r>
              <a:rPr lang="en-US" dirty="0" smtClean="0">
                <a:solidFill>
                  <a:srgbClr val="111111"/>
                </a:solidFill>
                <a:latin typeface="Times New Roman" panose="02020603050405020304" pitchFamily="18" charset="0"/>
                <a:cs typeface="Times New Roman" panose="02020603050405020304" pitchFamily="18" charset="0"/>
              </a:rPr>
              <a:t>Published in </a:t>
            </a:r>
            <a:r>
              <a:rPr lang="en-US" i="1" dirty="0" smtClean="0">
                <a:solidFill>
                  <a:srgbClr val="111111"/>
                </a:solidFill>
                <a:latin typeface="Times New Roman" panose="02020603050405020304" pitchFamily="18" charset="0"/>
                <a:cs typeface="Times New Roman" panose="02020603050405020304" pitchFamily="18" charset="0"/>
              </a:rPr>
              <a:t>The Daily World </a:t>
            </a:r>
            <a:r>
              <a:rPr lang="en-US" dirty="0" smtClean="0">
                <a:solidFill>
                  <a:srgbClr val="111111"/>
                </a:solidFill>
                <a:latin typeface="Times New Roman" panose="02020603050405020304" pitchFamily="18" charset="0"/>
                <a:cs typeface="Times New Roman" panose="02020603050405020304" pitchFamily="18" charset="0"/>
              </a:rPr>
              <a:t>10 Jan 1969</a:t>
            </a:r>
            <a:endParaRPr lang="en-US" dirty="0">
              <a:solidFill>
                <a:srgbClr val="111111"/>
              </a:solidFill>
              <a:latin typeface="Times New Roman" panose="02020603050405020304" pitchFamily="18" charset="0"/>
              <a:cs typeface="Times New Roman" panose="02020603050405020304" pitchFamily="18" charset="0"/>
            </a:endParaRPr>
          </a:p>
        </p:txBody>
      </p:sp>
      <p:sp>
        <p:nvSpPr>
          <p:cNvPr id="8" name="TextBox 7"/>
          <p:cNvSpPr txBox="1"/>
          <p:nvPr/>
        </p:nvSpPr>
        <p:spPr>
          <a:xfrm>
            <a:off x="4719636" y="2050136"/>
            <a:ext cx="4348164" cy="5170646"/>
          </a:xfrm>
          <a:prstGeom prst="rect">
            <a:avLst/>
          </a:prstGeom>
          <a:noFill/>
        </p:spPr>
        <p:txBody>
          <a:bodyPr wrap="square" rtlCol="0">
            <a:spAutoFit/>
          </a:bodyPr>
          <a:lstStyle/>
          <a:p>
            <a:r>
              <a:rPr lang="en-US" sz="2200" dirty="0" smtClean="0">
                <a:solidFill>
                  <a:srgbClr val="111111"/>
                </a:solidFill>
                <a:latin typeface="Times New Roman" panose="02020603050405020304" pitchFamily="18" charset="0"/>
                <a:cs typeface="Times New Roman" panose="02020603050405020304" pitchFamily="18" charset="0"/>
              </a:rPr>
              <a:t>Travel between Queets and Hoquiam in 1899:</a:t>
            </a:r>
          </a:p>
          <a:p>
            <a:pPr marL="285750" indent="-285750">
              <a:buFont typeface="Wingdings" panose="05000000000000000000" pitchFamily="2" charset="2"/>
              <a:buChar char="v"/>
            </a:pPr>
            <a:endParaRPr lang="en-US" sz="2200" dirty="0" smtClean="0">
              <a:solidFill>
                <a:srgbClr val="111111"/>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r>
              <a:rPr lang="en-US" sz="2200" dirty="0" smtClean="0">
                <a:solidFill>
                  <a:srgbClr val="111111"/>
                </a:solidFill>
                <a:latin typeface="Times New Roman" panose="02020603050405020304" pitchFamily="18" charset="0"/>
                <a:cs typeface="Times New Roman" panose="02020603050405020304" pitchFamily="18" charset="0"/>
              </a:rPr>
              <a:t>Took more than 2 days:</a:t>
            </a:r>
          </a:p>
          <a:p>
            <a:pPr marL="800100" lvl="1" indent="-342900">
              <a:buFont typeface="Arial" panose="020B0604020202020204" pitchFamily="34" charset="0"/>
              <a:buChar char="•"/>
            </a:pPr>
            <a:r>
              <a:rPr lang="en-US" sz="2200" dirty="0" smtClean="0">
                <a:solidFill>
                  <a:srgbClr val="111111"/>
                </a:solidFill>
                <a:latin typeface="Times New Roman" panose="02020603050405020304" pitchFamily="18" charset="0"/>
                <a:cs typeface="Times New Roman" panose="02020603050405020304" pitchFamily="18" charset="0"/>
              </a:rPr>
              <a:t>Canoe Trip from Queets to mouth of river</a:t>
            </a:r>
          </a:p>
          <a:p>
            <a:pPr marL="800100" lvl="1" indent="-342900">
              <a:buFont typeface="Arial" panose="020B0604020202020204" pitchFamily="34" charset="0"/>
              <a:buChar char="•"/>
            </a:pPr>
            <a:r>
              <a:rPr lang="en-US" sz="2200" dirty="0" smtClean="0">
                <a:solidFill>
                  <a:srgbClr val="111111"/>
                </a:solidFill>
                <a:latin typeface="Times New Roman" panose="02020603050405020304" pitchFamily="18" charset="0"/>
                <a:cs typeface="Times New Roman" panose="02020603050405020304" pitchFamily="18" charset="0"/>
              </a:rPr>
              <a:t>Hike along beach to </a:t>
            </a:r>
            <a:r>
              <a:rPr lang="en-US" sz="2200" dirty="0" err="1" smtClean="0">
                <a:solidFill>
                  <a:srgbClr val="111111"/>
                </a:solidFill>
                <a:latin typeface="Times New Roman" panose="02020603050405020304" pitchFamily="18" charset="0"/>
                <a:cs typeface="Times New Roman" panose="02020603050405020304" pitchFamily="18" charset="0"/>
              </a:rPr>
              <a:t>Taholah</a:t>
            </a:r>
            <a:r>
              <a:rPr lang="en-US" sz="2200" dirty="0" smtClean="0">
                <a:solidFill>
                  <a:srgbClr val="111111"/>
                </a:solidFill>
                <a:latin typeface="Times New Roman" panose="02020603050405020304" pitchFamily="18" charset="0"/>
                <a:cs typeface="Times New Roman" panose="02020603050405020304" pitchFamily="18" charset="0"/>
              </a:rPr>
              <a:t> (Stayed night at hotel)</a:t>
            </a:r>
          </a:p>
          <a:p>
            <a:pPr marL="800100" lvl="1" indent="-342900">
              <a:buFont typeface="Arial" panose="020B0604020202020204" pitchFamily="34" charset="0"/>
              <a:buChar char="•"/>
            </a:pPr>
            <a:r>
              <a:rPr lang="en-US" sz="2200" dirty="0" smtClean="0">
                <a:solidFill>
                  <a:srgbClr val="111111"/>
                </a:solidFill>
                <a:latin typeface="Times New Roman" panose="02020603050405020304" pitchFamily="18" charset="0"/>
                <a:cs typeface="Times New Roman" panose="02020603050405020304" pitchFamily="18" charset="0"/>
              </a:rPr>
              <a:t>Wagon from </a:t>
            </a:r>
            <a:r>
              <a:rPr lang="en-US" sz="2200" dirty="0" err="1" smtClean="0">
                <a:solidFill>
                  <a:srgbClr val="111111"/>
                </a:solidFill>
                <a:latin typeface="Times New Roman" panose="02020603050405020304" pitchFamily="18" charset="0"/>
                <a:cs typeface="Times New Roman" panose="02020603050405020304" pitchFamily="18" charset="0"/>
              </a:rPr>
              <a:t>Taholah</a:t>
            </a:r>
            <a:r>
              <a:rPr lang="en-US" sz="2200" dirty="0" smtClean="0">
                <a:solidFill>
                  <a:srgbClr val="111111"/>
                </a:solidFill>
                <a:latin typeface="Times New Roman" panose="02020603050405020304" pitchFamily="18" charset="0"/>
                <a:cs typeface="Times New Roman" panose="02020603050405020304" pitchFamily="18" charset="0"/>
              </a:rPr>
              <a:t> to </a:t>
            </a:r>
            <a:r>
              <a:rPr lang="en-US" sz="2200" dirty="0" err="1" smtClean="0">
                <a:solidFill>
                  <a:srgbClr val="111111"/>
                </a:solidFill>
                <a:latin typeface="Times New Roman" panose="02020603050405020304" pitchFamily="18" charset="0"/>
                <a:cs typeface="Times New Roman" panose="02020603050405020304" pitchFamily="18" charset="0"/>
              </a:rPr>
              <a:t>Oyehut</a:t>
            </a:r>
            <a:endParaRPr lang="en-US" sz="2200" dirty="0" smtClean="0">
              <a:solidFill>
                <a:srgbClr val="111111"/>
              </a:solidFill>
              <a:latin typeface="Times New Roman" panose="02020603050405020304" pitchFamily="18" charset="0"/>
              <a:cs typeface="Times New Roman" panose="02020603050405020304" pitchFamily="18" charset="0"/>
            </a:endParaRPr>
          </a:p>
          <a:p>
            <a:endParaRPr lang="en-US" sz="2200" dirty="0">
              <a:solidFill>
                <a:srgbClr val="111111"/>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endParaRPr lang="en-US" sz="2200" dirty="0">
              <a:solidFill>
                <a:srgbClr val="111111"/>
              </a:solidFill>
              <a:latin typeface="Times New Roman" panose="02020603050405020304" pitchFamily="18" charset="0"/>
              <a:cs typeface="Times New Roman" panose="02020603050405020304" pitchFamily="18" charset="0"/>
            </a:endParaRPr>
          </a:p>
          <a:p>
            <a:endParaRPr lang="en-US" sz="2200" dirty="0" smtClean="0">
              <a:solidFill>
                <a:srgbClr val="111111"/>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endParaRPr lang="en-US" sz="2200" dirty="0">
              <a:solidFill>
                <a:srgbClr val="111111"/>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endParaRPr lang="en-US" sz="2200" dirty="0">
              <a:solidFill>
                <a:srgbClr val="111111"/>
              </a:solidFill>
              <a:latin typeface="Times New Roman" panose="02020603050405020304" pitchFamily="18" charset="0"/>
              <a:cs typeface="Times New Roman" panose="02020603050405020304" pitchFamily="18" charset="0"/>
            </a:endParaRPr>
          </a:p>
        </p:txBody>
      </p:sp>
      <p:sp>
        <p:nvSpPr>
          <p:cNvPr id="18" name="TextBox 17"/>
          <p:cNvSpPr txBox="1"/>
          <p:nvPr/>
        </p:nvSpPr>
        <p:spPr>
          <a:xfrm>
            <a:off x="1149483" y="3044116"/>
            <a:ext cx="806183" cy="307777"/>
          </a:xfrm>
          <a:prstGeom prst="rect">
            <a:avLst/>
          </a:prstGeom>
          <a:solidFill>
            <a:schemeClr val="accent3">
              <a:lumMod val="85000"/>
              <a:alpha val="65000"/>
            </a:schemeClr>
          </a:solidFill>
        </p:spPr>
        <p:txBody>
          <a:bodyPr wrap="none" rtlCol="0">
            <a:spAutoFit/>
          </a:bodyPr>
          <a:lstStyle/>
          <a:p>
            <a:r>
              <a:rPr lang="en-US" sz="1400" b="1" dirty="0" err="1"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Taholah</a:t>
            </a:r>
            <a:endParaRPr lang="en-US" sz="1400"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9" name="5-Point Star 18"/>
          <p:cNvSpPr/>
          <p:nvPr/>
        </p:nvSpPr>
        <p:spPr>
          <a:xfrm>
            <a:off x="1891715" y="3112280"/>
            <a:ext cx="133101" cy="147122"/>
          </a:xfrm>
          <a:prstGeom prst="star5">
            <a:avLst/>
          </a:prstGeom>
          <a:solidFill>
            <a:srgbClr val="990000"/>
          </a:solidFill>
          <a:ln>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21" name="TextBox 20"/>
          <p:cNvSpPr txBox="1"/>
          <p:nvPr/>
        </p:nvSpPr>
        <p:spPr>
          <a:xfrm>
            <a:off x="1464022" y="4825245"/>
            <a:ext cx="752129" cy="307777"/>
          </a:xfrm>
          <a:prstGeom prst="rect">
            <a:avLst/>
          </a:prstGeom>
          <a:solidFill>
            <a:schemeClr val="accent3">
              <a:lumMod val="85000"/>
              <a:alpha val="65000"/>
            </a:schemeClr>
          </a:solidFill>
        </p:spPr>
        <p:txBody>
          <a:bodyPr wrap="none" rtlCol="0">
            <a:spAutoFit/>
          </a:bodyPr>
          <a:lstStyle/>
          <a:p>
            <a:r>
              <a:rPr lang="en-US" sz="1400" b="1" dirty="0" err="1"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Oyehut</a:t>
            </a:r>
            <a:endParaRPr lang="en-US" sz="1400"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3" name="5-Point Star 22"/>
          <p:cNvSpPr/>
          <p:nvPr/>
        </p:nvSpPr>
        <p:spPr>
          <a:xfrm>
            <a:off x="2149104" y="4874359"/>
            <a:ext cx="133101" cy="147122"/>
          </a:xfrm>
          <a:prstGeom prst="star5">
            <a:avLst/>
          </a:prstGeom>
          <a:solidFill>
            <a:srgbClr val="990000"/>
          </a:solidFill>
          <a:ln>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Tree>
    <p:extLst>
      <p:ext uri="{BB962C8B-B14F-4D97-AF65-F5344CB8AC3E}">
        <p14:creationId xmlns:p14="http://schemas.microsoft.com/office/powerpoint/2010/main" val="2377063873"/>
      </p:ext>
    </p:extLst>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a:spLocks noChangeArrowheads="1"/>
          </p:cNvSpPr>
          <p:nvPr/>
        </p:nvSpPr>
        <p:spPr bwMode="auto">
          <a:xfrm>
            <a:off x="1" y="183543"/>
            <a:ext cx="9144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4800" dirty="0" smtClean="0">
                <a:solidFill>
                  <a:srgbClr val="080808"/>
                </a:solidFill>
                <a:effectLst>
                  <a:outerShdw blurRad="38100" dist="38100" dir="2700000" algn="tl">
                    <a:srgbClr val="000000">
                      <a:alpha val="43137"/>
                    </a:srgbClr>
                  </a:outerShdw>
                </a:effectLst>
                <a:latin typeface="Algerian" panose="04020705040A02060702" pitchFamily="82" charset="0"/>
              </a:rPr>
              <a:t>1904 </a:t>
            </a:r>
            <a:r>
              <a:rPr lang="en-GB" altLang="en-US" sz="4800" dirty="0" err="1" smtClean="0">
                <a:solidFill>
                  <a:srgbClr val="080808"/>
                </a:solidFill>
                <a:effectLst>
                  <a:outerShdw blurRad="38100" dist="38100" dir="2700000" algn="tl">
                    <a:srgbClr val="000000">
                      <a:alpha val="43137"/>
                    </a:srgbClr>
                  </a:outerShdw>
                </a:effectLst>
                <a:latin typeface="Algerian" panose="04020705040A02060702" pitchFamily="82" charset="0"/>
              </a:rPr>
              <a:t>TRaVEL</a:t>
            </a:r>
            <a:r>
              <a:rPr lang="en-GB" altLang="en-US" sz="4800" dirty="0" smtClean="0">
                <a:solidFill>
                  <a:srgbClr val="080808"/>
                </a:solidFill>
                <a:effectLst>
                  <a:outerShdw blurRad="38100" dist="38100" dir="2700000" algn="tl">
                    <a:srgbClr val="000000">
                      <a:alpha val="43137"/>
                    </a:srgbClr>
                  </a:outerShdw>
                </a:effectLst>
                <a:latin typeface="Algerian" panose="04020705040A02060702" pitchFamily="82" charset="0"/>
              </a:rPr>
              <a:t> TO </a:t>
            </a:r>
            <a:r>
              <a:rPr lang="en-GB" altLang="en-US" sz="4800" dirty="0" err="1" smtClean="0">
                <a:solidFill>
                  <a:srgbClr val="080808"/>
                </a:solidFill>
                <a:effectLst>
                  <a:outerShdw blurRad="38100" dist="38100" dir="2700000" algn="tl">
                    <a:srgbClr val="000000">
                      <a:alpha val="43137"/>
                    </a:srgbClr>
                  </a:outerShdw>
                </a:effectLst>
                <a:latin typeface="Algerian" panose="04020705040A02060702" pitchFamily="82" charset="0"/>
              </a:rPr>
              <a:t>TAholah</a:t>
            </a:r>
            <a:endParaRPr lang="en-GB" altLang="en-US" sz="48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cxnSp>
        <p:nvCxnSpPr>
          <p:cNvPr id="14" name="Straight Connector 13"/>
          <p:cNvCxnSpPr/>
          <p:nvPr/>
        </p:nvCxnSpPr>
        <p:spPr>
          <a:xfrm>
            <a:off x="0" y="984250"/>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763" y="950913"/>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H="1">
            <a:off x="4643436" y="1066696"/>
            <a:ext cx="4765" cy="5543654"/>
          </a:xfrm>
          <a:prstGeom prst="line">
            <a:avLst/>
          </a:prstGeom>
          <a:ln>
            <a:solidFill>
              <a:srgbClr val="111111"/>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71438" y="6048375"/>
            <a:ext cx="4571997" cy="646331"/>
          </a:xfrm>
          <a:prstGeom prst="rect">
            <a:avLst/>
          </a:prstGeom>
          <a:noFill/>
        </p:spPr>
        <p:txBody>
          <a:bodyPr wrap="square" rtlCol="0">
            <a:spAutoFit/>
          </a:bodyPr>
          <a:lstStyle/>
          <a:p>
            <a:pPr algn="ctr"/>
            <a:r>
              <a:rPr lang="en-US" dirty="0" smtClean="0">
                <a:solidFill>
                  <a:srgbClr val="111111"/>
                </a:solidFill>
                <a:latin typeface="Times New Roman" panose="02020603050405020304" pitchFamily="18" charset="0"/>
                <a:cs typeface="Times New Roman" panose="02020603050405020304" pitchFamily="18" charset="0"/>
              </a:rPr>
              <a:t>Homesteaders often stopped in </a:t>
            </a:r>
            <a:r>
              <a:rPr lang="en-US" dirty="0" err="1" smtClean="0">
                <a:solidFill>
                  <a:srgbClr val="111111"/>
                </a:solidFill>
                <a:latin typeface="Times New Roman" panose="02020603050405020304" pitchFamily="18" charset="0"/>
                <a:cs typeface="Times New Roman" panose="02020603050405020304" pitchFamily="18" charset="0"/>
              </a:rPr>
              <a:t>Taholah</a:t>
            </a:r>
            <a:r>
              <a:rPr lang="en-US" dirty="0" smtClean="0">
                <a:solidFill>
                  <a:srgbClr val="111111"/>
                </a:solidFill>
                <a:latin typeface="Times New Roman" panose="02020603050405020304" pitchFamily="18" charset="0"/>
                <a:cs typeface="Times New Roman" panose="02020603050405020304" pitchFamily="18" charset="0"/>
              </a:rPr>
              <a:t> </a:t>
            </a:r>
          </a:p>
          <a:p>
            <a:pPr algn="ctr"/>
            <a:r>
              <a:rPr lang="en-US" dirty="0" err="1" smtClean="0">
                <a:solidFill>
                  <a:srgbClr val="111111"/>
                </a:solidFill>
                <a:latin typeface="Times New Roman" panose="02020603050405020304" pitchFamily="18" charset="0"/>
                <a:cs typeface="Times New Roman" panose="02020603050405020304" pitchFamily="18" charset="0"/>
              </a:rPr>
              <a:t>enroute</a:t>
            </a:r>
            <a:r>
              <a:rPr lang="en-US" dirty="0" smtClean="0">
                <a:solidFill>
                  <a:srgbClr val="111111"/>
                </a:solidFill>
                <a:latin typeface="Times New Roman" panose="02020603050405020304" pitchFamily="18" charset="0"/>
                <a:cs typeface="Times New Roman" panose="02020603050405020304" pitchFamily="18" charset="0"/>
              </a:rPr>
              <a:t> to Clearwater or Queets</a:t>
            </a:r>
            <a:r>
              <a:rPr lang="en-US" dirty="0">
                <a:solidFill>
                  <a:srgbClr val="111111"/>
                </a:solidFill>
                <a:latin typeface="Times New Roman" panose="02020603050405020304" pitchFamily="18" charset="0"/>
                <a:cs typeface="Times New Roman" panose="02020603050405020304" pitchFamily="18" charset="0"/>
              </a:rPr>
              <a:t> </a:t>
            </a:r>
            <a:r>
              <a:rPr lang="en-US" dirty="0" smtClean="0">
                <a:solidFill>
                  <a:srgbClr val="111111"/>
                </a:solidFill>
                <a:latin typeface="Times New Roman" panose="02020603050405020304" pitchFamily="18" charset="0"/>
                <a:cs typeface="Times New Roman" panose="02020603050405020304" pitchFamily="18" charset="0"/>
              </a:rPr>
              <a:t>from Hoquiam</a:t>
            </a:r>
            <a:endParaRPr lang="en-US" dirty="0">
              <a:solidFill>
                <a:srgbClr val="111111"/>
              </a:solidFill>
              <a:latin typeface="Times New Roman" panose="02020603050405020304" pitchFamily="18" charset="0"/>
              <a:cs typeface="Times New Roman" panose="02020603050405020304" pitchFamily="18" charset="0"/>
            </a:endParaRPr>
          </a:p>
        </p:txBody>
      </p:sp>
      <p:grpSp>
        <p:nvGrpSpPr>
          <p:cNvPr id="6" name="Group 5"/>
          <p:cNvGrpSpPr/>
          <p:nvPr/>
        </p:nvGrpSpPr>
        <p:grpSpPr>
          <a:xfrm>
            <a:off x="620928" y="1238249"/>
            <a:ext cx="3241460" cy="4667251"/>
            <a:chOff x="620928" y="1238249"/>
            <a:chExt cx="3241460" cy="4667251"/>
          </a:xfrm>
        </p:grpSpPr>
        <p:pic>
          <p:nvPicPr>
            <p:cNvPr id="13"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27140" r="60564" b="32150"/>
            <a:stretch/>
          </p:blipFill>
          <p:spPr bwMode="auto">
            <a:xfrm>
              <a:off x="620928" y="1238249"/>
              <a:ext cx="3241460" cy="46672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TextBox 21"/>
            <p:cNvSpPr txBox="1"/>
            <p:nvPr/>
          </p:nvSpPr>
          <p:spPr>
            <a:xfrm>
              <a:off x="2351180" y="5183405"/>
              <a:ext cx="901209" cy="307777"/>
            </a:xfrm>
            <a:prstGeom prst="rect">
              <a:avLst/>
            </a:prstGeom>
            <a:solidFill>
              <a:schemeClr val="accent3">
                <a:lumMod val="85000"/>
                <a:alpha val="65000"/>
              </a:schemeClr>
            </a:solidFill>
          </p:spPr>
          <p:txBody>
            <a:bodyPr wrap="none" rtlCol="0">
              <a:spAutoFit/>
            </a:bodyPr>
            <a:lstStyle/>
            <a:p>
              <a:r>
                <a:rPr lang="en-US" sz="1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Hoquiam</a:t>
              </a:r>
              <a:endParaRPr lang="en-US" sz="1400"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8" name="TextBox 27"/>
            <p:cNvSpPr txBox="1"/>
            <p:nvPr/>
          </p:nvSpPr>
          <p:spPr>
            <a:xfrm>
              <a:off x="1116446" y="2019373"/>
              <a:ext cx="1053494" cy="307777"/>
            </a:xfrm>
            <a:prstGeom prst="rect">
              <a:avLst/>
            </a:prstGeom>
            <a:solidFill>
              <a:schemeClr val="accent3">
                <a:lumMod val="85000"/>
                <a:alpha val="75000"/>
              </a:schemeClr>
            </a:solidFill>
          </p:spPr>
          <p:txBody>
            <a:bodyPr wrap="none" rtlCol="0">
              <a:spAutoFit/>
            </a:bodyPr>
            <a:lstStyle/>
            <a:p>
              <a:r>
                <a:rPr lang="en-US" sz="1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Clearwater</a:t>
              </a:r>
              <a:endParaRPr lang="en-US" sz="1400" b="1"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5" name="5-Point Star 24"/>
            <p:cNvSpPr/>
            <p:nvPr/>
          </p:nvSpPr>
          <p:spPr>
            <a:xfrm>
              <a:off x="2108557" y="2242211"/>
              <a:ext cx="133101" cy="147122"/>
            </a:xfrm>
            <a:prstGeom prst="star5">
              <a:avLst/>
            </a:prstGeom>
            <a:solidFill>
              <a:srgbClr val="990000"/>
            </a:solidFill>
            <a:ln>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20" name="5-Point Star 19"/>
            <p:cNvSpPr/>
            <p:nvPr/>
          </p:nvSpPr>
          <p:spPr>
            <a:xfrm>
              <a:off x="3120440" y="5199697"/>
              <a:ext cx="133101" cy="147122"/>
            </a:xfrm>
            <a:prstGeom prst="star5">
              <a:avLst/>
            </a:prstGeom>
            <a:solidFill>
              <a:srgbClr val="990000"/>
            </a:solidFill>
            <a:ln>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31" name="TextBox 30"/>
            <p:cNvSpPr txBox="1"/>
            <p:nvPr/>
          </p:nvSpPr>
          <p:spPr>
            <a:xfrm>
              <a:off x="2615490" y="2391138"/>
              <a:ext cx="713657" cy="307777"/>
            </a:xfrm>
            <a:prstGeom prst="rect">
              <a:avLst/>
            </a:prstGeom>
            <a:solidFill>
              <a:schemeClr val="accent3">
                <a:lumMod val="85000"/>
                <a:alpha val="65000"/>
              </a:schemeClr>
            </a:solidFill>
          </p:spPr>
          <p:txBody>
            <a:bodyPr wrap="none" rtlCol="0">
              <a:spAutoFit/>
            </a:bodyPr>
            <a:lstStyle/>
            <a:p>
              <a:r>
                <a:rPr lang="en-US" sz="1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Queets</a:t>
              </a:r>
              <a:endParaRPr lang="en-US" sz="1400"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9" name="5-Point Star 28"/>
            <p:cNvSpPr/>
            <p:nvPr/>
          </p:nvSpPr>
          <p:spPr>
            <a:xfrm>
              <a:off x="2539415" y="2378855"/>
              <a:ext cx="133101" cy="147122"/>
            </a:xfrm>
            <a:prstGeom prst="star5">
              <a:avLst/>
            </a:prstGeom>
            <a:solidFill>
              <a:srgbClr val="990000"/>
            </a:solidFill>
            <a:ln>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grpSp>
      <p:sp>
        <p:nvSpPr>
          <p:cNvPr id="7" name="TextBox 6"/>
          <p:cNvSpPr txBox="1"/>
          <p:nvPr/>
        </p:nvSpPr>
        <p:spPr>
          <a:xfrm>
            <a:off x="4648202" y="1157584"/>
            <a:ext cx="4495800" cy="892552"/>
          </a:xfrm>
          <a:prstGeom prst="rect">
            <a:avLst/>
          </a:prstGeom>
          <a:noFill/>
        </p:spPr>
        <p:txBody>
          <a:bodyPr wrap="square" rtlCol="0">
            <a:spAutoFit/>
          </a:bodyPr>
          <a:lstStyle/>
          <a:p>
            <a:pPr algn="ctr"/>
            <a:r>
              <a:rPr lang="en-US" sz="2600" b="1" dirty="0" smtClean="0">
                <a:solidFill>
                  <a:srgbClr val="111111"/>
                </a:solidFill>
                <a:latin typeface="Times New Roman" panose="02020603050405020304" pitchFamily="18" charset="0"/>
                <a:cs typeface="Times New Roman" panose="02020603050405020304" pitchFamily="18" charset="0"/>
              </a:rPr>
              <a:t>My Queets Story </a:t>
            </a:r>
          </a:p>
          <a:p>
            <a:pPr algn="ctr"/>
            <a:r>
              <a:rPr lang="en-US" sz="2600" b="1" dirty="0" smtClean="0">
                <a:solidFill>
                  <a:srgbClr val="111111"/>
                </a:solidFill>
                <a:latin typeface="Times New Roman" panose="02020603050405020304" pitchFamily="18" charset="0"/>
                <a:cs typeface="Times New Roman" panose="02020603050405020304" pitchFamily="18" charset="0"/>
              </a:rPr>
              <a:t>by Clara Knack Dooley’s </a:t>
            </a:r>
            <a:endParaRPr lang="en-US" sz="2600" b="1" dirty="0">
              <a:solidFill>
                <a:srgbClr val="111111"/>
              </a:solidFill>
              <a:latin typeface="Times New Roman" panose="02020603050405020304" pitchFamily="18" charset="0"/>
              <a:cs typeface="Times New Roman" panose="02020603050405020304" pitchFamily="18" charset="0"/>
            </a:endParaRPr>
          </a:p>
        </p:txBody>
      </p:sp>
      <p:sp>
        <p:nvSpPr>
          <p:cNvPr id="32" name="TextBox 31"/>
          <p:cNvSpPr txBox="1"/>
          <p:nvPr/>
        </p:nvSpPr>
        <p:spPr>
          <a:xfrm>
            <a:off x="4719635" y="6233041"/>
            <a:ext cx="4495803" cy="369332"/>
          </a:xfrm>
          <a:prstGeom prst="rect">
            <a:avLst/>
          </a:prstGeom>
          <a:noFill/>
        </p:spPr>
        <p:txBody>
          <a:bodyPr wrap="square" rtlCol="0">
            <a:spAutoFit/>
          </a:bodyPr>
          <a:lstStyle/>
          <a:p>
            <a:pPr algn="ctr"/>
            <a:r>
              <a:rPr lang="en-US" dirty="0" smtClean="0">
                <a:solidFill>
                  <a:srgbClr val="111111"/>
                </a:solidFill>
                <a:latin typeface="Times New Roman" panose="02020603050405020304" pitchFamily="18" charset="0"/>
                <a:cs typeface="Times New Roman" panose="02020603050405020304" pitchFamily="18" charset="0"/>
              </a:rPr>
              <a:t>Published in </a:t>
            </a:r>
            <a:r>
              <a:rPr lang="en-US" i="1" dirty="0" smtClean="0">
                <a:solidFill>
                  <a:srgbClr val="111111"/>
                </a:solidFill>
                <a:latin typeface="Times New Roman" panose="02020603050405020304" pitchFamily="18" charset="0"/>
                <a:cs typeface="Times New Roman" panose="02020603050405020304" pitchFamily="18" charset="0"/>
              </a:rPr>
              <a:t>The Daily World </a:t>
            </a:r>
            <a:r>
              <a:rPr lang="en-US" dirty="0" smtClean="0">
                <a:solidFill>
                  <a:srgbClr val="111111"/>
                </a:solidFill>
                <a:latin typeface="Times New Roman" panose="02020603050405020304" pitchFamily="18" charset="0"/>
                <a:cs typeface="Times New Roman" panose="02020603050405020304" pitchFamily="18" charset="0"/>
              </a:rPr>
              <a:t>10 Jan 1969</a:t>
            </a:r>
            <a:endParaRPr lang="en-US" dirty="0">
              <a:solidFill>
                <a:srgbClr val="111111"/>
              </a:solidFill>
              <a:latin typeface="Times New Roman" panose="02020603050405020304" pitchFamily="18" charset="0"/>
              <a:cs typeface="Times New Roman" panose="02020603050405020304" pitchFamily="18" charset="0"/>
            </a:endParaRPr>
          </a:p>
        </p:txBody>
      </p:sp>
      <p:sp>
        <p:nvSpPr>
          <p:cNvPr id="8" name="TextBox 7"/>
          <p:cNvSpPr txBox="1"/>
          <p:nvPr/>
        </p:nvSpPr>
        <p:spPr>
          <a:xfrm>
            <a:off x="4719636" y="2050136"/>
            <a:ext cx="4348164" cy="5847755"/>
          </a:xfrm>
          <a:prstGeom prst="rect">
            <a:avLst/>
          </a:prstGeom>
          <a:noFill/>
        </p:spPr>
        <p:txBody>
          <a:bodyPr wrap="square" rtlCol="0">
            <a:spAutoFit/>
          </a:bodyPr>
          <a:lstStyle/>
          <a:p>
            <a:r>
              <a:rPr lang="en-US" sz="2200" dirty="0" smtClean="0">
                <a:solidFill>
                  <a:srgbClr val="111111"/>
                </a:solidFill>
                <a:latin typeface="Times New Roman" panose="02020603050405020304" pitchFamily="18" charset="0"/>
                <a:cs typeface="Times New Roman" panose="02020603050405020304" pitchFamily="18" charset="0"/>
              </a:rPr>
              <a:t>Travel between Queets and Hoquiam in 1899:</a:t>
            </a:r>
          </a:p>
          <a:p>
            <a:pPr marL="285750" indent="-285750">
              <a:buFont typeface="Wingdings" panose="05000000000000000000" pitchFamily="2" charset="2"/>
              <a:buChar char="v"/>
            </a:pPr>
            <a:endParaRPr lang="en-US" sz="2200" dirty="0" smtClean="0">
              <a:solidFill>
                <a:srgbClr val="111111"/>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r>
              <a:rPr lang="en-US" sz="2200" dirty="0" smtClean="0">
                <a:solidFill>
                  <a:srgbClr val="111111"/>
                </a:solidFill>
                <a:latin typeface="Times New Roman" panose="02020603050405020304" pitchFamily="18" charset="0"/>
                <a:cs typeface="Times New Roman" panose="02020603050405020304" pitchFamily="18" charset="0"/>
              </a:rPr>
              <a:t>Took more than 2 days:</a:t>
            </a:r>
          </a:p>
          <a:p>
            <a:pPr marL="800100" lvl="1" indent="-342900">
              <a:buFont typeface="Arial" panose="020B0604020202020204" pitchFamily="34" charset="0"/>
              <a:buChar char="•"/>
            </a:pPr>
            <a:r>
              <a:rPr lang="en-US" sz="2200" dirty="0" smtClean="0">
                <a:solidFill>
                  <a:srgbClr val="111111"/>
                </a:solidFill>
                <a:latin typeface="Times New Roman" panose="02020603050405020304" pitchFamily="18" charset="0"/>
                <a:cs typeface="Times New Roman" panose="02020603050405020304" pitchFamily="18" charset="0"/>
              </a:rPr>
              <a:t>Canoe Trip from Queets to mouth of river</a:t>
            </a:r>
          </a:p>
          <a:p>
            <a:pPr marL="800100" lvl="1" indent="-342900">
              <a:buFont typeface="Arial" panose="020B0604020202020204" pitchFamily="34" charset="0"/>
              <a:buChar char="•"/>
            </a:pPr>
            <a:r>
              <a:rPr lang="en-US" sz="2200" dirty="0" smtClean="0">
                <a:solidFill>
                  <a:srgbClr val="111111"/>
                </a:solidFill>
                <a:latin typeface="Times New Roman" panose="02020603050405020304" pitchFamily="18" charset="0"/>
                <a:cs typeface="Times New Roman" panose="02020603050405020304" pitchFamily="18" charset="0"/>
              </a:rPr>
              <a:t>Hike along beach to </a:t>
            </a:r>
            <a:r>
              <a:rPr lang="en-US" sz="2200" dirty="0" err="1" smtClean="0">
                <a:solidFill>
                  <a:srgbClr val="111111"/>
                </a:solidFill>
                <a:latin typeface="Times New Roman" panose="02020603050405020304" pitchFamily="18" charset="0"/>
                <a:cs typeface="Times New Roman" panose="02020603050405020304" pitchFamily="18" charset="0"/>
              </a:rPr>
              <a:t>Taholah</a:t>
            </a:r>
            <a:r>
              <a:rPr lang="en-US" sz="2200" dirty="0" smtClean="0">
                <a:solidFill>
                  <a:srgbClr val="111111"/>
                </a:solidFill>
                <a:latin typeface="Times New Roman" panose="02020603050405020304" pitchFamily="18" charset="0"/>
                <a:cs typeface="Times New Roman" panose="02020603050405020304" pitchFamily="18" charset="0"/>
              </a:rPr>
              <a:t> (Stayed night at hotel)</a:t>
            </a:r>
          </a:p>
          <a:p>
            <a:pPr marL="800100" lvl="1" indent="-342900">
              <a:buFont typeface="Arial" panose="020B0604020202020204" pitchFamily="34" charset="0"/>
              <a:buChar char="•"/>
            </a:pPr>
            <a:r>
              <a:rPr lang="en-US" sz="2200" dirty="0" smtClean="0">
                <a:solidFill>
                  <a:srgbClr val="111111"/>
                </a:solidFill>
                <a:latin typeface="Times New Roman" panose="02020603050405020304" pitchFamily="18" charset="0"/>
                <a:cs typeface="Times New Roman" panose="02020603050405020304" pitchFamily="18" charset="0"/>
              </a:rPr>
              <a:t>Wagon from </a:t>
            </a:r>
            <a:r>
              <a:rPr lang="en-US" sz="2200" dirty="0" err="1" smtClean="0">
                <a:solidFill>
                  <a:srgbClr val="111111"/>
                </a:solidFill>
                <a:latin typeface="Times New Roman" panose="02020603050405020304" pitchFamily="18" charset="0"/>
                <a:cs typeface="Times New Roman" panose="02020603050405020304" pitchFamily="18" charset="0"/>
              </a:rPr>
              <a:t>Taholah</a:t>
            </a:r>
            <a:r>
              <a:rPr lang="en-US" sz="2200" dirty="0" smtClean="0">
                <a:solidFill>
                  <a:srgbClr val="111111"/>
                </a:solidFill>
                <a:latin typeface="Times New Roman" panose="02020603050405020304" pitchFamily="18" charset="0"/>
                <a:cs typeface="Times New Roman" panose="02020603050405020304" pitchFamily="18" charset="0"/>
              </a:rPr>
              <a:t> to </a:t>
            </a:r>
            <a:r>
              <a:rPr lang="en-US" sz="2200" dirty="0" err="1" smtClean="0">
                <a:solidFill>
                  <a:srgbClr val="111111"/>
                </a:solidFill>
                <a:latin typeface="Times New Roman" panose="02020603050405020304" pitchFamily="18" charset="0"/>
                <a:cs typeface="Times New Roman" panose="02020603050405020304" pitchFamily="18" charset="0"/>
              </a:rPr>
              <a:t>Oyehut</a:t>
            </a:r>
            <a:endParaRPr lang="en-US" sz="2200" dirty="0" smtClean="0">
              <a:solidFill>
                <a:srgbClr val="111111"/>
              </a:solidFill>
              <a:latin typeface="Times New Roman" panose="02020603050405020304" pitchFamily="18" charset="0"/>
              <a:cs typeface="Times New Roman" panose="02020603050405020304" pitchFamily="18" charset="0"/>
            </a:endParaRPr>
          </a:p>
          <a:p>
            <a:pPr marL="800100" lvl="1" indent="-342900">
              <a:buFont typeface="Arial" panose="020B0604020202020204" pitchFamily="34" charset="0"/>
              <a:buChar char="•"/>
            </a:pPr>
            <a:r>
              <a:rPr lang="en-US" sz="2200" dirty="0" smtClean="0">
                <a:solidFill>
                  <a:srgbClr val="111111"/>
                </a:solidFill>
                <a:latin typeface="Times New Roman" panose="02020603050405020304" pitchFamily="18" charset="0"/>
                <a:cs typeface="Times New Roman" panose="02020603050405020304" pitchFamily="18" charset="0"/>
              </a:rPr>
              <a:t>Tug boat up the Grays Harbor to Hoquiam</a:t>
            </a:r>
          </a:p>
          <a:p>
            <a:endParaRPr lang="en-US" sz="2200" dirty="0">
              <a:solidFill>
                <a:srgbClr val="111111"/>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endParaRPr lang="en-US" sz="2200" dirty="0">
              <a:solidFill>
                <a:srgbClr val="111111"/>
              </a:solidFill>
              <a:latin typeface="Times New Roman" panose="02020603050405020304" pitchFamily="18" charset="0"/>
              <a:cs typeface="Times New Roman" panose="02020603050405020304" pitchFamily="18" charset="0"/>
            </a:endParaRPr>
          </a:p>
          <a:p>
            <a:endParaRPr lang="en-US" sz="2200" dirty="0" smtClean="0">
              <a:solidFill>
                <a:srgbClr val="111111"/>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endParaRPr lang="en-US" sz="2200" dirty="0">
              <a:solidFill>
                <a:srgbClr val="111111"/>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endParaRPr lang="en-US" sz="2200" dirty="0">
              <a:solidFill>
                <a:srgbClr val="111111"/>
              </a:solidFill>
              <a:latin typeface="Times New Roman" panose="02020603050405020304" pitchFamily="18" charset="0"/>
              <a:cs typeface="Times New Roman" panose="02020603050405020304" pitchFamily="18" charset="0"/>
            </a:endParaRPr>
          </a:p>
        </p:txBody>
      </p:sp>
      <p:sp>
        <p:nvSpPr>
          <p:cNvPr id="18" name="TextBox 17"/>
          <p:cNvSpPr txBox="1"/>
          <p:nvPr/>
        </p:nvSpPr>
        <p:spPr>
          <a:xfrm>
            <a:off x="1149483" y="3044116"/>
            <a:ext cx="806183" cy="307777"/>
          </a:xfrm>
          <a:prstGeom prst="rect">
            <a:avLst/>
          </a:prstGeom>
          <a:solidFill>
            <a:schemeClr val="accent3">
              <a:lumMod val="85000"/>
              <a:alpha val="65000"/>
            </a:schemeClr>
          </a:solidFill>
        </p:spPr>
        <p:txBody>
          <a:bodyPr wrap="none" rtlCol="0">
            <a:spAutoFit/>
          </a:bodyPr>
          <a:lstStyle/>
          <a:p>
            <a:r>
              <a:rPr lang="en-US" sz="1400" b="1" dirty="0" err="1"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Taholah</a:t>
            </a:r>
            <a:endParaRPr lang="en-US" sz="1400"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9" name="5-Point Star 18"/>
          <p:cNvSpPr/>
          <p:nvPr/>
        </p:nvSpPr>
        <p:spPr>
          <a:xfrm>
            <a:off x="1891715" y="3112280"/>
            <a:ext cx="133101" cy="147122"/>
          </a:xfrm>
          <a:prstGeom prst="star5">
            <a:avLst/>
          </a:prstGeom>
          <a:solidFill>
            <a:srgbClr val="990000"/>
          </a:solidFill>
          <a:ln>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21" name="TextBox 20"/>
          <p:cNvSpPr txBox="1"/>
          <p:nvPr/>
        </p:nvSpPr>
        <p:spPr>
          <a:xfrm>
            <a:off x="1464022" y="4825245"/>
            <a:ext cx="752129" cy="307777"/>
          </a:xfrm>
          <a:prstGeom prst="rect">
            <a:avLst/>
          </a:prstGeom>
          <a:solidFill>
            <a:schemeClr val="accent3">
              <a:lumMod val="85000"/>
              <a:alpha val="65000"/>
            </a:schemeClr>
          </a:solidFill>
        </p:spPr>
        <p:txBody>
          <a:bodyPr wrap="none" rtlCol="0">
            <a:spAutoFit/>
          </a:bodyPr>
          <a:lstStyle/>
          <a:p>
            <a:r>
              <a:rPr lang="en-US" sz="1400" b="1" dirty="0" err="1"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Oyehut</a:t>
            </a:r>
            <a:endParaRPr lang="en-US" sz="1400"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3" name="5-Point Star 22"/>
          <p:cNvSpPr/>
          <p:nvPr/>
        </p:nvSpPr>
        <p:spPr>
          <a:xfrm>
            <a:off x="2149104" y="4874359"/>
            <a:ext cx="133101" cy="147122"/>
          </a:xfrm>
          <a:prstGeom prst="star5">
            <a:avLst/>
          </a:prstGeom>
          <a:solidFill>
            <a:srgbClr val="990000"/>
          </a:solidFill>
          <a:ln>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24" name="TextBox 23"/>
          <p:cNvSpPr txBox="1"/>
          <p:nvPr/>
        </p:nvSpPr>
        <p:spPr>
          <a:xfrm>
            <a:off x="1485771" y="5401015"/>
            <a:ext cx="1277914" cy="307777"/>
          </a:xfrm>
          <a:prstGeom prst="rect">
            <a:avLst/>
          </a:prstGeom>
          <a:solidFill>
            <a:schemeClr val="accent3">
              <a:lumMod val="85000"/>
              <a:alpha val="65000"/>
            </a:schemeClr>
          </a:solidFill>
        </p:spPr>
        <p:txBody>
          <a:bodyPr wrap="none" rtlCol="0">
            <a:spAutoFit/>
          </a:bodyPr>
          <a:lstStyle/>
          <a:p>
            <a:r>
              <a:rPr lang="en-US" sz="1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Grays Harbor</a:t>
            </a:r>
            <a:endParaRPr lang="en-US" sz="1400"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00217480"/>
      </p:ext>
    </p:extLst>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0" y="774700"/>
            <a:ext cx="9144000"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105251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1022350"/>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77" name="TextBox 10"/>
          <p:cNvSpPr txBox="1">
            <a:spLocks noChangeArrowheads="1"/>
          </p:cNvSpPr>
          <p:nvPr/>
        </p:nvSpPr>
        <p:spPr bwMode="auto">
          <a:xfrm>
            <a:off x="3324226" y="757238"/>
            <a:ext cx="22426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Sunday, February 21, 1904</a:t>
            </a:r>
            <a:endParaRPr lang="en-GB" altLang="en-US" sz="1400" b="1" dirty="0">
              <a:solidFill>
                <a:srgbClr val="1C1C1C"/>
              </a:solidFill>
            </a:endParaRPr>
          </a:p>
        </p:txBody>
      </p:sp>
      <p:cxnSp>
        <p:nvCxnSpPr>
          <p:cNvPr id="19" name="Straight Connector 18"/>
          <p:cNvCxnSpPr/>
          <p:nvPr/>
        </p:nvCxnSpPr>
        <p:spPr>
          <a:xfrm flipH="1">
            <a:off x="3429001" y="1200150"/>
            <a:ext cx="2210" cy="5435128"/>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763" y="750888"/>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a:off x="3686175" y="3745044"/>
            <a:ext cx="5229227"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55" name="TextBox 6"/>
          <p:cNvSpPr txBox="1">
            <a:spLocks noChangeArrowheads="1"/>
          </p:cNvSpPr>
          <p:nvPr/>
        </p:nvSpPr>
        <p:spPr bwMode="auto">
          <a:xfrm>
            <a:off x="63639" y="109062"/>
            <a:ext cx="914400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4200" dirty="0" smtClean="0">
                <a:solidFill>
                  <a:srgbClr val="080808"/>
                </a:solidFill>
                <a:effectLst>
                  <a:outerShdw blurRad="38100" dist="38100" dir="2700000" algn="tl">
                    <a:srgbClr val="000000">
                      <a:alpha val="43137"/>
                    </a:srgbClr>
                  </a:outerShdw>
                </a:effectLst>
                <a:latin typeface="Algerian" panose="04020705040A02060702" pitchFamily="82" charset="0"/>
              </a:rPr>
              <a:t>Guests of the </a:t>
            </a:r>
            <a:r>
              <a:rPr lang="en-GB" altLang="en-US" sz="4200" dirty="0" err="1" smtClean="0">
                <a:solidFill>
                  <a:srgbClr val="080808"/>
                </a:solidFill>
                <a:effectLst>
                  <a:outerShdw blurRad="38100" dist="38100" dir="2700000" algn="tl">
                    <a:srgbClr val="000000">
                      <a:alpha val="43137"/>
                    </a:srgbClr>
                  </a:outerShdw>
                </a:effectLst>
                <a:latin typeface="Algerian" panose="04020705040A02060702" pitchFamily="82" charset="0"/>
              </a:rPr>
              <a:t>Taholah</a:t>
            </a:r>
            <a:r>
              <a:rPr lang="en-GB" altLang="en-US" sz="4200" dirty="0" smtClean="0">
                <a:solidFill>
                  <a:srgbClr val="080808"/>
                </a:solidFill>
                <a:effectLst>
                  <a:outerShdw blurRad="38100" dist="38100" dir="2700000" algn="tl">
                    <a:srgbClr val="000000">
                      <a:alpha val="43137"/>
                    </a:srgbClr>
                  </a:outerShdw>
                </a:effectLst>
                <a:latin typeface="Algerian" panose="04020705040A02060702" pitchFamily="82" charset="0"/>
              </a:rPr>
              <a:t> Hotel</a:t>
            </a:r>
            <a:endParaRPr lang="en-GB" altLang="en-US" sz="42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cxnSp>
        <p:nvCxnSpPr>
          <p:cNvPr id="11" name="Straight Connector 10"/>
          <p:cNvCxnSpPr/>
          <p:nvPr/>
        </p:nvCxnSpPr>
        <p:spPr>
          <a:xfrm>
            <a:off x="131762" y="4447246"/>
            <a:ext cx="3153034" cy="0"/>
          </a:xfrm>
          <a:prstGeom prst="line">
            <a:avLst/>
          </a:prstGeom>
          <a:ln>
            <a:solidFill>
              <a:srgbClr val="11111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1103137"/>
      </p:ext>
    </p:extLst>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0" y="774700"/>
            <a:ext cx="9144000"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105251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1022350"/>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77" name="TextBox 10"/>
          <p:cNvSpPr txBox="1">
            <a:spLocks noChangeArrowheads="1"/>
          </p:cNvSpPr>
          <p:nvPr/>
        </p:nvSpPr>
        <p:spPr bwMode="auto">
          <a:xfrm>
            <a:off x="3324226" y="757238"/>
            <a:ext cx="22426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Sunday, February 21, 1904</a:t>
            </a:r>
            <a:endParaRPr lang="en-GB" altLang="en-US" sz="1400" b="1" dirty="0">
              <a:solidFill>
                <a:srgbClr val="1C1C1C"/>
              </a:solidFill>
            </a:endParaRPr>
          </a:p>
        </p:txBody>
      </p:sp>
      <p:cxnSp>
        <p:nvCxnSpPr>
          <p:cNvPr id="19" name="Straight Connector 18"/>
          <p:cNvCxnSpPr/>
          <p:nvPr/>
        </p:nvCxnSpPr>
        <p:spPr>
          <a:xfrm flipH="1">
            <a:off x="3429001" y="1200150"/>
            <a:ext cx="2210" cy="5435128"/>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763" y="750888"/>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a:off x="3686175" y="3745044"/>
            <a:ext cx="5229227"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81" name="TextBox 15"/>
          <p:cNvSpPr txBox="1">
            <a:spLocks noChangeArrowheads="1"/>
          </p:cNvSpPr>
          <p:nvPr/>
        </p:nvSpPr>
        <p:spPr bwMode="auto">
          <a:xfrm>
            <a:off x="110039" y="1200150"/>
            <a:ext cx="317475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800" b="1" dirty="0" smtClean="0">
                <a:solidFill>
                  <a:srgbClr val="1C1C1C"/>
                </a:solidFill>
              </a:rPr>
              <a:t>Owner of the Pomona Hotel, H.C. Hungerford</a:t>
            </a:r>
          </a:p>
        </p:txBody>
      </p:sp>
      <p:sp>
        <p:nvSpPr>
          <p:cNvPr id="55" name="TextBox 6"/>
          <p:cNvSpPr txBox="1">
            <a:spLocks noChangeArrowheads="1"/>
          </p:cNvSpPr>
          <p:nvPr/>
        </p:nvSpPr>
        <p:spPr bwMode="auto">
          <a:xfrm>
            <a:off x="63639" y="109062"/>
            <a:ext cx="914400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4200" dirty="0" smtClean="0">
                <a:solidFill>
                  <a:srgbClr val="080808"/>
                </a:solidFill>
                <a:effectLst>
                  <a:outerShdw blurRad="38100" dist="38100" dir="2700000" algn="tl">
                    <a:srgbClr val="000000">
                      <a:alpha val="43137"/>
                    </a:srgbClr>
                  </a:outerShdw>
                </a:effectLst>
                <a:latin typeface="Algerian" panose="04020705040A02060702" pitchFamily="82" charset="0"/>
              </a:rPr>
              <a:t>Guests of the </a:t>
            </a:r>
            <a:r>
              <a:rPr lang="en-GB" altLang="en-US" sz="4200" dirty="0" err="1" smtClean="0">
                <a:solidFill>
                  <a:srgbClr val="080808"/>
                </a:solidFill>
                <a:effectLst>
                  <a:outerShdw blurRad="38100" dist="38100" dir="2700000" algn="tl">
                    <a:srgbClr val="000000">
                      <a:alpha val="43137"/>
                    </a:srgbClr>
                  </a:outerShdw>
                </a:effectLst>
                <a:latin typeface="Algerian" panose="04020705040A02060702" pitchFamily="82" charset="0"/>
              </a:rPr>
              <a:t>Taholah</a:t>
            </a:r>
            <a:r>
              <a:rPr lang="en-GB" altLang="en-US" sz="4200" dirty="0" smtClean="0">
                <a:solidFill>
                  <a:srgbClr val="080808"/>
                </a:solidFill>
                <a:effectLst>
                  <a:outerShdw blurRad="38100" dist="38100" dir="2700000" algn="tl">
                    <a:srgbClr val="000000">
                      <a:alpha val="43137"/>
                    </a:srgbClr>
                  </a:outerShdw>
                </a:effectLst>
                <a:latin typeface="Algerian" panose="04020705040A02060702" pitchFamily="82" charset="0"/>
              </a:rPr>
              <a:t> Hotel</a:t>
            </a:r>
            <a:endParaRPr lang="en-GB" altLang="en-US" sz="42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cxnSp>
        <p:nvCxnSpPr>
          <p:cNvPr id="11" name="Straight Connector 10"/>
          <p:cNvCxnSpPr/>
          <p:nvPr/>
        </p:nvCxnSpPr>
        <p:spPr>
          <a:xfrm>
            <a:off x="131762" y="4447246"/>
            <a:ext cx="3153034" cy="0"/>
          </a:xfrm>
          <a:prstGeom prst="line">
            <a:avLst/>
          </a:prstGeom>
          <a:ln>
            <a:solidFill>
              <a:srgbClr val="111111"/>
            </a:solidFill>
          </a:ln>
        </p:spPr>
        <p:style>
          <a:lnRef idx="1">
            <a:schemeClr val="accent1"/>
          </a:lnRef>
          <a:fillRef idx="0">
            <a:schemeClr val="accent1"/>
          </a:fillRef>
          <a:effectRef idx="0">
            <a:schemeClr val="accent1"/>
          </a:effectRef>
          <a:fontRef idx="minor">
            <a:schemeClr val="tx1"/>
          </a:fontRef>
        </p:style>
      </p:cxnSp>
      <p:sp>
        <p:nvSpPr>
          <p:cNvPr id="63" name="TextBox 62"/>
          <p:cNvSpPr txBox="1"/>
          <p:nvPr/>
        </p:nvSpPr>
        <p:spPr>
          <a:xfrm>
            <a:off x="-17083" y="4126044"/>
            <a:ext cx="3429000" cy="276999"/>
          </a:xfrm>
          <a:prstGeom prst="rect">
            <a:avLst/>
          </a:prstGeom>
          <a:noFill/>
        </p:spPr>
        <p:txBody>
          <a:bodyPr wrap="square" rtlCol="0">
            <a:spAutoFit/>
          </a:bodyPr>
          <a:lstStyle/>
          <a:p>
            <a:pPr algn="ctr"/>
            <a:r>
              <a:rPr lang="en-US" sz="1200" dirty="0" smtClean="0">
                <a:solidFill>
                  <a:srgbClr val="990000"/>
                </a:solidFill>
                <a:latin typeface="Times New Roman" panose="02020603050405020304" pitchFamily="18" charset="0"/>
                <a:cs typeface="Times New Roman" panose="02020603050405020304" pitchFamily="18" charset="0"/>
              </a:rPr>
              <a:t>Image from the WA Gazetteer 1901/1902</a:t>
            </a:r>
            <a:endParaRPr lang="en-US" sz="1200" i="1" dirty="0">
              <a:solidFill>
                <a:srgbClr val="990000"/>
              </a:solidFill>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t="51388" b="7778"/>
          <a:stretch/>
        </p:blipFill>
        <p:spPr>
          <a:xfrm>
            <a:off x="110039" y="1891784"/>
            <a:ext cx="3258034" cy="2234260"/>
          </a:xfrm>
          <a:prstGeom prst="rect">
            <a:avLst/>
          </a:prstGeom>
        </p:spPr>
      </p:pic>
    </p:spTree>
    <p:extLst>
      <p:ext uri="{BB962C8B-B14F-4D97-AF65-F5344CB8AC3E}">
        <p14:creationId xmlns:p14="http://schemas.microsoft.com/office/powerpoint/2010/main" val="1618037596"/>
      </p:ext>
    </p:extLst>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0" y="774700"/>
            <a:ext cx="9144000"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105251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1022350"/>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77" name="TextBox 10"/>
          <p:cNvSpPr txBox="1">
            <a:spLocks noChangeArrowheads="1"/>
          </p:cNvSpPr>
          <p:nvPr/>
        </p:nvSpPr>
        <p:spPr bwMode="auto">
          <a:xfrm>
            <a:off x="3324226" y="757238"/>
            <a:ext cx="22426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Sunday, February 21, 1904</a:t>
            </a:r>
            <a:endParaRPr lang="en-GB" altLang="en-US" sz="1400" b="1" dirty="0">
              <a:solidFill>
                <a:srgbClr val="1C1C1C"/>
              </a:solidFill>
            </a:endParaRPr>
          </a:p>
        </p:txBody>
      </p:sp>
      <p:cxnSp>
        <p:nvCxnSpPr>
          <p:cNvPr id="19" name="Straight Connector 18"/>
          <p:cNvCxnSpPr/>
          <p:nvPr/>
        </p:nvCxnSpPr>
        <p:spPr>
          <a:xfrm flipH="1">
            <a:off x="3429001" y="1200150"/>
            <a:ext cx="2210" cy="5435128"/>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763" y="750888"/>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a:off x="3686175" y="3745044"/>
            <a:ext cx="5229227"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81" name="TextBox 15"/>
          <p:cNvSpPr txBox="1">
            <a:spLocks noChangeArrowheads="1"/>
          </p:cNvSpPr>
          <p:nvPr/>
        </p:nvSpPr>
        <p:spPr bwMode="auto">
          <a:xfrm>
            <a:off x="110039" y="1200150"/>
            <a:ext cx="317475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800" b="1" dirty="0" smtClean="0">
                <a:solidFill>
                  <a:srgbClr val="6F5F4D"/>
                </a:solidFill>
              </a:rPr>
              <a:t>Owner of the Pomona Hotel, H.C. Hungerford</a:t>
            </a:r>
          </a:p>
        </p:txBody>
      </p:sp>
      <p:sp>
        <p:nvSpPr>
          <p:cNvPr id="55" name="TextBox 6"/>
          <p:cNvSpPr txBox="1">
            <a:spLocks noChangeArrowheads="1"/>
          </p:cNvSpPr>
          <p:nvPr/>
        </p:nvSpPr>
        <p:spPr bwMode="auto">
          <a:xfrm>
            <a:off x="63639" y="109062"/>
            <a:ext cx="914400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4200" dirty="0" smtClean="0">
                <a:solidFill>
                  <a:srgbClr val="080808"/>
                </a:solidFill>
                <a:effectLst>
                  <a:outerShdw blurRad="38100" dist="38100" dir="2700000" algn="tl">
                    <a:srgbClr val="000000">
                      <a:alpha val="43137"/>
                    </a:srgbClr>
                  </a:outerShdw>
                </a:effectLst>
                <a:latin typeface="Algerian" panose="04020705040A02060702" pitchFamily="82" charset="0"/>
              </a:rPr>
              <a:t>Guests of the </a:t>
            </a:r>
            <a:r>
              <a:rPr lang="en-GB" altLang="en-US" sz="4200" dirty="0" err="1" smtClean="0">
                <a:solidFill>
                  <a:srgbClr val="080808"/>
                </a:solidFill>
                <a:effectLst>
                  <a:outerShdw blurRad="38100" dist="38100" dir="2700000" algn="tl">
                    <a:srgbClr val="000000">
                      <a:alpha val="43137"/>
                    </a:srgbClr>
                  </a:outerShdw>
                </a:effectLst>
                <a:latin typeface="Algerian" panose="04020705040A02060702" pitchFamily="82" charset="0"/>
              </a:rPr>
              <a:t>Taholah</a:t>
            </a:r>
            <a:r>
              <a:rPr lang="en-GB" altLang="en-US" sz="4200" dirty="0" smtClean="0">
                <a:solidFill>
                  <a:srgbClr val="080808"/>
                </a:solidFill>
                <a:effectLst>
                  <a:outerShdw blurRad="38100" dist="38100" dir="2700000" algn="tl">
                    <a:srgbClr val="000000">
                      <a:alpha val="43137"/>
                    </a:srgbClr>
                  </a:outerShdw>
                </a:effectLst>
                <a:latin typeface="Algerian" panose="04020705040A02060702" pitchFamily="82" charset="0"/>
              </a:rPr>
              <a:t> Hotel</a:t>
            </a:r>
            <a:endParaRPr lang="en-GB" altLang="en-US" sz="42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cxnSp>
        <p:nvCxnSpPr>
          <p:cNvPr id="11" name="Straight Connector 10"/>
          <p:cNvCxnSpPr/>
          <p:nvPr/>
        </p:nvCxnSpPr>
        <p:spPr>
          <a:xfrm>
            <a:off x="131762" y="4447246"/>
            <a:ext cx="3153034" cy="0"/>
          </a:xfrm>
          <a:prstGeom prst="line">
            <a:avLst/>
          </a:prstGeom>
          <a:ln>
            <a:solidFill>
              <a:srgbClr val="111111"/>
            </a:solidFill>
          </a:ln>
        </p:spPr>
        <p:style>
          <a:lnRef idx="1">
            <a:schemeClr val="accent1"/>
          </a:lnRef>
          <a:fillRef idx="0">
            <a:schemeClr val="accent1"/>
          </a:fillRef>
          <a:effectRef idx="0">
            <a:schemeClr val="accent1"/>
          </a:effectRef>
          <a:fontRef idx="minor">
            <a:schemeClr val="tx1"/>
          </a:fontRef>
        </p:style>
      </p:cxnSp>
      <p:sp>
        <p:nvSpPr>
          <p:cNvPr id="63" name="TextBox 62"/>
          <p:cNvSpPr txBox="1"/>
          <p:nvPr/>
        </p:nvSpPr>
        <p:spPr>
          <a:xfrm>
            <a:off x="-17083" y="4126044"/>
            <a:ext cx="3429000" cy="276999"/>
          </a:xfrm>
          <a:prstGeom prst="rect">
            <a:avLst/>
          </a:prstGeom>
          <a:noFill/>
        </p:spPr>
        <p:txBody>
          <a:bodyPr wrap="square" rtlCol="0">
            <a:spAutoFit/>
          </a:bodyPr>
          <a:lstStyle/>
          <a:p>
            <a:pPr algn="ctr"/>
            <a:r>
              <a:rPr lang="en-US" sz="1200" dirty="0" smtClean="0">
                <a:solidFill>
                  <a:srgbClr val="6F5F4D"/>
                </a:solidFill>
                <a:latin typeface="Times New Roman" panose="02020603050405020304" pitchFamily="18" charset="0"/>
                <a:cs typeface="Times New Roman" panose="02020603050405020304" pitchFamily="18" charset="0"/>
              </a:rPr>
              <a:t>Image from the WA Gazetteer 1901/1902</a:t>
            </a:r>
            <a:endParaRPr lang="en-US" sz="1200" i="1" dirty="0">
              <a:solidFill>
                <a:srgbClr val="6F5F4D"/>
              </a:solidFill>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rotWithShape="1">
          <a:blip r:embed="rId3" cstate="print">
            <a:duotone>
              <a:prstClr val="black"/>
              <a:srgbClr val="D9C3A5">
                <a:tint val="50000"/>
                <a:satMod val="180000"/>
              </a:srgbClr>
            </a:duotone>
            <a:extLst>
              <a:ext uri="{28A0092B-C50C-407E-A947-70E740481C1C}">
                <a14:useLocalDpi xmlns:a14="http://schemas.microsoft.com/office/drawing/2010/main" val="0"/>
              </a:ext>
            </a:extLst>
          </a:blip>
          <a:srcRect t="51388" b="7778"/>
          <a:stretch/>
        </p:blipFill>
        <p:spPr>
          <a:xfrm>
            <a:off x="110039" y="1891784"/>
            <a:ext cx="3258034" cy="2234260"/>
          </a:xfrm>
          <a:prstGeom prst="rect">
            <a:avLst/>
          </a:prstGeom>
        </p:spPr>
      </p:pic>
      <p:sp>
        <p:nvSpPr>
          <p:cNvPr id="22" name="TextBox 15"/>
          <p:cNvSpPr txBox="1">
            <a:spLocks noChangeArrowheads="1"/>
          </p:cNvSpPr>
          <p:nvPr/>
        </p:nvSpPr>
        <p:spPr bwMode="auto">
          <a:xfrm>
            <a:off x="3574898" y="1750454"/>
            <a:ext cx="2397277" cy="1246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2500" b="1" dirty="0" smtClean="0">
                <a:solidFill>
                  <a:srgbClr val="1C1C1C"/>
                </a:solidFill>
              </a:rPr>
              <a:t>The Newlyweds, Mr &amp; Mrs David Kerr</a:t>
            </a:r>
          </a:p>
        </p:txBody>
      </p:sp>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l="8020" t="14813" r="2750" b="30834"/>
          <a:stretch/>
        </p:blipFill>
        <p:spPr>
          <a:xfrm>
            <a:off x="6005514" y="1216534"/>
            <a:ext cx="3064846" cy="2442786"/>
          </a:xfrm>
          <a:prstGeom prst="rect">
            <a:avLst/>
          </a:prstGeom>
        </p:spPr>
      </p:pic>
    </p:spTree>
    <p:extLst>
      <p:ext uri="{BB962C8B-B14F-4D97-AF65-F5344CB8AC3E}">
        <p14:creationId xmlns:p14="http://schemas.microsoft.com/office/powerpoint/2010/main" val="1790030191"/>
      </p:ext>
    </p:extLst>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0" y="774700"/>
            <a:ext cx="9144000"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105251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1022350"/>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77" name="TextBox 10"/>
          <p:cNvSpPr txBox="1">
            <a:spLocks noChangeArrowheads="1"/>
          </p:cNvSpPr>
          <p:nvPr/>
        </p:nvSpPr>
        <p:spPr bwMode="auto">
          <a:xfrm>
            <a:off x="3324226" y="757238"/>
            <a:ext cx="22426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Sunday, February 21, 1904</a:t>
            </a:r>
            <a:endParaRPr lang="en-GB" altLang="en-US" sz="1400" b="1" dirty="0">
              <a:solidFill>
                <a:srgbClr val="1C1C1C"/>
              </a:solidFill>
            </a:endParaRPr>
          </a:p>
        </p:txBody>
      </p:sp>
      <p:cxnSp>
        <p:nvCxnSpPr>
          <p:cNvPr id="19" name="Straight Connector 18"/>
          <p:cNvCxnSpPr/>
          <p:nvPr/>
        </p:nvCxnSpPr>
        <p:spPr>
          <a:xfrm flipH="1">
            <a:off x="3429001" y="1200150"/>
            <a:ext cx="2210" cy="5435128"/>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763" y="750888"/>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a:off x="3686175" y="3745044"/>
            <a:ext cx="5229227"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81" name="TextBox 15"/>
          <p:cNvSpPr txBox="1">
            <a:spLocks noChangeArrowheads="1"/>
          </p:cNvSpPr>
          <p:nvPr/>
        </p:nvSpPr>
        <p:spPr bwMode="auto">
          <a:xfrm>
            <a:off x="110039" y="1200150"/>
            <a:ext cx="317475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800" b="1" dirty="0" smtClean="0">
                <a:solidFill>
                  <a:srgbClr val="333333"/>
                </a:solidFill>
              </a:rPr>
              <a:t>Owner of the Pomona Hotel, H.C. Hungerford</a:t>
            </a:r>
          </a:p>
        </p:txBody>
      </p:sp>
      <p:sp>
        <p:nvSpPr>
          <p:cNvPr id="55" name="TextBox 6"/>
          <p:cNvSpPr txBox="1">
            <a:spLocks noChangeArrowheads="1"/>
          </p:cNvSpPr>
          <p:nvPr/>
        </p:nvSpPr>
        <p:spPr bwMode="auto">
          <a:xfrm>
            <a:off x="63639" y="109062"/>
            <a:ext cx="914400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4200" dirty="0" smtClean="0">
                <a:solidFill>
                  <a:srgbClr val="080808"/>
                </a:solidFill>
                <a:effectLst>
                  <a:outerShdw blurRad="38100" dist="38100" dir="2700000" algn="tl">
                    <a:srgbClr val="000000">
                      <a:alpha val="43137"/>
                    </a:srgbClr>
                  </a:outerShdw>
                </a:effectLst>
                <a:latin typeface="Algerian" panose="04020705040A02060702" pitchFamily="82" charset="0"/>
              </a:rPr>
              <a:t>Guests of the </a:t>
            </a:r>
            <a:r>
              <a:rPr lang="en-GB" altLang="en-US" sz="4200" dirty="0" err="1" smtClean="0">
                <a:solidFill>
                  <a:srgbClr val="080808"/>
                </a:solidFill>
                <a:effectLst>
                  <a:outerShdw blurRad="38100" dist="38100" dir="2700000" algn="tl">
                    <a:srgbClr val="000000">
                      <a:alpha val="43137"/>
                    </a:srgbClr>
                  </a:outerShdw>
                </a:effectLst>
                <a:latin typeface="Algerian" panose="04020705040A02060702" pitchFamily="82" charset="0"/>
              </a:rPr>
              <a:t>Taholah</a:t>
            </a:r>
            <a:r>
              <a:rPr lang="en-GB" altLang="en-US" sz="4200" dirty="0" smtClean="0">
                <a:solidFill>
                  <a:srgbClr val="080808"/>
                </a:solidFill>
                <a:effectLst>
                  <a:outerShdw blurRad="38100" dist="38100" dir="2700000" algn="tl">
                    <a:srgbClr val="000000">
                      <a:alpha val="43137"/>
                    </a:srgbClr>
                  </a:outerShdw>
                </a:effectLst>
                <a:latin typeface="Algerian" panose="04020705040A02060702" pitchFamily="82" charset="0"/>
              </a:rPr>
              <a:t> Hotel</a:t>
            </a:r>
            <a:endParaRPr lang="en-GB" altLang="en-US" sz="42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cxnSp>
        <p:nvCxnSpPr>
          <p:cNvPr id="11" name="Straight Connector 10"/>
          <p:cNvCxnSpPr/>
          <p:nvPr/>
        </p:nvCxnSpPr>
        <p:spPr>
          <a:xfrm>
            <a:off x="131762" y="4447246"/>
            <a:ext cx="3153034" cy="0"/>
          </a:xfrm>
          <a:prstGeom prst="line">
            <a:avLst/>
          </a:prstGeom>
          <a:ln>
            <a:solidFill>
              <a:srgbClr val="111111"/>
            </a:solidFill>
          </a:ln>
        </p:spPr>
        <p:style>
          <a:lnRef idx="1">
            <a:schemeClr val="accent1"/>
          </a:lnRef>
          <a:fillRef idx="0">
            <a:schemeClr val="accent1"/>
          </a:fillRef>
          <a:effectRef idx="0">
            <a:schemeClr val="accent1"/>
          </a:effectRef>
          <a:fontRef idx="minor">
            <a:schemeClr val="tx1"/>
          </a:fontRef>
        </p:style>
      </p:cxnSp>
      <p:sp>
        <p:nvSpPr>
          <p:cNvPr id="63" name="TextBox 62"/>
          <p:cNvSpPr txBox="1"/>
          <p:nvPr/>
        </p:nvSpPr>
        <p:spPr>
          <a:xfrm>
            <a:off x="-17083" y="4126044"/>
            <a:ext cx="3429000" cy="276999"/>
          </a:xfrm>
          <a:prstGeom prst="rect">
            <a:avLst/>
          </a:prstGeom>
          <a:noFill/>
        </p:spPr>
        <p:txBody>
          <a:bodyPr wrap="square" rtlCol="0">
            <a:spAutoFit/>
          </a:bodyPr>
          <a:lstStyle/>
          <a:p>
            <a:pPr algn="ctr"/>
            <a:r>
              <a:rPr lang="en-US" sz="1200" dirty="0" smtClean="0">
                <a:solidFill>
                  <a:srgbClr val="333333"/>
                </a:solidFill>
                <a:latin typeface="Times New Roman" panose="02020603050405020304" pitchFamily="18" charset="0"/>
                <a:cs typeface="Times New Roman" panose="02020603050405020304" pitchFamily="18" charset="0"/>
              </a:rPr>
              <a:t>Image from the WA Gazetteer 1901/1902</a:t>
            </a:r>
            <a:endParaRPr lang="en-US" sz="1200" i="1" dirty="0">
              <a:solidFill>
                <a:srgbClr val="333333"/>
              </a:solidFill>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rotWithShape="1">
          <a:blip r:embed="rId3" cstate="print">
            <a:duotone>
              <a:prstClr val="black"/>
              <a:srgbClr val="D9C3A5">
                <a:tint val="50000"/>
                <a:satMod val="180000"/>
              </a:srgbClr>
            </a:duotone>
            <a:extLst>
              <a:ext uri="{28A0092B-C50C-407E-A947-70E740481C1C}">
                <a14:useLocalDpi xmlns:a14="http://schemas.microsoft.com/office/drawing/2010/main" val="0"/>
              </a:ext>
            </a:extLst>
          </a:blip>
          <a:srcRect t="51388" b="7778"/>
          <a:stretch/>
        </p:blipFill>
        <p:spPr>
          <a:xfrm>
            <a:off x="110039" y="1891784"/>
            <a:ext cx="3258034" cy="2234260"/>
          </a:xfrm>
          <a:prstGeom prst="rect">
            <a:avLst/>
          </a:prstGeom>
        </p:spPr>
      </p:pic>
      <p:sp>
        <p:nvSpPr>
          <p:cNvPr id="22" name="TextBox 15"/>
          <p:cNvSpPr txBox="1">
            <a:spLocks noChangeArrowheads="1"/>
          </p:cNvSpPr>
          <p:nvPr/>
        </p:nvSpPr>
        <p:spPr bwMode="auto">
          <a:xfrm>
            <a:off x="3574898" y="1750454"/>
            <a:ext cx="2397277" cy="1246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2500" b="1" dirty="0" smtClean="0">
                <a:solidFill>
                  <a:srgbClr val="6F5F4D"/>
                </a:solidFill>
              </a:rPr>
              <a:t>The Newlyweds, Mr &amp; Mrs David Kerr</a:t>
            </a:r>
          </a:p>
        </p:txBody>
      </p:sp>
      <p:pic>
        <p:nvPicPr>
          <p:cNvPr id="4" name="Picture 3"/>
          <p:cNvPicPr>
            <a:picLocks noChangeAspect="1"/>
          </p:cNvPicPr>
          <p:nvPr/>
        </p:nvPicPr>
        <p:blipFill rotWithShape="1">
          <a:blip r:embed="rId4">
            <a:duotone>
              <a:prstClr val="black"/>
              <a:srgbClr val="D9C3A5">
                <a:tint val="50000"/>
                <a:satMod val="180000"/>
              </a:srgbClr>
            </a:duotone>
            <a:extLst>
              <a:ext uri="{28A0092B-C50C-407E-A947-70E740481C1C}">
                <a14:useLocalDpi xmlns:a14="http://schemas.microsoft.com/office/drawing/2010/main" val="0"/>
              </a:ext>
            </a:extLst>
          </a:blip>
          <a:srcRect l="8020" t="14813" r="2750" b="30834"/>
          <a:stretch/>
        </p:blipFill>
        <p:spPr>
          <a:xfrm>
            <a:off x="6005514" y="1216534"/>
            <a:ext cx="3064846" cy="2442786"/>
          </a:xfrm>
          <a:prstGeom prst="rect">
            <a:avLst/>
          </a:prstGeom>
        </p:spPr>
      </p:pic>
      <p:pic>
        <p:nvPicPr>
          <p:cNvPr id="1229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92561" y="4279218"/>
            <a:ext cx="3707108" cy="23435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5" name="TextBox 44"/>
          <p:cNvSpPr txBox="1"/>
          <p:nvPr/>
        </p:nvSpPr>
        <p:spPr>
          <a:xfrm>
            <a:off x="4002709" y="3834206"/>
            <a:ext cx="2384307" cy="369332"/>
          </a:xfrm>
          <a:prstGeom prst="rect">
            <a:avLst/>
          </a:prstGeom>
          <a:noFill/>
        </p:spPr>
        <p:txBody>
          <a:bodyPr wrap="none" rtlCol="0">
            <a:spAutoFit/>
          </a:bodyPr>
          <a:lstStyle/>
          <a:p>
            <a:r>
              <a:rPr lang="en-US" b="1" dirty="0" smtClean="0">
                <a:solidFill>
                  <a:srgbClr val="111111"/>
                </a:solidFill>
                <a:latin typeface="Times New Roman" panose="02020603050405020304" pitchFamily="18" charset="0"/>
                <a:cs typeface="Times New Roman" panose="02020603050405020304" pitchFamily="18" charset="0"/>
              </a:rPr>
              <a:t>Reverend Mr. Parsons</a:t>
            </a:r>
            <a:endParaRPr lang="en-US" b="1" dirty="0">
              <a:solidFill>
                <a:srgbClr val="111111"/>
              </a:solidFill>
              <a:latin typeface="Times New Roman" panose="02020603050405020304" pitchFamily="18" charset="0"/>
              <a:cs typeface="Times New Roman" panose="02020603050405020304" pitchFamily="18" charset="0"/>
            </a:endParaRPr>
          </a:p>
        </p:txBody>
      </p:sp>
      <p:sp>
        <p:nvSpPr>
          <p:cNvPr id="18" name="TextBox 17"/>
          <p:cNvSpPr txBox="1"/>
          <p:nvPr/>
        </p:nvSpPr>
        <p:spPr>
          <a:xfrm>
            <a:off x="4884958" y="6608802"/>
            <a:ext cx="3429000" cy="276999"/>
          </a:xfrm>
          <a:prstGeom prst="rect">
            <a:avLst/>
          </a:prstGeom>
          <a:noFill/>
        </p:spPr>
        <p:txBody>
          <a:bodyPr wrap="square" rtlCol="0">
            <a:spAutoFit/>
          </a:bodyPr>
          <a:lstStyle/>
          <a:p>
            <a:pPr algn="ctr"/>
            <a:r>
              <a:rPr lang="en-US" sz="1200" dirty="0" smtClean="0">
                <a:solidFill>
                  <a:srgbClr val="990000"/>
                </a:solidFill>
                <a:latin typeface="Times New Roman" panose="02020603050405020304" pitchFamily="18" charset="0"/>
                <a:cs typeface="Times New Roman" panose="02020603050405020304" pitchFamily="18" charset="0"/>
              </a:rPr>
              <a:t>Image from HistoryLink.org before 1910</a:t>
            </a:r>
            <a:endParaRPr lang="en-US" sz="1200" i="1" dirty="0">
              <a:solidFill>
                <a:srgbClr val="99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35447113"/>
      </p:ext>
    </p:extLst>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0" y="774700"/>
            <a:ext cx="9144000"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105251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1022350"/>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77" name="TextBox 10"/>
          <p:cNvSpPr txBox="1">
            <a:spLocks noChangeArrowheads="1"/>
          </p:cNvSpPr>
          <p:nvPr/>
        </p:nvSpPr>
        <p:spPr bwMode="auto">
          <a:xfrm>
            <a:off x="3324226" y="757238"/>
            <a:ext cx="22426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Sunday, February 21, 1904</a:t>
            </a:r>
            <a:endParaRPr lang="en-GB" altLang="en-US" sz="1400" b="1" dirty="0">
              <a:solidFill>
                <a:srgbClr val="1C1C1C"/>
              </a:solidFill>
            </a:endParaRPr>
          </a:p>
        </p:txBody>
      </p:sp>
      <p:cxnSp>
        <p:nvCxnSpPr>
          <p:cNvPr id="19" name="Straight Connector 18"/>
          <p:cNvCxnSpPr/>
          <p:nvPr/>
        </p:nvCxnSpPr>
        <p:spPr>
          <a:xfrm flipH="1">
            <a:off x="3819526" y="1200150"/>
            <a:ext cx="2210" cy="5435128"/>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763" y="750888"/>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a:off x="4086225" y="4011744"/>
            <a:ext cx="4829178"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81" name="TextBox 15"/>
          <p:cNvSpPr txBox="1">
            <a:spLocks noChangeArrowheads="1"/>
          </p:cNvSpPr>
          <p:nvPr/>
        </p:nvSpPr>
        <p:spPr bwMode="auto">
          <a:xfrm>
            <a:off x="110039" y="1200150"/>
            <a:ext cx="3620348"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2200" b="1" dirty="0" smtClean="0">
                <a:solidFill>
                  <a:srgbClr val="1C1C1C"/>
                </a:solidFill>
              </a:rPr>
              <a:t>Owner of the Pomona Hotel, H.C. Hungerford</a:t>
            </a:r>
          </a:p>
        </p:txBody>
      </p:sp>
      <p:cxnSp>
        <p:nvCxnSpPr>
          <p:cNvPr id="11" name="Straight Connector 10"/>
          <p:cNvCxnSpPr/>
          <p:nvPr/>
        </p:nvCxnSpPr>
        <p:spPr>
          <a:xfrm>
            <a:off x="227012" y="4028146"/>
            <a:ext cx="3153034" cy="0"/>
          </a:xfrm>
          <a:prstGeom prst="line">
            <a:avLst/>
          </a:prstGeom>
          <a:ln>
            <a:solidFill>
              <a:srgbClr val="111111"/>
            </a:solidFill>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3933825" y="4249869"/>
            <a:ext cx="5114925" cy="477054"/>
          </a:xfrm>
          <a:prstGeom prst="rect">
            <a:avLst/>
          </a:prstGeom>
          <a:noFill/>
        </p:spPr>
        <p:txBody>
          <a:bodyPr wrap="square" rtlCol="0">
            <a:spAutoFit/>
          </a:bodyPr>
          <a:lstStyle/>
          <a:p>
            <a:pPr algn="ctr"/>
            <a:r>
              <a:rPr lang="en-US" sz="2500" b="1" dirty="0" smtClean="0">
                <a:solidFill>
                  <a:srgbClr val="111111"/>
                </a:solidFill>
                <a:latin typeface="Times New Roman" panose="02020603050405020304" pitchFamily="18" charset="0"/>
                <a:cs typeface="Times New Roman" panose="02020603050405020304" pitchFamily="18" charset="0"/>
              </a:rPr>
              <a:t>Reverend Mr. Parsons</a:t>
            </a:r>
            <a:endParaRPr lang="en-US" sz="2500" b="1" dirty="0">
              <a:solidFill>
                <a:srgbClr val="111111"/>
              </a:solidFill>
              <a:latin typeface="Times New Roman" panose="02020603050405020304" pitchFamily="18" charset="0"/>
              <a:cs typeface="Times New Roman" panose="02020603050405020304" pitchFamily="18" charset="0"/>
            </a:endParaRPr>
          </a:p>
        </p:txBody>
      </p:sp>
      <p:sp>
        <p:nvSpPr>
          <p:cNvPr id="22" name="TextBox 15"/>
          <p:cNvSpPr txBox="1">
            <a:spLocks noChangeArrowheads="1"/>
          </p:cNvSpPr>
          <p:nvPr/>
        </p:nvSpPr>
        <p:spPr bwMode="auto">
          <a:xfrm>
            <a:off x="4013048" y="1750454"/>
            <a:ext cx="2397277" cy="1246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2500" b="1" dirty="0" smtClean="0">
                <a:solidFill>
                  <a:srgbClr val="1C1C1C"/>
                </a:solidFill>
              </a:rPr>
              <a:t>The Newlyweds, Mr &amp; Mrs David Kerr</a:t>
            </a:r>
          </a:p>
        </p:txBody>
      </p:sp>
      <p:sp>
        <p:nvSpPr>
          <p:cNvPr id="17" name="TextBox 6"/>
          <p:cNvSpPr txBox="1">
            <a:spLocks noChangeArrowheads="1"/>
          </p:cNvSpPr>
          <p:nvPr/>
        </p:nvSpPr>
        <p:spPr bwMode="auto">
          <a:xfrm>
            <a:off x="-17083" y="79621"/>
            <a:ext cx="9144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4800" dirty="0" err="1" smtClean="0">
                <a:solidFill>
                  <a:srgbClr val="080808"/>
                </a:solidFill>
                <a:effectLst>
                  <a:outerShdw blurRad="38100" dist="38100" dir="2700000" algn="tl">
                    <a:srgbClr val="000000">
                      <a:alpha val="43137"/>
                    </a:srgbClr>
                  </a:outerShdw>
                </a:effectLst>
                <a:latin typeface="Algerian" panose="04020705040A02060702" pitchFamily="82" charset="0"/>
              </a:rPr>
              <a:t>Taholah</a:t>
            </a:r>
            <a:r>
              <a:rPr lang="en-GB" altLang="en-US" sz="4800" dirty="0" smtClean="0">
                <a:solidFill>
                  <a:srgbClr val="080808"/>
                </a:solidFill>
                <a:effectLst>
                  <a:outerShdw blurRad="38100" dist="38100" dir="2700000" algn="tl">
                    <a:srgbClr val="000000">
                      <a:alpha val="43137"/>
                    </a:srgbClr>
                  </a:outerShdw>
                </a:effectLst>
                <a:latin typeface="Algerian" panose="04020705040A02060702" pitchFamily="82" charset="0"/>
              </a:rPr>
              <a:t> Tornado </a:t>
            </a:r>
            <a:r>
              <a:rPr lang="en-GB" altLang="en-US" sz="4800" dirty="0" err="1" smtClean="0">
                <a:solidFill>
                  <a:srgbClr val="080808"/>
                </a:solidFill>
                <a:effectLst>
                  <a:outerShdw blurRad="38100" dist="38100" dir="2700000" algn="tl">
                    <a:srgbClr val="000000">
                      <a:alpha val="43137"/>
                    </a:srgbClr>
                  </a:outerShdw>
                </a:effectLst>
                <a:latin typeface="Algerian" panose="04020705040A02060702" pitchFamily="82" charset="0"/>
              </a:rPr>
              <a:t>InJURIES</a:t>
            </a:r>
            <a:endParaRPr lang="en-GB" altLang="en-US" sz="48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spTree>
    <p:extLst>
      <p:ext uri="{BB962C8B-B14F-4D97-AF65-F5344CB8AC3E}">
        <p14:creationId xmlns:p14="http://schemas.microsoft.com/office/powerpoint/2010/main" val="2918291934"/>
      </p:ext>
    </p:extLst>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0" y="774700"/>
            <a:ext cx="9144000"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105251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1022350"/>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77" name="TextBox 10"/>
          <p:cNvSpPr txBox="1">
            <a:spLocks noChangeArrowheads="1"/>
          </p:cNvSpPr>
          <p:nvPr/>
        </p:nvSpPr>
        <p:spPr bwMode="auto">
          <a:xfrm>
            <a:off x="3324226" y="757238"/>
            <a:ext cx="22426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Sunday, February 21, 1904</a:t>
            </a:r>
            <a:endParaRPr lang="en-GB" altLang="en-US" sz="1400" b="1" dirty="0">
              <a:solidFill>
                <a:srgbClr val="1C1C1C"/>
              </a:solidFill>
            </a:endParaRPr>
          </a:p>
        </p:txBody>
      </p:sp>
      <p:cxnSp>
        <p:nvCxnSpPr>
          <p:cNvPr id="19" name="Straight Connector 18"/>
          <p:cNvCxnSpPr/>
          <p:nvPr/>
        </p:nvCxnSpPr>
        <p:spPr>
          <a:xfrm flipH="1">
            <a:off x="3819526" y="1200150"/>
            <a:ext cx="2210" cy="5435128"/>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763" y="750888"/>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a:off x="4086225" y="4011744"/>
            <a:ext cx="4829178"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81" name="TextBox 15"/>
          <p:cNvSpPr txBox="1">
            <a:spLocks noChangeArrowheads="1"/>
          </p:cNvSpPr>
          <p:nvPr/>
        </p:nvSpPr>
        <p:spPr bwMode="auto">
          <a:xfrm>
            <a:off x="110039" y="1200150"/>
            <a:ext cx="3620348"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2200" b="1" dirty="0" smtClean="0">
                <a:solidFill>
                  <a:srgbClr val="1C1C1C"/>
                </a:solidFill>
              </a:rPr>
              <a:t>Owner of the Pomona Hotel, H.C. Hungerford</a:t>
            </a:r>
          </a:p>
        </p:txBody>
      </p:sp>
      <p:cxnSp>
        <p:nvCxnSpPr>
          <p:cNvPr id="11" name="Straight Connector 10"/>
          <p:cNvCxnSpPr/>
          <p:nvPr/>
        </p:nvCxnSpPr>
        <p:spPr>
          <a:xfrm>
            <a:off x="227012" y="4028146"/>
            <a:ext cx="3153034" cy="0"/>
          </a:xfrm>
          <a:prstGeom prst="line">
            <a:avLst/>
          </a:prstGeom>
          <a:ln>
            <a:solidFill>
              <a:srgbClr val="111111"/>
            </a:solidFill>
          </a:ln>
        </p:spPr>
        <p:style>
          <a:lnRef idx="1">
            <a:schemeClr val="accent1"/>
          </a:lnRef>
          <a:fillRef idx="0">
            <a:schemeClr val="accent1"/>
          </a:fillRef>
          <a:effectRef idx="0">
            <a:schemeClr val="accent1"/>
          </a:effectRef>
          <a:fontRef idx="minor">
            <a:schemeClr val="tx1"/>
          </a:fontRef>
        </p:style>
      </p:cxnSp>
      <p:sp>
        <p:nvSpPr>
          <p:cNvPr id="63" name="TextBox 62"/>
          <p:cNvSpPr txBox="1"/>
          <p:nvPr/>
        </p:nvSpPr>
        <p:spPr>
          <a:xfrm>
            <a:off x="-17083" y="3697419"/>
            <a:ext cx="3429000" cy="276999"/>
          </a:xfrm>
          <a:prstGeom prst="rect">
            <a:avLst/>
          </a:prstGeom>
          <a:noFill/>
        </p:spPr>
        <p:txBody>
          <a:bodyPr wrap="square" rtlCol="0">
            <a:spAutoFit/>
          </a:bodyPr>
          <a:lstStyle/>
          <a:p>
            <a:pPr algn="ctr"/>
            <a:r>
              <a:rPr lang="en-US" sz="1200" dirty="0" smtClean="0">
                <a:solidFill>
                  <a:srgbClr val="990000"/>
                </a:solidFill>
                <a:latin typeface="Times New Roman" panose="02020603050405020304" pitchFamily="18" charset="0"/>
                <a:cs typeface="Times New Roman" panose="02020603050405020304" pitchFamily="18" charset="0"/>
              </a:rPr>
              <a:t>Clipping from the Oregonian 25 Feb 1904 pg. 6</a:t>
            </a:r>
            <a:endParaRPr lang="en-US" sz="1200" i="1" dirty="0">
              <a:solidFill>
                <a:srgbClr val="990000"/>
              </a:solidFill>
              <a:latin typeface="Times New Roman" panose="02020603050405020304" pitchFamily="18" charset="0"/>
              <a:cs typeface="Times New Roman" panose="02020603050405020304" pitchFamily="18" charset="0"/>
            </a:endParaRPr>
          </a:p>
        </p:txBody>
      </p:sp>
      <p:sp>
        <p:nvSpPr>
          <p:cNvPr id="45" name="TextBox 44"/>
          <p:cNvSpPr txBox="1"/>
          <p:nvPr/>
        </p:nvSpPr>
        <p:spPr>
          <a:xfrm>
            <a:off x="3933825" y="4249869"/>
            <a:ext cx="5114925" cy="477054"/>
          </a:xfrm>
          <a:prstGeom prst="rect">
            <a:avLst/>
          </a:prstGeom>
          <a:noFill/>
        </p:spPr>
        <p:txBody>
          <a:bodyPr wrap="square" rtlCol="0">
            <a:spAutoFit/>
          </a:bodyPr>
          <a:lstStyle/>
          <a:p>
            <a:pPr algn="ctr"/>
            <a:r>
              <a:rPr lang="en-US" sz="2500" b="1" dirty="0" smtClean="0">
                <a:solidFill>
                  <a:srgbClr val="111111"/>
                </a:solidFill>
                <a:latin typeface="Times New Roman" panose="02020603050405020304" pitchFamily="18" charset="0"/>
                <a:cs typeface="Times New Roman" panose="02020603050405020304" pitchFamily="18" charset="0"/>
              </a:rPr>
              <a:t>Reverend Mr. Parsons</a:t>
            </a:r>
            <a:endParaRPr lang="en-US" sz="2500" b="1" dirty="0">
              <a:solidFill>
                <a:srgbClr val="111111"/>
              </a:solidFill>
              <a:latin typeface="Times New Roman" panose="02020603050405020304" pitchFamily="18" charset="0"/>
              <a:cs typeface="Times New Roman" panose="02020603050405020304" pitchFamily="18" charset="0"/>
            </a:endParaRPr>
          </a:p>
        </p:txBody>
      </p:sp>
      <p:sp>
        <p:nvSpPr>
          <p:cNvPr id="22" name="TextBox 15"/>
          <p:cNvSpPr txBox="1">
            <a:spLocks noChangeArrowheads="1"/>
          </p:cNvSpPr>
          <p:nvPr/>
        </p:nvSpPr>
        <p:spPr bwMode="auto">
          <a:xfrm>
            <a:off x="4013048" y="1750454"/>
            <a:ext cx="2397277" cy="1246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2500" b="1" dirty="0" smtClean="0">
                <a:solidFill>
                  <a:srgbClr val="1C1C1C"/>
                </a:solidFill>
              </a:rPr>
              <a:t>The Newlyweds, Mr &amp; Mrs David Kerr</a:t>
            </a:r>
          </a:p>
        </p:txBody>
      </p:sp>
      <p:sp>
        <p:nvSpPr>
          <p:cNvPr id="17" name="TextBox 6"/>
          <p:cNvSpPr txBox="1">
            <a:spLocks noChangeArrowheads="1"/>
          </p:cNvSpPr>
          <p:nvPr/>
        </p:nvSpPr>
        <p:spPr bwMode="auto">
          <a:xfrm>
            <a:off x="-17083" y="79621"/>
            <a:ext cx="9144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4800" dirty="0" err="1" smtClean="0">
                <a:solidFill>
                  <a:srgbClr val="080808"/>
                </a:solidFill>
                <a:effectLst>
                  <a:outerShdw blurRad="38100" dist="38100" dir="2700000" algn="tl">
                    <a:srgbClr val="000000">
                      <a:alpha val="43137"/>
                    </a:srgbClr>
                  </a:outerShdw>
                </a:effectLst>
                <a:latin typeface="Algerian" panose="04020705040A02060702" pitchFamily="82" charset="0"/>
              </a:rPr>
              <a:t>Taholah</a:t>
            </a:r>
            <a:r>
              <a:rPr lang="en-GB" altLang="en-US" sz="4800" dirty="0" smtClean="0">
                <a:solidFill>
                  <a:srgbClr val="080808"/>
                </a:solidFill>
                <a:effectLst>
                  <a:outerShdw blurRad="38100" dist="38100" dir="2700000" algn="tl">
                    <a:srgbClr val="000000">
                      <a:alpha val="43137"/>
                    </a:srgbClr>
                  </a:outerShdw>
                </a:effectLst>
                <a:latin typeface="Algerian" panose="04020705040A02060702" pitchFamily="82" charset="0"/>
              </a:rPr>
              <a:t> Tornado </a:t>
            </a:r>
            <a:r>
              <a:rPr lang="en-GB" altLang="en-US" sz="4800" dirty="0" err="1" smtClean="0">
                <a:solidFill>
                  <a:srgbClr val="080808"/>
                </a:solidFill>
                <a:effectLst>
                  <a:outerShdw blurRad="38100" dist="38100" dir="2700000" algn="tl">
                    <a:srgbClr val="000000">
                      <a:alpha val="43137"/>
                    </a:srgbClr>
                  </a:outerShdw>
                </a:effectLst>
                <a:latin typeface="Algerian" panose="04020705040A02060702" pitchFamily="82" charset="0"/>
              </a:rPr>
              <a:t>InJURIES</a:t>
            </a:r>
            <a:endParaRPr lang="en-GB" altLang="en-US" sz="48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t="47361" b="37816"/>
          <a:stretch/>
        </p:blipFill>
        <p:spPr>
          <a:xfrm>
            <a:off x="109279" y="2047875"/>
            <a:ext cx="3621108" cy="1619250"/>
          </a:xfrm>
          <a:prstGeom prst="rect">
            <a:avLst/>
          </a:prstGeom>
        </p:spPr>
      </p:pic>
    </p:spTree>
    <p:extLst>
      <p:ext uri="{BB962C8B-B14F-4D97-AF65-F5344CB8AC3E}">
        <p14:creationId xmlns:p14="http://schemas.microsoft.com/office/powerpoint/2010/main" val="3277643576"/>
      </p:ext>
    </p:extLst>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0" y="774700"/>
            <a:ext cx="9144000"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105251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1022350"/>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77" name="TextBox 10"/>
          <p:cNvSpPr txBox="1">
            <a:spLocks noChangeArrowheads="1"/>
          </p:cNvSpPr>
          <p:nvPr/>
        </p:nvSpPr>
        <p:spPr bwMode="auto">
          <a:xfrm>
            <a:off x="3324226" y="757238"/>
            <a:ext cx="22426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Sunday, February 21, 1904</a:t>
            </a:r>
            <a:endParaRPr lang="en-GB" altLang="en-US" sz="1400" b="1" dirty="0">
              <a:solidFill>
                <a:srgbClr val="1C1C1C"/>
              </a:solidFill>
            </a:endParaRPr>
          </a:p>
        </p:txBody>
      </p:sp>
      <p:cxnSp>
        <p:nvCxnSpPr>
          <p:cNvPr id="19" name="Straight Connector 18"/>
          <p:cNvCxnSpPr/>
          <p:nvPr/>
        </p:nvCxnSpPr>
        <p:spPr>
          <a:xfrm flipH="1">
            <a:off x="3819526" y="1200150"/>
            <a:ext cx="2210" cy="5435128"/>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763" y="750888"/>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a:off x="4086225" y="4011744"/>
            <a:ext cx="4829178"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81" name="TextBox 15"/>
          <p:cNvSpPr txBox="1">
            <a:spLocks noChangeArrowheads="1"/>
          </p:cNvSpPr>
          <p:nvPr/>
        </p:nvSpPr>
        <p:spPr bwMode="auto">
          <a:xfrm>
            <a:off x="110039" y="1200150"/>
            <a:ext cx="3620348"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2200" b="1" dirty="0" smtClean="0">
                <a:solidFill>
                  <a:srgbClr val="6F5F4D"/>
                </a:solidFill>
              </a:rPr>
              <a:t>Owner of the Pomona Hotel, H.C. Hungerford</a:t>
            </a:r>
          </a:p>
        </p:txBody>
      </p:sp>
      <p:cxnSp>
        <p:nvCxnSpPr>
          <p:cNvPr id="11" name="Straight Connector 10"/>
          <p:cNvCxnSpPr/>
          <p:nvPr/>
        </p:nvCxnSpPr>
        <p:spPr>
          <a:xfrm>
            <a:off x="227012" y="4028146"/>
            <a:ext cx="3153034" cy="0"/>
          </a:xfrm>
          <a:prstGeom prst="line">
            <a:avLst/>
          </a:prstGeom>
          <a:ln>
            <a:solidFill>
              <a:srgbClr val="111111"/>
            </a:solidFill>
          </a:ln>
        </p:spPr>
        <p:style>
          <a:lnRef idx="1">
            <a:schemeClr val="accent1"/>
          </a:lnRef>
          <a:fillRef idx="0">
            <a:schemeClr val="accent1"/>
          </a:fillRef>
          <a:effectRef idx="0">
            <a:schemeClr val="accent1"/>
          </a:effectRef>
          <a:fontRef idx="minor">
            <a:schemeClr val="tx1"/>
          </a:fontRef>
        </p:style>
      </p:cxnSp>
      <p:sp>
        <p:nvSpPr>
          <p:cNvPr id="63" name="TextBox 62"/>
          <p:cNvSpPr txBox="1"/>
          <p:nvPr/>
        </p:nvSpPr>
        <p:spPr>
          <a:xfrm>
            <a:off x="-17083" y="3697419"/>
            <a:ext cx="3429000" cy="276999"/>
          </a:xfrm>
          <a:prstGeom prst="rect">
            <a:avLst/>
          </a:prstGeom>
          <a:noFill/>
        </p:spPr>
        <p:txBody>
          <a:bodyPr wrap="square" rtlCol="0">
            <a:spAutoFit/>
          </a:bodyPr>
          <a:lstStyle/>
          <a:p>
            <a:pPr algn="ctr"/>
            <a:r>
              <a:rPr lang="en-US" sz="1200" dirty="0" smtClean="0">
                <a:solidFill>
                  <a:srgbClr val="6F5F4D"/>
                </a:solidFill>
                <a:latin typeface="Times New Roman" panose="02020603050405020304" pitchFamily="18" charset="0"/>
                <a:cs typeface="Times New Roman" panose="02020603050405020304" pitchFamily="18" charset="0"/>
              </a:rPr>
              <a:t>Clipping from the Oregonian 25 Feb 1904 pg. 6</a:t>
            </a:r>
            <a:endParaRPr lang="en-US" sz="1200" i="1" dirty="0">
              <a:solidFill>
                <a:srgbClr val="6F5F4D"/>
              </a:solidFill>
              <a:latin typeface="Times New Roman" panose="02020603050405020304" pitchFamily="18" charset="0"/>
              <a:cs typeface="Times New Roman" panose="02020603050405020304" pitchFamily="18" charset="0"/>
            </a:endParaRPr>
          </a:p>
        </p:txBody>
      </p:sp>
      <p:sp>
        <p:nvSpPr>
          <p:cNvPr id="45" name="TextBox 44"/>
          <p:cNvSpPr txBox="1"/>
          <p:nvPr/>
        </p:nvSpPr>
        <p:spPr>
          <a:xfrm>
            <a:off x="3933825" y="4249869"/>
            <a:ext cx="5114925" cy="477054"/>
          </a:xfrm>
          <a:prstGeom prst="rect">
            <a:avLst/>
          </a:prstGeom>
          <a:noFill/>
        </p:spPr>
        <p:txBody>
          <a:bodyPr wrap="square" rtlCol="0">
            <a:spAutoFit/>
          </a:bodyPr>
          <a:lstStyle/>
          <a:p>
            <a:pPr algn="ctr"/>
            <a:r>
              <a:rPr lang="en-US" sz="2500" b="1" dirty="0" smtClean="0">
                <a:solidFill>
                  <a:srgbClr val="111111"/>
                </a:solidFill>
                <a:latin typeface="Times New Roman" panose="02020603050405020304" pitchFamily="18" charset="0"/>
                <a:cs typeface="Times New Roman" panose="02020603050405020304" pitchFamily="18" charset="0"/>
              </a:rPr>
              <a:t>Reverend Mr. Parsons</a:t>
            </a:r>
            <a:endParaRPr lang="en-US" sz="2500" b="1" dirty="0">
              <a:solidFill>
                <a:srgbClr val="111111"/>
              </a:solidFill>
              <a:latin typeface="Times New Roman" panose="02020603050405020304" pitchFamily="18" charset="0"/>
              <a:cs typeface="Times New Roman" panose="02020603050405020304" pitchFamily="18" charset="0"/>
            </a:endParaRPr>
          </a:p>
        </p:txBody>
      </p:sp>
      <p:sp>
        <p:nvSpPr>
          <p:cNvPr id="22" name="TextBox 15"/>
          <p:cNvSpPr txBox="1">
            <a:spLocks noChangeArrowheads="1"/>
          </p:cNvSpPr>
          <p:nvPr/>
        </p:nvSpPr>
        <p:spPr bwMode="auto">
          <a:xfrm>
            <a:off x="4013048" y="1750454"/>
            <a:ext cx="2397277" cy="1246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2500" b="1" dirty="0" smtClean="0">
                <a:solidFill>
                  <a:srgbClr val="1C1C1C"/>
                </a:solidFill>
              </a:rPr>
              <a:t>The Newlyweds, Mr &amp; Mrs David Kerr</a:t>
            </a:r>
          </a:p>
        </p:txBody>
      </p:sp>
      <p:sp>
        <p:nvSpPr>
          <p:cNvPr id="17" name="TextBox 6"/>
          <p:cNvSpPr txBox="1">
            <a:spLocks noChangeArrowheads="1"/>
          </p:cNvSpPr>
          <p:nvPr/>
        </p:nvSpPr>
        <p:spPr bwMode="auto">
          <a:xfrm>
            <a:off x="-17083" y="79621"/>
            <a:ext cx="9144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4800" dirty="0" err="1" smtClean="0">
                <a:solidFill>
                  <a:srgbClr val="080808"/>
                </a:solidFill>
                <a:effectLst>
                  <a:outerShdw blurRad="38100" dist="38100" dir="2700000" algn="tl">
                    <a:srgbClr val="000000">
                      <a:alpha val="43137"/>
                    </a:srgbClr>
                  </a:outerShdw>
                </a:effectLst>
                <a:latin typeface="Algerian" panose="04020705040A02060702" pitchFamily="82" charset="0"/>
              </a:rPr>
              <a:t>Taholah</a:t>
            </a:r>
            <a:r>
              <a:rPr lang="en-GB" altLang="en-US" sz="4800" dirty="0" smtClean="0">
                <a:solidFill>
                  <a:srgbClr val="080808"/>
                </a:solidFill>
                <a:effectLst>
                  <a:outerShdw blurRad="38100" dist="38100" dir="2700000" algn="tl">
                    <a:srgbClr val="000000">
                      <a:alpha val="43137"/>
                    </a:srgbClr>
                  </a:outerShdw>
                </a:effectLst>
                <a:latin typeface="Algerian" panose="04020705040A02060702" pitchFamily="82" charset="0"/>
              </a:rPr>
              <a:t> Tornado </a:t>
            </a:r>
            <a:r>
              <a:rPr lang="en-GB" altLang="en-US" sz="4800" dirty="0" err="1" smtClean="0">
                <a:solidFill>
                  <a:srgbClr val="080808"/>
                </a:solidFill>
                <a:effectLst>
                  <a:outerShdw blurRad="38100" dist="38100" dir="2700000" algn="tl">
                    <a:srgbClr val="000000">
                      <a:alpha val="43137"/>
                    </a:srgbClr>
                  </a:outerShdw>
                </a:effectLst>
                <a:latin typeface="Algerian" panose="04020705040A02060702" pitchFamily="82" charset="0"/>
              </a:rPr>
              <a:t>InJURIES</a:t>
            </a:r>
            <a:endParaRPr lang="en-GB" altLang="en-US" sz="48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sp>
        <p:nvSpPr>
          <p:cNvPr id="21" name="TextBox 20"/>
          <p:cNvSpPr txBox="1"/>
          <p:nvPr/>
        </p:nvSpPr>
        <p:spPr>
          <a:xfrm>
            <a:off x="4951729" y="4886296"/>
            <a:ext cx="3136429" cy="1323439"/>
          </a:xfrm>
          <a:prstGeom prst="rect">
            <a:avLst/>
          </a:prstGeom>
          <a:noFill/>
        </p:spPr>
        <p:txBody>
          <a:bodyPr wrap="square" rtlCol="0">
            <a:spAutoFit/>
          </a:bodyPr>
          <a:lstStyle/>
          <a:p>
            <a:pPr algn="ctr"/>
            <a:r>
              <a:rPr lang="en-US" sz="4000" b="1" dirty="0" smtClean="0">
                <a:solidFill>
                  <a:srgbClr val="C00000"/>
                </a:solidFill>
              </a:rPr>
              <a:t>Broken</a:t>
            </a:r>
          </a:p>
          <a:p>
            <a:pPr algn="ctr"/>
            <a:r>
              <a:rPr lang="en-US" sz="4000" b="1" dirty="0" smtClean="0">
                <a:solidFill>
                  <a:srgbClr val="C00000"/>
                </a:solidFill>
              </a:rPr>
              <a:t>+ </a:t>
            </a:r>
          </a:p>
        </p:txBody>
      </p:sp>
      <p:pic>
        <p:nvPicPr>
          <p:cNvPr id="1331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7007499" y="5404542"/>
            <a:ext cx="689522" cy="10362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1"/>
          <p:cNvPicPr>
            <a:picLocks noChangeAspect="1"/>
          </p:cNvPicPr>
          <p:nvPr/>
        </p:nvPicPr>
        <p:blipFill rotWithShape="1">
          <a:blip r:embed="rId4" cstate="print">
            <a:duotone>
              <a:prstClr val="black"/>
              <a:srgbClr val="D9C3A5">
                <a:tint val="50000"/>
                <a:satMod val="180000"/>
              </a:srgbClr>
            </a:duotone>
            <a:extLst>
              <a:ext uri="{BEBA8EAE-BF5A-486C-A8C5-ECC9F3942E4B}">
                <a14:imgProps xmlns:a14="http://schemas.microsoft.com/office/drawing/2010/main">
                  <a14:imgLayer r:embed="rId5">
                    <a14:imgEffect>
                      <a14:colorTemperature colorTemp="1500"/>
                    </a14:imgEffect>
                    <a14:imgEffect>
                      <a14:saturation sat="25000"/>
                    </a14:imgEffect>
                  </a14:imgLayer>
                </a14:imgProps>
              </a:ext>
              <a:ext uri="{28A0092B-C50C-407E-A947-70E740481C1C}">
                <a14:useLocalDpi xmlns:a14="http://schemas.microsoft.com/office/drawing/2010/main" val="0"/>
              </a:ext>
            </a:extLst>
          </a:blip>
          <a:srcRect t="47361" b="37816"/>
          <a:stretch/>
        </p:blipFill>
        <p:spPr>
          <a:xfrm>
            <a:off x="109279" y="2047875"/>
            <a:ext cx="3621108" cy="1619250"/>
          </a:xfrm>
          <a:prstGeom prst="rect">
            <a:avLst/>
          </a:prstGeom>
        </p:spPr>
      </p:pic>
      <p:pic>
        <p:nvPicPr>
          <p:cNvPr id="13316" name="Picture 4"/>
          <p:cNvPicPr>
            <a:picLocks noChangeAspect="1" noChangeArrowheads="1"/>
          </p:cNvPicPr>
          <p:nvPr/>
        </p:nvPicPr>
        <p:blipFill rotWithShape="1">
          <a:blip r:embed="rId6">
            <a:extLst>
              <a:ext uri="{28A0092B-C50C-407E-A947-70E740481C1C}">
                <a14:useLocalDpi xmlns:a14="http://schemas.microsoft.com/office/drawing/2010/main" val="0"/>
              </a:ext>
            </a:extLst>
          </a:blip>
          <a:srcRect l="38463" t="34594" r="8049" b="13611"/>
          <a:stretch/>
        </p:blipFill>
        <p:spPr bwMode="auto">
          <a:xfrm>
            <a:off x="4899463" y="5557540"/>
            <a:ext cx="1324653" cy="6956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49754056"/>
      </p:ext>
    </p:extLst>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0" y="774700"/>
            <a:ext cx="9144000"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105251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1022350"/>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77" name="TextBox 10"/>
          <p:cNvSpPr txBox="1">
            <a:spLocks noChangeArrowheads="1"/>
          </p:cNvSpPr>
          <p:nvPr/>
        </p:nvSpPr>
        <p:spPr bwMode="auto">
          <a:xfrm>
            <a:off x="3324226" y="757238"/>
            <a:ext cx="22426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Sunday, February 21, 1904</a:t>
            </a:r>
            <a:endParaRPr lang="en-GB" altLang="en-US" sz="1400" b="1" dirty="0">
              <a:solidFill>
                <a:srgbClr val="1C1C1C"/>
              </a:solidFill>
            </a:endParaRPr>
          </a:p>
        </p:txBody>
      </p:sp>
      <p:cxnSp>
        <p:nvCxnSpPr>
          <p:cNvPr id="19" name="Straight Connector 18"/>
          <p:cNvCxnSpPr/>
          <p:nvPr/>
        </p:nvCxnSpPr>
        <p:spPr>
          <a:xfrm flipH="1">
            <a:off x="3819526" y="1200150"/>
            <a:ext cx="2210" cy="5435128"/>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763" y="750888"/>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a:off x="4086225" y="4011744"/>
            <a:ext cx="4829178"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81" name="TextBox 15"/>
          <p:cNvSpPr txBox="1">
            <a:spLocks noChangeArrowheads="1"/>
          </p:cNvSpPr>
          <p:nvPr/>
        </p:nvSpPr>
        <p:spPr bwMode="auto">
          <a:xfrm>
            <a:off x="110039" y="1200150"/>
            <a:ext cx="3620348"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2200" b="1" dirty="0" smtClean="0">
                <a:solidFill>
                  <a:srgbClr val="6F5F4D"/>
                </a:solidFill>
              </a:rPr>
              <a:t>Owner of the Pomona Hotel, H.C. Hungerford</a:t>
            </a:r>
          </a:p>
        </p:txBody>
      </p:sp>
      <p:cxnSp>
        <p:nvCxnSpPr>
          <p:cNvPr id="11" name="Straight Connector 10"/>
          <p:cNvCxnSpPr/>
          <p:nvPr/>
        </p:nvCxnSpPr>
        <p:spPr>
          <a:xfrm>
            <a:off x="227012" y="4028146"/>
            <a:ext cx="3153034" cy="0"/>
          </a:xfrm>
          <a:prstGeom prst="line">
            <a:avLst/>
          </a:prstGeom>
          <a:ln>
            <a:solidFill>
              <a:srgbClr val="111111"/>
            </a:solidFill>
          </a:ln>
        </p:spPr>
        <p:style>
          <a:lnRef idx="1">
            <a:schemeClr val="accent1"/>
          </a:lnRef>
          <a:fillRef idx="0">
            <a:schemeClr val="accent1"/>
          </a:fillRef>
          <a:effectRef idx="0">
            <a:schemeClr val="accent1"/>
          </a:effectRef>
          <a:fontRef idx="minor">
            <a:schemeClr val="tx1"/>
          </a:fontRef>
        </p:style>
      </p:cxnSp>
      <p:sp>
        <p:nvSpPr>
          <p:cNvPr id="63" name="TextBox 62"/>
          <p:cNvSpPr txBox="1"/>
          <p:nvPr/>
        </p:nvSpPr>
        <p:spPr>
          <a:xfrm>
            <a:off x="-17083" y="3697419"/>
            <a:ext cx="3429000" cy="276999"/>
          </a:xfrm>
          <a:prstGeom prst="rect">
            <a:avLst/>
          </a:prstGeom>
          <a:noFill/>
        </p:spPr>
        <p:txBody>
          <a:bodyPr wrap="square" rtlCol="0">
            <a:spAutoFit/>
          </a:bodyPr>
          <a:lstStyle/>
          <a:p>
            <a:pPr algn="ctr"/>
            <a:r>
              <a:rPr lang="en-US" sz="1200" dirty="0" smtClean="0">
                <a:solidFill>
                  <a:srgbClr val="6F5F4D"/>
                </a:solidFill>
                <a:latin typeface="Times New Roman" panose="02020603050405020304" pitchFamily="18" charset="0"/>
                <a:cs typeface="Times New Roman" panose="02020603050405020304" pitchFamily="18" charset="0"/>
              </a:rPr>
              <a:t>Clipping from the Oregonian 25 Feb 1904 pg. 6</a:t>
            </a:r>
            <a:endParaRPr lang="en-US" sz="1200" i="1" dirty="0">
              <a:solidFill>
                <a:srgbClr val="6F5F4D"/>
              </a:solidFill>
              <a:latin typeface="Times New Roman" panose="02020603050405020304" pitchFamily="18" charset="0"/>
              <a:cs typeface="Times New Roman" panose="02020603050405020304" pitchFamily="18" charset="0"/>
            </a:endParaRPr>
          </a:p>
        </p:txBody>
      </p:sp>
      <p:sp>
        <p:nvSpPr>
          <p:cNvPr id="45" name="TextBox 44"/>
          <p:cNvSpPr txBox="1"/>
          <p:nvPr/>
        </p:nvSpPr>
        <p:spPr>
          <a:xfrm>
            <a:off x="3933825" y="4249869"/>
            <a:ext cx="5114925" cy="477054"/>
          </a:xfrm>
          <a:prstGeom prst="rect">
            <a:avLst/>
          </a:prstGeom>
          <a:noFill/>
        </p:spPr>
        <p:txBody>
          <a:bodyPr wrap="square" rtlCol="0">
            <a:spAutoFit/>
          </a:bodyPr>
          <a:lstStyle/>
          <a:p>
            <a:pPr algn="ctr"/>
            <a:r>
              <a:rPr lang="en-US" sz="2500" b="1" dirty="0" smtClean="0">
                <a:solidFill>
                  <a:srgbClr val="6F5F4D"/>
                </a:solidFill>
                <a:latin typeface="Times New Roman" panose="02020603050405020304" pitchFamily="18" charset="0"/>
                <a:cs typeface="Times New Roman" panose="02020603050405020304" pitchFamily="18" charset="0"/>
              </a:rPr>
              <a:t>Reverend Mr. Parsons</a:t>
            </a:r>
            <a:endParaRPr lang="en-US" sz="2500" b="1" dirty="0">
              <a:solidFill>
                <a:srgbClr val="6F5F4D"/>
              </a:solidFill>
              <a:latin typeface="Times New Roman" panose="02020603050405020304" pitchFamily="18" charset="0"/>
              <a:cs typeface="Times New Roman" panose="02020603050405020304" pitchFamily="18" charset="0"/>
            </a:endParaRPr>
          </a:p>
        </p:txBody>
      </p:sp>
      <p:sp>
        <p:nvSpPr>
          <p:cNvPr id="22" name="TextBox 15"/>
          <p:cNvSpPr txBox="1">
            <a:spLocks noChangeArrowheads="1"/>
          </p:cNvSpPr>
          <p:nvPr/>
        </p:nvSpPr>
        <p:spPr bwMode="auto">
          <a:xfrm>
            <a:off x="4013048" y="1750454"/>
            <a:ext cx="2397277" cy="1246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2500" b="1" dirty="0" smtClean="0">
                <a:solidFill>
                  <a:srgbClr val="1C1C1C"/>
                </a:solidFill>
              </a:rPr>
              <a:t>The Newlyweds, Mr &amp; Mrs David Kerr</a:t>
            </a:r>
          </a:p>
        </p:txBody>
      </p:sp>
      <p:sp>
        <p:nvSpPr>
          <p:cNvPr id="17" name="TextBox 6"/>
          <p:cNvSpPr txBox="1">
            <a:spLocks noChangeArrowheads="1"/>
          </p:cNvSpPr>
          <p:nvPr/>
        </p:nvSpPr>
        <p:spPr bwMode="auto">
          <a:xfrm>
            <a:off x="-17083" y="79621"/>
            <a:ext cx="9144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4800" dirty="0" err="1" smtClean="0">
                <a:solidFill>
                  <a:srgbClr val="080808"/>
                </a:solidFill>
                <a:effectLst>
                  <a:outerShdw blurRad="38100" dist="38100" dir="2700000" algn="tl">
                    <a:srgbClr val="000000">
                      <a:alpha val="43137"/>
                    </a:srgbClr>
                  </a:outerShdw>
                </a:effectLst>
                <a:latin typeface="Algerian" panose="04020705040A02060702" pitchFamily="82" charset="0"/>
              </a:rPr>
              <a:t>Taholah</a:t>
            </a:r>
            <a:r>
              <a:rPr lang="en-GB" altLang="en-US" sz="4800" dirty="0" smtClean="0">
                <a:solidFill>
                  <a:srgbClr val="080808"/>
                </a:solidFill>
                <a:effectLst>
                  <a:outerShdw blurRad="38100" dist="38100" dir="2700000" algn="tl">
                    <a:srgbClr val="000000">
                      <a:alpha val="43137"/>
                    </a:srgbClr>
                  </a:outerShdw>
                </a:effectLst>
                <a:latin typeface="Algerian" panose="04020705040A02060702" pitchFamily="82" charset="0"/>
              </a:rPr>
              <a:t> Tornado </a:t>
            </a:r>
            <a:r>
              <a:rPr lang="en-GB" altLang="en-US" sz="4800" dirty="0" err="1" smtClean="0">
                <a:solidFill>
                  <a:srgbClr val="080808"/>
                </a:solidFill>
                <a:effectLst>
                  <a:outerShdw blurRad="38100" dist="38100" dir="2700000" algn="tl">
                    <a:srgbClr val="000000">
                      <a:alpha val="43137"/>
                    </a:srgbClr>
                  </a:outerShdw>
                </a:effectLst>
                <a:latin typeface="Algerian" panose="04020705040A02060702" pitchFamily="82" charset="0"/>
              </a:rPr>
              <a:t>InJURIES</a:t>
            </a:r>
            <a:endParaRPr lang="en-GB" altLang="en-US" sz="48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sp>
        <p:nvSpPr>
          <p:cNvPr id="18" name="TextBox 17"/>
          <p:cNvSpPr txBox="1"/>
          <p:nvPr/>
        </p:nvSpPr>
        <p:spPr>
          <a:xfrm rot="20531128">
            <a:off x="5933856" y="1808391"/>
            <a:ext cx="3136429" cy="861774"/>
          </a:xfrm>
          <a:prstGeom prst="rect">
            <a:avLst/>
          </a:prstGeom>
          <a:noFill/>
        </p:spPr>
        <p:txBody>
          <a:bodyPr wrap="square" rtlCol="0">
            <a:spAutoFit/>
          </a:bodyPr>
          <a:lstStyle/>
          <a:p>
            <a:pPr algn="ctr"/>
            <a:r>
              <a:rPr lang="en-US" sz="5000" b="1" dirty="0" smtClean="0">
                <a:solidFill>
                  <a:srgbClr val="C00000"/>
                </a:solidFill>
              </a:rPr>
              <a:t>Killed</a:t>
            </a:r>
            <a:endParaRPr lang="en-US" sz="4000" b="1" dirty="0">
              <a:solidFill>
                <a:srgbClr val="C00000"/>
              </a:solidFill>
            </a:endParaRPr>
          </a:p>
        </p:txBody>
      </p:sp>
      <p:sp>
        <p:nvSpPr>
          <p:cNvPr id="21" name="TextBox 20"/>
          <p:cNvSpPr txBox="1"/>
          <p:nvPr/>
        </p:nvSpPr>
        <p:spPr>
          <a:xfrm>
            <a:off x="4951729" y="4886296"/>
            <a:ext cx="3136429" cy="1323439"/>
          </a:xfrm>
          <a:prstGeom prst="rect">
            <a:avLst/>
          </a:prstGeom>
          <a:noFill/>
        </p:spPr>
        <p:txBody>
          <a:bodyPr wrap="square" rtlCol="0">
            <a:spAutoFit/>
          </a:bodyPr>
          <a:lstStyle/>
          <a:p>
            <a:pPr algn="ctr"/>
            <a:r>
              <a:rPr lang="en-US" sz="4000" b="1" dirty="0" smtClean="0">
                <a:solidFill>
                  <a:srgbClr val="6F5F4D"/>
                </a:solidFill>
              </a:rPr>
              <a:t>Broken</a:t>
            </a:r>
          </a:p>
          <a:p>
            <a:pPr algn="ctr"/>
            <a:r>
              <a:rPr lang="en-US" sz="4000" b="1" dirty="0" smtClean="0">
                <a:solidFill>
                  <a:srgbClr val="6F5F4D"/>
                </a:solidFill>
              </a:rPr>
              <a:t>+ </a:t>
            </a:r>
          </a:p>
        </p:txBody>
      </p:sp>
      <p:pic>
        <p:nvPicPr>
          <p:cNvPr id="13315" name="Picture 3"/>
          <p:cNvPicPr>
            <a:picLocks noChangeAspect="1" noChangeArrowheads="1"/>
          </p:cNvPicPr>
          <p:nvPr/>
        </p:nvPicPr>
        <p:blipFill>
          <a:blip r:embed="rId3" cstate="print">
            <a:duotone>
              <a:prstClr val="black"/>
              <a:srgbClr val="D9C3A5">
                <a:tint val="50000"/>
                <a:satMod val="180000"/>
              </a:srgbClr>
            </a:duotone>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rot="5400000">
            <a:off x="7007499" y="5404542"/>
            <a:ext cx="689522" cy="10362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1"/>
          <p:cNvPicPr>
            <a:picLocks noChangeAspect="1"/>
          </p:cNvPicPr>
          <p:nvPr/>
        </p:nvPicPr>
        <p:blipFill rotWithShape="1">
          <a:blip r:embed="rId5" cstate="print">
            <a:duotone>
              <a:prstClr val="black"/>
              <a:srgbClr val="D9C3A5">
                <a:tint val="50000"/>
                <a:satMod val="180000"/>
              </a:srgbClr>
            </a:duotone>
            <a:extLst>
              <a:ext uri="{BEBA8EAE-BF5A-486C-A8C5-ECC9F3942E4B}">
                <a14:imgProps xmlns:a14="http://schemas.microsoft.com/office/drawing/2010/main">
                  <a14:imgLayer r:embed="rId6">
                    <a14:imgEffect>
                      <a14:colorTemperature colorTemp="1500"/>
                    </a14:imgEffect>
                    <a14:imgEffect>
                      <a14:saturation sat="25000"/>
                    </a14:imgEffect>
                  </a14:imgLayer>
                </a14:imgProps>
              </a:ext>
              <a:ext uri="{28A0092B-C50C-407E-A947-70E740481C1C}">
                <a14:useLocalDpi xmlns:a14="http://schemas.microsoft.com/office/drawing/2010/main" val="0"/>
              </a:ext>
            </a:extLst>
          </a:blip>
          <a:srcRect t="47361" b="37816"/>
          <a:stretch/>
        </p:blipFill>
        <p:spPr>
          <a:xfrm>
            <a:off x="109279" y="2047875"/>
            <a:ext cx="3621108" cy="1619250"/>
          </a:xfrm>
          <a:prstGeom prst="rect">
            <a:avLst/>
          </a:prstGeom>
        </p:spPr>
      </p:pic>
      <p:pic>
        <p:nvPicPr>
          <p:cNvPr id="13316" name="Picture 4"/>
          <p:cNvPicPr>
            <a:picLocks noChangeAspect="1" noChangeArrowheads="1"/>
          </p:cNvPicPr>
          <p:nvPr/>
        </p:nvPicPr>
        <p:blipFill rotWithShape="1">
          <a:blip r:embed="rId7">
            <a:duotone>
              <a:prstClr val="black"/>
              <a:srgbClr val="D9C3A5">
                <a:tint val="50000"/>
                <a:satMod val="180000"/>
              </a:srgbClr>
            </a:duotone>
            <a:extLst>
              <a:ext uri="{28A0092B-C50C-407E-A947-70E740481C1C}">
                <a14:useLocalDpi xmlns:a14="http://schemas.microsoft.com/office/drawing/2010/main" val="0"/>
              </a:ext>
            </a:extLst>
          </a:blip>
          <a:srcRect l="38463" t="34594" r="8049" b="13611"/>
          <a:stretch/>
        </p:blipFill>
        <p:spPr bwMode="auto">
          <a:xfrm>
            <a:off x="4899463" y="5557540"/>
            <a:ext cx="1324653" cy="6956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10148479"/>
      </p:ext>
    </p:extLst>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0" y="774700"/>
            <a:ext cx="9144000"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105251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1022350"/>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77" name="TextBox 10"/>
          <p:cNvSpPr txBox="1">
            <a:spLocks noChangeArrowheads="1"/>
          </p:cNvSpPr>
          <p:nvPr/>
        </p:nvSpPr>
        <p:spPr bwMode="auto">
          <a:xfrm>
            <a:off x="3324226" y="757238"/>
            <a:ext cx="22426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Sunday, February 21, 1904</a:t>
            </a:r>
            <a:endParaRPr lang="en-GB" altLang="en-US" sz="1400" b="1" dirty="0">
              <a:solidFill>
                <a:srgbClr val="1C1C1C"/>
              </a:solidFill>
            </a:endParaRPr>
          </a:p>
        </p:txBody>
      </p:sp>
      <p:cxnSp>
        <p:nvCxnSpPr>
          <p:cNvPr id="19" name="Straight Connector 18"/>
          <p:cNvCxnSpPr/>
          <p:nvPr/>
        </p:nvCxnSpPr>
        <p:spPr>
          <a:xfrm flipH="1">
            <a:off x="3819526" y="1200150"/>
            <a:ext cx="2210" cy="5435128"/>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763" y="750888"/>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a:off x="4086225" y="4011744"/>
            <a:ext cx="4829178"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81" name="TextBox 15"/>
          <p:cNvSpPr txBox="1">
            <a:spLocks noChangeArrowheads="1"/>
          </p:cNvSpPr>
          <p:nvPr/>
        </p:nvSpPr>
        <p:spPr bwMode="auto">
          <a:xfrm>
            <a:off x="110039" y="1200150"/>
            <a:ext cx="3620348"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2200" b="1" dirty="0" smtClean="0">
                <a:solidFill>
                  <a:srgbClr val="6F5F4D"/>
                </a:solidFill>
              </a:rPr>
              <a:t>Owner of the Pomona Hotel, H.C. Hungerford</a:t>
            </a:r>
          </a:p>
        </p:txBody>
      </p:sp>
      <p:cxnSp>
        <p:nvCxnSpPr>
          <p:cNvPr id="11" name="Straight Connector 10"/>
          <p:cNvCxnSpPr/>
          <p:nvPr/>
        </p:nvCxnSpPr>
        <p:spPr>
          <a:xfrm>
            <a:off x="227012" y="4028146"/>
            <a:ext cx="3153034" cy="0"/>
          </a:xfrm>
          <a:prstGeom prst="line">
            <a:avLst/>
          </a:prstGeom>
          <a:ln>
            <a:solidFill>
              <a:srgbClr val="111111"/>
            </a:solidFill>
          </a:ln>
        </p:spPr>
        <p:style>
          <a:lnRef idx="1">
            <a:schemeClr val="accent1"/>
          </a:lnRef>
          <a:fillRef idx="0">
            <a:schemeClr val="accent1"/>
          </a:fillRef>
          <a:effectRef idx="0">
            <a:schemeClr val="accent1"/>
          </a:effectRef>
          <a:fontRef idx="minor">
            <a:schemeClr val="tx1"/>
          </a:fontRef>
        </p:style>
      </p:cxnSp>
      <p:sp>
        <p:nvSpPr>
          <p:cNvPr id="63" name="TextBox 62"/>
          <p:cNvSpPr txBox="1"/>
          <p:nvPr/>
        </p:nvSpPr>
        <p:spPr>
          <a:xfrm>
            <a:off x="-17083" y="3697419"/>
            <a:ext cx="3429000" cy="276999"/>
          </a:xfrm>
          <a:prstGeom prst="rect">
            <a:avLst/>
          </a:prstGeom>
          <a:noFill/>
        </p:spPr>
        <p:txBody>
          <a:bodyPr wrap="square" rtlCol="0">
            <a:spAutoFit/>
          </a:bodyPr>
          <a:lstStyle/>
          <a:p>
            <a:pPr algn="ctr"/>
            <a:r>
              <a:rPr lang="en-US" sz="1200" dirty="0" smtClean="0">
                <a:solidFill>
                  <a:srgbClr val="6F5F4D"/>
                </a:solidFill>
                <a:latin typeface="Times New Roman" panose="02020603050405020304" pitchFamily="18" charset="0"/>
                <a:cs typeface="Times New Roman" panose="02020603050405020304" pitchFamily="18" charset="0"/>
              </a:rPr>
              <a:t>Clipping from the Oregonian 25 Feb 1904 pg. 6</a:t>
            </a:r>
            <a:endParaRPr lang="en-US" sz="1200" i="1" dirty="0">
              <a:solidFill>
                <a:srgbClr val="6F5F4D"/>
              </a:solidFill>
              <a:latin typeface="Times New Roman" panose="02020603050405020304" pitchFamily="18" charset="0"/>
              <a:cs typeface="Times New Roman" panose="02020603050405020304" pitchFamily="18" charset="0"/>
            </a:endParaRPr>
          </a:p>
        </p:txBody>
      </p:sp>
      <p:sp>
        <p:nvSpPr>
          <p:cNvPr id="45" name="TextBox 44"/>
          <p:cNvSpPr txBox="1"/>
          <p:nvPr/>
        </p:nvSpPr>
        <p:spPr>
          <a:xfrm>
            <a:off x="3933825" y="4249869"/>
            <a:ext cx="5114925" cy="477054"/>
          </a:xfrm>
          <a:prstGeom prst="rect">
            <a:avLst/>
          </a:prstGeom>
          <a:noFill/>
        </p:spPr>
        <p:txBody>
          <a:bodyPr wrap="square" rtlCol="0">
            <a:spAutoFit/>
          </a:bodyPr>
          <a:lstStyle/>
          <a:p>
            <a:pPr algn="ctr"/>
            <a:r>
              <a:rPr lang="en-US" sz="2500" b="1" dirty="0" smtClean="0">
                <a:solidFill>
                  <a:srgbClr val="6F5F4D"/>
                </a:solidFill>
                <a:latin typeface="Times New Roman" panose="02020603050405020304" pitchFamily="18" charset="0"/>
                <a:cs typeface="Times New Roman" panose="02020603050405020304" pitchFamily="18" charset="0"/>
              </a:rPr>
              <a:t>Reverend Mr. Parsons</a:t>
            </a:r>
            <a:endParaRPr lang="en-US" sz="2500" b="1" dirty="0">
              <a:solidFill>
                <a:srgbClr val="6F5F4D"/>
              </a:solidFill>
              <a:latin typeface="Times New Roman" panose="02020603050405020304" pitchFamily="18" charset="0"/>
              <a:cs typeface="Times New Roman" panose="02020603050405020304" pitchFamily="18" charset="0"/>
            </a:endParaRPr>
          </a:p>
        </p:txBody>
      </p:sp>
      <p:sp>
        <p:nvSpPr>
          <p:cNvPr id="22" name="TextBox 15"/>
          <p:cNvSpPr txBox="1">
            <a:spLocks noChangeArrowheads="1"/>
          </p:cNvSpPr>
          <p:nvPr/>
        </p:nvSpPr>
        <p:spPr bwMode="auto">
          <a:xfrm>
            <a:off x="4013048" y="1750454"/>
            <a:ext cx="2397277" cy="1246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2500" b="1" dirty="0" smtClean="0">
                <a:solidFill>
                  <a:srgbClr val="1C1C1C"/>
                </a:solidFill>
              </a:rPr>
              <a:t>The Newlyweds, Mr &amp; Mrs David Kerr</a:t>
            </a:r>
          </a:p>
        </p:txBody>
      </p:sp>
      <p:sp>
        <p:nvSpPr>
          <p:cNvPr id="17" name="TextBox 6"/>
          <p:cNvSpPr txBox="1">
            <a:spLocks noChangeArrowheads="1"/>
          </p:cNvSpPr>
          <p:nvPr/>
        </p:nvSpPr>
        <p:spPr bwMode="auto">
          <a:xfrm>
            <a:off x="-17083" y="79621"/>
            <a:ext cx="9144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4800" dirty="0" err="1" smtClean="0">
                <a:solidFill>
                  <a:srgbClr val="080808"/>
                </a:solidFill>
                <a:effectLst>
                  <a:outerShdw blurRad="38100" dist="38100" dir="2700000" algn="tl">
                    <a:srgbClr val="000000">
                      <a:alpha val="43137"/>
                    </a:srgbClr>
                  </a:outerShdw>
                </a:effectLst>
                <a:latin typeface="Algerian" panose="04020705040A02060702" pitchFamily="82" charset="0"/>
              </a:rPr>
              <a:t>Taholah</a:t>
            </a:r>
            <a:r>
              <a:rPr lang="en-GB" altLang="en-US" sz="4800" dirty="0" smtClean="0">
                <a:solidFill>
                  <a:srgbClr val="080808"/>
                </a:solidFill>
                <a:effectLst>
                  <a:outerShdw blurRad="38100" dist="38100" dir="2700000" algn="tl">
                    <a:srgbClr val="000000">
                      <a:alpha val="43137"/>
                    </a:srgbClr>
                  </a:outerShdw>
                </a:effectLst>
                <a:latin typeface="Algerian" panose="04020705040A02060702" pitchFamily="82" charset="0"/>
              </a:rPr>
              <a:t> Tornado </a:t>
            </a:r>
            <a:r>
              <a:rPr lang="en-GB" altLang="en-US" sz="4800" dirty="0" err="1" smtClean="0">
                <a:solidFill>
                  <a:srgbClr val="080808"/>
                </a:solidFill>
                <a:effectLst>
                  <a:outerShdw blurRad="38100" dist="38100" dir="2700000" algn="tl">
                    <a:srgbClr val="000000">
                      <a:alpha val="43137"/>
                    </a:srgbClr>
                  </a:outerShdw>
                </a:effectLst>
                <a:latin typeface="Algerian" panose="04020705040A02060702" pitchFamily="82" charset="0"/>
              </a:rPr>
              <a:t>InJURIES</a:t>
            </a:r>
            <a:endParaRPr lang="en-GB" altLang="en-US" sz="48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sp>
        <p:nvSpPr>
          <p:cNvPr id="18" name="TextBox 17"/>
          <p:cNvSpPr txBox="1"/>
          <p:nvPr/>
        </p:nvSpPr>
        <p:spPr>
          <a:xfrm rot="20531128">
            <a:off x="5933856" y="1808391"/>
            <a:ext cx="3136429" cy="861774"/>
          </a:xfrm>
          <a:prstGeom prst="rect">
            <a:avLst/>
          </a:prstGeom>
          <a:noFill/>
        </p:spPr>
        <p:txBody>
          <a:bodyPr wrap="square" rtlCol="0">
            <a:spAutoFit/>
          </a:bodyPr>
          <a:lstStyle/>
          <a:p>
            <a:pPr algn="ctr"/>
            <a:r>
              <a:rPr lang="en-US" sz="5000" b="1" dirty="0" smtClean="0">
                <a:solidFill>
                  <a:srgbClr val="6F5F4D"/>
                </a:solidFill>
              </a:rPr>
              <a:t>Killed</a:t>
            </a:r>
            <a:endParaRPr lang="en-US" sz="4000" b="1" dirty="0">
              <a:solidFill>
                <a:srgbClr val="6F5F4D"/>
              </a:solidFill>
            </a:endParaRPr>
          </a:p>
        </p:txBody>
      </p:sp>
      <p:sp>
        <p:nvSpPr>
          <p:cNvPr id="21" name="TextBox 20"/>
          <p:cNvSpPr txBox="1"/>
          <p:nvPr/>
        </p:nvSpPr>
        <p:spPr>
          <a:xfrm>
            <a:off x="4951729" y="4886296"/>
            <a:ext cx="3136429" cy="1323439"/>
          </a:xfrm>
          <a:prstGeom prst="rect">
            <a:avLst/>
          </a:prstGeom>
          <a:noFill/>
        </p:spPr>
        <p:txBody>
          <a:bodyPr wrap="square" rtlCol="0">
            <a:spAutoFit/>
          </a:bodyPr>
          <a:lstStyle/>
          <a:p>
            <a:pPr algn="ctr"/>
            <a:r>
              <a:rPr lang="en-US" sz="4000" b="1" dirty="0" smtClean="0">
                <a:solidFill>
                  <a:srgbClr val="6F5F4D"/>
                </a:solidFill>
              </a:rPr>
              <a:t>Broken</a:t>
            </a:r>
          </a:p>
          <a:p>
            <a:pPr algn="ctr"/>
            <a:r>
              <a:rPr lang="en-US" sz="4000" b="1" dirty="0" smtClean="0">
                <a:solidFill>
                  <a:srgbClr val="6F5F4D"/>
                </a:solidFill>
              </a:rPr>
              <a:t>+ </a:t>
            </a:r>
          </a:p>
        </p:txBody>
      </p:sp>
      <p:pic>
        <p:nvPicPr>
          <p:cNvPr id="13315" name="Picture 3"/>
          <p:cNvPicPr>
            <a:picLocks noChangeAspect="1" noChangeArrowheads="1"/>
          </p:cNvPicPr>
          <p:nvPr/>
        </p:nvPicPr>
        <p:blipFill>
          <a:blip r:embed="rId3" cstate="print">
            <a:duotone>
              <a:prstClr val="black"/>
              <a:srgbClr val="D9C3A5">
                <a:tint val="50000"/>
                <a:satMod val="180000"/>
              </a:srgbClr>
            </a:duotone>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rot="5400000">
            <a:off x="7007499" y="5404542"/>
            <a:ext cx="689522" cy="10362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1"/>
          <p:cNvPicPr>
            <a:picLocks noChangeAspect="1"/>
          </p:cNvPicPr>
          <p:nvPr/>
        </p:nvPicPr>
        <p:blipFill rotWithShape="1">
          <a:blip r:embed="rId5" cstate="print">
            <a:duotone>
              <a:prstClr val="black"/>
              <a:srgbClr val="D9C3A5">
                <a:tint val="50000"/>
                <a:satMod val="180000"/>
              </a:srgbClr>
            </a:duotone>
            <a:extLst>
              <a:ext uri="{BEBA8EAE-BF5A-486C-A8C5-ECC9F3942E4B}">
                <a14:imgProps xmlns:a14="http://schemas.microsoft.com/office/drawing/2010/main">
                  <a14:imgLayer r:embed="rId6">
                    <a14:imgEffect>
                      <a14:colorTemperature colorTemp="1500"/>
                    </a14:imgEffect>
                    <a14:imgEffect>
                      <a14:saturation sat="25000"/>
                    </a14:imgEffect>
                  </a14:imgLayer>
                </a14:imgProps>
              </a:ext>
              <a:ext uri="{28A0092B-C50C-407E-A947-70E740481C1C}">
                <a14:useLocalDpi xmlns:a14="http://schemas.microsoft.com/office/drawing/2010/main" val="0"/>
              </a:ext>
            </a:extLst>
          </a:blip>
          <a:srcRect t="47361" b="37816"/>
          <a:stretch/>
        </p:blipFill>
        <p:spPr>
          <a:xfrm>
            <a:off x="109279" y="2047875"/>
            <a:ext cx="3621108" cy="1619250"/>
          </a:xfrm>
          <a:prstGeom prst="rect">
            <a:avLst/>
          </a:prstGeom>
        </p:spPr>
      </p:pic>
      <p:sp>
        <p:nvSpPr>
          <p:cNvPr id="26" name="TextBox 15"/>
          <p:cNvSpPr txBox="1">
            <a:spLocks noChangeArrowheads="1"/>
          </p:cNvSpPr>
          <p:nvPr/>
        </p:nvSpPr>
        <p:spPr bwMode="auto">
          <a:xfrm>
            <a:off x="-17083" y="4219148"/>
            <a:ext cx="3836609"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2500" b="1" dirty="0" smtClean="0">
                <a:solidFill>
                  <a:srgbClr val="1C1C1C"/>
                </a:solidFill>
              </a:rPr>
              <a:t>Indian Chief</a:t>
            </a:r>
          </a:p>
          <a:p>
            <a:pPr algn="ctr" eaLnBrk="1" hangingPunct="1">
              <a:spcBef>
                <a:spcPct val="0"/>
              </a:spcBef>
              <a:buFontTx/>
              <a:buNone/>
            </a:pPr>
            <a:r>
              <a:rPr lang="en-GB" altLang="en-US" sz="2500" b="1" dirty="0" smtClean="0">
                <a:solidFill>
                  <a:srgbClr val="1C1C1C"/>
                </a:solidFill>
              </a:rPr>
              <a:t>(Father of Shale Brothers)</a:t>
            </a:r>
          </a:p>
        </p:txBody>
      </p:sp>
      <p:sp>
        <p:nvSpPr>
          <p:cNvPr id="28" name="TextBox 27"/>
          <p:cNvSpPr txBox="1"/>
          <p:nvPr/>
        </p:nvSpPr>
        <p:spPr>
          <a:xfrm>
            <a:off x="313956" y="5051421"/>
            <a:ext cx="3136429" cy="1631216"/>
          </a:xfrm>
          <a:prstGeom prst="rect">
            <a:avLst/>
          </a:prstGeom>
          <a:noFill/>
        </p:spPr>
        <p:txBody>
          <a:bodyPr wrap="square" rtlCol="0">
            <a:spAutoFit/>
          </a:bodyPr>
          <a:lstStyle/>
          <a:p>
            <a:pPr algn="ctr"/>
            <a:r>
              <a:rPr lang="en-US" sz="10000" b="1" dirty="0" smtClean="0">
                <a:solidFill>
                  <a:srgbClr val="C00000"/>
                </a:solidFill>
              </a:rPr>
              <a:t>?</a:t>
            </a:r>
          </a:p>
        </p:txBody>
      </p:sp>
      <p:pic>
        <p:nvPicPr>
          <p:cNvPr id="13316" name="Picture 4"/>
          <p:cNvPicPr>
            <a:picLocks noChangeAspect="1" noChangeArrowheads="1"/>
          </p:cNvPicPr>
          <p:nvPr/>
        </p:nvPicPr>
        <p:blipFill rotWithShape="1">
          <a:blip r:embed="rId7">
            <a:duotone>
              <a:prstClr val="black"/>
              <a:srgbClr val="D9C3A5">
                <a:tint val="50000"/>
                <a:satMod val="180000"/>
              </a:srgbClr>
            </a:duotone>
            <a:extLst>
              <a:ext uri="{28A0092B-C50C-407E-A947-70E740481C1C}">
                <a14:useLocalDpi xmlns:a14="http://schemas.microsoft.com/office/drawing/2010/main" val="0"/>
              </a:ext>
            </a:extLst>
          </a:blip>
          <a:srcRect l="38463" t="34594" r="8049" b="13611"/>
          <a:stretch/>
        </p:blipFill>
        <p:spPr bwMode="auto">
          <a:xfrm>
            <a:off x="4899463" y="5557540"/>
            <a:ext cx="1324653" cy="6956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30294184"/>
      </p:ext>
    </p:extLst>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0" y="774700"/>
            <a:ext cx="9144000"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105251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1022350"/>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77" name="TextBox 10"/>
          <p:cNvSpPr txBox="1">
            <a:spLocks noChangeArrowheads="1"/>
          </p:cNvSpPr>
          <p:nvPr/>
        </p:nvSpPr>
        <p:spPr bwMode="auto">
          <a:xfrm>
            <a:off x="3324226" y="757238"/>
            <a:ext cx="22426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Sunday, February 21, 1904</a:t>
            </a:r>
            <a:endParaRPr lang="en-GB" altLang="en-US" sz="1400" b="1" dirty="0">
              <a:solidFill>
                <a:srgbClr val="1C1C1C"/>
              </a:solidFill>
            </a:endParaRPr>
          </a:p>
        </p:txBody>
      </p:sp>
      <p:cxnSp>
        <p:nvCxnSpPr>
          <p:cNvPr id="19" name="Straight Connector 18"/>
          <p:cNvCxnSpPr/>
          <p:nvPr/>
        </p:nvCxnSpPr>
        <p:spPr>
          <a:xfrm flipH="1">
            <a:off x="3819526" y="1200150"/>
            <a:ext cx="2210" cy="5435128"/>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763" y="750888"/>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a:off x="4086225" y="4011744"/>
            <a:ext cx="4829178"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81" name="TextBox 15"/>
          <p:cNvSpPr txBox="1">
            <a:spLocks noChangeArrowheads="1"/>
          </p:cNvSpPr>
          <p:nvPr/>
        </p:nvSpPr>
        <p:spPr bwMode="auto">
          <a:xfrm>
            <a:off x="110039" y="1200150"/>
            <a:ext cx="3620348"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2200" b="1" dirty="0" smtClean="0">
                <a:solidFill>
                  <a:srgbClr val="6F5F4D"/>
                </a:solidFill>
              </a:rPr>
              <a:t>Owner of the Pomona Hotel, H.C. Hungerford</a:t>
            </a:r>
          </a:p>
        </p:txBody>
      </p:sp>
      <p:cxnSp>
        <p:nvCxnSpPr>
          <p:cNvPr id="11" name="Straight Connector 10"/>
          <p:cNvCxnSpPr/>
          <p:nvPr/>
        </p:nvCxnSpPr>
        <p:spPr>
          <a:xfrm>
            <a:off x="227012" y="4028146"/>
            <a:ext cx="3153034" cy="0"/>
          </a:xfrm>
          <a:prstGeom prst="line">
            <a:avLst/>
          </a:prstGeom>
          <a:ln>
            <a:solidFill>
              <a:srgbClr val="111111"/>
            </a:solidFill>
          </a:ln>
        </p:spPr>
        <p:style>
          <a:lnRef idx="1">
            <a:schemeClr val="accent1"/>
          </a:lnRef>
          <a:fillRef idx="0">
            <a:schemeClr val="accent1"/>
          </a:fillRef>
          <a:effectRef idx="0">
            <a:schemeClr val="accent1"/>
          </a:effectRef>
          <a:fontRef idx="minor">
            <a:schemeClr val="tx1"/>
          </a:fontRef>
        </p:style>
      </p:cxnSp>
      <p:sp>
        <p:nvSpPr>
          <p:cNvPr id="63" name="TextBox 62"/>
          <p:cNvSpPr txBox="1"/>
          <p:nvPr/>
        </p:nvSpPr>
        <p:spPr>
          <a:xfrm>
            <a:off x="-17083" y="3697419"/>
            <a:ext cx="3429000" cy="276999"/>
          </a:xfrm>
          <a:prstGeom prst="rect">
            <a:avLst/>
          </a:prstGeom>
          <a:noFill/>
        </p:spPr>
        <p:txBody>
          <a:bodyPr wrap="square" rtlCol="0">
            <a:spAutoFit/>
          </a:bodyPr>
          <a:lstStyle/>
          <a:p>
            <a:pPr algn="ctr"/>
            <a:r>
              <a:rPr lang="en-US" sz="1200" dirty="0" smtClean="0">
                <a:solidFill>
                  <a:srgbClr val="6F5F4D"/>
                </a:solidFill>
                <a:latin typeface="Times New Roman" panose="02020603050405020304" pitchFamily="18" charset="0"/>
                <a:cs typeface="Times New Roman" panose="02020603050405020304" pitchFamily="18" charset="0"/>
              </a:rPr>
              <a:t>Clipping from the Oregonian 25 Feb 1904 pg. 6</a:t>
            </a:r>
            <a:endParaRPr lang="en-US" sz="1200" i="1" dirty="0">
              <a:solidFill>
                <a:srgbClr val="6F5F4D"/>
              </a:solidFill>
              <a:latin typeface="Times New Roman" panose="02020603050405020304" pitchFamily="18" charset="0"/>
              <a:cs typeface="Times New Roman" panose="02020603050405020304" pitchFamily="18" charset="0"/>
            </a:endParaRPr>
          </a:p>
        </p:txBody>
      </p:sp>
      <p:sp>
        <p:nvSpPr>
          <p:cNvPr id="45" name="TextBox 44"/>
          <p:cNvSpPr txBox="1"/>
          <p:nvPr/>
        </p:nvSpPr>
        <p:spPr>
          <a:xfrm>
            <a:off x="3933825" y="4249869"/>
            <a:ext cx="5114925" cy="477054"/>
          </a:xfrm>
          <a:prstGeom prst="rect">
            <a:avLst/>
          </a:prstGeom>
          <a:noFill/>
        </p:spPr>
        <p:txBody>
          <a:bodyPr wrap="square" rtlCol="0">
            <a:spAutoFit/>
          </a:bodyPr>
          <a:lstStyle/>
          <a:p>
            <a:pPr algn="ctr"/>
            <a:r>
              <a:rPr lang="en-US" sz="2500" b="1" dirty="0" smtClean="0">
                <a:solidFill>
                  <a:srgbClr val="6F5F4D"/>
                </a:solidFill>
                <a:latin typeface="Times New Roman" panose="02020603050405020304" pitchFamily="18" charset="0"/>
                <a:cs typeface="Times New Roman" panose="02020603050405020304" pitchFamily="18" charset="0"/>
              </a:rPr>
              <a:t>Reverend Mr. Parsons</a:t>
            </a:r>
            <a:endParaRPr lang="en-US" sz="2500" b="1" dirty="0">
              <a:solidFill>
                <a:srgbClr val="6F5F4D"/>
              </a:solidFill>
              <a:latin typeface="Times New Roman" panose="02020603050405020304" pitchFamily="18" charset="0"/>
              <a:cs typeface="Times New Roman" panose="02020603050405020304" pitchFamily="18" charset="0"/>
            </a:endParaRPr>
          </a:p>
        </p:txBody>
      </p:sp>
      <p:sp>
        <p:nvSpPr>
          <p:cNvPr id="22" name="TextBox 15"/>
          <p:cNvSpPr txBox="1">
            <a:spLocks noChangeArrowheads="1"/>
          </p:cNvSpPr>
          <p:nvPr/>
        </p:nvSpPr>
        <p:spPr bwMode="auto">
          <a:xfrm>
            <a:off x="4013048" y="1750454"/>
            <a:ext cx="2397277" cy="1246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2500" b="1" dirty="0" smtClean="0">
                <a:solidFill>
                  <a:srgbClr val="1C1C1C"/>
                </a:solidFill>
              </a:rPr>
              <a:t>The Newlyweds, Mr &amp; Mrs David Kerr</a:t>
            </a:r>
          </a:p>
        </p:txBody>
      </p:sp>
      <p:sp>
        <p:nvSpPr>
          <p:cNvPr id="17" name="TextBox 6"/>
          <p:cNvSpPr txBox="1">
            <a:spLocks noChangeArrowheads="1"/>
          </p:cNvSpPr>
          <p:nvPr/>
        </p:nvSpPr>
        <p:spPr bwMode="auto">
          <a:xfrm>
            <a:off x="-17083" y="79621"/>
            <a:ext cx="9144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4800" dirty="0" err="1" smtClean="0">
                <a:solidFill>
                  <a:srgbClr val="080808"/>
                </a:solidFill>
                <a:effectLst>
                  <a:outerShdw blurRad="38100" dist="38100" dir="2700000" algn="tl">
                    <a:srgbClr val="000000">
                      <a:alpha val="43137"/>
                    </a:srgbClr>
                  </a:outerShdw>
                </a:effectLst>
                <a:latin typeface="Algerian" panose="04020705040A02060702" pitchFamily="82" charset="0"/>
              </a:rPr>
              <a:t>Taholah</a:t>
            </a:r>
            <a:r>
              <a:rPr lang="en-GB" altLang="en-US" sz="4800" dirty="0" smtClean="0">
                <a:solidFill>
                  <a:srgbClr val="080808"/>
                </a:solidFill>
                <a:effectLst>
                  <a:outerShdw blurRad="38100" dist="38100" dir="2700000" algn="tl">
                    <a:srgbClr val="000000">
                      <a:alpha val="43137"/>
                    </a:srgbClr>
                  </a:outerShdw>
                </a:effectLst>
                <a:latin typeface="Algerian" panose="04020705040A02060702" pitchFamily="82" charset="0"/>
              </a:rPr>
              <a:t> Tornado </a:t>
            </a:r>
            <a:r>
              <a:rPr lang="en-GB" altLang="en-US" sz="4800" dirty="0" err="1" smtClean="0">
                <a:solidFill>
                  <a:srgbClr val="080808"/>
                </a:solidFill>
                <a:effectLst>
                  <a:outerShdw blurRad="38100" dist="38100" dir="2700000" algn="tl">
                    <a:srgbClr val="000000">
                      <a:alpha val="43137"/>
                    </a:srgbClr>
                  </a:outerShdw>
                </a:effectLst>
                <a:latin typeface="Algerian" panose="04020705040A02060702" pitchFamily="82" charset="0"/>
              </a:rPr>
              <a:t>InJURIES</a:t>
            </a:r>
            <a:endParaRPr lang="en-GB" altLang="en-US" sz="48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sp>
        <p:nvSpPr>
          <p:cNvPr id="18" name="TextBox 17"/>
          <p:cNvSpPr txBox="1"/>
          <p:nvPr/>
        </p:nvSpPr>
        <p:spPr>
          <a:xfrm rot="20531128">
            <a:off x="5933856" y="1808391"/>
            <a:ext cx="3136429" cy="861774"/>
          </a:xfrm>
          <a:prstGeom prst="rect">
            <a:avLst/>
          </a:prstGeom>
          <a:noFill/>
        </p:spPr>
        <p:txBody>
          <a:bodyPr wrap="square" rtlCol="0">
            <a:spAutoFit/>
          </a:bodyPr>
          <a:lstStyle/>
          <a:p>
            <a:pPr algn="ctr"/>
            <a:r>
              <a:rPr lang="en-US" sz="5000" b="1" dirty="0" smtClean="0">
                <a:solidFill>
                  <a:srgbClr val="C00000"/>
                </a:solidFill>
              </a:rPr>
              <a:t>Killed</a:t>
            </a:r>
            <a:endParaRPr lang="en-US" sz="4000" b="1" dirty="0">
              <a:solidFill>
                <a:srgbClr val="C00000"/>
              </a:solidFill>
            </a:endParaRPr>
          </a:p>
        </p:txBody>
      </p:sp>
      <p:sp>
        <p:nvSpPr>
          <p:cNvPr id="21" name="TextBox 20"/>
          <p:cNvSpPr txBox="1"/>
          <p:nvPr/>
        </p:nvSpPr>
        <p:spPr>
          <a:xfrm>
            <a:off x="4951729" y="4886296"/>
            <a:ext cx="3136429" cy="1323439"/>
          </a:xfrm>
          <a:prstGeom prst="rect">
            <a:avLst/>
          </a:prstGeom>
          <a:noFill/>
        </p:spPr>
        <p:txBody>
          <a:bodyPr wrap="square" rtlCol="0">
            <a:spAutoFit/>
          </a:bodyPr>
          <a:lstStyle/>
          <a:p>
            <a:pPr algn="ctr"/>
            <a:r>
              <a:rPr lang="en-US" sz="4000" b="1" dirty="0" smtClean="0">
                <a:solidFill>
                  <a:srgbClr val="6F5F4D"/>
                </a:solidFill>
              </a:rPr>
              <a:t>Broken</a:t>
            </a:r>
          </a:p>
          <a:p>
            <a:pPr algn="ctr"/>
            <a:r>
              <a:rPr lang="en-US" sz="4000" b="1" dirty="0" smtClean="0">
                <a:solidFill>
                  <a:srgbClr val="6F5F4D"/>
                </a:solidFill>
              </a:rPr>
              <a:t>+ </a:t>
            </a:r>
          </a:p>
        </p:txBody>
      </p:sp>
      <p:pic>
        <p:nvPicPr>
          <p:cNvPr id="13315" name="Picture 3"/>
          <p:cNvPicPr>
            <a:picLocks noChangeAspect="1" noChangeArrowheads="1"/>
          </p:cNvPicPr>
          <p:nvPr/>
        </p:nvPicPr>
        <p:blipFill>
          <a:blip r:embed="rId3" cstate="print">
            <a:duotone>
              <a:prstClr val="black"/>
              <a:srgbClr val="D9C3A5">
                <a:tint val="50000"/>
                <a:satMod val="180000"/>
              </a:srgbClr>
            </a:duotone>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rot="5400000">
            <a:off x="7007499" y="5404542"/>
            <a:ext cx="689522" cy="10362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1"/>
          <p:cNvPicPr>
            <a:picLocks noChangeAspect="1"/>
          </p:cNvPicPr>
          <p:nvPr/>
        </p:nvPicPr>
        <p:blipFill rotWithShape="1">
          <a:blip r:embed="rId5" cstate="print">
            <a:duotone>
              <a:prstClr val="black"/>
              <a:srgbClr val="D9C3A5">
                <a:tint val="50000"/>
                <a:satMod val="180000"/>
              </a:srgbClr>
            </a:duotone>
            <a:extLst>
              <a:ext uri="{BEBA8EAE-BF5A-486C-A8C5-ECC9F3942E4B}">
                <a14:imgProps xmlns:a14="http://schemas.microsoft.com/office/drawing/2010/main">
                  <a14:imgLayer r:embed="rId6">
                    <a14:imgEffect>
                      <a14:colorTemperature colorTemp="1500"/>
                    </a14:imgEffect>
                    <a14:imgEffect>
                      <a14:saturation sat="25000"/>
                    </a14:imgEffect>
                  </a14:imgLayer>
                </a14:imgProps>
              </a:ext>
              <a:ext uri="{28A0092B-C50C-407E-A947-70E740481C1C}">
                <a14:useLocalDpi xmlns:a14="http://schemas.microsoft.com/office/drawing/2010/main" val="0"/>
              </a:ext>
            </a:extLst>
          </a:blip>
          <a:srcRect t="47361" b="37816"/>
          <a:stretch/>
        </p:blipFill>
        <p:spPr>
          <a:xfrm>
            <a:off x="109279" y="2047875"/>
            <a:ext cx="3621108" cy="1619250"/>
          </a:xfrm>
          <a:prstGeom prst="rect">
            <a:avLst/>
          </a:prstGeom>
        </p:spPr>
      </p:pic>
      <p:sp>
        <p:nvSpPr>
          <p:cNvPr id="26" name="TextBox 15"/>
          <p:cNvSpPr txBox="1">
            <a:spLocks noChangeArrowheads="1"/>
          </p:cNvSpPr>
          <p:nvPr/>
        </p:nvSpPr>
        <p:spPr bwMode="auto">
          <a:xfrm>
            <a:off x="-17083" y="4219148"/>
            <a:ext cx="3836609"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2500" b="1" dirty="0" smtClean="0">
                <a:solidFill>
                  <a:srgbClr val="6F5F4D"/>
                </a:solidFill>
              </a:rPr>
              <a:t>Indian Chief</a:t>
            </a:r>
          </a:p>
          <a:p>
            <a:pPr algn="ctr" eaLnBrk="1" hangingPunct="1">
              <a:spcBef>
                <a:spcPct val="0"/>
              </a:spcBef>
              <a:buFontTx/>
              <a:buNone/>
            </a:pPr>
            <a:r>
              <a:rPr lang="en-GB" altLang="en-US" sz="2500" b="1" dirty="0" smtClean="0">
                <a:solidFill>
                  <a:srgbClr val="6F5F4D"/>
                </a:solidFill>
              </a:rPr>
              <a:t>(Father of Shale Brothers)</a:t>
            </a:r>
          </a:p>
        </p:txBody>
      </p:sp>
      <p:sp>
        <p:nvSpPr>
          <p:cNvPr id="28" name="TextBox 27"/>
          <p:cNvSpPr txBox="1"/>
          <p:nvPr/>
        </p:nvSpPr>
        <p:spPr>
          <a:xfrm>
            <a:off x="313956" y="5051421"/>
            <a:ext cx="3136429" cy="1631216"/>
          </a:xfrm>
          <a:prstGeom prst="rect">
            <a:avLst/>
          </a:prstGeom>
          <a:noFill/>
        </p:spPr>
        <p:txBody>
          <a:bodyPr wrap="square" rtlCol="0">
            <a:spAutoFit/>
          </a:bodyPr>
          <a:lstStyle/>
          <a:p>
            <a:pPr algn="ctr"/>
            <a:r>
              <a:rPr lang="en-US" sz="10000" b="1" dirty="0" smtClean="0">
                <a:solidFill>
                  <a:srgbClr val="6F5F4D"/>
                </a:solidFill>
              </a:rPr>
              <a:t>?</a:t>
            </a:r>
          </a:p>
        </p:txBody>
      </p:sp>
      <p:sp>
        <p:nvSpPr>
          <p:cNvPr id="7" name="TextBox 6"/>
          <p:cNvSpPr txBox="1"/>
          <p:nvPr/>
        </p:nvSpPr>
        <p:spPr>
          <a:xfrm>
            <a:off x="4181475" y="3129280"/>
            <a:ext cx="4629150" cy="646331"/>
          </a:xfrm>
          <a:prstGeom prst="rect">
            <a:avLst/>
          </a:prstGeom>
          <a:solidFill>
            <a:srgbClr val="FFFF00">
              <a:alpha val="35000"/>
            </a:srgbClr>
          </a:solidFill>
        </p:spPr>
        <p:txBody>
          <a:bodyPr wrap="square" rtlCol="0">
            <a:spAutoFit/>
          </a:bodyPr>
          <a:lstStyle/>
          <a:p>
            <a:pPr algn="ctr"/>
            <a:r>
              <a:rPr lang="en-US" b="1" dirty="0" smtClean="0">
                <a:solidFill>
                  <a:srgbClr val="111111"/>
                </a:solidFill>
                <a:latin typeface="Times New Roman" panose="02020603050405020304" pitchFamily="18" charset="0"/>
                <a:cs typeface="Times New Roman" panose="02020603050405020304" pitchFamily="18" charset="0"/>
              </a:rPr>
              <a:t>This makes this tornado the first known </a:t>
            </a:r>
            <a:r>
              <a:rPr lang="en-US" b="1" u="sng" dirty="0" smtClean="0">
                <a:solidFill>
                  <a:srgbClr val="111111"/>
                </a:solidFill>
                <a:latin typeface="Times New Roman" panose="02020603050405020304" pitchFamily="18" charset="0"/>
                <a:cs typeface="Times New Roman" panose="02020603050405020304" pitchFamily="18" charset="0"/>
              </a:rPr>
              <a:t>fatal</a:t>
            </a:r>
            <a:r>
              <a:rPr lang="en-US" b="1" dirty="0" smtClean="0">
                <a:solidFill>
                  <a:srgbClr val="111111"/>
                </a:solidFill>
                <a:latin typeface="Times New Roman" panose="02020603050405020304" pitchFamily="18" charset="0"/>
                <a:cs typeface="Times New Roman" panose="02020603050405020304" pitchFamily="18" charset="0"/>
              </a:rPr>
              <a:t> one in Washington</a:t>
            </a:r>
            <a:endParaRPr lang="en-US" b="1" dirty="0">
              <a:solidFill>
                <a:srgbClr val="111111"/>
              </a:solidFill>
              <a:latin typeface="Times New Roman" panose="02020603050405020304" pitchFamily="18" charset="0"/>
              <a:cs typeface="Times New Roman" panose="02020603050405020304" pitchFamily="18" charset="0"/>
            </a:endParaRPr>
          </a:p>
        </p:txBody>
      </p:sp>
      <p:pic>
        <p:nvPicPr>
          <p:cNvPr id="13316" name="Picture 4"/>
          <p:cNvPicPr>
            <a:picLocks noChangeAspect="1" noChangeArrowheads="1"/>
          </p:cNvPicPr>
          <p:nvPr/>
        </p:nvPicPr>
        <p:blipFill rotWithShape="1">
          <a:blip r:embed="rId7">
            <a:duotone>
              <a:prstClr val="black"/>
              <a:srgbClr val="D9C3A5">
                <a:tint val="50000"/>
                <a:satMod val="180000"/>
              </a:srgbClr>
            </a:duotone>
            <a:extLst>
              <a:ext uri="{28A0092B-C50C-407E-A947-70E740481C1C}">
                <a14:useLocalDpi xmlns:a14="http://schemas.microsoft.com/office/drawing/2010/main" val="0"/>
              </a:ext>
            </a:extLst>
          </a:blip>
          <a:srcRect l="38463" t="34594" r="8049" b="13611"/>
          <a:stretch/>
        </p:blipFill>
        <p:spPr bwMode="auto">
          <a:xfrm>
            <a:off x="4899463" y="5557540"/>
            <a:ext cx="1324653" cy="6956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9349956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anim calcmode="lin" valueType="num">
                                      <p:cBhvr>
                                        <p:cTn id="8" dur="2000" fill="hold"/>
                                        <p:tgtEl>
                                          <p:spTgt spid="7"/>
                                        </p:tgtEl>
                                        <p:attrNameLst>
                                          <p:attrName>ppt_w</p:attrName>
                                        </p:attrNameLst>
                                      </p:cBhvr>
                                      <p:tavLst>
                                        <p:tav tm="0" fmla="#ppt_w*sin(2.5*pi*$)">
                                          <p:val>
                                            <p:fltVal val="0"/>
                                          </p:val>
                                        </p:tav>
                                        <p:tav tm="100000">
                                          <p:val>
                                            <p:fltVal val="1"/>
                                          </p:val>
                                        </p:tav>
                                      </p:tavLst>
                                    </p:anim>
                                    <p:anim calcmode="lin" valueType="num">
                                      <p:cBhvr>
                                        <p:cTn id="9" dur="2000" fill="hold"/>
                                        <p:tgtEl>
                                          <p:spTgt spid="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0" y="965200"/>
            <a:ext cx="9144000"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719138"/>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688975"/>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3209926" y="2470955"/>
            <a:ext cx="0" cy="3840473"/>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763" y="989013"/>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90" name="TextBox 10"/>
          <p:cNvSpPr txBox="1">
            <a:spLocks noChangeArrowheads="1"/>
          </p:cNvSpPr>
          <p:nvPr/>
        </p:nvSpPr>
        <p:spPr bwMode="auto">
          <a:xfrm>
            <a:off x="2088950" y="700088"/>
            <a:ext cx="47851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American Meteorological Society Meeting, Portland Oregon</a:t>
            </a:r>
            <a:endParaRPr lang="en-GB" altLang="en-US" sz="1400" b="1" dirty="0">
              <a:solidFill>
                <a:srgbClr val="1C1C1C"/>
              </a:solidFill>
            </a:endParaRPr>
          </a:p>
        </p:txBody>
      </p:sp>
      <p:sp>
        <p:nvSpPr>
          <p:cNvPr id="2" name="TextBox 1"/>
          <p:cNvSpPr txBox="1"/>
          <p:nvPr/>
        </p:nvSpPr>
        <p:spPr>
          <a:xfrm>
            <a:off x="35169" y="37842"/>
            <a:ext cx="9108831" cy="784830"/>
          </a:xfrm>
          <a:prstGeom prst="rect">
            <a:avLst/>
          </a:prstGeom>
          <a:noFill/>
        </p:spPr>
        <p:txBody>
          <a:bodyPr wrap="square" rtlCol="0">
            <a:spAutoFit/>
          </a:bodyPr>
          <a:lstStyle/>
          <a:p>
            <a:pPr algn="ct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Pacific</a:t>
            </a: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Northwest</a:t>
            </a: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Tornadoes</a:t>
            </a:r>
            <a:endParaRPr lang="en-US" sz="45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sp>
        <p:nvSpPr>
          <p:cNvPr id="21" name="TextBox 13"/>
          <p:cNvSpPr txBox="1">
            <a:spLocks noChangeArrowheads="1"/>
          </p:cNvSpPr>
          <p:nvPr/>
        </p:nvSpPr>
        <p:spPr bwMode="auto">
          <a:xfrm>
            <a:off x="35169" y="1051683"/>
            <a:ext cx="9087993"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3400" b="1" dirty="0" smtClean="0">
                <a:solidFill>
                  <a:srgbClr val="C00000"/>
                </a:solidFill>
              </a:rPr>
              <a:t>Two Tornadoes in One Week</a:t>
            </a:r>
            <a:endParaRPr lang="en-GB" altLang="en-US" sz="3400" b="1" dirty="0">
              <a:solidFill>
                <a:srgbClr val="C00000"/>
              </a:solidFill>
            </a:endParaRPr>
          </a:p>
        </p:txBody>
      </p:sp>
      <p:sp>
        <p:nvSpPr>
          <p:cNvPr id="24" name="TextBox 13"/>
          <p:cNvSpPr txBox="1">
            <a:spLocks noChangeArrowheads="1"/>
          </p:cNvSpPr>
          <p:nvPr/>
        </p:nvSpPr>
        <p:spPr bwMode="auto">
          <a:xfrm>
            <a:off x="-215977" y="886870"/>
            <a:ext cx="2171699"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5000" b="1" dirty="0" smtClean="0">
                <a:solidFill>
                  <a:srgbClr val="1C1C1C"/>
                </a:solidFill>
              </a:rPr>
              <a:t>Extra!</a:t>
            </a:r>
            <a:endParaRPr lang="en-GB" altLang="en-US" sz="5000" b="1" dirty="0">
              <a:solidFill>
                <a:srgbClr val="1C1C1C"/>
              </a:solidFill>
            </a:endParaRPr>
          </a:p>
        </p:txBody>
      </p:sp>
      <p:sp>
        <p:nvSpPr>
          <p:cNvPr id="26" name="TextBox 13"/>
          <p:cNvSpPr txBox="1">
            <a:spLocks noChangeArrowheads="1"/>
          </p:cNvSpPr>
          <p:nvPr/>
        </p:nvSpPr>
        <p:spPr bwMode="auto">
          <a:xfrm>
            <a:off x="7176386" y="855021"/>
            <a:ext cx="2171699"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5000" b="1" dirty="0" smtClean="0">
                <a:solidFill>
                  <a:srgbClr val="1C1C1C"/>
                </a:solidFill>
              </a:rPr>
              <a:t>Extra!</a:t>
            </a:r>
            <a:endParaRPr lang="en-GB" altLang="en-US" sz="5000" b="1" dirty="0">
              <a:solidFill>
                <a:srgbClr val="1C1C1C"/>
              </a:solidFill>
            </a:endParaRPr>
          </a:p>
        </p:txBody>
      </p:sp>
      <p:cxnSp>
        <p:nvCxnSpPr>
          <p:cNvPr id="27" name="Straight Connector 26"/>
          <p:cNvCxnSpPr/>
          <p:nvPr/>
        </p:nvCxnSpPr>
        <p:spPr>
          <a:xfrm>
            <a:off x="6010003" y="2451904"/>
            <a:ext cx="7144" cy="3840474"/>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56" name="TextBox 6"/>
          <p:cNvSpPr txBox="1">
            <a:spLocks noChangeArrowheads="1"/>
          </p:cNvSpPr>
          <p:nvPr/>
        </p:nvSpPr>
        <p:spPr bwMode="auto">
          <a:xfrm>
            <a:off x="-20838" y="1709823"/>
            <a:ext cx="9144000"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2500" dirty="0" smtClean="0">
                <a:solidFill>
                  <a:srgbClr val="080808"/>
                </a:solidFill>
                <a:effectLst>
                  <a:outerShdw blurRad="38100" dist="38100" dir="2700000" algn="tl">
                    <a:srgbClr val="000000">
                      <a:alpha val="43137"/>
                    </a:srgbClr>
                  </a:outerShdw>
                </a:effectLst>
                <a:latin typeface="Algerian" panose="04020705040A02060702" pitchFamily="82" charset="0"/>
              </a:rPr>
              <a:t>February 26, 1904 Tornado Strikes NE Portland</a:t>
            </a:r>
            <a:endParaRPr lang="en-GB" altLang="en-US" sz="25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cxnSp>
        <p:nvCxnSpPr>
          <p:cNvPr id="57" name="Straight Connector 56"/>
          <p:cNvCxnSpPr/>
          <p:nvPr/>
        </p:nvCxnSpPr>
        <p:spPr>
          <a:xfrm>
            <a:off x="266700" y="1691494"/>
            <a:ext cx="8239125"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266700" y="1658963"/>
            <a:ext cx="8239125"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pic>
        <p:nvPicPr>
          <p:cNvPr id="1945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1450" y="2933700"/>
            <a:ext cx="4520393" cy="36147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46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15710" y="2216437"/>
            <a:ext cx="1689022" cy="669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05225" y="2186877"/>
            <a:ext cx="3942570" cy="3942570"/>
          </a:xfrm>
          <a:prstGeom prst="rect">
            <a:avLst/>
          </a:prstGeom>
        </p:spPr>
      </p:pic>
      <p:pic>
        <p:nvPicPr>
          <p:cNvPr id="60" name="Picture 5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05149" y="4276650"/>
            <a:ext cx="3314429" cy="2103840"/>
          </a:xfrm>
          <a:prstGeom prst="rect">
            <a:avLst/>
          </a:prstGeom>
        </p:spPr>
      </p:pic>
      <p:sp>
        <p:nvSpPr>
          <p:cNvPr id="20" name="TextBox 19"/>
          <p:cNvSpPr txBox="1"/>
          <p:nvPr/>
        </p:nvSpPr>
        <p:spPr>
          <a:xfrm>
            <a:off x="4938010" y="6608802"/>
            <a:ext cx="3429000" cy="276999"/>
          </a:xfrm>
          <a:prstGeom prst="rect">
            <a:avLst/>
          </a:prstGeom>
          <a:noFill/>
        </p:spPr>
        <p:txBody>
          <a:bodyPr wrap="square" rtlCol="0">
            <a:spAutoFit/>
          </a:bodyPr>
          <a:lstStyle/>
          <a:p>
            <a:pPr algn="ctr"/>
            <a:r>
              <a:rPr lang="en-US" sz="1200" dirty="0" smtClean="0">
                <a:solidFill>
                  <a:srgbClr val="990000"/>
                </a:solidFill>
                <a:latin typeface="Times New Roman" panose="02020603050405020304" pitchFamily="18" charset="0"/>
                <a:cs typeface="Times New Roman" panose="02020603050405020304" pitchFamily="18" charset="0"/>
              </a:rPr>
              <a:t>Map: 1901 Harvard University Library</a:t>
            </a:r>
            <a:endParaRPr lang="en-US" sz="1200" i="1" dirty="0">
              <a:solidFill>
                <a:srgbClr val="99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5076612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0"/>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nodeType="afterEffect">
                                  <p:stCondLst>
                                    <p:cond delay="200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0" y="965200"/>
            <a:ext cx="9144000"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719138"/>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688975"/>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3209926" y="2470955"/>
            <a:ext cx="0" cy="3840473"/>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763" y="989013"/>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90" name="TextBox 10"/>
          <p:cNvSpPr txBox="1">
            <a:spLocks noChangeArrowheads="1"/>
          </p:cNvSpPr>
          <p:nvPr/>
        </p:nvSpPr>
        <p:spPr bwMode="auto">
          <a:xfrm>
            <a:off x="2088950" y="700088"/>
            <a:ext cx="47851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American Meteorological Society Meeting, Portland Oregon</a:t>
            </a:r>
            <a:endParaRPr lang="en-GB" altLang="en-US" sz="1400" b="1" dirty="0">
              <a:solidFill>
                <a:srgbClr val="1C1C1C"/>
              </a:solidFill>
            </a:endParaRPr>
          </a:p>
        </p:txBody>
      </p:sp>
      <p:sp>
        <p:nvSpPr>
          <p:cNvPr id="2" name="TextBox 1"/>
          <p:cNvSpPr txBox="1"/>
          <p:nvPr/>
        </p:nvSpPr>
        <p:spPr>
          <a:xfrm>
            <a:off x="35169" y="37842"/>
            <a:ext cx="9108831" cy="784830"/>
          </a:xfrm>
          <a:prstGeom prst="rect">
            <a:avLst/>
          </a:prstGeom>
          <a:noFill/>
        </p:spPr>
        <p:txBody>
          <a:bodyPr wrap="square" rtlCol="0">
            <a:spAutoFit/>
          </a:bodyPr>
          <a:lstStyle/>
          <a:p>
            <a:pPr algn="ct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Pacific</a:t>
            </a: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Northwest</a:t>
            </a: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Tornadoes</a:t>
            </a:r>
            <a:endParaRPr lang="en-US" sz="45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sp>
        <p:nvSpPr>
          <p:cNvPr id="21" name="TextBox 13"/>
          <p:cNvSpPr txBox="1">
            <a:spLocks noChangeArrowheads="1"/>
          </p:cNvSpPr>
          <p:nvPr/>
        </p:nvSpPr>
        <p:spPr bwMode="auto">
          <a:xfrm>
            <a:off x="35169" y="1051683"/>
            <a:ext cx="9087993"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3400" b="1" dirty="0" smtClean="0">
                <a:solidFill>
                  <a:srgbClr val="1C1C1C"/>
                </a:solidFill>
              </a:rPr>
              <a:t>Two Tornadoes in One Week</a:t>
            </a:r>
            <a:endParaRPr lang="en-GB" altLang="en-US" sz="3400" b="1" dirty="0">
              <a:solidFill>
                <a:srgbClr val="1C1C1C"/>
              </a:solidFill>
            </a:endParaRPr>
          </a:p>
        </p:txBody>
      </p:sp>
      <p:sp>
        <p:nvSpPr>
          <p:cNvPr id="24" name="TextBox 13"/>
          <p:cNvSpPr txBox="1">
            <a:spLocks noChangeArrowheads="1"/>
          </p:cNvSpPr>
          <p:nvPr/>
        </p:nvSpPr>
        <p:spPr bwMode="auto">
          <a:xfrm>
            <a:off x="-215977" y="886870"/>
            <a:ext cx="2171699"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5000" b="1" dirty="0" smtClean="0">
                <a:solidFill>
                  <a:srgbClr val="1C1C1C"/>
                </a:solidFill>
              </a:rPr>
              <a:t>Extra!</a:t>
            </a:r>
            <a:endParaRPr lang="en-GB" altLang="en-US" sz="5000" b="1" dirty="0">
              <a:solidFill>
                <a:srgbClr val="1C1C1C"/>
              </a:solidFill>
            </a:endParaRPr>
          </a:p>
        </p:txBody>
      </p:sp>
      <p:sp>
        <p:nvSpPr>
          <p:cNvPr id="26" name="TextBox 13"/>
          <p:cNvSpPr txBox="1">
            <a:spLocks noChangeArrowheads="1"/>
          </p:cNvSpPr>
          <p:nvPr/>
        </p:nvSpPr>
        <p:spPr bwMode="auto">
          <a:xfrm>
            <a:off x="7176386" y="886870"/>
            <a:ext cx="2171699"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5000" b="1" dirty="0" smtClean="0">
                <a:solidFill>
                  <a:srgbClr val="1C1C1C"/>
                </a:solidFill>
              </a:rPr>
              <a:t>Extra!</a:t>
            </a:r>
            <a:endParaRPr lang="en-GB" altLang="en-US" sz="5000" b="1" dirty="0">
              <a:solidFill>
                <a:srgbClr val="1C1C1C"/>
              </a:solidFill>
            </a:endParaRPr>
          </a:p>
        </p:txBody>
      </p:sp>
      <p:cxnSp>
        <p:nvCxnSpPr>
          <p:cNvPr id="27" name="Straight Connector 26"/>
          <p:cNvCxnSpPr/>
          <p:nvPr/>
        </p:nvCxnSpPr>
        <p:spPr>
          <a:xfrm>
            <a:off x="6010003" y="2451904"/>
            <a:ext cx="7144" cy="3840474"/>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56" name="TextBox 6"/>
          <p:cNvSpPr txBox="1">
            <a:spLocks noChangeArrowheads="1"/>
          </p:cNvSpPr>
          <p:nvPr/>
        </p:nvSpPr>
        <p:spPr bwMode="auto">
          <a:xfrm>
            <a:off x="-20838" y="1709823"/>
            <a:ext cx="9144000"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2500" dirty="0" smtClean="0">
                <a:solidFill>
                  <a:srgbClr val="080808"/>
                </a:solidFill>
                <a:effectLst>
                  <a:outerShdw blurRad="38100" dist="38100" dir="2700000" algn="tl">
                    <a:srgbClr val="000000">
                      <a:alpha val="43137"/>
                    </a:srgbClr>
                  </a:outerShdw>
                </a:effectLst>
                <a:latin typeface="Algerian" panose="04020705040A02060702" pitchFamily="82" charset="0"/>
              </a:rPr>
              <a:t>February 26, 1904 Tornado Strikes NE Portland</a:t>
            </a:r>
            <a:endParaRPr lang="en-GB" altLang="en-US" sz="25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cxnSp>
        <p:nvCxnSpPr>
          <p:cNvPr id="57" name="Straight Connector 56"/>
          <p:cNvCxnSpPr/>
          <p:nvPr/>
        </p:nvCxnSpPr>
        <p:spPr>
          <a:xfrm>
            <a:off x="266700" y="1691494"/>
            <a:ext cx="8239125"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266700" y="1658963"/>
            <a:ext cx="8239125"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pic>
        <p:nvPicPr>
          <p:cNvPr id="1945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1450" y="2933700"/>
            <a:ext cx="4520393" cy="36147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46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15710" y="2216437"/>
            <a:ext cx="1689022" cy="669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05225" y="2091627"/>
            <a:ext cx="3942570" cy="3942570"/>
          </a:xfrm>
          <a:prstGeom prst="rect">
            <a:avLst/>
          </a:prstGeom>
        </p:spPr>
      </p:pic>
      <p:pic>
        <p:nvPicPr>
          <p:cNvPr id="60" name="Picture 5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95624" y="4276650"/>
            <a:ext cx="3314429" cy="2103840"/>
          </a:xfrm>
          <a:prstGeom prst="rect">
            <a:avLst/>
          </a:prstGeom>
        </p:spPr>
      </p:pic>
      <p:sp>
        <p:nvSpPr>
          <p:cNvPr id="20" name="TextBox 19"/>
          <p:cNvSpPr txBox="1"/>
          <p:nvPr/>
        </p:nvSpPr>
        <p:spPr>
          <a:xfrm>
            <a:off x="4938010" y="6608802"/>
            <a:ext cx="3429000" cy="276999"/>
          </a:xfrm>
          <a:prstGeom prst="rect">
            <a:avLst/>
          </a:prstGeom>
          <a:noFill/>
        </p:spPr>
        <p:txBody>
          <a:bodyPr wrap="square" rtlCol="0">
            <a:spAutoFit/>
          </a:bodyPr>
          <a:lstStyle/>
          <a:p>
            <a:pPr algn="ctr"/>
            <a:r>
              <a:rPr lang="en-US" sz="1200" dirty="0" smtClean="0">
                <a:solidFill>
                  <a:srgbClr val="990000"/>
                </a:solidFill>
                <a:latin typeface="Times New Roman" panose="02020603050405020304" pitchFamily="18" charset="0"/>
                <a:cs typeface="Times New Roman" panose="02020603050405020304" pitchFamily="18" charset="0"/>
              </a:rPr>
              <a:t>Map: 1901 Harvard University Library</a:t>
            </a:r>
            <a:endParaRPr lang="en-US" sz="1200" i="1" dirty="0">
              <a:solidFill>
                <a:srgbClr val="990000"/>
              </a:solidFill>
              <a:latin typeface="Times New Roman" panose="02020603050405020304" pitchFamily="18" charset="0"/>
              <a:cs typeface="Times New Roman" panose="02020603050405020304" pitchFamily="18" charset="0"/>
            </a:endParaRPr>
          </a:p>
        </p:txBody>
      </p:sp>
      <p:pic>
        <p:nvPicPr>
          <p:cNvPr id="13314"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19588708">
            <a:off x="1999415" y="3068651"/>
            <a:ext cx="3812343" cy="8239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7685095" y="4094738"/>
            <a:ext cx="1062700" cy="738664"/>
          </a:xfrm>
          <a:prstGeom prst="rect">
            <a:avLst/>
          </a:prstGeom>
          <a:noFill/>
        </p:spPr>
        <p:txBody>
          <a:bodyPr wrap="square" rtlCol="0">
            <a:spAutoFit/>
          </a:bodyPr>
          <a:lstStyle/>
          <a:p>
            <a:pPr algn="ctr"/>
            <a:r>
              <a:rPr lang="en-US" sz="1400" b="1" dirty="0" smtClean="0">
                <a:solidFill>
                  <a:srgbClr val="111111"/>
                </a:solidFill>
                <a:latin typeface="Times New Roman" panose="02020603050405020304" pitchFamily="18" charset="0"/>
                <a:cs typeface="Times New Roman" panose="02020603050405020304" pitchFamily="18" charset="0"/>
              </a:rPr>
              <a:t>North</a:t>
            </a:r>
          </a:p>
          <a:p>
            <a:pPr algn="ctr"/>
            <a:r>
              <a:rPr lang="en-US" sz="1400" b="1" dirty="0" smtClean="0">
                <a:solidFill>
                  <a:srgbClr val="111111"/>
                </a:solidFill>
                <a:latin typeface="Times New Roman" panose="02020603050405020304" pitchFamily="18" charset="0"/>
                <a:cs typeface="Times New Roman" panose="02020603050405020304" pitchFamily="18" charset="0"/>
              </a:rPr>
              <a:t>Mount </a:t>
            </a:r>
          </a:p>
          <a:p>
            <a:pPr algn="ctr"/>
            <a:r>
              <a:rPr lang="en-US" sz="1400" b="1" dirty="0" smtClean="0">
                <a:solidFill>
                  <a:srgbClr val="111111"/>
                </a:solidFill>
                <a:latin typeface="Times New Roman" panose="02020603050405020304" pitchFamily="18" charset="0"/>
                <a:cs typeface="Times New Roman" panose="02020603050405020304" pitchFamily="18" charset="0"/>
              </a:rPr>
              <a:t>Tabor</a:t>
            </a:r>
            <a:endParaRPr lang="en-US" sz="1400" b="1" dirty="0">
              <a:solidFill>
                <a:srgbClr val="111111"/>
              </a:solidFill>
              <a:latin typeface="Times New Roman" panose="02020603050405020304" pitchFamily="18" charset="0"/>
              <a:cs typeface="Times New Roman" panose="02020603050405020304" pitchFamily="18" charset="0"/>
            </a:endParaRPr>
          </a:p>
        </p:txBody>
      </p:sp>
      <p:sp>
        <p:nvSpPr>
          <p:cNvPr id="23" name="TextBox 22"/>
          <p:cNvSpPr txBox="1"/>
          <p:nvPr/>
        </p:nvSpPr>
        <p:spPr>
          <a:xfrm>
            <a:off x="4890384" y="4562237"/>
            <a:ext cx="881765" cy="523220"/>
          </a:xfrm>
          <a:prstGeom prst="rect">
            <a:avLst/>
          </a:prstGeom>
          <a:noFill/>
        </p:spPr>
        <p:txBody>
          <a:bodyPr wrap="square" rtlCol="0">
            <a:spAutoFit/>
          </a:bodyPr>
          <a:lstStyle/>
          <a:p>
            <a:pPr algn="ctr"/>
            <a:r>
              <a:rPr lang="en-US" sz="1400" b="1" dirty="0" smtClean="0">
                <a:solidFill>
                  <a:srgbClr val="111111"/>
                </a:solidFill>
                <a:latin typeface="Times New Roman" panose="02020603050405020304" pitchFamily="18" charset="0"/>
                <a:cs typeface="Times New Roman" panose="02020603050405020304" pitchFamily="18" charset="0"/>
              </a:rPr>
              <a:t>Center Addition</a:t>
            </a:r>
            <a:endParaRPr lang="en-US" sz="1400" b="1" dirty="0">
              <a:solidFill>
                <a:srgbClr val="111111"/>
              </a:solidFill>
              <a:latin typeface="Times New Roman" panose="02020603050405020304" pitchFamily="18" charset="0"/>
              <a:cs typeface="Times New Roman" panose="02020603050405020304" pitchFamily="18" charset="0"/>
            </a:endParaRPr>
          </a:p>
        </p:txBody>
      </p:sp>
      <p:sp>
        <p:nvSpPr>
          <p:cNvPr id="4" name="TextBox 3"/>
          <p:cNvSpPr txBox="1"/>
          <p:nvPr/>
        </p:nvSpPr>
        <p:spPr>
          <a:xfrm rot="19385764">
            <a:off x="6134293" y="3516655"/>
            <a:ext cx="888385" cy="307777"/>
          </a:xfrm>
          <a:prstGeom prst="rect">
            <a:avLst/>
          </a:prstGeom>
          <a:noFill/>
        </p:spPr>
        <p:txBody>
          <a:bodyPr wrap="none" rtlCol="0">
            <a:spAutoFit/>
          </a:bodyPr>
          <a:lstStyle/>
          <a:p>
            <a:r>
              <a:rPr lang="en-US" sz="1400" b="1" dirty="0" smtClean="0">
                <a:solidFill>
                  <a:srgbClr val="111111"/>
                </a:solidFill>
                <a:latin typeface="Times New Roman" panose="02020603050405020304" pitchFamily="18" charset="0"/>
                <a:cs typeface="Times New Roman" panose="02020603050405020304" pitchFamily="18" charset="0"/>
              </a:rPr>
              <a:t>Now I-84</a:t>
            </a:r>
            <a:endParaRPr lang="en-US" sz="1400" b="1" dirty="0">
              <a:solidFill>
                <a:srgbClr val="111111"/>
              </a:solidFill>
              <a:latin typeface="Times New Roman" panose="02020603050405020304" pitchFamily="18" charset="0"/>
              <a:cs typeface="Times New Roman" panose="02020603050405020304" pitchFamily="18" charset="0"/>
            </a:endParaRPr>
          </a:p>
        </p:txBody>
      </p:sp>
      <p:sp>
        <p:nvSpPr>
          <p:cNvPr id="28" name="TextBox 27"/>
          <p:cNvSpPr txBox="1"/>
          <p:nvPr/>
        </p:nvSpPr>
        <p:spPr>
          <a:xfrm>
            <a:off x="476586" y="6608802"/>
            <a:ext cx="3429000" cy="276999"/>
          </a:xfrm>
          <a:prstGeom prst="rect">
            <a:avLst/>
          </a:prstGeom>
          <a:noFill/>
        </p:spPr>
        <p:txBody>
          <a:bodyPr wrap="square" rtlCol="0">
            <a:spAutoFit/>
          </a:bodyPr>
          <a:lstStyle/>
          <a:p>
            <a:pPr algn="ctr"/>
            <a:r>
              <a:rPr lang="en-US" sz="1200" dirty="0" smtClean="0">
                <a:solidFill>
                  <a:srgbClr val="990000"/>
                </a:solidFill>
                <a:latin typeface="Times New Roman" panose="02020603050405020304" pitchFamily="18" charset="0"/>
                <a:cs typeface="Times New Roman" panose="02020603050405020304" pitchFamily="18" charset="0"/>
              </a:rPr>
              <a:t>Clipping: Morning Oregonian, 27 Feb 1904</a:t>
            </a:r>
            <a:endParaRPr lang="en-US" sz="1200" i="1" dirty="0">
              <a:solidFill>
                <a:srgbClr val="99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1073643"/>
      </p:ext>
    </p:extLst>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0" y="965200"/>
            <a:ext cx="9144000"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719138"/>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688975"/>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3209926" y="2470955"/>
            <a:ext cx="0" cy="3840473"/>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763" y="989013"/>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90" name="TextBox 10"/>
          <p:cNvSpPr txBox="1">
            <a:spLocks noChangeArrowheads="1"/>
          </p:cNvSpPr>
          <p:nvPr/>
        </p:nvSpPr>
        <p:spPr bwMode="auto">
          <a:xfrm>
            <a:off x="2088950" y="700088"/>
            <a:ext cx="47851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American Meteorological Society Meeting, Portland Oregon</a:t>
            </a:r>
            <a:endParaRPr lang="en-GB" altLang="en-US" sz="1400" b="1" dirty="0">
              <a:solidFill>
                <a:srgbClr val="1C1C1C"/>
              </a:solidFill>
            </a:endParaRPr>
          </a:p>
        </p:txBody>
      </p:sp>
      <p:sp>
        <p:nvSpPr>
          <p:cNvPr id="2" name="TextBox 1"/>
          <p:cNvSpPr txBox="1"/>
          <p:nvPr/>
        </p:nvSpPr>
        <p:spPr>
          <a:xfrm>
            <a:off x="35169" y="37842"/>
            <a:ext cx="9108831" cy="784830"/>
          </a:xfrm>
          <a:prstGeom prst="rect">
            <a:avLst/>
          </a:prstGeom>
          <a:noFill/>
        </p:spPr>
        <p:txBody>
          <a:bodyPr wrap="square" rtlCol="0">
            <a:spAutoFit/>
          </a:bodyPr>
          <a:lstStyle/>
          <a:p>
            <a:pPr algn="ct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Pacific</a:t>
            </a: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Northwest</a:t>
            </a: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Tornadoes</a:t>
            </a:r>
            <a:endParaRPr lang="en-US" sz="45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sp>
        <p:nvSpPr>
          <p:cNvPr id="21" name="TextBox 13"/>
          <p:cNvSpPr txBox="1">
            <a:spLocks noChangeArrowheads="1"/>
          </p:cNvSpPr>
          <p:nvPr/>
        </p:nvSpPr>
        <p:spPr bwMode="auto">
          <a:xfrm>
            <a:off x="35169" y="1051683"/>
            <a:ext cx="9087993"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3400" b="1" dirty="0" smtClean="0">
                <a:solidFill>
                  <a:srgbClr val="1C1C1C"/>
                </a:solidFill>
              </a:rPr>
              <a:t>Two Tornadoes in One Week</a:t>
            </a:r>
            <a:endParaRPr lang="en-GB" altLang="en-US" sz="3400" b="1" dirty="0">
              <a:solidFill>
                <a:srgbClr val="1C1C1C"/>
              </a:solidFill>
            </a:endParaRPr>
          </a:p>
        </p:txBody>
      </p:sp>
      <p:sp>
        <p:nvSpPr>
          <p:cNvPr id="24" name="TextBox 13"/>
          <p:cNvSpPr txBox="1">
            <a:spLocks noChangeArrowheads="1"/>
          </p:cNvSpPr>
          <p:nvPr/>
        </p:nvSpPr>
        <p:spPr bwMode="auto">
          <a:xfrm>
            <a:off x="-215977" y="886870"/>
            <a:ext cx="2171699"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5000" b="1" dirty="0" smtClean="0">
                <a:solidFill>
                  <a:srgbClr val="1C1C1C"/>
                </a:solidFill>
              </a:rPr>
              <a:t>Extra!</a:t>
            </a:r>
            <a:endParaRPr lang="en-GB" altLang="en-US" sz="5000" b="1" dirty="0">
              <a:solidFill>
                <a:srgbClr val="1C1C1C"/>
              </a:solidFill>
            </a:endParaRPr>
          </a:p>
        </p:txBody>
      </p:sp>
      <p:sp>
        <p:nvSpPr>
          <p:cNvPr id="26" name="TextBox 13"/>
          <p:cNvSpPr txBox="1">
            <a:spLocks noChangeArrowheads="1"/>
          </p:cNvSpPr>
          <p:nvPr/>
        </p:nvSpPr>
        <p:spPr bwMode="auto">
          <a:xfrm>
            <a:off x="7176386" y="886870"/>
            <a:ext cx="2171699"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5000" b="1" dirty="0" smtClean="0">
                <a:solidFill>
                  <a:srgbClr val="1C1C1C"/>
                </a:solidFill>
              </a:rPr>
              <a:t>Extra!</a:t>
            </a:r>
            <a:endParaRPr lang="en-GB" altLang="en-US" sz="5000" b="1" dirty="0">
              <a:solidFill>
                <a:srgbClr val="1C1C1C"/>
              </a:solidFill>
            </a:endParaRPr>
          </a:p>
        </p:txBody>
      </p:sp>
      <p:cxnSp>
        <p:nvCxnSpPr>
          <p:cNvPr id="27" name="Straight Connector 26"/>
          <p:cNvCxnSpPr/>
          <p:nvPr/>
        </p:nvCxnSpPr>
        <p:spPr>
          <a:xfrm>
            <a:off x="6010003" y="2451904"/>
            <a:ext cx="7144" cy="3840474"/>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56" name="TextBox 6"/>
          <p:cNvSpPr txBox="1">
            <a:spLocks noChangeArrowheads="1"/>
          </p:cNvSpPr>
          <p:nvPr/>
        </p:nvSpPr>
        <p:spPr bwMode="auto">
          <a:xfrm>
            <a:off x="-20838" y="1709823"/>
            <a:ext cx="9144000"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2500" dirty="0" smtClean="0">
                <a:solidFill>
                  <a:srgbClr val="080808"/>
                </a:solidFill>
                <a:effectLst>
                  <a:outerShdw blurRad="38100" dist="38100" dir="2700000" algn="tl">
                    <a:srgbClr val="000000">
                      <a:alpha val="43137"/>
                    </a:srgbClr>
                  </a:outerShdw>
                </a:effectLst>
                <a:latin typeface="Algerian" panose="04020705040A02060702" pitchFamily="82" charset="0"/>
              </a:rPr>
              <a:t>February 26, 1904 Tornado Strikes NE Portland</a:t>
            </a:r>
            <a:endParaRPr lang="en-GB" altLang="en-US" sz="25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cxnSp>
        <p:nvCxnSpPr>
          <p:cNvPr id="57" name="Straight Connector 56"/>
          <p:cNvCxnSpPr/>
          <p:nvPr/>
        </p:nvCxnSpPr>
        <p:spPr>
          <a:xfrm>
            <a:off x="266700" y="1691494"/>
            <a:ext cx="8239125"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266700" y="1658963"/>
            <a:ext cx="8239125"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pic>
        <p:nvPicPr>
          <p:cNvPr id="1945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1450" y="2933700"/>
            <a:ext cx="4520393" cy="36147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46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15710" y="2216437"/>
            <a:ext cx="1689022" cy="669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05225" y="2091627"/>
            <a:ext cx="3942570" cy="3942570"/>
          </a:xfrm>
          <a:prstGeom prst="rect">
            <a:avLst/>
          </a:prstGeom>
        </p:spPr>
      </p:pic>
      <p:pic>
        <p:nvPicPr>
          <p:cNvPr id="60" name="Picture 5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05149" y="4276650"/>
            <a:ext cx="3314429" cy="2103840"/>
          </a:xfrm>
          <a:prstGeom prst="rect">
            <a:avLst/>
          </a:prstGeom>
        </p:spPr>
      </p:pic>
      <p:sp>
        <p:nvSpPr>
          <p:cNvPr id="20" name="TextBox 19"/>
          <p:cNvSpPr txBox="1"/>
          <p:nvPr/>
        </p:nvSpPr>
        <p:spPr>
          <a:xfrm>
            <a:off x="4938010" y="6608802"/>
            <a:ext cx="3429000" cy="276999"/>
          </a:xfrm>
          <a:prstGeom prst="rect">
            <a:avLst/>
          </a:prstGeom>
          <a:noFill/>
        </p:spPr>
        <p:txBody>
          <a:bodyPr wrap="square" rtlCol="0">
            <a:spAutoFit/>
          </a:bodyPr>
          <a:lstStyle/>
          <a:p>
            <a:pPr algn="ctr"/>
            <a:r>
              <a:rPr lang="en-US" sz="1200" dirty="0" smtClean="0">
                <a:solidFill>
                  <a:srgbClr val="990000"/>
                </a:solidFill>
                <a:latin typeface="Times New Roman" panose="02020603050405020304" pitchFamily="18" charset="0"/>
                <a:cs typeface="Times New Roman" panose="02020603050405020304" pitchFamily="18" charset="0"/>
              </a:rPr>
              <a:t>Map: 1901 Harvard University Library</a:t>
            </a:r>
            <a:endParaRPr lang="en-US" sz="1200" i="1" dirty="0">
              <a:solidFill>
                <a:srgbClr val="990000"/>
              </a:solidFill>
              <a:latin typeface="Times New Roman" panose="02020603050405020304" pitchFamily="18" charset="0"/>
              <a:cs typeface="Times New Roman" panose="02020603050405020304" pitchFamily="18" charset="0"/>
            </a:endParaRPr>
          </a:p>
        </p:txBody>
      </p:sp>
      <p:sp>
        <p:nvSpPr>
          <p:cNvPr id="3" name="TextBox 2"/>
          <p:cNvSpPr txBox="1"/>
          <p:nvPr/>
        </p:nvSpPr>
        <p:spPr>
          <a:xfrm>
            <a:off x="7685095" y="4094738"/>
            <a:ext cx="1062700" cy="738664"/>
          </a:xfrm>
          <a:prstGeom prst="rect">
            <a:avLst/>
          </a:prstGeom>
          <a:noFill/>
        </p:spPr>
        <p:txBody>
          <a:bodyPr wrap="square" rtlCol="0">
            <a:spAutoFit/>
          </a:bodyPr>
          <a:lstStyle/>
          <a:p>
            <a:pPr algn="ctr"/>
            <a:r>
              <a:rPr lang="en-US" sz="1400" b="1" dirty="0" smtClean="0">
                <a:solidFill>
                  <a:srgbClr val="111111"/>
                </a:solidFill>
                <a:latin typeface="Times New Roman" panose="02020603050405020304" pitchFamily="18" charset="0"/>
                <a:cs typeface="Times New Roman" panose="02020603050405020304" pitchFamily="18" charset="0"/>
              </a:rPr>
              <a:t>North</a:t>
            </a:r>
          </a:p>
          <a:p>
            <a:pPr algn="ctr"/>
            <a:r>
              <a:rPr lang="en-US" sz="1400" b="1" dirty="0" smtClean="0">
                <a:solidFill>
                  <a:srgbClr val="111111"/>
                </a:solidFill>
                <a:latin typeface="Times New Roman" panose="02020603050405020304" pitchFamily="18" charset="0"/>
                <a:cs typeface="Times New Roman" panose="02020603050405020304" pitchFamily="18" charset="0"/>
              </a:rPr>
              <a:t>Mount </a:t>
            </a:r>
          </a:p>
          <a:p>
            <a:pPr algn="ctr"/>
            <a:r>
              <a:rPr lang="en-US" sz="1400" b="1" dirty="0" smtClean="0">
                <a:solidFill>
                  <a:srgbClr val="111111"/>
                </a:solidFill>
                <a:latin typeface="Times New Roman" panose="02020603050405020304" pitchFamily="18" charset="0"/>
                <a:cs typeface="Times New Roman" panose="02020603050405020304" pitchFamily="18" charset="0"/>
              </a:rPr>
              <a:t>Tabor</a:t>
            </a:r>
            <a:endParaRPr lang="en-US" sz="1400" b="1" dirty="0">
              <a:solidFill>
                <a:srgbClr val="111111"/>
              </a:solidFill>
              <a:latin typeface="Times New Roman" panose="02020603050405020304" pitchFamily="18" charset="0"/>
              <a:cs typeface="Times New Roman" panose="02020603050405020304" pitchFamily="18" charset="0"/>
            </a:endParaRPr>
          </a:p>
        </p:txBody>
      </p:sp>
      <p:sp>
        <p:nvSpPr>
          <p:cNvPr id="23" name="TextBox 22"/>
          <p:cNvSpPr txBox="1"/>
          <p:nvPr/>
        </p:nvSpPr>
        <p:spPr>
          <a:xfrm>
            <a:off x="4890384" y="4562237"/>
            <a:ext cx="881765" cy="523220"/>
          </a:xfrm>
          <a:prstGeom prst="rect">
            <a:avLst/>
          </a:prstGeom>
          <a:noFill/>
        </p:spPr>
        <p:txBody>
          <a:bodyPr wrap="square" rtlCol="0">
            <a:spAutoFit/>
          </a:bodyPr>
          <a:lstStyle/>
          <a:p>
            <a:pPr algn="ctr"/>
            <a:r>
              <a:rPr lang="en-US" sz="1400" b="1" dirty="0" smtClean="0">
                <a:solidFill>
                  <a:srgbClr val="111111"/>
                </a:solidFill>
                <a:latin typeface="Times New Roman" panose="02020603050405020304" pitchFamily="18" charset="0"/>
                <a:cs typeface="Times New Roman" panose="02020603050405020304" pitchFamily="18" charset="0"/>
              </a:rPr>
              <a:t>Center Addition</a:t>
            </a:r>
            <a:endParaRPr lang="en-US" sz="1400" b="1" dirty="0">
              <a:solidFill>
                <a:srgbClr val="111111"/>
              </a:solidFill>
              <a:latin typeface="Times New Roman" panose="02020603050405020304" pitchFamily="18" charset="0"/>
              <a:cs typeface="Times New Roman" panose="02020603050405020304" pitchFamily="18" charset="0"/>
            </a:endParaRPr>
          </a:p>
        </p:txBody>
      </p:sp>
      <p:sp>
        <p:nvSpPr>
          <p:cNvPr id="4" name="TextBox 3"/>
          <p:cNvSpPr txBox="1"/>
          <p:nvPr/>
        </p:nvSpPr>
        <p:spPr>
          <a:xfrm rot="19385764">
            <a:off x="6134293" y="3516655"/>
            <a:ext cx="888385" cy="307777"/>
          </a:xfrm>
          <a:prstGeom prst="rect">
            <a:avLst/>
          </a:prstGeom>
          <a:noFill/>
        </p:spPr>
        <p:txBody>
          <a:bodyPr wrap="none" rtlCol="0">
            <a:spAutoFit/>
          </a:bodyPr>
          <a:lstStyle/>
          <a:p>
            <a:r>
              <a:rPr lang="en-US" sz="1400" b="1" dirty="0" smtClean="0">
                <a:solidFill>
                  <a:srgbClr val="111111"/>
                </a:solidFill>
                <a:latin typeface="Times New Roman" panose="02020603050405020304" pitchFamily="18" charset="0"/>
                <a:cs typeface="Times New Roman" panose="02020603050405020304" pitchFamily="18" charset="0"/>
              </a:rPr>
              <a:t>Now I-84</a:t>
            </a:r>
            <a:endParaRPr lang="en-US" sz="1400" b="1" dirty="0">
              <a:solidFill>
                <a:srgbClr val="111111"/>
              </a:solidFill>
              <a:latin typeface="Times New Roman" panose="02020603050405020304" pitchFamily="18" charset="0"/>
              <a:cs typeface="Times New Roman" panose="02020603050405020304" pitchFamily="18" charset="0"/>
            </a:endParaRPr>
          </a:p>
        </p:txBody>
      </p:sp>
      <p:sp>
        <p:nvSpPr>
          <p:cNvPr id="28" name="TextBox 27"/>
          <p:cNvSpPr txBox="1"/>
          <p:nvPr/>
        </p:nvSpPr>
        <p:spPr>
          <a:xfrm>
            <a:off x="476586" y="6608802"/>
            <a:ext cx="3429000" cy="276999"/>
          </a:xfrm>
          <a:prstGeom prst="rect">
            <a:avLst/>
          </a:prstGeom>
          <a:noFill/>
        </p:spPr>
        <p:txBody>
          <a:bodyPr wrap="square" rtlCol="0">
            <a:spAutoFit/>
          </a:bodyPr>
          <a:lstStyle/>
          <a:p>
            <a:pPr algn="ctr"/>
            <a:r>
              <a:rPr lang="en-US" sz="1200" dirty="0" smtClean="0">
                <a:solidFill>
                  <a:srgbClr val="990000"/>
                </a:solidFill>
                <a:latin typeface="Times New Roman" panose="02020603050405020304" pitchFamily="18" charset="0"/>
                <a:cs typeface="Times New Roman" panose="02020603050405020304" pitchFamily="18" charset="0"/>
              </a:rPr>
              <a:t>Clipping: Monthly Weather Review March 1904</a:t>
            </a:r>
            <a:endParaRPr lang="en-US" sz="1200" i="1" dirty="0">
              <a:solidFill>
                <a:srgbClr val="990000"/>
              </a:solidFill>
              <a:latin typeface="Times New Roman" panose="02020603050405020304" pitchFamily="18" charset="0"/>
              <a:cs typeface="Times New Roman" panose="02020603050405020304" pitchFamily="18" charset="0"/>
            </a:endParaRPr>
          </a:p>
        </p:txBody>
      </p:sp>
      <p:pic>
        <p:nvPicPr>
          <p:cNvPr id="17410"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1125009">
            <a:off x="99552" y="3098646"/>
            <a:ext cx="5397555" cy="4437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9" name="TextBox 28"/>
          <p:cNvSpPr txBox="1"/>
          <p:nvPr/>
        </p:nvSpPr>
        <p:spPr>
          <a:xfrm>
            <a:off x="6502285" y="3848921"/>
            <a:ext cx="881765" cy="523220"/>
          </a:xfrm>
          <a:prstGeom prst="rect">
            <a:avLst/>
          </a:prstGeom>
          <a:noFill/>
        </p:spPr>
        <p:txBody>
          <a:bodyPr wrap="square" rtlCol="0">
            <a:spAutoFit/>
          </a:bodyPr>
          <a:lstStyle/>
          <a:p>
            <a:pPr algn="ctr"/>
            <a:r>
              <a:rPr lang="en-US" sz="1400" b="1" dirty="0" err="1" smtClean="0">
                <a:solidFill>
                  <a:srgbClr val="111111"/>
                </a:solidFill>
                <a:latin typeface="Times New Roman" panose="02020603050405020304" pitchFamily="18" charset="0"/>
                <a:cs typeface="Times New Roman" panose="02020603050405020304" pitchFamily="18" charset="0"/>
              </a:rPr>
              <a:t>Barretts</a:t>
            </a:r>
            <a:r>
              <a:rPr lang="en-US" sz="1400" b="1" dirty="0" smtClean="0">
                <a:solidFill>
                  <a:srgbClr val="111111"/>
                </a:solidFill>
                <a:latin typeface="Times New Roman" panose="02020603050405020304" pitchFamily="18" charset="0"/>
                <a:cs typeface="Times New Roman" panose="02020603050405020304" pitchFamily="18" charset="0"/>
              </a:rPr>
              <a:t> Addition</a:t>
            </a:r>
            <a:endParaRPr lang="en-US" sz="1400" b="1" dirty="0">
              <a:solidFill>
                <a:srgbClr val="111111"/>
              </a:solidFill>
              <a:latin typeface="Times New Roman" panose="02020603050405020304" pitchFamily="18" charset="0"/>
              <a:cs typeface="Times New Roman" panose="02020603050405020304" pitchFamily="18" charset="0"/>
            </a:endParaRPr>
          </a:p>
        </p:txBody>
      </p:sp>
      <p:sp>
        <p:nvSpPr>
          <p:cNvPr id="30" name="Rectangle 29"/>
          <p:cNvSpPr/>
          <p:nvPr/>
        </p:nvSpPr>
        <p:spPr>
          <a:xfrm rot="1223985">
            <a:off x="2733964" y="3520447"/>
            <a:ext cx="1702087" cy="252590"/>
          </a:xfrm>
          <a:prstGeom prst="rect">
            <a:avLst/>
          </a:prstGeom>
          <a:solidFill>
            <a:srgbClr val="FFFF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73611790"/>
      </p:ext>
    </p:extLst>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0" y="965200"/>
            <a:ext cx="9144000"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719138"/>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688975"/>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3209926" y="2470955"/>
            <a:ext cx="0" cy="3840473"/>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763" y="989013"/>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90" name="TextBox 10"/>
          <p:cNvSpPr txBox="1">
            <a:spLocks noChangeArrowheads="1"/>
          </p:cNvSpPr>
          <p:nvPr/>
        </p:nvSpPr>
        <p:spPr bwMode="auto">
          <a:xfrm>
            <a:off x="2088950" y="700088"/>
            <a:ext cx="47851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American Meteorological Society Meeting, Portland Oregon</a:t>
            </a:r>
            <a:endParaRPr lang="en-GB" altLang="en-US" sz="1400" b="1" dirty="0">
              <a:solidFill>
                <a:srgbClr val="1C1C1C"/>
              </a:solidFill>
            </a:endParaRPr>
          </a:p>
        </p:txBody>
      </p:sp>
      <p:sp>
        <p:nvSpPr>
          <p:cNvPr id="2" name="TextBox 1"/>
          <p:cNvSpPr txBox="1"/>
          <p:nvPr/>
        </p:nvSpPr>
        <p:spPr>
          <a:xfrm>
            <a:off x="35169" y="37842"/>
            <a:ext cx="9108831" cy="784830"/>
          </a:xfrm>
          <a:prstGeom prst="rect">
            <a:avLst/>
          </a:prstGeom>
          <a:noFill/>
        </p:spPr>
        <p:txBody>
          <a:bodyPr wrap="square" rtlCol="0">
            <a:spAutoFit/>
          </a:bodyPr>
          <a:lstStyle/>
          <a:p>
            <a:pPr algn="ct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Pacific</a:t>
            </a: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Northwest</a:t>
            </a: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Tornadoes</a:t>
            </a:r>
            <a:endParaRPr lang="en-US" sz="45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sp>
        <p:nvSpPr>
          <p:cNvPr id="21" name="TextBox 13"/>
          <p:cNvSpPr txBox="1">
            <a:spLocks noChangeArrowheads="1"/>
          </p:cNvSpPr>
          <p:nvPr/>
        </p:nvSpPr>
        <p:spPr bwMode="auto">
          <a:xfrm>
            <a:off x="35169" y="1051683"/>
            <a:ext cx="9087993"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3400" b="1" dirty="0" smtClean="0">
                <a:solidFill>
                  <a:srgbClr val="1C1C1C"/>
                </a:solidFill>
              </a:rPr>
              <a:t>Two Tornadoes in One Week</a:t>
            </a:r>
            <a:endParaRPr lang="en-GB" altLang="en-US" sz="3400" b="1" dirty="0">
              <a:solidFill>
                <a:srgbClr val="1C1C1C"/>
              </a:solidFill>
            </a:endParaRPr>
          </a:p>
        </p:txBody>
      </p:sp>
      <p:sp>
        <p:nvSpPr>
          <p:cNvPr id="24" name="TextBox 13"/>
          <p:cNvSpPr txBox="1">
            <a:spLocks noChangeArrowheads="1"/>
          </p:cNvSpPr>
          <p:nvPr/>
        </p:nvSpPr>
        <p:spPr bwMode="auto">
          <a:xfrm>
            <a:off x="-215977" y="886870"/>
            <a:ext cx="2171699"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5000" b="1" dirty="0" smtClean="0">
                <a:solidFill>
                  <a:srgbClr val="1C1C1C"/>
                </a:solidFill>
              </a:rPr>
              <a:t>Extra!</a:t>
            </a:r>
            <a:endParaRPr lang="en-GB" altLang="en-US" sz="5000" b="1" dirty="0">
              <a:solidFill>
                <a:srgbClr val="1C1C1C"/>
              </a:solidFill>
            </a:endParaRPr>
          </a:p>
        </p:txBody>
      </p:sp>
      <p:sp>
        <p:nvSpPr>
          <p:cNvPr id="26" name="TextBox 13"/>
          <p:cNvSpPr txBox="1">
            <a:spLocks noChangeArrowheads="1"/>
          </p:cNvSpPr>
          <p:nvPr/>
        </p:nvSpPr>
        <p:spPr bwMode="auto">
          <a:xfrm>
            <a:off x="7176386" y="877345"/>
            <a:ext cx="2171699"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5000" b="1" dirty="0" smtClean="0">
                <a:solidFill>
                  <a:srgbClr val="1C1C1C"/>
                </a:solidFill>
              </a:rPr>
              <a:t>Extra!</a:t>
            </a:r>
            <a:endParaRPr lang="en-GB" altLang="en-US" sz="5000" b="1" dirty="0">
              <a:solidFill>
                <a:srgbClr val="1C1C1C"/>
              </a:solidFill>
            </a:endParaRPr>
          </a:p>
        </p:txBody>
      </p:sp>
      <p:cxnSp>
        <p:nvCxnSpPr>
          <p:cNvPr id="27" name="Straight Connector 26"/>
          <p:cNvCxnSpPr/>
          <p:nvPr/>
        </p:nvCxnSpPr>
        <p:spPr>
          <a:xfrm>
            <a:off x="6010003" y="2451904"/>
            <a:ext cx="7144" cy="3840474"/>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56" name="TextBox 6"/>
          <p:cNvSpPr txBox="1">
            <a:spLocks noChangeArrowheads="1"/>
          </p:cNvSpPr>
          <p:nvPr/>
        </p:nvSpPr>
        <p:spPr bwMode="auto">
          <a:xfrm>
            <a:off x="-20838" y="1709823"/>
            <a:ext cx="9144000"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2500" dirty="0" smtClean="0">
                <a:solidFill>
                  <a:srgbClr val="080808"/>
                </a:solidFill>
                <a:effectLst>
                  <a:outerShdw blurRad="38100" dist="38100" dir="2700000" algn="tl">
                    <a:srgbClr val="000000">
                      <a:alpha val="43137"/>
                    </a:srgbClr>
                  </a:outerShdw>
                </a:effectLst>
                <a:latin typeface="Algerian" panose="04020705040A02060702" pitchFamily="82" charset="0"/>
              </a:rPr>
              <a:t>February 26, 1904 Tornado Strikes NE Portland</a:t>
            </a:r>
            <a:endParaRPr lang="en-GB" altLang="en-US" sz="25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cxnSp>
        <p:nvCxnSpPr>
          <p:cNvPr id="57" name="Straight Connector 56"/>
          <p:cNvCxnSpPr/>
          <p:nvPr/>
        </p:nvCxnSpPr>
        <p:spPr>
          <a:xfrm>
            <a:off x="266700" y="1691494"/>
            <a:ext cx="8239125"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266700" y="1658963"/>
            <a:ext cx="8239125"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pic>
        <p:nvPicPr>
          <p:cNvPr id="1945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1450" y="2933700"/>
            <a:ext cx="4520393" cy="36147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46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15710" y="2216437"/>
            <a:ext cx="1689022" cy="669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05225" y="2091627"/>
            <a:ext cx="3942570" cy="3942570"/>
          </a:xfrm>
          <a:prstGeom prst="rect">
            <a:avLst/>
          </a:prstGeom>
        </p:spPr>
      </p:pic>
      <p:sp>
        <p:nvSpPr>
          <p:cNvPr id="3" name="TextBox 2"/>
          <p:cNvSpPr txBox="1"/>
          <p:nvPr/>
        </p:nvSpPr>
        <p:spPr>
          <a:xfrm>
            <a:off x="7685095" y="4094738"/>
            <a:ext cx="1062700" cy="738664"/>
          </a:xfrm>
          <a:prstGeom prst="rect">
            <a:avLst/>
          </a:prstGeom>
          <a:noFill/>
        </p:spPr>
        <p:txBody>
          <a:bodyPr wrap="square" rtlCol="0">
            <a:spAutoFit/>
          </a:bodyPr>
          <a:lstStyle/>
          <a:p>
            <a:pPr algn="ctr"/>
            <a:r>
              <a:rPr lang="en-US" sz="1400" b="1" dirty="0" smtClean="0">
                <a:solidFill>
                  <a:srgbClr val="111111"/>
                </a:solidFill>
                <a:latin typeface="Times New Roman" panose="02020603050405020304" pitchFamily="18" charset="0"/>
                <a:cs typeface="Times New Roman" panose="02020603050405020304" pitchFamily="18" charset="0"/>
              </a:rPr>
              <a:t>North</a:t>
            </a:r>
          </a:p>
          <a:p>
            <a:pPr algn="ctr"/>
            <a:r>
              <a:rPr lang="en-US" sz="1400" b="1" dirty="0" smtClean="0">
                <a:solidFill>
                  <a:srgbClr val="111111"/>
                </a:solidFill>
                <a:latin typeface="Times New Roman" panose="02020603050405020304" pitchFamily="18" charset="0"/>
                <a:cs typeface="Times New Roman" panose="02020603050405020304" pitchFamily="18" charset="0"/>
              </a:rPr>
              <a:t>Mount </a:t>
            </a:r>
          </a:p>
          <a:p>
            <a:pPr algn="ctr"/>
            <a:r>
              <a:rPr lang="en-US" sz="1400" b="1" dirty="0" smtClean="0">
                <a:solidFill>
                  <a:srgbClr val="111111"/>
                </a:solidFill>
                <a:latin typeface="Times New Roman" panose="02020603050405020304" pitchFamily="18" charset="0"/>
                <a:cs typeface="Times New Roman" panose="02020603050405020304" pitchFamily="18" charset="0"/>
              </a:rPr>
              <a:t>Tabor</a:t>
            </a:r>
            <a:endParaRPr lang="en-US" sz="1400" b="1" dirty="0">
              <a:solidFill>
                <a:srgbClr val="111111"/>
              </a:solidFill>
              <a:latin typeface="Times New Roman" panose="02020603050405020304" pitchFamily="18" charset="0"/>
              <a:cs typeface="Times New Roman" panose="02020603050405020304" pitchFamily="18" charset="0"/>
            </a:endParaRPr>
          </a:p>
        </p:txBody>
      </p:sp>
      <p:sp>
        <p:nvSpPr>
          <p:cNvPr id="23" name="TextBox 22"/>
          <p:cNvSpPr txBox="1"/>
          <p:nvPr/>
        </p:nvSpPr>
        <p:spPr>
          <a:xfrm>
            <a:off x="4890384" y="4562237"/>
            <a:ext cx="881765" cy="523220"/>
          </a:xfrm>
          <a:prstGeom prst="rect">
            <a:avLst/>
          </a:prstGeom>
          <a:noFill/>
        </p:spPr>
        <p:txBody>
          <a:bodyPr wrap="square" rtlCol="0">
            <a:spAutoFit/>
          </a:bodyPr>
          <a:lstStyle/>
          <a:p>
            <a:pPr algn="ctr"/>
            <a:r>
              <a:rPr lang="en-US" sz="1400" b="1" dirty="0" smtClean="0">
                <a:solidFill>
                  <a:srgbClr val="111111"/>
                </a:solidFill>
                <a:latin typeface="Times New Roman" panose="02020603050405020304" pitchFamily="18" charset="0"/>
                <a:cs typeface="Times New Roman" panose="02020603050405020304" pitchFamily="18" charset="0"/>
              </a:rPr>
              <a:t>Center Addition</a:t>
            </a:r>
            <a:endParaRPr lang="en-US" sz="1400" b="1" dirty="0">
              <a:solidFill>
                <a:srgbClr val="111111"/>
              </a:solidFill>
              <a:latin typeface="Times New Roman" panose="02020603050405020304" pitchFamily="18" charset="0"/>
              <a:cs typeface="Times New Roman" panose="02020603050405020304" pitchFamily="18" charset="0"/>
            </a:endParaRPr>
          </a:p>
        </p:txBody>
      </p:sp>
      <p:sp>
        <p:nvSpPr>
          <p:cNvPr id="4" name="TextBox 3"/>
          <p:cNvSpPr txBox="1"/>
          <p:nvPr/>
        </p:nvSpPr>
        <p:spPr>
          <a:xfrm rot="19385764">
            <a:off x="6134293" y="3516655"/>
            <a:ext cx="888385" cy="307777"/>
          </a:xfrm>
          <a:prstGeom prst="rect">
            <a:avLst/>
          </a:prstGeom>
          <a:noFill/>
        </p:spPr>
        <p:txBody>
          <a:bodyPr wrap="none" rtlCol="0">
            <a:spAutoFit/>
          </a:bodyPr>
          <a:lstStyle/>
          <a:p>
            <a:r>
              <a:rPr lang="en-US" sz="1400" b="1" dirty="0" smtClean="0">
                <a:solidFill>
                  <a:srgbClr val="111111"/>
                </a:solidFill>
                <a:latin typeface="Times New Roman" panose="02020603050405020304" pitchFamily="18" charset="0"/>
                <a:cs typeface="Times New Roman" panose="02020603050405020304" pitchFamily="18" charset="0"/>
              </a:rPr>
              <a:t>Now I-84</a:t>
            </a:r>
            <a:endParaRPr lang="en-US" sz="1400" b="1" dirty="0">
              <a:solidFill>
                <a:srgbClr val="111111"/>
              </a:solidFill>
              <a:latin typeface="Times New Roman" panose="02020603050405020304" pitchFamily="18" charset="0"/>
              <a:cs typeface="Times New Roman" panose="02020603050405020304" pitchFamily="18" charset="0"/>
            </a:endParaRPr>
          </a:p>
        </p:txBody>
      </p:sp>
      <p:sp>
        <p:nvSpPr>
          <p:cNvPr id="28" name="TextBox 27"/>
          <p:cNvSpPr txBox="1"/>
          <p:nvPr/>
        </p:nvSpPr>
        <p:spPr>
          <a:xfrm>
            <a:off x="476586" y="6608802"/>
            <a:ext cx="3429000" cy="276999"/>
          </a:xfrm>
          <a:prstGeom prst="rect">
            <a:avLst/>
          </a:prstGeom>
          <a:noFill/>
        </p:spPr>
        <p:txBody>
          <a:bodyPr wrap="square" rtlCol="0">
            <a:spAutoFit/>
          </a:bodyPr>
          <a:lstStyle/>
          <a:p>
            <a:pPr algn="ctr"/>
            <a:r>
              <a:rPr lang="en-US" sz="1200" dirty="0" smtClean="0">
                <a:solidFill>
                  <a:srgbClr val="990000"/>
                </a:solidFill>
                <a:latin typeface="Times New Roman" panose="02020603050405020304" pitchFamily="18" charset="0"/>
                <a:cs typeface="Times New Roman" panose="02020603050405020304" pitchFamily="18" charset="0"/>
              </a:rPr>
              <a:t>Clipping: SF Chronicle, 27 Feb 1904</a:t>
            </a:r>
            <a:endParaRPr lang="en-US" sz="1200" i="1" dirty="0">
              <a:solidFill>
                <a:srgbClr val="990000"/>
              </a:solidFill>
              <a:latin typeface="Times New Roman" panose="02020603050405020304" pitchFamily="18" charset="0"/>
              <a:cs typeface="Times New Roman" panose="02020603050405020304" pitchFamily="18" charset="0"/>
            </a:endParaRPr>
          </a:p>
        </p:txBody>
      </p:sp>
      <p:pic>
        <p:nvPicPr>
          <p:cNvPr id="32"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14184" y="2129621"/>
            <a:ext cx="3933611" cy="44902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362" name="Picture 2"/>
          <p:cNvPicPr>
            <a:picLocks noChangeAspect="1" noChangeArrowheads="1"/>
          </p:cNvPicPr>
          <p:nvPr/>
        </p:nvPicPr>
        <p:blipFill rotWithShape="1">
          <a:blip r:embed="rId7">
            <a:extLst>
              <a:ext uri="{28A0092B-C50C-407E-A947-70E740481C1C}">
                <a14:useLocalDpi xmlns:a14="http://schemas.microsoft.com/office/drawing/2010/main" val="0"/>
              </a:ext>
            </a:extLst>
          </a:blip>
          <a:srcRect t="3179" b="75301"/>
          <a:stretch/>
        </p:blipFill>
        <p:spPr bwMode="auto">
          <a:xfrm rot="1562200">
            <a:off x="3508297" y="2566674"/>
            <a:ext cx="2367092" cy="876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 name="Picture 2"/>
          <p:cNvPicPr>
            <a:picLocks noChangeAspect="1" noChangeArrowheads="1"/>
          </p:cNvPicPr>
          <p:nvPr/>
        </p:nvPicPr>
        <p:blipFill rotWithShape="1">
          <a:blip r:embed="rId7">
            <a:extLst>
              <a:ext uri="{28A0092B-C50C-407E-A947-70E740481C1C}">
                <a14:useLocalDpi xmlns:a14="http://schemas.microsoft.com/office/drawing/2010/main" val="0"/>
              </a:ext>
            </a:extLst>
          </a:blip>
          <a:srcRect t="93669"/>
          <a:stretch/>
        </p:blipFill>
        <p:spPr bwMode="auto">
          <a:xfrm rot="1577106">
            <a:off x="2215486" y="3607358"/>
            <a:ext cx="3926166" cy="4275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0" name="Picture 5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105149" y="4276650"/>
            <a:ext cx="3314429" cy="2103840"/>
          </a:xfrm>
          <a:prstGeom prst="rect">
            <a:avLst/>
          </a:prstGeom>
        </p:spPr>
      </p:pic>
      <p:sp>
        <p:nvSpPr>
          <p:cNvPr id="33" name="TextBox 32"/>
          <p:cNvSpPr txBox="1"/>
          <p:nvPr/>
        </p:nvSpPr>
        <p:spPr>
          <a:xfrm>
            <a:off x="5038725" y="6581001"/>
            <a:ext cx="3721541" cy="276999"/>
          </a:xfrm>
          <a:prstGeom prst="rect">
            <a:avLst/>
          </a:prstGeom>
          <a:noFill/>
        </p:spPr>
        <p:txBody>
          <a:bodyPr wrap="square" rtlCol="0">
            <a:spAutoFit/>
          </a:bodyPr>
          <a:lstStyle/>
          <a:p>
            <a:pPr algn="ctr"/>
            <a:r>
              <a:rPr lang="en-US" sz="1200" dirty="0" smtClean="0">
                <a:solidFill>
                  <a:srgbClr val="990000"/>
                </a:solidFill>
                <a:latin typeface="Times New Roman" panose="02020603050405020304" pitchFamily="18" charset="0"/>
                <a:cs typeface="Times New Roman" panose="02020603050405020304" pitchFamily="18" charset="0"/>
              </a:rPr>
              <a:t>Maps: 1901 (left) and 1905 Harvard University Library</a:t>
            </a:r>
            <a:endParaRPr lang="en-US" sz="1200" i="1" dirty="0">
              <a:solidFill>
                <a:srgbClr val="99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96495323"/>
      </p:ext>
    </p:extLst>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0" y="965200"/>
            <a:ext cx="9144000"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719138"/>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688975"/>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3209926" y="2470955"/>
            <a:ext cx="0" cy="3840473"/>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763" y="989013"/>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90" name="TextBox 10"/>
          <p:cNvSpPr txBox="1">
            <a:spLocks noChangeArrowheads="1"/>
          </p:cNvSpPr>
          <p:nvPr/>
        </p:nvSpPr>
        <p:spPr bwMode="auto">
          <a:xfrm>
            <a:off x="2088950" y="700088"/>
            <a:ext cx="47851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American Meteorological Society Meeting, Portland Oregon</a:t>
            </a:r>
            <a:endParaRPr lang="en-GB" altLang="en-US" sz="1400" b="1" dirty="0">
              <a:solidFill>
                <a:srgbClr val="1C1C1C"/>
              </a:solidFill>
            </a:endParaRPr>
          </a:p>
        </p:txBody>
      </p:sp>
      <p:sp>
        <p:nvSpPr>
          <p:cNvPr id="2" name="TextBox 1"/>
          <p:cNvSpPr txBox="1"/>
          <p:nvPr/>
        </p:nvSpPr>
        <p:spPr>
          <a:xfrm>
            <a:off x="35169" y="37842"/>
            <a:ext cx="9108831" cy="784830"/>
          </a:xfrm>
          <a:prstGeom prst="rect">
            <a:avLst/>
          </a:prstGeom>
          <a:noFill/>
        </p:spPr>
        <p:txBody>
          <a:bodyPr wrap="square" rtlCol="0">
            <a:spAutoFit/>
          </a:bodyPr>
          <a:lstStyle/>
          <a:p>
            <a:pPr algn="ct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Pacific</a:t>
            </a: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Northwest</a:t>
            </a: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Tornadoes</a:t>
            </a:r>
            <a:endParaRPr lang="en-US" sz="45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sp>
        <p:nvSpPr>
          <p:cNvPr id="21" name="TextBox 13"/>
          <p:cNvSpPr txBox="1">
            <a:spLocks noChangeArrowheads="1"/>
          </p:cNvSpPr>
          <p:nvPr/>
        </p:nvSpPr>
        <p:spPr bwMode="auto">
          <a:xfrm>
            <a:off x="35169" y="1051683"/>
            <a:ext cx="9087993"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3400" b="1" dirty="0" smtClean="0">
                <a:solidFill>
                  <a:srgbClr val="1C1C1C"/>
                </a:solidFill>
              </a:rPr>
              <a:t>Two Tornadoes in One Week</a:t>
            </a:r>
            <a:endParaRPr lang="en-GB" altLang="en-US" sz="3400" b="1" dirty="0">
              <a:solidFill>
                <a:srgbClr val="1C1C1C"/>
              </a:solidFill>
            </a:endParaRPr>
          </a:p>
        </p:txBody>
      </p:sp>
      <p:sp>
        <p:nvSpPr>
          <p:cNvPr id="24" name="TextBox 13"/>
          <p:cNvSpPr txBox="1">
            <a:spLocks noChangeArrowheads="1"/>
          </p:cNvSpPr>
          <p:nvPr/>
        </p:nvSpPr>
        <p:spPr bwMode="auto">
          <a:xfrm>
            <a:off x="-215977" y="886870"/>
            <a:ext cx="2171699"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5000" b="1" dirty="0" smtClean="0">
                <a:solidFill>
                  <a:srgbClr val="1C1C1C"/>
                </a:solidFill>
              </a:rPr>
              <a:t>Extra!</a:t>
            </a:r>
            <a:endParaRPr lang="en-GB" altLang="en-US" sz="5000" b="1" dirty="0">
              <a:solidFill>
                <a:srgbClr val="1C1C1C"/>
              </a:solidFill>
            </a:endParaRPr>
          </a:p>
        </p:txBody>
      </p:sp>
      <p:sp>
        <p:nvSpPr>
          <p:cNvPr id="26" name="TextBox 13"/>
          <p:cNvSpPr txBox="1">
            <a:spLocks noChangeArrowheads="1"/>
          </p:cNvSpPr>
          <p:nvPr/>
        </p:nvSpPr>
        <p:spPr bwMode="auto">
          <a:xfrm>
            <a:off x="7176386" y="877345"/>
            <a:ext cx="2171699"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5000" b="1" dirty="0" smtClean="0">
                <a:solidFill>
                  <a:srgbClr val="1C1C1C"/>
                </a:solidFill>
              </a:rPr>
              <a:t>Extra!</a:t>
            </a:r>
            <a:endParaRPr lang="en-GB" altLang="en-US" sz="5000" b="1" dirty="0">
              <a:solidFill>
                <a:srgbClr val="1C1C1C"/>
              </a:solidFill>
            </a:endParaRPr>
          </a:p>
        </p:txBody>
      </p:sp>
      <p:cxnSp>
        <p:nvCxnSpPr>
          <p:cNvPr id="27" name="Straight Connector 26"/>
          <p:cNvCxnSpPr/>
          <p:nvPr/>
        </p:nvCxnSpPr>
        <p:spPr>
          <a:xfrm>
            <a:off x="6010003" y="2451904"/>
            <a:ext cx="7144" cy="3840474"/>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56" name="TextBox 6"/>
          <p:cNvSpPr txBox="1">
            <a:spLocks noChangeArrowheads="1"/>
          </p:cNvSpPr>
          <p:nvPr/>
        </p:nvSpPr>
        <p:spPr bwMode="auto">
          <a:xfrm>
            <a:off x="-20838" y="1709823"/>
            <a:ext cx="9144000"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2500" dirty="0" smtClean="0">
                <a:solidFill>
                  <a:srgbClr val="080808"/>
                </a:solidFill>
                <a:effectLst>
                  <a:outerShdw blurRad="38100" dist="38100" dir="2700000" algn="tl">
                    <a:srgbClr val="000000">
                      <a:alpha val="43137"/>
                    </a:srgbClr>
                  </a:outerShdw>
                </a:effectLst>
                <a:latin typeface="Algerian" panose="04020705040A02060702" pitchFamily="82" charset="0"/>
              </a:rPr>
              <a:t>February 26, 1904 Tornado Strikes NE Portland</a:t>
            </a:r>
            <a:endParaRPr lang="en-GB" altLang="en-US" sz="25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cxnSp>
        <p:nvCxnSpPr>
          <p:cNvPr id="57" name="Straight Connector 56"/>
          <p:cNvCxnSpPr/>
          <p:nvPr/>
        </p:nvCxnSpPr>
        <p:spPr>
          <a:xfrm>
            <a:off x="266700" y="1691494"/>
            <a:ext cx="8239125"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266700" y="1658963"/>
            <a:ext cx="8239125"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pic>
        <p:nvPicPr>
          <p:cNvPr id="1945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1450" y="2933700"/>
            <a:ext cx="4520393" cy="36147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46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15710" y="2216437"/>
            <a:ext cx="1689022" cy="669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05225" y="2091627"/>
            <a:ext cx="3942570" cy="3942570"/>
          </a:xfrm>
          <a:prstGeom prst="rect">
            <a:avLst/>
          </a:prstGeom>
        </p:spPr>
      </p:pic>
      <p:sp>
        <p:nvSpPr>
          <p:cNvPr id="20" name="TextBox 19"/>
          <p:cNvSpPr txBox="1"/>
          <p:nvPr/>
        </p:nvSpPr>
        <p:spPr>
          <a:xfrm>
            <a:off x="5038725" y="6581001"/>
            <a:ext cx="3721541" cy="276999"/>
          </a:xfrm>
          <a:prstGeom prst="rect">
            <a:avLst/>
          </a:prstGeom>
          <a:noFill/>
        </p:spPr>
        <p:txBody>
          <a:bodyPr wrap="square" rtlCol="0">
            <a:spAutoFit/>
          </a:bodyPr>
          <a:lstStyle/>
          <a:p>
            <a:pPr algn="ctr"/>
            <a:r>
              <a:rPr lang="en-US" sz="1200" dirty="0" smtClean="0">
                <a:solidFill>
                  <a:srgbClr val="990000"/>
                </a:solidFill>
                <a:latin typeface="Times New Roman" panose="02020603050405020304" pitchFamily="18" charset="0"/>
                <a:cs typeface="Times New Roman" panose="02020603050405020304" pitchFamily="18" charset="0"/>
              </a:rPr>
              <a:t>Maps: 1901 (left) and 1905 Harvard University Library</a:t>
            </a:r>
            <a:endParaRPr lang="en-US" sz="1200" i="1" dirty="0">
              <a:solidFill>
                <a:srgbClr val="990000"/>
              </a:solidFill>
              <a:latin typeface="Times New Roman" panose="02020603050405020304" pitchFamily="18" charset="0"/>
              <a:cs typeface="Times New Roman" panose="02020603050405020304" pitchFamily="18" charset="0"/>
            </a:endParaRPr>
          </a:p>
        </p:txBody>
      </p:sp>
      <p:sp>
        <p:nvSpPr>
          <p:cNvPr id="3" name="TextBox 2"/>
          <p:cNvSpPr txBox="1"/>
          <p:nvPr/>
        </p:nvSpPr>
        <p:spPr>
          <a:xfrm>
            <a:off x="7685095" y="4094738"/>
            <a:ext cx="1062700" cy="738664"/>
          </a:xfrm>
          <a:prstGeom prst="rect">
            <a:avLst/>
          </a:prstGeom>
          <a:noFill/>
        </p:spPr>
        <p:txBody>
          <a:bodyPr wrap="square" rtlCol="0">
            <a:spAutoFit/>
          </a:bodyPr>
          <a:lstStyle/>
          <a:p>
            <a:pPr algn="ctr"/>
            <a:r>
              <a:rPr lang="en-US" sz="1400" b="1" dirty="0" smtClean="0">
                <a:solidFill>
                  <a:srgbClr val="111111"/>
                </a:solidFill>
                <a:latin typeface="Times New Roman" panose="02020603050405020304" pitchFamily="18" charset="0"/>
                <a:cs typeface="Times New Roman" panose="02020603050405020304" pitchFamily="18" charset="0"/>
              </a:rPr>
              <a:t>North</a:t>
            </a:r>
          </a:p>
          <a:p>
            <a:pPr algn="ctr"/>
            <a:r>
              <a:rPr lang="en-US" sz="1400" b="1" dirty="0" smtClean="0">
                <a:solidFill>
                  <a:srgbClr val="111111"/>
                </a:solidFill>
                <a:latin typeface="Times New Roman" panose="02020603050405020304" pitchFamily="18" charset="0"/>
                <a:cs typeface="Times New Roman" panose="02020603050405020304" pitchFamily="18" charset="0"/>
              </a:rPr>
              <a:t>Mount </a:t>
            </a:r>
          </a:p>
          <a:p>
            <a:pPr algn="ctr"/>
            <a:r>
              <a:rPr lang="en-US" sz="1400" b="1" dirty="0" smtClean="0">
                <a:solidFill>
                  <a:srgbClr val="111111"/>
                </a:solidFill>
                <a:latin typeface="Times New Roman" panose="02020603050405020304" pitchFamily="18" charset="0"/>
                <a:cs typeface="Times New Roman" panose="02020603050405020304" pitchFamily="18" charset="0"/>
              </a:rPr>
              <a:t>Tabor</a:t>
            </a:r>
            <a:endParaRPr lang="en-US" sz="1400" b="1" dirty="0">
              <a:solidFill>
                <a:srgbClr val="111111"/>
              </a:solidFill>
              <a:latin typeface="Times New Roman" panose="02020603050405020304" pitchFamily="18" charset="0"/>
              <a:cs typeface="Times New Roman" panose="02020603050405020304" pitchFamily="18" charset="0"/>
            </a:endParaRPr>
          </a:p>
        </p:txBody>
      </p:sp>
      <p:sp>
        <p:nvSpPr>
          <p:cNvPr id="23" name="TextBox 22"/>
          <p:cNvSpPr txBox="1"/>
          <p:nvPr/>
        </p:nvSpPr>
        <p:spPr>
          <a:xfrm>
            <a:off x="4890384" y="4562237"/>
            <a:ext cx="881765" cy="523220"/>
          </a:xfrm>
          <a:prstGeom prst="rect">
            <a:avLst/>
          </a:prstGeom>
          <a:noFill/>
        </p:spPr>
        <p:txBody>
          <a:bodyPr wrap="square" rtlCol="0">
            <a:spAutoFit/>
          </a:bodyPr>
          <a:lstStyle/>
          <a:p>
            <a:pPr algn="ctr"/>
            <a:r>
              <a:rPr lang="en-US" sz="1400" b="1" dirty="0" smtClean="0">
                <a:solidFill>
                  <a:srgbClr val="111111"/>
                </a:solidFill>
                <a:latin typeface="Times New Roman" panose="02020603050405020304" pitchFamily="18" charset="0"/>
                <a:cs typeface="Times New Roman" panose="02020603050405020304" pitchFamily="18" charset="0"/>
              </a:rPr>
              <a:t>Center Addition</a:t>
            </a:r>
            <a:endParaRPr lang="en-US" sz="1400" b="1" dirty="0">
              <a:solidFill>
                <a:srgbClr val="111111"/>
              </a:solidFill>
              <a:latin typeface="Times New Roman" panose="02020603050405020304" pitchFamily="18" charset="0"/>
              <a:cs typeface="Times New Roman" panose="02020603050405020304" pitchFamily="18" charset="0"/>
            </a:endParaRPr>
          </a:p>
        </p:txBody>
      </p:sp>
      <p:sp>
        <p:nvSpPr>
          <p:cNvPr id="4" name="TextBox 3"/>
          <p:cNvSpPr txBox="1"/>
          <p:nvPr/>
        </p:nvSpPr>
        <p:spPr>
          <a:xfrm rot="19385764">
            <a:off x="6134293" y="3516655"/>
            <a:ext cx="888385" cy="307777"/>
          </a:xfrm>
          <a:prstGeom prst="rect">
            <a:avLst/>
          </a:prstGeom>
          <a:noFill/>
        </p:spPr>
        <p:txBody>
          <a:bodyPr wrap="none" rtlCol="0">
            <a:spAutoFit/>
          </a:bodyPr>
          <a:lstStyle/>
          <a:p>
            <a:r>
              <a:rPr lang="en-US" sz="1400" b="1" dirty="0" smtClean="0">
                <a:solidFill>
                  <a:srgbClr val="111111"/>
                </a:solidFill>
                <a:latin typeface="Times New Roman" panose="02020603050405020304" pitchFamily="18" charset="0"/>
                <a:cs typeface="Times New Roman" panose="02020603050405020304" pitchFamily="18" charset="0"/>
              </a:rPr>
              <a:t>Now I-84</a:t>
            </a:r>
            <a:endParaRPr lang="en-US" sz="1400" b="1" dirty="0">
              <a:solidFill>
                <a:srgbClr val="111111"/>
              </a:solidFill>
              <a:latin typeface="Times New Roman" panose="02020603050405020304" pitchFamily="18" charset="0"/>
              <a:cs typeface="Times New Roman" panose="02020603050405020304" pitchFamily="18" charset="0"/>
            </a:endParaRPr>
          </a:p>
        </p:txBody>
      </p:sp>
      <p:sp>
        <p:nvSpPr>
          <p:cNvPr id="28" name="TextBox 27"/>
          <p:cNvSpPr txBox="1"/>
          <p:nvPr/>
        </p:nvSpPr>
        <p:spPr>
          <a:xfrm>
            <a:off x="35169" y="6608802"/>
            <a:ext cx="3429000" cy="276999"/>
          </a:xfrm>
          <a:prstGeom prst="rect">
            <a:avLst/>
          </a:prstGeom>
          <a:noFill/>
        </p:spPr>
        <p:txBody>
          <a:bodyPr wrap="square" rtlCol="0">
            <a:spAutoFit/>
          </a:bodyPr>
          <a:lstStyle/>
          <a:p>
            <a:pPr algn="ctr"/>
            <a:r>
              <a:rPr lang="en-US" sz="1200" dirty="0" smtClean="0">
                <a:solidFill>
                  <a:srgbClr val="990000"/>
                </a:solidFill>
                <a:latin typeface="Times New Roman" panose="02020603050405020304" pitchFamily="18" charset="0"/>
                <a:cs typeface="Times New Roman" panose="02020603050405020304" pitchFamily="18" charset="0"/>
              </a:rPr>
              <a:t>Clipping: Morning Oregonian, 27 Feb 1904</a:t>
            </a:r>
            <a:endParaRPr lang="en-US" sz="1200" i="1" dirty="0">
              <a:solidFill>
                <a:srgbClr val="990000"/>
              </a:solidFill>
              <a:latin typeface="Times New Roman" panose="02020603050405020304" pitchFamily="18" charset="0"/>
              <a:cs typeface="Times New Roman" panose="02020603050405020304" pitchFamily="18" charset="0"/>
            </a:endParaRPr>
          </a:p>
        </p:txBody>
      </p:sp>
      <p:pic>
        <p:nvPicPr>
          <p:cNvPr id="14338" name="Picture 2"/>
          <p:cNvPicPr>
            <a:picLocks noChangeAspect="1" noChangeArrowheads="1"/>
          </p:cNvPicPr>
          <p:nvPr/>
        </p:nvPicPr>
        <p:blipFill>
          <a:blip r:embed="rId6">
            <a:extLst>
              <a:ext uri="{BEBA8EAE-BF5A-486C-A8C5-ECC9F3942E4B}">
                <a14:imgProps xmlns:a14="http://schemas.microsoft.com/office/drawing/2010/main">
                  <a14:imgLayer r:embed="rId7">
                    <a14:imgEffect>
                      <a14:sharpenSoften amount="22000"/>
                    </a14:imgEffect>
                    <a14:imgEffect>
                      <a14:brightnessContrast bright="32000" contrast="62000"/>
                    </a14:imgEffect>
                  </a14:imgLayer>
                </a14:imgProps>
              </a:ext>
              <a:ext uri="{28A0092B-C50C-407E-A947-70E740481C1C}">
                <a14:useLocalDpi xmlns:a14="http://schemas.microsoft.com/office/drawing/2010/main" val="0"/>
              </a:ext>
            </a:extLst>
          </a:blip>
          <a:srcRect/>
          <a:stretch>
            <a:fillRect/>
          </a:stretch>
        </p:blipFill>
        <p:spPr bwMode="auto">
          <a:xfrm>
            <a:off x="646965" y="1317757"/>
            <a:ext cx="3569361" cy="18765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9" name="TextBox 28"/>
          <p:cNvSpPr txBox="1"/>
          <p:nvPr/>
        </p:nvSpPr>
        <p:spPr>
          <a:xfrm>
            <a:off x="1676401" y="4105692"/>
            <a:ext cx="981074" cy="523220"/>
          </a:xfrm>
          <a:prstGeom prst="rect">
            <a:avLst/>
          </a:prstGeom>
          <a:noFill/>
        </p:spPr>
        <p:txBody>
          <a:bodyPr wrap="square" rtlCol="0">
            <a:spAutoFit/>
          </a:bodyPr>
          <a:lstStyle/>
          <a:p>
            <a:pPr algn="ctr"/>
            <a:r>
              <a:rPr lang="en-US" sz="1400" b="1" dirty="0" err="1" smtClean="0">
                <a:solidFill>
                  <a:srgbClr val="111111"/>
                </a:solidFill>
                <a:latin typeface="Times New Roman" panose="02020603050405020304" pitchFamily="18" charset="0"/>
                <a:cs typeface="Times New Roman" panose="02020603050405020304" pitchFamily="18" charset="0"/>
              </a:rPr>
              <a:t>Hollidays</a:t>
            </a:r>
            <a:r>
              <a:rPr lang="en-US" sz="1400" b="1" dirty="0" smtClean="0">
                <a:solidFill>
                  <a:srgbClr val="111111"/>
                </a:solidFill>
                <a:latin typeface="Times New Roman" panose="02020603050405020304" pitchFamily="18" charset="0"/>
                <a:cs typeface="Times New Roman" panose="02020603050405020304" pitchFamily="18" charset="0"/>
              </a:rPr>
              <a:t> Addition</a:t>
            </a:r>
            <a:endParaRPr lang="en-US" sz="1400" b="1" dirty="0">
              <a:solidFill>
                <a:srgbClr val="111111"/>
              </a:solidFill>
              <a:latin typeface="Times New Roman" panose="02020603050405020304" pitchFamily="18" charset="0"/>
              <a:cs typeface="Times New Roman" panose="02020603050405020304" pitchFamily="18" charset="0"/>
            </a:endParaRPr>
          </a:p>
        </p:txBody>
      </p:sp>
      <p:pic>
        <p:nvPicPr>
          <p:cNvPr id="60" name="Picture 5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105149" y="4276650"/>
            <a:ext cx="3314429" cy="2103840"/>
          </a:xfrm>
          <a:prstGeom prst="rect">
            <a:avLst/>
          </a:prstGeom>
        </p:spPr>
      </p:pic>
      <p:pic>
        <p:nvPicPr>
          <p:cNvPr id="30" name="Picture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814184" y="2129621"/>
            <a:ext cx="3933611" cy="44902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82426108"/>
      </p:ext>
    </p:extLst>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0" y="965200"/>
            <a:ext cx="9144000"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719138"/>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688975"/>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3209926" y="2470955"/>
            <a:ext cx="0" cy="3840473"/>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763" y="989013"/>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90" name="TextBox 10"/>
          <p:cNvSpPr txBox="1">
            <a:spLocks noChangeArrowheads="1"/>
          </p:cNvSpPr>
          <p:nvPr/>
        </p:nvSpPr>
        <p:spPr bwMode="auto">
          <a:xfrm>
            <a:off x="2088950" y="700088"/>
            <a:ext cx="47851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American Meteorological Society Meeting, Portland Oregon</a:t>
            </a:r>
            <a:endParaRPr lang="en-GB" altLang="en-US" sz="1400" b="1" dirty="0">
              <a:solidFill>
                <a:srgbClr val="1C1C1C"/>
              </a:solidFill>
            </a:endParaRPr>
          </a:p>
        </p:txBody>
      </p:sp>
      <p:sp>
        <p:nvSpPr>
          <p:cNvPr id="2" name="TextBox 1"/>
          <p:cNvSpPr txBox="1"/>
          <p:nvPr/>
        </p:nvSpPr>
        <p:spPr>
          <a:xfrm>
            <a:off x="35169" y="37842"/>
            <a:ext cx="9108831" cy="784830"/>
          </a:xfrm>
          <a:prstGeom prst="rect">
            <a:avLst/>
          </a:prstGeom>
          <a:noFill/>
        </p:spPr>
        <p:txBody>
          <a:bodyPr wrap="square" rtlCol="0">
            <a:spAutoFit/>
          </a:bodyPr>
          <a:lstStyle/>
          <a:p>
            <a:pPr algn="ct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Pacific</a:t>
            </a: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Northwest</a:t>
            </a: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Tornadoes</a:t>
            </a:r>
            <a:endParaRPr lang="en-US" sz="45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sp>
        <p:nvSpPr>
          <p:cNvPr id="21" name="TextBox 13"/>
          <p:cNvSpPr txBox="1">
            <a:spLocks noChangeArrowheads="1"/>
          </p:cNvSpPr>
          <p:nvPr/>
        </p:nvSpPr>
        <p:spPr bwMode="auto">
          <a:xfrm>
            <a:off x="35169" y="1051683"/>
            <a:ext cx="9087993"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3400" b="1" dirty="0" smtClean="0">
                <a:solidFill>
                  <a:srgbClr val="1C1C1C"/>
                </a:solidFill>
              </a:rPr>
              <a:t>Two Tornadoes in One Week</a:t>
            </a:r>
            <a:endParaRPr lang="en-GB" altLang="en-US" sz="3400" b="1" dirty="0">
              <a:solidFill>
                <a:srgbClr val="1C1C1C"/>
              </a:solidFill>
            </a:endParaRPr>
          </a:p>
        </p:txBody>
      </p:sp>
      <p:sp>
        <p:nvSpPr>
          <p:cNvPr id="24" name="TextBox 13"/>
          <p:cNvSpPr txBox="1">
            <a:spLocks noChangeArrowheads="1"/>
          </p:cNvSpPr>
          <p:nvPr/>
        </p:nvSpPr>
        <p:spPr bwMode="auto">
          <a:xfrm>
            <a:off x="-215977" y="886870"/>
            <a:ext cx="2171699"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5000" b="1" dirty="0" smtClean="0">
                <a:solidFill>
                  <a:srgbClr val="1C1C1C"/>
                </a:solidFill>
              </a:rPr>
              <a:t>Extra!</a:t>
            </a:r>
            <a:endParaRPr lang="en-GB" altLang="en-US" sz="5000" b="1" dirty="0">
              <a:solidFill>
                <a:srgbClr val="1C1C1C"/>
              </a:solidFill>
            </a:endParaRPr>
          </a:p>
        </p:txBody>
      </p:sp>
      <p:sp>
        <p:nvSpPr>
          <p:cNvPr id="26" name="TextBox 13"/>
          <p:cNvSpPr txBox="1">
            <a:spLocks noChangeArrowheads="1"/>
          </p:cNvSpPr>
          <p:nvPr/>
        </p:nvSpPr>
        <p:spPr bwMode="auto">
          <a:xfrm>
            <a:off x="7176386" y="877345"/>
            <a:ext cx="2171699"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5000" b="1" dirty="0" smtClean="0">
                <a:solidFill>
                  <a:srgbClr val="1C1C1C"/>
                </a:solidFill>
              </a:rPr>
              <a:t>Extra!</a:t>
            </a:r>
            <a:endParaRPr lang="en-GB" altLang="en-US" sz="5000" b="1" dirty="0">
              <a:solidFill>
                <a:srgbClr val="1C1C1C"/>
              </a:solidFill>
            </a:endParaRPr>
          </a:p>
        </p:txBody>
      </p:sp>
      <p:cxnSp>
        <p:nvCxnSpPr>
          <p:cNvPr id="27" name="Straight Connector 26"/>
          <p:cNvCxnSpPr/>
          <p:nvPr/>
        </p:nvCxnSpPr>
        <p:spPr>
          <a:xfrm>
            <a:off x="6010003" y="2451904"/>
            <a:ext cx="7144" cy="3840474"/>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56" name="TextBox 6"/>
          <p:cNvSpPr txBox="1">
            <a:spLocks noChangeArrowheads="1"/>
          </p:cNvSpPr>
          <p:nvPr/>
        </p:nvSpPr>
        <p:spPr bwMode="auto">
          <a:xfrm>
            <a:off x="-20838" y="1709823"/>
            <a:ext cx="9144000"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2500" dirty="0" smtClean="0">
                <a:solidFill>
                  <a:srgbClr val="080808"/>
                </a:solidFill>
                <a:effectLst>
                  <a:outerShdw blurRad="38100" dist="38100" dir="2700000" algn="tl">
                    <a:srgbClr val="000000">
                      <a:alpha val="43137"/>
                    </a:srgbClr>
                  </a:outerShdw>
                </a:effectLst>
                <a:latin typeface="Algerian" panose="04020705040A02060702" pitchFamily="82" charset="0"/>
              </a:rPr>
              <a:t>February 26, 1904 Tornado Strikes NE Portland</a:t>
            </a:r>
            <a:endParaRPr lang="en-GB" altLang="en-US" sz="25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cxnSp>
        <p:nvCxnSpPr>
          <p:cNvPr id="57" name="Straight Connector 56"/>
          <p:cNvCxnSpPr/>
          <p:nvPr/>
        </p:nvCxnSpPr>
        <p:spPr>
          <a:xfrm>
            <a:off x="266700" y="1691494"/>
            <a:ext cx="8239125"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266700" y="1658963"/>
            <a:ext cx="8239125"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pic>
        <p:nvPicPr>
          <p:cNvPr id="1946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5710" y="2216437"/>
            <a:ext cx="1689022" cy="669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05225" y="2091627"/>
            <a:ext cx="3942570" cy="3942570"/>
          </a:xfrm>
          <a:prstGeom prst="rect">
            <a:avLst/>
          </a:prstGeom>
        </p:spPr>
      </p:pic>
      <p:sp>
        <p:nvSpPr>
          <p:cNvPr id="20" name="TextBox 19"/>
          <p:cNvSpPr txBox="1"/>
          <p:nvPr/>
        </p:nvSpPr>
        <p:spPr>
          <a:xfrm>
            <a:off x="5038725" y="6581001"/>
            <a:ext cx="3721541" cy="276999"/>
          </a:xfrm>
          <a:prstGeom prst="rect">
            <a:avLst/>
          </a:prstGeom>
          <a:noFill/>
        </p:spPr>
        <p:txBody>
          <a:bodyPr wrap="square" rtlCol="0">
            <a:spAutoFit/>
          </a:bodyPr>
          <a:lstStyle/>
          <a:p>
            <a:pPr algn="ctr"/>
            <a:r>
              <a:rPr lang="en-US" sz="1200" dirty="0" smtClean="0">
                <a:solidFill>
                  <a:srgbClr val="990000"/>
                </a:solidFill>
                <a:latin typeface="Times New Roman" panose="02020603050405020304" pitchFamily="18" charset="0"/>
                <a:cs typeface="Times New Roman" panose="02020603050405020304" pitchFamily="18" charset="0"/>
              </a:rPr>
              <a:t>Maps: 1901 (left) and 1905 Harvard University Library</a:t>
            </a:r>
            <a:endParaRPr lang="en-US" sz="1200" i="1" dirty="0">
              <a:solidFill>
                <a:srgbClr val="990000"/>
              </a:solidFill>
              <a:latin typeface="Times New Roman" panose="02020603050405020304" pitchFamily="18" charset="0"/>
              <a:cs typeface="Times New Roman" panose="02020603050405020304" pitchFamily="18" charset="0"/>
            </a:endParaRPr>
          </a:p>
        </p:txBody>
      </p:sp>
      <p:sp>
        <p:nvSpPr>
          <p:cNvPr id="3" name="TextBox 2"/>
          <p:cNvSpPr txBox="1"/>
          <p:nvPr/>
        </p:nvSpPr>
        <p:spPr>
          <a:xfrm>
            <a:off x="7685095" y="4094738"/>
            <a:ext cx="1062700" cy="738664"/>
          </a:xfrm>
          <a:prstGeom prst="rect">
            <a:avLst/>
          </a:prstGeom>
          <a:noFill/>
        </p:spPr>
        <p:txBody>
          <a:bodyPr wrap="square" rtlCol="0">
            <a:spAutoFit/>
          </a:bodyPr>
          <a:lstStyle/>
          <a:p>
            <a:pPr algn="ctr"/>
            <a:r>
              <a:rPr lang="en-US" sz="1400" b="1" dirty="0" smtClean="0">
                <a:solidFill>
                  <a:srgbClr val="111111"/>
                </a:solidFill>
                <a:latin typeface="Times New Roman" panose="02020603050405020304" pitchFamily="18" charset="0"/>
                <a:cs typeface="Times New Roman" panose="02020603050405020304" pitchFamily="18" charset="0"/>
              </a:rPr>
              <a:t>North</a:t>
            </a:r>
          </a:p>
          <a:p>
            <a:pPr algn="ctr"/>
            <a:r>
              <a:rPr lang="en-US" sz="1400" b="1" dirty="0" smtClean="0">
                <a:solidFill>
                  <a:srgbClr val="111111"/>
                </a:solidFill>
                <a:latin typeface="Times New Roman" panose="02020603050405020304" pitchFamily="18" charset="0"/>
                <a:cs typeface="Times New Roman" panose="02020603050405020304" pitchFamily="18" charset="0"/>
              </a:rPr>
              <a:t>Mount </a:t>
            </a:r>
          </a:p>
          <a:p>
            <a:pPr algn="ctr"/>
            <a:r>
              <a:rPr lang="en-US" sz="1400" b="1" dirty="0" smtClean="0">
                <a:solidFill>
                  <a:srgbClr val="111111"/>
                </a:solidFill>
                <a:latin typeface="Times New Roman" panose="02020603050405020304" pitchFamily="18" charset="0"/>
                <a:cs typeface="Times New Roman" panose="02020603050405020304" pitchFamily="18" charset="0"/>
              </a:rPr>
              <a:t>Tabor</a:t>
            </a:r>
            <a:endParaRPr lang="en-US" sz="1400" b="1" dirty="0">
              <a:solidFill>
                <a:srgbClr val="111111"/>
              </a:solidFill>
              <a:latin typeface="Times New Roman" panose="02020603050405020304" pitchFamily="18" charset="0"/>
              <a:cs typeface="Times New Roman" panose="02020603050405020304" pitchFamily="18" charset="0"/>
            </a:endParaRPr>
          </a:p>
        </p:txBody>
      </p:sp>
      <p:sp>
        <p:nvSpPr>
          <p:cNvPr id="23" name="TextBox 22"/>
          <p:cNvSpPr txBox="1"/>
          <p:nvPr/>
        </p:nvSpPr>
        <p:spPr>
          <a:xfrm>
            <a:off x="4890384" y="4562237"/>
            <a:ext cx="881765" cy="523220"/>
          </a:xfrm>
          <a:prstGeom prst="rect">
            <a:avLst/>
          </a:prstGeom>
          <a:noFill/>
        </p:spPr>
        <p:txBody>
          <a:bodyPr wrap="square" rtlCol="0">
            <a:spAutoFit/>
          </a:bodyPr>
          <a:lstStyle/>
          <a:p>
            <a:pPr algn="ctr"/>
            <a:r>
              <a:rPr lang="en-US" sz="1400" b="1" dirty="0" smtClean="0">
                <a:solidFill>
                  <a:srgbClr val="111111"/>
                </a:solidFill>
                <a:latin typeface="Times New Roman" panose="02020603050405020304" pitchFamily="18" charset="0"/>
                <a:cs typeface="Times New Roman" panose="02020603050405020304" pitchFamily="18" charset="0"/>
              </a:rPr>
              <a:t>Center Addition</a:t>
            </a:r>
            <a:endParaRPr lang="en-US" sz="1400" b="1" dirty="0">
              <a:solidFill>
                <a:srgbClr val="111111"/>
              </a:solidFill>
              <a:latin typeface="Times New Roman" panose="02020603050405020304" pitchFamily="18" charset="0"/>
              <a:cs typeface="Times New Roman" panose="02020603050405020304" pitchFamily="18" charset="0"/>
            </a:endParaRPr>
          </a:p>
        </p:txBody>
      </p:sp>
      <p:sp>
        <p:nvSpPr>
          <p:cNvPr id="4" name="TextBox 3"/>
          <p:cNvSpPr txBox="1"/>
          <p:nvPr/>
        </p:nvSpPr>
        <p:spPr>
          <a:xfrm rot="19385764">
            <a:off x="6134293" y="3516655"/>
            <a:ext cx="888385" cy="307777"/>
          </a:xfrm>
          <a:prstGeom prst="rect">
            <a:avLst/>
          </a:prstGeom>
          <a:noFill/>
        </p:spPr>
        <p:txBody>
          <a:bodyPr wrap="none" rtlCol="0">
            <a:spAutoFit/>
          </a:bodyPr>
          <a:lstStyle/>
          <a:p>
            <a:r>
              <a:rPr lang="en-US" sz="1400" b="1" dirty="0" smtClean="0">
                <a:solidFill>
                  <a:srgbClr val="111111"/>
                </a:solidFill>
                <a:latin typeface="Times New Roman" panose="02020603050405020304" pitchFamily="18" charset="0"/>
                <a:cs typeface="Times New Roman" panose="02020603050405020304" pitchFamily="18" charset="0"/>
              </a:rPr>
              <a:t>Now I-84</a:t>
            </a:r>
            <a:endParaRPr lang="en-US" sz="1400" b="1" dirty="0">
              <a:solidFill>
                <a:srgbClr val="111111"/>
              </a:solidFill>
              <a:latin typeface="Times New Roman" panose="02020603050405020304" pitchFamily="18" charset="0"/>
              <a:cs typeface="Times New Roman" panose="02020603050405020304" pitchFamily="18" charset="0"/>
            </a:endParaRPr>
          </a:p>
        </p:txBody>
      </p:sp>
      <p:pic>
        <p:nvPicPr>
          <p:cNvPr id="3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14184" y="2129621"/>
            <a:ext cx="3933611" cy="44902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0"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b="2152"/>
          <a:stretch/>
        </p:blipFill>
        <p:spPr bwMode="auto">
          <a:xfrm>
            <a:off x="435549" y="2099420"/>
            <a:ext cx="3974525" cy="45299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1" name="TextBox 30"/>
          <p:cNvSpPr txBox="1"/>
          <p:nvPr/>
        </p:nvSpPr>
        <p:spPr>
          <a:xfrm>
            <a:off x="449135" y="6339899"/>
            <a:ext cx="1197764" cy="307777"/>
          </a:xfrm>
          <a:prstGeom prst="rect">
            <a:avLst/>
          </a:prstGeom>
          <a:noFill/>
        </p:spPr>
        <p:txBody>
          <a:bodyPr wrap="none" rtlCol="0">
            <a:spAutoFit/>
          </a:bodyPr>
          <a:lstStyle/>
          <a:p>
            <a:r>
              <a:rPr lang="en-US" sz="1400" b="1" dirty="0" smtClean="0">
                <a:solidFill>
                  <a:srgbClr val="111111"/>
                </a:solidFill>
                <a:latin typeface="Times New Roman" panose="02020603050405020304" pitchFamily="18" charset="0"/>
                <a:cs typeface="Times New Roman" panose="02020603050405020304" pitchFamily="18" charset="0"/>
              </a:rPr>
              <a:t>Google Maps</a:t>
            </a:r>
            <a:endParaRPr lang="en-US" sz="1400" b="1" dirty="0">
              <a:solidFill>
                <a:srgbClr val="11111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16171448"/>
      </p:ext>
    </p:extLst>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0" y="965200"/>
            <a:ext cx="9144000"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719138"/>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688975"/>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763" y="989013"/>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90" name="TextBox 10"/>
          <p:cNvSpPr txBox="1">
            <a:spLocks noChangeArrowheads="1"/>
          </p:cNvSpPr>
          <p:nvPr/>
        </p:nvSpPr>
        <p:spPr bwMode="auto">
          <a:xfrm>
            <a:off x="2088950" y="700088"/>
            <a:ext cx="47851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American Meteorological Society Meeting, Portland Oregon</a:t>
            </a:r>
            <a:endParaRPr lang="en-GB" altLang="en-US" sz="1400" b="1" dirty="0">
              <a:solidFill>
                <a:srgbClr val="1C1C1C"/>
              </a:solidFill>
            </a:endParaRPr>
          </a:p>
        </p:txBody>
      </p:sp>
      <p:sp>
        <p:nvSpPr>
          <p:cNvPr id="2" name="TextBox 1"/>
          <p:cNvSpPr txBox="1"/>
          <p:nvPr/>
        </p:nvSpPr>
        <p:spPr>
          <a:xfrm>
            <a:off x="35169" y="37842"/>
            <a:ext cx="9108831" cy="784830"/>
          </a:xfrm>
          <a:prstGeom prst="rect">
            <a:avLst/>
          </a:prstGeom>
          <a:noFill/>
        </p:spPr>
        <p:txBody>
          <a:bodyPr wrap="square" rtlCol="0">
            <a:spAutoFit/>
          </a:bodyPr>
          <a:lstStyle/>
          <a:p>
            <a:pPr algn="ct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Pacific</a:t>
            </a: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Northwest</a:t>
            </a: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Tornadoes</a:t>
            </a:r>
            <a:endParaRPr lang="en-US" sz="45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sp>
        <p:nvSpPr>
          <p:cNvPr id="21" name="TextBox 13"/>
          <p:cNvSpPr txBox="1">
            <a:spLocks noChangeArrowheads="1"/>
          </p:cNvSpPr>
          <p:nvPr/>
        </p:nvSpPr>
        <p:spPr bwMode="auto">
          <a:xfrm>
            <a:off x="35169" y="1051683"/>
            <a:ext cx="9087993"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3400" b="1" dirty="0" smtClean="0">
                <a:solidFill>
                  <a:srgbClr val="1C1C1C"/>
                </a:solidFill>
              </a:rPr>
              <a:t>Two Tornadoes in One Week</a:t>
            </a:r>
            <a:endParaRPr lang="en-GB" altLang="en-US" sz="3400" b="1" dirty="0">
              <a:solidFill>
                <a:srgbClr val="1C1C1C"/>
              </a:solidFill>
            </a:endParaRPr>
          </a:p>
        </p:txBody>
      </p:sp>
      <p:sp>
        <p:nvSpPr>
          <p:cNvPr id="24" name="TextBox 13"/>
          <p:cNvSpPr txBox="1">
            <a:spLocks noChangeArrowheads="1"/>
          </p:cNvSpPr>
          <p:nvPr/>
        </p:nvSpPr>
        <p:spPr bwMode="auto">
          <a:xfrm>
            <a:off x="-215977" y="886870"/>
            <a:ext cx="2171699"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5000" b="1" dirty="0" smtClean="0">
                <a:solidFill>
                  <a:srgbClr val="1C1C1C"/>
                </a:solidFill>
              </a:rPr>
              <a:t>Extra!</a:t>
            </a:r>
            <a:endParaRPr lang="en-GB" altLang="en-US" sz="5000" b="1" dirty="0">
              <a:solidFill>
                <a:srgbClr val="1C1C1C"/>
              </a:solidFill>
            </a:endParaRPr>
          </a:p>
        </p:txBody>
      </p:sp>
      <p:sp>
        <p:nvSpPr>
          <p:cNvPr id="26" name="TextBox 13"/>
          <p:cNvSpPr txBox="1">
            <a:spLocks noChangeArrowheads="1"/>
          </p:cNvSpPr>
          <p:nvPr/>
        </p:nvSpPr>
        <p:spPr bwMode="auto">
          <a:xfrm>
            <a:off x="7176386" y="877345"/>
            <a:ext cx="2171699"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5000" b="1" dirty="0" smtClean="0">
                <a:solidFill>
                  <a:srgbClr val="1C1C1C"/>
                </a:solidFill>
              </a:rPr>
              <a:t>Extra!</a:t>
            </a:r>
            <a:endParaRPr lang="en-GB" altLang="en-US" sz="5000" b="1" dirty="0">
              <a:solidFill>
                <a:srgbClr val="1C1C1C"/>
              </a:solidFill>
            </a:endParaRPr>
          </a:p>
        </p:txBody>
      </p:sp>
      <p:sp>
        <p:nvSpPr>
          <p:cNvPr id="56" name="TextBox 6"/>
          <p:cNvSpPr txBox="1">
            <a:spLocks noChangeArrowheads="1"/>
          </p:cNvSpPr>
          <p:nvPr/>
        </p:nvSpPr>
        <p:spPr bwMode="auto">
          <a:xfrm>
            <a:off x="-20838" y="1709823"/>
            <a:ext cx="9144000"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2500" dirty="0" smtClean="0">
                <a:solidFill>
                  <a:srgbClr val="080808"/>
                </a:solidFill>
                <a:effectLst>
                  <a:outerShdw blurRad="38100" dist="38100" dir="2700000" algn="tl">
                    <a:srgbClr val="000000">
                      <a:alpha val="43137"/>
                    </a:srgbClr>
                  </a:outerShdw>
                </a:effectLst>
                <a:latin typeface="Algerian" panose="04020705040A02060702" pitchFamily="82" charset="0"/>
              </a:rPr>
              <a:t>February 26, 1904 Tornado Strikes NE Portland</a:t>
            </a:r>
            <a:endParaRPr lang="en-GB" altLang="en-US" sz="25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cxnSp>
        <p:nvCxnSpPr>
          <p:cNvPr id="57" name="Straight Connector 56"/>
          <p:cNvCxnSpPr/>
          <p:nvPr/>
        </p:nvCxnSpPr>
        <p:spPr>
          <a:xfrm>
            <a:off x="266700" y="1691494"/>
            <a:ext cx="8239125"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266700" y="1658963"/>
            <a:ext cx="8239125"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pic>
        <p:nvPicPr>
          <p:cNvPr id="1946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5902" y="2262156"/>
            <a:ext cx="1689022" cy="669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8" name="TextBox 27"/>
          <p:cNvSpPr txBox="1"/>
          <p:nvPr/>
        </p:nvSpPr>
        <p:spPr>
          <a:xfrm>
            <a:off x="476586" y="6608802"/>
            <a:ext cx="3429000" cy="276999"/>
          </a:xfrm>
          <a:prstGeom prst="rect">
            <a:avLst/>
          </a:prstGeom>
          <a:noFill/>
        </p:spPr>
        <p:txBody>
          <a:bodyPr wrap="square" rtlCol="0">
            <a:spAutoFit/>
          </a:bodyPr>
          <a:lstStyle/>
          <a:p>
            <a:pPr algn="ctr"/>
            <a:r>
              <a:rPr lang="en-US" sz="1200" dirty="0" smtClean="0">
                <a:solidFill>
                  <a:srgbClr val="990000"/>
                </a:solidFill>
                <a:latin typeface="Times New Roman" panose="02020603050405020304" pitchFamily="18" charset="0"/>
                <a:cs typeface="Times New Roman" panose="02020603050405020304" pitchFamily="18" charset="0"/>
              </a:rPr>
              <a:t>Clipping: Sunday Oregonian 28 Feb 1904</a:t>
            </a:r>
            <a:endParaRPr lang="en-US" sz="1200" i="1" dirty="0">
              <a:solidFill>
                <a:srgbClr val="990000"/>
              </a:solidFill>
              <a:latin typeface="Times New Roman" panose="02020603050405020304" pitchFamily="18" charset="0"/>
              <a:cs typeface="Times New Roman" panose="02020603050405020304" pitchFamily="18" charset="0"/>
            </a:endParaRPr>
          </a:p>
        </p:txBody>
      </p:sp>
      <p:sp>
        <p:nvSpPr>
          <p:cNvPr id="30" name="TextBox 29"/>
          <p:cNvSpPr txBox="1"/>
          <p:nvPr/>
        </p:nvSpPr>
        <p:spPr>
          <a:xfrm rot="1429267">
            <a:off x="5895733" y="3771824"/>
            <a:ext cx="1513556" cy="307777"/>
          </a:xfrm>
          <a:prstGeom prst="rect">
            <a:avLst/>
          </a:prstGeom>
          <a:noFill/>
        </p:spPr>
        <p:txBody>
          <a:bodyPr wrap="none" rtlCol="0">
            <a:spAutoFit/>
          </a:bodyPr>
          <a:lstStyle/>
          <a:p>
            <a:r>
              <a:rPr lang="en-US" sz="1400" b="1" dirty="0" smtClean="0">
                <a:solidFill>
                  <a:srgbClr val="111111"/>
                </a:solidFill>
                <a:latin typeface="Times New Roman" panose="02020603050405020304" pitchFamily="18" charset="0"/>
                <a:cs typeface="Times New Roman" panose="02020603050405020304" pitchFamily="18" charset="0"/>
              </a:rPr>
              <a:t>Columbia Slough</a:t>
            </a:r>
            <a:endParaRPr lang="en-US" sz="1400" b="1" dirty="0">
              <a:solidFill>
                <a:srgbClr val="111111"/>
              </a:solidFill>
              <a:latin typeface="Times New Roman" panose="02020603050405020304" pitchFamily="18" charset="0"/>
              <a:cs typeface="Times New Roman" panose="02020603050405020304" pitchFamily="18" charset="0"/>
            </a:endParaRPr>
          </a:p>
        </p:txBody>
      </p:sp>
      <p:pic>
        <p:nvPicPr>
          <p:cNvPr id="1638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0115" y="3522021"/>
            <a:ext cx="7362825" cy="2867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1639788" y="5663444"/>
            <a:ext cx="351378" cy="369332"/>
          </a:xfrm>
          <a:prstGeom prst="rect">
            <a:avLst/>
          </a:prstGeom>
          <a:noFill/>
        </p:spPr>
        <p:txBody>
          <a:bodyPr wrap="none" rtlCol="0">
            <a:spAutoFit/>
          </a:bodyPr>
          <a:lstStyle/>
          <a:p>
            <a:r>
              <a:rPr lang="en-US" b="1" dirty="0" smtClean="0">
                <a:solidFill>
                  <a:srgbClr val="111111"/>
                </a:solidFill>
                <a:latin typeface="Times New Roman" panose="02020603050405020304" pitchFamily="18" charset="0"/>
                <a:cs typeface="Times New Roman" panose="02020603050405020304" pitchFamily="18" charset="0"/>
              </a:rPr>
              <a:t>X</a:t>
            </a:r>
            <a:endParaRPr lang="en-US" b="1" dirty="0">
              <a:solidFill>
                <a:srgbClr val="111111"/>
              </a:solidFill>
              <a:latin typeface="Times New Roman" panose="02020603050405020304" pitchFamily="18" charset="0"/>
              <a:cs typeface="Times New Roman" panose="02020603050405020304" pitchFamily="18" charset="0"/>
            </a:endParaRPr>
          </a:p>
        </p:txBody>
      </p:sp>
      <p:sp>
        <p:nvSpPr>
          <p:cNvPr id="32" name="TextBox 31"/>
          <p:cNvSpPr txBox="1"/>
          <p:nvPr/>
        </p:nvSpPr>
        <p:spPr>
          <a:xfrm>
            <a:off x="2854719" y="5982159"/>
            <a:ext cx="351378" cy="369332"/>
          </a:xfrm>
          <a:prstGeom prst="rect">
            <a:avLst/>
          </a:prstGeom>
          <a:noFill/>
        </p:spPr>
        <p:txBody>
          <a:bodyPr wrap="none" rtlCol="0">
            <a:spAutoFit/>
          </a:bodyPr>
          <a:lstStyle/>
          <a:p>
            <a:r>
              <a:rPr lang="en-US" b="1" dirty="0" smtClean="0">
                <a:solidFill>
                  <a:srgbClr val="111111"/>
                </a:solidFill>
                <a:latin typeface="Times New Roman" panose="02020603050405020304" pitchFamily="18" charset="0"/>
                <a:cs typeface="Times New Roman" panose="02020603050405020304" pitchFamily="18" charset="0"/>
              </a:rPr>
              <a:t>X</a:t>
            </a:r>
            <a:endParaRPr lang="en-US" b="1" dirty="0">
              <a:solidFill>
                <a:srgbClr val="111111"/>
              </a:solidFill>
              <a:latin typeface="Times New Roman" panose="02020603050405020304" pitchFamily="18" charset="0"/>
              <a:cs typeface="Times New Roman" panose="02020603050405020304" pitchFamily="18" charset="0"/>
            </a:endParaRPr>
          </a:p>
        </p:txBody>
      </p:sp>
      <p:sp>
        <p:nvSpPr>
          <p:cNvPr id="38" name="TextBox 37"/>
          <p:cNvSpPr txBox="1"/>
          <p:nvPr/>
        </p:nvSpPr>
        <p:spPr>
          <a:xfrm>
            <a:off x="2730302" y="5732653"/>
            <a:ext cx="351378" cy="369332"/>
          </a:xfrm>
          <a:prstGeom prst="rect">
            <a:avLst/>
          </a:prstGeom>
          <a:noFill/>
        </p:spPr>
        <p:txBody>
          <a:bodyPr wrap="none" rtlCol="0">
            <a:spAutoFit/>
          </a:bodyPr>
          <a:lstStyle/>
          <a:p>
            <a:r>
              <a:rPr lang="en-US" b="1" dirty="0" smtClean="0">
                <a:solidFill>
                  <a:srgbClr val="111111"/>
                </a:solidFill>
                <a:latin typeface="Times New Roman" panose="02020603050405020304" pitchFamily="18" charset="0"/>
                <a:cs typeface="Times New Roman" panose="02020603050405020304" pitchFamily="18" charset="0"/>
              </a:rPr>
              <a:t>X</a:t>
            </a:r>
            <a:endParaRPr lang="en-US" b="1" dirty="0">
              <a:solidFill>
                <a:srgbClr val="111111"/>
              </a:solidFill>
              <a:latin typeface="Times New Roman" panose="02020603050405020304" pitchFamily="18" charset="0"/>
              <a:cs typeface="Times New Roman" panose="02020603050405020304" pitchFamily="18" charset="0"/>
            </a:endParaRPr>
          </a:p>
        </p:txBody>
      </p:sp>
      <p:sp>
        <p:nvSpPr>
          <p:cNvPr id="11" name="TextBox 10"/>
          <p:cNvSpPr txBox="1"/>
          <p:nvPr/>
        </p:nvSpPr>
        <p:spPr>
          <a:xfrm>
            <a:off x="6911875" y="6109675"/>
            <a:ext cx="1197764" cy="307777"/>
          </a:xfrm>
          <a:prstGeom prst="rect">
            <a:avLst/>
          </a:prstGeom>
          <a:noFill/>
        </p:spPr>
        <p:txBody>
          <a:bodyPr wrap="none" rtlCol="0">
            <a:spAutoFit/>
          </a:bodyPr>
          <a:lstStyle/>
          <a:p>
            <a:r>
              <a:rPr lang="en-US" sz="1400" b="1" dirty="0" smtClean="0">
                <a:solidFill>
                  <a:srgbClr val="111111"/>
                </a:solidFill>
                <a:latin typeface="Times New Roman" panose="02020603050405020304" pitchFamily="18" charset="0"/>
                <a:cs typeface="Times New Roman" panose="02020603050405020304" pitchFamily="18" charset="0"/>
              </a:rPr>
              <a:t>Google Maps</a:t>
            </a:r>
            <a:endParaRPr lang="en-US" sz="1400" b="1" dirty="0">
              <a:solidFill>
                <a:srgbClr val="111111"/>
              </a:solidFill>
              <a:latin typeface="Times New Roman" panose="02020603050405020304" pitchFamily="18" charset="0"/>
              <a:cs typeface="Times New Roman" panose="02020603050405020304" pitchFamily="18" charset="0"/>
            </a:endParaRPr>
          </a:p>
        </p:txBody>
      </p:sp>
      <p:sp>
        <p:nvSpPr>
          <p:cNvPr id="49" name="TextBox 48"/>
          <p:cNvSpPr txBox="1"/>
          <p:nvPr/>
        </p:nvSpPr>
        <p:spPr>
          <a:xfrm>
            <a:off x="2553141" y="5789803"/>
            <a:ext cx="351378" cy="369332"/>
          </a:xfrm>
          <a:prstGeom prst="rect">
            <a:avLst/>
          </a:prstGeom>
          <a:noFill/>
        </p:spPr>
        <p:txBody>
          <a:bodyPr wrap="none" rtlCol="0">
            <a:spAutoFit/>
          </a:bodyPr>
          <a:lstStyle/>
          <a:p>
            <a:r>
              <a:rPr lang="en-US" b="1" dirty="0" smtClean="0">
                <a:solidFill>
                  <a:srgbClr val="111111"/>
                </a:solidFill>
                <a:latin typeface="Times New Roman" panose="02020603050405020304" pitchFamily="18" charset="0"/>
                <a:cs typeface="Times New Roman" panose="02020603050405020304" pitchFamily="18" charset="0"/>
              </a:rPr>
              <a:t>X</a:t>
            </a:r>
            <a:endParaRPr lang="en-US" b="1" dirty="0">
              <a:solidFill>
                <a:srgbClr val="11111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50351877"/>
      </p:ext>
    </p:extLst>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0" y="965200"/>
            <a:ext cx="9144000"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719138"/>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688975"/>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763" y="989013"/>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90" name="TextBox 10"/>
          <p:cNvSpPr txBox="1">
            <a:spLocks noChangeArrowheads="1"/>
          </p:cNvSpPr>
          <p:nvPr/>
        </p:nvSpPr>
        <p:spPr bwMode="auto">
          <a:xfrm>
            <a:off x="2088950" y="700088"/>
            <a:ext cx="47851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American Meteorological Society Meeting, Portland Oregon</a:t>
            </a:r>
            <a:endParaRPr lang="en-GB" altLang="en-US" sz="1400" b="1" dirty="0">
              <a:solidFill>
                <a:srgbClr val="1C1C1C"/>
              </a:solidFill>
            </a:endParaRPr>
          </a:p>
        </p:txBody>
      </p:sp>
      <p:sp>
        <p:nvSpPr>
          <p:cNvPr id="2" name="TextBox 1"/>
          <p:cNvSpPr txBox="1"/>
          <p:nvPr/>
        </p:nvSpPr>
        <p:spPr>
          <a:xfrm>
            <a:off x="35169" y="37842"/>
            <a:ext cx="9108831" cy="784830"/>
          </a:xfrm>
          <a:prstGeom prst="rect">
            <a:avLst/>
          </a:prstGeom>
          <a:noFill/>
        </p:spPr>
        <p:txBody>
          <a:bodyPr wrap="square" rtlCol="0">
            <a:spAutoFit/>
          </a:bodyPr>
          <a:lstStyle/>
          <a:p>
            <a:pPr algn="ct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Pacific</a:t>
            </a: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Northwest</a:t>
            </a: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Tornadoes</a:t>
            </a:r>
            <a:endParaRPr lang="en-US" sz="45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sp>
        <p:nvSpPr>
          <p:cNvPr id="21" name="TextBox 13"/>
          <p:cNvSpPr txBox="1">
            <a:spLocks noChangeArrowheads="1"/>
          </p:cNvSpPr>
          <p:nvPr/>
        </p:nvSpPr>
        <p:spPr bwMode="auto">
          <a:xfrm>
            <a:off x="35169" y="1051683"/>
            <a:ext cx="9087993"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3400" b="1" dirty="0" smtClean="0">
                <a:solidFill>
                  <a:srgbClr val="1C1C1C"/>
                </a:solidFill>
              </a:rPr>
              <a:t>Two Tornadoes in One Week</a:t>
            </a:r>
            <a:endParaRPr lang="en-GB" altLang="en-US" sz="3400" b="1" dirty="0">
              <a:solidFill>
                <a:srgbClr val="1C1C1C"/>
              </a:solidFill>
            </a:endParaRPr>
          </a:p>
        </p:txBody>
      </p:sp>
      <p:sp>
        <p:nvSpPr>
          <p:cNvPr id="24" name="TextBox 13"/>
          <p:cNvSpPr txBox="1">
            <a:spLocks noChangeArrowheads="1"/>
          </p:cNvSpPr>
          <p:nvPr/>
        </p:nvSpPr>
        <p:spPr bwMode="auto">
          <a:xfrm>
            <a:off x="-215977" y="886870"/>
            <a:ext cx="2171699"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5000" b="1" dirty="0" smtClean="0">
                <a:solidFill>
                  <a:srgbClr val="1C1C1C"/>
                </a:solidFill>
              </a:rPr>
              <a:t>Extra!</a:t>
            </a:r>
            <a:endParaRPr lang="en-GB" altLang="en-US" sz="5000" b="1" dirty="0">
              <a:solidFill>
                <a:srgbClr val="1C1C1C"/>
              </a:solidFill>
            </a:endParaRPr>
          </a:p>
        </p:txBody>
      </p:sp>
      <p:sp>
        <p:nvSpPr>
          <p:cNvPr id="26" name="TextBox 13"/>
          <p:cNvSpPr txBox="1">
            <a:spLocks noChangeArrowheads="1"/>
          </p:cNvSpPr>
          <p:nvPr/>
        </p:nvSpPr>
        <p:spPr bwMode="auto">
          <a:xfrm>
            <a:off x="7176386" y="877345"/>
            <a:ext cx="2171699"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5000" b="1" dirty="0" smtClean="0">
                <a:solidFill>
                  <a:srgbClr val="1C1C1C"/>
                </a:solidFill>
              </a:rPr>
              <a:t>Extra!</a:t>
            </a:r>
            <a:endParaRPr lang="en-GB" altLang="en-US" sz="5000" b="1" dirty="0">
              <a:solidFill>
                <a:srgbClr val="1C1C1C"/>
              </a:solidFill>
            </a:endParaRPr>
          </a:p>
        </p:txBody>
      </p:sp>
      <p:sp>
        <p:nvSpPr>
          <p:cNvPr id="56" name="TextBox 6"/>
          <p:cNvSpPr txBox="1">
            <a:spLocks noChangeArrowheads="1"/>
          </p:cNvSpPr>
          <p:nvPr/>
        </p:nvSpPr>
        <p:spPr bwMode="auto">
          <a:xfrm>
            <a:off x="-20838" y="1709823"/>
            <a:ext cx="9144000"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2500" dirty="0" smtClean="0">
                <a:solidFill>
                  <a:srgbClr val="080808"/>
                </a:solidFill>
                <a:effectLst>
                  <a:outerShdw blurRad="38100" dist="38100" dir="2700000" algn="tl">
                    <a:srgbClr val="000000">
                      <a:alpha val="43137"/>
                    </a:srgbClr>
                  </a:outerShdw>
                </a:effectLst>
                <a:latin typeface="Algerian" panose="04020705040A02060702" pitchFamily="82" charset="0"/>
              </a:rPr>
              <a:t>February 26, 1904 Tornado Strikes NE Portland</a:t>
            </a:r>
            <a:endParaRPr lang="en-GB" altLang="en-US" sz="25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cxnSp>
        <p:nvCxnSpPr>
          <p:cNvPr id="57" name="Straight Connector 56"/>
          <p:cNvCxnSpPr/>
          <p:nvPr/>
        </p:nvCxnSpPr>
        <p:spPr>
          <a:xfrm>
            <a:off x="266700" y="1691494"/>
            <a:ext cx="8239125"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266700" y="1658963"/>
            <a:ext cx="8239125"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pic>
        <p:nvPicPr>
          <p:cNvPr id="1946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5902" y="2262156"/>
            <a:ext cx="1689022" cy="669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8" name="TextBox 27"/>
          <p:cNvSpPr txBox="1"/>
          <p:nvPr/>
        </p:nvSpPr>
        <p:spPr>
          <a:xfrm>
            <a:off x="476586" y="6608802"/>
            <a:ext cx="3429000" cy="276999"/>
          </a:xfrm>
          <a:prstGeom prst="rect">
            <a:avLst/>
          </a:prstGeom>
          <a:noFill/>
        </p:spPr>
        <p:txBody>
          <a:bodyPr wrap="square" rtlCol="0">
            <a:spAutoFit/>
          </a:bodyPr>
          <a:lstStyle/>
          <a:p>
            <a:pPr algn="ctr"/>
            <a:r>
              <a:rPr lang="en-US" sz="1200" dirty="0" smtClean="0">
                <a:solidFill>
                  <a:srgbClr val="990000"/>
                </a:solidFill>
                <a:latin typeface="Times New Roman" panose="02020603050405020304" pitchFamily="18" charset="0"/>
                <a:cs typeface="Times New Roman" panose="02020603050405020304" pitchFamily="18" charset="0"/>
              </a:rPr>
              <a:t>Clipping: Sunday Oregonian 28 Feb 1904</a:t>
            </a:r>
            <a:endParaRPr lang="en-US" sz="1200" i="1" dirty="0">
              <a:solidFill>
                <a:srgbClr val="990000"/>
              </a:solidFill>
              <a:latin typeface="Times New Roman" panose="02020603050405020304" pitchFamily="18" charset="0"/>
              <a:cs typeface="Times New Roman" panose="02020603050405020304" pitchFamily="18" charset="0"/>
            </a:endParaRPr>
          </a:p>
        </p:txBody>
      </p:sp>
      <p:sp>
        <p:nvSpPr>
          <p:cNvPr id="30" name="TextBox 29"/>
          <p:cNvSpPr txBox="1"/>
          <p:nvPr/>
        </p:nvSpPr>
        <p:spPr>
          <a:xfrm rot="1429267">
            <a:off x="5895733" y="3771824"/>
            <a:ext cx="1513556" cy="307777"/>
          </a:xfrm>
          <a:prstGeom prst="rect">
            <a:avLst/>
          </a:prstGeom>
          <a:noFill/>
        </p:spPr>
        <p:txBody>
          <a:bodyPr wrap="none" rtlCol="0">
            <a:spAutoFit/>
          </a:bodyPr>
          <a:lstStyle/>
          <a:p>
            <a:r>
              <a:rPr lang="en-US" sz="1400" b="1" dirty="0" smtClean="0">
                <a:solidFill>
                  <a:srgbClr val="111111"/>
                </a:solidFill>
                <a:latin typeface="Times New Roman" panose="02020603050405020304" pitchFamily="18" charset="0"/>
                <a:cs typeface="Times New Roman" panose="02020603050405020304" pitchFamily="18" charset="0"/>
              </a:rPr>
              <a:t>Columbia Slough</a:t>
            </a:r>
            <a:endParaRPr lang="en-US" sz="1400" b="1" dirty="0">
              <a:solidFill>
                <a:srgbClr val="111111"/>
              </a:solidFill>
              <a:latin typeface="Times New Roman" panose="02020603050405020304" pitchFamily="18" charset="0"/>
              <a:cs typeface="Times New Roman" panose="02020603050405020304" pitchFamily="18" charset="0"/>
            </a:endParaRPr>
          </a:p>
        </p:txBody>
      </p:sp>
      <p:pic>
        <p:nvPicPr>
          <p:cNvPr id="1638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0115" y="3522021"/>
            <a:ext cx="7362825" cy="2867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1639788" y="5663444"/>
            <a:ext cx="351378" cy="369332"/>
          </a:xfrm>
          <a:prstGeom prst="rect">
            <a:avLst/>
          </a:prstGeom>
          <a:noFill/>
        </p:spPr>
        <p:txBody>
          <a:bodyPr wrap="none" rtlCol="0">
            <a:spAutoFit/>
          </a:bodyPr>
          <a:lstStyle/>
          <a:p>
            <a:r>
              <a:rPr lang="en-US" b="1" dirty="0" smtClean="0">
                <a:solidFill>
                  <a:srgbClr val="111111"/>
                </a:solidFill>
                <a:latin typeface="Times New Roman" panose="02020603050405020304" pitchFamily="18" charset="0"/>
                <a:cs typeface="Times New Roman" panose="02020603050405020304" pitchFamily="18" charset="0"/>
              </a:rPr>
              <a:t>X</a:t>
            </a:r>
            <a:endParaRPr lang="en-US" b="1" dirty="0">
              <a:solidFill>
                <a:srgbClr val="111111"/>
              </a:solidFill>
              <a:latin typeface="Times New Roman" panose="02020603050405020304" pitchFamily="18" charset="0"/>
              <a:cs typeface="Times New Roman" panose="02020603050405020304" pitchFamily="18" charset="0"/>
            </a:endParaRPr>
          </a:p>
        </p:txBody>
      </p:sp>
      <p:sp>
        <p:nvSpPr>
          <p:cNvPr id="32" name="TextBox 31"/>
          <p:cNvSpPr txBox="1"/>
          <p:nvPr/>
        </p:nvSpPr>
        <p:spPr>
          <a:xfrm>
            <a:off x="2854719" y="5982159"/>
            <a:ext cx="351378" cy="369332"/>
          </a:xfrm>
          <a:prstGeom prst="rect">
            <a:avLst/>
          </a:prstGeom>
          <a:noFill/>
        </p:spPr>
        <p:txBody>
          <a:bodyPr wrap="none" rtlCol="0">
            <a:spAutoFit/>
          </a:bodyPr>
          <a:lstStyle/>
          <a:p>
            <a:r>
              <a:rPr lang="en-US" b="1" dirty="0" smtClean="0">
                <a:solidFill>
                  <a:srgbClr val="111111"/>
                </a:solidFill>
                <a:latin typeface="Times New Roman" panose="02020603050405020304" pitchFamily="18" charset="0"/>
                <a:cs typeface="Times New Roman" panose="02020603050405020304" pitchFamily="18" charset="0"/>
              </a:rPr>
              <a:t>X</a:t>
            </a:r>
            <a:endParaRPr lang="en-US" b="1" dirty="0">
              <a:solidFill>
                <a:srgbClr val="111111"/>
              </a:solidFill>
              <a:latin typeface="Times New Roman" panose="02020603050405020304" pitchFamily="18" charset="0"/>
              <a:cs typeface="Times New Roman" panose="02020603050405020304" pitchFamily="18" charset="0"/>
            </a:endParaRPr>
          </a:p>
        </p:txBody>
      </p:sp>
      <p:sp>
        <p:nvSpPr>
          <p:cNvPr id="38" name="TextBox 37"/>
          <p:cNvSpPr txBox="1"/>
          <p:nvPr/>
        </p:nvSpPr>
        <p:spPr>
          <a:xfrm>
            <a:off x="2730302" y="5732653"/>
            <a:ext cx="351378" cy="369332"/>
          </a:xfrm>
          <a:prstGeom prst="rect">
            <a:avLst/>
          </a:prstGeom>
          <a:noFill/>
        </p:spPr>
        <p:txBody>
          <a:bodyPr wrap="none" rtlCol="0">
            <a:spAutoFit/>
          </a:bodyPr>
          <a:lstStyle/>
          <a:p>
            <a:r>
              <a:rPr lang="en-US" b="1" dirty="0" smtClean="0">
                <a:solidFill>
                  <a:srgbClr val="111111"/>
                </a:solidFill>
                <a:latin typeface="Times New Roman" panose="02020603050405020304" pitchFamily="18" charset="0"/>
                <a:cs typeface="Times New Roman" panose="02020603050405020304" pitchFamily="18" charset="0"/>
              </a:rPr>
              <a:t>X</a:t>
            </a:r>
            <a:endParaRPr lang="en-US" b="1" dirty="0">
              <a:solidFill>
                <a:srgbClr val="111111"/>
              </a:solidFill>
              <a:latin typeface="Times New Roman" panose="02020603050405020304" pitchFamily="18" charset="0"/>
              <a:cs typeface="Times New Roman" panose="02020603050405020304" pitchFamily="18" charset="0"/>
            </a:endParaRPr>
          </a:p>
        </p:txBody>
      </p:sp>
      <p:sp>
        <p:nvSpPr>
          <p:cNvPr id="39" name="TextBox 38"/>
          <p:cNvSpPr txBox="1"/>
          <p:nvPr/>
        </p:nvSpPr>
        <p:spPr>
          <a:xfrm>
            <a:off x="5690413" y="5059151"/>
            <a:ext cx="351378" cy="369332"/>
          </a:xfrm>
          <a:prstGeom prst="rect">
            <a:avLst/>
          </a:prstGeom>
          <a:noFill/>
        </p:spPr>
        <p:txBody>
          <a:bodyPr wrap="none" rtlCol="0">
            <a:spAutoFit/>
          </a:bodyPr>
          <a:lstStyle/>
          <a:p>
            <a:r>
              <a:rPr lang="en-US" b="1" dirty="0" smtClean="0">
                <a:solidFill>
                  <a:srgbClr val="111111"/>
                </a:solidFill>
                <a:latin typeface="Times New Roman" panose="02020603050405020304" pitchFamily="18" charset="0"/>
                <a:cs typeface="Times New Roman" panose="02020603050405020304" pitchFamily="18" charset="0"/>
              </a:rPr>
              <a:t>X</a:t>
            </a:r>
            <a:endParaRPr lang="en-US" b="1" dirty="0">
              <a:solidFill>
                <a:srgbClr val="111111"/>
              </a:solidFill>
              <a:latin typeface="Times New Roman" panose="02020603050405020304" pitchFamily="18" charset="0"/>
              <a:cs typeface="Times New Roman" panose="02020603050405020304" pitchFamily="18" charset="0"/>
            </a:endParaRPr>
          </a:p>
        </p:txBody>
      </p:sp>
      <p:sp>
        <p:nvSpPr>
          <p:cNvPr id="40" name="TextBox 39"/>
          <p:cNvSpPr txBox="1"/>
          <p:nvPr/>
        </p:nvSpPr>
        <p:spPr>
          <a:xfrm>
            <a:off x="7691586" y="5139042"/>
            <a:ext cx="351378" cy="369332"/>
          </a:xfrm>
          <a:prstGeom prst="rect">
            <a:avLst/>
          </a:prstGeom>
          <a:noFill/>
        </p:spPr>
        <p:txBody>
          <a:bodyPr wrap="none" rtlCol="0">
            <a:spAutoFit/>
          </a:bodyPr>
          <a:lstStyle/>
          <a:p>
            <a:r>
              <a:rPr lang="en-US" b="1" dirty="0" smtClean="0">
                <a:solidFill>
                  <a:srgbClr val="111111"/>
                </a:solidFill>
                <a:latin typeface="Times New Roman" panose="02020603050405020304" pitchFamily="18" charset="0"/>
                <a:cs typeface="Times New Roman" panose="02020603050405020304" pitchFamily="18" charset="0"/>
              </a:rPr>
              <a:t>X</a:t>
            </a:r>
            <a:endParaRPr lang="en-US" b="1" dirty="0">
              <a:solidFill>
                <a:srgbClr val="111111"/>
              </a:solidFill>
              <a:latin typeface="Times New Roman" panose="02020603050405020304" pitchFamily="18" charset="0"/>
              <a:cs typeface="Times New Roman" panose="02020603050405020304" pitchFamily="18" charset="0"/>
            </a:endParaRPr>
          </a:p>
        </p:txBody>
      </p:sp>
      <p:sp>
        <p:nvSpPr>
          <p:cNvPr id="11" name="TextBox 10"/>
          <p:cNvSpPr txBox="1"/>
          <p:nvPr/>
        </p:nvSpPr>
        <p:spPr>
          <a:xfrm>
            <a:off x="6911875" y="6109675"/>
            <a:ext cx="1197764" cy="307777"/>
          </a:xfrm>
          <a:prstGeom prst="rect">
            <a:avLst/>
          </a:prstGeom>
          <a:noFill/>
        </p:spPr>
        <p:txBody>
          <a:bodyPr wrap="none" rtlCol="0">
            <a:spAutoFit/>
          </a:bodyPr>
          <a:lstStyle/>
          <a:p>
            <a:r>
              <a:rPr lang="en-US" sz="1400" b="1" dirty="0" smtClean="0">
                <a:solidFill>
                  <a:srgbClr val="111111"/>
                </a:solidFill>
                <a:latin typeface="Times New Roman" panose="02020603050405020304" pitchFamily="18" charset="0"/>
                <a:cs typeface="Times New Roman" panose="02020603050405020304" pitchFamily="18" charset="0"/>
              </a:rPr>
              <a:t>Google Maps</a:t>
            </a:r>
            <a:endParaRPr lang="en-US" sz="1400" b="1" dirty="0">
              <a:solidFill>
                <a:srgbClr val="111111"/>
              </a:solidFill>
              <a:latin typeface="Times New Roman" panose="02020603050405020304" pitchFamily="18" charset="0"/>
              <a:cs typeface="Times New Roman" panose="02020603050405020304" pitchFamily="18" charset="0"/>
            </a:endParaRPr>
          </a:p>
        </p:txBody>
      </p:sp>
      <p:pic>
        <p:nvPicPr>
          <p:cNvPr id="1638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90712" y="2096612"/>
            <a:ext cx="2793770" cy="2765550"/>
          </a:xfrm>
          <a:prstGeom prst="rect">
            <a:avLst/>
          </a:prstGeom>
          <a:noFill/>
          <a:ln>
            <a:noFill/>
          </a:ln>
          <a:effectLst>
            <a:outerShdw blurRad="50800" dist="50800" dir="54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5" name="Rectangle 44"/>
          <p:cNvSpPr/>
          <p:nvPr/>
        </p:nvSpPr>
        <p:spPr>
          <a:xfrm>
            <a:off x="1890713" y="4380342"/>
            <a:ext cx="2793770" cy="356116"/>
          </a:xfrm>
          <a:prstGeom prst="rect">
            <a:avLst/>
          </a:prstGeom>
          <a:solidFill>
            <a:srgbClr val="FFFF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1919287" y="2924175"/>
            <a:ext cx="2793770" cy="171450"/>
          </a:xfrm>
          <a:prstGeom prst="rect">
            <a:avLst/>
          </a:prstGeom>
          <a:solidFill>
            <a:srgbClr val="FFFF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TextBox 48"/>
          <p:cNvSpPr txBox="1"/>
          <p:nvPr/>
        </p:nvSpPr>
        <p:spPr>
          <a:xfrm>
            <a:off x="2553141" y="5789803"/>
            <a:ext cx="351378" cy="369332"/>
          </a:xfrm>
          <a:prstGeom prst="rect">
            <a:avLst/>
          </a:prstGeom>
          <a:noFill/>
        </p:spPr>
        <p:txBody>
          <a:bodyPr wrap="none" rtlCol="0">
            <a:spAutoFit/>
          </a:bodyPr>
          <a:lstStyle/>
          <a:p>
            <a:r>
              <a:rPr lang="en-US" b="1" dirty="0" smtClean="0">
                <a:solidFill>
                  <a:srgbClr val="111111"/>
                </a:solidFill>
                <a:latin typeface="Times New Roman" panose="02020603050405020304" pitchFamily="18" charset="0"/>
                <a:cs typeface="Times New Roman" panose="02020603050405020304" pitchFamily="18" charset="0"/>
              </a:rPr>
              <a:t>X</a:t>
            </a:r>
            <a:endParaRPr lang="en-US" b="1" dirty="0">
              <a:solidFill>
                <a:srgbClr val="11111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00741055"/>
      </p:ext>
    </p:extLst>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0" y="965200"/>
            <a:ext cx="9144000"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719138"/>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688975"/>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763" y="989013"/>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90" name="TextBox 10"/>
          <p:cNvSpPr txBox="1">
            <a:spLocks noChangeArrowheads="1"/>
          </p:cNvSpPr>
          <p:nvPr/>
        </p:nvSpPr>
        <p:spPr bwMode="auto">
          <a:xfrm>
            <a:off x="2088950" y="700088"/>
            <a:ext cx="47851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American Meteorological Society Meeting, Portland Oregon</a:t>
            </a:r>
            <a:endParaRPr lang="en-GB" altLang="en-US" sz="1400" b="1" dirty="0">
              <a:solidFill>
                <a:srgbClr val="1C1C1C"/>
              </a:solidFill>
            </a:endParaRPr>
          </a:p>
        </p:txBody>
      </p:sp>
      <p:sp>
        <p:nvSpPr>
          <p:cNvPr id="2" name="TextBox 1"/>
          <p:cNvSpPr txBox="1"/>
          <p:nvPr/>
        </p:nvSpPr>
        <p:spPr>
          <a:xfrm>
            <a:off x="35169" y="37842"/>
            <a:ext cx="9108831" cy="784830"/>
          </a:xfrm>
          <a:prstGeom prst="rect">
            <a:avLst/>
          </a:prstGeom>
          <a:noFill/>
        </p:spPr>
        <p:txBody>
          <a:bodyPr wrap="square" rtlCol="0">
            <a:spAutoFit/>
          </a:bodyPr>
          <a:lstStyle/>
          <a:p>
            <a:pPr algn="ct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Pacific</a:t>
            </a: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Northwest</a:t>
            </a: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Tornadoes</a:t>
            </a:r>
            <a:endParaRPr lang="en-US" sz="45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sp>
        <p:nvSpPr>
          <p:cNvPr id="21" name="TextBox 13"/>
          <p:cNvSpPr txBox="1">
            <a:spLocks noChangeArrowheads="1"/>
          </p:cNvSpPr>
          <p:nvPr/>
        </p:nvSpPr>
        <p:spPr bwMode="auto">
          <a:xfrm>
            <a:off x="35169" y="1051683"/>
            <a:ext cx="9087993"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3400" b="1" dirty="0" smtClean="0">
                <a:solidFill>
                  <a:srgbClr val="1C1C1C"/>
                </a:solidFill>
              </a:rPr>
              <a:t>Two Tornadoes in One Week</a:t>
            </a:r>
            <a:endParaRPr lang="en-GB" altLang="en-US" sz="3400" b="1" dirty="0">
              <a:solidFill>
                <a:srgbClr val="1C1C1C"/>
              </a:solidFill>
            </a:endParaRPr>
          </a:p>
        </p:txBody>
      </p:sp>
      <p:sp>
        <p:nvSpPr>
          <p:cNvPr id="24" name="TextBox 13"/>
          <p:cNvSpPr txBox="1">
            <a:spLocks noChangeArrowheads="1"/>
          </p:cNvSpPr>
          <p:nvPr/>
        </p:nvSpPr>
        <p:spPr bwMode="auto">
          <a:xfrm>
            <a:off x="-215977" y="886870"/>
            <a:ext cx="2171699"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5000" b="1" dirty="0" smtClean="0">
                <a:solidFill>
                  <a:srgbClr val="1C1C1C"/>
                </a:solidFill>
              </a:rPr>
              <a:t>Extra!</a:t>
            </a:r>
            <a:endParaRPr lang="en-GB" altLang="en-US" sz="5000" b="1" dirty="0">
              <a:solidFill>
                <a:srgbClr val="1C1C1C"/>
              </a:solidFill>
            </a:endParaRPr>
          </a:p>
        </p:txBody>
      </p:sp>
      <p:sp>
        <p:nvSpPr>
          <p:cNvPr id="26" name="TextBox 13"/>
          <p:cNvSpPr txBox="1">
            <a:spLocks noChangeArrowheads="1"/>
          </p:cNvSpPr>
          <p:nvPr/>
        </p:nvSpPr>
        <p:spPr bwMode="auto">
          <a:xfrm>
            <a:off x="7176386" y="877345"/>
            <a:ext cx="2171699"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5000" b="1" dirty="0" smtClean="0">
                <a:solidFill>
                  <a:srgbClr val="1C1C1C"/>
                </a:solidFill>
              </a:rPr>
              <a:t>Extra!</a:t>
            </a:r>
            <a:endParaRPr lang="en-GB" altLang="en-US" sz="5000" b="1" dirty="0">
              <a:solidFill>
                <a:srgbClr val="1C1C1C"/>
              </a:solidFill>
            </a:endParaRPr>
          </a:p>
        </p:txBody>
      </p:sp>
      <p:sp>
        <p:nvSpPr>
          <p:cNvPr id="56" name="TextBox 6"/>
          <p:cNvSpPr txBox="1">
            <a:spLocks noChangeArrowheads="1"/>
          </p:cNvSpPr>
          <p:nvPr/>
        </p:nvSpPr>
        <p:spPr bwMode="auto">
          <a:xfrm>
            <a:off x="-20838" y="1709823"/>
            <a:ext cx="9144000"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2500" dirty="0" smtClean="0">
                <a:solidFill>
                  <a:srgbClr val="080808"/>
                </a:solidFill>
                <a:effectLst>
                  <a:outerShdw blurRad="38100" dist="38100" dir="2700000" algn="tl">
                    <a:srgbClr val="000000">
                      <a:alpha val="43137"/>
                    </a:srgbClr>
                  </a:outerShdw>
                </a:effectLst>
                <a:latin typeface="Algerian" panose="04020705040A02060702" pitchFamily="82" charset="0"/>
              </a:rPr>
              <a:t>February 26, 1904 Tornado Strikes NE Portland</a:t>
            </a:r>
            <a:endParaRPr lang="en-GB" altLang="en-US" sz="25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cxnSp>
        <p:nvCxnSpPr>
          <p:cNvPr id="57" name="Straight Connector 56"/>
          <p:cNvCxnSpPr/>
          <p:nvPr/>
        </p:nvCxnSpPr>
        <p:spPr>
          <a:xfrm>
            <a:off x="266700" y="1691494"/>
            <a:ext cx="8239125"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266700" y="1658963"/>
            <a:ext cx="8239125"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pic>
        <p:nvPicPr>
          <p:cNvPr id="1946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5902" y="2262156"/>
            <a:ext cx="1689022" cy="669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8" name="TextBox 27"/>
          <p:cNvSpPr txBox="1"/>
          <p:nvPr/>
        </p:nvSpPr>
        <p:spPr>
          <a:xfrm>
            <a:off x="476586" y="6608802"/>
            <a:ext cx="3429000" cy="276999"/>
          </a:xfrm>
          <a:prstGeom prst="rect">
            <a:avLst/>
          </a:prstGeom>
          <a:noFill/>
        </p:spPr>
        <p:txBody>
          <a:bodyPr wrap="square" rtlCol="0">
            <a:spAutoFit/>
          </a:bodyPr>
          <a:lstStyle/>
          <a:p>
            <a:pPr algn="ctr"/>
            <a:r>
              <a:rPr lang="en-US" sz="1200" dirty="0" smtClean="0">
                <a:solidFill>
                  <a:srgbClr val="990000"/>
                </a:solidFill>
                <a:latin typeface="Times New Roman" panose="02020603050405020304" pitchFamily="18" charset="0"/>
                <a:cs typeface="Times New Roman" panose="02020603050405020304" pitchFamily="18" charset="0"/>
              </a:rPr>
              <a:t>Clipping: Sunday Oregonian 28 Feb 1904</a:t>
            </a:r>
            <a:endParaRPr lang="en-US" sz="1200" i="1" dirty="0">
              <a:solidFill>
                <a:srgbClr val="990000"/>
              </a:solidFill>
              <a:latin typeface="Times New Roman" panose="02020603050405020304" pitchFamily="18" charset="0"/>
              <a:cs typeface="Times New Roman" panose="02020603050405020304" pitchFamily="18" charset="0"/>
            </a:endParaRPr>
          </a:p>
        </p:txBody>
      </p:sp>
      <p:sp>
        <p:nvSpPr>
          <p:cNvPr id="30" name="TextBox 29"/>
          <p:cNvSpPr txBox="1"/>
          <p:nvPr/>
        </p:nvSpPr>
        <p:spPr>
          <a:xfrm rot="1429267">
            <a:off x="5895733" y="3771824"/>
            <a:ext cx="1513556" cy="307777"/>
          </a:xfrm>
          <a:prstGeom prst="rect">
            <a:avLst/>
          </a:prstGeom>
          <a:noFill/>
        </p:spPr>
        <p:txBody>
          <a:bodyPr wrap="none" rtlCol="0">
            <a:spAutoFit/>
          </a:bodyPr>
          <a:lstStyle/>
          <a:p>
            <a:r>
              <a:rPr lang="en-US" sz="1400" b="1" dirty="0" smtClean="0">
                <a:solidFill>
                  <a:srgbClr val="111111"/>
                </a:solidFill>
                <a:latin typeface="Times New Roman" panose="02020603050405020304" pitchFamily="18" charset="0"/>
                <a:cs typeface="Times New Roman" panose="02020603050405020304" pitchFamily="18" charset="0"/>
              </a:rPr>
              <a:t>Columbia Slough</a:t>
            </a:r>
            <a:endParaRPr lang="en-US" sz="1400" b="1" dirty="0">
              <a:solidFill>
                <a:srgbClr val="111111"/>
              </a:solidFill>
              <a:latin typeface="Times New Roman" panose="02020603050405020304" pitchFamily="18" charset="0"/>
              <a:cs typeface="Times New Roman" panose="02020603050405020304" pitchFamily="18" charset="0"/>
            </a:endParaRPr>
          </a:p>
        </p:txBody>
      </p:sp>
      <p:pic>
        <p:nvPicPr>
          <p:cNvPr id="1638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0115" y="3522021"/>
            <a:ext cx="7362825" cy="2867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1639788" y="5663444"/>
            <a:ext cx="351378" cy="369332"/>
          </a:xfrm>
          <a:prstGeom prst="rect">
            <a:avLst/>
          </a:prstGeom>
          <a:noFill/>
        </p:spPr>
        <p:txBody>
          <a:bodyPr wrap="none" rtlCol="0">
            <a:spAutoFit/>
          </a:bodyPr>
          <a:lstStyle/>
          <a:p>
            <a:r>
              <a:rPr lang="en-US" b="1" dirty="0" smtClean="0">
                <a:solidFill>
                  <a:srgbClr val="111111"/>
                </a:solidFill>
                <a:latin typeface="Times New Roman" panose="02020603050405020304" pitchFamily="18" charset="0"/>
                <a:cs typeface="Times New Roman" panose="02020603050405020304" pitchFamily="18" charset="0"/>
              </a:rPr>
              <a:t>X</a:t>
            </a:r>
            <a:endParaRPr lang="en-US" b="1" dirty="0">
              <a:solidFill>
                <a:srgbClr val="111111"/>
              </a:solidFill>
              <a:latin typeface="Times New Roman" panose="02020603050405020304" pitchFamily="18" charset="0"/>
              <a:cs typeface="Times New Roman" panose="02020603050405020304" pitchFamily="18" charset="0"/>
            </a:endParaRPr>
          </a:p>
        </p:txBody>
      </p:sp>
      <p:sp>
        <p:nvSpPr>
          <p:cNvPr id="32" name="TextBox 31"/>
          <p:cNvSpPr txBox="1"/>
          <p:nvPr/>
        </p:nvSpPr>
        <p:spPr>
          <a:xfrm>
            <a:off x="2854719" y="5982159"/>
            <a:ext cx="351378" cy="369332"/>
          </a:xfrm>
          <a:prstGeom prst="rect">
            <a:avLst/>
          </a:prstGeom>
          <a:noFill/>
        </p:spPr>
        <p:txBody>
          <a:bodyPr wrap="none" rtlCol="0">
            <a:spAutoFit/>
          </a:bodyPr>
          <a:lstStyle/>
          <a:p>
            <a:r>
              <a:rPr lang="en-US" b="1" dirty="0" smtClean="0">
                <a:solidFill>
                  <a:srgbClr val="111111"/>
                </a:solidFill>
                <a:latin typeface="Times New Roman" panose="02020603050405020304" pitchFamily="18" charset="0"/>
                <a:cs typeface="Times New Roman" panose="02020603050405020304" pitchFamily="18" charset="0"/>
              </a:rPr>
              <a:t>X</a:t>
            </a:r>
            <a:endParaRPr lang="en-US" b="1" dirty="0">
              <a:solidFill>
                <a:srgbClr val="111111"/>
              </a:solidFill>
              <a:latin typeface="Times New Roman" panose="02020603050405020304" pitchFamily="18" charset="0"/>
              <a:cs typeface="Times New Roman" panose="02020603050405020304" pitchFamily="18" charset="0"/>
            </a:endParaRPr>
          </a:p>
        </p:txBody>
      </p:sp>
      <p:sp>
        <p:nvSpPr>
          <p:cNvPr id="38" name="TextBox 37"/>
          <p:cNvSpPr txBox="1"/>
          <p:nvPr/>
        </p:nvSpPr>
        <p:spPr>
          <a:xfrm>
            <a:off x="2730302" y="5732653"/>
            <a:ext cx="351378" cy="369332"/>
          </a:xfrm>
          <a:prstGeom prst="rect">
            <a:avLst/>
          </a:prstGeom>
          <a:noFill/>
        </p:spPr>
        <p:txBody>
          <a:bodyPr wrap="none" rtlCol="0">
            <a:spAutoFit/>
          </a:bodyPr>
          <a:lstStyle/>
          <a:p>
            <a:r>
              <a:rPr lang="en-US" b="1" dirty="0" smtClean="0">
                <a:solidFill>
                  <a:srgbClr val="111111"/>
                </a:solidFill>
                <a:latin typeface="Times New Roman" panose="02020603050405020304" pitchFamily="18" charset="0"/>
                <a:cs typeface="Times New Roman" panose="02020603050405020304" pitchFamily="18" charset="0"/>
              </a:rPr>
              <a:t>X</a:t>
            </a:r>
            <a:endParaRPr lang="en-US" b="1" dirty="0">
              <a:solidFill>
                <a:srgbClr val="111111"/>
              </a:solidFill>
              <a:latin typeface="Times New Roman" panose="02020603050405020304" pitchFamily="18" charset="0"/>
              <a:cs typeface="Times New Roman" panose="02020603050405020304" pitchFamily="18" charset="0"/>
            </a:endParaRPr>
          </a:p>
        </p:txBody>
      </p:sp>
      <p:sp>
        <p:nvSpPr>
          <p:cNvPr id="39" name="TextBox 38"/>
          <p:cNvSpPr txBox="1"/>
          <p:nvPr/>
        </p:nvSpPr>
        <p:spPr>
          <a:xfrm>
            <a:off x="5690413" y="5059151"/>
            <a:ext cx="351378" cy="369332"/>
          </a:xfrm>
          <a:prstGeom prst="rect">
            <a:avLst/>
          </a:prstGeom>
          <a:noFill/>
        </p:spPr>
        <p:txBody>
          <a:bodyPr wrap="none" rtlCol="0">
            <a:spAutoFit/>
          </a:bodyPr>
          <a:lstStyle/>
          <a:p>
            <a:r>
              <a:rPr lang="en-US" b="1" dirty="0" smtClean="0">
                <a:solidFill>
                  <a:srgbClr val="111111"/>
                </a:solidFill>
                <a:latin typeface="Times New Roman" panose="02020603050405020304" pitchFamily="18" charset="0"/>
                <a:cs typeface="Times New Roman" panose="02020603050405020304" pitchFamily="18" charset="0"/>
              </a:rPr>
              <a:t>X</a:t>
            </a:r>
            <a:endParaRPr lang="en-US" b="1" dirty="0">
              <a:solidFill>
                <a:srgbClr val="111111"/>
              </a:solidFill>
              <a:latin typeface="Times New Roman" panose="02020603050405020304" pitchFamily="18" charset="0"/>
              <a:cs typeface="Times New Roman" panose="02020603050405020304" pitchFamily="18" charset="0"/>
            </a:endParaRPr>
          </a:p>
        </p:txBody>
      </p:sp>
      <p:sp>
        <p:nvSpPr>
          <p:cNvPr id="40" name="TextBox 39"/>
          <p:cNvSpPr txBox="1"/>
          <p:nvPr/>
        </p:nvSpPr>
        <p:spPr>
          <a:xfrm>
            <a:off x="7691586" y="5139042"/>
            <a:ext cx="351378" cy="369332"/>
          </a:xfrm>
          <a:prstGeom prst="rect">
            <a:avLst/>
          </a:prstGeom>
          <a:noFill/>
        </p:spPr>
        <p:txBody>
          <a:bodyPr wrap="none" rtlCol="0">
            <a:spAutoFit/>
          </a:bodyPr>
          <a:lstStyle/>
          <a:p>
            <a:r>
              <a:rPr lang="en-US" b="1" dirty="0" smtClean="0">
                <a:solidFill>
                  <a:srgbClr val="111111"/>
                </a:solidFill>
                <a:latin typeface="Times New Roman" panose="02020603050405020304" pitchFamily="18" charset="0"/>
                <a:cs typeface="Times New Roman" panose="02020603050405020304" pitchFamily="18" charset="0"/>
              </a:rPr>
              <a:t>X</a:t>
            </a:r>
            <a:endParaRPr lang="en-US" b="1" dirty="0">
              <a:solidFill>
                <a:srgbClr val="111111"/>
              </a:solidFill>
              <a:latin typeface="Times New Roman" panose="02020603050405020304" pitchFamily="18" charset="0"/>
              <a:cs typeface="Times New Roman" panose="02020603050405020304" pitchFamily="18" charset="0"/>
            </a:endParaRPr>
          </a:p>
        </p:txBody>
      </p:sp>
      <p:sp>
        <p:nvSpPr>
          <p:cNvPr id="11" name="TextBox 10"/>
          <p:cNvSpPr txBox="1"/>
          <p:nvPr/>
        </p:nvSpPr>
        <p:spPr>
          <a:xfrm>
            <a:off x="6911875" y="6109675"/>
            <a:ext cx="1197764" cy="307777"/>
          </a:xfrm>
          <a:prstGeom prst="rect">
            <a:avLst/>
          </a:prstGeom>
          <a:noFill/>
        </p:spPr>
        <p:txBody>
          <a:bodyPr wrap="none" rtlCol="0">
            <a:spAutoFit/>
          </a:bodyPr>
          <a:lstStyle/>
          <a:p>
            <a:r>
              <a:rPr lang="en-US" sz="1400" b="1" dirty="0" smtClean="0">
                <a:solidFill>
                  <a:srgbClr val="111111"/>
                </a:solidFill>
                <a:latin typeface="Times New Roman" panose="02020603050405020304" pitchFamily="18" charset="0"/>
                <a:cs typeface="Times New Roman" panose="02020603050405020304" pitchFamily="18" charset="0"/>
              </a:rPr>
              <a:t>Google Maps</a:t>
            </a:r>
            <a:endParaRPr lang="en-US" sz="1400" b="1" dirty="0">
              <a:solidFill>
                <a:srgbClr val="111111"/>
              </a:solidFill>
              <a:latin typeface="Times New Roman" panose="02020603050405020304" pitchFamily="18" charset="0"/>
              <a:cs typeface="Times New Roman" panose="02020603050405020304" pitchFamily="18" charset="0"/>
            </a:endParaRPr>
          </a:p>
        </p:txBody>
      </p:sp>
      <p:sp>
        <p:nvSpPr>
          <p:cNvPr id="49" name="TextBox 48"/>
          <p:cNvSpPr txBox="1"/>
          <p:nvPr/>
        </p:nvSpPr>
        <p:spPr>
          <a:xfrm>
            <a:off x="2553141" y="5789803"/>
            <a:ext cx="351378" cy="369332"/>
          </a:xfrm>
          <a:prstGeom prst="rect">
            <a:avLst/>
          </a:prstGeom>
          <a:noFill/>
        </p:spPr>
        <p:txBody>
          <a:bodyPr wrap="none" rtlCol="0">
            <a:spAutoFit/>
          </a:bodyPr>
          <a:lstStyle/>
          <a:p>
            <a:r>
              <a:rPr lang="en-US" b="1" dirty="0" smtClean="0">
                <a:solidFill>
                  <a:srgbClr val="111111"/>
                </a:solidFill>
                <a:latin typeface="Times New Roman" panose="02020603050405020304" pitchFamily="18" charset="0"/>
                <a:cs typeface="Times New Roman" panose="02020603050405020304" pitchFamily="18" charset="0"/>
              </a:rPr>
              <a:t>X</a:t>
            </a:r>
            <a:endParaRPr lang="en-US" b="1" dirty="0">
              <a:solidFill>
                <a:srgbClr val="111111"/>
              </a:solidFill>
              <a:latin typeface="Times New Roman" panose="02020603050405020304" pitchFamily="18" charset="0"/>
              <a:cs typeface="Times New Roman" panose="02020603050405020304" pitchFamily="18" charset="0"/>
            </a:endParaRPr>
          </a:p>
        </p:txBody>
      </p:sp>
      <p:sp>
        <p:nvSpPr>
          <p:cNvPr id="50" name="TextBox 49"/>
          <p:cNvSpPr txBox="1"/>
          <p:nvPr/>
        </p:nvSpPr>
        <p:spPr>
          <a:xfrm>
            <a:off x="4639799" y="5334609"/>
            <a:ext cx="351378" cy="369332"/>
          </a:xfrm>
          <a:prstGeom prst="rect">
            <a:avLst/>
          </a:prstGeom>
          <a:noFill/>
        </p:spPr>
        <p:txBody>
          <a:bodyPr wrap="none" rtlCol="0">
            <a:spAutoFit/>
          </a:bodyPr>
          <a:lstStyle/>
          <a:p>
            <a:r>
              <a:rPr lang="en-US" b="1" dirty="0" smtClean="0">
                <a:solidFill>
                  <a:srgbClr val="111111"/>
                </a:solidFill>
                <a:latin typeface="Times New Roman" panose="02020603050405020304" pitchFamily="18" charset="0"/>
                <a:cs typeface="Times New Roman" panose="02020603050405020304" pitchFamily="18" charset="0"/>
              </a:rPr>
              <a:t>X</a:t>
            </a:r>
            <a:endParaRPr lang="en-US" b="1" dirty="0">
              <a:solidFill>
                <a:srgbClr val="111111"/>
              </a:solidFill>
              <a:latin typeface="Times New Roman" panose="02020603050405020304" pitchFamily="18" charset="0"/>
              <a:cs typeface="Times New Roman" panose="02020603050405020304" pitchFamily="18" charset="0"/>
            </a:endParaRPr>
          </a:p>
        </p:txBody>
      </p:sp>
      <p:pic>
        <p:nvPicPr>
          <p:cNvPr id="1433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71386" y="3069583"/>
            <a:ext cx="3810000" cy="904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5" name="Rectangle 44"/>
          <p:cNvSpPr/>
          <p:nvPr/>
        </p:nvSpPr>
        <p:spPr>
          <a:xfrm>
            <a:off x="5271386" y="3343962"/>
            <a:ext cx="3810000" cy="446988"/>
          </a:xfrm>
          <a:prstGeom prst="rect">
            <a:avLst/>
          </a:prstGeom>
          <a:solidFill>
            <a:srgbClr val="FFFF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63399183"/>
      </p:ext>
    </p:extLst>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0" y="965200"/>
            <a:ext cx="9144000"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719138"/>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688975"/>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763" y="989013"/>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90" name="TextBox 10"/>
          <p:cNvSpPr txBox="1">
            <a:spLocks noChangeArrowheads="1"/>
          </p:cNvSpPr>
          <p:nvPr/>
        </p:nvSpPr>
        <p:spPr bwMode="auto">
          <a:xfrm>
            <a:off x="2088950" y="700088"/>
            <a:ext cx="47851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American Meteorological Society Meeting, Portland Oregon</a:t>
            </a:r>
            <a:endParaRPr lang="en-GB" altLang="en-US" sz="1400" b="1" dirty="0">
              <a:solidFill>
                <a:srgbClr val="1C1C1C"/>
              </a:solidFill>
            </a:endParaRPr>
          </a:p>
        </p:txBody>
      </p:sp>
      <p:sp>
        <p:nvSpPr>
          <p:cNvPr id="2" name="TextBox 1"/>
          <p:cNvSpPr txBox="1"/>
          <p:nvPr/>
        </p:nvSpPr>
        <p:spPr>
          <a:xfrm>
            <a:off x="35169" y="37842"/>
            <a:ext cx="9108831" cy="784830"/>
          </a:xfrm>
          <a:prstGeom prst="rect">
            <a:avLst/>
          </a:prstGeom>
          <a:noFill/>
        </p:spPr>
        <p:txBody>
          <a:bodyPr wrap="square" rtlCol="0">
            <a:spAutoFit/>
          </a:bodyPr>
          <a:lstStyle/>
          <a:p>
            <a:pPr algn="ct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Pacific</a:t>
            </a: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Northwest</a:t>
            </a: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Tornadoes</a:t>
            </a:r>
            <a:endParaRPr lang="en-US" sz="45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sp>
        <p:nvSpPr>
          <p:cNvPr id="21" name="TextBox 13"/>
          <p:cNvSpPr txBox="1">
            <a:spLocks noChangeArrowheads="1"/>
          </p:cNvSpPr>
          <p:nvPr/>
        </p:nvSpPr>
        <p:spPr bwMode="auto">
          <a:xfrm>
            <a:off x="35169" y="1051683"/>
            <a:ext cx="9087993"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3400" b="1" dirty="0" smtClean="0">
                <a:solidFill>
                  <a:srgbClr val="1C1C1C"/>
                </a:solidFill>
              </a:rPr>
              <a:t>Two Tornadoes in One Week</a:t>
            </a:r>
            <a:endParaRPr lang="en-GB" altLang="en-US" sz="3400" b="1" dirty="0">
              <a:solidFill>
                <a:srgbClr val="1C1C1C"/>
              </a:solidFill>
            </a:endParaRPr>
          </a:p>
        </p:txBody>
      </p:sp>
      <p:sp>
        <p:nvSpPr>
          <p:cNvPr id="24" name="TextBox 13"/>
          <p:cNvSpPr txBox="1">
            <a:spLocks noChangeArrowheads="1"/>
          </p:cNvSpPr>
          <p:nvPr/>
        </p:nvSpPr>
        <p:spPr bwMode="auto">
          <a:xfrm>
            <a:off x="-215977" y="886870"/>
            <a:ext cx="2171699"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5000" b="1" dirty="0" smtClean="0">
                <a:solidFill>
                  <a:srgbClr val="1C1C1C"/>
                </a:solidFill>
              </a:rPr>
              <a:t>Extra!</a:t>
            </a:r>
            <a:endParaRPr lang="en-GB" altLang="en-US" sz="5000" b="1" dirty="0">
              <a:solidFill>
                <a:srgbClr val="1C1C1C"/>
              </a:solidFill>
            </a:endParaRPr>
          </a:p>
        </p:txBody>
      </p:sp>
      <p:sp>
        <p:nvSpPr>
          <p:cNvPr id="26" name="TextBox 13"/>
          <p:cNvSpPr txBox="1">
            <a:spLocks noChangeArrowheads="1"/>
          </p:cNvSpPr>
          <p:nvPr/>
        </p:nvSpPr>
        <p:spPr bwMode="auto">
          <a:xfrm>
            <a:off x="7176386" y="877345"/>
            <a:ext cx="2171699"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5000" b="1" dirty="0" smtClean="0">
                <a:solidFill>
                  <a:srgbClr val="1C1C1C"/>
                </a:solidFill>
              </a:rPr>
              <a:t>Extra!</a:t>
            </a:r>
            <a:endParaRPr lang="en-GB" altLang="en-US" sz="5000" b="1" dirty="0">
              <a:solidFill>
                <a:srgbClr val="1C1C1C"/>
              </a:solidFill>
            </a:endParaRPr>
          </a:p>
        </p:txBody>
      </p:sp>
      <p:sp>
        <p:nvSpPr>
          <p:cNvPr id="56" name="TextBox 6"/>
          <p:cNvSpPr txBox="1">
            <a:spLocks noChangeArrowheads="1"/>
          </p:cNvSpPr>
          <p:nvPr/>
        </p:nvSpPr>
        <p:spPr bwMode="auto">
          <a:xfrm>
            <a:off x="-20838" y="1709823"/>
            <a:ext cx="9144000"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2500" dirty="0" smtClean="0">
                <a:solidFill>
                  <a:srgbClr val="080808"/>
                </a:solidFill>
                <a:effectLst>
                  <a:outerShdw blurRad="38100" dist="38100" dir="2700000" algn="tl">
                    <a:srgbClr val="000000">
                      <a:alpha val="43137"/>
                    </a:srgbClr>
                  </a:outerShdw>
                </a:effectLst>
                <a:latin typeface="Algerian" panose="04020705040A02060702" pitchFamily="82" charset="0"/>
              </a:rPr>
              <a:t>February 26, 1904 Tornado Strikes NE Portland</a:t>
            </a:r>
            <a:endParaRPr lang="en-GB" altLang="en-US" sz="25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cxnSp>
        <p:nvCxnSpPr>
          <p:cNvPr id="57" name="Straight Connector 56"/>
          <p:cNvCxnSpPr/>
          <p:nvPr/>
        </p:nvCxnSpPr>
        <p:spPr>
          <a:xfrm>
            <a:off x="266700" y="1691494"/>
            <a:ext cx="8239125"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266700" y="1658963"/>
            <a:ext cx="8239125"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pic>
        <p:nvPicPr>
          <p:cNvPr id="1946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5902" y="2262156"/>
            <a:ext cx="1689022" cy="669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0" name="TextBox 29"/>
          <p:cNvSpPr txBox="1"/>
          <p:nvPr/>
        </p:nvSpPr>
        <p:spPr>
          <a:xfrm rot="1429267">
            <a:off x="5895733" y="3771824"/>
            <a:ext cx="1513556" cy="307777"/>
          </a:xfrm>
          <a:prstGeom prst="rect">
            <a:avLst/>
          </a:prstGeom>
          <a:noFill/>
        </p:spPr>
        <p:txBody>
          <a:bodyPr wrap="none" rtlCol="0">
            <a:spAutoFit/>
          </a:bodyPr>
          <a:lstStyle/>
          <a:p>
            <a:r>
              <a:rPr lang="en-US" sz="1400" b="1" dirty="0" smtClean="0">
                <a:solidFill>
                  <a:srgbClr val="111111"/>
                </a:solidFill>
                <a:latin typeface="Times New Roman" panose="02020603050405020304" pitchFamily="18" charset="0"/>
                <a:cs typeface="Times New Roman" panose="02020603050405020304" pitchFamily="18" charset="0"/>
              </a:rPr>
              <a:t>Columbia Slough</a:t>
            </a:r>
            <a:endParaRPr lang="en-US" sz="1400" b="1" dirty="0">
              <a:solidFill>
                <a:srgbClr val="111111"/>
              </a:solidFill>
              <a:latin typeface="Times New Roman" panose="02020603050405020304" pitchFamily="18" charset="0"/>
              <a:cs typeface="Times New Roman" panose="02020603050405020304" pitchFamily="18" charset="0"/>
            </a:endParaRPr>
          </a:p>
        </p:txBody>
      </p:sp>
      <p:pic>
        <p:nvPicPr>
          <p:cNvPr id="1638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0115" y="3522021"/>
            <a:ext cx="7362825" cy="2867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1639788" y="5663444"/>
            <a:ext cx="351378" cy="369332"/>
          </a:xfrm>
          <a:prstGeom prst="rect">
            <a:avLst/>
          </a:prstGeom>
          <a:noFill/>
        </p:spPr>
        <p:txBody>
          <a:bodyPr wrap="none" rtlCol="0">
            <a:spAutoFit/>
          </a:bodyPr>
          <a:lstStyle/>
          <a:p>
            <a:r>
              <a:rPr lang="en-US" b="1" dirty="0" smtClean="0">
                <a:solidFill>
                  <a:srgbClr val="111111"/>
                </a:solidFill>
                <a:latin typeface="Times New Roman" panose="02020603050405020304" pitchFamily="18" charset="0"/>
                <a:cs typeface="Times New Roman" panose="02020603050405020304" pitchFamily="18" charset="0"/>
              </a:rPr>
              <a:t>X</a:t>
            </a:r>
            <a:endParaRPr lang="en-US" b="1" dirty="0">
              <a:solidFill>
                <a:srgbClr val="111111"/>
              </a:solidFill>
              <a:latin typeface="Times New Roman" panose="02020603050405020304" pitchFamily="18" charset="0"/>
              <a:cs typeface="Times New Roman" panose="02020603050405020304" pitchFamily="18" charset="0"/>
            </a:endParaRPr>
          </a:p>
        </p:txBody>
      </p:sp>
      <p:sp>
        <p:nvSpPr>
          <p:cNvPr id="32" name="TextBox 31"/>
          <p:cNvSpPr txBox="1"/>
          <p:nvPr/>
        </p:nvSpPr>
        <p:spPr>
          <a:xfrm>
            <a:off x="2854719" y="5982159"/>
            <a:ext cx="351378" cy="369332"/>
          </a:xfrm>
          <a:prstGeom prst="rect">
            <a:avLst/>
          </a:prstGeom>
          <a:noFill/>
        </p:spPr>
        <p:txBody>
          <a:bodyPr wrap="none" rtlCol="0">
            <a:spAutoFit/>
          </a:bodyPr>
          <a:lstStyle/>
          <a:p>
            <a:r>
              <a:rPr lang="en-US" b="1" dirty="0" smtClean="0">
                <a:solidFill>
                  <a:srgbClr val="111111"/>
                </a:solidFill>
                <a:latin typeface="Times New Roman" panose="02020603050405020304" pitchFamily="18" charset="0"/>
                <a:cs typeface="Times New Roman" panose="02020603050405020304" pitchFamily="18" charset="0"/>
              </a:rPr>
              <a:t>X</a:t>
            </a:r>
            <a:endParaRPr lang="en-US" b="1" dirty="0">
              <a:solidFill>
                <a:srgbClr val="111111"/>
              </a:solidFill>
              <a:latin typeface="Times New Roman" panose="02020603050405020304" pitchFamily="18" charset="0"/>
              <a:cs typeface="Times New Roman" panose="02020603050405020304" pitchFamily="18" charset="0"/>
            </a:endParaRPr>
          </a:p>
        </p:txBody>
      </p:sp>
      <p:sp>
        <p:nvSpPr>
          <p:cNvPr id="38" name="TextBox 37"/>
          <p:cNvSpPr txBox="1"/>
          <p:nvPr/>
        </p:nvSpPr>
        <p:spPr>
          <a:xfrm>
            <a:off x="2730302" y="5732653"/>
            <a:ext cx="351378" cy="369332"/>
          </a:xfrm>
          <a:prstGeom prst="rect">
            <a:avLst/>
          </a:prstGeom>
          <a:noFill/>
        </p:spPr>
        <p:txBody>
          <a:bodyPr wrap="none" rtlCol="0">
            <a:spAutoFit/>
          </a:bodyPr>
          <a:lstStyle/>
          <a:p>
            <a:r>
              <a:rPr lang="en-US" b="1" dirty="0" smtClean="0">
                <a:solidFill>
                  <a:srgbClr val="111111"/>
                </a:solidFill>
                <a:latin typeface="Times New Roman" panose="02020603050405020304" pitchFamily="18" charset="0"/>
                <a:cs typeface="Times New Roman" panose="02020603050405020304" pitchFamily="18" charset="0"/>
              </a:rPr>
              <a:t>X</a:t>
            </a:r>
            <a:endParaRPr lang="en-US" b="1" dirty="0">
              <a:solidFill>
                <a:srgbClr val="111111"/>
              </a:solidFill>
              <a:latin typeface="Times New Roman" panose="02020603050405020304" pitchFamily="18" charset="0"/>
              <a:cs typeface="Times New Roman" panose="02020603050405020304" pitchFamily="18" charset="0"/>
            </a:endParaRPr>
          </a:p>
        </p:txBody>
      </p:sp>
      <p:sp>
        <p:nvSpPr>
          <p:cNvPr id="39" name="TextBox 38"/>
          <p:cNvSpPr txBox="1"/>
          <p:nvPr/>
        </p:nvSpPr>
        <p:spPr>
          <a:xfrm>
            <a:off x="5690413" y="5059151"/>
            <a:ext cx="351378" cy="369332"/>
          </a:xfrm>
          <a:prstGeom prst="rect">
            <a:avLst/>
          </a:prstGeom>
          <a:noFill/>
        </p:spPr>
        <p:txBody>
          <a:bodyPr wrap="none" rtlCol="0">
            <a:spAutoFit/>
          </a:bodyPr>
          <a:lstStyle/>
          <a:p>
            <a:r>
              <a:rPr lang="en-US" b="1" dirty="0" smtClean="0">
                <a:solidFill>
                  <a:srgbClr val="111111"/>
                </a:solidFill>
                <a:latin typeface="Times New Roman" panose="02020603050405020304" pitchFamily="18" charset="0"/>
                <a:cs typeface="Times New Roman" panose="02020603050405020304" pitchFamily="18" charset="0"/>
              </a:rPr>
              <a:t>X</a:t>
            </a:r>
            <a:endParaRPr lang="en-US" b="1" dirty="0">
              <a:solidFill>
                <a:srgbClr val="111111"/>
              </a:solidFill>
              <a:latin typeface="Times New Roman" panose="02020603050405020304" pitchFamily="18" charset="0"/>
              <a:cs typeface="Times New Roman" panose="02020603050405020304" pitchFamily="18" charset="0"/>
            </a:endParaRPr>
          </a:p>
        </p:txBody>
      </p:sp>
      <p:sp>
        <p:nvSpPr>
          <p:cNvPr id="40" name="TextBox 39"/>
          <p:cNvSpPr txBox="1"/>
          <p:nvPr/>
        </p:nvSpPr>
        <p:spPr>
          <a:xfrm>
            <a:off x="7691586" y="5139042"/>
            <a:ext cx="351378" cy="369332"/>
          </a:xfrm>
          <a:prstGeom prst="rect">
            <a:avLst/>
          </a:prstGeom>
          <a:noFill/>
        </p:spPr>
        <p:txBody>
          <a:bodyPr wrap="none" rtlCol="0">
            <a:spAutoFit/>
          </a:bodyPr>
          <a:lstStyle/>
          <a:p>
            <a:r>
              <a:rPr lang="en-US" b="1" dirty="0" smtClean="0">
                <a:solidFill>
                  <a:srgbClr val="111111"/>
                </a:solidFill>
                <a:latin typeface="Times New Roman" panose="02020603050405020304" pitchFamily="18" charset="0"/>
                <a:cs typeface="Times New Roman" panose="02020603050405020304" pitchFamily="18" charset="0"/>
              </a:rPr>
              <a:t>X</a:t>
            </a:r>
            <a:endParaRPr lang="en-US" b="1" dirty="0">
              <a:solidFill>
                <a:srgbClr val="111111"/>
              </a:solidFill>
              <a:latin typeface="Times New Roman" panose="02020603050405020304" pitchFamily="18" charset="0"/>
              <a:cs typeface="Times New Roman" panose="02020603050405020304" pitchFamily="18" charset="0"/>
            </a:endParaRPr>
          </a:p>
        </p:txBody>
      </p:sp>
      <p:sp>
        <p:nvSpPr>
          <p:cNvPr id="11" name="TextBox 10"/>
          <p:cNvSpPr txBox="1"/>
          <p:nvPr/>
        </p:nvSpPr>
        <p:spPr>
          <a:xfrm>
            <a:off x="6911875" y="6109675"/>
            <a:ext cx="1197764" cy="307777"/>
          </a:xfrm>
          <a:prstGeom prst="rect">
            <a:avLst/>
          </a:prstGeom>
          <a:noFill/>
        </p:spPr>
        <p:txBody>
          <a:bodyPr wrap="none" rtlCol="0">
            <a:spAutoFit/>
          </a:bodyPr>
          <a:lstStyle/>
          <a:p>
            <a:r>
              <a:rPr lang="en-US" sz="1400" b="1" dirty="0" smtClean="0">
                <a:solidFill>
                  <a:srgbClr val="111111"/>
                </a:solidFill>
                <a:latin typeface="Times New Roman" panose="02020603050405020304" pitchFamily="18" charset="0"/>
                <a:cs typeface="Times New Roman" panose="02020603050405020304" pitchFamily="18" charset="0"/>
              </a:rPr>
              <a:t>Google Maps</a:t>
            </a:r>
            <a:endParaRPr lang="en-US" sz="1400" b="1" dirty="0">
              <a:solidFill>
                <a:srgbClr val="111111"/>
              </a:solidFill>
              <a:latin typeface="Times New Roman" panose="02020603050405020304" pitchFamily="18" charset="0"/>
              <a:cs typeface="Times New Roman" panose="02020603050405020304" pitchFamily="18" charset="0"/>
            </a:endParaRPr>
          </a:p>
        </p:txBody>
      </p:sp>
      <p:sp>
        <p:nvSpPr>
          <p:cNvPr id="49" name="TextBox 48"/>
          <p:cNvSpPr txBox="1"/>
          <p:nvPr/>
        </p:nvSpPr>
        <p:spPr>
          <a:xfrm>
            <a:off x="2553141" y="5789803"/>
            <a:ext cx="351378" cy="369332"/>
          </a:xfrm>
          <a:prstGeom prst="rect">
            <a:avLst/>
          </a:prstGeom>
          <a:noFill/>
        </p:spPr>
        <p:txBody>
          <a:bodyPr wrap="none" rtlCol="0">
            <a:spAutoFit/>
          </a:bodyPr>
          <a:lstStyle/>
          <a:p>
            <a:r>
              <a:rPr lang="en-US" b="1" dirty="0" smtClean="0">
                <a:solidFill>
                  <a:srgbClr val="111111"/>
                </a:solidFill>
                <a:latin typeface="Times New Roman" panose="02020603050405020304" pitchFamily="18" charset="0"/>
                <a:cs typeface="Times New Roman" panose="02020603050405020304" pitchFamily="18" charset="0"/>
              </a:rPr>
              <a:t>X</a:t>
            </a:r>
            <a:endParaRPr lang="en-US" b="1" dirty="0">
              <a:solidFill>
                <a:srgbClr val="111111"/>
              </a:solidFill>
              <a:latin typeface="Times New Roman" panose="02020603050405020304" pitchFamily="18" charset="0"/>
              <a:cs typeface="Times New Roman" panose="02020603050405020304" pitchFamily="18" charset="0"/>
            </a:endParaRPr>
          </a:p>
        </p:txBody>
      </p:sp>
      <p:sp>
        <p:nvSpPr>
          <p:cNvPr id="50" name="TextBox 49"/>
          <p:cNvSpPr txBox="1"/>
          <p:nvPr/>
        </p:nvSpPr>
        <p:spPr>
          <a:xfrm>
            <a:off x="4639799" y="5334609"/>
            <a:ext cx="351378" cy="369332"/>
          </a:xfrm>
          <a:prstGeom prst="rect">
            <a:avLst/>
          </a:prstGeom>
          <a:noFill/>
        </p:spPr>
        <p:txBody>
          <a:bodyPr wrap="none" rtlCol="0">
            <a:spAutoFit/>
          </a:bodyPr>
          <a:lstStyle/>
          <a:p>
            <a:r>
              <a:rPr lang="en-US" b="1" dirty="0" smtClean="0">
                <a:solidFill>
                  <a:srgbClr val="111111"/>
                </a:solidFill>
                <a:latin typeface="Times New Roman" panose="02020603050405020304" pitchFamily="18" charset="0"/>
                <a:cs typeface="Times New Roman" panose="02020603050405020304" pitchFamily="18" charset="0"/>
              </a:rPr>
              <a:t>X</a:t>
            </a:r>
            <a:endParaRPr lang="en-US" b="1" dirty="0">
              <a:solidFill>
                <a:srgbClr val="111111"/>
              </a:solidFill>
              <a:latin typeface="Times New Roman" panose="02020603050405020304" pitchFamily="18" charset="0"/>
              <a:cs typeface="Times New Roman" panose="02020603050405020304" pitchFamily="18" charset="0"/>
            </a:endParaRPr>
          </a:p>
        </p:txBody>
      </p:sp>
      <p:sp>
        <p:nvSpPr>
          <p:cNvPr id="3" name="TextBox 2"/>
          <p:cNvSpPr txBox="1"/>
          <p:nvPr/>
        </p:nvSpPr>
        <p:spPr>
          <a:xfrm>
            <a:off x="682081" y="2273062"/>
            <a:ext cx="3926075" cy="1477328"/>
          </a:xfrm>
          <a:prstGeom prst="rect">
            <a:avLst/>
          </a:prstGeom>
          <a:noFill/>
        </p:spPr>
        <p:txBody>
          <a:bodyPr wrap="none" rtlCol="0">
            <a:spAutoFit/>
          </a:bodyPr>
          <a:lstStyle/>
          <a:p>
            <a:r>
              <a:rPr lang="en-US" dirty="0" smtClean="0">
                <a:latin typeface="Times New Roman" panose="02020603050405020304" pitchFamily="18" charset="0"/>
                <a:cs typeface="Times New Roman" panose="02020603050405020304" pitchFamily="18" charset="0"/>
              </a:rPr>
              <a:t>Portland to </a:t>
            </a:r>
            <a:r>
              <a:rPr lang="en-US" dirty="0" err="1" smtClean="0">
                <a:latin typeface="Times New Roman" panose="02020603050405020304" pitchFamily="18" charset="0"/>
                <a:cs typeface="Times New Roman" panose="02020603050405020304" pitchFamily="18" charset="0"/>
              </a:rPr>
              <a:t>Montavilla</a:t>
            </a:r>
            <a:r>
              <a:rPr lang="en-US" dirty="0" smtClean="0">
                <a:latin typeface="Times New Roman" panose="02020603050405020304" pitchFamily="18" charset="0"/>
                <a:cs typeface="Times New Roman" panose="02020603050405020304" pitchFamily="18" charset="0"/>
              </a:rPr>
              <a:t> 	~ 6 miles</a:t>
            </a:r>
          </a:p>
          <a:p>
            <a:r>
              <a:rPr lang="en-US" dirty="0" err="1" smtClean="0">
                <a:latin typeface="Times New Roman" panose="02020603050405020304" pitchFamily="18" charset="0"/>
                <a:cs typeface="Times New Roman" panose="02020603050405020304" pitchFamily="18" charset="0"/>
              </a:rPr>
              <a:t>Montavilla</a:t>
            </a:r>
            <a:r>
              <a:rPr lang="en-US" dirty="0" smtClean="0">
                <a:latin typeface="Times New Roman" panose="02020603050405020304" pitchFamily="18" charset="0"/>
                <a:cs typeface="Times New Roman" panose="02020603050405020304" pitchFamily="18" charset="0"/>
              </a:rPr>
              <a:t> to Troutdale 	~ 10 miles</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Portland to Troutdale </a:t>
            </a:r>
            <a:r>
              <a:rPr lang="en-US" dirty="0" smtClean="0">
                <a:latin typeface="Times New Roman" panose="02020603050405020304" pitchFamily="18" charset="0"/>
                <a:cs typeface="Times New Roman" panose="02020603050405020304" pitchFamily="18" charset="0"/>
              </a:rPr>
              <a:t>	~ </a:t>
            </a:r>
            <a:r>
              <a:rPr lang="en-US" dirty="0">
                <a:latin typeface="Times New Roman" panose="02020603050405020304" pitchFamily="18" charset="0"/>
                <a:cs typeface="Times New Roman" panose="02020603050405020304" pitchFamily="18" charset="0"/>
              </a:rPr>
              <a:t>16 miles</a:t>
            </a:r>
          </a:p>
          <a:p>
            <a:endParaRPr lang="en-US" dirty="0"/>
          </a:p>
        </p:txBody>
      </p:sp>
    </p:spTree>
    <p:extLst>
      <p:ext uri="{BB962C8B-B14F-4D97-AF65-F5344CB8AC3E}">
        <p14:creationId xmlns:p14="http://schemas.microsoft.com/office/powerpoint/2010/main" val="2996304847"/>
      </p:ext>
    </p:extLst>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0" y="965200"/>
            <a:ext cx="9144000"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719138"/>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688975"/>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763" y="989013"/>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90" name="TextBox 10"/>
          <p:cNvSpPr txBox="1">
            <a:spLocks noChangeArrowheads="1"/>
          </p:cNvSpPr>
          <p:nvPr/>
        </p:nvSpPr>
        <p:spPr bwMode="auto">
          <a:xfrm>
            <a:off x="2088950" y="700088"/>
            <a:ext cx="47851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American Meteorological Society Meeting, Portland Oregon</a:t>
            </a:r>
            <a:endParaRPr lang="en-GB" altLang="en-US" sz="1400" b="1" dirty="0">
              <a:solidFill>
                <a:srgbClr val="1C1C1C"/>
              </a:solidFill>
            </a:endParaRPr>
          </a:p>
        </p:txBody>
      </p:sp>
      <p:sp>
        <p:nvSpPr>
          <p:cNvPr id="2" name="TextBox 1"/>
          <p:cNvSpPr txBox="1"/>
          <p:nvPr/>
        </p:nvSpPr>
        <p:spPr>
          <a:xfrm>
            <a:off x="35169" y="37842"/>
            <a:ext cx="9108831" cy="784830"/>
          </a:xfrm>
          <a:prstGeom prst="rect">
            <a:avLst/>
          </a:prstGeom>
          <a:noFill/>
        </p:spPr>
        <p:txBody>
          <a:bodyPr wrap="square" rtlCol="0">
            <a:spAutoFit/>
          </a:bodyPr>
          <a:lstStyle/>
          <a:p>
            <a:pPr algn="ct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Pacific</a:t>
            </a: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Northwest</a:t>
            </a: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Tornadoes</a:t>
            </a:r>
            <a:endParaRPr lang="en-US" sz="45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sp>
        <p:nvSpPr>
          <p:cNvPr id="21" name="TextBox 13"/>
          <p:cNvSpPr txBox="1">
            <a:spLocks noChangeArrowheads="1"/>
          </p:cNvSpPr>
          <p:nvPr/>
        </p:nvSpPr>
        <p:spPr bwMode="auto">
          <a:xfrm>
            <a:off x="35169" y="1051683"/>
            <a:ext cx="9087993"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3400" b="1" dirty="0" smtClean="0">
                <a:solidFill>
                  <a:srgbClr val="C00000"/>
                </a:solidFill>
              </a:rPr>
              <a:t>Early Weather Spotters</a:t>
            </a:r>
            <a:endParaRPr lang="en-GB" altLang="en-US" sz="3400" b="1" dirty="0">
              <a:solidFill>
                <a:srgbClr val="C00000"/>
              </a:solidFill>
            </a:endParaRPr>
          </a:p>
        </p:txBody>
      </p:sp>
      <p:sp>
        <p:nvSpPr>
          <p:cNvPr id="24" name="TextBox 13"/>
          <p:cNvSpPr txBox="1">
            <a:spLocks noChangeArrowheads="1"/>
          </p:cNvSpPr>
          <p:nvPr/>
        </p:nvSpPr>
        <p:spPr bwMode="auto">
          <a:xfrm>
            <a:off x="-215977" y="886870"/>
            <a:ext cx="2171699"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5000" b="1" dirty="0" smtClean="0">
                <a:solidFill>
                  <a:srgbClr val="1C1C1C"/>
                </a:solidFill>
              </a:rPr>
              <a:t>Extra!</a:t>
            </a:r>
            <a:endParaRPr lang="en-GB" altLang="en-US" sz="5000" b="1" dirty="0">
              <a:solidFill>
                <a:srgbClr val="1C1C1C"/>
              </a:solidFill>
            </a:endParaRPr>
          </a:p>
        </p:txBody>
      </p:sp>
      <p:sp>
        <p:nvSpPr>
          <p:cNvPr id="26" name="TextBox 13"/>
          <p:cNvSpPr txBox="1">
            <a:spLocks noChangeArrowheads="1"/>
          </p:cNvSpPr>
          <p:nvPr/>
        </p:nvSpPr>
        <p:spPr bwMode="auto">
          <a:xfrm>
            <a:off x="7176386" y="877345"/>
            <a:ext cx="2171699"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5000" b="1" dirty="0" smtClean="0">
                <a:solidFill>
                  <a:srgbClr val="1C1C1C"/>
                </a:solidFill>
              </a:rPr>
              <a:t>Extra!</a:t>
            </a:r>
            <a:endParaRPr lang="en-GB" altLang="en-US" sz="5000" b="1" dirty="0">
              <a:solidFill>
                <a:srgbClr val="1C1C1C"/>
              </a:solidFill>
            </a:endParaRPr>
          </a:p>
        </p:txBody>
      </p:sp>
      <p:sp>
        <p:nvSpPr>
          <p:cNvPr id="56" name="TextBox 6"/>
          <p:cNvSpPr txBox="1">
            <a:spLocks noChangeArrowheads="1"/>
          </p:cNvSpPr>
          <p:nvPr/>
        </p:nvSpPr>
        <p:spPr bwMode="auto">
          <a:xfrm>
            <a:off x="-20838" y="1709823"/>
            <a:ext cx="9144000"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2500" dirty="0" smtClean="0">
                <a:solidFill>
                  <a:srgbClr val="080808"/>
                </a:solidFill>
                <a:effectLst>
                  <a:outerShdw blurRad="38100" dist="38100" dir="2700000" algn="tl">
                    <a:srgbClr val="000000">
                      <a:alpha val="43137"/>
                    </a:srgbClr>
                  </a:outerShdw>
                </a:effectLst>
                <a:latin typeface="Algerian" panose="04020705040A02060702" pitchFamily="82" charset="0"/>
              </a:rPr>
              <a:t>February 26, 1904 Tornado Strikes NE Portland</a:t>
            </a:r>
            <a:endParaRPr lang="en-GB" altLang="en-US" sz="25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cxnSp>
        <p:nvCxnSpPr>
          <p:cNvPr id="57" name="Straight Connector 56"/>
          <p:cNvCxnSpPr/>
          <p:nvPr/>
        </p:nvCxnSpPr>
        <p:spPr>
          <a:xfrm>
            <a:off x="266700" y="1691494"/>
            <a:ext cx="8239125"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266700" y="1658963"/>
            <a:ext cx="8239125"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pic>
        <p:nvPicPr>
          <p:cNvPr id="1946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0306" y="1700298"/>
            <a:ext cx="1689022" cy="669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8" name="TextBox 27"/>
          <p:cNvSpPr txBox="1"/>
          <p:nvPr/>
        </p:nvSpPr>
        <p:spPr>
          <a:xfrm>
            <a:off x="476586" y="6608802"/>
            <a:ext cx="3429000" cy="276999"/>
          </a:xfrm>
          <a:prstGeom prst="rect">
            <a:avLst/>
          </a:prstGeom>
          <a:noFill/>
        </p:spPr>
        <p:txBody>
          <a:bodyPr wrap="square" rtlCol="0">
            <a:spAutoFit/>
          </a:bodyPr>
          <a:lstStyle/>
          <a:p>
            <a:pPr algn="ctr"/>
            <a:r>
              <a:rPr lang="en-US" sz="1200" dirty="0" smtClean="0">
                <a:solidFill>
                  <a:srgbClr val="990000"/>
                </a:solidFill>
                <a:latin typeface="Times New Roman" panose="02020603050405020304" pitchFamily="18" charset="0"/>
                <a:cs typeface="Times New Roman" panose="02020603050405020304" pitchFamily="18" charset="0"/>
              </a:rPr>
              <a:t>Clipping: Sunday Oregonian 28 Feb 1904</a:t>
            </a:r>
            <a:endParaRPr lang="en-US" sz="1200" i="1" dirty="0">
              <a:solidFill>
                <a:srgbClr val="990000"/>
              </a:solidFill>
              <a:latin typeface="Times New Roman" panose="02020603050405020304" pitchFamily="18" charset="0"/>
              <a:cs typeface="Times New Roman" panose="02020603050405020304" pitchFamily="18" charset="0"/>
            </a:endParaRPr>
          </a:p>
        </p:txBody>
      </p:sp>
      <p:pic>
        <p:nvPicPr>
          <p:cNvPr id="1638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55722" y="3398636"/>
            <a:ext cx="2793770" cy="2765550"/>
          </a:xfrm>
          <a:prstGeom prst="rect">
            <a:avLst/>
          </a:prstGeom>
          <a:noFill/>
          <a:ln>
            <a:noFill/>
          </a:ln>
          <a:effectLst>
            <a:outerShdw blurRad="50800" dist="50800" dir="54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Rectangle 11"/>
          <p:cNvSpPr/>
          <p:nvPr/>
        </p:nvSpPr>
        <p:spPr>
          <a:xfrm>
            <a:off x="1957388" y="4693596"/>
            <a:ext cx="662428" cy="183203"/>
          </a:xfrm>
          <a:prstGeom prst="rect">
            <a:avLst/>
          </a:prstGeom>
          <a:solidFill>
            <a:srgbClr val="FF99FF">
              <a:alpha val="2862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390" name="Picture 6" descr="C:\Users\treena.hartley\AppData\Local\Microsoft\Windows\Temporary Internet Files\Content.IE5\Y69EUM40\milkman1[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5615" y="2262156"/>
            <a:ext cx="1609998" cy="2043144"/>
          </a:xfrm>
          <a:prstGeom prst="rect">
            <a:avLst/>
          </a:prstGeom>
          <a:noFill/>
          <a:extLst>
            <a:ext uri="{909E8E84-426E-40DD-AFC4-6F175D3DCCD1}">
              <a14:hiddenFill xmlns:a14="http://schemas.microsoft.com/office/drawing/2010/main">
                <a:solidFill>
                  <a:srgbClr val="FFFFFF"/>
                </a:solidFill>
              </a14:hiddenFill>
            </a:ext>
          </a:extLst>
        </p:spPr>
      </p:pic>
      <p:sp>
        <p:nvSpPr>
          <p:cNvPr id="33" name="Rectangle 32"/>
          <p:cNvSpPr/>
          <p:nvPr/>
        </p:nvSpPr>
        <p:spPr>
          <a:xfrm>
            <a:off x="2486025" y="4526681"/>
            <a:ext cx="2265131" cy="166915"/>
          </a:xfrm>
          <a:prstGeom prst="rect">
            <a:avLst/>
          </a:prstGeom>
          <a:solidFill>
            <a:srgbClr val="FF99FF">
              <a:alpha val="2862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82015412"/>
      </p:ext>
    </p:extLst>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0" y="965200"/>
            <a:ext cx="9144000"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719138"/>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688975"/>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763" y="989013"/>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90" name="TextBox 10"/>
          <p:cNvSpPr txBox="1">
            <a:spLocks noChangeArrowheads="1"/>
          </p:cNvSpPr>
          <p:nvPr/>
        </p:nvSpPr>
        <p:spPr bwMode="auto">
          <a:xfrm>
            <a:off x="2088950" y="700088"/>
            <a:ext cx="47851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American Meteorological Society Meeting, Portland Oregon</a:t>
            </a:r>
            <a:endParaRPr lang="en-GB" altLang="en-US" sz="1400" b="1" dirty="0">
              <a:solidFill>
                <a:srgbClr val="1C1C1C"/>
              </a:solidFill>
            </a:endParaRPr>
          </a:p>
        </p:txBody>
      </p:sp>
      <p:sp>
        <p:nvSpPr>
          <p:cNvPr id="2" name="TextBox 1"/>
          <p:cNvSpPr txBox="1"/>
          <p:nvPr/>
        </p:nvSpPr>
        <p:spPr>
          <a:xfrm>
            <a:off x="35169" y="37842"/>
            <a:ext cx="9108831" cy="784830"/>
          </a:xfrm>
          <a:prstGeom prst="rect">
            <a:avLst/>
          </a:prstGeom>
          <a:noFill/>
        </p:spPr>
        <p:txBody>
          <a:bodyPr wrap="square" rtlCol="0">
            <a:spAutoFit/>
          </a:bodyPr>
          <a:lstStyle/>
          <a:p>
            <a:pPr algn="ct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Pacific</a:t>
            </a: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Northwest</a:t>
            </a: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Tornadoes</a:t>
            </a:r>
            <a:endParaRPr lang="en-US" sz="45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sp>
        <p:nvSpPr>
          <p:cNvPr id="21" name="TextBox 13"/>
          <p:cNvSpPr txBox="1">
            <a:spLocks noChangeArrowheads="1"/>
          </p:cNvSpPr>
          <p:nvPr/>
        </p:nvSpPr>
        <p:spPr bwMode="auto">
          <a:xfrm>
            <a:off x="35169" y="1051683"/>
            <a:ext cx="9087993"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None/>
            </a:pPr>
            <a:r>
              <a:rPr lang="en-GB" altLang="en-US" sz="3400" b="1" dirty="0">
                <a:solidFill>
                  <a:srgbClr val="C00000"/>
                </a:solidFill>
              </a:rPr>
              <a:t>Early Weather Spotters</a:t>
            </a:r>
          </a:p>
          <a:p>
            <a:pPr algn="ctr" eaLnBrk="1" hangingPunct="1">
              <a:spcBef>
                <a:spcPct val="0"/>
              </a:spcBef>
              <a:buFontTx/>
              <a:buNone/>
            </a:pPr>
            <a:endParaRPr lang="en-GB" altLang="en-US" sz="3400" b="1" dirty="0">
              <a:solidFill>
                <a:srgbClr val="1C1C1C"/>
              </a:solidFill>
            </a:endParaRPr>
          </a:p>
        </p:txBody>
      </p:sp>
      <p:sp>
        <p:nvSpPr>
          <p:cNvPr id="24" name="TextBox 13"/>
          <p:cNvSpPr txBox="1">
            <a:spLocks noChangeArrowheads="1"/>
          </p:cNvSpPr>
          <p:nvPr/>
        </p:nvSpPr>
        <p:spPr bwMode="auto">
          <a:xfrm>
            <a:off x="-215977" y="886870"/>
            <a:ext cx="2171699"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5000" b="1" dirty="0" smtClean="0">
                <a:solidFill>
                  <a:srgbClr val="1C1C1C"/>
                </a:solidFill>
              </a:rPr>
              <a:t>Extra!</a:t>
            </a:r>
            <a:endParaRPr lang="en-GB" altLang="en-US" sz="5000" b="1" dirty="0">
              <a:solidFill>
                <a:srgbClr val="1C1C1C"/>
              </a:solidFill>
            </a:endParaRPr>
          </a:p>
        </p:txBody>
      </p:sp>
      <p:sp>
        <p:nvSpPr>
          <p:cNvPr id="26" name="TextBox 13"/>
          <p:cNvSpPr txBox="1">
            <a:spLocks noChangeArrowheads="1"/>
          </p:cNvSpPr>
          <p:nvPr/>
        </p:nvSpPr>
        <p:spPr bwMode="auto">
          <a:xfrm>
            <a:off x="7176386" y="877345"/>
            <a:ext cx="2171699"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5000" b="1" dirty="0" smtClean="0">
                <a:solidFill>
                  <a:srgbClr val="1C1C1C"/>
                </a:solidFill>
              </a:rPr>
              <a:t>Extra!</a:t>
            </a:r>
            <a:endParaRPr lang="en-GB" altLang="en-US" sz="5000" b="1" dirty="0">
              <a:solidFill>
                <a:srgbClr val="1C1C1C"/>
              </a:solidFill>
            </a:endParaRPr>
          </a:p>
        </p:txBody>
      </p:sp>
      <p:sp>
        <p:nvSpPr>
          <p:cNvPr id="56" name="TextBox 6"/>
          <p:cNvSpPr txBox="1">
            <a:spLocks noChangeArrowheads="1"/>
          </p:cNvSpPr>
          <p:nvPr/>
        </p:nvSpPr>
        <p:spPr bwMode="auto">
          <a:xfrm>
            <a:off x="-20838" y="1709823"/>
            <a:ext cx="9144000"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2500" dirty="0" smtClean="0">
                <a:solidFill>
                  <a:srgbClr val="080808"/>
                </a:solidFill>
                <a:effectLst>
                  <a:outerShdw blurRad="38100" dist="38100" dir="2700000" algn="tl">
                    <a:srgbClr val="000000">
                      <a:alpha val="43137"/>
                    </a:srgbClr>
                  </a:outerShdw>
                </a:effectLst>
                <a:latin typeface="Algerian" panose="04020705040A02060702" pitchFamily="82" charset="0"/>
              </a:rPr>
              <a:t>February 26, 1904 Tornado Strikes NE Portland</a:t>
            </a:r>
            <a:endParaRPr lang="en-GB" altLang="en-US" sz="25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cxnSp>
        <p:nvCxnSpPr>
          <p:cNvPr id="57" name="Straight Connector 56"/>
          <p:cNvCxnSpPr/>
          <p:nvPr/>
        </p:nvCxnSpPr>
        <p:spPr>
          <a:xfrm>
            <a:off x="266700" y="1691494"/>
            <a:ext cx="8239125"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266700" y="1658963"/>
            <a:ext cx="8239125"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pic>
        <p:nvPicPr>
          <p:cNvPr id="1946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5902" y="2262156"/>
            <a:ext cx="1689022" cy="669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8" name="TextBox 27"/>
          <p:cNvSpPr txBox="1"/>
          <p:nvPr/>
        </p:nvSpPr>
        <p:spPr>
          <a:xfrm>
            <a:off x="476586" y="6608802"/>
            <a:ext cx="3429000" cy="276999"/>
          </a:xfrm>
          <a:prstGeom prst="rect">
            <a:avLst/>
          </a:prstGeom>
          <a:noFill/>
        </p:spPr>
        <p:txBody>
          <a:bodyPr wrap="square" rtlCol="0">
            <a:spAutoFit/>
          </a:bodyPr>
          <a:lstStyle/>
          <a:p>
            <a:pPr algn="ctr"/>
            <a:r>
              <a:rPr lang="en-US" sz="1200" dirty="0" smtClean="0">
                <a:solidFill>
                  <a:srgbClr val="990000"/>
                </a:solidFill>
                <a:latin typeface="Times New Roman" panose="02020603050405020304" pitchFamily="18" charset="0"/>
                <a:cs typeface="Times New Roman" panose="02020603050405020304" pitchFamily="18" charset="0"/>
              </a:rPr>
              <a:t>Clippings: Sunday Oregonian 28 Feb 1904</a:t>
            </a:r>
            <a:endParaRPr lang="en-US" sz="1200" i="1" dirty="0">
              <a:solidFill>
                <a:srgbClr val="990000"/>
              </a:solidFill>
              <a:latin typeface="Times New Roman" panose="02020603050405020304" pitchFamily="18" charset="0"/>
              <a:cs typeface="Times New Roman" panose="02020603050405020304" pitchFamily="18" charset="0"/>
            </a:endParaRPr>
          </a:p>
        </p:txBody>
      </p:sp>
      <p:pic>
        <p:nvPicPr>
          <p:cNvPr id="16390" name="Picture 6" descr="C:\Users\treena.hartley\AppData\Local\Microsoft\Windows\Temporary Internet Files\Content.IE5\Y69EUM40\milkman1[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5615" y="2262156"/>
            <a:ext cx="1268513" cy="1609788"/>
          </a:xfrm>
          <a:prstGeom prst="rect">
            <a:avLst/>
          </a:prstGeom>
          <a:noFill/>
          <a:extLst>
            <a:ext uri="{909E8E84-426E-40DD-AFC4-6F175D3DCCD1}">
              <a14:hiddenFill xmlns:a14="http://schemas.microsoft.com/office/drawing/2010/main">
                <a:solidFill>
                  <a:srgbClr val="FFFFFF"/>
                </a:solidFill>
              </a14:hiddenFill>
            </a:ext>
          </a:extLst>
        </p:spPr>
      </p:pic>
      <p:pic>
        <p:nvPicPr>
          <p:cNvPr id="13314"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2495" r="2853"/>
          <a:stretch/>
        </p:blipFill>
        <p:spPr bwMode="auto">
          <a:xfrm>
            <a:off x="3634804" y="2256836"/>
            <a:ext cx="3804622" cy="91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391" name="Picture 7" descr="C:\Users\treena.hartley\AppData\Local\Microsoft\Windows\Temporary Internet Files\Content.IE5\N3SWZYUS\postal%20worker[1].gif"/>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24575" y="3383681"/>
            <a:ext cx="2753130" cy="288528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p:cNvSpPr/>
          <p:nvPr/>
        </p:nvSpPr>
        <p:spPr>
          <a:xfrm>
            <a:off x="3758629" y="2267350"/>
            <a:ext cx="1811073" cy="224065"/>
          </a:xfrm>
          <a:prstGeom prst="rect">
            <a:avLst/>
          </a:prstGeom>
          <a:solidFill>
            <a:srgbClr val="FF99FF">
              <a:alpha val="2862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Picture 5"/>
          <p:cNvPicPr>
            <a:picLocks noChangeAspect="1" noChangeArrowheads="1"/>
          </p:cNvPicPr>
          <p:nvPr/>
        </p:nvPicPr>
        <p:blipFill>
          <a:blip r:embed="rId7">
            <a:duotone>
              <a:prstClr val="black"/>
              <a:srgbClr val="D9C3A5">
                <a:tint val="50000"/>
                <a:satMod val="180000"/>
              </a:srgbClr>
            </a:duotone>
            <a:extLst>
              <a:ext uri="{BEBA8EAE-BF5A-486C-A8C5-ECC9F3942E4B}">
                <a14:imgProps xmlns:a14="http://schemas.microsoft.com/office/drawing/2010/main">
                  <a14:imgLayer r:embed="rId8">
                    <a14:imgEffect>
                      <a14:colorTemperature colorTemp="1500"/>
                    </a14:imgEffect>
                    <a14:imgEffect>
                      <a14:saturation sat="65000"/>
                    </a14:imgEffect>
                  </a14:imgLayer>
                </a14:imgProps>
              </a:ext>
              <a:ext uri="{28A0092B-C50C-407E-A947-70E740481C1C}">
                <a14:useLocalDpi xmlns:a14="http://schemas.microsoft.com/office/drawing/2010/main" val="0"/>
              </a:ext>
            </a:extLst>
          </a:blip>
          <a:srcRect/>
          <a:stretch>
            <a:fillRect/>
          </a:stretch>
        </p:blipFill>
        <p:spPr bwMode="auto">
          <a:xfrm>
            <a:off x="1955722" y="3503411"/>
            <a:ext cx="2793770" cy="2765550"/>
          </a:xfrm>
          <a:prstGeom prst="rect">
            <a:avLst/>
          </a:prstGeom>
          <a:noFill/>
          <a:ln>
            <a:noFill/>
          </a:ln>
          <a:effectLst>
            <a:outerShdw blurRad="50800" dist="50800" dir="54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4" name="Picture 6" descr="C:\Users\treena.hartley\AppData\Local\Microsoft\Windows\Temporary Internet Files\Content.IE5\Y69EUM40\milkman1[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5615" y="2262156"/>
            <a:ext cx="1609998" cy="2043144"/>
          </a:xfrm>
          <a:prstGeom prst="rect">
            <a:avLst/>
          </a:prstGeom>
          <a:noFill/>
          <a:extLst>
            <a:ext uri="{909E8E84-426E-40DD-AFC4-6F175D3DCCD1}">
              <a14:hiddenFill xmlns:a14="http://schemas.microsoft.com/office/drawing/2010/main">
                <a:solidFill>
                  <a:srgbClr val="FFFFFF"/>
                </a:solidFill>
              </a14:hiddenFill>
            </a:ext>
          </a:extLst>
        </p:spPr>
      </p:pic>
      <p:sp>
        <p:nvSpPr>
          <p:cNvPr id="35" name="Rectangle 34"/>
          <p:cNvSpPr/>
          <p:nvPr/>
        </p:nvSpPr>
        <p:spPr>
          <a:xfrm>
            <a:off x="1957388" y="4798371"/>
            <a:ext cx="662428" cy="183203"/>
          </a:xfrm>
          <a:prstGeom prst="rect">
            <a:avLst/>
          </a:prstGeom>
          <a:solidFill>
            <a:srgbClr val="FF99FF">
              <a:alpha val="2862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45805311"/>
      </p:ext>
    </p:extLst>
  </p:cSld>
  <p:clrMapOvr>
    <a:masterClrMapping/>
  </p:clrMapOvr>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0" y="1155700"/>
            <a:ext cx="9144000"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150971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1546225"/>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77" name="TextBox 10"/>
          <p:cNvSpPr txBox="1">
            <a:spLocks noChangeArrowheads="1"/>
          </p:cNvSpPr>
          <p:nvPr/>
        </p:nvSpPr>
        <p:spPr bwMode="auto">
          <a:xfrm>
            <a:off x="3383586" y="1192213"/>
            <a:ext cx="22085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Tuesday</a:t>
            </a:r>
            <a:r>
              <a:rPr lang="en-GB" altLang="en-US" sz="1400" b="1" dirty="0">
                <a:solidFill>
                  <a:srgbClr val="1C1C1C"/>
                </a:solidFill>
              </a:rPr>
              <a:t>, </a:t>
            </a:r>
            <a:r>
              <a:rPr lang="en-GB" altLang="en-US" sz="1400" b="1" dirty="0" smtClean="0">
                <a:solidFill>
                  <a:srgbClr val="1C1C1C"/>
                </a:solidFill>
              </a:rPr>
              <a:t>January </a:t>
            </a:r>
            <a:r>
              <a:rPr lang="en-GB" altLang="en-US" sz="1400" b="1" dirty="0">
                <a:solidFill>
                  <a:srgbClr val="1C1C1C"/>
                </a:solidFill>
              </a:rPr>
              <a:t>24, </a:t>
            </a:r>
            <a:r>
              <a:rPr lang="en-GB" altLang="en-US" sz="1400" b="1" dirty="0" smtClean="0">
                <a:solidFill>
                  <a:srgbClr val="1C1C1C"/>
                </a:solidFill>
              </a:rPr>
              <a:t>2017</a:t>
            </a:r>
            <a:endParaRPr lang="en-GB" altLang="en-US" sz="1400" b="1" dirty="0">
              <a:solidFill>
                <a:srgbClr val="1C1C1C"/>
              </a:solidFill>
            </a:endParaRPr>
          </a:p>
        </p:txBody>
      </p:sp>
      <p:sp>
        <p:nvSpPr>
          <p:cNvPr id="3078" name="TextBox 11"/>
          <p:cNvSpPr txBox="1">
            <a:spLocks noChangeArrowheads="1"/>
          </p:cNvSpPr>
          <p:nvPr/>
        </p:nvSpPr>
        <p:spPr bwMode="auto">
          <a:xfrm>
            <a:off x="131763" y="1222375"/>
            <a:ext cx="37687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r>
              <a:rPr lang="en-GB" altLang="en-US" sz="1200" b="1" dirty="0" smtClean="0">
                <a:solidFill>
                  <a:srgbClr val="1C1C1C"/>
                </a:solidFill>
              </a:rPr>
              <a:t>Dave Elson</a:t>
            </a:r>
            <a:endParaRPr lang="en-GB" altLang="en-US" sz="1200" b="1" dirty="0">
              <a:solidFill>
                <a:srgbClr val="1C1C1C"/>
              </a:solidFill>
            </a:endParaRPr>
          </a:p>
        </p:txBody>
      </p:sp>
      <p:sp>
        <p:nvSpPr>
          <p:cNvPr id="3079" name="TextBox 12"/>
          <p:cNvSpPr txBox="1">
            <a:spLocks noChangeArrowheads="1"/>
          </p:cNvSpPr>
          <p:nvPr/>
        </p:nvSpPr>
        <p:spPr bwMode="auto">
          <a:xfrm>
            <a:off x="7772400" y="1217613"/>
            <a:ext cx="1143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r" eaLnBrk="1" hangingPunct="1">
              <a:spcBef>
                <a:spcPct val="0"/>
              </a:spcBef>
              <a:buFontTx/>
              <a:buNone/>
            </a:pPr>
            <a:r>
              <a:rPr lang="en-GB" altLang="en-US" sz="1200" b="1" dirty="0" smtClean="0">
                <a:solidFill>
                  <a:srgbClr val="1C1C1C"/>
                </a:solidFill>
              </a:rPr>
              <a:t>Treena Jensen</a:t>
            </a:r>
            <a:endParaRPr lang="en-GB" altLang="en-US" sz="1400" b="1" dirty="0">
              <a:solidFill>
                <a:srgbClr val="1C1C1C"/>
              </a:solidFill>
            </a:endParaRPr>
          </a:p>
        </p:txBody>
      </p:sp>
      <p:cxnSp>
        <p:nvCxnSpPr>
          <p:cNvPr id="19" name="Straight Connector 18"/>
          <p:cNvCxnSpPr/>
          <p:nvPr/>
        </p:nvCxnSpPr>
        <p:spPr>
          <a:xfrm>
            <a:off x="3981452" y="2454886"/>
            <a:ext cx="0" cy="4294568"/>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763" y="1189038"/>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90" name="TextBox 10"/>
          <p:cNvSpPr txBox="1">
            <a:spLocks noChangeArrowheads="1"/>
          </p:cNvSpPr>
          <p:nvPr/>
        </p:nvSpPr>
        <p:spPr bwMode="auto">
          <a:xfrm>
            <a:off x="2088950" y="862013"/>
            <a:ext cx="47851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American Meteorological Society Meeting, Portland Oregon</a:t>
            </a:r>
            <a:endParaRPr lang="en-GB" altLang="en-US" sz="1400" b="1" dirty="0">
              <a:solidFill>
                <a:srgbClr val="1C1C1C"/>
              </a:solidFill>
            </a:endParaRPr>
          </a:p>
        </p:txBody>
      </p:sp>
      <p:sp>
        <p:nvSpPr>
          <p:cNvPr id="2" name="TextBox 1"/>
          <p:cNvSpPr txBox="1"/>
          <p:nvPr/>
        </p:nvSpPr>
        <p:spPr>
          <a:xfrm>
            <a:off x="35169" y="37842"/>
            <a:ext cx="9108831" cy="784830"/>
          </a:xfrm>
          <a:prstGeom prst="rect">
            <a:avLst/>
          </a:prstGeom>
          <a:noFill/>
        </p:spPr>
        <p:txBody>
          <a:bodyPr wrap="square" rtlCol="0">
            <a:spAutoFit/>
          </a:bodyPr>
          <a:lstStyle/>
          <a:p>
            <a:pPr algn="ct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Pacific</a:t>
            </a: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Northwest</a:t>
            </a: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Tornadoes</a:t>
            </a:r>
            <a:endParaRPr lang="en-US" sz="45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sp>
        <p:nvSpPr>
          <p:cNvPr id="55" name="TextBox 6"/>
          <p:cNvSpPr txBox="1">
            <a:spLocks noChangeArrowheads="1"/>
          </p:cNvSpPr>
          <p:nvPr/>
        </p:nvSpPr>
        <p:spPr bwMode="auto">
          <a:xfrm>
            <a:off x="1" y="1509713"/>
            <a:ext cx="9144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4800" dirty="0" smtClean="0">
                <a:solidFill>
                  <a:srgbClr val="080808"/>
                </a:solidFill>
                <a:effectLst>
                  <a:outerShdw blurRad="38100" dist="38100" dir="2700000" algn="tl">
                    <a:srgbClr val="000000">
                      <a:alpha val="43137"/>
                    </a:srgbClr>
                  </a:outerShdw>
                </a:effectLst>
                <a:latin typeface="Algerian" panose="04020705040A02060702" pitchFamily="82" charset="0"/>
              </a:rPr>
              <a:t>Portland Tornado Damage</a:t>
            </a:r>
            <a:endParaRPr lang="en-GB" altLang="en-US" sz="48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cxnSp>
        <p:nvCxnSpPr>
          <p:cNvPr id="11" name="Straight Connector 10"/>
          <p:cNvCxnSpPr/>
          <p:nvPr/>
        </p:nvCxnSpPr>
        <p:spPr>
          <a:xfrm>
            <a:off x="5008563" y="6256996"/>
            <a:ext cx="2878137" cy="0"/>
          </a:xfrm>
          <a:prstGeom prst="line">
            <a:avLst/>
          </a:prstGeom>
          <a:ln>
            <a:solidFill>
              <a:srgbClr val="11111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4956175" y="4209121"/>
            <a:ext cx="2878137" cy="0"/>
          </a:xfrm>
          <a:prstGeom prst="line">
            <a:avLst/>
          </a:prstGeom>
          <a:ln>
            <a:solidFill>
              <a:srgbClr val="11111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15241479"/>
      </p:ext>
    </p:extLst>
  </p:cSld>
  <p:clrMapOvr>
    <a:masterClrMapping/>
  </p:clrMapOv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0" y="1155700"/>
            <a:ext cx="9144000"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150971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1546225"/>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77" name="TextBox 10"/>
          <p:cNvSpPr txBox="1">
            <a:spLocks noChangeArrowheads="1"/>
          </p:cNvSpPr>
          <p:nvPr/>
        </p:nvSpPr>
        <p:spPr bwMode="auto">
          <a:xfrm>
            <a:off x="3383586" y="1192213"/>
            <a:ext cx="22085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Tuesday</a:t>
            </a:r>
            <a:r>
              <a:rPr lang="en-GB" altLang="en-US" sz="1400" b="1" dirty="0">
                <a:solidFill>
                  <a:srgbClr val="1C1C1C"/>
                </a:solidFill>
              </a:rPr>
              <a:t>, </a:t>
            </a:r>
            <a:r>
              <a:rPr lang="en-GB" altLang="en-US" sz="1400" b="1" dirty="0" smtClean="0">
                <a:solidFill>
                  <a:srgbClr val="1C1C1C"/>
                </a:solidFill>
              </a:rPr>
              <a:t>January </a:t>
            </a:r>
            <a:r>
              <a:rPr lang="en-GB" altLang="en-US" sz="1400" b="1" dirty="0">
                <a:solidFill>
                  <a:srgbClr val="1C1C1C"/>
                </a:solidFill>
              </a:rPr>
              <a:t>24, </a:t>
            </a:r>
            <a:r>
              <a:rPr lang="en-GB" altLang="en-US" sz="1400" b="1" dirty="0" smtClean="0">
                <a:solidFill>
                  <a:srgbClr val="1C1C1C"/>
                </a:solidFill>
              </a:rPr>
              <a:t>2017</a:t>
            </a:r>
            <a:endParaRPr lang="en-GB" altLang="en-US" sz="1400" b="1" dirty="0">
              <a:solidFill>
                <a:srgbClr val="1C1C1C"/>
              </a:solidFill>
            </a:endParaRPr>
          </a:p>
        </p:txBody>
      </p:sp>
      <p:sp>
        <p:nvSpPr>
          <p:cNvPr id="3078" name="TextBox 11"/>
          <p:cNvSpPr txBox="1">
            <a:spLocks noChangeArrowheads="1"/>
          </p:cNvSpPr>
          <p:nvPr/>
        </p:nvSpPr>
        <p:spPr bwMode="auto">
          <a:xfrm>
            <a:off x="131763" y="1222375"/>
            <a:ext cx="37687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r>
              <a:rPr lang="en-GB" altLang="en-US" sz="1200" b="1" dirty="0" smtClean="0">
                <a:solidFill>
                  <a:srgbClr val="1C1C1C"/>
                </a:solidFill>
              </a:rPr>
              <a:t>Dave Elson</a:t>
            </a:r>
            <a:endParaRPr lang="en-GB" altLang="en-US" sz="1200" b="1" dirty="0">
              <a:solidFill>
                <a:srgbClr val="1C1C1C"/>
              </a:solidFill>
            </a:endParaRPr>
          </a:p>
        </p:txBody>
      </p:sp>
      <p:sp>
        <p:nvSpPr>
          <p:cNvPr id="3079" name="TextBox 12"/>
          <p:cNvSpPr txBox="1">
            <a:spLocks noChangeArrowheads="1"/>
          </p:cNvSpPr>
          <p:nvPr/>
        </p:nvSpPr>
        <p:spPr bwMode="auto">
          <a:xfrm>
            <a:off x="7772400" y="1217613"/>
            <a:ext cx="1143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r" eaLnBrk="1" hangingPunct="1">
              <a:spcBef>
                <a:spcPct val="0"/>
              </a:spcBef>
              <a:buFontTx/>
              <a:buNone/>
            </a:pPr>
            <a:r>
              <a:rPr lang="en-GB" altLang="en-US" sz="1200" b="1" dirty="0" smtClean="0">
                <a:solidFill>
                  <a:srgbClr val="1C1C1C"/>
                </a:solidFill>
              </a:rPr>
              <a:t>Treena Jensen</a:t>
            </a:r>
            <a:endParaRPr lang="en-GB" altLang="en-US" sz="1400" b="1" dirty="0">
              <a:solidFill>
                <a:srgbClr val="1C1C1C"/>
              </a:solidFill>
            </a:endParaRPr>
          </a:p>
        </p:txBody>
      </p:sp>
      <p:cxnSp>
        <p:nvCxnSpPr>
          <p:cNvPr id="19" name="Straight Connector 18"/>
          <p:cNvCxnSpPr/>
          <p:nvPr/>
        </p:nvCxnSpPr>
        <p:spPr>
          <a:xfrm>
            <a:off x="3981452" y="2454886"/>
            <a:ext cx="0" cy="4294568"/>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763" y="1189038"/>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90" name="TextBox 10"/>
          <p:cNvSpPr txBox="1">
            <a:spLocks noChangeArrowheads="1"/>
          </p:cNvSpPr>
          <p:nvPr/>
        </p:nvSpPr>
        <p:spPr bwMode="auto">
          <a:xfrm>
            <a:off x="2088950" y="862013"/>
            <a:ext cx="47851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American Meteorological Society Meeting, Portland Oregon</a:t>
            </a:r>
            <a:endParaRPr lang="en-GB" altLang="en-US" sz="1400" b="1" dirty="0">
              <a:solidFill>
                <a:srgbClr val="1C1C1C"/>
              </a:solidFill>
            </a:endParaRPr>
          </a:p>
        </p:txBody>
      </p:sp>
      <p:sp>
        <p:nvSpPr>
          <p:cNvPr id="2" name="TextBox 1"/>
          <p:cNvSpPr txBox="1"/>
          <p:nvPr/>
        </p:nvSpPr>
        <p:spPr>
          <a:xfrm>
            <a:off x="35169" y="37842"/>
            <a:ext cx="9108831" cy="784830"/>
          </a:xfrm>
          <a:prstGeom prst="rect">
            <a:avLst/>
          </a:prstGeom>
          <a:noFill/>
        </p:spPr>
        <p:txBody>
          <a:bodyPr wrap="square" rtlCol="0">
            <a:spAutoFit/>
          </a:bodyPr>
          <a:lstStyle/>
          <a:p>
            <a:pPr algn="ct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Pacific</a:t>
            </a: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Northwest</a:t>
            </a: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Tornadoes</a:t>
            </a:r>
            <a:endParaRPr lang="en-US" sz="45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sp>
        <p:nvSpPr>
          <p:cNvPr id="3081" name="TextBox 15"/>
          <p:cNvSpPr txBox="1">
            <a:spLocks noChangeArrowheads="1"/>
          </p:cNvSpPr>
          <p:nvPr/>
        </p:nvSpPr>
        <p:spPr bwMode="auto">
          <a:xfrm>
            <a:off x="-4762" y="2327896"/>
            <a:ext cx="3905250" cy="4585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2200" b="1" dirty="0" smtClean="0">
                <a:solidFill>
                  <a:srgbClr val="1C1C1C"/>
                </a:solidFill>
              </a:rPr>
              <a:t>Tornado Destroys Homes </a:t>
            </a:r>
          </a:p>
          <a:p>
            <a:pPr algn="ctr" eaLnBrk="1" hangingPunct="1">
              <a:spcBef>
                <a:spcPct val="0"/>
              </a:spcBef>
              <a:buFontTx/>
              <a:buNone/>
            </a:pPr>
            <a:r>
              <a:rPr lang="en-GB" altLang="en-US" dirty="0" smtClean="0">
                <a:solidFill>
                  <a:srgbClr val="1C1C1C"/>
                </a:solidFill>
              </a:rPr>
              <a:t>H</a:t>
            </a:r>
            <a:r>
              <a:rPr lang="en-GB" altLang="en-US" sz="1400" dirty="0" smtClean="0">
                <a:solidFill>
                  <a:srgbClr val="1C1C1C"/>
                </a:solidFill>
              </a:rPr>
              <a:t>omes of the following people were destroyed :</a:t>
            </a:r>
          </a:p>
          <a:p>
            <a:pPr marL="1028700" lvl="1" eaLnBrk="1" hangingPunct="1">
              <a:spcBef>
                <a:spcPct val="0"/>
              </a:spcBef>
              <a:buFont typeface="Wingdings" panose="05000000000000000000" pitchFamily="2" charset="2"/>
              <a:buChar char="v"/>
            </a:pPr>
            <a:r>
              <a:rPr lang="en-GB" altLang="en-US" sz="1400" dirty="0" smtClean="0">
                <a:solidFill>
                  <a:srgbClr val="1C1C1C"/>
                </a:solidFill>
              </a:rPr>
              <a:t>Mrs. Woodcock</a:t>
            </a:r>
          </a:p>
          <a:p>
            <a:pPr marL="1028700" lvl="1" eaLnBrk="1" hangingPunct="1">
              <a:spcBef>
                <a:spcPct val="0"/>
              </a:spcBef>
              <a:buFont typeface="Wingdings" panose="05000000000000000000" pitchFamily="2" charset="2"/>
              <a:buChar char="v"/>
            </a:pPr>
            <a:r>
              <a:rPr lang="en-GB" altLang="en-US" sz="1400" dirty="0" smtClean="0">
                <a:solidFill>
                  <a:srgbClr val="1C1C1C"/>
                </a:solidFill>
              </a:rPr>
              <a:t>E.A. Fearing</a:t>
            </a:r>
          </a:p>
          <a:p>
            <a:pPr marL="1028700" lvl="1" eaLnBrk="1" hangingPunct="1">
              <a:spcBef>
                <a:spcPct val="0"/>
              </a:spcBef>
              <a:buFont typeface="Wingdings" panose="05000000000000000000" pitchFamily="2" charset="2"/>
              <a:buChar char="v"/>
            </a:pPr>
            <a:r>
              <a:rPr lang="en-GB" altLang="en-US" sz="1400" dirty="0" smtClean="0">
                <a:solidFill>
                  <a:srgbClr val="1C1C1C"/>
                </a:solidFill>
              </a:rPr>
              <a:t>Lena Bergh</a:t>
            </a:r>
          </a:p>
          <a:p>
            <a:pPr marL="1028700" lvl="1" eaLnBrk="1" hangingPunct="1">
              <a:spcBef>
                <a:spcPct val="0"/>
              </a:spcBef>
              <a:buFont typeface="Wingdings" panose="05000000000000000000" pitchFamily="2" charset="2"/>
              <a:buChar char="v"/>
            </a:pPr>
            <a:r>
              <a:rPr lang="en-GB" altLang="en-US" sz="1400" dirty="0" smtClean="0">
                <a:solidFill>
                  <a:srgbClr val="1C1C1C"/>
                </a:solidFill>
              </a:rPr>
              <a:t>Henry Rosenthal</a:t>
            </a:r>
          </a:p>
          <a:p>
            <a:pPr marL="1028700" lvl="1" eaLnBrk="1" hangingPunct="1">
              <a:spcBef>
                <a:spcPct val="0"/>
              </a:spcBef>
              <a:buFont typeface="Wingdings" panose="05000000000000000000" pitchFamily="2" charset="2"/>
              <a:buChar char="v"/>
            </a:pPr>
            <a:r>
              <a:rPr lang="en-GB" altLang="en-US" sz="1400" dirty="0" smtClean="0">
                <a:solidFill>
                  <a:srgbClr val="1C1C1C"/>
                </a:solidFill>
              </a:rPr>
              <a:t>Rev. T. H. Starbuck</a:t>
            </a:r>
          </a:p>
          <a:p>
            <a:pPr marL="1028700" lvl="1" eaLnBrk="1" hangingPunct="1">
              <a:spcBef>
                <a:spcPct val="0"/>
              </a:spcBef>
              <a:buFont typeface="Wingdings" panose="05000000000000000000" pitchFamily="2" charset="2"/>
              <a:buChar char="v"/>
            </a:pPr>
            <a:r>
              <a:rPr lang="en-GB" altLang="en-US" sz="1400" dirty="0" smtClean="0">
                <a:solidFill>
                  <a:srgbClr val="1C1C1C"/>
                </a:solidFill>
              </a:rPr>
              <a:t>William Thomas</a:t>
            </a:r>
          </a:p>
          <a:p>
            <a:pPr marL="1028700" lvl="1" eaLnBrk="1" hangingPunct="1">
              <a:spcBef>
                <a:spcPct val="0"/>
              </a:spcBef>
              <a:buFont typeface="Wingdings" panose="05000000000000000000" pitchFamily="2" charset="2"/>
              <a:buChar char="v"/>
            </a:pPr>
            <a:r>
              <a:rPr lang="en-GB" altLang="en-US" sz="1400" dirty="0" smtClean="0">
                <a:solidFill>
                  <a:srgbClr val="1C1C1C"/>
                </a:solidFill>
              </a:rPr>
              <a:t>Edward Sheen</a:t>
            </a:r>
          </a:p>
          <a:p>
            <a:pPr marL="1028700" lvl="1" eaLnBrk="1" hangingPunct="1">
              <a:spcBef>
                <a:spcPct val="0"/>
              </a:spcBef>
              <a:buFont typeface="Wingdings" panose="05000000000000000000" pitchFamily="2" charset="2"/>
              <a:buChar char="v"/>
            </a:pPr>
            <a:r>
              <a:rPr lang="en-GB" altLang="en-US" sz="1400" dirty="0" smtClean="0">
                <a:solidFill>
                  <a:srgbClr val="1C1C1C"/>
                </a:solidFill>
              </a:rPr>
              <a:t>L.C. Howitt </a:t>
            </a:r>
          </a:p>
          <a:p>
            <a:pPr marL="1028700" lvl="1" eaLnBrk="1" hangingPunct="1">
              <a:spcBef>
                <a:spcPct val="0"/>
              </a:spcBef>
              <a:buFont typeface="Wingdings" panose="05000000000000000000" pitchFamily="2" charset="2"/>
              <a:buChar char="v"/>
            </a:pPr>
            <a:r>
              <a:rPr lang="en-GB" altLang="en-US" sz="1400" dirty="0" smtClean="0">
                <a:solidFill>
                  <a:srgbClr val="1C1C1C"/>
                </a:solidFill>
              </a:rPr>
              <a:t>C.E. </a:t>
            </a:r>
            <a:r>
              <a:rPr lang="en-GB" altLang="en-US" sz="1400" dirty="0" err="1" smtClean="0">
                <a:solidFill>
                  <a:srgbClr val="1C1C1C"/>
                </a:solidFill>
              </a:rPr>
              <a:t>Isham</a:t>
            </a:r>
            <a:endParaRPr lang="en-GB" altLang="en-US" sz="1400" dirty="0" smtClean="0">
              <a:solidFill>
                <a:srgbClr val="1C1C1C"/>
              </a:solidFill>
            </a:endParaRPr>
          </a:p>
          <a:p>
            <a:pPr marL="1028700" lvl="1" eaLnBrk="1" hangingPunct="1">
              <a:spcBef>
                <a:spcPct val="0"/>
              </a:spcBef>
              <a:buFont typeface="Wingdings" panose="05000000000000000000" pitchFamily="2" charset="2"/>
              <a:buChar char="v"/>
            </a:pPr>
            <a:r>
              <a:rPr lang="en-GB" altLang="en-US" sz="1400" dirty="0" err="1" smtClean="0">
                <a:solidFill>
                  <a:srgbClr val="1C1C1C"/>
                </a:solidFill>
              </a:rPr>
              <a:t>Messers</a:t>
            </a:r>
            <a:endParaRPr lang="en-GB" altLang="en-US" sz="1400" dirty="0" smtClean="0">
              <a:solidFill>
                <a:srgbClr val="1C1C1C"/>
              </a:solidFill>
            </a:endParaRPr>
          </a:p>
          <a:p>
            <a:pPr marL="1028700" lvl="1" eaLnBrk="1" hangingPunct="1">
              <a:spcBef>
                <a:spcPct val="0"/>
              </a:spcBef>
              <a:buFont typeface="Wingdings" panose="05000000000000000000" pitchFamily="2" charset="2"/>
              <a:buChar char="v"/>
            </a:pPr>
            <a:r>
              <a:rPr lang="en-GB" altLang="en-US" sz="1400" dirty="0" err="1" smtClean="0">
                <a:solidFill>
                  <a:srgbClr val="1C1C1C"/>
                </a:solidFill>
              </a:rPr>
              <a:t>Haleck</a:t>
            </a:r>
            <a:endParaRPr lang="en-GB" altLang="en-US" sz="1400" dirty="0" smtClean="0">
              <a:solidFill>
                <a:srgbClr val="1C1C1C"/>
              </a:solidFill>
            </a:endParaRPr>
          </a:p>
          <a:p>
            <a:pPr marL="1028700" lvl="1" eaLnBrk="1" hangingPunct="1">
              <a:spcBef>
                <a:spcPct val="0"/>
              </a:spcBef>
              <a:buFont typeface="Wingdings" panose="05000000000000000000" pitchFamily="2" charset="2"/>
              <a:buChar char="v"/>
            </a:pPr>
            <a:r>
              <a:rPr lang="en-GB" altLang="en-US" sz="1400" dirty="0" err="1" smtClean="0">
                <a:solidFill>
                  <a:srgbClr val="1C1C1C"/>
                </a:solidFill>
              </a:rPr>
              <a:t>Schoner</a:t>
            </a:r>
            <a:endParaRPr lang="en-GB" altLang="en-US" sz="1400" dirty="0" smtClean="0">
              <a:solidFill>
                <a:srgbClr val="1C1C1C"/>
              </a:solidFill>
            </a:endParaRPr>
          </a:p>
          <a:p>
            <a:pPr marL="1028700" lvl="1" eaLnBrk="1" hangingPunct="1">
              <a:spcBef>
                <a:spcPct val="0"/>
              </a:spcBef>
              <a:buFont typeface="Wingdings" panose="05000000000000000000" pitchFamily="2" charset="2"/>
              <a:buChar char="v"/>
            </a:pPr>
            <a:r>
              <a:rPr lang="en-GB" altLang="en-US" sz="1400" dirty="0" smtClean="0">
                <a:solidFill>
                  <a:srgbClr val="1C1C1C"/>
                </a:solidFill>
              </a:rPr>
              <a:t>C.H. Thompson</a:t>
            </a:r>
          </a:p>
          <a:p>
            <a:pPr marL="1028700" lvl="1" eaLnBrk="1" hangingPunct="1">
              <a:spcBef>
                <a:spcPct val="0"/>
              </a:spcBef>
              <a:buFont typeface="Wingdings" panose="05000000000000000000" pitchFamily="2" charset="2"/>
              <a:buChar char="v"/>
            </a:pPr>
            <a:r>
              <a:rPr lang="en-GB" altLang="en-US" sz="1400" dirty="0" smtClean="0">
                <a:solidFill>
                  <a:srgbClr val="1C1C1C"/>
                </a:solidFill>
              </a:rPr>
              <a:t>J.E. Thomas</a:t>
            </a:r>
          </a:p>
          <a:p>
            <a:pPr marL="1028700" lvl="1" eaLnBrk="1" hangingPunct="1">
              <a:spcBef>
                <a:spcPct val="0"/>
              </a:spcBef>
              <a:buFont typeface="Wingdings" panose="05000000000000000000" pitchFamily="2" charset="2"/>
              <a:buChar char="v"/>
            </a:pPr>
            <a:r>
              <a:rPr lang="en-GB" altLang="en-US" sz="1400" dirty="0" smtClean="0">
                <a:solidFill>
                  <a:srgbClr val="1C1C1C"/>
                </a:solidFill>
              </a:rPr>
              <a:t>C.W. Davis</a:t>
            </a:r>
          </a:p>
          <a:p>
            <a:pPr marL="1028700" lvl="1" eaLnBrk="1" hangingPunct="1">
              <a:spcBef>
                <a:spcPct val="0"/>
              </a:spcBef>
              <a:buFont typeface="Wingdings" panose="05000000000000000000" pitchFamily="2" charset="2"/>
              <a:buChar char="v"/>
            </a:pPr>
            <a:endParaRPr lang="en-GB" altLang="en-US" sz="1400" dirty="0" smtClean="0">
              <a:solidFill>
                <a:srgbClr val="1C1C1C"/>
              </a:solidFill>
            </a:endParaRPr>
          </a:p>
          <a:p>
            <a:pPr eaLnBrk="1" hangingPunct="1">
              <a:spcBef>
                <a:spcPct val="0"/>
              </a:spcBef>
              <a:buFontTx/>
              <a:buNone/>
            </a:pPr>
            <a:endParaRPr lang="en-GB" altLang="en-US" sz="1400" dirty="0" smtClean="0">
              <a:solidFill>
                <a:srgbClr val="1C1C1C"/>
              </a:solidFill>
            </a:endParaRPr>
          </a:p>
        </p:txBody>
      </p:sp>
      <p:sp>
        <p:nvSpPr>
          <p:cNvPr id="55" name="TextBox 6"/>
          <p:cNvSpPr txBox="1">
            <a:spLocks noChangeArrowheads="1"/>
          </p:cNvSpPr>
          <p:nvPr/>
        </p:nvSpPr>
        <p:spPr bwMode="auto">
          <a:xfrm>
            <a:off x="1" y="1509713"/>
            <a:ext cx="9144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4800" dirty="0" smtClean="0">
                <a:solidFill>
                  <a:srgbClr val="080808"/>
                </a:solidFill>
                <a:effectLst>
                  <a:outerShdw blurRad="38100" dist="38100" dir="2700000" algn="tl">
                    <a:srgbClr val="000000">
                      <a:alpha val="43137"/>
                    </a:srgbClr>
                  </a:outerShdw>
                </a:effectLst>
                <a:latin typeface="Algerian" panose="04020705040A02060702" pitchFamily="82" charset="0"/>
              </a:rPr>
              <a:t>Portland Tornado Damage</a:t>
            </a:r>
            <a:endParaRPr lang="en-GB" altLang="en-US" sz="48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cxnSp>
        <p:nvCxnSpPr>
          <p:cNvPr id="11" name="Straight Connector 10"/>
          <p:cNvCxnSpPr/>
          <p:nvPr/>
        </p:nvCxnSpPr>
        <p:spPr>
          <a:xfrm>
            <a:off x="5008563" y="6256996"/>
            <a:ext cx="2878137" cy="0"/>
          </a:xfrm>
          <a:prstGeom prst="line">
            <a:avLst/>
          </a:prstGeom>
          <a:ln>
            <a:solidFill>
              <a:srgbClr val="11111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4956175" y="4209121"/>
            <a:ext cx="2878137" cy="0"/>
          </a:xfrm>
          <a:prstGeom prst="line">
            <a:avLst/>
          </a:prstGeom>
          <a:ln>
            <a:solidFill>
              <a:srgbClr val="11111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60866954"/>
      </p:ext>
    </p:extLst>
  </p:cSld>
  <p:clrMapOvr>
    <a:masterClrMapping/>
  </p:clrMapOvr>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0" y="1155700"/>
            <a:ext cx="9144000"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150971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1546225"/>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77" name="TextBox 10"/>
          <p:cNvSpPr txBox="1">
            <a:spLocks noChangeArrowheads="1"/>
          </p:cNvSpPr>
          <p:nvPr/>
        </p:nvSpPr>
        <p:spPr bwMode="auto">
          <a:xfrm>
            <a:off x="3383586" y="1192213"/>
            <a:ext cx="22085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Tuesday</a:t>
            </a:r>
            <a:r>
              <a:rPr lang="en-GB" altLang="en-US" sz="1400" b="1" dirty="0">
                <a:solidFill>
                  <a:srgbClr val="1C1C1C"/>
                </a:solidFill>
              </a:rPr>
              <a:t>, </a:t>
            </a:r>
            <a:r>
              <a:rPr lang="en-GB" altLang="en-US" sz="1400" b="1" dirty="0" smtClean="0">
                <a:solidFill>
                  <a:srgbClr val="1C1C1C"/>
                </a:solidFill>
              </a:rPr>
              <a:t>January </a:t>
            </a:r>
            <a:r>
              <a:rPr lang="en-GB" altLang="en-US" sz="1400" b="1" dirty="0">
                <a:solidFill>
                  <a:srgbClr val="1C1C1C"/>
                </a:solidFill>
              </a:rPr>
              <a:t>24, </a:t>
            </a:r>
            <a:r>
              <a:rPr lang="en-GB" altLang="en-US" sz="1400" b="1" dirty="0" smtClean="0">
                <a:solidFill>
                  <a:srgbClr val="1C1C1C"/>
                </a:solidFill>
              </a:rPr>
              <a:t>2017</a:t>
            </a:r>
            <a:endParaRPr lang="en-GB" altLang="en-US" sz="1400" b="1" dirty="0">
              <a:solidFill>
                <a:srgbClr val="1C1C1C"/>
              </a:solidFill>
            </a:endParaRPr>
          </a:p>
        </p:txBody>
      </p:sp>
      <p:sp>
        <p:nvSpPr>
          <p:cNvPr id="3078" name="TextBox 11"/>
          <p:cNvSpPr txBox="1">
            <a:spLocks noChangeArrowheads="1"/>
          </p:cNvSpPr>
          <p:nvPr/>
        </p:nvSpPr>
        <p:spPr bwMode="auto">
          <a:xfrm>
            <a:off x="131763" y="1222375"/>
            <a:ext cx="37687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r>
              <a:rPr lang="en-GB" altLang="en-US" sz="1200" b="1" dirty="0" smtClean="0">
                <a:solidFill>
                  <a:srgbClr val="1C1C1C"/>
                </a:solidFill>
              </a:rPr>
              <a:t>Dave Elson</a:t>
            </a:r>
            <a:endParaRPr lang="en-GB" altLang="en-US" sz="1200" b="1" dirty="0">
              <a:solidFill>
                <a:srgbClr val="1C1C1C"/>
              </a:solidFill>
            </a:endParaRPr>
          </a:p>
        </p:txBody>
      </p:sp>
      <p:sp>
        <p:nvSpPr>
          <p:cNvPr id="3079" name="TextBox 12"/>
          <p:cNvSpPr txBox="1">
            <a:spLocks noChangeArrowheads="1"/>
          </p:cNvSpPr>
          <p:nvPr/>
        </p:nvSpPr>
        <p:spPr bwMode="auto">
          <a:xfrm>
            <a:off x="7772400" y="1217613"/>
            <a:ext cx="1143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r" eaLnBrk="1" hangingPunct="1">
              <a:spcBef>
                <a:spcPct val="0"/>
              </a:spcBef>
              <a:buFontTx/>
              <a:buNone/>
            </a:pPr>
            <a:r>
              <a:rPr lang="en-GB" altLang="en-US" sz="1200" b="1" dirty="0" smtClean="0">
                <a:solidFill>
                  <a:srgbClr val="1C1C1C"/>
                </a:solidFill>
              </a:rPr>
              <a:t>Treena Jensen</a:t>
            </a:r>
            <a:endParaRPr lang="en-GB" altLang="en-US" sz="1400" b="1" dirty="0">
              <a:solidFill>
                <a:srgbClr val="1C1C1C"/>
              </a:solidFill>
            </a:endParaRPr>
          </a:p>
        </p:txBody>
      </p:sp>
      <p:cxnSp>
        <p:nvCxnSpPr>
          <p:cNvPr id="19" name="Straight Connector 18"/>
          <p:cNvCxnSpPr/>
          <p:nvPr/>
        </p:nvCxnSpPr>
        <p:spPr>
          <a:xfrm>
            <a:off x="3981452" y="2454886"/>
            <a:ext cx="0" cy="4294568"/>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763" y="1189038"/>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90" name="TextBox 10"/>
          <p:cNvSpPr txBox="1">
            <a:spLocks noChangeArrowheads="1"/>
          </p:cNvSpPr>
          <p:nvPr/>
        </p:nvSpPr>
        <p:spPr bwMode="auto">
          <a:xfrm>
            <a:off x="2088950" y="862013"/>
            <a:ext cx="47851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American Meteorological Society Meeting, Portland Oregon</a:t>
            </a:r>
            <a:endParaRPr lang="en-GB" altLang="en-US" sz="1400" b="1" dirty="0">
              <a:solidFill>
                <a:srgbClr val="1C1C1C"/>
              </a:solidFill>
            </a:endParaRPr>
          </a:p>
        </p:txBody>
      </p:sp>
      <p:sp>
        <p:nvSpPr>
          <p:cNvPr id="2" name="TextBox 1"/>
          <p:cNvSpPr txBox="1"/>
          <p:nvPr/>
        </p:nvSpPr>
        <p:spPr>
          <a:xfrm>
            <a:off x="35169" y="37842"/>
            <a:ext cx="9108831" cy="784830"/>
          </a:xfrm>
          <a:prstGeom prst="rect">
            <a:avLst/>
          </a:prstGeom>
          <a:noFill/>
        </p:spPr>
        <p:txBody>
          <a:bodyPr wrap="square" rtlCol="0">
            <a:spAutoFit/>
          </a:bodyPr>
          <a:lstStyle/>
          <a:p>
            <a:pPr algn="ct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Pacific</a:t>
            </a: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Northwest</a:t>
            </a: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Tornadoes</a:t>
            </a:r>
            <a:endParaRPr lang="en-US" sz="45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sp>
        <p:nvSpPr>
          <p:cNvPr id="3081" name="TextBox 15"/>
          <p:cNvSpPr txBox="1">
            <a:spLocks noChangeArrowheads="1"/>
          </p:cNvSpPr>
          <p:nvPr/>
        </p:nvSpPr>
        <p:spPr bwMode="auto">
          <a:xfrm>
            <a:off x="-4762" y="2327896"/>
            <a:ext cx="3905250" cy="4585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2200" b="1" dirty="0" smtClean="0">
                <a:solidFill>
                  <a:srgbClr val="6F5F4D"/>
                </a:solidFill>
              </a:rPr>
              <a:t>Tornado Destroys Homes </a:t>
            </a:r>
          </a:p>
          <a:p>
            <a:pPr algn="ctr" eaLnBrk="1" hangingPunct="1">
              <a:spcBef>
                <a:spcPct val="0"/>
              </a:spcBef>
              <a:buFontTx/>
              <a:buNone/>
            </a:pPr>
            <a:r>
              <a:rPr lang="en-GB" altLang="en-US" dirty="0" smtClean="0">
                <a:solidFill>
                  <a:srgbClr val="6F5F4D"/>
                </a:solidFill>
              </a:rPr>
              <a:t>H</a:t>
            </a:r>
            <a:r>
              <a:rPr lang="en-GB" altLang="en-US" sz="1400" dirty="0" smtClean="0">
                <a:solidFill>
                  <a:srgbClr val="6F5F4D"/>
                </a:solidFill>
              </a:rPr>
              <a:t>omes of the following people were destroyed :</a:t>
            </a:r>
          </a:p>
          <a:p>
            <a:pPr marL="1028700" lvl="1" eaLnBrk="1" hangingPunct="1">
              <a:spcBef>
                <a:spcPct val="0"/>
              </a:spcBef>
              <a:buFont typeface="Wingdings" panose="05000000000000000000" pitchFamily="2" charset="2"/>
              <a:buChar char="v"/>
            </a:pPr>
            <a:r>
              <a:rPr lang="en-GB" altLang="en-US" sz="1400" dirty="0" smtClean="0">
                <a:solidFill>
                  <a:srgbClr val="6F5F4D"/>
                </a:solidFill>
              </a:rPr>
              <a:t>Mrs. Woodcock</a:t>
            </a:r>
          </a:p>
          <a:p>
            <a:pPr marL="1028700" lvl="1" eaLnBrk="1" hangingPunct="1">
              <a:spcBef>
                <a:spcPct val="0"/>
              </a:spcBef>
              <a:buFont typeface="Wingdings" panose="05000000000000000000" pitchFamily="2" charset="2"/>
              <a:buChar char="v"/>
            </a:pPr>
            <a:r>
              <a:rPr lang="en-GB" altLang="en-US" sz="1400" dirty="0" smtClean="0">
                <a:solidFill>
                  <a:srgbClr val="6F5F4D"/>
                </a:solidFill>
              </a:rPr>
              <a:t>E.A. Fearing</a:t>
            </a:r>
          </a:p>
          <a:p>
            <a:pPr marL="1028700" lvl="1" eaLnBrk="1" hangingPunct="1">
              <a:spcBef>
                <a:spcPct val="0"/>
              </a:spcBef>
              <a:buFont typeface="Wingdings" panose="05000000000000000000" pitchFamily="2" charset="2"/>
              <a:buChar char="v"/>
            </a:pPr>
            <a:r>
              <a:rPr lang="en-GB" altLang="en-US" sz="1400" dirty="0" smtClean="0">
                <a:solidFill>
                  <a:srgbClr val="6F5F4D"/>
                </a:solidFill>
              </a:rPr>
              <a:t>Lena Bergh</a:t>
            </a:r>
          </a:p>
          <a:p>
            <a:pPr marL="1028700" lvl="1" eaLnBrk="1" hangingPunct="1">
              <a:spcBef>
                <a:spcPct val="0"/>
              </a:spcBef>
              <a:buFont typeface="Wingdings" panose="05000000000000000000" pitchFamily="2" charset="2"/>
              <a:buChar char="v"/>
            </a:pPr>
            <a:r>
              <a:rPr lang="en-GB" altLang="en-US" sz="1400" dirty="0" smtClean="0">
                <a:solidFill>
                  <a:srgbClr val="6F5F4D"/>
                </a:solidFill>
              </a:rPr>
              <a:t>Henry Rosenthal</a:t>
            </a:r>
          </a:p>
          <a:p>
            <a:pPr marL="1028700" lvl="1" eaLnBrk="1" hangingPunct="1">
              <a:spcBef>
                <a:spcPct val="0"/>
              </a:spcBef>
              <a:buFont typeface="Wingdings" panose="05000000000000000000" pitchFamily="2" charset="2"/>
              <a:buChar char="v"/>
            </a:pPr>
            <a:r>
              <a:rPr lang="en-GB" altLang="en-US" sz="1400" dirty="0" smtClean="0">
                <a:solidFill>
                  <a:srgbClr val="6F5F4D"/>
                </a:solidFill>
              </a:rPr>
              <a:t>Rev. T. H. Starbuck</a:t>
            </a:r>
          </a:p>
          <a:p>
            <a:pPr marL="1028700" lvl="1" eaLnBrk="1" hangingPunct="1">
              <a:spcBef>
                <a:spcPct val="0"/>
              </a:spcBef>
              <a:buFont typeface="Wingdings" panose="05000000000000000000" pitchFamily="2" charset="2"/>
              <a:buChar char="v"/>
            </a:pPr>
            <a:r>
              <a:rPr lang="en-GB" altLang="en-US" sz="1400" dirty="0" smtClean="0">
                <a:solidFill>
                  <a:srgbClr val="6F5F4D"/>
                </a:solidFill>
              </a:rPr>
              <a:t>William Thomas</a:t>
            </a:r>
          </a:p>
          <a:p>
            <a:pPr marL="1028700" lvl="1" eaLnBrk="1" hangingPunct="1">
              <a:spcBef>
                <a:spcPct val="0"/>
              </a:spcBef>
              <a:buFont typeface="Wingdings" panose="05000000000000000000" pitchFamily="2" charset="2"/>
              <a:buChar char="v"/>
            </a:pPr>
            <a:r>
              <a:rPr lang="en-GB" altLang="en-US" sz="1400" dirty="0" smtClean="0">
                <a:solidFill>
                  <a:srgbClr val="6F5F4D"/>
                </a:solidFill>
              </a:rPr>
              <a:t>Edward Sheen</a:t>
            </a:r>
          </a:p>
          <a:p>
            <a:pPr marL="1028700" lvl="1" eaLnBrk="1" hangingPunct="1">
              <a:spcBef>
                <a:spcPct val="0"/>
              </a:spcBef>
              <a:buFont typeface="Wingdings" panose="05000000000000000000" pitchFamily="2" charset="2"/>
              <a:buChar char="v"/>
            </a:pPr>
            <a:r>
              <a:rPr lang="en-GB" altLang="en-US" sz="1400" dirty="0" smtClean="0">
                <a:solidFill>
                  <a:srgbClr val="6F5F4D"/>
                </a:solidFill>
              </a:rPr>
              <a:t>L.C. Howitt </a:t>
            </a:r>
          </a:p>
          <a:p>
            <a:pPr marL="1028700" lvl="1" eaLnBrk="1" hangingPunct="1">
              <a:spcBef>
                <a:spcPct val="0"/>
              </a:spcBef>
              <a:buFont typeface="Wingdings" panose="05000000000000000000" pitchFamily="2" charset="2"/>
              <a:buChar char="v"/>
            </a:pPr>
            <a:r>
              <a:rPr lang="en-GB" altLang="en-US" sz="1400" dirty="0" smtClean="0">
                <a:solidFill>
                  <a:srgbClr val="6F5F4D"/>
                </a:solidFill>
              </a:rPr>
              <a:t>C.E. </a:t>
            </a:r>
            <a:r>
              <a:rPr lang="en-GB" altLang="en-US" sz="1400" dirty="0" err="1" smtClean="0">
                <a:solidFill>
                  <a:srgbClr val="6F5F4D"/>
                </a:solidFill>
              </a:rPr>
              <a:t>Isham</a:t>
            </a:r>
            <a:endParaRPr lang="en-GB" altLang="en-US" sz="1400" dirty="0" smtClean="0">
              <a:solidFill>
                <a:srgbClr val="6F5F4D"/>
              </a:solidFill>
            </a:endParaRPr>
          </a:p>
          <a:p>
            <a:pPr marL="1028700" lvl="1" eaLnBrk="1" hangingPunct="1">
              <a:spcBef>
                <a:spcPct val="0"/>
              </a:spcBef>
              <a:buFont typeface="Wingdings" panose="05000000000000000000" pitchFamily="2" charset="2"/>
              <a:buChar char="v"/>
            </a:pPr>
            <a:r>
              <a:rPr lang="en-GB" altLang="en-US" sz="1400" dirty="0" err="1" smtClean="0">
                <a:solidFill>
                  <a:srgbClr val="6F5F4D"/>
                </a:solidFill>
              </a:rPr>
              <a:t>Messers</a:t>
            </a:r>
            <a:endParaRPr lang="en-GB" altLang="en-US" sz="1400" dirty="0" smtClean="0">
              <a:solidFill>
                <a:srgbClr val="6F5F4D"/>
              </a:solidFill>
            </a:endParaRPr>
          </a:p>
          <a:p>
            <a:pPr marL="1028700" lvl="1" eaLnBrk="1" hangingPunct="1">
              <a:spcBef>
                <a:spcPct val="0"/>
              </a:spcBef>
              <a:buFont typeface="Wingdings" panose="05000000000000000000" pitchFamily="2" charset="2"/>
              <a:buChar char="v"/>
            </a:pPr>
            <a:r>
              <a:rPr lang="en-GB" altLang="en-US" sz="1400" dirty="0" err="1" smtClean="0">
                <a:solidFill>
                  <a:srgbClr val="6F5F4D"/>
                </a:solidFill>
              </a:rPr>
              <a:t>Haleck</a:t>
            </a:r>
            <a:endParaRPr lang="en-GB" altLang="en-US" sz="1400" dirty="0" smtClean="0">
              <a:solidFill>
                <a:srgbClr val="6F5F4D"/>
              </a:solidFill>
            </a:endParaRPr>
          </a:p>
          <a:p>
            <a:pPr marL="1028700" lvl="1" eaLnBrk="1" hangingPunct="1">
              <a:spcBef>
                <a:spcPct val="0"/>
              </a:spcBef>
              <a:buFont typeface="Wingdings" panose="05000000000000000000" pitchFamily="2" charset="2"/>
              <a:buChar char="v"/>
            </a:pPr>
            <a:r>
              <a:rPr lang="en-GB" altLang="en-US" sz="1400" dirty="0" err="1" smtClean="0">
                <a:solidFill>
                  <a:srgbClr val="6F5F4D"/>
                </a:solidFill>
              </a:rPr>
              <a:t>Schoner</a:t>
            </a:r>
            <a:endParaRPr lang="en-GB" altLang="en-US" sz="1400" dirty="0" smtClean="0">
              <a:solidFill>
                <a:srgbClr val="6F5F4D"/>
              </a:solidFill>
            </a:endParaRPr>
          </a:p>
          <a:p>
            <a:pPr marL="1028700" lvl="1" eaLnBrk="1" hangingPunct="1">
              <a:spcBef>
                <a:spcPct val="0"/>
              </a:spcBef>
              <a:buFont typeface="Wingdings" panose="05000000000000000000" pitchFamily="2" charset="2"/>
              <a:buChar char="v"/>
            </a:pPr>
            <a:r>
              <a:rPr lang="en-GB" altLang="en-US" sz="1400" dirty="0" smtClean="0">
                <a:solidFill>
                  <a:srgbClr val="6F5F4D"/>
                </a:solidFill>
              </a:rPr>
              <a:t>C.H. Thompson</a:t>
            </a:r>
          </a:p>
          <a:p>
            <a:pPr marL="1028700" lvl="1" eaLnBrk="1" hangingPunct="1">
              <a:spcBef>
                <a:spcPct val="0"/>
              </a:spcBef>
              <a:buFont typeface="Wingdings" panose="05000000000000000000" pitchFamily="2" charset="2"/>
              <a:buChar char="v"/>
            </a:pPr>
            <a:r>
              <a:rPr lang="en-GB" altLang="en-US" sz="1400" dirty="0" smtClean="0">
                <a:solidFill>
                  <a:srgbClr val="6F5F4D"/>
                </a:solidFill>
              </a:rPr>
              <a:t>J.E. Thomas</a:t>
            </a:r>
          </a:p>
          <a:p>
            <a:pPr marL="1028700" lvl="1" eaLnBrk="1" hangingPunct="1">
              <a:spcBef>
                <a:spcPct val="0"/>
              </a:spcBef>
              <a:buFont typeface="Wingdings" panose="05000000000000000000" pitchFamily="2" charset="2"/>
              <a:buChar char="v"/>
            </a:pPr>
            <a:r>
              <a:rPr lang="en-GB" altLang="en-US" sz="1400" dirty="0" smtClean="0">
                <a:solidFill>
                  <a:srgbClr val="6F5F4D"/>
                </a:solidFill>
              </a:rPr>
              <a:t>C.W. Davis</a:t>
            </a:r>
          </a:p>
          <a:p>
            <a:pPr marL="1028700" lvl="1" eaLnBrk="1" hangingPunct="1">
              <a:spcBef>
                <a:spcPct val="0"/>
              </a:spcBef>
              <a:buFont typeface="Wingdings" panose="05000000000000000000" pitchFamily="2" charset="2"/>
              <a:buChar char="v"/>
            </a:pPr>
            <a:endParaRPr lang="en-GB" altLang="en-US" sz="1400" dirty="0" smtClean="0">
              <a:solidFill>
                <a:srgbClr val="6F5F4D"/>
              </a:solidFill>
            </a:endParaRPr>
          </a:p>
          <a:p>
            <a:pPr eaLnBrk="1" hangingPunct="1">
              <a:spcBef>
                <a:spcPct val="0"/>
              </a:spcBef>
              <a:buFontTx/>
              <a:buNone/>
            </a:pPr>
            <a:endParaRPr lang="en-GB" altLang="en-US" sz="1400" dirty="0" smtClean="0">
              <a:solidFill>
                <a:srgbClr val="6F5F4D"/>
              </a:solidFill>
            </a:endParaRPr>
          </a:p>
        </p:txBody>
      </p:sp>
      <p:sp>
        <p:nvSpPr>
          <p:cNvPr id="55" name="TextBox 6"/>
          <p:cNvSpPr txBox="1">
            <a:spLocks noChangeArrowheads="1"/>
          </p:cNvSpPr>
          <p:nvPr/>
        </p:nvSpPr>
        <p:spPr bwMode="auto">
          <a:xfrm>
            <a:off x="1" y="1509713"/>
            <a:ext cx="9144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4800" dirty="0" smtClean="0">
                <a:solidFill>
                  <a:srgbClr val="080808"/>
                </a:solidFill>
                <a:effectLst>
                  <a:outerShdw blurRad="38100" dist="38100" dir="2700000" algn="tl">
                    <a:srgbClr val="000000">
                      <a:alpha val="43137"/>
                    </a:srgbClr>
                  </a:outerShdw>
                </a:effectLst>
                <a:latin typeface="Algerian" panose="04020705040A02060702" pitchFamily="82" charset="0"/>
              </a:rPr>
              <a:t>Portland Tornado Damage</a:t>
            </a:r>
            <a:endParaRPr lang="en-GB" altLang="en-US" sz="48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cxnSp>
        <p:nvCxnSpPr>
          <p:cNvPr id="11" name="Straight Connector 10"/>
          <p:cNvCxnSpPr/>
          <p:nvPr/>
        </p:nvCxnSpPr>
        <p:spPr>
          <a:xfrm>
            <a:off x="5008563" y="6256996"/>
            <a:ext cx="2878137" cy="0"/>
          </a:xfrm>
          <a:prstGeom prst="line">
            <a:avLst/>
          </a:prstGeom>
          <a:ln>
            <a:solidFill>
              <a:srgbClr val="111111"/>
            </a:solidFill>
          </a:ln>
        </p:spPr>
        <p:style>
          <a:lnRef idx="1">
            <a:schemeClr val="accent1"/>
          </a:lnRef>
          <a:fillRef idx="0">
            <a:schemeClr val="accent1"/>
          </a:fillRef>
          <a:effectRef idx="0">
            <a:schemeClr val="accent1"/>
          </a:effectRef>
          <a:fontRef idx="minor">
            <a:schemeClr val="tx1"/>
          </a:fontRef>
        </p:style>
      </p:cxnSp>
      <p:sp>
        <p:nvSpPr>
          <p:cNvPr id="30" name="Rectangle 29"/>
          <p:cNvSpPr/>
          <p:nvPr/>
        </p:nvSpPr>
        <p:spPr>
          <a:xfrm>
            <a:off x="4257675" y="2452322"/>
            <a:ext cx="4657725" cy="1415772"/>
          </a:xfrm>
          <a:prstGeom prst="rect">
            <a:avLst/>
          </a:prstGeom>
        </p:spPr>
        <p:txBody>
          <a:bodyPr wrap="square">
            <a:spAutoFit/>
          </a:bodyPr>
          <a:lstStyle/>
          <a:p>
            <a:pPr eaLnBrk="1" hangingPunct="1"/>
            <a:r>
              <a:rPr lang="en-GB" altLang="en-US" b="1" dirty="0" smtClean="0">
                <a:solidFill>
                  <a:srgbClr val="1C1C1C"/>
                </a:solidFill>
                <a:latin typeface="Times New Roman" panose="02020603050405020304" pitchFamily="18" charset="0"/>
                <a:cs typeface="Times New Roman" panose="02020603050405020304" pitchFamily="18" charset="0"/>
              </a:rPr>
              <a:t>“ The Grocery store of W.T. </a:t>
            </a:r>
            <a:r>
              <a:rPr lang="en-GB" altLang="en-US" b="1" dirty="0" err="1" smtClean="0">
                <a:solidFill>
                  <a:srgbClr val="1C1C1C"/>
                </a:solidFill>
                <a:latin typeface="Times New Roman" panose="02020603050405020304" pitchFamily="18" charset="0"/>
                <a:cs typeface="Times New Roman" panose="02020603050405020304" pitchFamily="18" charset="0"/>
              </a:rPr>
              <a:t>Henton</a:t>
            </a:r>
            <a:r>
              <a:rPr lang="en-GB" altLang="en-US" b="1" dirty="0" smtClean="0">
                <a:solidFill>
                  <a:srgbClr val="1C1C1C"/>
                </a:solidFill>
                <a:latin typeface="Times New Roman" panose="02020603050405020304" pitchFamily="18" charset="0"/>
                <a:cs typeface="Times New Roman" panose="02020603050405020304" pitchFamily="18" charset="0"/>
              </a:rPr>
              <a:t> was completely demolished…Thomas Davis’ store, just across the street was badly wrecked and its contents practically ruined” </a:t>
            </a:r>
          </a:p>
          <a:p>
            <a:pPr eaLnBrk="1" hangingPunct="1"/>
            <a:r>
              <a:rPr lang="en-GB" altLang="en-US" sz="1400" dirty="0" smtClean="0">
                <a:solidFill>
                  <a:srgbClr val="1C1C1C"/>
                </a:solidFill>
                <a:latin typeface="Times New Roman" panose="02020603050405020304" pitchFamily="18" charset="0"/>
                <a:cs typeface="Times New Roman" panose="02020603050405020304" pitchFamily="18" charset="0"/>
              </a:rPr>
              <a:t>- SF Chronicle 27 Feb 1904 </a:t>
            </a:r>
            <a:endParaRPr lang="en-GB" altLang="en-US" sz="1400" dirty="0">
              <a:solidFill>
                <a:srgbClr val="1C1C1C"/>
              </a:solidFill>
              <a:latin typeface="Times New Roman" panose="02020603050405020304" pitchFamily="18" charset="0"/>
              <a:cs typeface="Times New Roman" panose="02020603050405020304" pitchFamily="18" charset="0"/>
            </a:endParaRPr>
          </a:p>
        </p:txBody>
      </p:sp>
      <p:cxnSp>
        <p:nvCxnSpPr>
          <p:cNvPr id="28" name="Straight Connector 27"/>
          <p:cNvCxnSpPr/>
          <p:nvPr/>
        </p:nvCxnSpPr>
        <p:spPr>
          <a:xfrm>
            <a:off x="4956175" y="4209121"/>
            <a:ext cx="2878137" cy="0"/>
          </a:xfrm>
          <a:prstGeom prst="line">
            <a:avLst/>
          </a:prstGeom>
          <a:ln>
            <a:solidFill>
              <a:srgbClr val="11111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028722"/>
      </p:ext>
    </p:extLst>
  </p:cSld>
  <p:clrMapOvr>
    <a:masterClrMapping/>
  </p:clrMapOv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0" y="1155700"/>
            <a:ext cx="9144000"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150971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1546225"/>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77" name="TextBox 10"/>
          <p:cNvSpPr txBox="1">
            <a:spLocks noChangeArrowheads="1"/>
          </p:cNvSpPr>
          <p:nvPr/>
        </p:nvSpPr>
        <p:spPr bwMode="auto">
          <a:xfrm>
            <a:off x="3383586" y="1192213"/>
            <a:ext cx="22085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Tuesday</a:t>
            </a:r>
            <a:r>
              <a:rPr lang="en-GB" altLang="en-US" sz="1400" b="1" dirty="0">
                <a:solidFill>
                  <a:srgbClr val="1C1C1C"/>
                </a:solidFill>
              </a:rPr>
              <a:t>, </a:t>
            </a:r>
            <a:r>
              <a:rPr lang="en-GB" altLang="en-US" sz="1400" b="1" dirty="0" smtClean="0">
                <a:solidFill>
                  <a:srgbClr val="1C1C1C"/>
                </a:solidFill>
              </a:rPr>
              <a:t>January </a:t>
            </a:r>
            <a:r>
              <a:rPr lang="en-GB" altLang="en-US" sz="1400" b="1" dirty="0">
                <a:solidFill>
                  <a:srgbClr val="1C1C1C"/>
                </a:solidFill>
              </a:rPr>
              <a:t>24, </a:t>
            </a:r>
            <a:r>
              <a:rPr lang="en-GB" altLang="en-US" sz="1400" b="1" dirty="0" smtClean="0">
                <a:solidFill>
                  <a:srgbClr val="1C1C1C"/>
                </a:solidFill>
              </a:rPr>
              <a:t>2017</a:t>
            </a:r>
            <a:endParaRPr lang="en-GB" altLang="en-US" sz="1400" b="1" dirty="0">
              <a:solidFill>
                <a:srgbClr val="1C1C1C"/>
              </a:solidFill>
            </a:endParaRPr>
          </a:p>
        </p:txBody>
      </p:sp>
      <p:sp>
        <p:nvSpPr>
          <p:cNvPr id="3078" name="TextBox 11"/>
          <p:cNvSpPr txBox="1">
            <a:spLocks noChangeArrowheads="1"/>
          </p:cNvSpPr>
          <p:nvPr/>
        </p:nvSpPr>
        <p:spPr bwMode="auto">
          <a:xfrm>
            <a:off x="131763" y="1222375"/>
            <a:ext cx="37687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r>
              <a:rPr lang="en-GB" altLang="en-US" sz="1200" b="1" dirty="0" smtClean="0">
                <a:solidFill>
                  <a:srgbClr val="1C1C1C"/>
                </a:solidFill>
              </a:rPr>
              <a:t>Dave Elson</a:t>
            </a:r>
            <a:endParaRPr lang="en-GB" altLang="en-US" sz="1200" b="1" dirty="0">
              <a:solidFill>
                <a:srgbClr val="1C1C1C"/>
              </a:solidFill>
            </a:endParaRPr>
          </a:p>
        </p:txBody>
      </p:sp>
      <p:sp>
        <p:nvSpPr>
          <p:cNvPr id="3079" name="TextBox 12"/>
          <p:cNvSpPr txBox="1">
            <a:spLocks noChangeArrowheads="1"/>
          </p:cNvSpPr>
          <p:nvPr/>
        </p:nvSpPr>
        <p:spPr bwMode="auto">
          <a:xfrm>
            <a:off x="7772400" y="1217613"/>
            <a:ext cx="1143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r" eaLnBrk="1" hangingPunct="1">
              <a:spcBef>
                <a:spcPct val="0"/>
              </a:spcBef>
              <a:buFontTx/>
              <a:buNone/>
            </a:pPr>
            <a:r>
              <a:rPr lang="en-GB" altLang="en-US" sz="1200" b="1" dirty="0" smtClean="0">
                <a:solidFill>
                  <a:srgbClr val="1C1C1C"/>
                </a:solidFill>
              </a:rPr>
              <a:t>Treena Jensen</a:t>
            </a:r>
            <a:endParaRPr lang="en-GB" altLang="en-US" sz="1400" b="1" dirty="0">
              <a:solidFill>
                <a:srgbClr val="1C1C1C"/>
              </a:solidFill>
            </a:endParaRPr>
          </a:p>
        </p:txBody>
      </p:sp>
      <p:cxnSp>
        <p:nvCxnSpPr>
          <p:cNvPr id="19" name="Straight Connector 18"/>
          <p:cNvCxnSpPr/>
          <p:nvPr/>
        </p:nvCxnSpPr>
        <p:spPr>
          <a:xfrm>
            <a:off x="3981452" y="2454886"/>
            <a:ext cx="0" cy="4294568"/>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763" y="1189038"/>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90" name="TextBox 10"/>
          <p:cNvSpPr txBox="1">
            <a:spLocks noChangeArrowheads="1"/>
          </p:cNvSpPr>
          <p:nvPr/>
        </p:nvSpPr>
        <p:spPr bwMode="auto">
          <a:xfrm>
            <a:off x="2088950" y="862013"/>
            <a:ext cx="47851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American Meteorological Society Meeting, Portland Oregon</a:t>
            </a:r>
            <a:endParaRPr lang="en-GB" altLang="en-US" sz="1400" b="1" dirty="0">
              <a:solidFill>
                <a:srgbClr val="1C1C1C"/>
              </a:solidFill>
            </a:endParaRPr>
          </a:p>
        </p:txBody>
      </p:sp>
      <p:sp>
        <p:nvSpPr>
          <p:cNvPr id="2" name="TextBox 1"/>
          <p:cNvSpPr txBox="1"/>
          <p:nvPr/>
        </p:nvSpPr>
        <p:spPr>
          <a:xfrm>
            <a:off x="35169" y="37842"/>
            <a:ext cx="9108831" cy="784830"/>
          </a:xfrm>
          <a:prstGeom prst="rect">
            <a:avLst/>
          </a:prstGeom>
          <a:noFill/>
        </p:spPr>
        <p:txBody>
          <a:bodyPr wrap="square" rtlCol="0">
            <a:spAutoFit/>
          </a:bodyPr>
          <a:lstStyle/>
          <a:p>
            <a:pPr algn="ct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Pacific</a:t>
            </a: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Northwest</a:t>
            </a: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Tornadoes</a:t>
            </a:r>
            <a:endParaRPr lang="en-US" sz="45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sp>
        <p:nvSpPr>
          <p:cNvPr id="3081" name="TextBox 15"/>
          <p:cNvSpPr txBox="1">
            <a:spLocks noChangeArrowheads="1"/>
          </p:cNvSpPr>
          <p:nvPr/>
        </p:nvSpPr>
        <p:spPr bwMode="auto">
          <a:xfrm>
            <a:off x="-4762" y="2327896"/>
            <a:ext cx="3905250" cy="4585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2200" b="1" dirty="0" smtClean="0">
                <a:solidFill>
                  <a:srgbClr val="6F5F4D"/>
                </a:solidFill>
              </a:rPr>
              <a:t>Tornado Destroys Homes </a:t>
            </a:r>
          </a:p>
          <a:p>
            <a:pPr algn="ctr" eaLnBrk="1" hangingPunct="1">
              <a:spcBef>
                <a:spcPct val="0"/>
              </a:spcBef>
              <a:buFontTx/>
              <a:buNone/>
            </a:pPr>
            <a:r>
              <a:rPr lang="en-GB" altLang="en-US" dirty="0" smtClean="0">
                <a:solidFill>
                  <a:srgbClr val="6F5F4D"/>
                </a:solidFill>
              </a:rPr>
              <a:t>H</a:t>
            </a:r>
            <a:r>
              <a:rPr lang="en-GB" altLang="en-US" sz="1400" dirty="0" smtClean="0">
                <a:solidFill>
                  <a:srgbClr val="6F5F4D"/>
                </a:solidFill>
              </a:rPr>
              <a:t>omes of the following people were destroyed :</a:t>
            </a:r>
          </a:p>
          <a:p>
            <a:pPr marL="1028700" lvl="1" eaLnBrk="1" hangingPunct="1">
              <a:spcBef>
                <a:spcPct val="0"/>
              </a:spcBef>
              <a:buFont typeface="Wingdings" panose="05000000000000000000" pitchFamily="2" charset="2"/>
              <a:buChar char="v"/>
            </a:pPr>
            <a:r>
              <a:rPr lang="en-GB" altLang="en-US" sz="1400" dirty="0" smtClean="0">
                <a:solidFill>
                  <a:srgbClr val="6F5F4D"/>
                </a:solidFill>
              </a:rPr>
              <a:t>Mrs. Woodcock</a:t>
            </a:r>
          </a:p>
          <a:p>
            <a:pPr marL="1028700" lvl="1" eaLnBrk="1" hangingPunct="1">
              <a:spcBef>
                <a:spcPct val="0"/>
              </a:spcBef>
              <a:buFont typeface="Wingdings" panose="05000000000000000000" pitchFamily="2" charset="2"/>
              <a:buChar char="v"/>
            </a:pPr>
            <a:r>
              <a:rPr lang="en-GB" altLang="en-US" sz="1400" dirty="0" smtClean="0">
                <a:solidFill>
                  <a:srgbClr val="6F5F4D"/>
                </a:solidFill>
              </a:rPr>
              <a:t>E.A. Fearing</a:t>
            </a:r>
          </a:p>
          <a:p>
            <a:pPr marL="1028700" lvl="1" eaLnBrk="1" hangingPunct="1">
              <a:spcBef>
                <a:spcPct val="0"/>
              </a:spcBef>
              <a:buFont typeface="Wingdings" panose="05000000000000000000" pitchFamily="2" charset="2"/>
              <a:buChar char="v"/>
            </a:pPr>
            <a:r>
              <a:rPr lang="en-GB" altLang="en-US" sz="1400" dirty="0" smtClean="0">
                <a:solidFill>
                  <a:srgbClr val="6F5F4D"/>
                </a:solidFill>
              </a:rPr>
              <a:t>Lena Bergh</a:t>
            </a:r>
          </a:p>
          <a:p>
            <a:pPr marL="1028700" lvl="1" eaLnBrk="1" hangingPunct="1">
              <a:spcBef>
                <a:spcPct val="0"/>
              </a:spcBef>
              <a:buFont typeface="Wingdings" panose="05000000000000000000" pitchFamily="2" charset="2"/>
              <a:buChar char="v"/>
            </a:pPr>
            <a:r>
              <a:rPr lang="en-GB" altLang="en-US" sz="1400" dirty="0" smtClean="0">
                <a:solidFill>
                  <a:srgbClr val="6F5F4D"/>
                </a:solidFill>
              </a:rPr>
              <a:t>Henry Rosenthal</a:t>
            </a:r>
          </a:p>
          <a:p>
            <a:pPr marL="1028700" lvl="1" eaLnBrk="1" hangingPunct="1">
              <a:spcBef>
                <a:spcPct val="0"/>
              </a:spcBef>
              <a:buFont typeface="Wingdings" panose="05000000000000000000" pitchFamily="2" charset="2"/>
              <a:buChar char="v"/>
            </a:pPr>
            <a:r>
              <a:rPr lang="en-GB" altLang="en-US" sz="1400" dirty="0" smtClean="0">
                <a:solidFill>
                  <a:srgbClr val="6F5F4D"/>
                </a:solidFill>
              </a:rPr>
              <a:t>Rev. T. H. Starbuck</a:t>
            </a:r>
          </a:p>
          <a:p>
            <a:pPr marL="1028700" lvl="1" eaLnBrk="1" hangingPunct="1">
              <a:spcBef>
                <a:spcPct val="0"/>
              </a:spcBef>
              <a:buFont typeface="Wingdings" panose="05000000000000000000" pitchFamily="2" charset="2"/>
              <a:buChar char="v"/>
            </a:pPr>
            <a:r>
              <a:rPr lang="en-GB" altLang="en-US" sz="1400" dirty="0" smtClean="0">
                <a:solidFill>
                  <a:srgbClr val="6F5F4D"/>
                </a:solidFill>
              </a:rPr>
              <a:t>William Thomas</a:t>
            </a:r>
          </a:p>
          <a:p>
            <a:pPr marL="1028700" lvl="1" eaLnBrk="1" hangingPunct="1">
              <a:spcBef>
                <a:spcPct val="0"/>
              </a:spcBef>
              <a:buFont typeface="Wingdings" panose="05000000000000000000" pitchFamily="2" charset="2"/>
              <a:buChar char="v"/>
            </a:pPr>
            <a:r>
              <a:rPr lang="en-GB" altLang="en-US" sz="1400" dirty="0" smtClean="0">
                <a:solidFill>
                  <a:srgbClr val="6F5F4D"/>
                </a:solidFill>
              </a:rPr>
              <a:t>Edward Sheen</a:t>
            </a:r>
          </a:p>
          <a:p>
            <a:pPr marL="1028700" lvl="1" eaLnBrk="1" hangingPunct="1">
              <a:spcBef>
                <a:spcPct val="0"/>
              </a:spcBef>
              <a:buFont typeface="Wingdings" panose="05000000000000000000" pitchFamily="2" charset="2"/>
              <a:buChar char="v"/>
            </a:pPr>
            <a:r>
              <a:rPr lang="en-GB" altLang="en-US" sz="1400" dirty="0" smtClean="0">
                <a:solidFill>
                  <a:srgbClr val="6F5F4D"/>
                </a:solidFill>
              </a:rPr>
              <a:t>L.C. Howitt </a:t>
            </a:r>
          </a:p>
          <a:p>
            <a:pPr marL="1028700" lvl="1" eaLnBrk="1" hangingPunct="1">
              <a:spcBef>
                <a:spcPct val="0"/>
              </a:spcBef>
              <a:buFont typeface="Wingdings" panose="05000000000000000000" pitchFamily="2" charset="2"/>
              <a:buChar char="v"/>
            </a:pPr>
            <a:r>
              <a:rPr lang="en-GB" altLang="en-US" sz="1400" dirty="0" smtClean="0">
                <a:solidFill>
                  <a:srgbClr val="6F5F4D"/>
                </a:solidFill>
              </a:rPr>
              <a:t>C.E. </a:t>
            </a:r>
            <a:r>
              <a:rPr lang="en-GB" altLang="en-US" sz="1400" dirty="0" err="1" smtClean="0">
                <a:solidFill>
                  <a:srgbClr val="6F5F4D"/>
                </a:solidFill>
              </a:rPr>
              <a:t>Isham</a:t>
            </a:r>
            <a:endParaRPr lang="en-GB" altLang="en-US" sz="1400" dirty="0" smtClean="0">
              <a:solidFill>
                <a:srgbClr val="6F5F4D"/>
              </a:solidFill>
            </a:endParaRPr>
          </a:p>
          <a:p>
            <a:pPr marL="1028700" lvl="1" eaLnBrk="1" hangingPunct="1">
              <a:spcBef>
                <a:spcPct val="0"/>
              </a:spcBef>
              <a:buFont typeface="Wingdings" panose="05000000000000000000" pitchFamily="2" charset="2"/>
              <a:buChar char="v"/>
            </a:pPr>
            <a:r>
              <a:rPr lang="en-GB" altLang="en-US" sz="1400" dirty="0" err="1" smtClean="0">
                <a:solidFill>
                  <a:srgbClr val="6F5F4D"/>
                </a:solidFill>
              </a:rPr>
              <a:t>Messers</a:t>
            </a:r>
            <a:endParaRPr lang="en-GB" altLang="en-US" sz="1400" dirty="0" smtClean="0">
              <a:solidFill>
                <a:srgbClr val="6F5F4D"/>
              </a:solidFill>
            </a:endParaRPr>
          </a:p>
          <a:p>
            <a:pPr marL="1028700" lvl="1" eaLnBrk="1" hangingPunct="1">
              <a:spcBef>
                <a:spcPct val="0"/>
              </a:spcBef>
              <a:buFont typeface="Wingdings" panose="05000000000000000000" pitchFamily="2" charset="2"/>
              <a:buChar char="v"/>
            </a:pPr>
            <a:r>
              <a:rPr lang="en-GB" altLang="en-US" sz="1400" dirty="0" err="1" smtClean="0">
                <a:solidFill>
                  <a:srgbClr val="6F5F4D"/>
                </a:solidFill>
              </a:rPr>
              <a:t>Haleck</a:t>
            </a:r>
            <a:endParaRPr lang="en-GB" altLang="en-US" sz="1400" dirty="0" smtClean="0">
              <a:solidFill>
                <a:srgbClr val="6F5F4D"/>
              </a:solidFill>
            </a:endParaRPr>
          </a:p>
          <a:p>
            <a:pPr marL="1028700" lvl="1" eaLnBrk="1" hangingPunct="1">
              <a:spcBef>
                <a:spcPct val="0"/>
              </a:spcBef>
              <a:buFont typeface="Wingdings" panose="05000000000000000000" pitchFamily="2" charset="2"/>
              <a:buChar char="v"/>
            </a:pPr>
            <a:r>
              <a:rPr lang="en-GB" altLang="en-US" sz="1400" dirty="0" err="1" smtClean="0">
                <a:solidFill>
                  <a:srgbClr val="6F5F4D"/>
                </a:solidFill>
              </a:rPr>
              <a:t>Schoner</a:t>
            </a:r>
            <a:endParaRPr lang="en-GB" altLang="en-US" sz="1400" dirty="0" smtClean="0">
              <a:solidFill>
                <a:srgbClr val="6F5F4D"/>
              </a:solidFill>
            </a:endParaRPr>
          </a:p>
          <a:p>
            <a:pPr marL="1028700" lvl="1" eaLnBrk="1" hangingPunct="1">
              <a:spcBef>
                <a:spcPct val="0"/>
              </a:spcBef>
              <a:buFont typeface="Wingdings" panose="05000000000000000000" pitchFamily="2" charset="2"/>
              <a:buChar char="v"/>
            </a:pPr>
            <a:r>
              <a:rPr lang="en-GB" altLang="en-US" sz="1400" dirty="0" smtClean="0">
                <a:solidFill>
                  <a:srgbClr val="6F5F4D"/>
                </a:solidFill>
              </a:rPr>
              <a:t>C.H. Thompson</a:t>
            </a:r>
          </a:p>
          <a:p>
            <a:pPr marL="1028700" lvl="1" eaLnBrk="1" hangingPunct="1">
              <a:spcBef>
                <a:spcPct val="0"/>
              </a:spcBef>
              <a:buFont typeface="Wingdings" panose="05000000000000000000" pitchFamily="2" charset="2"/>
              <a:buChar char="v"/>
            </a:pPr>
            <a:r>
              <a:rPr lang="en-GB" altLang="en-US" sz="1400" dirty="0" smtClean="0">
                <a:solidFill>
                  <a:srgbClr val="6F5F4D"/>
                </a:solidFill>
              </a:rPr>
              <a:t>J.E. Thomas</a:t>
            </a:r>
          </a:p>
          <a:p>
            <a:pPr marL="1028700" lvl="1" eaLnBrk="1" hangingPunct="1">
              <a:spcBef>
                <a:spcPct val="0"/>
              </a:spcBef>
              <a:buFont typeface="Wingdings" panose="05000000000000000000" pitchFamily="2" charset="2"/>
              <a:buChar char="v"/>
            </a:pPr>
            <a:r>
              <a:rPr lang="en-GB" altLang="en-US" sz="1400" dirty="0" smtClean="0">
                <a:solidFill>
                  <a:srgbClr val="6F5F4D"/>
                </a:solidFill>
              </a:rPr>
              <a:t>C.W. Davis</a:t>
            </a:r>
          </a:p>
          <a:p>
            <a:pPr marL="1028700" lvl="1" eaLnBrk="1" hangingPunct="1">
              <a:spcBef>
                <a:spcPct val="0"/>
              </a:spcBef>
              <a:buFont typeface="Wingdings" panose="05000000000000000000" pitchFamily="2" charset="2"/>
              <a:buChar char="v"/>
            </a:pPr>
            <a:endParaRPr lang="en-GB" altLang="en-US" sz="1400" dirty="0" smtClean="0">
              <a:solidFill>
                <a:srgbClr val="6F5F4D"/>
              </a:solidFill>
            </a:endParaRPr>
          </a:p>
          <a:p>
            <a:pPr eaLnBrk="1" hangingPunct="1">
              <a:spcBef>
                <a:spcPct val="0"/>
              </a:spcBef>
              <a:buFontTx/>
              <a:buNone/>
            </a:pPr>
            <a:endParaRPr lang="en-GB" altLang="en-US" sz="1400" dirty="0" smtClean="0">
              <a:solidFill>
                <a:srgbClr val="6F5F4D"/>
              </a:solidFill>
            </a:endParaRPr>
          </a:p>
        </p:txBody>
      </p:sp>
      <p:sp>
        <p:nvSpPr>
          <p:cNvPr id="55" name="TextBox 6"/>
          <p:cNvSpPr txBox="1">
            <a:spLocks noChangeArrowheads="1"/>
          </p:cNvSpPr>
          <p:nvPr/>
        </p:nvSpPr>
        <p:spPr bwMode="auto">
          <a:xfrm>
            <a:off x="1" y="1509713"/>
            <a:ext cx="9144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4800" dirty="0" smtClean="0">
                <a:solidFill>
                  <a:srgbClr val="080808"/>
                </a:solidFill>
                <a:effectLst>
                  <a:outerShdw blurRad="38100" dist="38100" dir="2700000" algn="tl">
                    <a:srgbClr val="000000">
                      <a:alpha val="43137"/>
                    </a:srgbClr>
                  </a:outerShdw>
                </a:effectLst>
                <a:latin typeface="Algerian" panose="04020705040A02060702" pitchFamily="82" charset="0"/>
              </a:rPr>
              <a:t>Portland Tornado Damage</a:t>
            </a:r>
            <a:endParaRPr lang="en-GB" altLang="en-US" sz="48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cxnSp>
        <p:nvCxnSpPr>
          <p:cNvPr id="11" name="Straight Connector 10"/>
          <p:cNvCxnSpPr/>
          <p:nvPr/>
        </p:nvCxnSpPr>
        <p:spPr>
          <a:xfrm>
            <a:off x="5008563" y="6256996"/>
            <a:ext cx="2878137" cy="0"/>
          </a:xfrm>
          <a:prstGeom prst="line">
            <a:avLst/>
          </a:prstGeom>
          <a:ln>
            <a:solidFill>
              <a:srgbClr val="111111"/>
            </a:solidFill>
          </a:ln>
        </p:spPr>
        <p:style>
          <a:lnRef idx="1">
            <a:schemeClr val="accent1"/>
          </a:lnRef>
          <a:fillRef idx="0">
            <a:schemeClr val="accent1"/>
          </a:fillRef>
          <a:effectRef idx="0">
            <a:schemeClr val="accent1"/>
          </a:effectRef>
          <a:fontRef idx="minor">
            <a:schemeClr val="tx1"/>
          </a:fontRef>
        </p:style>
      </p:cxnSp>
      <p:sp>
        <p:nvSpPr>
          <p:cNvPr id="30" name="Rectangle 29"/>
          <p:cNvSpPr/>
          <p:nvPr/>
        </p:nvSpPr>
        <p:spPr>
          <a:xfrm>
            <a:off x="4257675" y="2452322"/>
            <a:ext cx="4657725" cy="1415772"/>
          </a:xfrm>
          <a:prstGeom prst="rect">
            <a:avLst/>
          </a:prstGeom>
        </p:spPr>
        <p:txBody>
          <a:bodyPr wrap="square">
            <a:spAutoFit/>
          </a:bodyPr>
          <a:lstStyle/>
          <a:p>
            <a:pPr eaLnBrk="1" hangingPunct="1"/>
            <a:r>
              <a:rPr lang="en-GB" altLang="en-US" b="1" dirty="0" smtClean="0">
                <a:solidFill>
                  <a:srgbClr val="6F5F4D"/>
                </a:solidFill>
                <a:latin typeface="Times New Roman" panose="02020603050405020304" pitchFamily="18" charset="0"/>
                <a:cs typeface="Times New Roman" panose="02020603050405020304" pitchFamily="18" charset="0"/>
              </a:rPr>
              <a:t>“ The Grocery store of W.T. </a:t>
            </a:r>
            <a:r>
              <a:rPr lang="en-GB" altLang="en-US" b="1" dirty="0" err="1" smtClean="0">
                <a:solidFill>
                  <a:srgbClr val="6F5F4D"/>
                </a:solidFill>
                <a:latin typeface="Times New Roman" panose="02020603050405020304" pitchFamily="18" charset="0"/>
                <a:cs typeface="Times New Roman" panose="02020603050405020304" pitchFamily="18" charset="0"/>
              </a:rPr>
              <a:t>Henton</a:t>
            </a:r>
            <a:r>
              <a:rPr lang="en-GB" altLang="en-US" b="1" dirty="0" smtClean="0">
                <a:solidFill>
                  <a:srgbClr val="6F5F4D"/>
                </a:solidFill>
                <a:latin typeface="Times New Roman" panose="02020603050405020304" pitchFamily="18" charset="0"/>
                <a:cs typeface="Times New Roman" panose="02020603050405020304" pitchFamily="18" charset="0"/>
              </a:rPr>
              <a:t> was completely demolished…Thomas Davis’ store, just across the street was badly wrecked and its contents practically ruined” </a:t>
            </a:r>
          </a:p>
          <a:p>
            <a:pPr eaLnBrk="1" hangingPunct="1"/>
            <a:r>
              <a:rPr lang="en-GB" altLang="en-US" sz="1400" dirty="0" smtClean="0">
                <a:solidFill>
                  <a:srgbClr val="6F5F4D"/>
                </a:solidFill>
                <a:latin typeface="Times New Roman" panose="02020603050405020304" pitchFamily="18" charset="0"/>
                <a:cs typeface="Times New Roman" panose="02020603050405020304" pitchFamily="18" charset="0"/>
              </a:rPr>
              <a:t>- SF Chronicle 27 Feb 1904 </a:t>
            </a:r>
            <a:endParaRPr lang="en-GB" altLang="en-US" sz="1400" dirty="0">
              <a:solidFill>
                <a:srgbClr val="6F5F4D"/>
              </a:solidFill>
              <a:latin typeface="Times New Roman" panose="02020603050405020304" pitchFamily="18" charset="0"/>
              <a:cs typeface="Times New Roman" panose="02020603050405020304" pitchFamily="18" charset="0"/>
            </a:endParaRPr>
          </a:p>
        </p:txBody>
      </p:sp>
      <p:sp>
        <p:nvSpPr>
          <p:cNvPr id="24" name="Rectangle 23"/>
          <p:cNvSpPr/>
          <p:nvPr/>
        </p:nvSpPr>
        <p:spPr>
          <a:xfrm>
            <a:off x="4257674" y="4624150"/>
            <a:ext cx="4657725" cy="1138773"/>
          </a:xfrm>
          <a:prstGeom prst="rect">
            <a:avLst/>
          </a:prstGeom>
        </p:spPr>
        <p:txBody>
          <a:bodyPr wrap="square">
            <a:spAutoFit/>
          </a:bodyPr>
          <a:lstStyle/>
          <a:p>
            <a:pPr eaLnBrk="1" hangingPunct="1"/>
            <a:r>
              <a:rPr lang="en-GB" altLang="en-US" b="1" dirty="0" smtClean="0">
                <a:solidFill>
                  <a:srgbClr val="1C1C1C"/>
                </a:solidFill>
                <a:latin typeface="Times New Roman" panose="02020603050405020304" pitchFamily="18" charset="0"/>
                <a:cs typeface="Times New Roman" panose="02020603050405020304" pitchFamily="18" charset="0"/>
              </a:rPr>
              <a:t>“ Fires were started by tangled telephone phone </a:t>
            </a:r>
            <a:r>
              <a:rPr lang="en-GB" altLang="en-US" b="1" dirty="0" smtClean="0">
                <a:solidFill>
                  <a:srgbClr val="1C1C1C"/>
                </a:solidFill>
                <a:latin typeface="Times New Roman" panose="02020603050405020304" pitchFamily="18" charset="0"/>
                <a:cs typeface="Times New Roman" panose="02020603050405020304" pitchFamily="18" charset="0"/>
              </a:rPr>
              <a:t>wires, </a:t>
            </a:r>
            <a:r>
              <a:rPr lang="en-GB" altLang="en-US" b="1" dirty="0" smtClean="0">
                <a:solidFill>
                  <a:srgbClr val="1C1C1C"/>
                </a:solidFill>
                <a:latin typeface="Times New Roman" panose="02020603050405020304" pitchFamily="18" charset="0"/>
                <a:cs typeface="Times New Roman" panose="02020603050405020304" pitchFamily="18" charset="0"/>
              </a:rPr>
              <a:t>and big fir trees in the suburbs were </a:t>
            </a:r>
            <a:r>
              <a:rPr lang="en-GB" altLang="en-US" b="1" dirty="0" err="1" smtClean="0">
                <a:solidFill>
                  <a:srgbClr val="1C1C1C"/>
                </a:solidFill>
                <a:latin typeface="Times New Roman" panose="02020603050405020304" pitchFamily="18" charset="0"/>
                <a:cs typeface="Times New Roman" panose="02020603050405020304" pitchFamily="18" charset="0"/>
              </a:rPr>
              <a:t>uprrooted</a:t>
            </a:r>
            <a:r>
              <a:rPr lang="en-GB" altLang="en-US" b="1" dirty="0" smtClean="0">
                <a:solidFill>
                  <a:srgbClr val="1C1C1C"/>
                </a:solidFill>
                <a:latin typeface="Times New Roman" panose="02020603050405020304" pitchFamily="18" charset="0"/>
                <a:cs typeface="Times New Roman" panose="02020603050405020304" pitchFamily="18" charset="0"/>
              </a:rPr>
              <a:t> as if they were saplings.” </a:t>
            </a:r>
            <a:r>
              <a:rPr lang="en-GB" altLang="en-US" sz="1400" dirty="0" smtClean="0">
                <a:solidFill>
                  <a:srgbClr val="1C1C1C"/>
                </a:solidFill>
                <a:latin typeface="Times New Roman" panose="02020603050405020304" pitchFamily="18" charset="0"/>
                <a:cs typeface="Times New Roman" panose="02020603050405020304" pitchFamily="18" charset="0"/>
              </a:rPr>
              <a:t>– East Oregonian 27 Feb 1904 </a:t>
            </a:r>
            <a:endParaRPr lang="en-GB" altLang="en-US" sz="1400" dirty="0">
              <a:solidFill>
                <a:srgbClr val="1C1C1C"/>
              </a:solidFill>
              <a:latin typeface="Times New Roman" panose="02020603050405020304" pitchFamily="18" charset="0"/>
              <a:cs typeface="Times New Roman" panose="02020603050405020304" pitchFamily="18" charset="0"/>
            </a:endParaRPr>
          </a:p>
        </p:txBody>
      </p:sp>
      <p:cxnSp>
        <p:nvCxnSpPr>
          <p:cNvPr id="28" name="Straight Connector 27"/>
          <p:cNvCxnSpPr/>
          <p:nvPr/>
        </p:nvCxnSpPr>
        <p:spPr>
          <a:xfrm>
            <a:off x="4956175" y="4209121"/>
            <a:ext cx="2878137" cy="0"/>
          </a:xfrm>
          <a:prstGeom prst="line">
            <a:avLst/>
          </a:prstGeom>
          <a:ln>
            <a:solidFill>
              <a:srgbClr val="11111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4218798"/>
      </p:ext>
    </p:extLst>
  </p:cSld>
  <p:clrMapOvr>
    <a:masterClrMapping/>
  </p:clrMapOvr>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a:spLocks noChangeArrowheads="1"/>
          </p:cNvSpPr>
          <p:nvPr/>
        </p:nvSpPr>
        <p:spPr bwMode="auto">
          <a:xfrm>
            <a:off x="1" y="183543"/>
            <a:ext cx="9144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4800" dirty="0" smtClean="0">
                <a:solidFill>
                  <a:srgbClr val="080808"/>
                </a:solidFill>
                <a:effectLst>
                  <a:outerShdw blurRad="38100" dist="38100" dir="2700000" algn="tl">
                    <a:srgbClr val="000000">
                      <a:alpha val="43137"/>
                    </a:srgbClr>
                  </a:outerShdw>
                </a:effectLst>
                <a:latin typeface="Algerian" panose="04020705040A02060702" pitchFamily="82" charset="0"/>
              </a:rPr>
              <a:t>Portland Tornado Damage</a:t>
            </a:r>
            <a:endParaRPr lang="en-GB" altLang="en-US" sz="48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cxnSp>
        <p:nvCxnSpPr>
          <p:cNvPr id="14" name="Straight Connector 13"/>
          <p:cNvCxnSpPr/>
          <p:nvPr/>
        </p:nvCxnSpPr>
        <p:spPr>
          <a:xfrm>
            <a:off x="0" y="984250"/>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763" y="950913"/>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95250" y="6339898"/>
            <a:ext cx="2781300" cy="461665"/>
          </a:xfrm>
          <a:prstGeom prst="rect">
            <a:avLst/>
          </a:prstGeom>
          <a:noFill/>
        </p:spPr>
        <p:txBody>
          <a:bodyPr wrap="square" rtlCol="0">
            <a:spAutoFit/>
          </a:bodyPr>
          <a:lstStyle/>
          <a:p>
            <a:pPr algn="ctr"/>
            <a:r>
              <a:rPr lang="en-US" sz="1200" dirty="0" smtClean="0">
                <a:solidFill>
                  <a:srgbClr val="990000"/>
                </a:solidFill>
                <a:latin typeface="Times New Roman" panose="02020603050405020304" pitchFamily="18" charset="0"/>
                <a:cs typeface="Times New Roman" panose="02020603050405020304" pitchFamily="18" charset="0"/>
              </a:rPr>
              <a:t>Photos by </a:t>
            </a:r>
            <a:r>
              <a:rPr lang="en-US" sz="1200" dirty="0" err="1" smtClean="0">
                <a:solidFill>
                  <a:srgbClr val="990000"/>
                </a:solidFill>
                <a:latin typeface="Times New Roman" panose="02020603050405020304" pitchFamily="18" charset="0"/>
                <a:cs typeface="Times New Roman" panose="02020603050405020304" pitchFamily="18" charset="0"/>
              </a:rPr>
              <a:t>Shoren</a:t>
            </a:r>
            <a:r>
              <a:rPr lang="en-US" sz="1200" dirty="0" smtClean="0">
                <a:solidFill>
                  <a:srgbClr val="990000"/>
                </a:solidFill>
                <a:latin typeface="Times New Roman" panose="02020603050405020304" pitchFamily="18" charset="0"/>
                <a:cs typeface="Times New Roman" panose="02020603050405020304" pitchFamily="18" charset="0"/>
              </a:rPr>
              <a:t> via</a:t>
            </a:r>
          </a:p>
          <a:p>
            <a:pPr algn="ctr"/>
            <a:r>
              <a:rPr lang="en-US" sz="1200" dirty="0" smtClean="0">
                <a:solidFill>
                  <a:srgbClr val="990000"/>
                </a:solidFill>
                <a:latin typeface="Times New Roman" panose="02020603050405020304" pitchFamily="18" charset="0"/>
                <a:cs typeface="Times New Roman" panose="02020603050405020304" pitchFamily="18" charset="0"/>
              </a:rPr>
              <a:t> the Morning Oregonian 27 Feb 1904</a:t>
            </a:r>
            <a:endParaRPr lang="en-US" sz="1200" i="1" dirty="0">
              <a:solidFill>
                <a:srgbClr val="990000"/>
              </a:solidFill>
              <a:latin typeface="Times New Roman" panose="02020603050405020304" pitchFamily="18" charset="0"/>
              <a:cs typeface="Times New Roman" panose="02020603050405020304" pitchFamily="18" charset="0"/>
            </a:endParaRPr>
          </a:p>
        </p:txBody>
      </p:sp>
      <p:pic>
        <p:nvPicPr>
          <p:cNvPr id="1946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1061740"/>
            <a:ext cx="3952874" cy="56321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2600324" y="3004006"/>
            <a:ext cx="1400175" cy="400110"/>
          </a:xfrm>
          <a:prstGeom prst="rect">
            <a:avLst/>
          </a:prstGeom>
          <a:solidFill>
            <a:schemeClr val="bg1">
              <a:lumMod val="95000"/>
            </a:schemeClr>
          </a:solidFill>
        </p:spPr>
        <p:txBody>
          <a:bodyPr wrap="square" rtlCol="0">
            <a:spAutoFit/>
          </a:bodyPr>
          <a:lstStyle/>
          <a:p>
            <a:r>
              <a:rPr lang="en-US" sz="1000" dirty="0" smtClean="0">
                <a:solidFill>
                  <a:srgbClr val="111111"/>
                </a:solidFill>
                <a:latin typeface="Times New Roman" panose="02020603050405020304" pitchFamily="18" charset="0"/>
                <a:cs typeface="Times New Roman" panose="02020603050405020304" pitchFamily="18" charset="0"/>
              </a:rPr>
              <a:t>Cottage of Edward Sheen Bef. Destruction</a:t>
            </a:r>
            <a:endParaRPr lang="en-US" sz="1000" dirty="0">
              <a:solidFill>
                <a:srgbClr val="111111"/>
              </a:solidFill>
              <a:latin typeface="Times New Roman" panose="02020603050405020304" pitchFamily="18" charset="0"/>
              <a:cs typeface="Times New Roman" panose="02020603050405020304" pitchFamily="18" charset="0"/>
            </a:endParaRPr>
          </a:p>
        </p:txBody>
      </p:sp>
      <p:sp>
        <p:nvSpPr>
          <p:cNvPr id="19" name="TextBox 18"/>
          <p:cNvSpPr txBox="1"/>
          <p:nvPr/>
        </p:nvSpPr>
        <p:spPr>
          <a:xfrm>
            <a:off x="4457702" y="3157895"/>
            <a:ext cx="1610164" cy="246221"/>
          </a:xfrm>
          <a:prstGeom prst="rect">
            <a:avLst/>
          </a:prstGeom>
          <a:solidFill>
            <a:schemeClr val="bg1">
              <a:lumMod val="95000"/>
            </a:schemeClr>
          </a:solidFill>
        </p:spPr>
        <p:txBody>
          <a:bodyPr wrap="square" rtlCol="0">
            <a:spAutoFit/>
          </a:bodyPr>
          <a:lstStyle/>
          <a:p>
            <a:r>
              <a:rPr lang="en-US" sz="1000" dirty="0" smtClean="0">
                <a:solidFill>
                  <a:srgbClr val="111111"/>
                </a:solidFill>
                <a:latin typeface="Times New Roman" panose="02020603050405020304" pitchFamily="18" charset="0"/>
                <a:cs typeface="Times New Roman" panose="02020603050405020304" pitchFamily="18" charset="0"/>
              </a:rPr>
              <a:t>Home of William Thomas</a:t>
            </a:r>
            <a:endParaRPr lang="en-US" sz="1000" dirty="0">
              <a:solidFill>
                <a:srgbClr val="111111"/>
              </a:solidFill>
              <a:latin typeface="Times New Roman" panose="02020603050405020304" pitchFamily="18" charset="0"/>
              <a:cs typeface="Times New Roman" panose="02020603050405020304" pitchFamily="18" charset="0"/>
            </a:endParaRPr>
          </a:p>
        </p:txBody>
      </p:sp>
      <p:sp>
        <p:nvSpPr>
          <p:cNvPr id="20" name="TextBox 19"/>
          <p:cNvSpPr txBox="1"/>
          <p:nvPr/>
        </p:nvSpPr>
        <p:spPr>
          <a:xfrm>
            <a:off x="3762155" y="6447621"/>
            <a:ext cx="1848070" cy="246221"/>
          </a:xfrm>
          <a:prstGeom prst="rect">
            <a:avLst/>
          </a:prstGeom>
          <a:solidFill>
            <a:schemeClr val="bg1">
              <a:lumMod val="95000"/>
            </a:schemeClr>
          </a:solidFill>
        </p:spPr>
        <p:txBody>
          <a:bodyPr wrap="square" rtlCol="0">
            <a:spAutoFit/>
          </a:bodyPr>
          <a:lstStyle/>
          <a:p>
            <a:r>
              <a:rPr lang="en-US" sz="1000" dirty="0" smtClean="0">
                <a:solidFill>
                  <a:srgbClr val="111111"/>
                </a:solidFill>
                <a:latin typeface="Times New Roman" panose="02020603050405020304" pitchFamily="18" charset="0"/>
                <a:cs typeface="Times New Roman" panose="02020603050405020304" pitchFamily="18" charset="0"/>
              </a:rPr>
              <a:t>Residence of T. H. Starbuck</a:t>
            </a:r>
            <a:endParaRPr lang="en-US" sz="1000" dirty="0">
              <a:solidFill>
                <a:srgbClr val="11111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58089984"/>
      </p:ext>
    </p:extLst>
  </p:cSld>
  <p:clrMapOvr>
    <a:masterClrMapping/>
  </p:clrMapOvr>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a:spLocks noChangeArrowheads="1"/>
          </p:cNvSpPr>
          <p:nvPr/>
        </p:nvSpPr>
        <p:spPr bwMode="auto">
          <a:xfrm>
            <a:off x="1" y="183543"/>
            <a:ext cx="9144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4800" dirty="0" smtClean="0">
                <a:solidFill>
                  <a:srgbClr val="080808"/>
                </a:solidFill>
                <a:effectLst>
                  <a:outerShdw blurRad="38100" dist="38100" dir="2700000" algn="tl">
                    <a:srgbClr val="000000">
                      <a:alpha val="43137"/>
                    </a:srgbClr>
                  </a:outerShdw>
                </a:effectLst>
                <a:latin typeface="Algerian" panose="04020705040A02060702" pitchFamily="82" charset="0"/>
              </a:rPr>
              <a:t>Portland Tornado Damage</a:t>
            </a:r>
            <a:endParaRPr lang="en-GB" altLang="en-US" sz="48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cxnSp>
        <p:nvCxnSpPr>
          <p:cNvPr id="14" name="Straight Connector 13"/>
          <p:cNvCxnSpPr/>
          <p:nvPr/>
        </p:nvCxnSpPr>
        <p:spPr>
          <a:xfrm>
            <a:off x="0" y="984250"/>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763" y="950913"/>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1" y="4614982"/>
            <a:ext cx="3024188" cy="276999"/>
          </a:xfrm>
          <a:prstGeom prst="rect">
            <a:avLst/>
          </a:prstGeom>
          <a:noFill/>
        </p:spPr>
        <p:txBody>
          <a:bodyPr wrap="square" rtlCol="0">
            <a:spAutoFit/>
          </a:bodyPr>
          <a:lstStyle/>
          <a:p>
            <a:pPr algn="ctr"/>
            <a:r>
              <a:rPr lang="en-US" sz="1200" dirty="0" smtClean="0">
                <a:solidFill>
                  <a:srgbClr val="990000"/>
                </a:solidFill>
                <a:latin typeface="Times New Roman" panose="02020603050405020304" pitchFamily="18" charset="0"/>
                <a:cs typeface="Times New Roman" panose="02020603050405020304" pitchFamily="18" charset="0"/>
              </a:rPr>
              <a:t>Image: The Oregon Journal 27 Feb 1904 pg. 3</a:t>
            </a:r>
            <a:endParaRPr lang="en-US" sz="1200" i="1" dirty="0">
              <a:solidFill>
                <a:srgbClr val="990000"/>
              </a:solidFill>
              <a:latin typeface="Times New Roman" panose="02020603050405020304" pitchFamily="18" charset="0"/>
              <a:cs typeface="Times New Roman" panose="02020603050405020304" pitchFamily="18" charset="0"/>
            </a:endParaRPr>
          </a:p>
        </p:txBody>
      </p:sp>
      <p:pic>
        <p:nvPicPr>
          <p:cNvPr id="204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1391" y="1883035"/>
            <a:ext cx="4513139" cy="26889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39298" y="1056325"/>
            <a:ext cx="4951665" cy="830997"/>
          </a:xfrm>
          <a:prstGeom prst="rect">
            <a:avLst/>
          </a:prstGeom>
          <a:noFill/>
        </p:spPr>
        <p:txBody>
          <a:bodyPr wrap="square" rtlCol="0">
            <a:spAutoFit/>
          </a:bodyPr>
          <a:lstStyle/>
          <a:p>
            <a:pPr algn="ctr"/>
            <a:r>
              <a:rPr lang="en-US" sz="2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Destructive Tornado</a:t>
            </a:r>
          </a:p>
          <a:p>
            <a:pPr algn="ctr"/>
            <a:r>
              <a:rPr lang="en-US" sz="2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Flattens Starbuck’s Home</a:t>
            </a:r>
            <a:endParaRPr lang="en-US" sz="2400" b="1"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7" name="TextBox 6"/>
          <p:cNvSpPr txBox="1"/>
          <p:nvPr/>
        </p:nvSpPr>
        <p:spPr>
          <a:xfrm>
            <a:off x="4693105" y="1222028"/>
            <a:ext cx="4446134" cy="830997"/>
          </a:xfrm>
          <a:prstGeom prst="rect">
            <a:avLst/>
          </a:prstGeom>
          <a:noFill/>
        </p:spPr>
        <p:txBody>
          <a:bodyPr wrap="square" rtlCol="0">
            <a:spAutoFit/>
          </a:bodyPr>
          <a:lstStyle/>
          <a:p>
            <a:pPr algn="ctr"/>
            <a:r>
              <a:rPr lang="en-US" sz="2400" b="1" dirty="0" smtClean="0">
                <a:solidFill>
                  <a:srgbClr val="111111"/>
                </a:solidFill>
                <a:latin typeface="Times New Roman" panose="02020603050405020304" pitchFamily="18" charset="0"/>
                <a:cs typeface="Times New Roman" panose="02020603050405020304" pitchFamily="18" charset="0"/>
              </a:rPr>
              <a:t>Appliances Save the  </a:t>
            </a:r>
          </a:p>
          <a:p>
            <a:pPr algn="ctr"/>
            <a:r>
              <a:rPr lang="en-US" sz="2400" b="1" dirty="0" smtClean="0">
                <a:solidFill>
                  <a:srgbClr val="111111"/>
                </a:solidFill>
                <a:latin typeface="Times New Roman" panose="02020603050405020304" pitchFamily="18" charset="0"/>
                <a:cs typeface="Times New Roman" panose="02020603050405020304" pitchFamily="18" charset="0"/>
              </a:rPr>
              <a:t>Starbuck Family</a:t>
            </a:r>
            <a:endParaRPr lang="en-US" sz="2400" b="1" dirty="0">
              <a:solidFill>
                <a:srgbClr val="111111"/>
              </a:solidFill>
              <a:latin typeface="Times New Roman" panose="02020603050405020304" pitchFamily="18" charset="0"/>
              <a:cs typeface="Times New Roman" panose="02020603050405020304" pitchFamily="18" charset="0"/>
            </a:endParaRPr>
          </a:p>
        </p:txBody>
      </p:sp>
      <p:cxnSp>
        <p:nvCxnSpPr>
          <p:cNvPr id="17" name="Straight Connector 16"/>
          <p:cNvCxnSpPr/>
          <p:nvPr/>
        </p:nvCxnSpPr>
        <p:spPr>
          <a:xfrm flipH="1">
            <a:off x="4912367" y="1056325"/>
            <a:ext cx="10330" cy="5801675"/>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5036345" y="2277160"/>
            <a:ext cx="3923436" cy="2686050"/>
          </a:xfrm>
          <a:prstGeom prst="rect">
            <a:avLst/>
          </a:prstGeom>
          <a:noFill/>
        </p:spPr>
        <p:txBody>
          <a:bodyPr wrap="square" numCol="2" rtlCol="0">
            <a:spAutoFit/>
          </a:bodyPr>
          <a:lstStyle/>
          <a:p>
            <a:r>
              <a:rPr lang="en-US" sz="1400" dirty="0" smtClean="0">
                <a:solidFill>
                  <a:srgbClr val="111111"/>
                </a:solidFill>
                <a:latin typeface="Times New Roman" panose="02020603050405020304" pitchFamily="18" charset="0"/>
                <a:cs typeface="Times New Roman" panose="02020603050405020304" pitchFamily="18" charset="0"/>
              </a:rPr>
              <a:t>Three members of the Starbucks family were home when the tornado struck their house. The 2</a:t>
            </a:r>
            <a:r>
              <a:rPr lang="en-US" sz="1400" baseline="30000" dirty="0" smtClean="0">
                <a:solidFill>
                  <a:srgbClr val="111111"/>
                </a:solidFill>
                <a:latin typeface="Times New Roman" panose="02020603050405020304" pitchFamily="18" charset="0"/>
                <a:cs typeface="Times New Roman" panose="02020603050405020304" pitchFamily="18" charset="0"/>
              </a:rPr>
              <a:t>nd</a:t>
            </a:r>
            <a:r>
              <a:rPr lang="en-US" sz="1400" dirty="0" smtClean="0">
                <a:solidFill>
                  <a:srgbClr val="111111"/>
                </a:solidFill>
                <a:latin typeface="Times New Roman" panose="02020603050405020304" pitchFamily="18" charset="0"/>
                <a:cs typeface="Times New Roman" panose="02020603050405020304" pitchFamily="18" charset="0"/>
              </a:rPr>
              <a:t> floor of the house came down onto the first floor where all of the Starbuck’s family were located. </a:t>
            </a:r>
          </a:p>
          <a:p>
            <a:r>
              <a:rPr lang="en-US" sz="1400" b="1" dirty="0" smtClean="0">
                <a:solidFill>
                  <a:srgbClr val="111111"/>
                </a:solidFill>
                <a:latin typeface="Times New Roman" panose="02020603050405020304" pitchFamily="18" charset="0"/>
                <a:cs typeface="Times New Roman" panose="02020603050405020304" pitchFamily="18" charset="0"/>
              </a:rPr>
              <a:t>Miraculously, they all survived with only minor injuries. </a:t>
            </a:r>
          </a:p>
          <a:p>
            <a:r>
              <a:rPr lang="en-US" sz="1400" dirty="0" smtClean="0">
                <a:solidFill>
                  <a:srgbClr val="111111"/>
                </a:solidFill>
                <a:latin typeface="Times New Roman" panose="02020603050405020304" pitchFamily="18" charset="0"/>
                <a:cs typeface="Times New Roman" panose="02020603050405020304" pitchFamily="18" charset="0"/>
              </a:rPr>
              <a:t>The kitchen stove blocked the debris from the ladies, and the bath tub did the same for Mr. Starbuck.</a:t>
            </a:r>
            <a:endParaRPr lang="en-US" sz="1400" dirty="0">
              <a:solidFill>
                <a:srgbClr val="111111"/>
              </a:solidFill>
              <a:latin typeface="Times New Roman" panose="02020603050405020304" pitchFamily="18" charset="0"/>
              <a:cs typeface="Times New Roman" panose="02020603050405020304" pitchFamily="18" charset="0"/>
            </a:endParaRPr>
          </a:p>
        </p:txBody>
      </p:sp>
      <p:pic>
        <p:nvPicPr>
          <p:cNvPr id="20485" name="Picture 5" descr="https://s-media-cache-ak0.pinimg.com/236x/a4/5f/d6/a45fd6ef7f8e4f4a603585b00cdd850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99313" y="3620185"/>
            <a:ext cx="1077912" cy="1323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cxnSp>
        <p:nvCxnSpPr>
          <p:cNvPr id="23" name="Straight Connector 22"/>
          <p:cNvCxnSpPr/>
          <p:nvPr/>
        </p:nvCxnSpPr>
        <p:spPr>
          <a:xfrm>
            <a:off x="4922697" y="5323546"/>
            <a:ext cx="4216541" cy="0"/>
          </a:xfrm>
          <a:prstGeom prst="line">
            <a:avLst/>
          </a:prstGeom>
          <a:ln>
            <a:solidFill>
              <a:srgbClr val="11111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1" y="4913971"/>
            <a:ext cx="4922696" cy="0"/>
          </a:xfrm>
          <a:prstGeom prst="line">
            <a:avLst/>
          </a:prstGeom>
          <a:ln>
            <a:solidFill>
              <a:srgbClr val="111111"/>
            </a:solidFill>
          </a:ln>
        </p:spPr>
        <p:style>
          <a:lnRef idx="1">
            <a:schemeClr val="accent1"/>
          </a:lnRef>
          <a:fillRef idx="0">
            <a:schemeClr val="accent1"/>
          </a:fillRef>
          <a:effectRef idx="0">
            <a:schemeClr val="accent1"/>
          </a:effectRef>
          <a:fontRef idx="minor">
            <a:schemeClr val="tx1"/>
          </a:fontRef>
        </p:style>
      </p:cxnSp>
      <p:sp>
        <p:nvSpPr>
          <p:cNvPr id="28" name="Rectangle 27"/>
          <p:cNvSpPr/>
          <p:nvPr/>
        </p:nvSpPr>
        <p:spPr>
          <a:xfrm>
            <a:off x="2436534" y="4913971"/>
            <a:ext cx="2599811" cy="1892826"/>
          </a:xfrm>
          <a:prstGeom prst="rect">
            <a:avLst/>
          </a:prstGeom>
        </p:spPr>
        <p:txBody>
          <a:bodyPr wrap="square">
            <a:spAutoFit/>
          </a:bodyPr>
          <a:lstStyle/>
          <a:p>
            <a:pPr eaLnBrk="1" hangingPunct="1"/>
            <a:r>
              <a:rPr lang="en-GB" altLang="en-US" b="1" dirty="0" smtClean="0">
                <a:solidFill>
                  <a:srgbClr val="1C1C1C"/>
                </a:solidFill>
                <a:latin typeface="Times New Roman" panose="02020603050405020304" pitchFamily="18" charset="0"/>
                <a:cs typeface="Times New Roman" panose="02020603050405020304" pitchFamily="18" charset="0"/>
              </a:rPr>
              <a:t>“ </a:t>
            </a:r>
            <a:r>
              <a:rPr lang="en-GB" altLang="en-US" sz="1400" b="1" dirty="0" smtClean="0">
                <a:solidFill>
                  <a:srgbClr val="1C1C1C"/>
                </a:solidFill>
                <a:latin typeface="Times New Roman" panose="02020603050405020304" pitchFamily="18" charset="0"/>
                <a:cs typeface="Times New Roman" panose="02020603050405020304" pitchFamily="18" charset="0"/>
              </a:rPr>
              <a:t>My Father was in the bathroom putting up a shelf when the storm struck.  He had a like escape, the bath tub and a heavy iron bed frame supported the wreckage and saved him.”</a:t>
            </a:r>
            <a:r>
              <a:rPr lang="en-GB" altLang="en-US" b="1" dirty="0" smtClean="0">
                <a:solidFill>
                  <a:srgbClr val="1C1C1C"/>
                </a:solidFill>
                <a:latin typeface="Times New Roman" panose="02020603050405020304" pitchFamily="18" charset="0"/>
                <a:cs typeface="Times New Roman" panose="02020603050405020304" pitchFamily="18" charset="0"/>
              </a:rPr>
              <a:t> </a:t>
            </a:r>
            <a:r>
              <a:rPr lang="en-GB" altLang="en-US" sz="1400" dirty="0" smtClean="0">
                <a:solidFill>
                  <a:srgbClr val="1C1C1C"/>
                </a:solidFill>
                <a:latin typeface="Times New Roman" panose="02020603050405020304" pitchFamily="18" charset="0"/>
                <a:cs typeface="Times New Roman" panose="02020603050405020304" pitchFamily="18" charset="0"/>
              </a:rPr>
              <a:t>– </a:t>
            </a:r>
            <a:r>
              <a:rPr lang="en-GB" altLang="en-US" sz="1100" dirty="0" smtClean="0">
                <a:solidFill>
                  <a:srgbClr val="1C1C1C"/>
                </a:solidFill>
                <a:latin typeface="Times New Roman" panose="02020603050405020304" pitchFamily="18" charset="0"/>
                <a:cs typeface="Times New Roman" panose="02020603050405020304" pitchFamily="18" charset="0"/>
              </a:rPr>
              <a:t>Edith Starbuck via The Morning Oregonian </a:t>
            </a:r>
            <a:endParaRPr lang="en-GB" altLang="en-US" sz="1100" dirty="0">
              <a:solidFill>
                <a:srgbClr val="1C1C1C"/>
              </a:solidFill>
              <a:latin typeface="Times New Roman" panose="02020603050405020304" pitchFamily="18" charset="0"/>
              <a:cs typeface="Times New Roman" panose="02020603050405020304" pitchFamily="18" charset="0"/>
            </a:endParaRPr>
          </a:p>
        </p:txBody>
      </p:sp>
      <p:pic>
        <p:nvPicPr>
          <p:cNvPr id="20487" name="Picture 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1044" y="4963210"/>
            <a:ext cx="2395490" cy="1795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4" name="Rectangle 33"/>
          <p:cNvSpPr/>
          <p:nvPr/>
        </p:nvSpPr>
        <p:spPr>
          <a:xfrm>
            <a:off x="5426870" y="5618700"/>
            <a:ext cx="3526630" cy="861774"/>
          </a:xfrm>
          <a:prstGeom prst="rect">
            <a:avLst/>
          </a:prstGeom>
        </p:spPr>
        <p:txBody>
          <a:bodyPr wrap="square">
            <a:spAutoFit/>
          </a:bodyPr>
          <a:lstStyle/>
          <a:p>
            <a:pPr eaLnBrk="1" hangingPunct="1"/>
            <a:r>
              <a:rPr lang="en-GB" altLang="en-US" b="1" dirty="0" smtClean="0">
                <a:solidFill>
                  <a:srgbClr val="1C1C1C"/>
                </a:solidFill>
                <a:latin typeface="Times New Roman" panose="02020603050405020304" pitchFamily="18" charset="0"/>
                <a:cs typeface="Times New Roman" panose="02020603050405020304" pitchFamily="18" charset="0"/>
              </a:rPr>
              <a:t>“ The escape from death of the Starbuck family was a miracle”</a:t>
            </a:r>
          </a:p>
          <a:p>
            <a:pPr eaLnBrk="1" hangingPunct="1"/>
            <a:r>
              <a:rPr lang="en-GB" altLang="en-US" sz="1200" dirty="0" smtClean="0">
                <a:solidFill>
                  <a:srgbClr val="1C1C1C"/>
                </a:solidFill>
                <a:latin typeface="Times New Roman" panose="02020603050405020304" pitchFamily="18" charset="0"/>
                <a:cs typeface="Times New Roman" panose="02020603050405020304" pitchFamily="18" charset="0"/>
              </a:rPr>
              <a:t>– The Oregon Journal 27 Feb 1904</a:t>
            </a:r>
            <a:endParaRPr lang="en-GB" altLang="en-US" sz="1200" dirty="0">
              <a:solidFill>
                <a:srgbClr val="1C1C1C"/>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44799778"/>
      </p:ext>
    </p:extLst>
  </p:cSld>
  <p:clrMapOvr>
    <a:masterClrMapping/>
  </p:clrMapOvr>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a:spLocks noChangeArrowheads="1"/>
          </p:cNvSpPr>
          <p:nvPr/>
        </p:nvSpPr>
        <p:spPr bwMode="auto">
          <a:xfrm>
            <a:off x="1" y="183543"/>
            <a:ext cx="9144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4800" dirty="0" smtClean="0">
                <a:solidFill>
                  <a:srgbClr val="080808"/>
                </a:solidFill>
                <a:effectLst>
                  <a:outerShdw blurRad="38100" dist="38100" dir="2700000" algn="tl">
                    <a:srgbClr val="000000">
                      <a:alpha val="43137"/>
                    </a:srgbClr>
                  </a:outerShdw>
                </a:effectLst>
                <a:latin typeface="Algerian" panose="04020705040A02060702" pitchFamily="82" charset="0"/>
              </a:rPr>
              <a:t>Portland Tornado Injuries</a:t>
            </a:r>
            <a:endParaRPr lang="en-GB" altLang="en-US" sz="48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cxnSp>
        <p:nvCxnSpPr>
          <p:cNvPr id="14" name="Straight Connector 13"/>
          <p:cNvCxnSpPr/>
          <p:nvPr/>
        </p:nvCxnSpPr>
        <p:spPr>
          <a:xfrm>
            <a:off x="0" y="984250"/>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763" y="950913"/>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3121643" y="1714208"/>
            <a:ext cx="19489" cy="4650530"/>
          </a:xfrm>
          <a:prstGeom prst="line">
            <a:avLst/>
          </a:prstGeom>
          <a:ln>
            <a:solidFill>
              <a:srgbClr val="111111"/>
            </a:solidFill>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39298" y="1056325"/>
            <a:ext cx="8830873" cy="461665"/>
          </a:xfrm>
          <a:prstGeom prst="rect">
            <a:avLst/>
          </a:prstGeom>
          <a:noFill/>
        </p:spPr>
        <p:txBody>
          <a:bodyPr wrap="square" rtlCol="0">
            <a:spAutoFit/>
          </a:bodyPr>
          <a:lstStyle/>
          <a:p>
            <a:pPr algn="ctr"/>
            <a:r>
              <a:rPr lang="en-US" sz="2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People Picked up by the Tornado</a:t>
            </a:r>
            <a:endParaRPr lang="en-US" sz="2400" b="1"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cxnSp>
        <p:nvCxnSpPr>
          <p:cNvPr id="20" name="Straight Connector 19"/>
          <p:cNvCxnSpPr/>
          <p:nvPr/>
        </p:nvCxnSpPr>
        <p:spPr>
          <a:xfrm>
            <a:off x="6307227" y="1590383"/>
            <a:ext cx="19489" cy="4650530"/>
          </a:xfrm>
          <a:prstGeom prst="line">
            <a:avLst/>
          </a:prstGeom>
          <a:ln>
            <a:solidFill>
              <a:srgbClr val="11111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0954928"/>
      </p:ext>
    </p:extLst>
  </p:cSld>
  <p:clrMapOvr>
    <a:masterClrMapping/>
  </p:clrMapOvr>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a:spLocks noChangeArrowheads="1"/>
          </p:cNvSpPr>
          <p:nvPr/>
        </p:nvSpPr>
        <p:spPr bwMode="auto">
          <a:xfrm>
            <a:off x="1" y="183543"/>
            <a:ext cx="9144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4800" dirty="0" smtClean="0">
                <a:solidFill>
                  <a:srgbClr val="080808"/>
                </a:solidFill>
                <a:effectLst>
                  <a:outerShdw blurRad="38100" dist="38100" dir="2700000" algn="tl">
                    <a:srgbClr val="000000">
                      <a:alpha val="43137"/>
                    </a:srgbClr>
                  </a:outerShdw>
                </a:effectLst>
                <a:latin typeface="Algerian" panose="04020705040A02060702" pitchFamily="82" charset="0"/>
              </a:rPr>
              <a:t>Portland Tornado Injuries</a:t>
            </a:r>
            <a:endParaRPr lang="en-GB" altLang="en-US" sz="48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cxnSp>
        <p:nvCxnSpPr>
          <p:cNvPr id="14" name="Straight Connector 13"/>
          <p:cNvCxnSpPr/>
          <p:nvPr/>
        </p:nvCxnSpPr>
        <p:spPr>
          <a:xfrm>
            <a:off x="0" y="984250"/>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763" y="950913"/>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3121643" y="1714208"/>
            <a:ext cx="19489" cy="4650530"/>
          </a:xfrm>
          <a:prstGeom prst="line">
            <a:avLst/>
          </a:prstGeom>
          <a:ln>
            <a:solidFill>
              <a:srgbClr val="111111"/>
            </a:solidFill>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39298" y="1056325"/>
            <a:ext cx="8830873" cy="461665"/>
          </a:xfrm>
          <a:prstGeom prst="rect">
            <a:avLst/>
          </a:prstGeom>
          <a:noFill/>
        </p:spPr>
        <p:txBody>
          <a:bodyPr wrap="square" rtlCol="0">
            <a:spAutoFit/>
          </a:bodyPr>
          <a:lstStyle/>
          <a:p>
            <a:pPr algn="ctr"/>
            <a:r>
              <a:rPr lang="en-US" sz="2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People Picked up by the Tornado</a:t>
            </a:r>
            <a:endParaRPr lang="en-US" sz="2400" b="1"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cxnSp>
        <p:nvCxnSpPr>
          <p:cNvPr id="20" name="Straight Connector 19"/>
          <p:cNvCxnSpPr/>
          <p:nvPr/>
        </p:nvCxnSpPr>
        <p:spPr>
          <a:xfrm>
            <a:off x="6307227" y="1590383"/>
            <a:ext cx="19489" cy="4650530"/>
          </a:xfrm>
          <a:prstGeom prst="line">
            <a:avLst/>
          </a:prstGeom>
          <a:ln>
            <a:solidFill>
              <a:srgbClr val="111111"/>
            </a:solidFill>
          </a:ln>
        </p:spPr>
        <p:style>
          <a:lnRef idx="1">
            <a:schemeClr val="accent1"/>
          </a:lnRef>
          <a:fillRef idx="0">
            <a:schemeClr val="accent1"/>
          </a:fillRef>
          <a:effectRef idx="0">
            <a:schemeClr val="accent1"/>
          </a:effectRef>
          <a:fontRef idx="minor">
            <a:schemeClr val="tx1"/>
          </a:fontRef>
        </p:style>
      </p:cxnSp>
      <p:grpSp>
        <p:nvGrpSpPr>
          <p:cNvPr id="3" name="Group 2"/>
          <p:cNvGrpSpPr/>
          <p:nvPr/>
        </p:nvGrpSpPr>
        <p:grpSpPr>
          <a:xfrm>
            <a:off x="81444" y="4169391"/>
            <a:ext cx="3040200" cy="2071522"/>
            <a:chOff x="81444" y="4169391"/>
            <a:chExt cx="3040200" cy="2071522"/>
          </a:xfrm>
        </p:grpSpPr>
        <p:pic>
          <p:nvPicPr>
            <p:cNvPr id="18434" name="Picture 2"/>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81444" y="4169391"/>
              <a:ext cx="3014182" cy="20715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200025" y="4169391"/>
              <a:ext cx="1104900" cy="174009"/>
            </a:xfrm>
            <a:prstGeom prst="rect">
              <a:avLst/>
            </a:prstGeom>
            <a:solidFill>
              <a:srgbClr val="FFFF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2085858" y="4856470"/>
              <a:ext cx="1035786" cy="174009"/>
            </a:xfrm>
            <a:prstGeom prst="rect">
              <a:avLst/>
            </a:prstGeom>
            <a:solidFill>
              <a:srgbClr val="FFFF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138593" y="4588491"/>
              <a:ext cx="2290281" cy="174009"/>
            </a:xfrm>
            <a:prstGeom prst="rect">
              <a:avLst/>
            </a:prstGeom>
            <a:solidFill>
              <a:srgbClr val="FFFF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113445" y="4989819"/>
              <a:ext cx="1191480" cy="174009"/>
            </a:xfrm>
            <a:prstGeom prst="rect">
              <a:avLst/>
            </a:prstGeom>
            <a:solidFill>
              <a:srgbClr val="FFFF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840392" y="5144778"/>
              <a:ext cx="2255233" cy="174009"/>
            </a:xfrm>
            <a:prstGeom prst="rect">
              <a:avLst/>
            </a:prstGeom>
            <a:solidFill>
              <a:srgbClr val="FFFF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118635" y="5260357"/>
              <a:ext cx="1260348" cy="174009"/>
            </a:xfrm>
            <a:prstGeom prst="rect">
              <a:avLst/>
            </a:prstGeom>
            <a:solidFill>
              <a:srgbClr val="FFFF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635356198"/>
      </p:ext>
    </p:extLst>
  </p:cSld>
  <p:clrMapOvr>
    <a:masterClrMapping/>
  </p:clrMapOvr>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a:spLocks noChangeArrowheads="1"/>
          </p:cNvSpPr>
          <p:nvPr/>
        </p:nvSpPr>
        <p:spPr bwMode="auto">
          <a:xfrm>
            <a:off x="1" y="183543"/>
            <a:ext cx="9144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4800" dirty="0" smtClean="0">
                <a:solidFill>
                  <a:srgbClr val="080808"/>
                </a:solidFill>
                <a:effectLst>
                  <a:outerShdw blurRad="38100" dist="38100" dir="2700000" algn="tl">
                    <a:srgbClr val="000000">
                      <a:alpha val="43137"/>
                    </a:srgbClr>
                  </a:outerShdw>
                </a:effectLst>
                <a:latin typeface="Algerian" panose="04020705040A02060702" pitchFamily="82" charset="0"/>
              </a:rPr>
              <a:t>Portland Tornado Injuries</a:t>
            </a:r>
            <a:endParaRPr lang="en-GB" altLang="en-US" sz="48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cxnSp>
        <p:nvCxnSpPr>
          <p:cNvPr id="14" name="Straight Connector 13"/>
          <p:cNvCxnSpPr/>
          <p:nvPr/>
        </p:nvCxnSpPr>
        <p:spPr>
          <a:xfrm>
            <a:off x="0" y="984250"/>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763" y="950913"/>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3121643" y="1714208"/>
            <a:ext cx="19489" cy="4650530"/>
          </a:xfrm>
          <a:prstGeom prst="line">
            <a:avLst/>
          </a:prstGeom>
          <a:ln>
            <a:solidFill>
              <a:srgbClr val="111111"/>
            </a:solidFill>
          </a:ln>
        </p:spPr>
        <p:style>
          <a:lnRef idx="1">
            <a:schemeClr val="accent1"/>
          </a:lnRef>
          <a:fillRef idx="0">
            <a:schemeClr val="accent1"/>
          </a:fillRef>
          <a:effectRef idx="0">
            <a:schemeClr val="accent1"/>
          </a:effectRef>
          <a:fontRef idx="minor">
            <a:schemeClr val="tx1"/>
          </a:fontRef>
        </p:style>
      </p:cxnSp>
      <p:pic>
        <p:nvPicPr>
          <p:cNvPr id="18436" name="Picture 4"/>
          <p:cNvPicPr>
            <a:picLocks noChangeAspect="1" noChangeArrowheads="1"/>
          </p:cNvPicPr>
          <p:nvPr/>
        </p:nvPicPr>
        <p:blipFill rotWithShape="1">
          <a:blip r:embed="rId3">
            <a:extLst>
              <a:ext uri="{BEBA8EAE-BF5A-486C-A8C5-ECC9F3942E4B}">
                <a14:imgProps xmlns:a14="http://schemas.microsoft.com/office/drawing/2010/main">
                  <a14:imgLayer r:embed="rId4">
                    <a14:imgEffect>
                      <a14:brightnessContrast bright="5000" contrast="38000"/>
                    </a14:imgEffect>
                  </a14:imgLayer>
                </a14:imgProps>
              </a:ext>
              <a:ext uri="{28A0092B-C50C-407E-A947-70E740481C1C}">
                <a14:useLocalDpi xmlns:a14="http://schemas.microsoft.com/office/drawing/2010/main" val="0"/>
              </a:ext>
            </a:extLst>
          </a:blip>
          <a:srcRect t="10125"/>
          <a:stretch/>
        </p:blipFill>
        <p:spPr bwMode="auto">
          <a:xfrm>
            <a:off x="3207807" y="3138955"/>
            <a:ext cx="3061320" cy="18960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 name="TextBox 18"/>
          <p:cNvSpPr txBox="1"/>
          <p:nvPr/>
        </p:nvSpPr>
        <p:spPr>
          <a:xfrm>
            <a:off x="-39298" y="1056325"/>
            <a:ext cx="8830873" cy="461665"/>
          </a:xfrm>
          <a:prstGeom prst="rect">
            <a:avLst/>
          </a:prstGeom>
          <a:noFill/>
        </p:spPr>
        <p:txBody>
          <a:bodyPr wrap="square" rtlCol="0">
            <a:spAutoFit/>
          </a:bodyPr>
          <a:lstStyle/>
          <a:p>
            <a:pPr algn="ctr"/>
            <a:r>
              <a:rPr lang="en-US" sz="2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People Picked up by the Tornado</a:t>
            </a:r>
            <a:endParaRPr lang="en-US" sz="2400" b="1"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cxnSp>
        <p:nvCxnSpPr>
          <p:cNvPr id="20" name="Straight Connector 19"/>
          <p:cNvCxnSpPr/>
          <p:nvPr/>
        </p:nvCxnSpPr>
        <p:spPr>
          <a:xfrm>
            <a:off x="6307227" y="1590383"/>
            <a:ext cx="19489" cy="4650530"/>
          </a:xfrm>
          <a:prstGeom prst="line">
            <a:avLst/>
          </a:prstGeom>
          <a:ln>
            <a:solidFill>
              <a:srgbClr val="111111"/>
            </a:solidFill>
          </a:ln>
        </p:spPr>
        <p:style>
          <a:lnRef idx="1">
            <a:schemeClr val="accent1"/>
          </a:lnRef>
          <a:fillRef idx="0">
            <a:schemeClr val="accent1"/>
          </a:fillRef>
          <a:effectRef idx="0">
            <a:schemeClr val="accent1"/>
          </a:effectRef>
          <a:fontRef idx="minor">
            <a:schemeClr val="tx1"/>
          </a:fontRef>
        </p:style>
      </p:cxnSp>
      <p:pic>
        <p:nvPicPr>
          <p:cNvPr id="12" name="Picture 2"/>
          <p:cNvPicPr>
            <a:picLocks noChangeAspect="1" noChangeArrowheads="1"/>
          </p:cNvPicPr>
          <p:nvPr/>
        </p:nvPicPr>
        <p:blipFill>
          <a:blip r:embed="rId5">
            <a:extLst>
              <a:ext uri="{BEBA8EAE-BF5A-486C-A8C5-ECC9F3942E4B}">
                <a14:imgProps xmlns:a14="http://schemas.microsoft.com/office/drawing/2010/main">
                  <a14:imgLayer r:embed="rId6">
                    <a14:imgEffect>
                      <a14:artisticTexturizer/>
                    </a14:imgEffect>
                    <a14:imgEffect>
                      <a14:colorTemperature colorTemp="3000"/>
                    </a14:imgEffect>
                    <a14:imgEffect>
                      <a14:saturation sat="0"/>
                    </a14:imgEffect>
                    <a14:imgEffect>
                      <a14:brightnessContrast bright="-12000" contrast="21000"/>
                    </a14:imgEffect>
                  </a14:imgLayer>
                </a14:imgProps>
              </a:ext>
              <a:ext uri="{28A0092B-C50C-407E-A947-70E740481C1C}">
                <a14:useLocalDpi xmlns:a14="http://schemas.microsoft.com/office/drawing/2010/main" val="0"/>
              </a:ext>
            </a:extLst>
          </a:blip>
          <a:srcRect/>
          <a:stretch>
            <a:fillRect/>
          </a:stretch>
        </p:blipFill>
        <p:spPr bwMode="auto">
          <a:xfrm>
            <a:off x="81444" y="4169391"/>
            <a:ext cx="3014182" cy="20715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Rectangle 23"/>
          <p:cNvSpPr/>
          <p:nvPr/>
        </p:nvSpPr>
        <p:spPr>
          <a:xfrm>
            <a:off x="4462943" y="3388342"/>
            <a:ext cx="1223481" cy="212108"/>
          </a:xfrm>
          <a:prstGeom prst="rect">
            <a:avLst/>
          </a:prstGeom>
          <a:solidFill>
            <a:srgbClr val="FFFF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4002901" y="3646796"/>
            <a:ext cx="1416824" cy="212108"/>
          </a:xfrm>
          <a:prstGeom prst="rect">
            <a:avLst/>
          </a:prstGeom>
          <a:solidFill>
            <a:srgbClr val="FFFF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3745347" y="4053812"/>
            <a:ext cx="1817253" cy="212108"/>
          </a:xfrm>
          <a:prstGeom prst="rect">
            <a:avLst/>
          </a:prstGeom>
          <a:solidFill>
            <a:srgbClr val="FFFF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4615343" y="3540742"/>
            <a:ext cx="1223481" cy="212108"/>
          </a:xfrm>
          <a:prstGeom prst="rect">
            <a:avLst/>
          </a:prstGeom>
          <a:solidFill>
            <a:srgbClr val="FFFF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3324226" y="4310986"/>
            <a:ext cx="2819400" cy="432464"/>
          </a:xfrm>
          <a:prstGeom prst="rect">
            <a:avLst/>
          </a:prstGeom>
          <a:solidFill>
            <a:srgbClr val="FFFF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63220935"/>
      </p:ext>
    </p:extLst>
  </p:cSld>
  <p:clrMapOvr>
    <a:masterClrMapping/>
  </p:clrMapOvr>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a:spLocks noChangeArrowheads="1"/>
          </p:cNvSpPr>
          <p:nvPr/>
        </p:nvSpPr>
        <p:spPr bwMode="auto">
          <a:xfrm>
            <a:off x="1" y="183543"/>
            <a:ext cx="9144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4800" dirty="0" smtClean="0">
                <a:solidFill>
                  <a:srgbClr val="080808"/>
                </a:solidFill>
                <a:effectLst>
                  <a:outerShdw blurRad="38100" dist="38100" dir="2700000" algn="tl">
                    <a:srgbClr val="000000">
                      <a:alpha val="43137"/>
                    </a:srgbClr>
                  </a:outerShdw>
                </a:effectLst>
                <a:latin typeface="Algerian" panose="04020705040A02060702" pitchFamily="82" charset="0"/>
              </a:rPr>
              <a:t>Portland Tornado Injuries</a:t>
            </a:r>
            <a:endParaRPr lang="en-GB" altLang="en-US" sz="48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cxnSp>
        <p:nvCxnSpPr>
          <p:cNvPr id="14" name="Straight Connector 13"/>
          <p:cNvCxnSpPr/>
          <p:nvPr/>
        </p:nvCxnSpPr>
        <p:spPr>
          <a:xfrm>
            <a:off x="0" y="984250"/>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763" y="950913"/>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3121643" y="1714208"/>
            <a:ext cx="19489" cy="4650530"/>
          </a:xfrm>
          <a:prstGeom prst="line">
            <a:avLst/>
          </a:prstGeom>
          <a:ln>
            <a:solidFill>
              <a:srgbClr val="111111"/>
            </a:solidFill>
          </a:ln>
        </p:spPr>
        <p:style>
          <a:lnRef idx="1">
            <a:schemeClr val="accent1"/>
          </a:lnRef>
          <a:fillRef idx="0">
            <a:schemeClr val="accent1"/>
          </a:fillRef>
          <a:effectRef idx="0">
            <a:schemeClr val="accent1"/>
          </a:effectRef>
          <a:fontRef idx="minor">
            <a:schemeClr val="tx1"/>
          </a:fontRef>
        </p:style>
      </p:cxnSp>
      <p:pic>
        <p:nvPicPr>
          <p:cNvPr id="18436" name="Picture 4"/>
          <p:cNvPicPr>
            <a:picLocks noChangeAspect="1" noChangeArrowheads="1"/>
          </p:cNvPicPr>
          <p:nvPr/>
        </p:nvPicPr>
        <p:blipFill rotWithShape="1">
          <a:blip r:embed="rId3">
            <a:extLst>
              <a:ext uri="{BEBA8EAE-BF5A-486C-A8C5-ECC9F3942E4B}">
                <a14:imgProps xmlns:a14="http://schemas.microsoft.com/office/drawing/2010/main">
                  <a14:imgLayer r:embed="rId4">
                    <a14:imgEffect>
                      <a14:artisticTexturizer/>
                    </a14:imgEffect>
                    <a14:imgEffect>
                      <a14:sharpenSoften amount="-14000"/>
                    </a14:imgEffect>
                    <a14:imgEffect>
                      <a14:colorTemperature colorTemp="3000"/>
                    </a14:imgEffect>
                    <a14:imgEffect>
                      <a14:saturation sat="0"/>
                    </a14:imgEffect>
                    <a14:imgEffect>
                      <a14:brightnessContrast bright="-12000" contrast="21000"/>
                    </a14:imgEffect>
                  </a14:imgLayer>
                </a14:imgProps>
              </a:ext>
              <a:ext uri="{28A0092B-C50C-407E-A947-70E740481C1C}">
                <a14:useLocalDpi xmlns:a14="http://schemas.microsoft.com/office/drawing/2010/main" val="0"/>
              </a:ext>
            </a:extLst>
          </a:blip>
          <a:srcRect t="10125"/>
          <a:stretch/>
        </p:blipFill>
        <p:spPr bwMode="auto">
          <a:xfrm>
            <a:off x="3207807" y="3138955"/>
            <a:ext cx="3061320" cy="18960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 name="TextBox 18"/>
          <p:cNvSpPr txBox="1"/>
          <p:nvPr/>
        </p:nvSpPr>
        <p:spPr>
          <a:xfrm>
            <a:off x="-39298" y="1056325"/>
            <a:ext cx="8830873" cy="461665"/>
          </a:xfrm>
          <a:prstGeom prst="rect">
            <a:avLst/>
          </a:prstGeom>
          <a:noFill/>
        </p:spPr>
        <p:txBody>
          <a:bodyPr wrap="square" rtlCol="0">
            <a:spAutoFit/>
          </a:bodyPr>
          <a:lstStyle/>
          <a:p>
            <a:pPr algn="ctr"/>
            <a:r>
              <a:rPr lang="en-US" sz="2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People Picked up by the Tornado</a:t>
            </a:r>
            <a:endParaRPr lang="en-US" sz="2400" b="1"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cxnSp>
        <p:nvCxnSpPr>
          <p:cNvPr id="20" name="Straight Connector 19"/>
          <p:cNvCxnSpPr/>
          <p:nvPr/>
        </p:nvCxnSpPr>
        <p:spPr>
          <a:xfrm>
            <a:off x="6307227" y="1590383"/>
            <a:ext cx="19489" cy="4650530"/>
          </a:xfrm>
          <a:prstGeom prst="line">
            <a:avLst/>
          </a:prstGeom>
          <a:ln>
            <a:solidFill>
              <a:srgbClr val="111111"/>
            </a:solidFill>
          </a:ln>
        </p:spPr>
        <p:style>
          <a:lnRef idx="1">
            <a:schemeClr val="accent1"/>
          </a:lnRef>
          <a:fillRef idx="0">
            <a:schemeClr val="accent1"/>
          </a:fillRef>
          <a:effectRef idx="0">
            <a:schemeClr val="accent1"/>
          </a:effectRef>
          <a:fontRef idx="minor">
            <a:schemeClr val="tx1"/>
          </a:fontRef>
        </p:style>
      </p:cxnSp>
      <p:pic>
        <p:nvPicPr>
          <p:cNvPr id="12" name="Picture 2"/>
          <p:cNvPicPr>
            <a:picLocks noChangeAspect="1" noChangeArrowheads="1"/>
          </p:cNvPicPr>
          <p:nvPr/>
        </p:nvPicPr>
        <p:blipFill>
          <a:blip r:embed="rId5">
            <a:extLst>
              <a:ext uri="{BEBA8EAE-BF5A-486C-A8C5-ECC9F3942E4B}">
                <a14:imgProps xmlns:a14="http://schemas.microsoft.com/office/drawing/2010/main">
                  <a14:imgLayer r:embed="rId6">
                    <a14:imgEffect>
                      <a14:artisticTexturizer/>
                    </a14:imgEffect>
                    <a14:imgEffect>
                      <a14:colorTemperature colorTemp="3000"/>
                    </a14:imgEffect>
                    <a14:imgEffect>
                      <a14:saturation sat="0"/>
                    </a14:imgEffect>
                    <a14:imgEffect>
                      <a14:brightnessContrast bright="-12000" contrast="21000"/>
                    </a14:imgEffect>
                  </a14:imgLayer>
                </a14:imgProps>
              </a:ext>
              <a:ext uri="{28A0092B-C50C-407E-A947-70E740481C1C}">
                <a14:useLocalDpi xmlns:a14="http://schemas.microsoft.com/office/drawing/2010/main" val="0"/>
              </a:ext>
            </a:extLst>
          </a:blip>
          <a:srcRect/>
          <a:stretch>
            <a:fillRect/>
          </a:stretch>
        </p:blipFill>
        <p:spPr bwMode="auto">
          <a:xfrm>
            <a:off x="81444" y="4169391"/>
            <a:ext cx="3014182" cy="20715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5"/>
          <p:cNvPicPr>
            <a:picLocks noChangeAspect="1" noChangeArrowheads="1"/>
          </p:cNvPicPr>
          <p:nvPr/>
        </p:nvPicPr>
        <p:blipFill rotWithShape="1">
          <a:blip r:embed="rId7">
            <a:extLst>
              <a:ext uri="{BEBA8EAE-BF5A-486C-A8C5-ECC9F3942E4B}">
                <a14:imgProps xmlns:a14="http://schemas.microsoft.com/office/drawing/2010/main">
                  <a14:imgLayer r:embed="rId8">
                    <a14:imgEffect>
                      <a14:brightnessContrast bright="28000" contrast="66000"/>
                    </a14:imgEffect>
                  </a14:imgLayer>
                </a14:imgProps>
              </a:ext>
              <a:ext uri="{28A0092B-C50C-407E-A947-70E740481C1C}">
                <a14:useLocalDpi xmlns:a14="http://schemas.microsoft.com/office/drawing/2010/main" val="0"/>
              </a:ext>
            </a:extLst>
          </a:blip>
          <a:srcRect r="2925"/>
          <a:stretch/>
        </p:blipFill>
        <p:spPr bwMode="auto">
          <a:xfrm>
            <a:off x="6404586" y="1590383"/>
            <a:ext cx="2739415" cy="20137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7" name="Rectangle 26"/>
          <p:cNvSpPr/>
          <p:nvPr/>
        </p:nvSpPr>
        <p:spPr>
          <a:xfrm>
            <a:off x="6550812" y="1580566"/>
            <a:ext cx="1393038" cy="171742"/>
          </a:xfrm>
          <a:prstGeom prst="rect">
            <a:avLst/>
          </a:prstGeom>
          <a:solidFill>
            <a:srgbClr val="FFFF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6383646" y="1733258"/>
            <a:ext cx="1312554" cy="171742"/>
          </a:xfrm>
          <a:prstGeom prst="rect">
            <a:avLst/>
          </a:prstGeom>
          <a:solidFill>
            <a:srgbClr val="FFFF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6383646" y="1952624"/>
            <a:ext cx="2674629" cy="485775"/>
          </a:xfrm>
          <a:prstGeom prst="rect">
            <a:avLst/>
          </a:prstGeom>
          <a:solidFill>
            <a:srgbClr val="FFFF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6370536" y="3432138"/>
            <a:ext cx="1393038" cy="171742"/>
          </a:xfrm>
          <a:prstGeom prst="rect">
            <a:avLst/>
          </a:prstGeom>
          <a:solidFill>
            <a:srgbClr val="FFFF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7028256" y="3307875"/>
            <a:ext cx="2058594" cy="171742"/>
          </a:xfrm>
          <a:prstGeom prst="rect">
            <a:avLst/>
          </a:prstGeom>
          <a:solidFill>
            <a:srgbClr val="FFFF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53684509"/>
      </p:ext>
    </p:extLst>
  </p:cSld>
  <p:clrMapOvr>
    <a:masterClrMapping/>
  </p:clrMapOvr>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a:spLocks noChangeArrowheads="1"/>
          </p:cNvSpPr>
          <p:nvPr/>
        </p:nvSpPr>
        <p:spPr bwMode="auto">
          <a:xfrm>
            <a:off x="1" y="183543"/>
            <a:ext cx="9144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4800" dirty="0" smtClean="0">
                <a:solidFill>
                  <a:srgbClr val="080808"/>
                </a:solidFill>
                <a:effectLst>
                  <a:outerShdw blurRad="38100" dist="38100" dir="2700000" algn="tl">
                    <a:srgbClr val="000000">
                      <a:alpha val="43137"/>
                    </a:srgbClr>
                  </a:outerShdw>
                </a:effectLst>
                <a:latin typeface="Algerian" panose="04020705040A02060702" pitchFamily="82" charset="0"/>
              </a:rPr>
              <a:t>Portland Tornado Injuries</a:t>
            </a:r>
            <a:endParaRPr lang="en-GB" altLang="en-US" sz="48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cxnSp>
        <p:nvCxnSpPr>
          <p:cNvPr id="14" name="Straight Connector 13"/>
          <p:cNvCxnSpPr/>
          <p:nvPr/>
        </p:nvCxnSpPr>
        <p:spPr>
          <a:xfrm>
            <a:off x="0" y="984250"/>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763" y="950913"/>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3121643" y="1714208"/>
            <a:ext cx="19489" cy="4650530"/>
          </a:xfrm>
          <a:prstGeom prst="line">
            <a:avLst/>
          </a:prstGeom>
          <a:ln>
            <a:solidFill>
              <a:srgbClr val="111111"/>
            </a:solidFill>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39298" y="1056325"/>
            <a:ext cx="8830873" cy="461665"/>
          </a:xfrm>
          <a:prstGeom prst="rect">
            <a:avLst/>
          </a:prstGeom>
          <a:noFill/>
        </p:spPr>
        <p:txBody>
          <a:bodyPr wrap="square" rtlCol="0">
            <a:spAutoFit/>
          </a:bodyPr>
          <a:lstStyle/>
          <a:p>
            <a:pPr algn="ctr"/>
            <a:r>
              <a:rPr lang="en-US" sz="2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Animals Impacted by the Tornado</a:t>
            </a:r>
            <a:endParaRPr lang="en-US" sz="2400" b="1"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cxnSp>
        <p:nvCxnSpPr>
          <p:cNvPr id="20" name="Straight Connector 19"/>
          <p:cNvCxnSpPr/>
          <p:nvPr/>
        </p:nvCxnSpPr>
        <p:spPr>
          <a:xfrm>
            <a:off x="6307227" y="1590383"/>
            <a:ext cx="19489" cy="4650530"/>
          </a:xfrm>
          <a:prstGeom prst="line">
            <a:avLst/>
          </a:prstGeom>
          <a:ln>
            <a:solidFill>
              <a:srgbClr val="111111"/>
            </a:solidFill>
          </a:ln>
        </p:spPr>
        <p:style>
          <a:lnRef idx="1">
            <a:schemeClr val="accent1"/>
          </a:lnRef>
          <a:fillRef idx="0">
            <a:schemeClr val="accent1"/>
          </a:fillRef>
          <a:effectRef idx="0">
            <a:schemeClr val="accent1"/>
          </a:effectRef>
          <a:fontRef idx="minor">
            <a:schemeClr val="tx1"/>
          </a:fontRef>
        </p:style>
      </p:cxnSp>
      <p:pic>
        <p:nvPicPr>
          <p:cNvPr id="12290" name="Picture 2"/>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21000" contrast="67000"/>
                    </a14:imgEffect>
                  </a14:imgLayer>
                </a14:imgProps>
              </a:ext>
              <a:ext uri="{28A0092B-C50C-407E-A947-70E740481C1C}">
                <a14:useLocalDpi xmlns:a14="http://schemas.microsoft.com/office/drawing/2010/main" val="0"/>
              </a:ext>
            </a:extLst>
          </a:blip>
          <a:srcRect/>
          <a:stretch>
            <a:fillRect/>
          </a:stretch>
        </p:blipFill>
        <p:spPr bwMode="auto">
          <a:xfrm>
            <a:off x="80963" y="4857750"/>
            <a:ext cx="2943225" cy="1695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Rectangle 23"/>
          <p:cNvSpPr/>
          <p:nvPr/>
        </p:nvSpPr>
        <p:spPr>
          <a:xfrm>
            <a:off x="896298" y="5362283"/>
            <a:ext cx="2037402" cy="190792"/>
          </a:xfrm>
          <a:prstGeom prst="rect">
            <a:avLst/>
          </a:prstGeom>
          <a:solidFill>
            <a:srgbClr val="FFFF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80962" y="5486108"/>
            <a:ext cx="2852737" cy="171742"/>
          </a:xfrm>
          <a:prstGeom prst="rect">
            <a:avLst/>
          </a:prstGeom>
          <a:solidFill>
            <a:srgbClr val="FFFF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80962" y="5581212"/>
            <a:ext cx="2943225" cy="190938"/>
          </a:xfrm>
          <a:prstGeom prst="rect">
            <a:avLst/>
          </a:prstGeom>
          <a:solidFill>
            <a:srgbClr val="FFFF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71437" y="5762187"/>
            <a:ext cx="2943225" cy="190938"/>
          </a:xfrm>
          <a:prstGeom prst="rect">
            <a:avLst/>
          </a:prstGeom>
          <a:solidFill>
            <a:srgbClr val="FFFF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83342" y="5857437"/>
            <a:ext cx="2943225" cy="190938"/>
          </a:xfrm>
          <a:prstGeom prst="rect">
            <a:avLst/>
          </a:prstGeom>
          <a:solidFill>
            <a:srgbClr val="FFFF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80962" y="6000750"/>
            <a:ext cx="2943225" cy="190938"/>
          </a:xfrm>
          <a:prstGeom prst="rect">
            <a:avLst/>
          </a:prstGeom>
          <a:solidFill>
            <a:srgbClr val="FFFF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63405758"/>
      </p:ext>
    </p:extLst>
  </p:cSld>
  <p:clrMapOvr>
    <a:masterClrMapping/>
  </p:clrMapOvr>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a:spLocks noChangeArrowheads="1"/>
          </p:cNvSpPr>
          <p:nvPr/>
        </p:nvSpPr>
        <p:spPr bwMode="auto">
          <a:xfrm>
            <a:off x="1" y="183543"/>
            <a:ext cx="9144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4800" dirty="0" smtClean="0">
                <a:solidFill>
                  <a:srgbClr val="080808"/>
                </a:solidFill>
                <a:effectLst>
                  <a:outerShdw blurRad="38100" dist="38100" dir="2700000" algn="tl">
                    <a:srgbClr val="000000">
                      <a:alpha val="43137"/>
                    </a:srgbClr>
                  </a:outerShdw>
                </a:effectLst>
                <a:latin typeface="Algerian" panose="04020705040A02060702" pitchFamily="82" charset="0"/>
              </a:rPr>
              <a:t>Portland Tornado Injuries</a:t>
            </a:r>
            <a:endParaRPr lang="en-GB" altLang="en-US" sz="48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cxnSp>
        <p:nvCxnSpPr>
          <p:cNvPr id="14" name="Straight Connector 13"/>
          <p:cNvCxnSpPr/>
          <p:nvPr/>
        </p:nvCxnSpPr>
        <p:spPr>
          <a:xfrm>
            <a:off x="0" y="984250"/>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763" y="950913"/>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3121643" y="1714208"/>
            <a:ext cx="19489" cy="4650530"/>
          </a:xfrm>
          <a:prstGeom prst="line">
            <a:avLst/>
          </a:prstGeom>
          <a:ln>
            <a:solidFill>
              <a:srgbClr val="111111"/>
            </a:solidFill>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39298" y="1056325"/>
            <a:ext cx="8830873" cy="461665"/>
          </a:xfrm>
          <a:prstGeom prst="rect">
            <a:avLst/>
          </a:prstGeom>
          <a:noFill/>
        </p:spPr>
        <p:txBody>
          <a:bodyPr wrap="square" rtlCol="0">
            <a:spAutoFit/>
          </a:bodyPr>
          <a:lstStyle/>
          <a:p>
            <a:pPr algn="ctr"/>
            <a:r>
              <a:rPr lang="en-US" sz="2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Animals Impacted by the Tornado</a:t>
            </a:r>
            <a:endParaRPr lang="en-US" sz="2400" b="1"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cxnSp>
        <p:nvCxnSpPr>
          <p:cNvPr id="20" name="Straight Connector 19"/>
          <p:cNvCxnSpPr/>
          <p:nvPr/>
        </p:nvCxnSpPr>
        <p:spPr>
          <a:xfrm>
            <a:off x="6307227" y="1590383"/>
            <a:ext cx="19489" cy="4650530"/>
          </a:xfrm>
          <a:prstGeom prst="line">
            <a:avLst/>
          </a:prstGeom>
          <a:ln>
            <a:solidFill>
              <a:srgbClr val="111111"/>
            </a:solidFill>
          </a:ln>
        </p:spPr>
        <p:style>
          <a:lnRef idx="1">
            <a:schemeClr val="accent1"/>
          </a:lnRef>
          <a:fillRef idx="0">
            <a:schemeClr val="accent1"/>
          </a:fillRef>
          <a:effectRef idx="0">
            <a:schemeClr val="accent1"/>
          </a:effectRef>
          <a:fontRef idx="minor">
            <a:schemeClr val="tx1"/>
          </a:fontRef>
        </p:style>
      </p:cxnSp>
      <p:pic>
        <p:nvPicPr>
          <p:cNvPr id="1229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Texturizer/>
                    </a14:imgEffect>
                    <a14:imgEffect>
                      <a14:colorTemperature colorTemp="30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80963" y="4857750"/>
            <a:ext cx="2943225" cy="1695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2" name="Picture 4"/>
          <p:cNvPicPr>
            <a:picLocks noChangeAspect="1" noChangeArrowheads="1"/>
          </p:cNvPicPr>
          <p:nvPr/>
        </p:nvPicPr>
        <p:blipFill>
          <a:blip r:embed="rId5">
            <a:extLst>
              <a:ext uri="{BEBA8EAE-BF5A-486C-A8C5-ECC9F3942E4B}">
                <a14:imgProps xmlns:a14="http://schemas.microsoft.com/office/drawing/2010/main">
                  <a14:imgLayer r:embed="rId6">
                    <a14:imgEffect>
                      <a14:brightnessContrast bright="24000" contrast="59000"/>
                    </a14:imgEffect>
                  </a14:imgLayer>
                </a14:imgProps>
              </a:ext>
              <a:ext uri="{28A0092B-C50C-407E-A947-70E740481C1C}">
                <a14:useLocalDpi xmlns:a14="http://schemas.microsoft.com/office/drawing/2010/main" val="0"/>
              </a:ext>
            </a:extLst>
          </a:blip>
          <a:srcRect/>
          <a:stretch>
            <a:fillRect/>
          </a:stretch>
        </p:blipFill>
        <p:spPr bwMode="auto">
          <a:xfrm>
            <a:off x="3297766" y="2728913"/>
            <a:ext cx="2862574" cy="2295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tangle 10"/>
          <p:cNvSpPr/>
          <p:nvPr/>
        </p:nvSpPr>
        <p:spPr>
          <a:xfrm>
            <a:off x="3602346" y="4114508"/>
            <a:ext cx="2303154" cy="162217"/>
          </a:xfrm>
          <a:prstGeom prst="rect">
            <a:avLst/>
          </a:prstGeom>
          <a:solidFill>
            <a:srgbClr val="FFFF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3297766" y="4505034"/>
            <a:ext cx="2862574" cy="162216"/>
          </a:xfrm>
          <a:prstGeom prst="rect">
            <a:avLst/>
          </a:prstGeom>
          <a:solidFill>
            <a:srgbClr val="FFFF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5648324" y="4366485"/>
            <a:ext cx="512015" cy="138549"/>
          </a:xfrm>
          <a:prstGeom prst="rect">
            <a:avLst/>
          </a:prstGeom>
          <a:solidFill>
            <a:srgbClr val="FFFF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3297766" y="4638384"/>
            <a:ext cx="2862574" cy="162216"/>
          </a:xfrm>
          <a:prstGeom prst="rect">
            <a:avLst/>
          </a:prstGeom>
          <a:solidFill>
            <a:srgbClr val="FFFF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3297766" y="4781259"/>
            <a:ext cx="2862574" cy="162216"/>
          </a:xfrm>
          <a:prstGeom prst="rect">
            <a:avLst/>
          </a:prstGeom>
          <a:solidFill>
            <a:srgbClr val="FFFF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3346338" y="4885889"/>
            <a:ext cx="930387" cy="138549"/>
          </a:xfrm>
          <a:prstGeom prst="rect">
            <a:avLst/>
          </a:prstGeom>
          <a:solidFill>
            <a:srgbClr val="FFFF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36818049"/>
      </p:ext>
    </p:extLst>
  </p:cSld>
  <p:clrMapOvr>
    <a:masterClrMapping/>
  </p:clrMapOvr>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a:spLocks noChangeArrowheads="1"/>
          </p:cNvSpPr>
          <p:nvPr/>
        </p:nvSpPr>
        <p:spPr bwMode="auto">
          <a:xfrm>
            <a:off x="1" y="183543"/>
            <a:ext cx="9144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4800" dirty="0" smtClean="0">
                <a:solidFill>
                  <a:srgbClr val="080808"/>
                </a:solidFill>
                <a:effectLst>
                  <a:outerShdw blurRad="38100" dist="38100" dir="2700000" algn="tl">
                    <a:srgbClr val="000000">
                      <a:alpha val="43137"/>
                    </a:srgbClr>
                  </a:outerShdw>
                </a:effectLst>
                <a:latin typeface="Algerian" panose="04020705040A02060702" pitchFamily="82" charset="0"/>
              </a:rPr>
              <a:t>Portland Tornado Injuries</a:t>
            </a:r>
            <a:endParaRPr lang="en-GB" altLang="en-US" sz="48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cxnSp>
        <p:nvCxnSpPr>
          <p:cNvPr id="14" name="Straight Connector 13"/>
          <p:cNvCxnSpPr/>
          <p:nvPr/>
        </p:nvCxnSpPr>
        <p:spPr>
          <a:xfrm>
            <a:off x="0" y="984250"/>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763" y="950913"/>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3121643" y="1714208"/>
            <a:ext cx="19489" cy="4650530"/>
          </a:xfrm>
          <a:prstGeom prst="line">
            <a:avLst/>
          </a:prstGeom>
          <a:ln>
            <a:solidFill>
              <a:srgbClr val="111111"/>
            </a:solidFill>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39298" y="1056325"/>
            <a:ext cx="8830873" cy="461665"/>
          </a:xfrm>
          <a:prstGeom prst="rect">
            <a:avLst/>
          </a:prstGeom>
          <a:noFill/>
        </p:spPr>
        <p:txBody>
          <a:bodyPr wrap="square" rtlCol="0">
            <a:spAutoFit/>
          </a:bodyPr>
          <a:lstStyle/>
          <a:p>
            <a:pPr algn="ctr"/>
            <a:r>
              <a:rPr lang="en-US" sz="2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Animals Impacted by the Tornado</a:t>
            </a:r>
            <a:endParaRPr lang="en-US" sz="2400" b="1"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cxnSp>
        <p:nvCxnSpPr>
          <p:cNvPr id="20" name="Straight Connector 19"/>
          <p:cNvCxnSpPr/>
          <p:nvPr/>
        </p:nvCxnSpPr>
        <p:spPr>
          <a:xfrm>
            <a:off x="6126252" y="1590383"/>
            <a:ext cx="19489" cy="4650530"/>
          </a:xfrm>
          <a:prstGeom prst="line">
            <a:avLst/>
          </a:prstGeom>
          <a:ln>
            <a:solidFill>
              <a:srgbClr val="111111"/>
            </a:solidFill>
          </a:ln>
        </p:spPr>
        <p:style>
          <a:lnRef idx="1">
            <a:schemeClr val="accent1"/>
          </a:lnRef>
          <a:fillRef idx="0">
            <a:schemeClr val="accent1"/>
          </a:fillRef>
          <a:effectRef idx="0">
            <a:schemeClr val="accent1"/>
          </a:effectRef>
          <a:fontRef idx="minor">
            <a:schemeClr val="tx1"/>
          </a:fontRef>
        </p:style>
      </p:cxnSp>
      <p:pic>
        <p:nvPicPr>
          <p:cNvPr id="1229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Texturizer/>
                    </a14:imgEffect>
                    <a14:imgEffect>
                      <a14:colorTemperature colorTemp="30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80963" y="4857750"/>
            <a:ext cx="2943225" cy="1695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 name="Picture 4"/>
          <p:cNvPicPr>
            <a:picLocks noChangeAspect="1" noChangeArrowheads="1"/>
          </p:cNvPicPr>
          <p:nvPr/>
        </p:nvPicPr>
        <p:blipFill>
          <a:blip r:embed="rId5">
            <a:extLst>
              <a:ext uri="{BEBA8EAE-BF5A-486C-A8C5-ECC9F3942E4B}">
                <a14:imgProps xmlns:a14="http://schemas.microsoft.com/office/drawing/2010/main">
                  <a14:imgLayer r:embed="rId6">
                    <a14:imgEffect>
                      <a14:artisticTexturizer/>
                    </a14:imgEffect>
                    <a14:imgEffect>
                      <a14:colorTemperature colorTemp="30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3202516" y="2728913"/>
            <a:ext cx="2862574" cy="2295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 name="Picture 3"/>
          <p:cNvPicPr>
            <a:picLocks noChangeAspect="1" noChangeArrowheads="1"/>
          </p:cNvPicPr>
          <p:nvPr/>
        </p:nvPicPr>
        <p:blipFill>
          <a:blip r:embed="rId7">
            <a:extLst>
              <a:ext uri="{BEBA8EAE-BF5A-486C-A8C5-ECC9F3942E4B}">
                <a14:imgProps xmlns:a14="http://schemas.microsoft.com/office/drawing/2010/main">
                  <a14:imgLayer r:embed="rId8">
                    <a14:imgEffect>
                      <a14:brightnessContrast bright="31000" contrast="61000"/>
                    </a14:imgEffect>
                  </a14:imgLayer>
                </a14:imgProps>
              </a:ext>
              <a:ext uri="{28A0092B-C50C-407E-A947-70E740481C1C}">
                <a14:useLocalDpi xmlns:a14="http://schemas.microsoft.com/office/drawing/2010/main" val="0"/>
              </a:ext>
            </a:extLst>
          </a:blip>
          <a:srcRect/>
          <a:stretch>
            <a:fillRect/>
          </a:stretch>
        </p:blipFill>
        <p:spPr bwMode="auto">
          <a:xfrm>
            <a:off x="6183402" y="1976438"/>
            <a:ext cx="2924175" cy="523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Rectangle 23"/>
          <p:cNvSpPr/>
          <p:nvPr/>
        </p:nvSpPr>
        <p:spPr>
          <a:xfrm>
            <a:off x="6391276" y="1976438"/>
            <a:ext cx="2747962" cy="157161"/>
          </a:xfrm>
          <a:prstGeom prst="rect">
            <a:avLst/>
          </a:prstGeom>
          <a:solidFill>
            <a:srgbClr val="FFFF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229351" y="2100263"/>
            <a:ext cx="2878226" cy="157161"/>
          </a:xfrm>
          <a:prstGeom prst="rect">
            <a:avLst/>
          </a:prstGeom>
          <a:solidFill>
            <a:srgbClr val="FFFF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77682031"/>
      </p:ext>
    </p:extLst>
  </p:cSld>
  <p:clrMapOvr>
    <a:masterClrMapping/>
  </p:clrMapOvr>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extBox 6"/>
          <p:cNvSpPr txBox="1">
            <a:spLocks noChangeArrowheads="1"/>
          </p:cNvSpPr>
          <p:nvPr/>
        </p:nvSpPr>
        <p:spPr bwMode="auto">
          <a:xfrm>
            <a:off x="1" y="183543"/>
            <a:ext cx="9144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4800" dirty="0" smtClean="0">
                <a:solidFill>
                  <a:srgbClr val="080808"/>
                </a:solidFill>
                <a:effectLst>
                  <a:outerShdw blurRad="38100" dist="38100" dir="2700000" algn="tl">
                    <a:srgbClr val="000000">
                      <a:alpha val="43137"/>
                    </a:srgbClr>
                  </a:outerShdw>
                </a:effectLst>
                <a:latin typeface="Algerian" panose="04020705040A02060702" pitchFamily="82" charset="0"/>
              </a:rPr>
              <a:t>Fun Tornado Descriptions</a:t>
            </a:r>
            <a:endParaRPr lang="en-GB" altLang="en-US" sz="48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cxnSp>
        <p:nvCxnSpPr>
          <p:cNvPr id="14" name="Straight Connector 13"/>
          <p:cNvCxnSpPr/>
          <p:nvPr/>
        </p:nvCxnSpPr>
        <p:spPr>
          <a:xfrm>
            <a:off x="0" y="984250"/>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763" y="950913"/>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H="1">
            <a:off x="4748211" y="1066696"/>
            <a:ext cx="4766" cy="5315002"/>
          </a:xfrm>
          <a:prstGeom prst="line">
            <a:avLst/>
          </a:prstGeom>
          <a:ln>
            <a:solidFill>
              <a:srgbClr val="11111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1469353"/>
      </p:ext>
    </p:extLst>
  </p:cSld>
  <p:clrMapOvr>
    <a:masterClrMapping/>
  </p:clrMapOvr>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extBox 6"/>
          <p:cNvSpPr txBox="1">
            <a:spLocks noChangeArrowheads="1"/>
          </p:cNvSpPr>
          <p:nvPr/>
        </p:nvSpPr>
        <p:spPr bwMode="auto">
          <a:xfrm>
            <a:off x="1" y="183543"/>
            <a:ext cx="9144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4800" dirty="0" smtClean="0">
                <a:solidFill>
                  <a:srgbClr val="080808"/>
                </a:solidFill>
                <a:effectLst>
                  <a:outerShdw blurRad="38100" dist="38100" dir="2700000" algn="tl">
                    <a:srgbClr val="000000">
                      <a:alpha val="43137"/>
                    </a:srgbClr>
                  </a:outerShdw>
                </a:effectLst>
                <a:latin typeface="Algerian" panose="04020705040A02060702" pitchFamily="82" charset="0"/>
              </a:rPr>
              <a:t>Fun Tornado Descriptions</a:t>
            </a:r>
            <a:endParaRPr lang="en-GB" altLang="en-US" sz="48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cxnSp>
        <p:nvCxnSpPr>
          <p:cNvPr id="14" name="Straight Connector 13"/>
          <p:cNvCxnSpPr/>
          <p:nvPr/>
        </p:nvCxnSpPr>
        <p:spPr>
          <a:xfrm>
            <a:off x="0" y="984250"/>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763" y="950913"/>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H="1">
            <a:off x="4748211" y="1066696"/>
            <a:ext cx="4766" cy="5315002"/>
          </a:xfrm>
          <a:prstGeom prst="line">
            <a:avLst/>
          </a:prstGeom>
          <a:ln>
            <a:solidFill>
              <a:srgbClr val="111111"/>
            </a:solidFill>
          </a:ln>
        </p:spPr>
        <p:style>
          <a:lnRef idx="1">
            <a:schemeClr val="accent1"/>
          </a:lnRef>
          <a:fillRef idx="0">
            <a:schemeClr val="accent1"/>
          </a:fillRef>
          <a:effectRef idx="0">
            <a:schemeClr val="accent1"/>
          </a:effectRef>
          <a:fontRef idx="minor">
            <a:schemeClr val="tx1"/>
          </a:fontRef>
        </p:style>
      </p:cxnSp>
      <p:pic>
        <p:nvPicPr>
          <p:cNvPr id="13314" name="Picture 2"/>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37000"/>
                    </a14:imgEffect>
                    <a14:imgEffect>
                      <a14:brightnessContrast bright="7000" contrast="15000"/>
                    </a14:imgEffect>
                  </a14:imgLayer>
                </a14:imgProps>
              </a:ext>
              <a:ext uri="{28A0092B-C50C-407E-A947-70E740481C1C}">
                <a14:useLocalDpi xmlns:a14="http://schemas.microsoft.com/office/drawing/2010/main" val="0"/>
              </a:ext>
            </a:extLst>
          </a:blip>
          <a:srcRect/>
          <a:stretch>
            <a:fillRect/>
          </a:stretch>
        </p:blipFill>
        <p:spPr bwMode="auto">
          <a:xfrm>
            <a:off x="447674" y="1714500"/>
            <a:ext cx="3816927" cy="4419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9"/>
          <p:cNvSpPr/>
          <p:nvPr/>
        </p:nvSpPr>
        <p:spPr>
          <a:xfrm>
            <a:off x="2486025" y="3843299"/>
            <a:ext cx="1457323" cy="204826"/>
          </a:xfrm>
          <a:prstGeom prst="rect">
            <a:avLst/>
          </a:prstGeom>
          <a:solidFill>
            <a:srgbClr val="FFFF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2057400" y="2557424"/>
            <a:ext cx="1885948" cy="204826"/>
          </a:xfrm>
          <a:prstGeom prst="rect">
            <a:avLst/>
          </a:prstGeom>
          <a:solidFill>
            <a:srgbClr val="FFFF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809626" y="2812237"/>
            <a:ext cx="895350" cy="197663"/>
          </a:xfrm>
          <a:prstGeom prst="rect">
            <a:avLst/>
          </a:prstGeom>
          <a:solidFill>
            <a:srgbClr val="FFFF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3214686" y="3625365"/>
            <a:ext cx="728662" cy="197663"/>
          </a:xfrm>
          <a:prstGeom prst="rect">
            <a:avLst/>
          </a:prstGeom>
          <a:solidFill>
            <a:srgbClr val="FFFF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876301" y="3850462"/>
            <a:ext cx="628649" cy="197663"/>
          </a:xfrm>
          <a:prstGeom prst="rect">
            <a:avLst/>
          </a:prstGeom>
          <a:solidFill>
            <a:srgbClr val="FFFF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99810232"/>
      </p:ext>
    </p:extLst>
  </p:cSld>
  <p:clrMapOvr>
    <a:masterClrMapping/>
  </p:clrMapOvr>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extBox 6"/>
          <p:cNvSpPr txBox="1">
            <a:spLocks noChangeArrowheads="1"/>
          </p:cNvSpPr>
          <p:nvPr/>
        </p:nvSpPr>
        <p:spPr bwMode="auto">
          <a:xfrm>
            <a:off x="1" y="183543"/>
            <a:ext cx="9144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4800" dirty="0" smtClean="0">
                <a:solidFill>
                  <a:srgbClr val="080808"/>
                </a:solidFill>
                <a:effectLst>
                  <a:outerShdw blurRad="38100" dist="38100" dir="2700000" algn="tl">
                    <a:srgbClr val="000000">
                      <a:alpha val="43137"/>
                    </a:srgbClr>
                  </a:outerShdw>
                </a:effectLst>
                <a:latin typeface="Algerian" panose="04020705040A02060702" pitchFamily="82" charset="0"/>
              </a:rPr>
              <a:t>Fun Tornado Descriptions</a:t>
            </a:r>
            <a:endParaRPr lang="en-GB" altLang="en-US" sz="48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cxnSp>
        <p:nvCxnSpPr>
          <p:cNvPr id="14" name="Straight Connector 13"/>
          <p:cNvCxnSpPr/>
          <p:nvPr/>
        </p:nvCxnSpPr>
        <p:spPr>
          <a:xfrm>
            <a:off x="0" y="984250"/>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763" y="950913"/>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H="1">
            <a:off x="4748211" y="1066696"/>
            <a:ext cx="4766" cy="5315002"/>
          </a:xfrm>
          <a:prstGeom prst="line">
            <a:avLst/>
          </a:prstGeom>
          <a:ln>
            <a:solidFill>
              <a:srgbClr val="111111"/>
            </a:solidFill>
          </a:ln>
        </p:spPr>
        <p:style>
          <a:lnRef idx="1">
            <a:schemeClr val="accent1"/>
          </a:lnRef>
          <a:fillRef idx="0">
            <a:schemeClr val="accent1"/>
          </a:fillRef>
          <a:effectRef idx="0">
            <a:schemeClr val="accent1"/>
          </a:effectRef>
          <a:fontRef idx="minor">
            <a:schemeClr val="tx1"/>
          </a:fontRef>
        </p:style>
      </p:cxnSp>
      <p:pic>
        <p:nvPicPr>
          <p:cNvPr id="13315" name="Picture 3"/>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25000" contrast="63000"/>
                    </a14:imgEffect>
                  </a14:imgLayer>
                </a14:imgProps>
              </a:ext>
              <a:ext uri="{28A0092B-C50C-407E-A947-70E740481C1C}">
                <a14:useLocalDpi xmlns:a14="http://schemas.microsoft.com/office/drawing/2010/main" val="0"/>
              </a:ext>
            </a:extLst>
          </a:blip>
          <a:srcRect/>
          <a:stretch>
            <a:fillRect/>
          </a:stretch>
        </p:blipFill>
        <p:spPr bwMode="auto">
          <a:xfrm>
            <a:off x="4995861" y="1343025"/>
            <a:ext cx="3598962" cy="2038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619125" y="6381698"/>
            <a:ext cx="7682872" cy="369332"/>
          </a:xfrm>
          <a:prstGeom prst="rect">
            <a:avLst/>
          </a:prstGeom>
          <a:noFill/>
        </p:spPr>
        <p:txBody>
          <a:bodyPr wrap="none" rtlCol="0">
            <a:spAutoFit/>
          </a:bodyPr>
          <a:lstStyle/>
          <a:p>
            <a:r>
              <a:rPr lang="en-US" dirty="0" smtClean="0">
                <a:solidFill>
                  <a:srgbClr val="111111"/>
                </a:solidFill>
                <a:latin typeface="Times New Roman" panose="02020603050405020304" pitchFamily="18" charset="0"/>
                <a:cs typeface="Times New Roman" panose="02020603050405020304" pitchFamily="18" charset="0"/>
              </a:rPr>
              <a:t>Scientific Quotes by The Weather Bureau's District forecaster, Edward A. </a:t>
            </a:r>
            <a:r>
              <a:rPr lang="en-US" dirty="0" err="1" smtClean="0">
                <a:solidFill>
                  <a:srgbClr val="111111"/>
                </a:solidFill>
                <a:latin typeface="Times New Roman" panose="02020603050405020304" pitchFamily="18" charset="0"/>
                <a:cs typeface="Times New Roman" panose="02020603050405020304" pitchFamily="18" charset="0"/>
              </a:rPr>
              <a:t>Beals</a:t>
            </a:r>
            <a:r>
              <a:rPr lang="en-US" dirty="0" smtClean="0">
                <a:solidFill>
                  <a:srgbClr val="111111"/>
                </a:solidFill>
                <a:latin typeface="Times New Roman" panose="02020603050405020304" pitchFamily="18" charset="0"/>
                <a:cs typeface="Times New Roman" panose="02020603050405020304" pitchFamily="18" charset="0"/>
              </a:rPr>
              <a:t>.</a:t>
            </a:r>
            <a:endParaRPr lang="en-US" dirty="0">
              <a:solidFill>
                <a:srgbClr val="111111"/>
              </a:solidFill>
              <a:latin typeface="Times New Roman" panose="02020603050405020304" pitchFamily="18" charset="0"/>
              <a:cs typeface="Times New Roman" panose="02020603050405020304" pitchFamily="18" charset="0"/>
            </a:endParaRPr>
          </a:p>
        </p:txBody>
      </p:sp>
      <p:pic>
        <p:nvPicPr>
          <p:cNvPr id="11" name="Picture 2"/>
          <p:cNvPicPr>
            <a:picLocks noChangeAspect="1" noChangeArrowheads="1"/>
          </p:cNvPicPr>
          <p:nvPr/>
        </p:nvPicPr>
        <p:blipFill>
          <a:blip r:embed="rId5">
            <a:duotone>
              <a:prstClr val="black"/>
              <a:srgbClr val="D9C3A5">
                <a:tint val="50000"/>
                <a:satMod val="180000"/>
              </a:srgbClr>
            </a:duotone>
            <a:extLst>
              <a:ext uri="{BEBA8EAE-BF5A-486C-A8C5-ECC9F3942E4B}">
                <a14:imgProps xmlns:a14="http://schemas.microsoft.com/office/drawing/2010/main">
                  <a14:imgLayer r:embed="rId6">
                    <a14:imgEffect>
                      <a14:artisticTexturizer/>
                    </a14:imgEffect>
                    <a14:imgEffect>
                      <a14:sharpenSoften amount="37000"/>
                    </a14:imgEffect>
                    <a14:imgEffect>
                      <a14:colorTemperature colorTemp="3000"/>
                    </a14:imgEffect>
                    <a14:imgEffect>
                      <a14:saturation sat="0"/>
                    </a14:imgEffect>
                    <a14:imgEffect>
                      <a14:brightnessContrast bright="7000" contrast="15000"/>
                    </a14:imgEffect>
                  </a14:imgLayer>
                </a14:imgProps>
              </a:ext>
              <a:ext uri="{28A0092B-C50C-407E-A947-70E740481C1C}">
                <a14:useLocalDpi xmlns:a14="http://schemas.microsoft.com/office/drawing/2010/main" val="0"/>
              </a:ext>
            </a:extLst>
          </a:blip>
          <a:srcRect/>
          <a:stretch>
            <a:fillRect/>
          </a:stretch>
        </p:blipFill>
        <p:spPr bwMode="auto">
          <a:xfrm>
            <a:off x="447674" y="1714500"/>
            <a:ext cx="3816927" cy="4419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73294359"/>
      </p:ext>
    </p:extLst>
  </p:cSld>
  <p:clrMapOvr>
    <a:masterClrMapping/>
  </p:clrMapOvr>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extBox 6"/>
          <p:cNvSpPr txBox="1">
            <a:spLocks noChangeArrowheads="1"/>
          </p:cNvSpPr>
          <p:nvPr/>
        </p:nvSpPr>
        <p:spPr bwMode="auto">
          <a:xfrm>
            <a:off x="1" y="183543"/>
            <a:ext cx="9144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4800" dirty="0" smtClean="0">
                <a:solidFill>
                  <a:srgbClr val="080808"/>
                </a:solidFill>
                <a:effectLst>
                  <a:outerShdw blurRad="38100" dist="38100" dir="2700000" algn="tl">
                    <a:srgbClr val="000000">
                      <a:alpha val="43137"/>
                    </a:srgbClr>
                  </a:outerShdw>
                </a:effectLst>
                <a:latin typeface="Algerian" panose="04020705040A02060702" pitchFamily="82" charset="0"/>
              </a:rPr>
              <a:t>Fun Tornado Descriptions</a:t>
            </a:r>
            <a:endParaRPr lang="en-GB" altLang="en-US" sz="48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cxnSp>
        <p:nvCxnSpPr>
          <p:cNvPr id="14" name="Straight Connector 13"/>
          <p:cNvCxnSpPr/>
          <p:nvPr/>
        </p:nvCxnSpPr>
        <p:spPr>
          <a:xfrm>
            <a:off x="0" y="984250"/>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763" y="950913"/>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H="1">
            <a:off x="4748211" y="1066696"/>
            <a:ext cx="4766" cy="5315002"/>
          </a:xfrm>
          <a:prstGeom prst="line">
            <a:avLst/>
          </a:prstGeom>
          <a:ln>
            <a:solidFill>
              <a:srgbClr val="111111"/>
            </a:solidFill>
          </a:ln>
        </p:spPr>
        <p:style>
          <a:lnRef idx="1">
            <a:schemeClr val="accent1"/>
          </a:lnRef>
          <a:fillRef idx="0">
            <a:schemeClr val="accent1"/>
          </a:fillRef>
          <a:effectRef idx="0">
            <a:schemeClr val="accent1"/>
          </a:effectRef>
          <a:fontRef idx="minor">
            <a:schemeClr val="tx1"/>
          </a:fontRef>
        </p:style>
      </p:cxnSp>
      <p:pic>
        <p:nvPicPr>
          <p:cNvPr id="13315" name="Picture 3"/>
          <p:cNvPicPr>
            <a:picLocks noChangeAspect="1" noChangeArrowheads="1"/>
          </p:cNvPicPr>
          <p:nvPr/>
        </p:nvPicPr>
        <p:blipFill>
          <a:blip r:embed="rId3">
            <a:duotone>
              <a:prstClr val="black"/>
              <a:srgbClr val="D9C3A5">
                <a:tint val="50000"/>
                <a:satMod val="180000"/>
              </a:srgbClr>
            </a:duotone>
            <a:extLst>
              <a:ext uri="{BEBA8EAE-BF5A-486C-A8C5-ECC9F3942E4B}">
                <a14:imgProps xmlns:a14="http://schemas.microsoft.com/office/drawing/2010/main">
                  <a14:imgLayer r:embed="rId4">
                    <a14:imgEffect>
                      <a14:artisticTexturizer/>
                    </a14:imgEffect>
                    <a14:imgEffect>
                      <a14:colorTemperature colorTemp="3000"/>
                    </a14:imgEffect>
                    <a14:imgEffect>
                      <a14:saturation sat="0"/>
                    </a14:imgEffect>
                    <a14:imgEffect>
                      <a14:brightnessContrast bright="25000" contrast="63000"/>
                    </a14:imgEffect>
                  </a14:imgLayer>
                </a14:imgProps>
              </a:ext>
              <a:ext uri="{28A0092B-C50C-407E-A947-70E740481C1C}">
                <a14:useLocalDpi xmlns:a14="http://schemas.microsoft.com/office/drawing/2010/main" val="0"/>
              </a:ext>
            </a:extLst>
          </a:blip>
          <a:srcRect/>
          <a:stretch>
            <a:fillRect/>
          </a:stretch>
        </p:blipFill>
        <p:spPr bwMode="auto">
          <a:xfrm>
            <a:off x="4995861" y="1343025"/>
            <a:ext cx="3598962" cy="2038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6" name="Picture 4"/>
          <p:cNvPicPr>
            <a:picLocks noChangeAspect="1" noChangeArrowheads="1"/>
          </p:cNvPicPr>
          <p:nvPr/>
        </p:nvPicPr>
        <p:blipFill rotWithShape="1">
          <a:blip r:embed="rId5">
            <a:extLst>
              <a:ext uri="{BEBA8EAE-BF5A-486C-A8C5-ECC9F3942E4B}">
                <a14:imgProps xmlns:a14="http://schemas.microsoft.com/office/drawing/2010/main">
                  <a14:imgLayer r:embed="rId6">
                    <a14:imgEffect>
                      <a14:brightnessContrast bright="33000" contrast="62000"/>
                    </a14:imgEffect>
                  </a14:imgLayer>
                </a14:imgProps>
              </a:ext>
              <a:ext uri="{28A0092B-C50C-407E-A947-70E740481C1C}">
                <a14:useLocalDpi xmlns:a14="http://schemas.microsoft.com/office/drawing/2010/main" val="0"/>
              </a:ext>
            </a:extLst>
          </a:blip>
          <a:srcRect b="12358"/>
          <a:stretch/>
        </p:blipFill>
        <p:spPr bwMode="auto">
          <a:xfrm>
            <a:off x="4918917" y="3914724"/>
            <a:ext cx="3848100" cy="22289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619125" y="6381698"/>
            <a:ext cx="7682872" cy="369332"/>
          </a:xfrm>
          <a:prstGeom prst="rect">
            <a:avLst/>
          </a:prstGeom>
          <a:noFill/>
        </p:spPr>
        <p:txBody>
          <a:bodyPr wrap="none" rtlCol="0">
            <a:spAutoFit/>
          </a:bodyPr>
          <a:lstStyle/>
          <a:p>
            <a:r>
              <a:rPr lang="en-US" dirty="0" smtClean="0">
                <a:solidFill>
                  <a:srgbClr val="111111"/>
                </a:solidFill>
                <a:latin typeface="Times New Roman" panose="02020603050405020304" pitchFamily="18" charset="0"/>
                <a:cs typeface="Times New Roman" panose="02020603050405020304" pitchFamily="18" charset="0"/>
              </a:rPr>
              <a:t>Scientific Quotes by The Weather Bureau's District forecaster, Edward A. </a:t>
            </a:r>
            <a:r>
              <a:rPr lang="en-US" dirty="0" err="1" smtClean="0">
                <a:solidFill>
                  <a:srgbClr val="111111"/>
                </a:solidFill>
                <a:latin typeface="Times New Roman" panose="02020603050405020304" pitchFamily="18" charset="0"/>
                <a:cs typeface="Times New Roman" panose="02020603050405020304" pitchFamily="18" charset="0"/>
              </a:rPr>
              <a:t>Beals</a:t>
            </a:r>
            <a:r>
              <a:rPr lang="en-US" dirty="0" smtClean="0">
                <a:solidFill>
                  <a:srgbClr val="111111"/>
                </a:solidFill>
                <a:latin typeface="Times New Roman" panose="02020603050405020304" pitchFamily="18" charset="0"/>
                <a:cs typeface="Times New Roman" panose="02020603050405020304" pitchFamily="18" charset="0"/>
              </a:rPr>
              <a:t>.</a:t>
            </a:r>
            <a:endParaRPr lang="en-US" dirty="0">
              <a:solidFill>
                <a:srgbClr val="111111"/>
              </a:solidFill>
              <a:latin typeface="Times New Roman" panose="02020603050405020304" pitchFamily="18" charset="0"/>
              <a:cs typeface="Times New Roman" panose="02020603050405020304" pitchFamily="18" charset="0"/>
            </a:endParaRPr>
          </a:p>
        </p:txBody>
      </p:sp>
      <p:pic>
        <p:nvPicPr>
          <p:cNvPr id="10" name="Picture 2"/>
          <p:cNvPicPr>
            <a:picLocks noChangeAspect="1" noChangeArrowheads="1"/>
          </p:cNvPicPr>
          <p:nvPr/>
        </p:nvPicPr>
        <p:blipFill>
          <a:blip r:embed="rId7">
            <a:duotone>
              <a:prstClr val="black"/>
              <a:srgbClr val="D9C3A5">
                <a:tint val="50000"/>
                <a:satMod val="180000"/>
              </a:srgbClr>
            </a:duotone>
            <a:extLst>
              <a:ext uri="{BEBA8EAE-BF5A-486C-A8C5-ECC9F3942E4B}">
                <a14:imgProps xmlns:a14="http://schemas.microsoft.com/office/drawing/2010/main">
                  <a14:imgLayer r:embed="rId8">
                    <a14:imgEffect>
                      <a14:artisticTexturizer/>
                    </a14:imgEffect>
                    <a14:imgEffect>
                      <a14:sharpenSoften amount="37000"/>
                    </a14:imgEffect>
                    <a14:imgEffect>
                      <a14:colorTemperature colorTemp="3000"/>
                    </a14:imgEffect>
                    <a14:imgEffect>
                      <a14:saturation sat="0"/>
                    </a14:imgEffect>
                    <a14:imgEffect>
                      <a14:brightnessContrast bright="7000" contrast="15000"/>
                    </a14:imgEffect>
                  </a14:imgLayer>
                </a14:imgProps>
              </a:ext>
              <a:ext uri="{28A0092B-C50C-407E-A947-70E740481C1C}">
                <a14:useLocalDpi xmlns:a14="http://schemas.microsoft.com/office/drawing/2010/main" val="0"/>
              </a:ext>
            </a:extLst>
          </a:blip>
          <a:srcRect/>
          <a:stretch>
            <a:fillRect/>
          </a:stretch>
        </p:blipFill>
        <p:spPr bwMode="auto">
          <a:xfrm>
            <a:off x="447674" y="1714500"/>
            <a:ext cx="3816927" cy="4419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85393810"/>
      </p:ext>
    </p:extLst>
  </p:cSld>
  <p:clrMapOvr>
    <a:masterClrMapping/>
  </p:clrMapOvr>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219" name="TextBox 6"/>
          <p:cNvSpPr txBox="1">
            <a:spLocks noChangeArrowheads="1"/>
          </p:cNvSpPr>
          <p:nvPr/>
        </p:nvSpPr>
        <p:spPr bwMode="auto">
          <a:xfrm>
            <a:off x="1" y="231168"/>
            <a:ext cx="9144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4800" dirty="0" smtClean="0">
                <a:solidFill>
                  <a:srgbClr val="080808"/>
                </a:solidFill>
                <a:effectLst>
                  <a:outerShdw blurRad="38100" dist="38100" dir="2700000" algn="tl">
                    <a:srgbClr val="000000">
                      <a:alpha val="43137"/>
                    </a:srgbClr>
                  </a:outerShdw>
                </a:effectLst>
                <a:latin typeface="Algerian" panose="04020705040A02060702" pitchFamily="82" charset="0"/>
              </a:rPr>
              <a:t>A Tale of Two Tornadoes</a:t>
            </a:r>
            <a:endParaRPr lang="en-GB" altLang="en-US" sz="48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sp>
        <p:nvSpPr>
          <p:cNvPr id="4" name="TextBox 3"/>
          <p:cNvSpPr txBox="1"/>
          <p:nvPr/>
        </p:nvSpPr>
        <p:spPr>
          <a:xfrm>
            <a:off x="4229099" y="1279247"/>
            <a:ext cx="4963417" cy="1661993"/>
          </a:xfrm>
          <a:prstGeom prst="rect">
            <a:avLst/>
          </a:prstGeom>
          <a:noFill/>
        </p:spPr>
        <p:txBody>
          <a:bodyPr wrap="square" rtlCol="0">
            <a:spAutoFit/>
          </a:bodyPr>
          <a:lstStyle/>
          <a:p>
            <a:pPr algn="ctr"/>
            <a:r>
              <a:rPr lang="en-US" sz="3400" b="1" dirty="0" smtClean="0">
                <a:solidFill>
                  <a:srgbClr val="303030"/>
                </a:solidFill>
                <a:latin typeface="Times New Roman" panose="02020603050405020304" pitchFamily="18" charset="0"/>
                <a:cs typeface="Times New Roman" panose="02020603050405020304" pitchFamily="18" charset="0"/>
              </a:rPr>
              <a:t>“Tornado’s Freakish Might Leaves Strange Wrecks” </a:t>
            </a:r>
            <a:endParaRPr lang="en-US" sz="3400" b="1" dirty="0">
              <a:solidFill>
                <a:srgbClr val="303030"/>
              </a:solidFill>
              <a:latin typeface="Times New Roman" panose="02020603050405020304" pitchFamily="18" charset="0"/>
              <a:cs typeface="Times New Roman" panose="02020603050405020304" pitchFamily="18" charset="0"/>
            </a:endParaRPr>
          </a:p>
        </p:txBody>
      </p:sp>
      <p:pic>
        <p:nvPicPr>
          <p:cNvPr id="12290" name="Picture 2"/>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4806456" y="2896099"/>
            <a:ext cx="4076553" cy="23265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4853354" y="5425571"/>
            <a:ext cx="4053253" cy="830997"/>
          </a:xfrm>
          <a:prstGeom prst="rect">
            <a:avLst/>
          </a:prstGeom>
          <a:noFill/>
        </p:spPr>
        <p:txBody>
          <a:bodyPr wrap="square" rtlCol="0">
            <a:spAutoFit/>
          </a:bodyPr>
          <a:lstStyle/>
          <a:p>
            <a:pPr algn="ctr"/>
            <a:r>
              <a:rPr lang="en-US" sz="2800" b="1" dirty="0" smtClean="0">
                <a:solidFill>
                  <a:srgbClr val="303030"/>
                </a:solidFill>
                <a:latin typeface="Times New Roman" panose="02020603050405020304" pitchFamily="18" charset="0"/>
                <a:cs typeface="Times New Roman" panose="02020603050405020304" pitchFamily="18" charset="0"/>
              </a:rPr>
              <a:t>Portland, OR</a:t>
            </a:r>
          </a:p>
          <a:p>
            <a:pPr algn="ctr"/>
            <a:r>
              <a:rPr lang="en-US" sz="2000" b="1" dirty="0" smtClean="0">
                <a:solidFill>
                  <a:srgbClr val="303030"/>
                </a:solidFill>
                <a:latin typeface="Times New Roman" panose="02020603050405020304" pitchFamily="18" charset="0"/>
                <a:cs typeface="Times New Roman" panose="02020603050405020304" pitchFamily="18" charset="0"/>
              </a:rPr>
              <a:t>February 26, 1904</a:t>
            </a:r>
            <a:endParaRPr lang="en-US" sz="2000" b="1" dirty="0">
              <a:solidFill>
                <a:srgbClr val="303030"/>
              </a:solidFill>
              <a:latin typeface="Times New Roman" panose="02020603050405020304" pitchFamily="18" charset="0"/>
              <a:cs typeface="Times New Roman" panose="02020603050405020304" pitchFamily="18" charset="0"/>
            </a:endParaRPr>
          </a:p>
        </p:txBody>
      </p:sp>
      <p:sp>
        <p:nvSpPr>
          <p:cNvPr id="5" name="TextBox 4"/>
          <p:cNvSpPr txBox="1"/>
          <p:nvPr/>
        </p:nvSpPr>
        <p:spPr>
          <a:xfrm>
            <a:off x="4572001" y="6581001"/>
            <a:ext cx="4571999" cy="276999"/>
          </a:xfrm>
          <a:prstGeom prst="rect">
            <a:avLst/>
          </a:prstGeom>
          <a:noFill/>
        </p:spPr>
        <p:txBody>
          <a:bodyPr wrap="square" rtlCol="0">
            <a:spAutoFit/>
          </a:bodyPr>
          <a:lstStyle/>
          <a:p>
            <a:pPr algn="ctr"/>
            <a:r>
              <a:rPr lang="en-US" sz="1200" dirty="0" smtClean="0">
                <a:solidFill>
                  <a:srgbClr val="990000"/>
                </a:solidFill>
                <a:latin typeface="Times New Roman" panose="02020603050405020304" pitchFamily="18" charset="0"/>
                <a:cs typeface="Times New Roman" panose="02020603050405020304" pitchFamily="18" charset="0"/>
              </a:rPr>
              <a:t>Image and Quote: </a:t>
            </a:r>
            <a:r>
              <a:rPr lang="en-US" sz="1200" i="1" dirty="0" smtClean="0">
                <a:solidFill>
                  <a:srgbClr val="990000"/>
                </a:solidFill>
                <a:latin typeface="Times New Roman" panose="02020603050405020304" pitchFamily="18" charset="0"/>
                <a:cs typeface="Times New Roman" panose="02020603050405020304" pitchFamily="18" charset="0"/>
              </a:rPr>
              <a:t>Oregon Journal 27 Feb 1904</a:t>
            </a:r>
            <a:endParaRPr lang="en-US" sz="1200" i="1" dirty="0">
              <a:solidFill>
                <a:srgbClr val="990000"/>
              </a:solidFill>
              <a:latin typeface="Times New Roman" panose="02020603050405020304" pitchFamily="18" charset="0"/>
              <a:cs typeface="Times New Roman" panose="02020603050405020304" pitchFamily="18" charset="0"/>
            </a:endParaRPr>
          </a:p>
        </p:txBody>
      </p:sp>
      <p:sp>
        <p:nvSpPr>
          <p:cNvPr id="10" name="TextBox 9"/>
          <p:cNvSpPr txBox="1"/>
          <p:nvPr/>
        </p:nvSpPr>
        <p:spPr>
          <a:xfrm>
            <a:off x="79132" y="1311610"/>
            <a:ext cx="4281854" cy="1138773"/>
          </a:xfrm>
          <a:prstGeom prst="rect">
            <a:avLst/>
          </a:prstGeom>
          <a:noFill/>
        </p:spPr>
        <p:txBody>
          <a:bodyPr wrap="square" rtlCol="0">
            <a:spAutoFit/>
          </a:bodyPr>
          <a:lstStyle/>
          <a:p>
            <a:pPr algn="ctr"/>
            <a:r>
              <a:rPr lang="en-US" sz="3400" b="1" dirty="0" smtClean="0">
                <a:solidFill>
                  <a:srgbClr val="303030"/>
                </a:solidFill>
                <a:latin typeface="Times New Roman" panose="02020603050405020304" pitchFamily="18" charset="0"/>
                <a:cs typeface="Times New Roman" panose="02020603050405020304" pitchFamily="18" charset="0"/>
              </a:rPr>
              <a:t>“ Tornado Sweeps   Agency”</a:t>
            </a:r>
            <a:endParaRPr lang="en-US" sz="3400" b="1" dirty="0">
              <a:solidFill>
                <a:srgbClr val="303030"/>
              </a:solidFill>
              <a:latin typeface="Times New Roman" panose="02020603050405020304" pitchFamily="18" charset="0"/>
              <a:cs typeface="Times New Roman" panose="02020603050405020304" pitchFamily="18" charset="0"/>
            </a:endParaRPr>
          </a:p>
        </p:txBody>
      </p:sp>
      <p:pic>
        <p:nvPicPr>
          <p:cNvPr id="12291" name="Picture 3" descr="C:\Users\treena.hartley\Downloads\Quinault_village_of_Taholah_Quinault_Reservation_Washington__in_drawing_made_ca188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7636" y="2604158"/>
            <a:ext cx="3979047" cy="2740776"/>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237392" y="5403631"/>
            <a:ext cx="4053253" cy="830997"/>
          </a:xfrm>
          <a:prstGeom prst="rect">
            <a:avLst/>
          </a:prstGeom>
          <a:noFill/>
        </p:spPr>
        <p:txBody>
          <a:bodyPr wrap="square" rtlCol="0">
            <a:spAutoFit/>
          </a:bodyPr>
          <a:lstStyle/>
          <a:p>
            <a:pPr algn="ctr"/>
            <a:r>
              <a:rPr lang="en-US" sz="2800" b="1" dirty="0" smtClean="0">
                <a:solidFill>
                  <a:srgbClr val="303030"/>
                </a:solidFill>
                <a:latin typeface="Times New Roman" panose="02020603050405020304" pitchFamily="18" charset="0"/>
                <a:cs typeface="Times New Roman" panose="02020603050405020304" pitchFamily="18" charset="0"/>
              </a:rPr>
              <a:t>Quinault Village, WA</a:t>
            </a:r>
          </a:p>
          <a:p>
            <a:pPr algn="ctr"/>
            <a:r>
              <a:rPr lang="en-US" sz="2000" b="1" dirty="0" smtClean="0">
                <a:solidFill>
                  <a:srgbClr val="303030"/>
                </a:solidFill>
                <a:latin typeface="Times New Roman" panose="02020603050405020304" pitchFamily="18" charset="0"/>
                <a:cs typeface="Times New Roman" panose="02020603050405020304" pitchFamily="18" charset="0"/>
              </a:rPr>
              <a:t>February 21, 1904</a:t>
            </a:r>
            <a:endParaRPr lang="en-US" sz="2000" b="1" dirty="0">
              <a:solidFill>
                <a:srgbClr val="303030"/>
              </a:solidFill>
              <a:latin typeface="Times New Roman" panose="02020603050405020304" pitchFamily="18" charset="0"/>
              <a:cs typeface="Times New Roman" panose="02020603050405020304" pitchFamily="18" charset="0"/>
            </a:endParaRPr>
          </a:p>
        </p:txBody>
      </p:sp>
      <p:sp>
        <p:nvSpPr>
          <p:cNvPr id="13" name="TextBox 12"/>
          <p:cNvSpPr txBox="1"/>
          <p:nvPr/>
        </p:nvSpPr>
        <p:spPr>
          <a:xfrm>
            <a:off x="-8792" y="6611799"/>
            <a:ext cx="4579981" cy="276999"/>
          </a:xfrm>
          <a:prstGeom prst="rect">
            <a:avLst/>
          </a:prstGeom>
          <a:noFill/>
        </p:spPr>
        <p:txBody>
          <a:bodyPr wrap="square" rtlCol="0">
            <a:spAutoFit/>
          </a:bodyPr>
          <a:lstStyle/>
          <a:p>
            <a:pPr algn="ctr"/>
            <a:r>
              <a:rPr lang="en-US" sz="1200" dirty="0" smtClean="0">
                <a:solidFill>
                  <a:srgbClr val="990000"/>
                </a:solidFill>
                <a:latin typeface="Times New Roman" panose="02020603050405020304" pitchFamily="18" charset="0"/>
                <a:cs typeface="Times New Roman" panose="02020603050405020304" pitchFamily="18" charset="0"/>
              </a:rPr>
              <a:t>Image: </a:t>
            </a:r>
            <a:r>
              <a:rPr lang="en-US" sz="1200" i="1" dirty="0" smtClean="0">
                <a:solidFill>
                  <a:srgbClr val="990000"/>
                </a:solidFill>
                <a:latin typeface="Times New Roman" panose="02020603050405020304" pitchFamily="18" charset="0"/>
                <a:cs typeface="Times New Roman" panose="02020603050405020304" pitchFamily="18" charset="0"/>
              </a:rPr>
              <a:t>University of Washington Special Collections NA4039 </a:t>
            </a:r>
            <a:endParaRPr lang="en-US" sz="1200" dirty="0">
              <a:solidFill>
                <a:srgbClr val="990000"/>
              </a:solidFill>
              <a:latin typeface="Times New Roman" panose="02020603050405020304" pitchFamily="18" charset="0"/>
              <a:cs typeface="Times New Roman" panose="02020603050405020304" pitchFamily="18" charset="0"/>
            </a:endParaRPr>
          </a:p>
        </p:txBody>
      </p:sp>
      <p:sp>
        <p:nvSpPr>
          <p:cNvPr id="14" name="TextBox 13"/>
          <p:cNvSpPr txBox="1"/>
          <p:nvPr/>
        </p:nvSpPr>
        <p:spPr>
          <a:xfrm>
            <a:off x="-10413" y="6412519"/>
            <a:ext cx="4581602" cy="276999"/>
          </a:xfrm>
          <a:prstGeom prst="rect">
            <a:avLst/>
          </a:prstGeom>
          <a:noFill/>
        </p:spPr>
        <p:txBody>
          <a:bodyPr wrap="square" rtlCol="0">
            <a:spAutoFit/>
          </a:bodyPr>
          <a:lstStyle/>
          <a:p>
            <a:pPr algn="ctr"/>
            <a:r>
              <a:rPr lang="en-US" sz="1200" dirty="0" smtClean="0">
                <a:solidFill>
                  <a:srgbClr val="990000"/>
                </a:solidFill>
                <a:latin typeface="Times New Roman" panose="02020603050405020304" pitchFamily="18" charset="0"/>
                <a:cs typeface="Times New Roman" panose="02020603050405020304" pitchFamily="18" charset="0"/>
              </a:rPr>
              <a:t>Quote: </a:t>
            </a:r>
            <a:r>
              <a:rPr lang="en-US" sz="1200" i="1" dirty="0" smtClean="0">
                <a:solidFill>
                  <a:srgbClr val="990000"/>
                </a:solidFill>
                <a:latin typeface="Times New Roman" panose="02020603050405020304" pitchFamily="18" charset="0"/>
                <a:cs typeface="Times New Roman" panose="02020603050405020304" pitchFamily="18" charset="0"/>
              </a:rPr>
              <a:t>Morning Oregonian 24 Feb 1904 </a:t>
            </a:r>
            <a:endParaRPr lang="en-US" sz="1200" i="1" dirty="0">
              <a:solidFill>
                <a:srgbClr val="990000"/>
              </a:solidFill>
              <a:latin typeface="Times New Roman" panose="02020603050405020304" pitchFamily="18" charset="0"/>
              <a:cs typeface="Times New Roman" panose="02020603050405020304" pitchFamily="18" charset="0"/>
            </a:endParaRPr>
          </a:p>
        </p:txBody>
      </p:sp>
      <p:sp>
        <p:nvSpPr>
          <p:cNvPr id="6" name="Rectangle 5"/>
          <p:cNvSpPr/>
          <p:nvPr/>
        </p:nvSpPr>
        <p:spPr>
          <a:xfrm>
            <a:off x="-1621" y="1242418"/>
            <a:ext cx="9145622" cy="5633198"/>
          </a:xfrm>
          <a:prstGeom prst="rect">
            <a:avLst/>
          </a:prstGeom>
          <a:noFill/>
          <a:ln>
            <a:solidFill>
              <a:srgbClr val="3030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p:cNvCxnSpPr>
            <a:stCxn id="6" idx="0"/>
            <a:endCxn id="6" idx="2"/>
          </p:cNvCxnSpPr>
          <p:nvPr/>
        </p:nvCxnSpPr>
        <p:spPr>
          <a:xfrm>
            <a:off x="4571190" y="1242418"/>
            <a:ext cx="0" cy="5633198"/>
          </a:xfrm>
          <a:prstGeom prst="line">
            <a:avLst/>
          </a:prstGeom>
          <a:ln w="28575">
            <a:solidFill>
              <a:srgbClr val="30303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2686466"/>
      </p:ext>
    </p:extLst>
  </p:cSld>
  <p:clrMapOvr>
    <a:masterClrMapping/>
  </p:clrMapOvr>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TextBox 6"/>
          <p:cNvSpPr txBox="1">
            <a:spLocks noChangeArrowheads="1"/>
          </p:cNvSpPr>
          <p:nvPr/>
        </p:nvSpPr>
        <p:spPr bwMode="auto">
          <a:xfrm>
            <a:off x="1" y="231168"/>
            <a:ext cx="9144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4800" dirty="0" smtClean="0">
                <a:solidFill>
                  <a:srgbClr val="080808"/>
                </a:solidFill>
                <a:effectLst>
                  <a:outerShdw blurRad="38100" dist="38100" dir="2700000" algn="tl">
                    <a:srgbClr val="000000">
                      <a:alpha val="43137"/>
                    </a:srgbClr>
                  </a:outerShdw>
                </a:effectLst>
                <a:latin typeface="Algerian" panose="04020705040A02060702" pitchFamily="82" charset="0"/>
              </a:rPr>
              <a:t>Bad luck vs. Good Luck</a:t>
            </a:r>
            <a:endParaRPr lang="en-GB" altLang="en-US" sz="48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sp>
        <p:nvSpPr>
          <p:cNvPr id="8" name="TextBox 7"/>
          <p:cNvSpPr txBox="1"/>
          <p:nvPr/>
        </p:nvSpPr>
        <p:spPr>
          <a:xfrm>
            <a:off x="4853354" y="5425571"/>
            <a:ext cx="4053253" cy="830997"/>
          </a:xfrm>
          <a:prstGeom prst="rect">
            <a:avLst/>
          </a:prstGeom>
          <a:noFill/>
        </p:spPr>
        <p:txBody>
          <a:bodyPr wrap="square" rtlCol="0">
            <a:spAutoFit/>
          </a:bodyPr>
          <a:lstStyle/>
          <a:p>
            <a:pPr algn="ctr"/>
            <a:r>
              <a:rPr lang="en-US" sz="2800" b="1" dirty="0" smtClean="0">
                <a:solidFill>
                  <a:srgbClr val="303030"/>
                </a:solidFill>
                <a:latin typeface="Times New Roman" panose="02020603050405020304" pitchFamily="18" charset="0"/>
                <a:cs typeface="Times New Roman" panose="02020603050405020304" pitchFamily="18" charset="0"/>
              </a:rPr>
              <a:t>Portland, OR</a:t>
            </a:r>
          </a:p>
          <a:p>
            <a:pPr algn="ctr"/>
            <a:r>
              <a:rPr lang="en-US" sz="2000" b="1" dirty="0" smtClean="0">
                <a:solidFill>
                  <a:srgbClr val="303030"/>
                </a:solidFill>
                <a:latin typeface="Times New Roman" panose="02020603050405020304" pitchFamily="18" charset="0"/>
                <a:cs typeface="Times New Roman" panose="02020603050405020304" pitchFamily="18" charset="0"/>
              </a:rPr>
              <a:t>February 26, 1904</a:t>
            </a:r>
            <a:endParaRPr lang="en-US" sz="2000" b="1" dirty="0">
              <a:solidFill>
                <a:srgbClr val="303030"/>
              </a:solidFill>
              <a:latin typeface="Times New Roman" panose="02020603050405020304" pitchFamily="18" charset="0"/>
              <a:cs typeface="Times New Roman" panose="02020603050405020304" pitchFamily="18" charset="0"/>
            </a:endParaRPr>
          </a:p>
        </p:txBody>
      </p:sp>
      <p:sp>
        <p:nvSpPr>
          <p:cNvPr id="10" name="TextBox 9"/>
          <p:cNvSpPr txBox="1"/>
          <p:nvPr/>
        </p:nvSpPr>
        <p:spPr>
          <a:xfrm>
            <a:off x="79132" y="1311610"/>
            <a:ext cx="4281854" cy="615553"/>
          </a:xfrm>
          <a:prstGeom prst="rect">
            <a:avLst/>
          </a:prstGeom>
          <a:noFill/>
        </p:spPr>
        <p:txBody>
          <a:bodyPr wrap="square" rtlCol="0">
            <a:spAutoFit/>
          </a:bodyPr>
          <a:lstStyle/>
          <a:p>
            <a:pPr algn="ctr"/>
            <a:r>
              <a:rPr lang="en-US" sz="3400" u="sng" dirty="0" err="1" smtClean="0">
                <a:solidFill>
                  <a:srgbClr val="111111"/>
                </a:solidFill>
                <a:latin typeface="Times New Roman" panose="02020603050405020304" pitchFamily="18" charset="0"/>
                <a:cs typeface="Times New Roman" panose="02020603050405020304" pitchFamily="18" charset="0"/>
              </a:rPr>
              <a:t>Taholah</a:t>
            </a:r>
            <a:r>
              <a:rPr lang="en-US" sz="3400" u="sng" dirty="0" smtClean="0">
                <a:solidFill>
                  <a:srgbClr val="111111"/>
                </a:solidFill>
                <a:latin typeface="Times New Roman" panose="02020603050405020304" pitchFamily="18" charset="0"/>
                <a:cs typeface="Times New Roman" panose="02020603050405020304" pitchFamily="18" charset="0"/>
              </a:rPr>
              <a:t> Tornado</a:t>
            </a:r>
            <a:endParaRPr lang="en-US" sz="3400" u="sng" dirty="0">
              <a:solidFill>
                <a:srgbClr val="111111"/>
              </a:solidFill>
              <a:latin typeface="Times New Roman" panose="02020603050405020304" pitchFamily="18" charset="0"/>
              <a:cs typeface="Times New Roman" panose="02020603050405020304" pitchFamily="18" charset="0"/>
            </a:endParaRPr>
          </a:p>
        </p:txBody>
      </p:sp>
      <p:sp>
        <p:nvSpPr>
          <p:cNvPr id="12" name="TextBox 11"/>
          <p:cNvSpPr txBox="1"/>
          <p:nvPr/>
        </p:nvSpPr>
        <p:spPr>
          <a:xfrm>
            <a:off x="237392" y="5403631"/>
            <a:ext cx="4053253" cy="830997"/>
          </a:xfrm>
          <a:prstGeom prst="rect">
            <a:avLst/>
          </a:prstGeom>
          <a:noFill/>
        </p:spPr>
        <p:txBody>
          <a:bodyPr wrap="square" rtlCol="0">
            <a:spAutoFit/>
          </a:bodyPr>
          <a:lstStyle/>
          <a:p>
            <a:pPr algn="ctr"/>
            <a:r>
              <a:rPr lang="en-US" sz="2800" b="1" dirty="0" err="1" smtClean="0">
                <a:solidFill>
                  <a:srgbClr val="303030"/>
                </a:solidFill>
                <a:latin typeface="Times New Roman" panose="02020603050405020304" pitchFamily="18" charset="0"/>
                <a:cs typeface="Times New Roman" panose="02020603050405020304" pitchFamily="18" charset="0"/>
              </a:rPr>
              <a:t>Taholah</a:t>
            </a:r>
            <a:r>
              <a:rPr lang="en-US" sz="2800" b="1" dirty="0" smtClean="0">
                <a:solidFill>
                  <a:srgbClr val="303030"/>
                </a:solidFill>
                <a:latin typeface="Times New Roman" panose="02020603050405020304" pitchFamily="18" charset="0"/>
                <a:cs typeface="Times New Roman" panose="02020603050405020304" pitchFamily="18" charset="0"/>
              </a:rPr>
              <a:t>, WA</a:t>
            </a:r>
          </a:p>
          <a:p>
            <a:pPr algn="ctr"/>
            <a:r>
              <a:rPr lang="en-US" sz="2000" b="1" dirty="0" smtClean="0">
                <a:solidFill>
                  <a:srgbClr val="303030"/>
                </a:solidFill>
                <a:latin typeface="Times New Roman" panose="02020603050405020304" pitchFamily="18" charset="0"/>
                <a:cs typeface="Times New Roman" panose="02020603050405020304" pitchFamily="18" charset="0"/>
              </a:rPr>
              <a:t>February 21, 1904</a:t>
            </a:r>
            <a:endParaRPr lang="en-US" sz="2000" b="1" dirty="0">
              <a:solidFill>
                <a:srgbClr val="303030"/>
              </a:solidFill>
              <a:latin typeface="Times New Roman" panose="02020603050405020304" pitchFamily="18" charset="0"/>
              <a:cs typeface="Times New Roman" panose="02020603050405020304" pitchFamily="18" charset="0"/>
            </a:endParaRPr>
          </a:p>
        </p:txBody>
      </p:sp>
      <p:sp>
        <p:nvSpPr>
          <p:cNvPr id="6" name="Rectangle 5"/>
          <p:cNvSpPr/>
          <p:nvPr/>
        </p:nvSpPr>
        <p:spPr>
          <a:xfrm>
            <a:off x="-1621" y="1242418"/>
            <a:ext cx="9145622" cy="5633198"/>
          </a:xfrm>
          <a:prstGeom prst="rect">
            <a:avLst/>
          </a:prstGeom>
          <a:noFill/>
          <a:ln>
            <a:solidFill>
              <a:srgbClr val="3030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p:cNvCxnSpPr>
            <a:stCxn id="6" idx="0"/>
            <a:endCxn id="6" idx="2"/>
          </p:cNvCxnSpPr>
          <p:nvPr/>
        </p:nvCxnSpPr>
        <p:spPr>
          <a:xfrm>
            <a:off x="4571190" y="1242418"/>
            <a:ext cx="0" cy="5633198"/>
          </a:xfrm>
          <a:prstGeom prst="line">
            <a:avLst/>
          </a:prstGeom>
          <a:ln w="28575">
            <a:solidFill>
              <a:srgbClr val="303030"/>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4717073" y="1321135"/>
            <a:ext cx="4281854" cy="615553"/>
          </a:xfrm>
          <a:prstGeom prst="rect">
            <a:avLst/>
          </a:prstGeom>
          <a:noFill/>
        </p:spPr>
        <p:txBody>
          <a:bodyPr wrap="square" rtlCol="0">
            <a:spAutoFit/>
          </a:bodyPr>
          <a:lstStyle/>
          <a:p>
            <a:pPr algn="ctr"/>
            <a:r>
              <a:rPr lang="en-US" sz="3400" u="sng" dirty="0" smtClean="0">
                <a:solidFill>
                  <a:srgbClr val="111111"/>
                </a:solidFill>
                <a:latin typeface="Times New Roman" panose="02020603050405020304" pitchFamily="18" charset="0"/>
                <a:cs typeface="Times New Roman" panose="02020603050405020304" pitchFamily="18" charset="0"/>
              </a:rPr>
              <a:t>Portland Tornado</a:t>
            </a:r>
            <a:endParaRPr lang="en-US" sz="3400" u="sng" dirty="0">
              <a:solidFill>
                <a:srgbClr val="11111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32835786"/>
      </p:ext>
    </p:extLst>
  </p:cSld>
  <p:clrMapOvr>
    <a:masterClrMapping/>
  </p:clrMapOvr>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TextBox 6"/>
          <p:cNvSpPr txBox="1">
            <a:spLocks noChangeArrowheads="1"/>
          </p:cNvSpPr>
          <p:nvPr/>
        </p:nvSpPr>
        <p:spPr bwMode="auto">
          <a:xfrm>
            <a:off x="1" y="231168"/>
            <a:ext cx="9144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4800" dirty="0" smtClean="0">
                <a:solidFill>
                  <a:srgbClr val="080808"/>
                </a:solidFill>
                <a:effectLst>
                  <a:outerShdw blurRad="38100" dist="38100" dir="2700000" algn="tl">
                    <a:srgbClr val="000000">
                      <a:alpha val="43137"/>
                    </a:srgbClr>
                  </a:outerShdw>
                </a:effectLst>
                <a:latin typeface="Algerian" panose="04020705040A02060702" pitchFamily="82" charset="0"/>
              </a:rPr>
              <a:t>Bad luck vs. Good Luck</a:t>
            </a:r>
            <a:endParaRPr lang="en-GB" altLang="en-US" sz="48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sp>
        <p:nvSpPr>
          <p:cNvPr id="8" name="TextBox 7"/>
          <p:cNvSpPr txBox="1"/>
          <p:nvPr/>
        </p:nvSpPr>
        <p:spPr>
          <a:xfrm>
            <a:off x="4853354" y="5425571"/>
            <a:ext cx="4053253" cy="830997"/>
          </a:xfrm>
          <a:prstGeom prst="rect">
            <a:avLst/>
          </a:prstGeom>
          <a:noFill/>
        </p:spPr>
        <p:txBody>
          <a:bodyPr wrap="square" rtlCol="0">
            <a:spAutoFit/>
          </a:bodyPr>
          <a:lstStyle/>
          <a:p>
            <a:pPr algn="ctr"/>
            <a:r>
              <a:rPr lang="en-US" sz="2800" b="1" dirty="0" smtClean="0">
                <a:solidFill>
                  <a:srgbClr val="303030"/>
                </a:solidFill>
                <a:latin typeface="Times New Roman" panose="02020603050405020304" pitchFamily="18" charset="0"/>
                <a:cs typeface="Times New Roman" panose="02020603050405020304" pitchFamily="18" charset="0"/>
              </a:rPr>
              <a:t>Portland, OR</a:t>
            </a:r>
          </a:p>
          <a:p>
            <a:pPr algn="ctr"/>
            <a:r>
              <a:rPr lang="en-US" sz="2000" b="1" dirty="0" smtClean="0">
                <a:solidFill>
                  <a:srgbClr val="303030"/>
                </a:solidFill>
                <a:latin typeface="Times New Roman" panose="02020603050405020304" pitchFamily="18" charset="0"/>
                <a:cs typeface="Times New Roman" panose="02020603050405020304" pitchFamily="18" charset="0"/>
              </a:rPr>
              <a:t>February 26, 1904</a:t>
            </a:r>
            <a:endParaRPr lang="en-US" sz="2000" b="1" dirty="0">
              <a:solidFill>
                <a:srgbClr val="303030"/>
              </a:solidFill>
              <a:latin typeface="Times New Roman" panose="02020603050405020304" pitchFamily="18" charset="0"/>
              <a:cs typeface="Times New Roman" panose="02020603050405020304" pitchFamily="18" charset="0"/>
            </a:endParaRPr>
          </a:p>
        </p:txBody>
      </p:sp>
      <p:sp>
        <p:nvSpPr>
          <p:cNvPr id="10" name="TextBox 9"/>
          <p:cNvSpPr txBox="1"/>
          <p:nvPr/>
        </p:nvSpPr>
        <p:spPr>
          <a:xfrm>
            <a:off x="79132" y="1311610"/>
            <a:ext cx="4281854" cy="615553"/>
          </a:xfrm>
          <a:prstGeom prst="rect">
            <a:avLst/>
          </a:prstGeom>
          <a:noFill/>
        </p:spPr>
        <p:txBody>
          <a:bodyPr wrap="square" rtlCol="0">
            <a:spAutoFit/>
          </a:bodyPr>
          <a:lstStyle/>
          <a:p>
            <a:pPr algn="ctr"/>
            <a:r>
              <a:rPr lang="en-US" sz="3400" u="sng" dirty="0" err="1" smtClean="0">
                <a:solidFill>
                  <a:srgbClr val="111111"/>
                </a:solidFill>
                <a:latin typeface="Times New Roman" panose="02020603050405020304" pitchFamily="18" charset="0"/>
                <a:cs typeface="Times New Roman" panose="02020603050405020304" pitchFamily="18" charset="0"/>
              </a:rPr>
              <a:t>Taholah</a:t>
            </a:r>
            <a:r>
              <a:rPr lang="en-US" sz="3400" u="sng" dirty="0" smtClean="0">
                <a:solidFill>
                  <a:srgbClr val="111111"/>
                </a:solidFill>
                <a:latin typeface="Times New Roman" panose="02020603050405020304" pitchFamily="18" charset="0"/>
                <a:cs typeface="Times New Roman" panose="02020603050405020304" pitchFamily="18" charset="0"/>
              </a:rPr>
              <a:t> Tornado</a:t>
            </a:r>
            <a:endParaRPr lang="en-US" sz="3400" u="sng" dirty="0">
              <a:solidFill>
                <a:srgbClr val="111111"/>
              </a:solidFill>
              <a:latin typeface="Times New Roman" panose="02020603050405020304" pitchFamily="18" charset="0"/>
              <a:cs typeface="Times New Roman" panose="02020603050405020304" pitchFamily="18" charset="0"/>
            </a:endParaRPr>
          </a:p>
        </p:txBody>
      </p:sp>
      <p:sp>
        <p:nvSpPr>
          <p:cNvPr id="12" name="TextBox 11"/>
          <p:cNvSpPr txBox="1"/>
          <p:nvPr/>
        </p:nvSpPr>
        <p:spPr>
          <a:xfrm>
            <a:off x="237392" y="5403631"/>
            <a:ext cx="4053253" cy="830997"/>
          </a:xfrm>
          <a:prstGeom prst="rect">
            <a:avLst/>
          </a:prstGeom>
          <a:noFill/>
        </p:spPr>
        <p:txBody>
          <a:bodyPr wrap="square" rtlCol="0">
            <a:spAutoFit/>
          </a:bodyPr>
          <a:lstStyle/>
          <a:p>
            <a:pPr algn="ctr"/>
            <a:r>
              <a:rPr lang="en-US" sz="2800" b="1" dirty="0" err="1" smtClean="0">
                <a:solidFill>
                  <a:srgbClr val="303030"/>
                </a:solidFill>
                <a:latin typeface="Times New Roman" panose="02020603050405020304" pitchFamily="18" charset="0"/>
                <a:cs typeface="Times New Roman" panose="02020603050405020304" pitchFamily="18" charset="0"/>
              </a:rPr>
              <a:t>Taholah</a:t>
            </a:r>
            <a:r>
              <a:rPr lang="en-US" sz="2800" b="1" dirty="0" smtClean="0">
                <a:solidFill>
                  <a:srgbClr val="303030"/>
                </a:solidFill>
                <a:latin typeface="Times New Roman" panose="02020603050405020304" pitchFamily="18" charset="0"/>
                <a:cs typeface="Times New Roman" panose="02020603050405020304" pitchFamily="18" charset="0"/>
              </a:rPr>
              <a:t>, WA</a:t>
            </a:r>
          </a:p>
          <a:p>
            <a:pPr algn="ctr"/>
            <a:r>
              <a:rPr lang="en-US" sz="2000" b="1" dirty="0" smtClean="0">
                <a:solidFill>
                  <a:srgbClr val="303030"/>
                </a:solidFill>
                <a:latin typeface="Times New Roman" panose="02020603050405020304" pitchFamily="18" charset="0"/>
                <a:cs typeface="Times New Roman" panose="02020603050405020304" pitchFamily="18" charset="0"/>
              </a:rPr>
              <a:t>February 21, 1904</a:t>
            </a:r>
            <a:endParaRPr lang="en-US" sz="2000" b="1" dirty="0">
              <a:solidFill>
                <a:srgbClr val="303030"/>
              </a:solidFill>
              <a:latin typeface="Times New Roman" panose="02020603050405020304" pitchFamily="18" charset="0"/>
              <a:cs typeface="Times New Roman" panose="02020603050405020304" pitchFamily="18" charset="0"/>
            </a:endParaRPr>
          </a:p>
        </p:txBody>
      </p:sp>
      <p:sp>
        <p:nvSpPr>
          <p:cNvPr id="6" name="Rectangle 5"/>
          <p:cNvSpPr/>
          <p:nvPr/>
        </p:nvSpPr>
        <p:spPr>
          <a:xfrm>
            <a:off x="-1621" y="1242418"/>
            <a:ext cx="9145622" cy="5633198"/>
          </a:xfrm>
          <a:prstGeom prst="rect">
            <a:avLst/>
          </a:prstGeom>
          <a:noFill/>
          <a:ln>
            <a:solidFill>
              <a:srgbClr val="3030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p:cNvCxnSpPr>
            <a:stCxn id="6" idx="0"/>
            <a:endCxn id="6" idx="2"/>
          </p:cNvCxnSpPr>
          <p:nvPr/>
        </p:nvCxnSpPr>
        <p:spPr>
          <a:xfrm>
            <a:off x="4571190" y="1242418"/>
            <a:ext cx="0" cy="5633198"/>
          </a:xfrm>
          <a:prstGeom prst="line">
            <a:avLst/>
          </a:prstGeom>
          <a:ln w="28575">
            <a:solidFill>
              <a:srgbClr val="303030"/>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4717073" y="1321135"/>
            <a:ext cx="4281854" cy="615553"/>
          </a:xfrm>
          <a:prstGeom prst="rect">
            <a:avLst/>
          </a:prstGeom>
          <a:noFill/>
        </p:spPr>
        <p:txBody>
          <a:bodyPr wrap="square" rtlCol="0">
            <a:spAutoFit/>
          </a:bodyPr>
          <a:lstStyle/>
          <a:p>
            <a:pPr algn="ctr"/>
            <a:r>
              <a:rPr lang="en-US" sz="3400" u="sng" dirty="0" smtClean="0">
                <a:solidFill>
                  <a:srgbClr val="111111"/>
                </a:solidFill>
                <a:latin typeface="Times New Roman" panose="02020603050405020304" pitchFamily="18" charset="0"/>
                <a:cs typeface="Times New Roman" panose="02020603050405020304" pitchFamily="18" charset="0"/>
              </a:rPr>
              <a:t>Portland Tornado</a:t>
            </a:r>
            <a:endParaRPr lang="en-US" sz="3400" u="sng" dirty="0">
              <a:solidFill>
                <a:srgbClr val="111111"/>
              </a:solidFill>
              <a:latin typeface="Times New Roman" panose="02020603050405020304" pitchFamily="18" charset="0"/>
              <a:cs typeface="Times New Roman" panose="02020603050405020304" pitchFamily="18" charset="0"/>
            </a:endParaRPr>
          </a:p>
        </p:txBody>
      </p:sp>
      <p:sp>
        <p:nvSpPr>
          <p:cNvPr id="3" name="TextBox 2"/>
          <p:cNvSpPr txBox="1"/>
          <p:nvPr/>
        </p:nvSpPr>
        <p:spPr>
          <a:xfrm>
            <a:off x="485775" y="2114550"/>
            <a:ext cx="3629025" cy="3139321"/>
          </a:xfrm>
          <a:prstGeom prst="rect">
            <a:avLst/>
          </a:prstGeom>
          <a:noFill/>
          <a:ln>
            <a:solidFill>
              <a:srgbClr val="111111"/>
            </a:solidFill>
          </a:ln>
        </p:spPr>
        <p:txBody>
          <a:bodyPr wrap="square" rtlCol="0">
            <a:spAutoFit/>
          </a:bodyPr>
          <a:lstStyle/>
          <a:p>
            <a:pPr marL="285750" indent="-285750">
              <a:buFont typeface="Wingdings" panose="05000000000000000000" pitchFamily="2" charset="2"/>
              <a:buChar char="v"/>
            </a:pPr>
            <a:endParaRPr lang="en-US" dirty="0" smtClean="0">
              <a:solidFill>
                <a:srgbClr val="111111"/>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r>
              <a:rPr lang="en-US" dirty="0" smtClean="0">
                <a:solidFill>
                  <a:srgbClr val="111111"/>
                </a:solidFill>
                <a:latin typeface="Times New Roman" panose="02020603050405020304" pitchFamily="18" charset="0"/>
                <a:cs typeface="Times New Roman" panose="02020603050405020304" pitchFamily="18" charset="0"/>
              </a:rPr>
              <a:t>Struck near midnight (rare)</a:t>
            </a:r>
          </a:p>
          <a:p>
            <a:pPr marL="742950" lvl="1" indent="-285750">
              <a:buFont typeface="Arial" panose="020B0604020202020204" pitchFamily="34" charset="0"/>
              <a:buChar char="•"/>
            </a:pPr>
            <a:r>
              <a:rPr lang="en-US" dirty="0" smtClean="0">
                <a:solidFill>
                  <a:srgbClr val="111111"/>
                </a:solidFill>
                <a:latin typeface="Times New Roman" panose="02020603050405020304" pitchFamily="18" charset="0"/>
                <a:cs typeface="Times New Roman" panose="02020603050405020304" pitchFamily="18" charset="0"/>
              </a:rPr>
              <a:t>People were home</a:t>
            </a:r>
          </a:p>
          <a:p>
            <a:pPr marL="285750" indent="-285750">
              <a:buFont typeface="Wingdings" panose="05000000000000000000" pitchFamily="2" charset="2"/>
              <a:buChar char="v"/>
            </a:pPr>
            <a:endParaRPr lang="en-US" dirty="0">
              <a:solidFill>
                <a:srgbClr val="111111"/>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r>
              <a:rPr lang="en-US" dirty="0" smtClean="0">
                <a:solidFill>
                  <a:srgbClr val="111111"/>
                </a:solidFill>
                <a:latin typeface="Times New Roman" panose="02020603050405020304" pitchFamily="18" charset="0"/>
                <a:cs typeface="Times New Roman" panose="02020603050405020304" pitchFamily="18" charset="0"/>
              </a:rPr>
              <a:t>Near the coast (rare)</a:t>
            </a:r>
          </a:p>
          <a:p>
            <a:pPr marL="285750" indent="-285750">
              <a:buFont typeface="Wingdings" panose="05000000000000000000" pitchFamily="2" charset="2"/>
              <a:buChar char="v"/>
            </a:pPr>
            <a:endParaRPr lang="en-US" dirty="0">
              <a:solidFill>
                <a:srgbClr val="111111"/>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r>
              <a:rPr lang="en-US" dirty="0" smtClean="0">
                <a:solidFill>
                  <a:srgbClr val="111111"/>
                </a:solidFill>
                <a:latin typeface="Times New Roman" panose="02020603050405020304" pitchFamily="18" charset="0"/>
                <a:cs typeface="Times New Roman" panose="02020603050405020304" pitchFamily="18" charset="0"/>
              </a:rPr>
              <a:t>2 or 3 Fatalities</a:t>
            </a:r>
          </a:p>
          <a:p>
            <a:pPr marL="285750" indent="-285750">
              <a:buFont typeface="Wingdings" panose="05000000000000000000" pitchFamily="2" charset="2"/>
              <a:buChar char="v"/>
            </a:pPr>
            <a:endParaRPr lang="en-US" dirty="0">
              <a:solidFill>
                <a:srgbClr val="111111"/>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r>
              <a:rPr lang="en-US" dirty="0" smtClean="0">
                <a:solidFill>
                  <a:srgbClr val="111111"/>
                </a:solidFill>
                <a:latin typeface="Times New Roman" panose="02020603050405020304" pitchFamily="18" charset="0"/>
                <a:cs typeface="Times New Roman" panose="02020603050405020304" pitchFamily="18" charset="0"/>
              </a:rPr>
              <a:t>1 or 2 Severe Injuries</a:t>
            </a:r>
          </a:p>
          <a:p>
            <a:pPr marL="285750" indent="-285750">
              <a:buFont typeface="Wingdings" panose="05000000000000000000" pitchFamily="2" charset="2"/>
              <a:buChar char="v"/>
            </a:pPr>
            <a:endParaRPr lang="en-US" dirty="0">
              <a:solidFill>
                <a:srgbClr val="111111"/>
              </a:solidFill>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544504790"/>
      </p:ext>
    </p:extLst>
  </p:cSld>
  <p:clrMapOvr>
    <a:masterClrMapping/>
  </p:clrMapOvr>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TextBox 6"/>
          <p:cNvSpPr txBox="1">
            <a:spLocks noChangeArrowheads="1"/>
          </p:cNvSpPr>
          <p:nvPr/>
        </p:nvSpPr>
        <p:spPr bwMode="auto">
          <a:xfrm>
            <a:off x="1" y="231168"/>
            <a:ext cx="9144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4800" dirty="0" smtClean="0">
                <a:solidFill>
                  <a:srgbClr val="080808"/>
                </a:solidFill>
                <a:effectLst>
                  <a:outerShdw blurRad="38100" dist="38100" dir="2700000" algn="tl">
                    <a:srgbClr val="000000">
                      <a:alpha val="43137"/>
                    </a:srgbClr>
                  </a:outerShdw>
                </a:effectLst>
                <a:latin typeface="Algerian" panose="04020705040A02060702" pitchFamily="82" charset="0"/>
              </a:rPr>
              <a:t>Bad luck vs. Good Luck</a:t>
            </a:r>
            <a:endParaRPr lang="en-GB" altLang="en-US" sz="48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sp>
        <p:nvSpPr>
          <p:cNvPr id="8" name="TextBox 7"/>
          <p:cNvSpPr txBox="1"/>
          <p:nvPr/>
        </p:nvSpPr>
        <p:spPr>
          <a:xfrm>
            <a:off x="4853354" y="5425571"/>
            <a:ext cx="4053253" cy="830997"/>
          </a:xfrm>
          <a:prstGeom prst="rect">
            <a:avLst/>
          </a:prstGeom>
          <a:noFill/>
        </p:spPr>
        <p:txBody>
          <a:bodyPr wrap="square" rtlCol="0">
            <a:spAutoFit/>
          </a:bodyPr>
          <a:lstStyle/>
          <a:p>
            <a:pPr algn="ctr"/>
            <a:r>
              <a:rPr lang="en-US" sz="2800" b="1" dirty="0" smtClean="0">
                <a:solidFill>
                  <a:srgbClr val="303030"/>
                </a:solidFill>
                <a:latin typeface="Times New Roman" panose="02020603050405020304" pitchFamily="18" charset="0"/>
                <a:cs typeface="Times New Roman" panose="02020603050405020304" pitchFamily="18" charset="0"/>
              </a:rPr>
              <a:t>Portland, OR</a:t>
            </a:r>
          </a:p>
          <a:p>
            <a:pPr algn="ctr"/>
            <a:r>
              <a:rPr lang="en-US" sz="2000" b="1" dirty="0" smtClean="0">
                <a:solidFill>
                  <a:srgbClr val="303030"/>
                </a:solidFill>
                <a:latin typeface="Times New Roman" panose="02020603050405020304" pitchFamily="18" charset="0"/>
                <a:cs typeface="Times New Roman" panose="02020603050405020304" pitchFamily="18" charset="0"/>
              </a:rPr>
              <a:t>February 26, 1904</a:t>
            </a:r>
            <a:endParaRPr lang="en-US" sz="2000" b="1" dirty="0">
              <a:solidFill>
                <a:srgbClr val="303030"/>
              </a:solidFill>
              <a:latin typeface="Times New Roman" panose="02020603050405020304" pitchFamily="18" charset="0"/>
              <a:cs typeface="Times New Roman" panose="02020603050405020304" pitchFamily="18" charset="0"/>
            </a:endParaRPr>
          </a:p>
        </p:txBody>
      </p:sp>
      <p:sp>
        <p:nvSpPr>
          <p:cNvPr id="10" name="TextBox 9"/>
          <p:cNvSpPr txBox="1"/>
          <p:nvPr/>
        </p:nvSpPr>
        <p:spPr>
          <a:xfrm>
            <a:off x="79132" y="1311610"/>
            <a:ext cx="4281854" cy="615553"/>
          </a:xfrm>
          <a:prstGeom prst="rect">
            <a:avLst/>
          </a:prstGeom>
          <a:noFill/>
        </p:spPr>
        <p:txBody>
          <a:bodyPr wrap="square" rtlCol="0">
            <a:spAutoFit/>
          </a:bodyPr>
          <a:lstStyle/>
          <a:p>
            <a:pPr algn="ctr"/>
            <a:r>
              <a:rPr lang="en-US" sz="3400" u="sng" dirty="0" err="1" smtClean="0">
                <a:solidFill>
                  <a:srgbClr val="111111"/>
                </a:solidFill>
                <a:latin typeface="Times New Roman" panose="02020603050405020304" pitchFamily="18" charset="0"/>
                <a:cs typeface="Times New Roman" panose="02020603050405020304" pitchFamily="18" charset="0"/>
              </a:rPr>
              <a:t>Taholah</a:t>
            </a:r>
            <a:r>
              <a:rPr lang="en-US" sz="3400" u="sng" dirty="0" smtClean="0">
                <a:solidFill>
                  <a:srgbClr val="111111"/>
                </a:solidFill>
                <a:latin typeface="Times New Roman" panose="02020603050405020304" pitchFamily="18" charset="0"/>
                <a:cs typeface="Times New Roman" panose="02020603050405020304" pitchFamily="18" charset="0"/>
              </a:rPr>
              <a:t> Tornado</a:t>
            </a:r>
            <a:endParaRPr lang="en-US" sz="3400" u="sng" dirty="0">
              <a:solidFill>
                <a:srgbClr val="111111"/>
              </a:solidFill>
              <a:latin typeface="Times New Roman" panose="02020603050405020304" pitchFamily="18" charset="0"/>
              <a:cs typeface="Times New Roman" panose="02020603050405020304" pitchFamily="18" charset="0"/>
            </a:endParaRPr>
          </a:p>
        </p:txBody>
      </p:sp>
      <p:sp>
        <p:nvSpPr>
          <p:cNvPr id="12" name="TextBox 11"/>
          <p:cNvSpPr txBox="1"/>
          <p:nvPr/>
        </p:nvSpPr>
        <p:spPr>
          <a:xfrm>
            <a:off x="237392" y="5403631"/>
            <a:ext cx="4053253" cy="830997"/>
          </a:xfrm>
          <a:prstGeom prst="rect">
            <a:avLst/>
          </a:prstGeom>
          <a:noFill/>
        </p:spPr>
        <p:txBody>
          <a:bodyPr wrap="square" rtlCol="0">
            <a:spAutoFit/>
          </a:bodyPr>
          <a:lstStyle/>
          <a:p>
            <a:pPr algn="ctr"/>
            <a:r>
              <a:rPr lang="en-US" sz="2800" b="1" dirty="0" err="1" smtClean="0">
                <a:solidFill>
                  <a:srgbClr val="303030"/>
                </a:solidFill>
                <a:latin typeface="Times New Roman" panose="02020603050405020304" pitchFamily="18" charset="0"/>
                <a:cs typeface="Times New Roman" panose="02020603050405020304" pitchFamily="18" charset="0"/>
              </a:rPr>
              <a:t>Taholah</a:t>
            </a:r>
            <a:r>
              <a:rPr lang="en-US" sz="2800" b="1" dirty="0" smtClean="0">
                <a:solidFill>
                  <a:srgbClr val="303030"/>
                </a:solidFill>
                <a:latin typeface="Times New Roman" panose="02020603050405020304" pitchFamily="18" charset="0"/>
                <a:cs typeface="Times New Roman" panose="02020603050405020304" pitchFamily="18" charset="0"/>
              </a:rPr>
              <a:t>, WA</a:t>
            </a:r>
          </a:p>
          <a:p>
            <a:pPr algn="ctr"/>
            <a:r>
              <a:rPr lang="en-US" sz="2000" b="1" dirty="0" smtClean="0">
                <a:solidFill>
                  <a:srgbClr val="303030"/>
                </a:solidFill>
                <a:latin typeface="Times New Roman" panose="02020603050405020304" pitchFamily="18" charset="0"/>
                <a:cs typeface="Times New Roman" panose="02020603050405020304" pitchFamily="18" charset="0"/>
              </a:rPr>
              <a:t>February 21, 1904</a:t>
            </a:r>
            <a:endParaRPr lang="en-US" sz="2000" b="1" dirty="0">
              <a:solidFill>
                <a:srgbClr val="303030"/>
              </a:solidFill>
              <a:latin typeface="Times New Roman" panose="02020603050405020304" pitchFamily="18" charset="0"/>
              <a:cs typeface="Times New Roman" panose="02020603050405020304" pitchFamily="18" charset="0"/>
            </a:endParaRPr>
          </a:p>
        </p:txBody>
      </p:sp>
      <p:sp>
        <p:nvSpPr>
          <p:cNvPr id="6" name="Rectangle 5"/>
          <p:cNvSpPr/>
          <p:nvPr/>
        </p:nvSpPr>
        <p:spPr>
          <a:xfrm>
            <a:off x="-1621" y="1242418"/>
            <a:ext cx="9145622" cy="5633198"/>
          </a:xfrm>
          <a:prstGeom prst="rect">
            <a:avLst/>
          </a:prstGeom>
          <a:noFill/>
          <a:ln>
            <a:solidFill>
              <a:srgbClr val="3030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p:cNvCxnSpPr>
            <a:stCxn id="6" idx="0"/>
            <a:endCxn id="6" idx="2"/>
          </p:cNvCxnSpPr>
          <p:nvPr/>
        </p:nvCxnSpPr>
        <p:spPr>
          <a:xfrm>
            <a:off x="4571190" y="1242418"/>
            <a:ext cx="0" cy="5633198"/>
          </a:xfrm>
          <a:prstGeom prst="line">
            <a:avLst/>
          </a:prstGeom>
          <a:ln w="28575">
            <a:solidFill>
              <a:srgbClr val="303030"/>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4717073" y="1321135"/>
            <a:ext cx="4281854" cy="615553"/>
          </a:xfrm>
          <a:prstGeom prst="rect">
            <a:avLst/>
          </a:prstGeom>
          <a:noFill/>
        </p:spPr>
        <p:txBody>
          <a:bodyPr wrap="square" rtlCol="0">
            <a:spAutoFit/>
          </a:bodyPr>
          <a:lstStyle/>
          <a:p>
            <a:pPr algn="ctr"/>
            <a:r>
              <a:rPr lang="en-US" sz="3400" u="sng" dirty="0" smtClean="0">
                <a:solidFill>
                  <a:srgbClr val="111111"/>
                </a:solidFill>
                <a:latin typeface="Times New Roman" panose="02020603050405020304" pitchFamily="18" charset="0"/>
                <a:cs typeface="Times New Roman" panose="02020603050405020304" pitchFamily="18" charset="0"/>
              </a:rPr>
              <a:t>Portland Tornado</a:t>
            </a:r>
            <a:endParaRPr lang="en-US" sz="3400" u="sng" dirty="0">
              <a:solidFill>
                <a:srgbClr val="111111"/>
              </a:solidFill>
              <a:latin typeface="Times New Roman" panose="02020603050405020304" pitchFamily="18" charset="0"/>
              <a:cs typeface="Times New Roman" panose="02020603050405020304" pitchFamily="18" charset="0"/>
            </a:endParaRPr>
          </a:p>
        </p:txBody>
      </p:sp>
      <p:sp>
        <p:nvSpPr>
          <p:cNvPr id="3" name="TextBox 2"/>
          <p:cNvSpPr txBox="1"/>
          <p:nvPr/>
        </p:nvSpPr>
        <p:spPr>
          <a:xfrm>
            <a:off x="485775" y="2114550"/>
            <a:ext cx="3629025" cy="3139321"/>
          </a:xfrm>
          <a:prstGeom prst="rect">
            <a:avLst/>
          </a:prstGeom>
          <a:noFill/>
          <a:ln>
            <a:solidFill>
              <a:srgbClr val="111111"/>
            </a:solidFill>
          </a:ln>
        </p:spPr>
        <p:txBody>
          <a:bodyPr wrap="square" rtlCol="0">
            <a:spAutoFit/>
          </a:bodyPr>
          <a:lstStyle/>
          <a:p>
            <a:pPr marL="285750" indent="-285750">
              <a:buFont typeface="Wingdings" panose="05000000000000000000" pitchFamily="2" charset="2"/>
              <a:buChar char="v"/>
            </a:pPr>
            <a:endParaRPr lang="en-US" dirty="0" smtClean="0">
              <a:solidFill>
                <a:srgbClr val="111111"/>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r>
              <a:rPr lang="en-US" dirty="0" smtClean="0">
                <a:solidFill>
                  <a:srgbClr val="111111"/>
                </a:solidFill>
                <a:latin typeface="Times New Roman" panose="02020603050405020304" pitchFamily="18" charset="0"/>
                <a:cs typeface="Times New Roman" panose="02020603050405020304" pitchFamily="18" charset="0"/>
              </a:rPr>
              <a:t>Struck near midnight (rare)</a:t>
            </a:r>
          </a:p>
          <a:p>
            <a:pPr marL="742950" lvl="1" indent="-285750">
              <a:buFont typeface="Arial" panose="020B0604020202020204" pitchFamily="34" charset="0"/>
              <a:buChar char="•"/>
            </a:pPr>
            <a:r>
              <a:rPr lang="en-US" dirty="0" smtClean="0">
                <a:solidFill>
                  <a:srgbClr val="111111"/>
                </a:solidFill>
                <a:latin typeface="Times New Roman" panose="02020603050405020304" pitchFamily="18" charset="0"/>
                <a:cs typeface="Times New Roman" panose="02020603050405020304" pitchFamily="18" charset="0"/>
              </a:rPr>
              <a:t>People were home</a:t>
            </a:r>
          </a:p>
          <a:p>
            <a:pPr marL="285750" indent="-285750">
              <a:buFont typeface="Wingdings" panose="05000000000000000000" pitchFamily="2" charset="2"/>
              <a:buChar char="v"/>
            </a:pPr>
            <a:endParaRPr lang="en-US" dirty="0">
              <a:solidFill>
                <a:srgbClr val="111111"/>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r>
              <a:rPr lang="en-US" dirty="0" smtClean="0">
                <a:solidFill>
                  <a:srgbClr val="111111"/>
                </a:solidFill>
                <a:latin typeface="Times New Roman" panose="02020603050405020304" pitchFamily="18" charset="0"/>
                <a:cs typeface="Times New Roman" panose="02020603050405020304" pitchFamily="18" charset="0"/>
              </a:rPr>
              <a:t>Near the coast (rare)</a:t>
            </a:r>
          </a:p>
          <a:p>
            <a:pPr marL="285750" indent="-285750">
              <a:buFont typeface="Wingdings" panose="05000000000000000000" pitchFamily="2" charset="2"/>
              <a:buChar char="v"/>
            </a:pPr>
            <a:endParaRPr lang="en-US" dirty="0">
              <a:solidFill>
                <a:srgbClr val="111111"/>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r>
              <a:rPr lang="en-US" dirty="0" smtClean="0">
                <a:solidFill>
                  <a:srgbClr val="111111"/>
                </a:solidFill>
                <a:latin typeface="Times New Roman" panose="02020603050405020304" pitchFamily="18" charset="0"/>
                <a:cs typeface="Times New Roman" panose="02020603050405020304" pitchFamily="18" charset="0"/>
              </a:rPr>
              <a:t>2 or 3 Fatalities</a:t>
            </a:r>
          </a:p>
          <a:p>
            <a:pPr marL="285750" indent="-285750">
              <a:buFont typeface="Wingdings" panose="05000000000000000000" pitchFamily="2" charset="2"/>
              <a:buChar char="v"/>
            </a:pPr>
            <a:endParaRPr lang="en-US" dirty="0">
              <a:solidFill>
                <a:srgbClr val="111111"/>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r>
              <a:rPr lang="en-US" dirty="0" smtClean="0">
                <a:solidFill>
                  <a:srgbClr val="111111"/>
                </a:solidFill>
                <a:latin typeface="Times New Roman" panose="02020603050405020304" pitchFamily="18" charset="0"/>
                <a:cs typeface="Times New Roman" panose="02020603050405020304" pitchFamily="18" charset="0"/>
              </a:rPr>
              <a:t>1 or 2 Severe Injuries</a:t>
            </a:r>
          </a:p>
          <a:p>
            <a:pPr marL="285750" indent="-285750">
              <a:buFont typeface="Wingdings" panose="05000000000000000000" pitchFamily="2" charset="2"/>
              <a:buChar char="v"/>
            </a:pPr>
            <a:endParaRPr lang="en-US" dirty="0">
              <a:solidFill>
                <a:srgbClr val="111111"/>
              </a:solidFill>
              <a:latin typeface="Times New Roman" panose="02020603050405020304" pitchFamily="18" charset="0"/>
              <a:cs typeface="Times New Roman" panose="02020603050405020304" pitchFamily="18" charset="0"/>
            </a:endParaRPr>
          </a:p>
          <a:p>
            <a:endParaRPr lang="en-US" dirty="0"/>
          </a:p>
        </p:txBody>
      </p:sp>
      <p:sp>
        <p:nvSpPr>
          <p:cNvPr id="18" name="TextBox 17"/>
          <p:cNvSpPr txBox="1"/>
          <p:nvPr/>
        </p:nvSpPr>
        <p:spPr>
          <a:xfrm>
            <a:off x="5034329" y="2114550"/>
            <a:ext cx="3629025" cy="3139321"/>
          </a:xfrm>
          <a:prstGeom prst="rect">
            <a:avLst/>
          </a:prstGeom>
          <a:noFill/>
          <a:ln>
            <a:solidFill>
              <a:srgbClr val="111111"/>
            </a:solidFill>
          </a:ln>
        </p:spPr>
        <p:txBody>
          <a:bodyPr wrap="square" rtlCol="0">
            <a:spAutoFit/>
          </a:bodyPr>
          <a:lstStyle/>
          <a:p>
            <a:pPr marL="285750" indent="-285750">
              <a:buFont typeface="Wingdings" panose="05000000000000000000" pitchFamily="2" charset="2"/>
              <a:buChar char="v"/>
            </a:pPr>
            <a:endParaRPr lang="en-US" dirty="0" smtClean="0">
              <a:solidFill>
                <a:srgbClr val="111111"/>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r>
              <a:rPr lang="en-US" dirty="0" smtClean="0">
                <a:solidFill>
                  <a:srgbClr val="111111"/>
                </a:solidFill>
                <a:latin typeface="Times New Roman" panose="02020603050405020304" pitchFamily="18" charset="0"/>
                <a:cs typeface="Times New Roman" panose="02020603050405020304" pitchFamily="18" charset="0"/>
              </a:rPr>
              <a:t>Struck late morning (10:45 AM)</a:t>
            </a:r>
          </a:p>
          <a:p>
            <a:pPr marL="742950" lvl="1" indent="-285750">
              <a:buFont typeface="Arial" panose="020B0604020202020204" pitchFamily="34" charset="0"/>
              <a:buChar char="•"/>
            </a:pPr>
            <a:r>
              <a:rPr lang="en-US" dirty="0" smtClean="0">
                <a:solidFill>
                  <a:srgbClr val="111111"/>
                </a:solidFill>
                <a:latin typeface="Times New Roman" panose="02020603050405020304" pitchFamily="18" charset="0"/>
                <a:cs typeface="Times New Roman" panose="02020603050405020304" pitchFamily="18" charset="0"/>
              </a:rPr>
              <a:t>People were not home</a:t>
            </a:r>
          </a:p>
          <a:p>
            <a:pPr marL="285750" indent="-285750">
              <a:buFont typeface="Wingdings" panose="05000000000000000000" pitchFamily="2" charset="2"/>
              <a:buChar char="v"/>
            </a:pPr>
            <a:endParaRPr lang="en-US" dirty="0">
              <a:solidFill>
                <a:srgbClr val="111111"/>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r>
              <a:rPr lang="en-US" dirty="0" smtClean="0">
                <a:solidFill>
                  <a:srgbClr val="111111"/>
                </a:solidFill>
                <a:latin typeface="Times New Roman" panose="02020603050405020304" pitchFamily="18" charset="0"/>
                <a:cs typeface="Times New Roman" panose="02020603050405020304" pitchFamily="18" charset="0"/>
              </a:rPr>
              <a:t>Struck highly populated</a:t>
            </a:r>
          </a:p>
          <a:p>
            <a:pPr marL="285750" indent="-285750">
              <a:buFont typeface="Wingdings" panose="05000000000000000000" pitchFamily="2" charset="2"/>
              <a:buChar char="v"/>
            </a:pPr>
            <a:endParaRPr lang="en-US" dirty="0">
              <a:solidFill>
                <a:srgbClr val="111111"/>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r>
              <a:rPr lang="en-US" dirty="0" smtClean="0">
                <a:solidFill>
                  <a:srgbClr val="111111"/>
                </a:solidFill>
                <a:latin typeface="Times New Roman" panose="02020603050405020304" pitchFamily="18" charset="0"/>
                <a:cs typeface="Times New Roman" panose="02020603050405020304" pitchFamily="18" charset="0"/>
              </a:rPr>
              <a:t>0 Fatalities</a:t>
            </a:r>
          </a:p>
          <a:p>
            <a:pPr marL="285750" indent="-285750">
              <a:buFont typeface="Wingdings" panose="05000000000000000000" pitchFamily="2" charset="2"/>
              <a:buChar char="v"/>
            </a:pPr>
            <a:endParaRPr lang="en-US" dirty="0">
              <a:solidFill>
                <a:srgbClr val="111111"/>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r>
              <a:rPr lang="en-US" dirty="0" smtClean="0">
                <a:solidFill>
                  <a:srgbClr val="111111"/>
                </a:solidFill>
                <a:latin typeface="Times New Roman" panose="02020603050405020304" pitchFamily="18" charset="0"/>
                <a:cs typeface="Times New Roman" panose="02020603050405020304" pitchFamily="18" charset="0"/>
              </a:rPr>
              <a:t>Only Minor Injuries</a:t>
            </a:r>
          </a:p>
          <a:p>
            <a:pPr marL="285750" indent="-285750">
              <a:buFont typeface="Wingdings" panose="05000000000000000000" pitchFamily="2" charset="2"/>
              <a:buChar char="v"/>
            </a:pPr>
            <a:endParaRPr lang="en-US" dirty="0">
              <a:solidFill>
                <a:srgbClr val="111111"/>
              </a:solidFill>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449502155"/>
      </p:ext>
    </p:extLst>
  </p:cSld>
  <p:clrMapOvr>
    <a:masterClrMapping/>
  </p:clrMapOvr>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219" name="TextBox 6"/>
          <p:cNvSpPr txBox="1">
            <a:spLocks noChangeArrowheads="1"/>
          </p:cNvSpPr>
          <p:nvPr/>
        </p:nvSpPr>
        <p:spPr bwMode="auto">
          <a:xfrm>
            <a:off x="1" y="169624"/>
            <a:ext cx="91440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5400" dirty="0" smtClean="0">
                <a:solidFill>
                  <a:srgbClr val="080808"/>
                </a:solidFill>
                <a:effectLst>
                  <a:outerShdw blurRad="38100" dist="38100" dir="2700000" algn="tl">
                    <a:srgbClr val="000000">
                      <a:alpha val="43137"/>
                    </a:srgbClr>
                  </a:outerShdw>
                </a:effectLst>
                <a:latin typeface="Algerian" panose="04020705040A02060702" pitchFamily="82" charset="0"/>
              </a:rPr>
              <a:t>1904 Synoptic Charts</a:t>
            </a:r>
            <a:endParaRPr lang="en-GB" altLang="en-US" sz="54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sp>
        <p:nvSpPr>
          <p:cNvPr id="12" name="TextBox 11"/>
          <p:cNvSpPr txBox="1"/>
          <p:nvPr/>
        </p:nvSpPr>
        <p:spPr>
          <a:xfrm>
            <a:off x="3201970" y="1141029"/>
            <a:ext cx="2567158" cy="400110"/>
          </a:xfrm>
          <a:prstGeom prst="rect">
            <a:avLst/>
          </a:prstGeom>
          <a:noFill/>
        </p:spPr>
        <p:txBody>
          <a:bodyPr wrap="square" rtlCol="0">
            <a:spAutoFit/>
          </a:bodyPr>
          <a:lstStyle/>
          <a:p>
            <a:pPr algn="ctr"/>
            <a:r>
              <a:rPr lang="en-US" sz="2000" b="1" dirty="0" smtClean="0">
                <a:solidFill>
                  <a:srgbClr val="303030"/>
                </a:solidFill>
                <a:latin typeface="Times New Roman" panose="02020603050405020304" pitchFamily="18" charset="0"/>
                <a:cs typeface="Times New Roman" panose="02020603050405020304" pitchFamily="18" charset="0"/>
              </a:rPr>
              <a:t>Feb 22 - 8 AM</a:t>
            </a:r>
            <a:endParaRPr lang="en-US" sz="2000" b="1" dirty="0">
              <a:solidFill>
                <a:srgbClr val="303030"/>
              </a:solidFill>
              <a:latin typeface="Times New Roman" panose="02020603050405020304" pitchFamily="18" charset="0"/>
              <a:cs typeface="Times New Roman" panose="02020603050405020304" pitchFamily="18" charset="0"/>
            </a:endParaRPr>
          </a:p>
        </p:txBody>
      </p:sp>
      <p:sp>
        <p:nvSpPr>
          <p:cNvPr id="13" name="TextBox 12"/>
          <p:cNvSpPr txBox="1"/>
          <p:nvPr/>
        </p:nvSpPr>
        <p:spPr>
          <a:xfrm>
            <a:off x="3947746" y="6581001"/>
            <a:ext cx="5196254" cy="276999"/>
          </a:xfrm>
          <a:prstGeom prst="rect">
            <a:avLst/>
          </a:prstGeom>
          <a:noFill/>
        </p:spPr>
        <p:txBody>
          <a:bodyPr wrap="square" rtlCol="0">
            <a:spAutoFit/>
          </a:bodyPr>
          <a:lstStyle/>
          <a:p>
            <a:pPr algn="r"/>
            <a:r>
              <a:rPr lang="en-US" sz="1200" dirty="0" smtClean="0">
                <a:solidFill>
                  <a:srgbClr val="990000"/>
                </a:solidFill>
                <a:latin typeface="Times New Roman" panose="02020603050405020304" pitchFamily="18" charset="0"/>
                <a:cs typeface="Times New Roman" panose="02020603050405020304" pitchFamily="18" charset="0"/>
              </a:rPr>
              <a:t>Maps: </a:t>
            </a:r>
            <a:r>
              <a:rPr lang="en-US" sz="1200" i="1" dirty="0" smtClean="0">
                <a:solidFill>
                  <a:srgbClr val="990000"/>
                </a:solidFill>
                <a:latin typeface="Times New Roman" panose="02020603050405020304" pitchFamily="18" charset="0"/>
                <a:cs typeface="Times New Roman" panose="02020603050405020304" pitchFamily="18" charset="0"/>
              </a:rPr>
              <a:t>NOAA Central Library Digital Imaging Project </a:t>
            </a:r>
            <a:endParaRPr lang="en-US" sz="1200" i="1" dirty="0">
              <a:solidFill>
                <a:srgbClr val="990000"/>
              </a:solidFill>
              <a:latin typeface="Times New Roman" panose="02020603050405020304" pitchFamily="18" charset="0"/>
              <a:cs typeface="Times New Roman" panose="02020603050405020304" pitchFamily="18" charset="0"/>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6299" y="1450517"/>
            <a:ext cx="2575315" cy="2268469"/>
          </a:xfrm>
          <a:prstGeom prst="rect">
            <a:avLst/>
          </a:prstGeom>
        </p:spPr>
      </p:pic>
      <p:pic>
        <p:nvPicPr>
          <p:cNvPr id="3" name="Picture 2"/>
          <p:cNvPicPr>
            <a:picLocks noChangeAspect="1"/>
          </p:cNvPicPr>
          <p:nvPr/>
        </p:nvPicPr>
        <p:blipFill rotWithShape="1">
          <a:blip r:embed="rId4" cstate="print">
            <a:extLst>
              <a:ext uri="{28A0092B-C50C-407E-A947-70E740481C1C}">
                <a14:useLocalDpi xmlns:a14="http://schemas.microsoft.com/office/drawing/2010/main" val="0"/>
              </a:ext>
            </a:extLst>
          </a:blip>
          <a:srcRect r="12065"/>
          <a:stretch/>
        </p:blipFill>
        <p:spPr>
          <a:xfrm>
            <a:off x="3228347" y="1453220"/>
            <a:ext cx="2435720" cy="2308704"/>
          </a:xfrm>
          <a:prstGeom prst="rect">
            <a:avLst/>
          </a:prstGeom>
        </p:spPr>
      </p:pic>
      <p:sp>
        <p:nvSpPr>
          <p:cNvPr id="18" name="TextBox 17"/>
          <p:cNvSpPr txBox="1"/>
          <p:nvPr/>
        </p:nvSpPr>
        <p:spPr>
          <a:xfrm>
            <a:off x="6281767" y="1138327"/>
            <a:ext cx="2572079" cy="400110"/>
          </a:xfrm>
          <a:prstGeom prst="rect">
            <a:avLst/>
          </a:prstGeom>
          <a:noFill/>
        </p:spPr>
        <p:txBody>
          <a:bodyPr wrap="square" rtlCol="0">
            <a:spAutoFit/>
          </a:bodyPr>
          <a:lstStyle/>
          <a:p>
            <a:pPr algn="ctr"/>
            <a:r>
              <a:rPr lang="en-US" sz="2000" b="1" dirty="0" smtClean="0">
                <a:solidFill>
                  <a:srgbClr val="303030"/>
                </a:solidFill>
                <a:latin typeface="Times New Roman" panose="02020603050405020304" pitchFamily="18" charset="0"/>
                <a:cs typeface="Times New Roman" panose="02020603050405020304" pitchFamily="18" charset="0"/>
              </a:rPr>
              <a:t>Feb 23 -  8 AM</a:t>
            </a:r>
            <a:endParaRPr lang="en-US" sz="2000" b="1" dirty="0">
              <a:solidFill>
                <a:srgbClr val="303030"/>
              </a:solidFill>
              <a:latin typeface="Times New Roman" panose="02020603050405020304" pitchFamily="18" charset="0"/>
              <a:cs typeface="Times New Roman" panose="02020603050405020304" pitchFamily="18" charset="0"/>
            </a:endParaRPr>
          </a:p>
        </p:txBody>
      </p:sp>
      <p:sp>
        <p:nvSpPr>
          <p:cNvPr id="19" name="TextBox 18"/>
          <p:cNvSpPr txBox="1"/>
          <p:nvPr/>
        </p:nvSpPr>
        <p:spPr>
          <a:xfrm>
            <a:off x="196299" y="1120288"/>
            <a:ext cx="2575315" cy="400110"/>
          </a:xfrm>
          <a:prstGeom prst="rect">
            <a:avLst/>
          </a:prstGeom>
          <a:noFill/>
        </p:spPr>
        <p:txBody>
          <a:bodyPr wrap="square" rtlCol="0">
            <a:spAutoFit/>
          </a:bodyPr>
          <a:lstStyle/>
          <a:p>
            <a:pPr algn="ctr"/>
            <a:r>
              <a:rPr lang="en-US" sz="2000" b="1" dirty="0" smtClean="0">
                <a:solidFill>
                  <a:srgbClr val="303030"/>
                </a:solidFill>
                <a:latin typeface="Times New Roman" panose="02020603050405020304" pitchFamily="18" charset="0"/>
                <a:cs typeface="Times New Roman" panose="02020603050405020304" pitchFamily="18" charset="0"/>
              </a:rPr>
              <a:t>Feb 21 - 8 AM</a:t>
            </a:r>
            <a:endParaRPr lang="en-US" sz="2000" b="1" dirty="0">
              <a:solidFill>
                <a:srgbClr val="303030"/>
              </a:solidFill>
              <a:latin typeface="Times New Roman" panose="02020603050405020304" pitchFamily="18" charset="0"/>
              <a:cs typeface="Times New Roman" panose="02020603050405020304" pitchFamily="18" charset="0"/>
            </a:endParaRPr>
          </a:p>
        </p:txBody>
      </p:sp>
      <p:sp>
        <p:nvSpPr>
          <p:cNvPr id="20" name="TextBox 19"/>
          <p:cNvSpPr txBox="1"/>
          <p:nvPr/>
        </p:nvSpPr>
        <p:spPr>
          <a:xfrm>
            <a:off x="205091" y="3815002"/>
            <a:ext cx="2566523" cy="400110"/>
          </a:xfrm>
          <a:prstGeom prst="rect">
            <a:avLst/>
          </a:prstGeom>
          <a:noFill/>
        </p:spPr>
        <p:txBody>
          <a:bodyPr wrap="square" rtlCol="0">
            <a:spAutoFit/>
          </a:bodyPr>
          <a:lstStyle/>
          <a:p>
            <a:pPr algn="ctr"/>
            <a:r>
              <a:rPr lang="en-US" sz="2000" b="1" dirty="0" smtClean="0">
                <a:solidFill>
                  <a:srgbClr val="303030"/>
                </a:solidFill>
                <a:latin typeface="Times New Roman" panose="02020603050405020304" pitchFamily="18" charset="0"/>
                <a:cs typeface="Times New Roman" panose="02020603050405020304" pitchFamily="18" charset="0"/>
              </a:rPr>
              <a:t>Feb 24 - 8 AM</a:t>
            </a:r>
            <a:endParaRPr lang="en-US" sz="2000" b="1" dirty="0">
              <a:solidFill>
                <a:srgbClr val="303030"/>
              </a:solidFill>
              <a:latin typeface="Times New Roman" panose="02020603050405020304" pitchFamily="18" charset="0"/>
              <a:cs typeface="Times New Roman" panose="02020603050405020304" pitchFamily="18" charset="0"/>
            </a:endParaRPr>
          </a:p>
        </p:txBody>
      </p:sp>
      <p:sp>
        <p:nvSpPr>
          <p:cNvPr id="21" name="TextBox 20"/>
          <p:cNvSpPr txBox="1"/>
          <p:nvPr/>
        </p:nvSpPr>
        <p:spPr>
          <a:xfrm>
            <a:off x="3228348" y="3828232"/>
            <a:ext cx="2471816" cy="400110"/>
          </a:xfrm>
          <a:prstGeom prst="rect">
            <a:avLst/>
          </a:prstGeom>
          <a:noFill/>
        </p:spPr>
        <p:txBody>
          <a:bodyPr wrap="square" rtlCol="0">
            <a:spAutoFit/>
          </a:bodyPr>
          <a:lstStyle/>
          <a:p>
            <a:pPr algn="ctr"/>
            <a:r>
              <a:rPr lang="en-US" sz="2000" b="1" dirty="0" smtClean="0">
                <a:solidFill>
                  <a:srgbClr val="303030"/>
                </a:solidFill>
                <a:latin typeface="Times New Roman" panose="02020603050405020304" pitchFamily="18" charset="0"/>
                <a:cs typeface="Times New Roman" panose="02020603050405020304" pitchFamily="18" charset="0"/>
              </a:rPr>
              <a:t>Feb 25 - 8 AM</a:t>
            </a:r>
            <a:endParaRPr lang="en-US" sz="2000" b="1" dirty="0">
              <a:solidFill>
                <a:srgbClr val="303030"/>
              </a:solidFill>
              <a:latin typeface="Times New Roman" panose="02020603050405020304" pitchFamily="18" charset="0"/>
              <a:cs typeface="Times New Roman" panose="02020603050405020304" pitchFamily="18" charset="0"/>
            </a:endParaRPr>
          </a:p>
        </p:txBody>
      </p:sp>
      <p:sp>
        <p:nvSpPr>
          <p:cNvPr id="22" name="TextBox 21"/>
          <p:cNvSpPr txBox="1"/>
          <p:nvPr/>
        </p:nvSpPr>
        <p:spPr>
          <a:xfrm>
            <a:off x="6237807" y="3840827"/>
            <a:ext cx="2679285" cy="400110"/>
          </a:xfrm>
          <a:prstGeom prst="rect">
            <a:avLst/>
          </a:prstGeom>
          <a:noFill/>
        </p:spPr>
        <p:txBody>
          <a:bodyPr wrap="square" rtlCol="0">
            <a:spAutoFit/>
          </a:bodyPr>
          <a:lstStyle/>
          <a:p>
            <a:pPr algn="ctr"/>
            <a:r>
              <a:rPr lang="en-US" sz="2000" b="1" dirty="0" smtClean="0">
                <a:solidFill>
                  <a:srgbClr val="303030"/>
                </a:solidFill>
                <a:latin typeface="Times New Roman" panose="02020603050405020304" pitchFamily="18" charset="0"/>
                <a:cs typeface="Times New Roman" panose="02020603050405020304" pitchFamily="18" charset="0"/>
              </a:rPr>
              <a:t>Feb 26 - 8 AM</a:t>
            </a:r>
            <a:endParaRPr lang="en-US" sz="2000" b="1" dirty="0">
              <a:solidFill>
                <a:srgbClr val="303030"/>
              </a:solidFill>
              <a:latin typeface="Times New Roman" panose="02020603050405020304" pitchFamily="18" charset="0"/>
              <a:cs typeface="Times New Roman" panose="02020603050405020304" pitchFamily="18" charset="0"/>
            </a:endParaRPr>
          </a:p>
        </p:txBody>
      </p:sp>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71871" y="4162382"/>
            <a:ext cx="2743519" cy="2285357"/>
          </a:xfrm>
          <a:prstGeom prst="rect">
            <a:avLst/>
          </a:prstGeom>
        </p:spPr>
      </p:pic>
      <p:pic>
        <p:nvPicPr>
          <p:cNvPr id="15" name="Picture 14"/>
          <p:cNvPicPr>
            <a:picLocks noChangeAspect="1"/>
          </p:cNvPicPr>
          <p:nvPr/>
        </p:nvPicPr>
        <p:blipFill rotWithShape="1">
          <a:blip r:embed="rId6">
            <a:extLst>
              <a:ext uri="{28A0092B-C50C-407E-A947-70E740481C1C}">
                <a14:useLocalDpi xmlns:a14="http://schemas.microsoft.com/office/drawing/2010/main" val="0"/>
              </a:ext>
            </a:extLst>
          </a:blip>
          <a:srcRect l="2616" t="6112"/>
          <a:stretch/>
        </p:blipFill>
        <p:spPr>
          <a:xfrm>
            <a:off x="6187532" y="1453220"/>
            <a:ext cx="2675106" cy="2326590"/>
          </a:xfrm>
          <a:prstGeom prst="rect">
            <a:avLst/>
          </a:prstGeom>
        </p:spPr>
      </p:pic>
      <p:pic>
        <p:nvPicPr>
          <p:cNvPr id="17" name="Picture 16"/>
          <p:cNvPicPr>
            <a:picLocks noChangeAspect="1"/>
          </p:cNvPicPr>
          <p:nvPr/>
        </p:nvPicPr>
        <p:blipFill rotWithShape="1">
          <a:blip r:embed="rId7">
            <a:extLst>
              <a:ext uri="{28A0092B-C50C-407E-A947-70E740481C1C}">
                <a14:useLocalDpi xmlns:a14="http://schemas.microsoft.com/office/drawing/2010/main" val="0"/>
              </a:ext>
            </a:extLst>
          </a:blip>
          <a:srcRect l="-433" t="2624" r="433" b="9004"/>
          <a:stretch/>
        </p:blipFill>
        <p:spPr>
          <a:xfrm>
            <a:off x="205091" y="4119306"/>
            <a:ext cx="2577466" cy="2369110"/>
          </a:xfrm>
          <a:prstGeom prst="rect">
            <a:avLst/>
          </a:prstGeom>
        </p:spPr>
      </p:pic>
      <p:pic>
        <p:nvPicPr>
          <p:cNvPr id="23" name="Picture 22"/>
          <p:cNvPicPr>
            <a:picLocks noChangeAspect="1"/>
          </p:cNvPicPr>
          <p:nvPr/>
        </p:nvPicPr>
        <p:blipFill rotWithShape="1">
          <a:blip r:embed="rId8">
            <a:extLst>
              <a:ext uri="{28A0092B-C50C-407E-A947-70E740481C1C}">
                <a14:useLocalDpi xmlns:a14="http://schemas.microsoft.com/office/drawing/2010/main" val="0"/>
              </a:ext>
            </a:extLst>
          </a:blip>
          <a:srcRect t="4480" b="12033"/>
          <a:stretch/>
        </p:blipFill>
        <p:spPr>
          <a:xfrm>
            <a:off x="3201970" y="4136890"/>
            <a:ext cx="2498193" cy="2336342"/>
          </a:xfrm>
          <a:prstGeom prst="rect">
            <a:avLst/>
          </a:prstGeom>
        </p:spPr>
      </p:pic>
      <p:sp>
        <p:nvSpPr>
          <p:cNvPr id="24" name="TextBox 23"/>
          <p:cNvSpPr txBox="1"/>
          <p:nvPr/>
        </p:nvSpPr>
        <p:spPr>
          <a:xfrm>
            <a:off x="2040" y="6552360"/>
            <a:ext cx="5762278" cy="307777"/>
          </a:xfrm>
          <a:prstGeom prst="rect">
            <a:avLst/>
          </a:prstGeom>
          <a:noFill/>
        </p:spPr>
        <p:txBody>
          <a:bodyPr wrap="square" rtlCol="0">
            <a:spAutoFit/>
          </a:bodyPr>
          <a:lstStyle/>
          <a:p>
            <a:r>
              <a:rPr lang="en-US" sz="1400" dirty="0" smtClean="0">
                <a:solidFill>
                  <a:srgbClr val="303030"/>
                </a:solidFill>
              </a:rPr>
              <a:t>29.4 </a:t>
            </a:r>
            <a:r>
              <a:rPr lang="en-US" sz="1400" dirty="0" err="1" smtClean="0">
                <a:solidFill>
                  <a:srgbClr val="303030"/>
                </a:solidFill>
              </a:rPr>
              <a:t>InHg</a:t>
            </a:r>
            <a:r>
              <a:rPr lang="en-US" sz="1400" dirty="0">
                <a:solidFill>
                  <a:srgbClr val="303030"/>
                </a:solidFill>
              </a:rPr>
              <a:t> </a:t>
            </a:r>
            <a:r>
              <a:rPr lang="en-US" sz="1400" dirty="0" smtClean="0">
                <a:solidFill>
                  <a:srgbClr val="303030"/>
                </a:solidFill>
              </a:rPr>
              <a:t>~ 995 </a:t>
            </a:r>
            <a:r>
              <a:rPr lang="en-US" sz="1400" dirty="0" err="1" smtClean="0">
                <a:solidFill>
                  <a:srgbClr val="303030"/>
                </a:solidFill>
              </a:rPr>
              <a:t>mb</a:t>
            </a:r>
            <a:r>
              <a:rPr lang="en-US" sz="1400" dirty="0" smtClean="0">
                <a:solidFill>
                  <a:srgbClr val="303030"/>
                </a:solidFill>
              </a:rPr>
              <a:t>/29.65 </a:t>
            </a:r>
            <a:r>
              <a:rPr lang="en-US" sz="1400" dirty="0" err="1" smtClean="0">
                <a:solidFill>
                  <a:srgbClr val="303030"/>
                </a:solidFill>
              </a:rPr>
              <a:t>InHg</a:t>
            </a:r>
            <a:r>
              <a:rPr lang="en-US" sz="1400" dirty="0" smtClean="0">
                <a:solidFill>
                  <a:srgbClr val="303030"/>
                </a:solidFill>
              </a:rPr>
              <a:t> ~ 1004 </a:t>
            </a:r>
            <a:r>
              <a:rPr lang="en-US" sz="1400" dirty="0" err="1" smtClean="0">
                <a:solidFill>
                  <a:srgbClr val="303030"/>
                </a:solidFill>
              </a:rPr>
              <a:t>mb</a:t>
            </a:r>
            <a:r>
              <a:rPr lang="en-US" sz="1400" dirty="0" smtClean="0">
                <a:solidFill>
                  <a:srgbClr val="303030"/>
                </a:solidFill>
              </a:rPr>
              <a:t>/29.9 </a:t>
            </a:r>
            <a:r>
              <a:rPr lang="en-US" sz="1400" dirty="0" err="1" smtClean="0">
                <a:solidFill>
                  <a:srgbClr val="303030"/>
                </a:solidFill>
              </a:rPr>
              <a:t>InHg</a:t>
            </a:r>
            <a:r>
              <a:rPr lang="en-US" sz="1400" dirty="0" smtClean="0">
                <a:solidFill>
                  <a:srgbClr val="303030"/>
                </a:solidFill>
              </a:rPr>
              <a:t> ~ 1012 </a:t>
            </a:r>
            <a:r>
              <a:rPr lang="en-US" sz="1400" dirty="0" err="1" smtClean="0">
                <a:solidFill>
                  <a:srgbClr val="303030"/>
                </a:solidFill>
              </a:rPr>
              <a:t>mb</a:t>
            </a:r>
            <a:endParaRPr lang="en-US" sz="1400" dirty="0">
              <a:solidFill>
                <a:srgbClr val="303030"/>
              </a:solidFill>
            </a:endParaRPr>
          </a:p>
        </p:txBody>
      </p:sp>
    </p:spTree>
    <p:extLst>
      <p:ext uri="{BB962C8B-B14F-4D97-AF65-F5344CB8AC3E}">
        <p14:creationId xmlns:p14="http://schemas.microsoft.com/office/powerpoint/2010/main" val="2048361039"/>
      </p:ext>
    </p:extLst>
  </p:cSld>
  <p:clrMapOvr>
    <a:masterClrMapping/>
  </p:clrMapOvr>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TextBox 6"/>
          <p:cNvSpPr txBox="1">
            <a:spLocks noChangeArrowheads="1"/>
          </p:cNvSpPr>
          <p:nvPr/>
        </p:nvSpPr>
        <p:spPr bwMode="auto">
          <a:xfrm>
            <a:off x="-65956" y="0"/>
            <a:ext cx="9144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4000" dirty="0" err="1" smtClean="0">
                <a:solidFill>
                  <a:srgbClr val="080808"/>
                </a:solidFill>
                <a:effectLst>
                  <a:outerShdw blurRad="38100" dist="38100" dir="2700000" algn="tl">
                    <a:srgbClr val="000000">
                      <a:alpha val="43137"/>
                    </a:srgbClr>
                  </a:outerShdw>
                </a:effectLst>
                <a:latin typeface="Algerian" panose="04020705040A02060702" pitchFamily="82" charset="0"/>
              </a:rPr>
              <a:t>WhAt</a:t>
            </a:r>
            <a:r>
              <a:rPr lang="en-GB" alt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 was the Synoptic Pattern? </a:t>
            </a:r>
            <a:endParaRPr lang="en-GB" altLang="en-US" sz="40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sp>
        <p:nvSpPr>
          <p:cNvPr id="13" name="TextBox 12"/>
          <p:cNvSpPr txBox="1"/>
          <p:nvPr/>
        </p:nvSpPr>
        <p:spPr>
          <a:xfrm>
            <a:off x="3947746" y="6581001"/>
            <a:ext cx="5196254" cy="276999"/>
          </a:xfrm>
          <a:prstGeom prst="rect">
            <a:avLst/>
          </a:prstGeom>
          <a:noFill/>
        </p:spPr>
        <p:txBody>
          <a:bodyPr wrap="square" rtlCol="0">
            <a:spAutoFit/>
          </a:bodyPr>
          <a:lstStyle/>
          <a:p>
            <a:pPr algn="r"/>
            <a:r>
              <a:rPr lang="en-US" sz="1200" dirty="0" smtClean="0">
                <a:solidFill>
                  <a:srgbClr val="990000"/>
                </a:solidFill>
                <a:latin typeface="Times New Roman" panose="02020603050405020304" pitchFamily="18" charset="0"/>
                <a:cs typeface="Times New Roman" panose="02020603050405020304" pitchFamily="18" charset="0"/>
              </a:rPr>
              <a:t>Maps: </a:t>
            </a:r>
            <a:r>
              <a:rPr lang="en-US" sz="1200" i="1" dirty="0" smtClean="0">
                <a:solidFill>
                  <a:srgbClr val="990000"/>
                </a:solidFill>
                <a:latin typeface="Times New Roman" panose="02020603050405020304" pitchFamily="18" charset="0"/>
                <a:cs typeface="Times New Roman" panose="02020603050405020304" pitchFamily="18" charset="0"/>
              </a:rPr>
              <a:t>NOAA Central Library Digital Imaging Project </a:t>
            </a:r>
            <a:endParaRPr lang="en-US" sz="1200" i="1" dirty="0">
              <a:solidFill>
                <a:srgbClr val="990000"/>
              </a:solidFill>
              <a:latin typeface="Times New Roman" panose="02020603050405020304" pitchFamily="18" charset="0"/>
              <a:cs typeface="Times New Roman" panose="02020603050405020304" pitchFamily="18" charset="0"/>
            </a:endParaRPr>
          </a:p>
        </p:txBody>
      </p:sp>
      <p:grpSp>
        <p:nvGrpSpPr>
          <p:cNvPr id="14" name="Group 13"/>
          <p:cNvGrpSpPr/>
          <p:nvPr/>
        </p:nvGrpSpPr>
        <p:grpSpPr>
          <a:xfrm>
            <a:off x="1002049" y="895365"/>
            <a:ext cx="6379990" cy="5280195"/>
            <a:chOff x="-2652960" y="-579875"/>
            <a:chExt cx="6287368" cy="5249008"/>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52960" y="-579875"/>
              <a:ext cx="6287368" cy="5249008"/>
            </a:xfrm>
            <a:prstGeom prst="rect">
              <a:avLst/>
            </a:prstGeom>
          </p:spPr>
        </p:pic>
        <p:sp>
          <p:nvSpPr>
            <p:cNvPr id="19" name="TextBox 18"/>
            <p:cNvSpPr txBox="1"/>
            <p:nvPr/>
          </p:nvSpPr>
          <p:spPr>
            <a:xfrm>
              <a:off x="657849" y="4250085"/>
              <a:ext cx="2899016" cy="400110"/>
            </a:xfrm>
            <a:prstGeom prst="rect">
              <a:avLst/>
            </a:prstGeom>
            <a:noFill/>
          </p:spPr>
          <p:txBody>
            <a:bodyPr wrap="square" rtlCol="0">
              <a:spAutoFit/>
            </a:bodyPr>
            <a:lstStyle/>
            <a:p>
              <a:pPr algn="r"/>
              <a:r>
                <a:rPr lang="en-US" sz="2000" b="1" dirty="0" smtClean="0">
                  <a:solidFill>
                    <a:srgbClr val="303030"/>
                  </a:solidFill>
                  <a:latin typeface="Times New Roman" panose="02020603050405020304" pitchFamily="18" charset="0"/>
                  <a:cs typeface="Times New Roman" panose="02020603050405020304" pitchFamily="18" charset="0"/>
                </a:rPr>
                <a:t>Feb 21 1904  - 8 AM</a:t>
              </a:r>
              <a:endParaRPr lang="en-US" sz="2000" b="1" dirty="0">
                <a:solidFill>
                  <a:srgbClr val="303030"/>
                </a:solidFill>
                <a:latin typeface="Times New Roman" panose="02020603050405020304" pitchFamily="18" charset="0"/>
                <a:cs typeface="Times New Roman" panose="02020603050405020304" pitchFamily="18" charset="0"/>
              </a:endParaRPr>
            </a:p>
          </p:txBody>
        </p:sp>
      </p:grpSp>
      <p:sp>
        <p:nvSpPr>
          <p:cNvPr id="25" name="TextBox 24"/>
          <p:cNvSpPr txBox="1"/>
          <p:nvPr/>
        </p:nvSpPr>
        <p:spPr>
          <a:xfrm>
            <a:off x="1660185" y="2419423"/>
            <a:ext cx="543739" cy="307777"/>
          </a:xfrm>
          <a:prstGeom prst="rect">
            <a:avLst/>
          </a:prstGeom>
          <a:solidFill>
            <a:schemeClr val="accent3">
              <a:lumMod val="85000"/>
              <a:alpha val="75000"/>
            </a:schemeClr>
          </a:solidFill>
        </p:spPr>
        <p:txBody>
          <a:bodyPr wrap="none" rtlCol="0">
            <a:spAutoFit/>
          </a:bodyPr>
          <a:lstStyle/>
          <a:p>
            <a:r>
              <a:rPr lang="en-US" sz="1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1004</a:t>
            </a:r>
            <a:endParaRPr lang="en-US" sz="1400" b="1"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6" name="TextBox 25"/>
          <p:cNvSpPr txBox="1"/>
          <p:nvPr/>
        </p:nvSpPr>
        <p:spPr>
          <a:xfrm>
            <a:off x="1596344" y="3246808"/>
            <a:ext cx="543739" cy="307777"/>
          </a:xfrm>
          <a:prstGeom prst="rect">
            <a:avLst/>
          </a:prstGeom>
          <a:solidFill>
            <a:schemeClr val="accent3">
              <a:lumMod val="85000"/>
              <a:alpha val="75000"/>
            </a:schemeClr>
          </a:solidFill>
        </p:spPr>
        <p:txBody>
          <a:bodyPr wrap="none" rtlCol="0">
            <a:spAutoFit/>
          </a:bodyPr>
          <a:lstStyle/>
          <a:p>
            <a:r>
              <a:rPr lang="en-US" sz="1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1005</a:t>
            </a:r>
            <a:endParaRPr lang="en-US" sz="1400" b="1"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7" name="TextBox 26"/>
          <p:cNvSpPr txBox="1"/>
          <p:nvPr/>
        </p:nvSpPr>
        <p:spPr>
          <a:xfrm>
            <a:off x="1324474" y="3874241"/>
            <a:ext cx="543739" cy="307777"/>
          </a:xfrm>
          <a:prstGeom prst="rect">
            <a:avLst/>
          </a:prstGeom>
          <a:solidFill>
            <a:schemeClr val="accent3">
              <a:lumMod val="85000"/>
              <a:alpha val="75000"/>
            </a:schemeClr>
          </a:solidFill>
        </p:spPr>
        <p:txBody>
          <a:bodyPr wrap="none" rtlCol="0">
            <a:spAutoFit/>
          </a:bodyPr>
          <a:lstStyle/>
          <a:p>
            <a:r>
              <a:rPr lang="en-US" sz="1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1009</a:t>
            </a:r>
            <a:endParaRPr lang="en-US" sz="1400" b="1"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8" name="TextBox 27"/>
          <p:cNvSpPr txBox="1"/>
          <p:nvPr/>
        </p:nvSpPr>
        <p:spPr>
          <a:xfrm>
            <a:off x="1067798" y="4342997"/>
            <a:ext cx="543739" cy="307777"/>
          </a:xfrm>
          <a:prstGeom prst="rect">
            <a:avLst/>
          </a:prstGeom>
          <a:solidFill>
            <a:schemeClr val="accent3">
              <a:lumMod val="85000"/>
              <a:alpha val="75000"/>
            </a:schemeClr>
          </a:solidFill>
        </p:spPr>
        <p:txBody>
          <a:bodyPr wrap="none" rtlCol="0">
            <a:spAutoFit/>
          </a:bodyPr>
          <a:lstStyle/>
          <a:p>
            <a:r>
              <a:rPr lang="en-US" sz="1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1012</a:t>
            </a:r>
            <a:endParaRPr lang="en-US" sz="1400" b="1"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9" name="TextBox 28"/>
          <p:cNvSpPr txBox="1"/>
          <p:nvPr/>
        </p:nvSpPr>
        <p:spPr>
          <a:xfrm>
            <a:off x="1058771" y="4793649"/>
            <a:ext cx="543739" cy="307777"/>
          </a:xfrm>
          <a:prstGeom prst="rect">
            <a:avLst/>
          </a:prstGeom>
          <a:solidFill>
            <a:schemeClr val="accent3">
              <a:lumMod val="85000"/>
              <a:alpha val="75000"/>
            </a:schemeClr>
          </a:solidFill>
        </p:spPr>
        <p:txBody>
          <a:bodyPr wrap="none" rtlCol="0">
            <a:spAutoFit/>
          </a:bodyPr>
          <a:lstStyle/>
          <a:p>
            <a:r>
              <a:rPr lang="en-US" sz="1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1016</a:t>
            </a:r>
            <a:endParaRPr lang="en-US" sz="1400" b="1"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4498921"/>
      </p:ext>
    </p:extLst>
  </p:cSld>
  <p:clrMapOvr>
    <a:masterClrMapping/>
  </p:clrMapOvr>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TextBox 6"/>
          <p:cNvSpPr txBox="1">
            <a:spLocks noChangeArrowheads="1"/>
          </p:cNvSpPr>
          <p:nvPr/>
        </p:nvSpPr>
        <p:spPr bwMode="auto">
          <a:xfrm>
            <a:off x="-65956" y="0"/>
            <a:ext cx="9144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4000" dirty="0" err="1" smtClean="0">
                <a:solidFill>
                  <a:srgbClr val="080808"/>
                </a:solidFill>
                <a:effectLst>
                  <a:outerShdw blurRad="38100" dist="38100" dir="2700000" algn="tl">
                    <a:srgbClr val="000000">
                      <a:alpha val="43137"/>
                    </a:srgbClr>
                  </a:outerShdw>
                </a:effectLst>
                <a:latin typeface="Algerian" panose="04020705040A02060702" pitchFamily="82" charset="0"/>
              </a:rPr>
              <a:t>WhAt</a:t>
            </a:r>
            <a:r>
              <a:rPr lang="en-GB" alt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 was the Synoptic Pattern? </a:t>
            </a:r>
            <a:endParaRPr lang="en-GB" altLang="en-US" sz="40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sp>
        <p:nvSpPr>
          <p:cNvPr id="13" name="TextBox 12"/>
          <p:cNvSpPr txBox="1"/>
          <p:nvPr/>
        </p:nvSpPr>
        <p:spPr>
          <a:xfrm>
            <a:off x="3947746" y="6581001"/>
            <a:ext cx="5196254" cy="276999"/>
          </a:xfrm>
          <a:prstGeom prst="rect">
            <a:avLst/>
          </a:prstGeom>
          <a:noFill/>
        </p:spPr>
        <p:txBody>
          <a:bodyPr wrap="square" rtlCol="0">
            <a:spAutoFit/>
          </a:bodyPr>
          <a:lstStyle/>
          <a:p>
            <a:pPr algn="r"/>
            <a:r>
              <a:rPr lang="en-US" sz="1200" dirty="0" smtClean="0">
                <a:solidFill>
                  <a:srgbClr val="990000"/>
                </a:solidFill>
                <a:latin typeface="Times New Roman" panose="02020603050405020304" pitchFamily="18" charset="0"/>
                <a:cs typeface="Times New Roman" panose="02020603050405020304" pitchFamily="18" charset="0"/>
              </a:rPr>
              <a:t>Maps: </a:t>
            </a:r>
            <a:r>
              <a:rPr lang="en-US" sz="1200" i="1" dirty="0" smtClean="0">
                <a:solidFill>
                  <a:srgbClr val="990000"/>
                </a:solidFill>
                <a:latin typeface="Times New Roman" panose="02020603050405020304" pitchFamily="18" charset="0"/>
                <a:cs typeface="Times New Roman" panose="02020603050405020304" pitchFamily="18" charset="0"/>
              </a:rPr>
              <a:t>NOAA Central Library Digital Imaging Project </a:t>
            </a:r>
            <a:endParaRPr lang="en-US" sz="1200" i="1" dirty="0">
              <a:solidFill>
                <a:srgbClr val="990000"/>
              </a:solidFill>
              <a:latin typeface="Times New Roman" panose="02020603050405020304" pitchFamily="18" charset="0"/>
              <a:cs typeface="Times New Roman" panose="02020603050405020304" pitchFamily="18" charset="0"/>
            </a:endParaRPr>
          </a:p>
        </p:txBody>
      </p:sp>
      <p:grpSp>
        <p:nvGrpSpPr>
          <p:cNvPr id="6" name="Group 5"/>
          <p:cNvGrpSpPr/>
          <p:nvPr/>
        </p:nvGrpSpPr>
        <p:grpSpPr>
          <a:xfrm>
            <a:off x="823826" y="995120"/>
            <a:ext cx="6564336" cy="5198198"/>
            <a:chOff x="-2566410" y="-3443244"/>
            <a:chExt cx="5937965" cy="5628317"/>
          </a:xfrm>
        </p:grpSpPr>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r="12065"/>
            <a:stretch/>
          </p:blipFill>
          <p:spPr>
            <a:xfrm>
              <a:off x="-2566410" y="-3443244"/>
              <a:ext cx="5937965" cy="5628317"/>
            </a:xfrm>
            <a:prstGeom prst="rect">
              <a:avLst/>
            </a:prstGeom>
          </p:spPr>
        </p:pic>
        <p:sp>
          <p:nvSpPr>
            <p:cNvPr id="12" name="TextBox 11"/>
            <p:cNvSpPr txBox="1"/>
            <p:nvPr/>
          </p:nvSpPr>
          <p:spPr>
            <a:xfrm>
              <a:off x="764744" y="1784963"/>
              <a:ext cx="2567158" cy="400110"/>
            </a:xfrm>
            <a:prstGeom prst="rect">
              <a:avLst/>
            </a:prstGeom>
            <a:noFill/>
          </p:spPr>
          <p:txBody>
            <a:bodyPr wrap="square" rtlCol="0">
              <a:spAutoFit/>
            </a:bodyPr>
            <a:lstStyle/>
            <a:p>
              <a:pPr algn="r"/>
              <a:r>
                <a:rPr lang="en-US" sz="2000" b="1" dirty="0" smtClean="0">
                  <a:solidFill>
                    <a:srgbClr val="303030"/>
                  </a:solidFill>
                  <a:latin typeface="Times New Roman" panose="02020603050405020304" pitchFamily="18" charset="0"/>
                  <a:cs typeface="Times New Roman" panose="02020603050405020304" pitchFamily="18" charset="0"/>
                </a:rPr>
                <a:t>Feb 22 1904 - 8 AM</a:t>
              </a:r>
              <a:endParaRPr lang="en-US" sz="2000" b="1" dirty="0">
                <a:solidFill>
                  <a:srgbClr val="303030"/>
                </a:solidFill>
                <a:latin typeface="Times New Roman" panose="02020603050405020304" pitchFamily="18" charset="0"/>
                <a:cs typeface="Times New Roman" panose="02020603050405020304" pitchFamily="18" charset="0"/>
              </a:endParaRPr>
            </a:p>
          </p:txBody>
        </p:sp>
      </p:grpSp>
      <p:sp>
        <p:nvSpPr>
          <p:cNvPr id="28" name="TextBox 27"/>
          <p:cNvSpPr txBox="1"/>
          <p:nvPr/>
        </p:nvSpPr>
        <p:spPr>
          <a:xfrm>
            <a:off x="2244857" y="1697084"/>
            <a:ext cx="453970" cy="307777"/>
          </a:xfrm>
          <a:prstGeom prst="rect">
            <a:avLst/>
          </a:prstGeom>
          <a:solidFill>
            <a:schemeClr val="accent3">
              <a:lumMod val="85000"/>
              <a:alpha val="75000"/>
            </a:schemeClr>
          </a:solidFill>
        </p:spPr>
        <p:txBody>
          <a:bodyPr wrap="none" rtlCol="0">
            <a:spAutoFit/>
          </a:bodyPr>
          <a:lstStyle/>
          <a:p>
            <a:r>
              <a:rPr lang="en-US" sz="1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995</a:t>
            </a:r>
            <a:endParaRPr lang="en-US" sz="1400" b="1"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9" name="TextBox 28"/>
          <p:cNvSpPr txBox="1"/>
          <p:nvPr/>
        </p:nvSpPr>
        <p:spPr>
          <a:xfrm>
            <a:off x="1868213" y="2094283"/>
            <a:ext cx="453970" cy="307777"/>
          </a:xfrm>
          <a:prstGeom prst="rect">
            <a:avLst/>
          </a:prstGeom>
          <a:solidFill>
            <a:schemeClr val="accent3">
              <a:lumMod val="85000"/>
              <a:alpha val="75000"/>
            </a:schemeClr>
          </a:solidFill>
        </p:spPr>
        <p:txBody>
          <a:bodyPr wrap="none" rtlCol="0">
            <a:spAutoFit/>
          </a:bodyPr>
          <a:lstStyle/>
          <a:p>
            <a:r>
              <a:rPr lang="en-US" sz="1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999</a:t>
            </a:r>
            <a:endParaRPr lang="en-US" sz="1400" b="1"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0" name="TextBox 29"/>
          <p:cNvSpPr txBox="1"/>
          <p:nvPr/>
        </p:nvSpPr>
        <p:spPr>
          <a:xfrm>
            <a:off x="1429248" y="3440330"/>
            <a:ext cx="543739" cy="307777"/>
          </a:xfrm>
          <a:prstGeom prst="rect">
            <a:avLst/>
          </a:prstGeom>
          <a:solidFill>
            <a:schemeClr val="accent3">
              <a:lumMod val="85000"/>
              <a:alpha val="75000"/>
            </a:schemeClr>
          </a:solidFill>
        </p:spPr>
        <p:txBody>
          <a:bodyPr wrap="none" rtlCol="0">
            <a:spAutoFit/>
          </a:bodyPr>
          <a:lstStyle/>
          <a:p>
            <a:r>
              <a:rPr lang="en-US" sz="1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1009</a:t>
            </a:r>
            <a:endParaRPr lang="en-US" sz="1400" b="1"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1" name="TextBox 30"/>
          <p:cNvSpPr txBox="1"/>
          <p:nvPr/>
        </p:nvSpPr>
        <p:spPr>
          <a:xfrm>
            <a:off x="1343524" y="3997120"/>
            <a:ext cx="543739" cy="307777"/>
          </a:xfrm>
          <a:prstGeom prst="rect">
            <a:avLst/>
          </a:prstGeom>
          <a:solidFill>
            <a:schemeClr val="accent3">
              <a:lumMod val="85000"/>
              <a:alpha val="75000"/>
            </a:schemeClr>
          </a:solidFill>
        </p:spPr>
        <p:txBody>
          <a:bodyPr wrap="none" rtlCol="0">
            <a:spAutoFit/>
          </a:bodyPr>
          <a:lstStyle/>
          <a:p>
            <a:r>
              <a:rPr lang="en-US" sz="1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1012</a:t>
            </a:r>
            <a:endParaRPr lang="en-US" sz="1400" b="1"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2" name="TextBox 31"/>
          <p:cNvSpPr txBox="1"/>
          <p:nvPr/>
        </p:nvSpPr>
        <p:spPr>
          <a:xfrm>
            <a:off x="906371" y="4355499"/>
            <a:ext cx="543739" cy="307777"/>
          </a:xfrm>
          <a:prstGeom prst="rect">
            <a:avLst/>
          </a:prstGeom>
          <a:solidFill>
            <a:schemeClr val="accent3">
              <a:lumMod val="85000"/>
              <a:alpha val="75000"/>
            </a:schemeClr>
          </a:solidFill>
        </p:spPr>
        <p:txBody>
          <a:bodyPr wrap="none" rtlCol="0">
            <a:spAutoFit/>
          </a:bodyPr>
          <a:lstStyle/>
          <a:p>
            <a:r>
              <a:rPr lang="en-US" sz="1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1016</a:t>
            </a:r>
            <a:endParaRPr lang="en-US" sz="1400" b="1"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8" name="TextBox 37"/>
          <p:cNvSpPr txBox="1"/>
          <p:nvPr/>
        </p:nvSpPr>
        <p:spPr>
          <a:xfrm>
            <a:off x="1701118" y="2483591"/>
            <a:ext cx="543739" cy="307777"/>
          </a:xfrm>
          <a:prstGeom prst="rect">
            <a:avLst/>
          </a:prstGeom>
          <a:solidFill>
            <a:schemeClr val="accent3">
              <a:lumMod val="85000"/>
              <a:alpha val="75000"/>
            </a:schemeClr>
          </a:solidFill>
        </p:spPr>
        <p:txBody>
          <a:bodyPr wrap="none" rtlCol="0">
            <a:spAutoFit/>
          </a:bodyPr>
          <a:lstStyle/>
          <a:p>
            <a:r>
              <a:rPr lang="en-US" sz="1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1002</a:t>
            </a:r>
            <a:endParaRPr lang="en-US" sz="1400" b="1"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9" name="TextBox 38"/>
          <p:cNvSpPr txBox="1"/>
          <p:nvPr/>
        </p:nvSpPr>
        <p:spPr>
          <a:xfrm>
            <a:off x="1537149" y="2874116"/>
            <a:ext cx="543739" cy="307777"/>
          </a:xfrm>
          <a:prstGeom prst="rect">
            <a:avLst/>
          </a:prstGeom>
          <a:solidFill>
            <a:schemeClr val="accent3">
              <a:lumMod val="85000"/>
              <a:alpha val="75000"/>
            </a:schemeClr>
          </a:solidFill>
        </p:spPr>
        <p:txBody>
          <a:bodyPr wrap="none" rtlCol="0">
            <a:spAutoFit/>
          </a:bodyPr>
          <a:lstStyle/>
          <a:p>
            <a:r>
              <a:rPr lang="en-US" sz="1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1005</a:t>
            </a:r>
            <a:endParaRPr lang="en-US" sz="1400" b="1"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0" name="TextBox 39"/>
          <p:cNvSpPr txBox="1"/>
          <p:nvPr/>
        </p:nvSpPr>
        <p:spPr>
          <a:xfrm>
            <a:off x="823826" y="4736499"/>
            <a:ext cx="543739" cy="307777"/>
          </a:xfrm>
          <a:prstGeom prst="rect">
            <a:avLst/>
          </a:prstGeom>
          <a:solidFill>
            <a:schemeClr val="accent3">
              <a:lumMod val="85000"/>
              <a:alpha val="75000"/>
            </a:schemeClr>
          </a:solidFill>
        </p:spPr>
        <p:txBody>
          <a:bodyPr wrap="none" rtlCol="0">
            <a:spAutoFit/>
          </a:bodyPr>
          <a:lstStyle/>
          <a:p>
            <a:r>
              <a:rPr lang="en-US" sz="1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1019</a:t>
            </a:r>
            <a:endParaRPr lang="en-US" sz="1400" b="1"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29979895"/>
      </p:ext>
    </p:extLst>
  </p:cSld>
  <p:clrMapOvr>
    <a:masterClrMapping/>
  </p:clrMapOvr>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TextBox 6"/>
          <p:cNvSpPr txBox="1">
            <a:spLocks noChangeArrowheads="1"/>
          </p:cNvSpPr>
          <p:nvPr/>
        </p:nvSpPr>
        <p:spPr bwMode="auto">
          <a:xfrm>
            <a:off x="-65956" y="0"/>
            <a:ext cx="9144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4000" dirty="0" err="1" smtClean="0">
                <a:solidFill>
                  <a:srgbClr val="080808"/>
                </a:solidFill>
                <a:effectLst>
                  <a:outerShdw blurRad="38100" dist="38100" dir="2700000" algn="tl">
                    <a:srgbClr val="000000">
                      <a:alpha val="43137"/>
                    </a:srgbClr>
                  </a:outerShdw>
                </a:effectLst>
                <a:latin typeface="Algerian" panose="04020705040A02060702" pitchFamily="82" charset="0"/>
              </a:rPr>
              <a:t>WhAt</a:t>
            </a:r>
            <a:r>
              <a:rPr lang="en-GB" alt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 was the Synoptic Pattern? </a:t>
            </a:r>
            <a:endParaRPr lang="en-GB" altLang="en-US" sz="40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sp>
        <p:nvSpPr>
          <p:cNvPr id="13" name="TextBox 12"/>
          <p:cNvSpPr txBox="1"/>
          <p:nvPr/>
        </p:nvSpPr>
        <p:spPr>
          <a:xfrm>
            <a:off x="3947746" y="6581001"/>
            <a:ext cx="5196254" cy="276999"/>
          </a:xfrm>
          <a:prstGeom prst="rect">
            <a:avLst/>
          </a:prstGeom>
          <a:noFill/>
        </p:spPr>
        <p:txBody>
          <a:bodyPr wrap="square" rtlCol="0">
            <a:spAutoFit/>
          </a:bodyPr>
          <a:lstStyle/>
          <a:p>
            <a:pPr algn="r"/>
            <a:r>
              <a:rPr lang="en-US" sz="1200" dirty="0" smtClean="0">
                <a:solidFill>
                  <a:srgbClr val="990000"/>
                </a:solidFill>
                <a:latin typeface="Times New Roman" panose="02020603050405020304" pitchFamily="18" charset="0"/>
                <a:cs typeface="Times New Roman" panose="02020603050405020304" pitchFamily="18" charset="0"/>
              </a:rPr>
              <a:t>Maps: </a:t>
            </a:r>
            <a:r>
              <a:rPr lang="en-US" sz="1200" i="1" dirty="0" smtClean="0">
                <a:solidFill>
                  <a:srgbClr val="990000"/>
                </a:solidFill>
                <a:latin typeface="Times New Roman" panose="02020603050405020304" pitchFamily="18" charset="0"/>
                <a:cs typeface="Times New Roman" panose="02020603050405020304" pitchFamily="18" charset="0"/>
              </a:rPr>
              <a:t>NOAA Central Library Digital Imaging Project </a:t>
            </a:r>
            <a:endParaRPr lang="en-US" sz="1200" i="1" dirty="0">
              <a:solidFill>
                <a:srgbClr val="990000"/>
              </a:solidFill>
              <a:latin typeface="Times New Roman" panose="02020603050405020304" pitchFamily="18" charset="0"/>
              <a:cs typeface="Times New Roman" panose="02020603050405020304" pitchFamily="18" charset="0"/>
            </a:endParaRPr>
          </a:p>
        </p:txBody>
      </p:sp>
      <p:grpSp>
        <p:nvGrpSpPr>
          <p:cNvPr id="7" name="Group 6"/>
          <p:cNvGrpSpPr/>
          <p:nvPr/>
        </p:nvGrpSpPr>
        <p:grpSpPr>
          <a:xfrm>
            <a:off x="952189" y="920499"/>
            <a:ext cx="6459853" cy="5328503"/>
            <a:chOff x="464489" y="-940273"/>
            <a:chExt cx="6851016" cy="5957896"/>
          </a:xfrm>
        </p:grpSpPr>
        <p:pic>
          <p:nvPicPr>
            <p:cNvPr id="15" name="Picture 14"/>
            <p:cNvPicPr>
              <a:picLocks noChangeAspect="1"/>
            </p:cNvPicPr>
            <p:nvPr/>
          </p:nvPicPr>
          <p:blipFill rotWithShape="1">
            <a:blip r:embed="rId3">
              <a:extLst>
                <a:ext uri="{28A0092B-C50C-407E-A947-70E740481C1C}">
                  <a14:useLocalDpi xmlns:a14="http://schemas.microsoft.com/office/drawing/2010/main" val="0"/>
                </a:ext>
              </a:extLst>
            </a:blip>
            <a:srcRect l="2616" t="6112"/>
            <a:stretch/>
          </p:blipFill>
          <p:spPr>
            <a:xfrm>
              <a:off x="464489" y="-940273"/>
              <a:ext cx="6829425" cy="5939680"/>
            </a:xfrm>
            <a:prstGeom prst="rect">
              <a:avLst/>
            </a:prstGeom>
          </p:spPr>
        </p:pic>
        <p:sp>
          <p:nvSpPr>
            <p:cNvPr id="18" name="TextBox 17"/>
            <p:cNvSpPr txBox="1"/>
            <p:nvPr/>
          </p:nvSpPr>
          <p:spPr>
            <a:xfrm>
              <a:off x="4743426" y="4617513"/>
              <a:ext cx="2572079" cy="400110"/>
            </a:xfrm>
            <a:prstGeom prst="rect">
              <a:avLst/>
            </a:prstGeom>
            <a:noFill/>
          </p:spPr>
          <p:txBody>
            <a:bodyPr wrap="square" rtlCol="0">
              <a:spAutoFit/>
            </a:bodyPr>
            <a:lstStyle/>
            <a:p>
              <a:pPr algn="r"/>
              <a:r>
                <a:rPr lang="en-US" sz="2000" b="1" dirty="0" smtClean="0">
                  <a:solidFill>
                    <a:srgbClr val="303030"/>
                  </a:solidFill>
                  <a:latin typeface="Times New Roman" panose="02020603050405020304" pitchFamily="18" charset="0"/>
                  <a:cs typeface="Times New Roman" panose="02020603050405020304" pitchFamily="18" charset="0"/>
                </a:rPr>
                <a:t>Feb 23 1904-  8 AM</a:t>
              </a:r>
              <a:endParaRPr lang="en-US" sz="2000" b="1" dirty="0">
                <a:solidFill>
                  <a:srgbClr val="303030"/>
                </a:solidFill>
                <a:latin typeface="Times New Roman" panose="02020603050405020304" pitchFamily="18" charset="0"/>
                <a:cs typeface="Times New Roman" panose="02020603050405020304" pitchFamily="18" charset="0"/>
              </a:endParaRPr>
            </a:p>
          </p:txBody>
        </p:sp>
      </p:grpSp>
      <p:sp>
        <p:nvSpPr>
          <p:cNvPr id="30" name="TextBox 29"/>
          <p:cNvSpPr txBox="1"/>
          <p:nvPr/>
        </p:nvSpPr>
        <p:spPr>
          <a:xfrm>
            <a:off x="2229348" y="1389307"/>
            <a:ext cx="543739" cy="307777"/>
          </a:xfrm>
          <a:prstGeom prst="rect">
            <a:avLst/>
          </a:prstGeom>
          <a:solidFill>
            <a:schemeClr val="accent3">
              <a:lumMod val="85000"/>
              <a:alpha val="75000"/>
            </a:schemeClr>
          </a:solidFill>
        </p:spPr>
        <p:txBody>
          <a:bodyPr wrap="none" rtlCol="0">
            <a:spAutoFit/>
          </a:bodyPr>
          <a:lstStyle/>
          <a:p>
            <a:r>
              <a:rPr lang="en-US" sz="1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1009</a:t>
            </a:r>
            <a:endParaRPr lang="en-US" sz="1400" b="1"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1" name="TextBox 30"/>
          <p:cNvSpPr txBox="1"/>
          <p:nvPr/>
        </p:nvSpPr>
        <p:spPr>
          <a:xfrm>
            <a:off x="1887263" y="2248170"/>
            <a:ext cx="543739" cy="307777"/>
          </a:xfrm>
          <a:prstGeom prst="rect">
            <a:avLst/>
          </a:prstGeom>
          <a:solidFill>
            <a:schemeClr val="accent3">
              <a:lumMod val="85000"/>
              <a:alpha val="75000"/>
            </a:schemeClr>
          </a:solidFill>
        </p:spPr>
        <p:txBody>
          <a:bodyPr wrap="none" rtlCol="0">
            <a:spAutoFit/>
          </a:bodyPr>
          <a:lstStyle/>
          <a:p>
            <a:r>
              <a:rPr lang="en-US" sz="1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1012</a:t>
            </a:r>
            <a:endParaRPr lang="en-US" sz="1400" b="1"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2" name="TextBox 31"/>
          <p:cNvSpPr txBox="1"/>
          <p:nvPr/>
        </p:nvSpPr>
        <p:spPr>
          <a:xfrm>
            <a:off x="1343524" y="3717324"/>
            <a:ext cx="543739" cy="307777"/>
          </a:xfrm>
          <a:prstGeom prst="rect">
            <a:avLst/>
          </a:prstGeom>
          <a:solidFill>
            <a:schemeClr val="accent3">
              <a:lumMod val="85000"/>
              <a:alpha val="75000"/>
            </a:schemeClr>
          </a:solidFill>
        </p:spPr>
        <p:txBody>
          <a:bodyPr wrap="none" rtlCol="0">
            <a:spAutoFit/>
          </a:bodyPr>
          <a:lstStyle/>
          <a:p>
            <a:r>
              <a:rPr lang="en-US" sz="1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1016</a:t>
            </a:r>
            <a:endParaRPr lang="en-US" sz="1400" b="1"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3" name="TextBox 32"/>
          <p:cNvSpPr txBox="1"/>
          <p:nvPr/>
        </p:nvSpPr>
        <p:spPr>
          <a:xfrm>
            <a:off x="3006043" y="908540"/>
            <a:ext cx="543739" cy="307777"/>
          </a:xfrm>
          <a:prstGeom prst="rect">
            <a:avLst/>
          </a:prstGeom>
          <a:solidFill>
            <a:schemeClr val="accent3">
              <a:lumMod val="85000"/>
              <a:alpha val="75000"/>
            </a:schemeClr>
          </a:solidFill>
        </p:spPr>
        <p:txBody>
          <a:bodyPr wrap="none" rtlCol="0">
            <a:spAutoFit/>
          </a:bodyPr>
          <a:lstStyle/>
          <a:p>
            <a:r>
              <a:rPr lang="en-US" sz="1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1004</a:t>
            </a:r>
            <a:endParaRPr lang="en-US" sz="1400" b="1"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4" name="TextBox 33"/>
          <p:cNvSpPr txBox="1"/>
          <p:nvPr/>
        </p:nvSpPr>
        <p:spPr>
          <a:xfrm>
            <a:off x="2506534" y="1100528"/>
            <a:ext cx="543739" cy="307777"/>
          </a:xfrm>
          <a:prstGeom prst="rect">
            <a:avLst/>
          </a:prstGeom>
          <a:solidFill>
            <a:schemeClr val="accent3">
              <a:lumMod val="85000"/>
              <a:alpha val="75000"/>
            </a:schemeClr>
          </a:solidFill>
        </p:spPr>
        <p:txBody>
          <a:bodyPr wrap="none" rtlCol="0">
            <a:spAutoFit/>
          </a:bodyPr>
          <a:lstStyle/>
          <a:p>
            <a:r>
              <a:rPr lang="en-US" sz="1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1005</a:t>
            </a:r>
            <a:endParaRPr lang="en-US" sz="1400" b="1"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5" name="TextBox 34"/>
          <p:cNvSpPr txBox="1"/>
          <p:nvPr/>
        </p:nvSpPr>
        <p:spPr>
          <a:xfrm>
            <a:off x="1190821" y="4729548"/>
            <a:ext cx="543739" cy="307777"/>
          </a:xfrm>
          <a:prstGeom prst="rect">
            <a:avLst/>
          </a:prstGeom>
          <a:solidFill>
            <a:schemeClr val="accent3">
              <a:lumMod val="85000"/>
              <a:alpha val="75000"/>
            </a:schemeClr>
          </a:solidFill>
        </p:spPr>
        <p:txBody>
          <a:bodyPr wrap="none" rtlCol="0">
            <a:spAutoFit/>
          </a:bodyPr>
          <a:lstStyle/>
          <a:p>
            <a:r>
              <a:rPr lang="en-US" sz="1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1019</a:t>
            </a:r>
            <a:endParaRPr lang="en-US" sz="1400" b="1"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1350596"/>
      </p:ext>
    </p:extLst>
  </p:cSld>
  <p:clrMapOvr>
    <a:masterClrMapping/>
  </p:clrMapOvr>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TextBox 6"/>
          <p:cNvSpPr txBox="1">
            <a:spLocks noChangeArrowheads="1"/>
          </p:cNvSpPr>
          <p:nvPr/>
        </p:nvSpPr>
        <p:spPr bwMode="auto">
          <a:xfrm>
            <a:off x="-65956" y="0"/>
            <a:ext cx="9144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4000" dirty="0" err="1" smtClean="0">
                <a:solidFill>
                  <a:srgbClr val="080808"/>
                </a:solidFill>
                <a:effectLst>
                  <a:outerShdw blurRad="38100" dist="38100" dir="2700000" algn="tl">
                    <a:srgbClr val="000000">
                      <a:alpha val="43137"/>
                    </a:srgbClr>
                  </a:outerShdw>
                </a:effectLst>
                <a:latin typeface="Algerian" panose="04020705040A02060702" pitchFamily="82" charset="0"/>
              </a:rPr>
              <a:t>WhAt</a:t>
            </a:r>
            <a:r>
              <a:rPr lang="en-GB" alt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 was the Synoptic Pattern? </a:t>
            </a:r>
            <a:endParaRPr lang="en-GB" altLang="en-US" sz="40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sp>
        <p:nvSpPr>
          <p:cNvPr id="13" name="TextBox 12"/>
          <p:cNvSpPr txBox="1"/>
          <p:nvPr/>
        </p:nvSpPr>
        <p:spPr>
          <a:xfrm>
            <a:off x="3947746" y="6581001"/>
            <a:ext cx="5196254" cy="276999"/>
          </a:xfrm>
          <a:prstGeom prst="rect">
            <a:avLst/>
          </a:prstGeom>
          <a:noFill/>
        </p:spPr>
        <p:txBody>
          <a:bodyPr wrap="square" rtlCol="0">
            <a:spAutoFit/>
          </a:bodyPr>
          <a:lstStyle/>
          <a:p>
            <a:pPr algn="r"/>
            <a:r>
              <a:rPr lang="en-US" sz="1200" dirty="0" smtClean="0">
                <a:solidFill>
                  <a:srgbClr val="990000"/>
                </a:solidFill>
                <a:latin typeface="Times New Roman" panose="02020603050405020304" pitchFamily="18" charset="0"/>
                <a:cs typeface="Times New Roman" panose="02020603050405020304" pitchFamily="18" charset="0"/>
              </a:rPr>
              <a:t>Maps: </a:t>
            </a:r>
            <a:r>
              <a:rPr lang="en-US" sz="1200" i="1" dirty="0" smtClean="0">
                <a:solidFill>
                  <a:srgbClr val="990000"/>
                </a:solidFill>
                <a:latin typeface="Times New Roman" panose="02020603050405020304" pitchFamily="18" charset="0"/>
                <a:cs typeface="Times New Roman" panose="02020603050405020304" pitchFamily="18" charset="0"/>
              </a:rPr>
              <a:t>NOAA Central Library Digital Imaging Project </a:t>
            </a:r>
            <a:endParaRPr lang="en-US" sz="1200" i="1" dirty="0">
              <a:solidFill>
                <a:srgbClr val="990000"/>
              </a:solidFill>
              <a:latin typeface="Times New Roman" panose="02020603050405020304" pitchFamily="18" charset="0"/>
              <a:cs typeface="Times New Roman" panose="02020603050405020304" pitchFamily="18" charset="0"/>
            </a:endParaRPr>
          </a:p>
        </p:txBody>
      </p:sp>
      <p:grpSp>
        <p:nvGrpSpPr>
          <p:cNvPr id="8" name="Group 7"/>
          <p:cNvGrpSpPr/>
          <p:nvPr/>
        </p:nvGrpSpPr>
        <p:grpSpPr>
          <a:xfrm>
            <a:off x="867261" y="905576"/>
            <a:ext cx="6580173" cy="5361038"/>
            <a:chOff x="202999" y="-364683"/>
            <a:chExt cx="6939306" cy="6378350"/>
          </a:xfrm>
        </p:grpSpPr>
        <p:pic>
          <p:nvPicPr>
            <p:cNvPr id="17" name="Picture 16"/>
            <p:cNvPicPr>
              <a:picLocks noChangeAspect="1"/>
            </p:cNvPicPr>
            <p:nvPr/>
          </p:nvPicPr>
          <p:blipFill rotWithShape="1">
            <a:blip r:embed="rId3">
              <a:extLst>
                <a:ext uri="{28A0092B-C50C-407E-A947-70E740481C1C}">
                  <a14:useLocalDpi xmlns:a14="http://schemas.microsoft.com/office/drawing/2010/main" val="0"/>
                </a:ext>
              </a:extLst>
            </a:blip>
            <a:srcRect l="-433" t="2624" r="433" b="9004"/>
            <a:stretch/>
          </p:blipFill>
          <p:spPr>
            <a:xfrm>
              <a:off x="202999" y="-364683"/>
              <a:ext cx="6939306" cy="6378350"/>
            </a:xfrm>
            <a:prstGeom prst="rect">
              <a:avLst/>
            </a:prstGeom>
          </p:spPr>
        </p:pic>
        <p:sp>
          <p:nvSpPr>
            <p:cNvPr id="20" name="TextBox 19"/>
            <p:cNvSpPr txBox="1"/>
            <p:nvPr/>
          </p:nvSpPr>
          <p:spPr>
            <a:xfrm>
              <a:off x="4506734" y="5613084"/>
              <a:ext cx="2566523" cy="400110"/>
            </a:xfrm>
            <a:prstGeom prst="rect">
              <a:avLst/>
            </a:prstGeom>
            <a:noFill/>
          </p:spPr>
          <p:txBody>
            <a:bodyPr wrap="square" rtlCol="0">
              <a:spAutoFit/>
            </a:bodyPr>
            <a:lstStyle/>
            <a:p>
              <a:pPr algn="r"/>
              <a:r>
                <a:rPr lang="en-US" sz="2000" b="1" dirty="0" smtClean="0">
                  <a:solidFill>
                    <a:srgbClr val="303030"/>
                  </a:solidFill>
                  <a:latin typeface="Times New Roman" panose="02020603050405020304" pitchFamily="18" charset="0"/>
                  <a:cs typeface="Times New Roman" panose="02020603050405020304" pitchFamily="18" charset="0"/>
                </a:rPr>
                <a:t>Feb 24 1904- 8 AM</a:t>
              </a:r>
              <a:endParaRPr lang="en-US" sz="2000" b="1" dirty="0">
                <a:solidFill>
                  <a:srgbClr val="303030"/>
                </a:solidFill>
                <a:latin typeface="Times New Roman" panose="02020603050405020304" pitchFamily="18" charset="0"/>
                <a:cs typeface="Times New Roman" panose="02020603050405020304" pitchFamily="18" charset="0"/>
              </a:endParaRPr>
            </a:p>
          </p:txBody>
        </p:sp>
      </p:grpSp>
      <p:sp>
        <p:nvSpPr>
          <p:cNvPr id="28" name="TextBox 27"/>
          <p:cNvSpPr txBox="1"/>
          <p:nvPr/>
        </p:nvSpPr>
        <p:spPr>
          <a:xfrm>
            <a:off x="1257798" y="5332657"/>
            <a:ext cx="543739" cy="307777"/>
          </a:xfrm>
          <a:prstGeom prst="rect">
            <a:avLst/>
          </a:prstGeom>
          <a:solidFill>
            <a:schemeClr val="accent3">
              <a:lumMod val="85000"/>
              <a:alpha val="75000"/>
            </a:schemeClr>
          </a:solidFill>
        </p:spPr>
        <p:txBody>
          <a:bodyPr wrap="none" rtlCol="0">
            <a:spAutoFit/>
          </a:bodyPr>
          <a:lstStyle/>
          <a:p>
            <a:r>
              <a:rPr lang="en-US" sz="1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1009</a:t>
            </a:r>
            <a:endParaRPr lang="en-US" sz="1400" b="1"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1" name="TextBox 30"/>
          <p:cNvSpPr txBox="1"/>
          <p:nvPr/>
        </p:nvSpPr>
        <p:spPr>
          <a:xfrm>
            <a:off x="3748993" y="2689715"/>
            <a:ext cx="543739" cy="307777"/>
          </a:xfrm>
          <a:prstGeom prst="rect">
            <a:avLst/>
          </a:prstGeom>
          <a:solidFill>
            <a:schemeClr val="accent3">
              <a:lumMod val="85000"/>
              <a:alpha val="75000"/>
            </a:schemeClr>
          </a:solidFill>
        </p:spPr>
        <p:txBody>
          <a:bodyPr wrap="none" rtlCol="0">
            <a:spAutoFit/>
          </a:bodyPr>
          <a:lstStyle/>
          <a:p>
            <a:r>
              <a:rPr lang="en-US" sz="1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1002</a:t>
            </a:r>
            <a:endParaRPr lang="en-US" sz="1400" b="1"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2" name="TextBox 31"/>
          <p:cNvSpPr txBox="1"/>
          <p:nvPr/>
        </p:nvSpPr>
        <p:spPr>
          <a:xfrm>
            <a:off x="3549782" y="1710128"/>
            <a:ext cx="543739" cy="307777"/>
          </a:xfrm>
          <a:prstGeom prst="rect">
            <a:avLst/>
          </a:prstGeom>
          <a:solidFill>
            <a:schemeClr val="accent3">
              <a:lumMod val="85000"/>
              <a:alpha val="75000"/>
            </a:schemeClr>
          </a:solidFill>
        </p:spPr>
        <p:txBody>
          <a:bodyPr wrap="none" rtlCol="0">
            <a:spAutoFit/>
          </a:bodyPr>
          <a:lstStyle/>
          <a:p>
            <a:r>
              <a:rPr lang="en-US" sz="1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1005</a:t>
            </a:r>
            <a:endParaRPr lang="en-US" sz="1400" b="1"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4" name="TextBox 33"/>
          <p:cNvSpPr txBox="1"/>
          <p:nvPr/>
        </p:nvSpPr>
        <p:spPr>
          <a:xfrm>
            <a:off x="3885477" y="1100528"/>
            <a:ext cx="543739" cy="307777"/>
          </a:xfrm>
          <a:prstGeom prst="rect">
            <a:avLst/>
          </a:prstGeom>
          <a:solidFill>
            <a:schemeClr val="accent3">
              <a:lumMod val="85000"/>
              <a:alpha val="75000"/>
            </a:schemeClr>
          </a:solidFill>
        </p:spPr>
        <p:txBody>
          <a:bodyPr wrap="none" rtlCol="0">
            <a:spAutoFit/>
          </a:bodyPr>
          <a:lstStyle/>
          <a:p>
            <a:r>
              <a:rPr lang="en-US" sz="1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1009</a:t>
            </a:r>
            <a:endParaRPr lang="en-US" sz="1400" b="1"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5" name="TextBox 34"/>
          <p:cNvSpPr txBox="1"/>
          <p:nvPr/>
        </p:nvSpPr>
        <p:spPr>
          <a:xfrm>
            <a:off x="1829389" y="5024880"/>
            <a:ext cx="543739" cy="307777"/>
          </a:xfrm>
          <a:prstGeom prst="rect">
            <a:avLst/>
          </a:prstGeom>
          <a:solidFill>
            <a:schemeClr val="accent3">
              <a:lumMod val="85000"/>
              <a:alpha val="75000"/>
            </a:schemeClr>
          </a:solidFill>
        </p:spPr>
        <p:txBody>
          <a:bodyPr wrap="none" rtlCol="0">
            <a:spAutoFit/>
          </a:bodyPr>
          <a:lstStyle/>
          <a:p>
            <a:r>
              <a:rPr lang="en-US" sz="1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1005</a:t>
            </a:r>
            <a:endParaRPr lang="en-US" sz="1400" b="1"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86747486"/>
      </p:ext>
    </p:extLst>
  </p:cSld>
  <p:clrMapOvr>
    <a:masterClrMapping/>
  </p:clrMapOvr>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TextBox 6"/>
          <p:cNvSpPr txBox="1">
            <a:spLocks noChangeArrowheads="1"/>
          </p:cNvSpPr>
          <p:nvPr/>
        </p:nvSpPr>
        <p:spPr bwMode="auto">
          <a:xfrm>
            <a:off x="-65956" y="0"/>
            <a:ext cx="9144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4000" dirty="0" err="1" smtClean="0">
                <a:solidFill>
                  <a:srgbClr val="080808"/>
                </a:solidFill>
                <a:effectLst>
                  <a:outerShdw blurRad="38100" dist="38100" dir="2700000" algn="tl">
                    <a:srgbClr val="000000">
                      <a:alpha val="43137"/>
                    </a:srgbClr>
                  </a:outerShdw>
                </a:effectLst>
                <a:latin typeface="Algerian" panose="04020705040A02060702" pitchFamily="82" charset="0"/>
              </a:rPr>
              <a:t>WhAt</a:t>
            </a:r>
            <a:r>
              <a:rPr lang="en-GB" alt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 was the Synoptic Pattern? </a:t>
            </a:r>
            <a:endParaRPr lang="en-GB" altLang="en-US" sz="40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sp>
        <p:nvSpPr>
          <p:cNvPr id="13" name="TextBox 12"/>
          <p:cNvSpPr txBox="1"/>
          <p:nvPr/>
        </p:nvSpPr>
        <p:spPr>
          <a:xfrm>
            <a:off x="3947746" y="6581001"/>
            <a:ext cx="5196254" cy="276999"/>
          </a:xfrm>
          <a:prstGeom prst="rect">
            <a:avLst/>
          </a:prstGeom>
          <a:noFill/>
        </p:spPr>
        <p:txBody>
          <a:bodyPr wrap="square" rtlCol="0">
            <a:spAutoFit/>
          </a:bodyPr>
          <a:lstStyle/>
          <a:p>
            <a:pPr algn="r"/>
            <a:r>
              <a:rPr lang="en-US" sz="1200" dirty="0" smtClean="0">
                <a:solidFill>
                  <a:srgbClr val="990000"/>
                </a:solidFill>
                <a:latin typeface="Times New Roman" panose="02020603050405020304" pitchFamily="18" charset="0"/>
                <a:cs typeface="Times New Roman" panose="02020603050405020304" pitchFamily="18" charset="0"/>
              </a:rPr>
              <a:t>Maps: </a:t>
            </a:r>
            <a:r>
              <a:rPr lang="en-US" sz="1200" i="1" dirty="0" smtClean="0">
                <a:solidFill>
                  <a:srgbClr val="990000"/>
                </a:solidFill>
                <a:latin typeface="Times New Roman" panose="02020603050405020304" pitchFamily="18" charset="0"/>
                <a:cs typeface="Times New Roman" panose="02020603050405020304" pitchFamily="18" charset="0"/>
              </a:rPr>
              <a:t>NOAA Central Library Digital Imaging Project </a:t>
            </a:r>
            <a:endParaRPr lang="en-US" sz="1200" i="1" dirty="0">
              <a:solidFill>
                <a:srgbClr val="990000"/>
              </a:solidFill>
              <a:latin typeface="Times New Roman" panose="02020603050405020304" pitchFamily="18" charset="0"/>
              <a:cs typeface="Times New Roman" panose="02020603050405020304" pitchFamily="18" charset="0"/>
            </a:endParaRPr>
          </a:p>
        </p:txBody>
      </p:sp>
      <p:grpSp>
        <p:nvGrpSpPr>
          <p:cNvPr id="9" name="Group 8"/>
          <p:cNvGrpSpPr/>
          <p:nvPr/>
        </p:nvGrpSpPr>
        <p:grpSpPr>
          <a:xfrm>
            <a:off x="781598" y="873962"/>
            <a:ext cx="6717324" cy="5367073"/>
            <a:chOff x="-1617516" y="-1368470"/>
            <a:chExt cx="6827119" cy="6384809"/>
          </a:xfrm>
        </p:grpSpPr>
        <p:pic>
          <p:nvPicPr>
            <p:cNvPr id="23" name="Picture 22"/>
            <p:cNvPicPr>
              <a:picLocks noChangeAspect="1"/>
            </p:cNvPicPr>
            <p:nvPr/>
          </p:nvPicPr>
          <p:blipFill rotWithShape="1">
            <a:blip r:embed="rId3">
              <a:extLst>
                <a:ext uri="{28A0092B-C50C-407E-A947-70E740481C1C}">
                  <a14:useLocalDpi xmlns:a14="http://schemas.microsoft.com/office/drawing/2010/main" val="0"/>
                </a:ext>
              </a:extLst>
            </a:blip>
            <a:srcRect t="4480" b="12033"/>
            <a:stretch/>
          </p:blipFill>
          <p:spPr>
            <a:xfrm>
              <a:off x="-1617516" y="-1368470"/>
              <a:ext cx="6827119" cy="6384809"/>
            </a:xfrm>
            <a:prstGeom prst="rect">
              <a:avLst/>
            </a:prstGeom>
          </p:spPr>
        </p:pic>
        <p:sp>
          <p:nvSpPr>
            <p:cNvPr id="21" name="TextBox 20"/>
            <p:cNvSpPr txBox="1"/>
            <p:nvPr/>
          </p:nvSpPr>
          <p:spPr>
            <a:xfrm>
              <a:off x="2711838" y="4616229"/>
              <a:ext cx="2471816" cy="400110"/>
            </a:xfrm>
            <a:prstGeom prst="rect">
              <a:avLst/>
            </a:prstGeom>
            <a:noFill/>
          </p:spPr>
          <p:txBody>
            <a:bodyPr wrap="square" rtlCol="0">
              <a:spAutoFit/>
            </a:bodyPr>
            <a:lstStyle/>
            <a:p>
              <a:pPr algn="r"/>
              <a:r>
                <a:rPr lang="en-US" sz="2000" b="1" dirty="0" smtClean="0">
                  <a:solidFill>
                    <a:srgbClr val="303030"/>
                  </a:solidFill>
                  <a:latin typeface="Times New Roman" panose="02020603050405020304" pitchFamily="18" charset="0"/>
                  <a:cs typeface="Times New Roman" panose="02020603050405020304" pitchFamily="18" charset="0"/>
                </a:rPr>
                <a:t>Feb 25 1904- 8 AM</a:t>
              </a:r>
              <a:endParaRPr lang="en-US" sz="2000" b="1" dirty="0">
                <a:solidFill>
                  <a:srgbClr val="303030"/>
                </a:solidFill>
                <a:latin typeface="Times New Roman" panose="02020603050405020304" pitchFamily="18" charset="0"/>
                <a:cs typeface="Times New Roman" panose="02020603050405020304" pitchFamily="18" charset="0"/>
              </a:endParaRPr>
            </a:p>
          </p:txBody>
        </p:sp>
      </p:grpSp>
      <p:sp>
        <p:nvSpPr>
          <p:cNvPr id="28" name="TextBox 27"/>
          <p:cNvSpPr txBox="1"/>
          <p:nvPr/>
        </p:nvSpPr>
        <p:spPr>
          <a:xfrm>
            <a:off x="5464307" y="1030221"/>
            <a:ext cx="543739" cy="307777"/>
          </a:xfrm>
          <a:prstGeom prst="rect">
            <a:avLst/>
          </a:prstGeom>
          <a:solidFill>
            <a:schemeClr val="accent3">
              <a:lumMod val="85000"/>
              <a:alpha val="75000"/>
            </a:schemeClr>
          </a:solidFill>
        </p:spPr>
        <p:txBody>
          <a:bodyPr wrap="none" rtlCol="0">
            <a:spAutoFit/>
          </a:bodyPr>
          <a:lstStyle/>
          <a:p>
            <a:r>
              <a:rPr lang="en-US" sz="1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1019</a:t>
            </a:r>
            <a:endParaRPr lang="en-US" sz="1400" b="1"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9" name="TextBox 28"/>
          <p:cNvSpPr txBox="1"/>
          <p:nvPr/>
        </p:nvSpPr>
        <p:spPr>
          <a:xfrm>
            <a:off x="4920568" y="1031564"/>
            <a:ext cx="543739" cy="307777"/>
          </a:xfrm>
          <a:prstGeom prst="rect">
            <a:avLst/>
          </a:prstGeom>
          <a:solidFill>
            <a:schemeClr val="accent3">
              <a:lumMod val="85000"/>
              <a:alpha val="75000"/>
            </a:schemeClr>
          </a:solidFill>
        </p:spPr>
        <p:txBody>
          <a:bodyPr wrap="none" rtlCol="0">
            <a:spAutoFit/>
          </a:bodyPr>
          <a:lstStyle/>
          <a:p>
            <a:r>
              <a:rPr lang="en-US" sz="1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1016</a:t>
            </a:r>
            <a:endParaRPr lang="en-US" sz="1400" b="1"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0" name="TextBox 29"/>
          <p:cNvSpPr txBox="1"/>
          <p:nvPr/>
        </p:nvSpPr>
        <p:spPr>
          <a:xfrm>
            <a:off x="4093521" y="1094574"/>
            <a:ext cx="543739" cy="307777"/>
          </a:xfrm>
          <a:prstGeom prst="rect">
            <a:avLst/>
          </a:prstGeom>
          <a:solidFill>
            <a:schemeClr val="accent3">
              <a:lumMod val="85000"/>
              <a:alpha val="75000"/>
            </a:schemeClr>
          </a:solidFill>
        </p:spPr>
        <p:txBody>
          <a:bodyPr wrap="none" rtlCol="0">
            <a:spAutoFit/>
          </a:bodyPr>
          <a:lstStyle/>
          <a:p>
            <a:r>
              <a:rPr lang="en-US" sz="1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1012</a:t>
            </a:r>
            <a:endParaRPr lang="en-US" sz="1400" b="1"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1" name="TextBox 30"/>
          <p:cNvSpPr txBox="1"/>
          <p:nvPr/>
        </p:nvSpPr>
        <p:spPr>
          <a:xfrm>
            <a:off x="1529667" y="3955051"/>
            <a:ext cx="543739" cy="307777"/>
          </a:xfrm>
          <a:prstGeom prst="rect">
            <a:avLst/>
          </a:prstGeom>
          <a:solidFill>
            <a:schemeClr val="accent3">
              <a:lumMod val="85000"/>
              <a:alpha val="75000"/>
            </a:schemeClr>
          </a:solidFill>
        </p:spPr>
        <p:txBody>
          <a:bodyPr wrap="none" rtlCol="0">
            <a:spAutoFit/>
          </a:bodyPr>
          <a:lstStyle/>
          <a:p>
            <a:r>
              <a:rPr lang="en-US" sz="1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1012</a:t>
            </a:r>
            <a:endParaRPr lang="en-US" sz="1400" b="1"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3" name="TextBox 32"/>
          <p:cNvSpPr txBox="1"/>
          <p:nvPr/>
        </p:nvSpPr>
        <p:spPr>
          <a:xfrm>
            <a:off x="1285650" y="5955172"/>
            <a:ext cx="543739" cy="307777"/>
          </a:xfrm>
          <a:prstGeom prst="rect">
            <a:avLst/>
          </a:prstGeom>
          <a:solidFill>
            <a:schemeClr val="accent3">
              <a:lumMod val="85000"/>
              <a:alpha val="75000"/>
            </a:schemeClr>
          </a:solidFill>
        </p:spPr>
        <p:txBody>
          <a:bodyPr wrap="none" rtlCol="0">
            <a:spAutoFit/>
          </a:bodyPr>
          <a:lstStyle/>
          <a:p>
            <a:r>
              <a:rPr lang="en-US" sz="1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1016</a:t>
            </a:r>
            <a:endParaRPr lang="en-US" sz="1400" b="1"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98108674"/>
      </p:ext>
    </p:extLst>
  </p:cSld>
  <p:clrMapOvr>
    <a:masterClrMapping/>
  </p:clrMapOvr>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TextBox 6"/>
          <p:cNvSpPr txBox="1">
            <a:spLocks noChangeArrowheads="1"/>
          </p:cNvSpPr>
          <p:nvPr/>
        </p:nvSpPr>
        <p:spPr bwMode="auto">
          <a:xfrm>
            <a:off x="-65956" y="0"/>
            <a:ext cx="9144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4000" dirty="0" err="1" smtClean="0">
                <a:solidFill>
                  <a:srgbClr val="080808"/>
                </a:solidFill>
                <a:effectLst>
                  <a:outerShdw blurRad="38100" dist="38100" dir="2700000" algn="tl">
                    <a:srgbClr val="000000">
                      <a:alpha val="43137"/>
                    </a:srgbClr>
                  </a:outerShdw>
                </a:effectLst>
                <a:latin typeface="Algerian" panose="04020705040A02060702" pitchFamily="82" charset="0"/>
              </a:rPr>
              <a:t>WhAt</a:t>
            </a:r>
            <a:r>
              <a:rPr lang="en-GB" alt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 was the Synoptic Pattern? </a:t>
            </a:r>
            <a:endParaRPr lang="en-GB" altLang="en-US" sz="40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sp>
        <p:nvSpPr>
          <p:cNvPr id="13" name="TextBox 12"/>
          <p:cNvSpPr txBox="1"/>
          <p:nvPr/>
        </p:nvSpPr>
        <p:spPr>
          <a:xfrm>
            <a:off x="3947746" y="6581001"/>
            <a:ext cx="5196254" cy="276999"/>
          </a:xfrm>
          <a:prstGeom prst="rect">
            <a:avLst/>
          </a:prstGeom>
          <a:noFill/>
        </p:spPr>
        <p:txBody>
          <a:bodyPr wrap="square" rtlCol="0">
            <a:spAutoFit/>
          </a:bodyPr>
          <a:lstStyle/>
          <a:p>
            <a:pPr algn="r"/>
            <a:r>
              <a:rPr lang="en-US" sz="1200" dirty="0" smtClean="0">
                <a:solidFill>
                  <a:srgbClr val="990000"/>
                </a:solidFill>
                <a:latin typeface="Times New Roman" panose="02020603050405020304" pitchFamily="18" charset="0"/>
                <a:cs typeface="Times New Roman" panose="02020603050405020304" pitchFamily="18" charset="0"/>
              </a:rPr>
              <a:t>Maps: </a:t>
            </a:r>
            <a:r>
              <a:rPr lang="en-US" sz="1200" i="1" dirty="0" smtClean="0">
                <a:solidFill>
                  <a:srgbClr val="990000"/>
                </a:solidFill>
                <a:latin typeface="Times New Roman" panose="02020603050405020304" pitchFamily="18" charset="0"/>
                <a:cs typeface="Times New Roman" panose="02020603050405020304" pitchFamily="18" charset="0"/>
              </a:rPr>
              <a:t>NOAA Central Library Digital Imaging Project </a:t>
            </a:r>
            <a:endParaRPr lang="en-US" sz="1200" i="1" dirty="0">
              <a:solidFill>
                <a:srgbClr val="990000"/>
              </a:solidFill>
              <a:latin typeface="Times New Roman" panose="02020603050405020304" pitchFamily="18" charset="0"/>
              <a:cs typeface="Times New Roman" panose="02020603050405020304" pitchFamily="18" charset="0"/>
            </a:endParaRPr>
          </a:p>
        </p:txBody>
      </p:sp>
      <p:grpSp>
        <p:nvGrpSpPr>
          <p:cNvPr id="10" name="Group 9"/>
          <p:cNvGrpSpPr/>
          <p:nvPr/>
        </p:nvGrpSpPr>
        <p:grpSpPr>
          <a:xfrm>
            <a:off x="928753" y="918304"/>
            <a:ext cx="6566235" cy="5334617"/>
            <a:chOff x="105903" y="0"/>
            <a:chExt cx="7166821" cy="5969977"/>
          </a:xfrm>
        </p:grpSpPr>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903" y="0"/>
              <a:ext cx="7166821" cy="5969977"/>
            </a:xfrm>
            <a:prstGeom prst="rect">
              <a:avLst/>
            </a:prstGeom>
          </p:spPr>
        </p:pic>
        <p:sp>
          <p:nvSpPr>
            <p:cNvPr id="22" name="TextBox 21"/>
            <p:cNvSpPr txBox="1"/>
            <p:nvPr/>
          </p:nvSpPr>
          <p:spPr>
            <a:xfrm>
              <a:off x="4567605" y="5554132"/>
              <a:ext cx="2679285" cy="400110"/>
            </a:xfrm>
            <a:prstGeom prst="rect">
              <a:avLst/>
            </a:prstGeom>
            <a:noFill/>
          </p:spPr>
          <p:txBody>
            <a:bodyPr wrap="square" rtlCol="0">
              <a:spAutoFit/>
            </a:bodyPr>
            <a:lstStyle/>
            <a:p>
              <a:pPr algn="ctr"/>
              <a:r>
                <a:rPr lang="en-US" sz="2000" b="1" dirty="0" smtClean="0">
                  <a:solidFill>
                    <a:srgbClr val="303030"/>
                  </a:solidFill>
                  <a:latin typeface="Times New Roman" panose="02020603050405020304" pitchFamily="18" charset="0"/>
                  <a:cs typeface="Times New Roman" panose="02020603050405020304" pitchFamily="18" charset="0"/>
                </a:rPr>
                <a:t>Feb 26 1904 - 8 AM</a:t>
              </a:r>
              <a:endParaRPr lang="en-US" sz="2000" b="1" dirty="0">
                <a:solidFill>
                  <a:srgbClr val="303030"/>
                </a:solidFill>
                <a:latin typeface="Times New Roman" panose="02020603050405020304" pitchFamily="18" charset="0"/>
                <a:cs typeface="Times New Roman" panose="02020603050405020304" pitchFamily="18" charset="0"/>
              </a:endParaRPr>
            </a:p>
          </p:txBody>
        </p:sp>
      </p:grpSp>
      <p:sp>
        <p:nvSpPr>
          <p:cNvPr id="29" name="TextBox 28"/>
          <p:cNvSpPr txBox="1"/>
          <p:nvPr/>
        </p:nvSpPr>
        <p:spPr>
          <a:xfrm>
            <a:off x="2206757" y="1381416"/>
            <a:ext cx="453970" cy="307777"/>
          </a:xfrm>
          <a:prstGeom prst="rect">
            <a:avLst/>
          </a:prstGeom>
          <a:solidFill>
            <a:schemeClr val="accent3">
              <a:lumMod val="85000"/>
              <a:alpha val="75000"/>
            </a:schemeClr>
          </a:solidFill>
        </p:spPr>
        <p:txBody>
          <a:bodyPr wrap="none" rtlCol="0">
            <a:spAutoFit/>
          </a:bodyPr>
          <a:lstStyle/>
          <a:p>
            <a:r>
              <a:rPr lang="en-US" sz="1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992</a:t>
            </a:r>
            <a:endParaRPr lang="en-US" sz="1400" b="1"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0" name="TextBox 29"/>
          <p:cNvSpPr txBox="1"/>
          <p:nvPr/>
        </p:nvSpPr>
        <p:spPr>
          <a:xfrm>
            <a:off x="1868213" y="2035916"/>
            <a:ext cx="453970" cy="307777"/>
          </a:xfrm>
          <a:prstGeom prst="rect">
            <a:avLst/>
          </a:prstGeom>
          <a:solidFill>
            <a:schemeClr val="accent3">
              <a:lumMod val="85000"/>
              <a:alpha val="75000"/>
            </a:schemeClr>
          </a:solidFill>
        </p:spPr>
        <p:txBody>
          <a:bodyPr wrap="none" rtlCol="0">
            <a:spAutoFit/>
          </a:bodyPr>
          <a:lstStyle/>
          <a:p>
            <a:r>
              <a:rPr lang="en-US" sz="1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995</a:t>
            </a:r>
            <a:endParaRPr lang="en-US" sz="1400" b="1"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1" name="TextBox 30"/>
          <p:cNvSpPr txBox="1"/>
          <p:nvPr/>
        </p:nvSpPr>
        <p:spPr>
          <a:xfrm>
            <a:off x="1067770" y="4662104"/>
            <a:ext cx="543739" cy="307777"/>
          </a:xfrm>
          <a:prstGeom prst="rect">
            <a:avLst/>
          </a:prstGeom>
          <a:solidFill>
            <a:schemeClr val="accent3">
              <a:lumMod val="85000"/>
              <a:alpha val="75000"/>
            </a:schemeClr>
          </a:solidFill>
        </p:spPr>
        <p:txBody>
          <a:bodyPr wrap="none" rtlCol="0">
            <a:spAutoFit/>
          </a:bodyPr>
          <a:lstStyle/>
          <a:p>
            <a:r>
              <a:rPr lang="en-US" sz="1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1005</a:t>
            </a:r>
            <a:endParaRPr lang="en-US" sz="1400" b="1"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2" name="TextBox 31"/>
          <p:cNvSpPr txBox="1"/>
          <p:nvPr/>
        </p:nvSpPr>
        <p:spPr>
          <a:xfrm>
            <a:off x="1053418" y="5539767"/>
            <a:ext cx="543739" cy="307777"/>
          </a:xfrm>
          <a:prstGeom prst="rect">
            <a:avLst/>
          </a:prstGeom>
          <a:solidFill>
            <a:schemeClr val="accent3">
              <a:lumMod val="85000"/>
              <a:alpha val="75000"/>
            </a:schemeClr>
          </a:solidFill>
        </p:spPr>
        <p:txBody>
          <a:bodyPr wrap="none" rtlCol="0">
            <a:spAutoFit/>
          </a:bodyPr>
          <a:lstStyle/>
          <a:p>
            <a:r>
              <a:rPr lang="en-US" sz="1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1012</a:t>
            </a:r>
            <a:endParaRPr lang="en-US" sz="1400" b="1"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3" name="TextBox 32"/>
          <p:cNvSpPr txBox="1"/>
          <p:nvPr/>
        </p:nvSpPr>
        <p:spPr>
          <a:xfrm>
            <a:off x="1125240" y="5957243"/>
            <a:ext cx="543739" cy="307777"/>
          </a:xfrm>
          <a:prstGeom prst="rect">
            <a:avLst/>
          </a:prstGeom>
          <a:solidFill>
            <a:schemeClr val="accent3">
              <a:lumMod val="85000"/>
              <a:alpha val="75000"/>
            </a:schemeClr>
          </a:solidFill>
        </p:spPr>
        <p:txBody>
          <a:bodyPr wrap="none" rtlCol="0">
            <a:spAutoFit/>
          </a:bodyPr>
          <a:lstStyle/>
          <a:p>
            <a:r>
              <a:rPr lang="en-US" sz="1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1016</a:t>
            </a:r>
            <a:endParaRPr lang="en-US" sz="1400" b="1"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4" name="TextBox 33"/>
          <p:cNvSpPr txBox="1"/>
          <p:nvPr/>
        </p:nvSpPr>
        <p:spPr>
          <a:xfrm>
            <a:off x="1375306" y="3603743"/>
            <a:ext cx="453970" cy="307777"/>
          </a:xfrm>
          <a:prstGeom prst="rect">
            <a:avLst/>
          </a:prstGeom>
          <a:solidFill>
            <a:schemeClr val="accent3">
              <a:lumMod val="85000"/>
              <a:alpha val="75000"/>
            </a:schemeClr>
          </a:solidFill>
        </p:spPr>
        <p:txBody>
          <a:bodyPr wrap="none" rtlCol="0">
            <a:spAutoFit/>
          </a:bodyPr>
          <a:lstStyle/>
          <a:p>
            <a:r>
              <a:rPr lang="en-US" sz="1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999</a:t>
            </a:r>
            <a:endParaRPr lang="en-US" sz="1400" b="1"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5" name="TextBox 34"/>
          <p:cNvSpPr txBox="1"/>
          <p:nvPr/>
        </p:nvSpPr>
        <p:spPr>
          <a:xfrm>
            <a:off x="1292042" y="4304897"/>
            <a:ext cx="543739" cy="307777"/>
          </a:xfrm>
          <a:prstGeom prst="rect">
            <a:avLst/>
          </a:prstGeom>
          <a:solidFill>
            <a:schemeClr val="accent3">
              <a:lumMod val="85000"/>
              <a:alpha val="75000"/>
            </a:schemeClr>
          </a:solidFill>
        </p:spPr>
        <p:txBody>
          <a:bodyPr wrap="none" rtlCol="0">
            <a:spAutoFit/>
          </a:bodyPr>
          <a:lstStyle/>
          <a:p>
            <a:r>
              <a:rPr lang="en-US" sz="1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1002</a:t>
            </a:r>
            <a:endParaRPr lang="en-US" sz="1400" b="1"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7" name="TextBox 36"/>
          <p:cNvSpPr txBox="1"/>
          <p:nvPr/>
        </p:nvSpPr>
        <p:spPr>
          <a:xfrm>
            <a:off x="1121063" y="5225845"/>
            <a:ext cx="543739" cy="307777"/>
          </a:xfrm>
          <a:prstGeom prst="rect">
            <a:avLst/>
          </a:prstGeom>
          <a:solidFill>
            <a:schemeClr val="accent3">
              <a:lumMod val="85000"/>
              <a:alpha val="75000"/>
            </a:schemeClr>
          </a:solidFill>
        </p:spPr>
        <p:txBody>
          <a:bodyPr wrap="none" rtlCol="0">
            <a:spAutoFit/>
          </a:bodyPr>
          <a:lstStyle/>
          <a:p>
            <a:r>
              <a:rPr lang="en-US" sz="1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1009</a:t>
            </a:r>
            <a:endParaRPr lang="en-US" sz="1400" b="1"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18453204"/>
      </p:ext>
    </p:extLst>
  </p:cSld>
  <p:clrMapOvr>
    <a:masterClrMapping/>
  </p:clrMapOvr>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219" name="TextBox 6"/>
          <p:cNvSpPr txBox="1">
            <a:spLocks noChangeArrowheads="1"/>
          </p:cNvSpPr>
          <p:nvPr/>
        </p:nvSpPr>
        <p:spPr bwMode="auto">
          <a:xfrm>
            <a:off x="1" y="169624"/>
            <a:ext cx="91440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5400" b="1" dirty="0" smtClean="0">
                <a:solidFill>
                  <a:srgbClr val="080808"/>
                </a:solidFill>
              </a:rPr>
              <a:t>20</a:t>
            </a:r>
            <a:r>
              <a:rPr lang="en-GB" altLang="en-US" sz="5400" b="1" baseline="30000" dirty="0" smtClean="0">
                <a:solidFill>
                  <a:srgbClr val="080808"/>
                </a:solidFill>
              </a:rPr>
              <a:t>th</a:t>
            </a:r>
            <a:r>
              <a:rPr lang="en-GB" altLang="en-US" sz="5400" b="1" dirty="0" smtClean="0">
                <a:solidFill>
                  <a:srgbClr val="080808"/>
                </a:solidFill>
              </a:rPr>
              <a:t> Century Reanalysis Data</a:t>
            </a:r>
            <a:endParaRPr lang="en-GB" altLang="en-US" sz="5400" b="1" dirty="0">
              <a:solidFill>
                <a:srgbClr val="080808"/>
              </a:solidFill>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3442" y="4123456"/>
            <a:ext cx="2575315" cy="2268469"/>
          </a:xfrm>
          <a:prstGeom prst="rect">
            <a:avLst/>
          </a:prstGeom>
        </p:spPr>
      </p:pic>
      <p:sp>
        <p:nvSpPr>
          <p:cNvPr id="19" name="TextBox 18"/>
          <p:cNvSpPr txBox="1"/>
          <p:nvPr/>
        </p:nvSpPr>
        <p:spPr>
          <a:xfrm>
            <a:off x="-37369" y="4784855"/>
            <a:ext cx="1063736" cy="400110"/>
          </a:xfrm>
          <a:prstGeom prst="rect">
            <a:avLst/>
          </a:prstGeom>
          <a:noFill/>
        </p:spPr>
        <p:txBody>
          <a:bodyPr wrap="square" rtlCol="0">
            <a:spAutoFit/>
          </a:bodyPr>
          <a:lstStyle/>
          <a:p>
            <a:pPr algn="ctr"/>
            <a:r>
              <a:rPr lang="en-US" sz="2000" b="1" dirty="0" smtClean="0">
                <a:solidFill>
                  <a:srgbClr val="303030"/>
                </a:solidFill>
                <a:latin typeface="Times New Roman" panose="02020603050405020304" pitchFamily="18" charset="0"/>
                <a:cs typeface="Times New Roman" panose="02020603050405020304" pitchFamily="18" charset="0"/>
              </a:rPr>
              <a:t>8 AM</a:t>
            </a:r>
            <a:endParaRPr lang="en-US" sz="2000" b="1" dirty="0">
              <a:solidFill>
                <a:srgbClr val="303030"/>
              </a:solidFill>
              <a:latin typeface="Times New Roman" panose="02020603050405020304" pitchFamily="18" charset="0"/>
              <a:cs typeface="Times New Roman" panose="02020603050405020304" pitchFamily="18" charset="0"/>
            </a:endParaRPr>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19280" y="4178177"/>
            <a:ext cx="2672918" cy="2226546"/>
          </a:xfrm>
          <a:prstGeom prst="rect">
            <a:avLst/>
          </a:prstGeom>
        </p:spPr>
      </p:pic>
      <p:pic>
        <p:nvPicPr>
          <p:cNvPr id="13315"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l="2469" t="4958" r="62808" b="58769"/>
          <a:stretch/>
        </p:blipFill>
        <p:spPr bwMode="auto">
          <a:xfrm>
            <a:off x="5292905" y="1696693"/>
            <a:ext cx="2694111" cy="23075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6"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l="85547" r="3477" b="8794"/>
          <a:stretch/>
        </p:blipFill>
        <p:spPr bwMode="auto">
          <a:xfrm>
            <a:off x="8115301" y="1941684"/>
            <a:ext cx="609600" cy="41525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5" name="TextBox 24"/>
          <p:cNvSpPr txBox="1"/>
          <p:nvPr/>
        </p:nvSpPr>
        <p:spPr>
          <a:xfrm>
            <a:off x="2039" y="1016934"/>
            <a:ext cx="9141961" cy="461665"/>
          </a:xfrm>
          <a:prstGeom prst="rect">
            <a:avLst/>
          </a:prstGeom>
          <a:noFill/>
        </p:spPr>
        <p:txBody>
          <a:bodyPr wrap="square" rtlCol="0">
            <a:spAutoFit/>
          </a:bodyPr>
          <a:lstStyle/>
          <a:p>
            <a:pPr algn="ctr"/>
            <a:r>
              <a:rPr lang="en-US" sz="2400" b="1" dirty="0" smtClean="0">
                <a:solidFill>
                  <a:srgbClr val="303030"/>
                </a:solidFill>
              </a:rPr>
              <a:t>Sub Daily Composite Mean </a:t>
            </a:r>
            <a:r>
              <a:rPr lang="en-US" sz="2400" b="1" u="sng" dirty="0" smtClean="0">
                <a:solidFill>
                  <a:srgbClr val="303030"/>
                </a:solidFill>
              </a:rPr>
              <a:t>Sea Level Pressure (</a:t>
            </a:r>
            <a:r>
              <a:rPr lang="en-US" sz="2400" b="1" u="sng" dirty="0" err="1" smtClean="0">
                <a:solidFill>
                  <a:srgbClr val="303030"/>
                </a:solidFill>
              </a:rPr>
              <a:t>mb</a:t>
            </a:r>
            <a:r>
              <a:rPr lang="en-US" sz="2400" b="1" u="sng" dirty="0" smtClean="0">
                <a:solidFill>
                  <a:srgbClr val="303030"/>
                </a:solidFill>
              </a:rPr>
              <a:t>)</a:t>
            </a:r>
            <a:endParaRPr lang="en-US" sz="2400" b="1" u="sng" dirty="0">
              <a:solidFill>
                <a:srgbClr val="303030"/>
              </a:solidFill>
            </a:endParaRPr>
          </a:p>
        </p:txBody>
      </p:sp>
      <p:sp>
        <p:nvSpPr>
          <p:cNvPr id="27" name="TextBox 26"/>
          <p:cNvSpPr txBox="1"/>
          <p:nvPr/>
        </p:nvSpPr>
        <p:spPr>
          <a:xfrm>
            <a:off x="2040" y="2344320"/>
            <a:ext cx="1032585" cy="707886"/>
          </a:xfrm>
          <a:prstGeom prst="rect">
            <a:avLst/>
          </a:prstGeom>
          <a:noFill/>
        </p:spPr>
        <p:txBody>
          <a:bodyPr wrap="square" rtlCol="0">
            <a:spAutoFit/>
          </a:bodyPr>
          <a:lstStyle/>
          <a:p>
            <a:pPr algn="ctr"/>
            <a:r>
              <a:rPr lang="en-US" sz="2000" b="1" dirty="0" smtClean="0">
                <a:solidFill>
                  <a:srgbClr val="303030"/>
                </a:solidFill>
                <a:latin typeface="Times New Roman" panose="02020603050405020304" pitchFamily="18" charset="0"/>
                <a:cs typeface="Times New Roman" panose="02020603050405020304" pitchFamily="18" charset="0"/>
              </a:rPr>
              <a:t>4 to 10 AM</a:t>
            </a:r>
            <a:endParaRPr lang="en-US" sz="2000" b="1" dirty="0">
              <a:solidFill>
                <a:srgbClr val="303030"/>
              </a:solidFill>
              <a:latin typeface="Times New Roman" panose="02020603050405020304" pitchFamily="18" charset="0"/>
              <a:cs typeface="Times New Roman" panose="02020603050405020304" pitchFamily="18" charset="0"/>
            </a:endParaRPr>
          </a:p>
        </p:txBody>
      </p:sp>
      <p:sp>
        <p:nvSpPr>
          <p:cNvPr id="4" name="TextBox 3"/>
          <p:cNvSpPr txBox="1"/>
          <p:nvPr/>
        </p:nvSpPr>
        <p:spPr>
          <a:xfrm>
            <a:off x="1063886" y="4721478"/>
            <a:ext cx="524503" cy="276999"/>
          </a:xfrm>
          <a:prstGeom prst="rect">
            <a:avLst/>
          </a:prstGeom>
          <a:blipFill>
            <a:blip r:embed="rId6"/>
            <a:tile tx="0" ty="0" sx="100000" sy="100000" flip="none" algn="tl"/>
          </a:blipFill>
        </p:spPr>
        <p:txBody>
          <a:bodyPr wrap="none" rtlCol="0">
            <a:spAutoFit/>
          </a:bodyPr>
          <a:lstStyle/>
          <a:p>
            <a:r>
              <a:rPr lang="en-US" sz="1200" dirty="0" smtClean="0">
                <a:solidFill>
                  <a:srgbClr val="333333"/>
                </a:solidFill>
              </a:rPr>
              <a:t>1004</a:t>
            </a:r>
            <a:endParaRPr lang="en-US" sz="1200" dirty="0">
              <a:solidFill>
                <a:srgbClr val="333333"/>
              </a:solidFill>
            </a:endParaRPr>
          </a:p>
        </p:txBody>
      </p:sp>
      <p:sp>
        <p:nvSpPr>
          <p:cNvPr id="28" name="TextBox 27"/>
          <p:cNvSpPr txBox="1"/>
          <p:nvPr/>
        </p:nvSpPr>
        <p:spPr>
          <a:xfrm>
            <a:off x="999413" y="5136774"/>
            <a:ext cx="524503" cy="276999"/>
          </a:xfrm>
          <a:prstGeom prst="rect">
            <a:avLst/>
          </a:prstGeom>
          <a:blipFill>
            <a:blip r:embed="rId6"/>
            <a:tile tx="0" ty="0" sx="100000" sy="100000" flip="none" algn="tl"/>
          </a:blipFill>
        </p:spPr>
        <p:txBody>
          <a:bodyPr wrap="none" rtlCol="0">
            <a:spAutoFit/>
          </a:bodyPr>
          <a:lstStyle/>
          <a:p>
            <a:r>
              <a:rPr lang="en-US" sz="1200" dirty="0" smtClean="0">
                <a:solidFill>
                  <a:srgbClr val="333333"/>
                </a:solidFill>
              </a:rPr>
              <a:t>1005</a:t>
            </a:r>
            <a:endParaRPr lang="en-US" sz="1200" dirty="0">
              <a:solidFill>
                <a:srgbClr val="333333"/>
              </a:solidFill>
            </a:endParaRPr>
          </a:p>
        </p:txBody>
      </p:sp>
      <p:sp>
        <p:nvSpPr>
          <p:cNvPr id="29" name="TextBox 28"/>
          <p:cNvSpPr txBox="1"/>
          <p:nvPr/>
        </p:nvSpPr>
        <p:spPr>
          <a:xfrm>
            <a:off x="5395105" y="4624240"/>
            <a:ext cx="439544" cy="276999"/>
          </a:xfrm>
          <a:prstGeom prst="rect">
            <a:avLst/>
          </a:prstGeom>
          <a:blipFill>
            <a:blip r:embed="rId6"/>
            <a:tile tx="0" ty="0" sx="100000" sy="100000" flip="none" algn="tl"/>
          </a:blipFill>
        </p:spPr>
        <p:txBody>
          <a:bodyPr wrap="none" rtlCol="0">
            <a:spAutoFit/>
          </a:bodyPr>
          <a:lstStyle/>
          <a:p>
            <a:r>
              <a:rPr lang="en-US" sz="1200" dirty="0" smtClean="0">
                <a:solidFill>
                  <a:srgbClr val="333333"/>
                </a:solidFill>
              </a:rPr>
              <a:t>995</a:t>
            </a:r>
            <a:endParaRPr lang="en-US" sz="1200" dirty="0">
              <a:solidFill>
                <a:srgbClr val="333333"/>
              </a:solidFill>
            </a:endParaRPr>
          </a:p>
        </p:txBody>
      </p:sp>
      <p:sp>
        <p:nvSpPr>
          <p:cNvPr id="30" name="TextBox 29"/>
          <p:cNvSpPr txBox="1"/>
          <p:nvPr/>
        </p:nvSpPr>
        <p:spPr>
          <a:xfrm>
            <a:off x="5222568" y="5240870"/>
            <a:ext cx="439544" cy="276999"/>
          </a:xfrm>
          <a:prstGeom prst="rect">
            <a:avLst/>
          </a:prstGeom>
          <a:blipFill>
            <a:blip r:embed="rId6"/>
            <a:tile tx="0" ty="0" sx="100000" sy="100000" flip="none" algn="tl"/>
          </a:blipFill>
        </p:spPr>
        <p:txBody>
          <a:bodyPr wrap="none" rtlCol="0">
            <a:spAutoFit/>
          </a:bodyPr>
          <a:lstStyle/>
          <a:p>
            <a:r>
              <a:rPr lang="en-US" sz="1200" dirty="0" smtClean="0">
                <a:solidFill>
                  <a:srgbClr val="333333"/>
                </a:solidFill>
              </a:rPr>
              <a:t>998</a:t>
            </a:r>
            <a:endParaRPr lang="en-US" sz="1200" dirty="0">
              <a:solidFill>
                <a:srgbClr val="333333"/>
              </a:solidFill>
            </a:endParaRPr>
          </a:p>
        </p:txBody>
      </p:sp>
      <p:sp>
        <p:nvSpPr>
          <p:cNvPr id="31" name="TextBox 30"/>
          <p:cNvSpPr txBox="1"/>
          <p:nvPr/>
        </p:nvSpPr>
        <p:spPr>
          <a:xfrm>
            <a:off x="5503884" y="4266103"/>
            <a:ext cx="439544" cy="276999"/>
          </a:xfrm>
          <a:prstGeom prst="rect">
            <a:avLst/>
          </a:prstGeom>
          <a:blipFill>
            <a:blip r:embed="rId6"/>
            <a:tile tx="0" ty="0" sx="100000" sy="100000" flip="none" algn="tl"/>
          </a:blipFill>
        </p:spPr>
        <p:txBody>
          <a:bodyPr wrap="none" rtlCol="0">
            <a:spAutoFit/>
          </a:bodyPr>
          <a:lstStyle/>
          <a:p>
            <a:r>
              <a:rPr lang="en-US" sz="1200" dirty="0" smtClean="0">
                <a:solidFill>
                  <a:srgbClr val="333333"/>
                </a:solidFill>
              </a:rPr>
              <a:t>992</a:t>
            </a:r>
            <a:endParaRPr lang="en-US" sz="1200" dirty="0">
              <a:solidFill>
                <a:srgbClr val="333333"/>
              </a:solidFill>
            </a:endParaRPr>
          </a:p>
        </p:txBody>
      </p:sp>
      <p:sp>
        <p:nvSpPr>
          <p:cNvPr id="32" name="TextBox 31"/>
          <p:cNvSpPr txBox="1"/>
          <p:nvPr/>
        </p:nvSpPr>
        <p:spPr>
          <a:xfrm>
            <a:off x="-37369" y="6581001"/>
            <a:ext cx="9181369" cy="276999"/>
          </a:xfrm>
          <a:prstGeom prst="rect">
            <a:avLst/>
          </a:prstGeom>
          <a:noFill/>
        </p:spPr>
        <p:txBody>
          <a:bodyPr wrap="square" rtlCol="0">
            <a:spAutoFit/>
          </a:bodyPr>
          <a:lstStyle/>
          <a:p>
            <a:pPr algn="ctr"/>
            <a:r>
              <a:rPr lang="en-US" sz="1200" dirty="0" smtClean="0">
                <a:solidFill>
                  <a:srgbClr val="990000"/>
                </a:solidFill>
                <a:latin typeface="Times New Roman" panose="02020603050405020304" pitchFamily="18" charset="0"/>
                <a:cs typeface="Times New Roman" panose="02020603050405020304" pitchFamily="18" charset="0"/>
              </a:rPr>
              <a:t>Reanalysis Maps: </a:t>
            </a:r>
            <a:r>
              <a:rPr lang="en-US" sz="1200" i="1" dirty="0" smtClean="0">
                <a:solidFill>
                  <a:srgbClr val="990000"/>
                </a:solidFill>
                <a:latin typeface="Times New Roman" panose="02020603050405020304" pitchFamily="18" charset="0"/>
                <a:cs typeface="Times New Roman" panose="02020603050405020304" pitchFamily="18" charset="0"/>
              </a:rPr>
              <a:t>20th Century Reanalysis V2 data provided by the NOAA/OAR/ESRL PSD, Boulder, Colorado, USA</a:t>
            </a:r>
            <a:endParaRPr lang="en-US" sz="1200" i="1" dirty="0">
              <a:solidFill>
                <a:srgbClr val="990000"/>
              </a:solidFill>
              <a:latin typeface="Times New Roman" panose="02020603050405020304" pitchFamily="18" charset="0"/>
              <a:cs typeface="Times New Roman" panose="02020603050405020304" pitchFamily="18" charset="0"/>
            </a:endParaRPr>
          </a:p>
        </p:txBody>
      </p:sp>
      <p:sp>
        <p:nvSpPr>
          <p:cNvPr id="21" name="TextBox 20"/>
          <p:cNvSpPr txBox="1"/>
          <p:nvPr/>
        </p:nvSpPr>
        <p:spPr>
          <a:xfrm>
            <a:off x="5978811" y="3032799"/>
            <a:ext cx="439544" cy="276999"/>
          </a:xfrm>
          <a:prstGeom prst="rect">
            <a:avLst/>
          </a:prstGeom>
          <a:blipFill>
            <a:blip r:embed="rId6"/>
            <a:tile tx="0" ty="0" sx="100000" sy="100000" flip="none" algn="tl"/>
          </a:blipFill>
        </p:spPr>
        <p:txBody>
          <a:bodyPr wrap="none" rtlCol="0">
            <a:spAutoFit/>
          </a:bodyPr>
          <a:lstStyle/>
          <a:p>
            <a:r>
              <a:rPr lang="en-US" sz="1200" dirty="0" smtClean="0">
                <a:solidFill>
                  <a:srgbClr val="333333"/>
                </a:solidFill>
              </a:rPr>
              <a:t>995</a:t>
            </a:r>
            <a:endParaRPr lang="en-US" sz="1200" dirty="0">
              <a:solidFill>
                <a:srgbClr val="333333"/>
              </a:solidFill>
            </a:endParaRPr>
          </a:p>
        </p:txBody>
      </p:sp>
      <p:sp>
        <p:nvSpPr>
          <p:cNvPr id="23" name="TextBox 22"/>
          <p:cNvSpPr txBox="1"/>
          <p:nvPr/>
        </p:nvSpPr>
        <p:spPr>
          <a:xfrm>
            <a:off x="5770792" y="3297278"/>
            <a:ext cx="524503" cy="276999"/>
          </a:xfrm>
          <a:prstGeom prst="rect">
            <a:avLst/>
          </a:prstGeom>
          <a:blipFill>
            <a:blip r:embed="rId6"/>
            <a:tile tx="0" ty="0" sx="100000" sy="100000" flip="none" algn="tl"/>
          </a:blipFill>
        </p:spPr>
        <p:txBody>
          <a:bodyPr wrap="none" rtlCol="0">
            <a:spAutoFit/>
          </a:bodyPr>
          <a:lstStyle/>
          <a:p>
            <a:r>
              <a:rPr lang="en-US" sz="1200" dirty="0" smtClean="0">
                <a:solidFill>
                  <a:srgbClr val="333333"/>
                </a:solidFill>
              </a:rPr>
              <a:t>1000</a:t>
            </a:r>
            <a:endParaRPr lang="en-US" sz="1200" dirty="0">
              <a:solidFill>
                <a:srgbClr val="333333"/>
              </a:solidFill>
            </a:endParaRPr>
          </a:p>
        </p:txBody>
      </p:sp>
      <p:sp>
        <p:nvSpPr>
          <p:cNvPr id="24" name="TextBox 23"/>
          <p:cNvSpPr txBox="1"/>
          <p:nvPr/>
        </p:nvSpPr>
        <p:spPr>
          <a:xfrm>
            <a:off x="5039445" y="5544245"/>
            <a:ext cx="524503" cy="276999"/>
          </a:xfrm>
          <a:prstGeom prst="rect">
            <a:avLst/>
          </a:prstGeom>
          <a:blipFill>
            <a:blip r:embed="rId6"/>
            <a:tile tx="0" ty="0" sx="100000" sy="100000" flip="none" algn="tl"/>
          </a:blipFill>
        </p:spPr>
        <p:txBody>
          <a:bodyPr wrap="none" rtlCol="0">
            <a:spAutoFit/>
          </a:bodyPr>
          <a:lstStyle/>
          <a:p>
            <a:r>
              <a:rPr lang="en-US" sz="1200" dirty="0" smtClean="0">
                <a:solidFill>
                  <a:srgbClr val="333333"/>
                </a:solidFill>
              </a:rPr>
              <a:t>1002</a:t>
            </a:r>
            <a:endParaRPr lang="en-US" sz="1200" dirty="0">
              <a:solidFill>
                <a:srgbClr val="333333"/>
              </a:solidFill>
            </a:endParaRPr>
          </a:p>
        </p:txBody>
      </p:sp>
      <p:sp>
        <p:nvSpPr>
          <p:cNvPr id="33" name="TextBox 32"/>
          <p:cNvSpPr txBox="1"/>
          <p:nvPr/>
        </p:nvSpPr>
        <p:spPr>
          <a:xfrm>
            <a:off x="1092233" y="1438702"/>
            <a:ext cx="2575316" cy="707886"/>
          </a:xfrm>
          <a:prstGeom prst="rect">
            <a:avLst/>
          </a:prstGeom>
          <a:noFill/>
        </p:spPr>
        <p:txBody>
          <a:bodyPr wrap="square" rtlCol="0">
            <a:spAutoFit/>
          </a:bodyPr>
          <a:lstStyle/>
          <a:p>
            <a:pPr algn="ctr"/>
            <a:r>
              <a:rPr lang="en-US" sz="2000" b="1" dirty="0" smtClean="0">
                <a:solidFill>
                  <a:srgbClr val="303030"/>
                </a:solidFill>
                <a:latin typeface="Times New Roman" panose="02020603050405020304" pitchFamily="18" charset="0"/>
                <a:cs typeface="Times New Roman" panose="02020603050405020304" pitchFamily="18" charset="0"/>
              </a:rPr>
              <a:t>Feb 21 </a:t>
            </a:r>
          </a:p>
          <a:p>
            <a:pPr algn="ctr"/>
            <a:r>
              <a:rPr lang="en-US" sz="2000" b="1" dirty="0" smtClean="0">
                <a:solidFill>
                  <a:srgbClr val="303030"/>
                </a:solidFill>
                <a:latin typeface="Times New Roman" panose="02020603050405020304" pitchFamily="18" charset="0"/>
                <a:cs typeface="Times New Roman" panose="02020603050405020304" pitchFamily="18" charset="0"/>
              </a:rPr>
              <a:t> </a:t>
            </a:r>
            <a:endParaRPr lang="en-US" sz="2000" b="1" dirty="0">
              <a:solidFill>
                <a:srgbClr val="303030"/>
              </a:solidFill>
              <a:latin typeface="Times New Roman" panose="02020603050405020304" pitchFamily="18" charset="0"/>
              <a:cs typeface="Times New Roman" panose="02020603050405020304" pitchFamily="18" charset="0"/>
            </a:endParaRPr>
          </a:p>
        </p:txBody>
      </p:sp>
      <p:sp>
        <p:nvSpPr>
          <p:cNvPr id="34" name="TextBox 33"/>
          <p:cNvSpPr txBox="1"/>
          <p:nvPr/>
        </p:nvSpPr>
        <p:spPr>
          <a:xfrm>
            <a:off x="6061732" y="1351682"/>
            <a:ext cx="1032585" cy="707886"/>
          </a:xfrm>
          <a:prstGeom prst="rect">
            <a:avLst/>
          </a:prstGeom>
          <a:noFill/>
        </p:spPr>
        <p:txBody>
          <a:bodyPr wrap="square" rtlCol="0">
            <a:spAutoFit/>
          </a:bodyPr>
          <a:lstStyle/>
          <a:p>
            <a:pPr algn="ctr"/>
            <a:r>
              <a:rPr lang="en-US" sz="2000" b="1" dirty="0" smtClean="0">
                <a:solidFill>
                  <a:srgbClr val="303030"/>
                </a:solidFill>
                <a:latin typeface="Times New Roman" panose="02020603050405020304" pitchFamily="18" charset="0"/>
                <a:cs typeface="Times New Roman" panose="02020603050405020304" pitchFamily="18" charset="0"/>
              </a:rPr>
              <a:t>Feb 26 </a:t>
            </a:r>
          </a:p>
          <a:p>
            <a:pPr algn="ctr"/>
            <a:r>
              <a:rPr lang="en-US" sz="2000" b="1" dirty="0" smtClean="0">
                <a:solidFill>
                  <a:srgbClr val="303030"/>
                </a:solidFill>
                <a:latin typeface="Times New Roman" panose="02020603050405020304" pitchFamily="18" charset="0"/>
                <a:cs typeface="Times New Roman" panose="02020603050405020304" pitchFamily="18" charset="0"/>
              </a:rPr>
              <a:t> </a:t>
            </a:r>
            <a:endParaRPr lang="en-US" sz="2000" b="1" dirty="0">
              <a:solidFill>
                <a:srgbClr val="303030"/>
              </a:solidFill>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rotWithShape="1">
          <a:blip r:embed="rId7">
            <a:extLst>
              <a:ext uri="{28A0092B-C50C-407E-A947-70E740481C1C}">
                <a14:useLocalDpi xmlns:a14="http://schemas.microsoft.com/office/drawing/2010/main" val="0"/>
              </a:ext>
            </a:extLst>
          </a:blip>
          <a:srcRect l="7580" t="5876" r="55395" b="55368"/>
          <a:stretch/>
        </p:blipFill>
        <p:spPr>
          <a:xfrm>
            <a:off x="1092233" y="1758245"/>
            <a:ext cx="2575316" cy="2263827"/>
          </a:xfrm>
          <a:prstGeom prst="rect">
            <a:avLst/>
          </a:prstGeom>
        </p:spPr>
      </p:pic>
      <p:pic>
        <p:nvPicPr>
          <p:cNvPr id="5" name="Picture 4"/>
          <p:cNvPicPr>
            <a:picLocks noChangeAspect="1"/>
          </p:cNvPicPr>
          <p:nvPr/>
        </p:nvPicPr>
        <p:blipFill rotWithShape="1">
          <a:blip r:embed="rId7">
            <a:extLst>
              <a:ext uri="{28A0092B-C50C-407E-A947-70E740481C1C}">
                <a14:useLocalDpi xmlns:a14="http://schemas.microsoft.com/office/drawing/2010/main" val="0"/>
              </a:ext>
            </a:extLst>
          </a:blip>
          <a:srcRect l="86560" t="2526" r="3321" b="11932"/>
          <a:stretch/>
        </p:blipFill>
        <p:spPr>
          <a:xfrm>
            <a:off x="3890662" y="1863726"/>
            <a:ext cx="595613" cy="4228772"/>
          </a:xfrm>
          <a:prstGeom prst="rect">
            <a:avLst/>
          </a:prstGeom>
        </p:spPr>
      </p:pic>
      <p:sp>
        <p:nvSpPr>
          <p:cNvPr id="20" name="TextBox 19"/>
          <p:cNvSpPr txBox="1"/>
          <p:nvPr/>
        </p:nvSpPr>
        <p:spPr>
          <a:xfrm>
            <a:off x="1457652" y="3307078"/>
            <a:ext cx="524503" cy="276999"/>
          </a:xfrm>
          <a:prstGeom prst="rect">
            <a:avLst/>
          </a:prstGeom>
          <a:blipFill>
            <a:blip r:embed="rId6"/>
            <a:tile tx="0" ty="0" sx="100000" sy="100000" flip="none" algn="tl"/>
          </a:blipFill>
        </p:spPr>
        <p:txBody>
          <a:bodyPr wrap="none" rtlCol="0">
            <a:spAutoFit/>
          </a:bodyPr>
          <a:lstStyle/>
          <a:p>
            <a:r>
              <a:rPr lang="en-US" sz="1200" dirty="0" smtClean="0">
                <a:solidFill>
                  <a:srgbClr val="333333"/>
                </a:solidFill>
              </a:rPr>
              <a:t>1005</a:t>
            </a:r>
            <a:endParaRPr lang="en-US" sz="1200" dirty="0">
              <a:solidFill>
                <a:srgbClr val="333333"/>
              </a:solidFill>
            </a:endParaRPr>
          </a:p>
        </p:txBody>
      </p:sp>
      <p:sp>
        <p:nvSpPr>
          <p:cNvPr id="37" name="TextBox 36"/>
          <p:cNvSpPr txBox="1"/>
          <p:nvPr/>
        </p:nvSpPr>
        <p:spPr>
          <a:xfrm>
            <a:off x="3890662" y="6049836"/>
            <a:ext cx="682357" cy="584775"/>
          </a:xfrm>
          <a:prstGeom prst="rect">
            <a:avLst/>
          </a:prstGeom>
          <a:noFill/>
        </p:spPr>
        <p:txBody>
          <a:bodyPr wrap="square" rtlCol="0">
            <a:spAutoFit/>
          </a:bodyPr>
          <a:lstStyle/>
          <a:p>
            <a:pPr algn="ctr"/>
            <a:r>
              <a:rPr lang="en-US" sz="1200" b="1" dirty="0" smtClean="0">
                <a:solidFill>
                  <a:srgbClr val="303030"/>
                </a:solidFill>
                <a:latin typeface="Times New Roman" panose="02020603050405020304" pitchFamily="18" charset="0"/>
                <a:cs typeface="Times New Roman" panose="02020603050405020304" pitchFamily="18" charset="0"/>
              </a:rPr>
              <a:t>Feb 21 </a:t>
            </a:r>
          </a:p>
          <a:p>
            <a:pPr algn="ctr"/>
            <a:r>
              <a:rPr lang="en-US" sz="2000" b="1" dirty="0" smtClean="0">
                <a:solidFill>
                  <a:srgbClr val="303030"/>
                </a:solidFill>
                <a:latin typeface="Times New Roman" panose="02020603050405020304" pitchFamily="18" charset="0"/>
                <a:cs typeface="Times New Roman" panose="02020603050405020304" pitchFamily="18" charset="0"/>
              </a:rPr>
              <a:t> </a:t>
            </a:r>
            <a:endParaRPr lang="en-US" sz="2000" b="1" dirty="0">
              <a:solidFill>
                <a:srgbClr val="303030"/>
              </a:solidFill>
              <a:latin typeface="Times New Roman" panose="02020603050405020304" pitchFamily="18" charset="0"/>
              <a:cs typeface="Times New Roman" panose="02020603050405020304" pitchFamily="18" charset="0"/>
            </a:endParaRPr>
          </a:p>
        </p:txBody>
      </p:sp>
      <p:sp>
        <p:nvSpPr>
          <p:cNvPr id="38" name="TextBox 37"/>
          <p:cNvSpPr txBox="1"/>
          <p:nvPr/>
        </p:nvSpPr>
        <p:spPr>
          <a:xfrm>
            <a:off x="8136328" y="6045386"/>
            <a:ext cx="682357" cy="584775"/>
          </a:xfrm>
          <a:prstGeom prst="rect">
            <a:avLst/>
          </a:prstGeom>
          <a:noFill/>
        </p:spPr>
        <p:txBody>
          <a:bodyPr wrap="square" rtlCol="0">
            <a:spAutoFit/>
          </a:bodyPr>
          <a:lstStyle/>
          <a:p>
            <a:pPr algn="ctr"/>
            <a:r>
              <a:rPr lang="en-US" sz="1200" b="1" dirty="0" smtClean="0">
                <a:solidFill>
                  <a:srgbClr val="303030"/>
                </a:solidFill>
                <a:latin typeface="Times New Roman" panose="02020603050405020304" pitchFamily="18" charset="0"/>
                <a:cs typeface="Times New Roman" panose="02020603050405020304" pitchFamily="18" charset="0"/>
              </a:rPr>
              <a:t>Feb 26 </a:t>
            </a:r>
          </a:p>
          <a:p>
            <a:pPr algn="ctr"/>
            <a:r>
              <a:rPr lang="en-US" sz="2000" b="1" dirty="0" smtClean="0">
                <a:solidFill>
                  <a:srgbClr val="303030"/>
                </a:solidFill>
                <a:latin typeface="Times New Roman" panose="02020603050405020304" pitchFamily="18" charset="0"/>
                <a:cs typeface="Times New Roman" panose="02020603050405020304" pitchFamily="18" charset="0"/>
              </a:rPr>
              <a:t> </a:t>
            </a:r>
            <a:endParaRPr lang="en-US" sz="2000" b="1" dirty="0">
              <a:solidFill>
                <a:srgbClr val="30303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22098199"/>
      </p:ext>
    </p:extLst>
  </p:cSld>
  <p:clrMapOvr>
    <a:masterClrMapping/>
  </p:clrMapOvr>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a:spLocks noChangeArrowheads="1"/>
          </p:cNvSpPr>
          <p:nvPr/>
        </p:nvSpPr>
        <p:spPr bwMode="auto">
          <a:xfrm>
            <a:off x="1" y="183543"/>
            <a:ext cx="9144000" cy="754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4300" dirty="0" smtClean="0">
                <a:solidFill>
                  <a:srgbClr val="080808"/>
                </a:solidFill>
                <a:effectLst>
                  <a:outerShdw blurRad="38100" dist="38100" dir="2700000" algn="tl">
                    <a:srgbClr val="000000">
                      <a:alpha val="43137"/>
                    </a:srgbClr>
                  </a:outerShdw>
                </a:effectLst>
                <a:latin typeface="Algerian" panose="04020705040A02060702" pitchFamily="82" charset="0"/>
              </a:rPr>
              <a:t>Key ingredients for tornadoes</a:t>
            </a:r>
            <a:endParaRPr lang="en-GB" altLang="en-US" sz="43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cxnSp>
        <p:nvCxnSpPr>
          <p:cNvPr id="14" name="Straight Connector 13"/>
          <p:cNvCxnSpPr/>
          <p:nvPr/>
        </p:nvCxnSpPr>
        <p:spPr>
          <a:xfrm>
            <a:off x="0" y="984250"/>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763" y="950913"/>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3121643" y="1714208"/>
            <a:ext cx="19489" cy="4650530"/>
          </a:xfrm>
          <a:prstGeom prst="line">
            <a:avLst/>
          </a:prstGeom>
          <a:ln>
            <a:solidFill>
              <a:srgbClr val="111111"/>
            </a:solidFill>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39297" y="1056325"/>
            <a:ext cx="3180430" cy="461665"/>
          </a:xfrm>
          <a:prstGeom prst="rect">
            <a:avLst/>
          </a:prstGeom>
          <a:noFill/>
        </p:spPr>
        <p:txBody>
          <a:bodyPr wrap="square" rtlCol="0">
            <a:spAutoFit/>
          </a:bodyPr>
          <a:lstStyle/>
          <a:p>
            <a:pPr algn="ctr"/>
            <a:r>
              <a:rPr lang="en-US" sz="2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Moisture</a:t>
            </a:r>
            <a:endParaRPr lang="en-US" sz="2400" b="1"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cxnSp>
        <p:nvCxnSpPr>
          <p:cNvPr id="20" name="Straight Connector 19"/>
          <p:cNvCxnSpPr/>
          <p:nvPr/>
        </p:nvCxnSpPr>
        <p:spPr>
          <a:xfrm>
            <a:off x="6307227" y="1590383"/>
            <a:ext cx="19489" cy="4650530"/>
          </a:xfrm>
          <a:prstGeom prst="line">
            <a:avLst/>
          </a:prstGeom>
          <a:ln>
            <a:solidFill>
              <a:srgbClr val="111111"/>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094428" y="1112525"/>
            <a:ext cx="3180430" cy="461665"/>
          </a:xfrm>
          <a:prstGeom prst="rect">
            <a:avLst/>
          </a:prstGeom>
          <a:noFill/>
        </p:spPr>
        <p:txBody>
          <a:bodyPr wrap="square" rtlCol="0">
            <a:spAutoFit/>
          </a:bodyPr>
          <a:lstStyle/>
          <a:p>
            <a:pPr algn="ctr"/>
            <a:r>
              <a:rPr lang="en-US" sz="2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Instability</a:t>
            </a:r>
            <a:endParaRPr lang="en-US" sz="2400" b="1"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9" name="TextBox 8"/>
          <p:cNvSpPr txBox="1"/>
          <p:nvPr/>
        </p:nvSpPr>
        <p:spPr>
          <a:xfrm>
            <a:off x="6250077" y="1149050"/>
            <a:ext cx="3180430" cy="461665"/>
          </a:xfrm>
          <a:prstGeom prst="rect">
            <a:avLst/>
          </a:prstGeom>
          <a:noFill/>
        </p:spPr>
        <p:txBody>
          <a:bodyPr wrap="square" rtlCol="0">
            <a:spAutoFit/>
          </a:bodyPr>
          <a:lstStyle/>
          <a:p>
            <a:pPr algn="ctr"/>
            <a:r>
              <a:rPr lang="en-US" sz="2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Rising Motion</a:t>
            </a:r>
            <a:endParaRPr lang="en-US" sz="2400" b="1"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07013257"/>
      </p:ext>
    </p:extLst>
  </p:cSld>
  <p:clrMapOvr>
    <a:masterClrMapping/>
  </p:clrMapOvr>
  <p:transition/>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a:spLocks noChangeArrowheads="1"/>
          </p:cNvSpPr>
          <p:nvPr/>
        </p:nvSpPr>
        <p:spPr bwMode="auto">
          <a:xfrm>
            <a:off x="1" y="183543"/>
            <a:ext cx="9144000" cy="754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4300" dirty="0" smtClean="0">
                <a:solidFill>
                  <a:srgbClr val="080808"/>
                </a:solidFill>
                <a:effectLst>
                  <a:outerShdw blurRad="38100" dist="38100" dir="2700000" algn="tl">
                    <a:srgbClr val="000000">
                      <a:alpha val="43137"/>
                    </a:srgbClr>
                  </a:outerShdw>
                </a:effectLst>
                <a:latin typeface="Algerian" panose="04020705040A02060702" pitchFamily="82" charset="0"/>
              </a:rPr>
              <a:t>Key ingredients for tornadoes</a:t>
            </a:r>
            <a:endParaRPr lang="en-GB" altLang="en-US" sz="43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cxnSp>
        <p:nvCxnSpPr>
          <p:cNvPr id="14" name="Straight Connector 13"/>
          <p:cNvCxnSpPr/>
          <p:nvPr/>
        </p:nvCxnSpPr>
        <p:spPr>
          <a:xfrm>
            <a:off x="0" y="984250"/>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763" y="950913"/>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3121643" y="1714208"/>
            <a:ext cx="19489" cy="4650530"/>
          </a:xfrm>
          <a:prstGeom prst="line">
            <a:avLst/>
          </a:prstGeom>
          <a:ln>
            <a:solidFill>
              <a:srgbClr val="111111"/>
            </a:solidFill>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39297" y="1056325"/>
            <a:ext cx="3180430" cy="461665"/>
          </a:xfrm>
          <a:prstGeom prst="rect">
            <a:avLst/>
          </a:prstGeom>
          <a:noFill/>
        </p:spPr>
        <p:txBody>
          <a:bodyPr wrap="square" rtlCol="0">
            <a:spAutoFit/>
          </a:bodyPr>
          <a:lstStyle/>
          <a:p>
            <a:pPr algn="ctr"/>
            <a:r>
              <a:rPr lang="en-US" sz="2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Moisture</a:t>
            </a:r>
            <a:endParaRPr lang="en-US" sz="2400" b="1"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cxnSp>
        <p:nvCxnSpPr>
          <p:cNvPr id="20" name="Straight Connector 19"/>
          <p:cNvCxnSpPr/>
          <p:nvPr/>
        </p:nvCxnSpPr>
        <p:spPr>
          <a:xfrm>
            <a:off x="6307227" y="1590383"/>
            <a:ext cx="19489" cy="4650530"/>
          </a:xfrm>
          <a:prstGeom prst="line">
            <a:avLst/>
          </a:prstGeom>
          <a:ln>
            <a:solidFill>
              <a:srgbClr val="111111"/>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094428" y="1112525"/>
            <a:ext cx="3180430" cy="461665"/>
          </a:xfrm>
          <a:prstGeom prst="rect">
            <a:avLst/>
          </a:prstGeom>
          <a:noFill/>
        </p:spPr>
        <p:txBody>
          <a:bodyPr wrap="square" rtlCol="0">
            <a:spAutoFit/>
          </a:bodyPr>
          <a:lstStyle/>
          <a:p>
            <a:pPr algn="ctr"/>
            <a:r>
              <a:rPr lang="en-US" sz="2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Instability</a:t>
            </a:r>
            <a:endParaRPr lang="en-US" sz="2400" b="1"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9" name="TextBox 8"/>
          <p:cNvSpPr txBox="1"/>
          <p:nvPr/>
        </p:nvSpPr>
        <p:spPr>
          <a:xfrm>
            <a:off x="6250077" y="1149050"/>
            <a:ext cx="3180430" cy="461665"/>
          </a:xfrm>
          <a:prstGeom prst="rect">
            <a:avLst/>
          </a:prstGeom>
          <a:noFill/>
        </p:spPr>
        <p:txBody>
          <a:bodyPr wrap="square" rtlCol="0">
            <a:spAutoFit/>
          </a:bodyPr>
          <a:lstStyle/>
          <a:p>
            <a:pPr algn="ctr"/>
            <a:r>
              <a:rPr lang="en-US" sz="2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Rising Motion</a:t>
            </a:r>
            <a:endParaRPr lang="en-US" sz="2400" b="1"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0" name="TextBox 9"/>
          <p:cNvSpPr txBox="1"/>
          <p:nvPr/>
        </p:nvSpPr>
        <p:spPr>
          <a:xfrm>
            <a:off x="-201222" y="2815719"/>
            <a:ext cx="1158555" cy="400110"/>
          </a:xfrm>
          <a:prstGeom prst="rect">
            <a:avLst/>
          </a:prstGeom>
          <a:noFill/>
        </p:spPr>
        <p:txBody>
          <a:bodyPr wrap="square" rtlCol="0">
            <a:spAutoFit/>
          </a:bodyPr>
          <a:lstStyle/>
          <a:p>
            <a:pPr algn="ctr"/>
            <a:r>
              <a:rPr lang="en-US" sz="2000" b="1" dirty="0" smtClean="0">
                <a:solidFill>
                  <a:srgbClr val="303030"/>
                </a:solidFill>
                <a:latin typeface="Times New Roman" panose="02020603050405020304" pitchFamily="18" charset="0"/>
                <a:cs typeface="Times New Roman" panose="02020603050405020304" pitchFamily="18" charset="0"/>
              </a:rPr>
              <a:t>Feb 21</a:t>
            </a:r>
            <a:endParaRPr lang="en-US" sz="2000" b="1" dirty="0">
              <a:solidFill>
                <a:srgbClr val="303030"/>
              </a:solidFill>
              <a:latin typeface="Times New Roman" panose="02020603050405020304" pitchFamily="18" charset="0"/>
              <a:cs typeface="Times New Roman" panose="02020603050405020304" pitchFamily="18" charset="0"/>
            </a:endParaRPr>
          </a:p>
        </p:txBody>
      </p:sp>
      <p:pic>
        <p:nvPicPr>
          <p:cNvPr id="11" name="Picture 10"/>
          <p:cNvPicPr>
            <a:picLocks noChangeAspect="1"/>
          </p:cNvPicPr>
          <p:nvPr/>
        </p:nvPicPr>
        <p:blipFill rotWithShape="1">
          <a:blip r:embed="rId3">
            <a:extLst>
              <a:ext uri="{28A0092B-C50C-407E-A947-70E740481C1C}">
                <a14:useLocalDpi xmlns:a14="http://schemas.microsoft.com/office/drawing/2010/main" val="0"/>
              </a:ext>
            </a:extLst>
          </a:blip>
          <a:srcRect l="8372" t="16467" r="56881" b="46274"/>
          <a:stretch/>
        </p:blipFill>
        <p:spPr>
          <a:xfrm>
            <a:off x="738602" y="2125426"/>
            <a:ext cx="2022608" cy="1799747"/>
          </a:xfrm>
          <a:prstGeom prst="rect">
            <a:avLst/>
          </a:prstGeom>
        </p:spPr>
      </p:pic>
      <p:pic>
        <p:nvPicPr>
          <p:cNvPr id="12" name="Picture 11"/>
          <p:cNvPicPr>
            <a:picLocks noChangeAspect="1"/>
          </p:cNvPicPr>
          <p:nvPr/>
        </p:nvPicPr>
        <p:blipFill rotWithShape="1">
          <a:blip r:embed="rId4">
            <a:extLst>
              <a:ext uri="{28A0092B-C50C-407E-A947-70E740481C1C}">
                <a14:useLocalDpi xmlns:a14="http://schemas.microsoft.com/office/drawing/2010/main" val="0"/>
              </a:ext>
            </a:extLst>
          </a:blip>
          <a:srcRect l="5023" t="19038" r="58821" b="42323"/>
          <a:stretch/>
        </p:blipFill>
        <p:spPr>
          <a:xfrm>
            <a:off x="764483" y="4213890"/>
            <a:ext cx="2018069" cy="1858552"/>
          </a:xfrm>
          <a:prstGeom prst="rect">
            <a:avLst/>
          </a:prstGeom>
        </p:spPr>
      </p:pic>
      <p:sp>
        <p:nvSpPr>
          <p:cNvPr id="13" name="TextBox 12"/>
          <p:cNvSpPr txBox="1"/>
          <p:nvPr/>
        </p:nvSpPr>
        <p:spPr>
          <a:xfrm>
            <a:off x="-191698" y="4844544"/>
            <a:ext cx="1158555" cy="400110"/>
          </a:xfrm>
          <a:prstGeom prst="rect">
            <a:avLst/>
          </a:prstGeom>
          <a:noFill/>
        </p:spPr>
        <p:txBody>
          <a:bodyPr wrap="square" rtlCol="0">
            <a:spAutoFit/>
          </a:bodyPr>
          <a:lstStyle/>
          <a:p>
            <a:pPr algn="ctr"/>
            <a:r>
              <a:rPr lang="en-US" sz="2000" b="1" dirty="0" smtClean="0">
                <a:solidFill>
                  <a:srgbClr val="303030"/>
                </a:solidFill>
                <a:latin typeface="Times New Roman" panose="02020603050405020304" pitchFamily="18" charset="0"/>
                <a:cs typeface="Times New Roman" panose="02020603050405020304" pitchFamily="18" charset="0"/>
              </a:rPr>
              <a:t>Feb 26</a:t>
            </a:r>
            <a:endParaRPr lang="en-US" sz="2000" b="1" dirty="0">
              <a:solidFill>
                <a:srgbClr val="303030"/>
              </a:solidFill>
              <a:latin typeface="Times New Roman" panose="02020603050405020304" pitchFamily="18" charset="0"/>
              <a:cs typeface="Times New Roman" panose="02020603050405020304" pitchFamily="18" charset="0"/>
            </a:endParaRPr>
          </a:p>
        </p:txBody>
      </p:sp>
      <p:sp>
        <p:nvSpPr>
          <p:cNvPr id="16" name="TextBox 15"/>
          <p:cNvSpPr txBox="1"/>
          <p:nvPr/>
        </p:nvSpPr>
        <p:spPr>
          <a:xfrm>
            <a:off x="55374" y="1610715"/>
            <a:ext cx="3039054" cy="707886"/>
          </a:xfrm>
          <a:prstGeom prst="rect">
            <a:avLst/>
          </a:prstGeom>
          <a:noFill/>
        </p:spPr>
        <p:txBody>
          <a:bodyPr wrap="square" rtlCol="0">
            <a:spAutoFit/>
          </a:bodyPr>
          <a:lstStyle/>
          <a:p>
            <a:pPr algn="ctr"/>
            <a:r>
              <a:rPr lang="en-US" sz="2000" b="1" dirty="0" smtClean="0">
                <a:solidFill>
                  <a:srgbClr val="111111"/>
                </a:solidFill>
                <a:latin typeface="Times New Roman" panose="02020603050405020304" pitchFamily="18" charset="0"/>
                <a:cs typeface="Times New Roman" panose="02020603050405020304" pitchFamily="18" charset="0"/>
              </a:rPr>
              <a:t>Daily PWAT Anomaly*</a:t>
            </a:r>
          </a:p>
          <a:p>
            <a:pPr algn="ctr"/>
            <a:endParaRPr lang="en-US" sz="2000" b="1" dirty="0">
              <a:solidFill>
                <a:srgbClr val="111111"/>
              </a:solidFill>
              <a:latin typeface="Times New Roman" panose="02020603050405020304" pitchFamily="18" charset="0"/>
              <a:cs typeface="Times New Roman" panose="02020603050405020304" pitchFamily="18" charset="0"/>
            </a:endParaRPr>
          </a:p>
        </p:txBody>
      </p:sp>
      <p:sp>
        <p:nvSpPr>
          <p:cNvPr id="18" name="TextBox 17"/>
          <p:cNvSpPr txBox="1"/>
          <p:nvPr/>
        </p:nvSpPr>
        <p:spPr>
          <a:xfrm>
            <a:off x="722860" y="6094530"/>
            <a:ext cx="2057400" cy="769441"/>
          </a:xfrm>
          <a:prstGeom prst="rect">
            <a:avLst/>
          </a:prstGeom>
          <a:noFill/>
        </p:spPr>
        <p:txBody>
          <a:bodyPr wrap="square" rtlCol="0">
            <a:spAutoFit/>
          </a:bodyPr>
          <a:lstStyle/>
          <a:p>
            <a:pPr algn="ctr"/>
            <a:r>
              <a:rPr lang="en-US" sz="1200" b="1" dirty="0" smtClean="0">
                <a:solidFill>
                  <a:srgbClr val="303030"/>
                </a:solidFill>
                <a:latin typeface="Times New Roman" panose="02020603050405020304" pitchFamily="18" charset="0"/>
                <a:cs typeface="Times New Roman" panose="02020603050405020304" pitchFamily="18" charset="0"/>
              </a:rPr>
              <a:t>*Based on 1981 to 2010 </a:t>
            </a:r>
          </a:p>
          <a:p>
            <a:pPr algn="ctr"/>
            <a:r>
              <a:rPr lang="en-US" sz="1200" b="1" dirty="0" smtClean="0">
                <a:solidFill>
                  <a:srgbClr val="303030"/>
                </a:solidFill>
                <a:latin typeface="Times New Roman" panose="02020603050405020304" pitchFamily="18" charset="0"/>
                <a:cs typeface="Times New Roman" panose="02020603050405020304" pitchFamily="18" charset="0"/>
              </a:rPr>
              <a:t>Climatology</a:t>
            </a:r>
          </a:p>
          <a:p>
            <a:pPr algn="ctr"/>
            <a:endParaRPr lang="en-US" sz="2000" b="1" dirty="0">
              <a:solidFill>
                <a:srgbClr val="303030"/>
              </a:solidFill>
              <a:latin typeface="Times New Roman" panose="02020603050405020304" pitchFamily="18" charset="0"/>
              <a:cs typeface="Times New Roman" panose="02020603050405020304" pitchFamily="18" charset="0"/>
            </a:endParaRPr>
          </a:p>
        </p:txBody>
      </p:sp>
      <p:pic>
        <p:nvPicPr>
          <p:cNvPr id="21" name="Picture 20"/>
          <p:cNvPicPr>
            <a:picLocks noChangeAspect="1"/>
          </p:cNvPicPr>
          <p:nvPr/>
        </p:nvPicPr>
        <p:blipFill rotWithShape="1">
          <a:blip r:embed="rId4">
            <a:extLst>
              <a:ext uri="{28A0092B-C50C-407E-A947-70E740481C1C}">
                <a14:useLocalDpi xmlns:a14="http://schemas.microsoft.com/office/drawing/2010/main" val="0"/>
              </a:ext>
            </a:extLst>
          </a:blip>
          <a:srcRect l="88120" t="3867" r="1483" b="7227"/>
          <a:stretch/>
        </p:blipFill>
        <p:spPr>
          <a:xfrm>
            <a:off x="2851129" y="2040858"/>
            <a:ext cx="580294" cy="4276435"/>
          </a:xfrm>
          <a:prstGeom prst="rect">
            <a:avLst/>
          </a:prstGeom>
        </p:spPr>
      </p:pic>
      <p:sp>
        <p:nvSpPr>
          <p:cNvPr id="2" name="TextBox 1"/>
          <p:cNvSpPr txBox="1"/>
          <p:nvPr/>
        </p:nvSpPr>
        <p:spPr>
          <a:xfrm>
            <a:off x="95249" y="6498193"/>
            <a:ext cx="768159" cy="307777"/>
          </a:xfrm>
          <a:prstGeom prst="rect">
            <a:avLst/>
          </a:prstGeom>
          <a:noFill/>
        </p:spPr>
        <p:txBody>
          <a:bodyPr wrap="none" rtlCol="0">
            <a:spAutoFit/>
          </a:bodyPr>
          <a:lstStyle/>
          <a:p>
            <a:r>
              <a:rPr lang="en-US" sz="1400" dirty="0" smtClean="0">
                <a:solidFill>
                  <a:srgbClr val="111111"/>
                </a:solidFill>
                <a:latin typeface="Times New Roman" panose="02020603050405020304" pitchFamily="18" charset="0"/>
                <a:cs typeface="Times New Roman" panose="02020603050405020304" pitchFamily="18" charset="0"/>
              </a:rPr>
              <a:t>Kg/m^2</a:t>
            </a:r>
            <a:endParaRPr lang="en-US" sz="1400" dirty="0">
              <a:solidFill>
                <a:srgbClr val="11111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24949214"/>
      </p:ext>
    </p:extLst>
  </p:cSld>
  <p:clrMapOvr>
    <a:masterClrMapping/>
  </p:clrMapOvr>
  <p:transition/>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a:spLocks noChangeArrowheads="1"/>
          </p:cNvSpPr>
          <p:nvPr/>
        </p:nvSpPr>
        <p:spPr bwMode="auto">
          <a:xfrm>
            <a:off x="1" y="183543"/>
            <a:ext cx="9144000" cy="754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4300" dirty="0" smtClean="0">
                <a:solidFill>
                  <a:srgbClr val="080808"/>
                </a:solidFill>
                <a:effectLst>
                  <a:outerShdw blurRad="38100" dist="38100" dir="2700000" algn="tl">
                    <a:srgbClr val="000000">
                      <a:alpha val="43137"/>
                    </a:srgbClr>
                  </a:outerShdw>
                </a:effectLst>
                <a:latin typeface="Algerian" panose="04020705040A02060702" pitchFamily="82" charset="0"/>
              </a:rPr>
              <a:t>Key ingredients for tornadoes</a:t>
            </a:r>
            <a:endParaRPr lang="en-GB" altLang="en-US" sz="43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cxnSp>
        <p:nvCxnSpPr>
          <p:cNvPr id="14" name="Straight Connector 13"/>
          <p:cNvCxnSpPr/>
          <p:nvPr/>
        </p:nvCxnSpPr>
        <p:spPr>
          <a:xfrm>
            <a:off x="0" y="984250"/>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763" y="950913"/>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3121643" y="1714208"/>
            <a:ext cx="19489" cy="4650530"/>
          </a:xfrm>
          <a:prstGeom prst="line">
            <a:avLst/>
          </a:prstGeom>
          <a:ln>
            <a:solidFill>
              <a:srgbClr val="111111"/>
            </a:solidFill>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39297" y="1056325"/>
            <a:ext cx="3180430" cy="461665"/>
          </a:xfrm>
          <a:prstGeom prst="rect">
            <a:avLst/>
          </a:prstGeom>
          <a:noFill/>
        </p:spPr>
        <p:txBody>
          <a:bodyPr wrap="square" rtlCol="0">
            <a:spAutoFit/>
          </a:bodyPr>
          <a:lstStyle/>
          <a:p>
            <a:pPr algn="ctr"/>
            <a:r>
              <a:rPr lang="en-US" sz="2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Moisture</a:t>
            </a:r>
            <a:endParaRPr lang="en-US" sz="2400" b="1"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cxnSp>
        <p:nvCxnSpPr>
          <p:cNvPr id="20" name="Straight Connector 19"/>
          <p:cNvCxnSpPr/>
          <p:nvPr/>
        </p:nvCxnSpPr>
        <p:spPr>
          <a:xfrm>
            <a:off x="6307227" y="1590383"/>
            <a:ext cx="19489" cy="4650530"/>
          </a:xfrm>
          <a:prstGeom prst="line">
            <a:avLst/>
          </a:prstGeom>
          <a:ln>
            <a:solidFill>
              <a:srgbClr val="111111"/>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094428" y="1112525"/>
            <a:ext cx="3180430" cy="461665"/>
          </a:xfrm>
          <a:prstGeom prst="rect">
            <a:avLst/>
          </a:prstGeom>
          <a:noFill/>
        </p:spPr>
        <p:txBody>
          <a:bodyPr wrap="square" rtlCol="0">
            <a:spAutoFit/>
          </a:bodyPr>
          <a:lstStyle/>
          <a:p>
            <a:pPr algn="ctr"/>
            <a:r>
              <a:rPr lang="en-US" sz="2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Instability</a:t>
            </a:r>
            <a:endParaRPr lang="en-US" sz="2400" b="1"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9" name="TextBox 8"/>
          <p:cNvSpPr txBox="1"/>
          <p:nvPr/>
        </p:nvSpPr>
        <p:spPr>
          <a:xfrm>
            <a:off x="6250077" y="1149050"/>
            <a:ext cx="3180430" cy="461665"/>
          </a:xfrm>
          <a:prstGeom prst="rect">
            <a:avLst/>
          </a:prstGeom>
          <a:noFill/>
        </p:spPr>
        <p:txBody>
          <a:bodyPr wrap="square" rtlCol="0">
            <a:spAutoFit/>
          </a:bodyPr>
          <a:lstStyle/>
          <a:p>
            <a:pPr algn="ctr"/>
            <a:r>
              <a:rPr lang="en-US" sz="2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Rising Motion</a:t>
            </a:r>
            <a:endParaRPr lang="en-US" sz="2400" b="1"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0" name="TextBox 9"/>
          <p:cNvSpPr txBox="1"/>
          <p:nvPr/>
        </p:nvSpPr>
        <p:spPr>
          <a:xfrm>
            <a:off x="-201222" y="2815719"/>
            <a:ext cx="1158555" cy="400110"/>
          </a:xfrm>
          <a:prstGeom prst="rect">
            <a:avLst/>
          </a:prstGeom>
          <a:noFill/>
        </p:spPr>
        <p:txBody>
          <a:bodyPr wrap="square" rtlCol="0">
            <a:spAutoFit/>
          </a:bodyPr>
          <a:lstStyle/>
          <a:p>
            <a:pPr algn="ctr"/>
            <a:r>
              <a:rPr lang="en-US" sz="2000" b="1" dirty="0" smtClean="0">
                <a:solidFill>
                  <a:srgbClr val="990000"/>
                </a:solidFill>
                <a:latin typeface="Times New Roman" panose="02020603050405020304" pitchFamily="18" charset="0"/>
                <a:cs typeface="Times New Roman" panose="02020603050405020304" pitchFamily="18" charset="0"/>
              </a:rPr>
              <a:t>Feb 21</a:t>
            </a:r>
            <a:endParaRPr lang="en-US" sz="2000" b="1" dirty="0">
              <a:solidFill>
                <a:srgbClr val="990000"/>
              </a:solidFill>
              <a:latin typeface="Times New Roman" panose="02020603050405020304" pitchFamily="18" charset="0"/>
              <a:cs typeface="Times New Roman" panose="02020603050405020304" pitchFamily="18" charset="0"/>
            </a:endParaRPr>
          </a:p>
        </p:txBody>
      </p:sp>
      <p:pic>
        <p:nvPicPr>
          <p:cNvPr id="11" name="Picture 10"/>
          <p:cNvPicPr>
            <a:picLocks noChangeAspect="1"/>
          </p:cNvPicPr>
          <p:nvPr/>
        </p:nvPicPr>
        <p:blipFill rotWithShape="1">
          <a:blip r:embed="rId3">
            <a:duotone>
              <a:prstClr val="black"/>
              <a:srgbClr val="D9C3A5">
                <a:tint val="50000"/>
                <a:satMod val="180000"/>
              </a:srgbClr>
            </a:duotone>
            <a:extLst>
              <a:ext uri="{BEBA8EAE-BF5A-486C-A8C5-ECC9F3942E4B}">
                <a14:imgProps xmlns:a14="http://schemas.microsoft.com/office/drawing/2010/main">
                  <a14:imgLayer r:embed="rId4">
                    <a14:imgEffect>
                      <a14:colorTemperature colorTemp="5900"/>
                    </a14:imgEffect>
                    <a14:imgEffect>
                      <a14:saturation sat="0"/>
                    </a14:imgEffect>
                  </a14:imgLayer>
                </a14:imgProps>
              </a:ext>
              <a:ext uri="{28A0092B-C50C-407E-A947-70E740481C1C}">
                <a14:useLocalDpi xmlns:a14="http://schemas.microsoft.com/office/drawing/2010/main" val="0"/>
              </a:ext>
            </a:extLst>
          </a:blip>
          <a:srcRect l="8372" t="16467" r="56881" b="46274"/>
          <a:stretch/>
        </p:blipFill>
        <p:spPr>
          <a:xfrm>
            <a:off x="738602" y="2125426"/>
            <a:ext cx="2022608" cy="1799747"/>
          </a:xfrm>
          <a:prstGeom prst="rect">
            <a:avLst/>
          </a:prstGeom>
        </p:spPr>
      </p:pic>
      <p:pic>
        <p:nvPicPr>
          <p:cNvPr id="12" name="Picture 11"/>
          <p:cNvPicPr>
            <a:picLocks noChangeAspect="1"/>
          </p:cNvPicPr>
          <p:nvPr/>
        </p:nvPicPr>
        <p:blipFill rotWithShape="1">
          <a:blip r:embed="rId5">
            <a:duotone>
              <a:prstClr val="black"/>
              <a:srgbClr val="D9C3A5">
                <a:tint val="50000"/>
                <a:satMod val="180000"/>
              </a:srgbClr>
            </a:duotone>
            <a:extLst>
              <a:ext uri="{28A0092B-C50C-407E-A947-70E740481C1C}">
                <a14:useLocalDpi xmlns:a14="http://schemas.microsoft.com/office/drawing/2010/main" val="0"/>
              </a:ext>
            </a:extLst>
          </a:blip>
          <a:srcRect l="5023" t="19038" r="58821" b="42323"/>
          <a:stretch/>
        </p:blipFill>
        <p:spPr>
          <a:xfrm>
            <a:off x="764483" y="4213890"/>
            <a:ext cx="2018069" cy="1858552"/>
          </a:xfrm>
          <a:prstGeom prst="rect">
            <a:avLst/>
          </a:prstGeom>
        </p:spPr>
      </p:pic>
      <p:sp>
        <p:nvSpPr>
          <p:cNvPr id="13" name="TextBox 12"/>
          <p:cNvSpPr txBox="1"/>
          <p:nvPr/>
        </p:nvSpPr>
        <p:spPr>
          <a:xfrm>
            <a:off x="-191698" y="4844544"/>
            <a:ext cx="1158555" cy="400110"/>
          </a:xfrm>
          <a:prstGeom prst="rect">
            <a:avLst/>
          </a:prstGeom>
          <a:noFill/>
        </p:spPr>
        <p:txBody>
          <a:bodyPr wrap="square" rtlCol="0">
            <a:spAutoFit/>
          </a:bodyPr>
          <a:lstStyle/>
          <a:p>
            <a:pPr algn="ctr"/>
            <a:r>
              <a:rPr lang="en-US" sz="2000" b="1" dirty="0" smtClean="0">
                <a:solidFill>
                  <a:srgbClr val="990000"/>
                </a:solidFill>
                <a:latin typeface="Times New Roman" panose="02020603050405020304" pitchFamily="18" charset="0"/>
                <a:cs typeface="Times New Roman" panose="02020603050405020304" pitchFamily="18" charset="0"/>
              </a:rPr>
              <a:t>Feb 26</a:t>
            </a:r>
            <a:endParaRPr lang="en-US" sz="2000" b="1" dirty="0">
              <a:solidFill>
                <a:srgbClr val="990000"/>
              </a:solidFill>
              <a:latin typeface="Times New Roman" panose="02020603050405020304" pitchFamily="18" charset="0"/>
              <a:cs typeface="Times New Roman" panose="02020603050405020304" pitchFamily="18" charset="0"/>
            </a:endParaRPr>
          </a:p>
        </p:txBody>
      </p:sp>
      <p:sp>
        <p:nvSpPr>
          <p:cNvPr id="16" name="TextBox 15"/>
          <p:cNvSpPr txBox="1"/>
          <p:nvPr/>
        </p:nvSpPr>
        <p:spPr>
          <a:xfrm>
            <a:off x="55374" y="1610715"/>
            <a:ext cx="3039054" cy="707886"/>
          </a:xfrm>
          <a:prstGeom prst="rect">
            <a:avLst/>
          </a:prstGeom>
          <a:noFill/>
        </p:spPr>
        <p:txBody>
          <a:bodyPr wrap="square" rtlCol="0">
            <a:spAutoFit/>
          </a:bodyPr>
          <a:lstStyle/>
          <a:p>
            <a:pPr algn="ctr"/>
            <a:r>
              <a:rPr lang="en-US" sz="2000" b="1" dirty="0" smtClean="0">
                <a:solidFill>
                  <a:srgbClr val="303030"/>
                </a:solidFill>
                <a:latin typeface="Times New Roman" panose="02020603050405020304" pitchFamily="18" charset="0"/>
                <a:cs typeface="Times New Roman" panose="02020603050405020304" pitchFamily="18" charset="0"/>
              </a:rPr>
              <a:t>Daily PWAT Anomaly*</a:t>
            </a:r>
          </a:p>
          <a:p>
            <a:pPr algn="ctr"/>
            <a:endParaRPr lang="en-US" sz="2000" b="1" dirty="0">
              <a:solidFill>
                <a:srgbClr val="303030"/>
              </a:solidFill>
              <a:latin typeface="Times New Roman" panose="02020603050405020304" pitchFamily="18" charset="0"/>
              <a:cs typeface="Times New Roman" panose="02020603050405020304" pitchFamily="18" charset="0"/>
            </a:endParaRPr>
          </a:p>
        </p:txBody>
      </p:sp>
      <p:sp>
        <p:nvSpPr>
          <p:cNvPr id="18" name="TextBox 17"/>
          <p:cNvSpPr txBox="1"/>
          <p:nvPr/>
        </p:nvSpPr>
        <p:spPr>
          <a:xfrm>
            <a:off x="722860" y="6094530"/>
            <a:ext cx="2057400" cy="769441"/>
          </a:xfrm>
          <a:prstGeom prst="rect">
            <a:avLst/>
          </a:prstGeom>
          <a:noFill/>
        </p:spPr>
        <p:txBody>
          <a:bodyPr wrap="square" rtlCol="0">
            <a:spAutoFit/>
          </a:bodyPr>
          <a:lstStyle/>
          <a:p>
            <a:pPr algn="ctr"/>
            <a:r>
              <a:rPr lang="en-US" sz="1200" b="1" dirty="0" smtClean="0">
                <a:solidFill>
                  <a:srgbClr val="303030"/>
                </a:solidFill>
                <a:latin typeface="Times New Roman" panose="02020603050405020304" pitchFamily="18" charset="0"/>
                <a:cs typeface="Times New Roman" panose="02020603050405020304" pitchFamily="18" charset="0"/>
              </a:rPr>
              <a:t>*Based on 1981 to 2010 </a:t>
            </a:r>
          </a:p>
          <a:p>
            <a:pPr algn="ctr"/>
            <a:r>
              <a:rPr lang="en-US" sz="1200" b="1" dirty="0" smtClean="0">
                <a:solidFill>
                  <a:srgbClr val="303030"/>
                </a:solidFill>
                <a:latin typeface="Times New Roman" panose="02020603050405020304" pitchFamily="18" charset="0"/>
                <a:cs typeface="Times New Roman" panose="02020603050405020304" pitchFamily="18" charset="0"/>
              </a:rPr>
              <a:t>Climatology</a:t>
            </a:r>
          </a:p>
          <a:p>
            <a:pPr algn="ctr"/>
            <a:endParaRPr lang="en-US" sz="2000" b="1" dirty="0">
              <a:solidFill>
                <a:srgbClr val="303030"/>
              </a:solidFill>
              <a:latin typeface="Times New Roman" panose="02020603050405020304" pitchFamily="18" charset="0"/>
              <a:cs typeface="Times New Roman" panose="02020603050405020304" pitchFamily="18" charset="0"/>
            </a:endParaRPr>
          </a:p>
        </p:txBody>
      </p:sp>
      <p:pic>
        <p:nvPicPr>
          <p:cNvPr id="14343" name="Picture 7" descr="C:\Users\treena.hartley\AppData\Local\Microsoft\Windows\Temporary Internet Files\Content.IE5\VY9WO2KB\600px-Red_check.svg[1].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00276" y="991914"/>
            <a:ext cx="582276" cy="582276"/>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p:cNvSpPr txBox="1"/>
          <p:nvPr/>
        </p:nvSpPr>
        <p:spPr>
          <a:xfrm>
            <a:off x="95249" y="6498193"/>
            <a:ext cx="768159" cy="307777"/>
          </a:xfrm>
          <a:prstGeom prst="rect">
            <a:avLst/>
          </a:prstGeom>
          <a:noFill/>
        </p:spPr>
        <p:txBody>
          <a:bodyPr wrap="none" rtlCol="0">
            <a:spAutoFit/>
          </a:bodyPr>
          <a:lstStyle/>
          <a:p>
            <a:r>
              <a:rPr lang="en-US" sz="1400" dirty="0" smtClean="0">
                <a:solidFill>
                  <a:srgbClr val="6F5F4D"/>
                </a:solidFill>
                <a:latin typeface="Times New Roman" panose="02020603050405020304" pitchFamily="18" charset="0"/>
                <a:cs typeface="Times New Roman" panose="02020603050405020304" pitchFamily="18" charset="0"/>
              </a:rPr>
              <a:t>Kg/m^2</a:t>
            </a:r>
            <a:endParaRPr lang="en-US" sz="1400" dirty="0">
              <a:solidFill>
                <a:srgbClr val="6F5F4D"/>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42622941"/>
      </p:ext>
    </p:extLst>
  </p:cSld>
  <p:clrMapOvr>
    <a:masterClrMapping/>
  </p:clrMapOvr>
  <p:transition/>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a:spLocks noChangeArrowheads="1"/>
          </p:cNvSpPr>
          <p:nvPr/>
        </p:nvSpPr>
        <p:spPr bwMode="auto">
          <a:xfrm>
            <a:off x="1" y="183543"/>
            <a:ext cx="9144000" cy="754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4300" dirty="0" smtClean="0">
                <a:solidFill>
                  <a:srgbClr val="080808"/>
                </a:solidFill>
                <a:effectLst>
                  <a:outerShdw blurRad="38100" dist="38100" dir="2700000" algn="tl">
                    <a:srgbClr val="000000">
                      <a:alpha val="43137"/>
                    </a:srgbClr>
                  </a:outerShdw>
                </a:effectLst>
                <a:latin typeface="Algerian" panose="04020705040A02060702" pitchFamily="82" charset="0"/>
              </a:rPr>
              <a:t>Key ingredients for tornadoes</a:t>
            </a:r>
            <a:endParaRPr lang="en-GB" altLang="en-US" sz="43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cxnSp>
        <p:nvCxnSpPr>
          <p:cNvPr id="14" name="Straight Connector 13"/>
          <p:cNvCxnSpPr/>
          <p:nvPr/>
        </p:nvCxnSpPr>
        <p:spPr>
          <a:xfrm>
            <a:off x="0" y="984250"/>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763" y="950913"/>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3121643" y="1714208"/>
            <a:ext cx="19489" cy="4650530"/>
          </a:xfrm>
          <a:prstGeom prst="line">
            <a:avLst/>
          </a:prstGeom>
          <a:ln>
            <a:solidFill>
              <a:srgbClr val="111111"/>
            </a:solidFill>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39297" y="1056325"/>
            <a:ext cx="3180430" cy="461665"/>
          </a:xfrm>
          <a:prstGeom prst="rect">
            <a:avLst/>
          </a:prstGeom>
          <a:noFill/>
        </p:spPr>
        <p:txBody>
          <a:bodyPr wrap="square" rtlCol="0">
            <a:spAutoFit/>
          </a:bodyPr>
          <a:lstStyle/>
          <a:p>
            <a:pPr algn="ctr"/>
            <a:r>
              <a:rPr lang="en-US" sz="2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Moisture</a:t>
            </a:r>
            <a:endParaRPr lang="en-US" sz="2400" b="1"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cxnSp>
        <p:nvCxnSpPr>
          <p:cNvPr id="20" name="Straight Connector 19"/>
          <p:cNvCxnSpPr/>
          <p:nvPr/>
        </p:nvCxnSpPr>
        <p:spPr>
          <a:xfrm>
            <a:off x="6307227" y="1590383"/>
            <a:ext cx="19489" cy="4650530"/>
          </a:xfrm>
          <a:prstGeom prst="line">
            <a:avLst/>
          </a:prstGeom>
          <a:ln>
            <a:solidFill>
              <a:srgbClr val="111111"/>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094428" y="1112525"/>
            <a:ext cx="3180430" cy="461665"/>
          </a:xfrm>
          <a:prstGeom prst="rect">
            <a:avLst/>
          </a:prstGeom>
          <a:noFill/>
        </p:spPr>
        <p:txBody>
          <a:bodyPr wrap="square" rtlCol="0">
            <a:spAutoFit/>
          </a:bodyPr>
          <a:lstStyle/>
          <a:p>
            <a:pPr algn="ctr"/>
            <a:r>
              <a:rPr lang="en-US" sz="2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Instability</a:t>
            </a:r>
            <a:endParaRPr lang="en-US" sz="2400" b="1"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9" name="TextBox 8"/>
          <p:cNvSpPr txBox="1"/>
          <p:nvPr/>
        </p:nvSpPr>
        <p:spPr>
          <a:xfrm>
            <a:off x="6250077" y="1149050"/>
            <a:ext cx="3180430" cy="461665"/>
          </a:xfrm>
          <a:prstGeom prst="rect">
            <a:avLst/>
          </a:prstGeom>
          <a:noFill/>
        </p:spPr>
        <p:txBody>
          <a:bodyPr wrap="square" rtlCol="0">
            <a:spAutoFit/>
          </a:bodyPr>
          <a:lstStyle/>
          <a:p>
            <a:pPr algn="ctr"/>
            <a:r>
              <a:rPr lang="en-US" sz="2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Rising Motion</a:t>
            </a:r>
            <a:endParaRPr lang="en-US" sz="2400" b="1"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0" name="TextBox 9"/>
          <p:cNvSpPr txBox="1"/>
          <p:nvPr/>
        </p:nvSpPr>
        <p:spPr>
          <a:xfrm>
            <a:off x="-201222" y="2815719"/>
            <a:ext cx="1158555" cy="400110"/>
          </a:xfrm>
          <a:prstGeom prst="rect">
            <a:avLst/>
          </a:prstGeom>
          <a:noFill/>
        </p:spPr>
        <p:txBody>
          <a:bodyPr wrap="square" rtlCol="0">
            <a:spAutoFit/>
          </a:bodyPr>
          <a:lstStyle/>
          <a:p>
            <a:pPr algn="ctr"/>
            <a:r>
              <a:rPr lang="en-US" sz="2000" b="1" dirty="0" smtClean="0">
                <a:solidFill>
                  <a:srgbClr val="990000"/>
                </a:solidFill>
                <a:latin typeface="Times New Roman" panose="02020603050405020304" pitchFamily="18" charset="0"/>
                <a:cs typeface="Times New Roman" panose="02020603050405020304" pitchFamily="18" charset="0"/>
              </a:rPr>
              <a:t>Feb 21</a:t>
            </a:r>
            <a:endParaRPr lang="en-US" sz="2000" b="1" dirty="0">
              <a:solidFill>
                <a:srgbClr val="990000"/>
              </a:solidFill>
              <a:latin typeface="Times New Roman" panose="02020603050405020304" pitchFamily="18" charset="0"/>
              <a:cs typeface="Times New Roman" panose="02020603050405020304" pitchFamily="18" charset="0"/>
            </a:endParaRPr>
          </a:p>
        </p:txBody>
      </p:sp>
      <p:pic>
        <p:nvPicPr>
          <p:cNvPr id="11" name="Picture 10"/>
          <p:cNvPicPr>
            <a:picLocks noChangeAspect="1"/>
          </p:cNvPicPr>
          <p:nvPr/>
        </p:nvPicPr>
        <p:blipFill rotWithShape="1">
          <a:blip r:embed="rId3">
            <a:duotone>
              <a:prstClr val="black"/>
              <a:srgbClr val="D9C3A5">
                <a:tint val="50000"/>
                <a:satMod val="180000"/>
              </a:srgbClr>
            </a:duotone>
            <a:extLst>
              <a:ext uri="{BEBA8EAE-BF5A-486C-A8C5-ECC9F3942E4B}">
                <a14:imgProps xmlns:a14="http://schemas.microsoft.com/office/drawing/2010/main">
                  <a14:imgLayer r:embed="rId4">
                    <a14:imgEffect>
                      <a14:colorTemperature colorTemp="5900"/>
                    </a14:imgEffect>
                    <a14:imgEffect>
                      <a14:saturation sat="0"/>
                    </a14:imgEffect>
                  </a14:imgLayer>
                </a14:imgProps>
              </a:ext>
              <a:ext uri="{28A0092B-C50C-407E-A947-70E740481C1C}">
                <a14:useLocalDpi xmlns:a14="http://schemas.microsoft.com/office/drawing/2010/main" val="0"/>
              </a:ext>
            </a:extLst>
          </a:blip>
          <a:srcRect l="8372" t="16467" r="56881" b="46274"/>
          <a:stretch/>
        </p:blipFill>
        <p:spPr>
          <a:xfrm>
            <a:off x="738602" y="2125426"/>
            <a:ext cx="2022608" cy="1799747"/>
          </a:xfrm>
          <a:prstGeom prst="rect">
            <a:avLst/>
          </a:prstGeom>
        </p:spPr>
      </p:pic>
      <p:pic>
        <p:nvPicPr>
          <p:cNvPr id="12" name="Picture 11"/>
          <p:cNvPicPr>
            <a:picLocks noChangeAspect="1"/>
          </p:cNvPicPr>
          <p:nvPr/>
        </p:nvPicPr>
        <p:blipFill rotWithShape="1">
          <a:blip r:embed="rId5">
            <a:duotone>
              <a:prstClr val="black"/>
              <a:srgbClr val="D9C3A5">
                <a:tint val="50000"/>
                <a:satMod val="180000"/>
              </a:srgbClr>
            </a:duotone>
            <a:extLst>
              <a:ext uri="{28A0092B-C50C-407E-A947-70E740481C1C}">
                <a14:useLocalDpi xmlns:a14="http://schemas.microsoft.com/office/drawing/2010/main" val="0"/>
              </a:ext>
            </a:extLst>
          </a:blip>
          <a:srcRect l="5023" t="19038" r="58821" b="42323"/>
          <a:stretch/>
        </p:blipFill>
        <p:spPr>
          <a:xfrm>
            <a:off x="764483" y="4213890"/>
            <a:ext cx="2018069" cy="1858552"/>
          </a:xfrm>
          <a:prstGeom prst="rect">
            <a:avLst/>
          </a:prstGeom>
        </p:spPr>
      </p:pic>
      <p:sp>
        <p:nvSpPr>
          <p:cNvPr id="13" name="TextBox 12"/>
          <p:cNvSpPr txBox="1"/>
          <p:nvPr/>
        </p:nvSpPr>
        <p:spPr>
          <a:xfrm>
            <a:off x="-191698" y="4844544"/>
            <a:ext cx="1158555" cy="400110"/>
          </a:xfrm>
          <a:prstGeom prst="rect">
            <a:avLst/>
          </a:prstGeom>
          <a:noFill/>
        </p:spPr>
        <p:txBody>
          <a:bodyPr wrap="square" rtlCol="0">
            <a:spAutoFit/>
          </a:bodyPr>
          <a:lstStyle/>
          <a:p>
            <a:pPr algn="ctr"/>
            <a:r>
              <a:rPr lang="en-US" sz="2000" b="1" dirty="0" smtClean="0">
                <a:solidFill>
                  <a:srgbClr val="990000"/>
                </a:solidFill>
                <a:latin typeface="Times New Roman" panose="02020603050405020304" pitchFamily="18" charset="0"/>
                <a:cs typeface="Times New Roman" panose="02020603050405020304" pitchFamily="18" charset="0"/>
              </a:rPr>
              <a:t>Feb 26</a:t>
            </a:r>
            <a:endParaRPr lang="en-US" sz="2000" b="1" dirty="0">
              <a:solidFill>
                <a:srgbClr val="990000"/>
              </a:solidFill>
              <a:latin typeface="Times New Roman" panose="02020603050405020304" pitchFamily="18" charset="0"/>
              <a:cs typeface="Times New Roman" panose="02020603050405020304" pitchFamily="18" charset="0"/>
            </a:endParaRPr>
          </a:p>
        </p:txBody>
      </p:sp>
      <p:sp>
        <p:nvSpPr>
          <p:cNvPr id="16" name="TextBox 15"/>
          <p:cNvSpPr txBox="1"/>
          <p:nvPr/>
        </p:nvSpPr>
        <p:spPr>
          <a:xfrm>
            <a:off x="55374" y="1610715"/>
            <a:ext cx="3039054" cy="707886"/>
          </a:xfrm>
          <a:prstGeom prst="rect">
            <a:avLst/>
          </a:prstGeom>
          <a:noFill/>
        </p:spPr>
        <p:txBody>
          <a:bodyPr wrap="square" rtlCol="0">
            <a:spAutoFit/>
          </a:bodyPr>
          <a:lstStyle/>
          <a:p>
            <a:pPr algn="ctr"/>
            <a:r>
              <a:rPr lang="en-US" sz="2000" b="1" dirty="0" smtClean="0">
                <a:solidFill>
                  <a:srgbClr val="303030"/>
                </a:solidFill>
                <a:latin typeface="Times New Roman" panose="02020603050405020304" pitchFamily="18" charset="0"/>
                <a:cs typeface="Times New Roman" panose="02020603050405020304" pitchFamily="18" charset="0"/>
              </a:rPr>
              <a:t>Daily PWAT Anomaly*</a:t>
            </a:r>
          </a:p>
          <a:p>
            <a:pPr algn="ctr"/>
            <a:endParaRPr lang="en-US" sz="2000" b="1" dirty="0">
              <a:solidFill>
                <a:srgbClr val="303030"/>
              </a:solidFill>
              <a:latin typeface="Times New Roman" panose="02020603050405020304" pitchFamily="18" charset="0"/>
              <a:cs typeface="Times New Roman" panose="02020603050405020304" pitchFamily="18" charset="0"/>
            </a:endParaRPr>
          </a:p>
        </p:txBody>
      </p:sp>
      <p:sp>
        <p:nvSpPr>
          <p:cNvPr id="18" name="TextBox 17"/>
          <p:cNvSpPr txBox="1"/>
          <p:nvPr/>
        </p:nvSpPr>
        <p:spPr>
          <a:xfrm>
            <a:off x="722860" y="6094530"/>
            <a:ext cx="2057400" cy="769441"/>
          </a:xfrm>
          <a:prstGeom prst="rect">
            <a:avLst/>
          </a:prstGeom>
          <a:noFill/>
        </p:spPr>
        <p:txBody>
          <a:bodyPr wrap="square" rtlCol="0">
            <a:spAutoFit/>
          </a:bodyPr>
          <a:lstStyle/>
          <a:p>
            <a:pPr algn="ctr"/>
            <a:r>
              <a:rPr lang="en-US" sz="1200" b="1" dirty="0" smtClean="0">
                <a:solidFill>
                  <a:srgbClr val="303030"/>
                </a:solidFill>
                <a:latin typeface="Times New Roman" panose="02020603050405020304" pitchFamily="18" charset="0"/>
                <a:cs typeface="Times New Roman" panose="02020603050405020304" pitchFamily="18" charset="0"/>
              </a:rPr>
              <a:t>*Based on 1981 to 2010 </a:t>
            </a:r>
          </a:p>
          <a:p>
            <a:pPr algn="ctr"/>
            <a:r>
              <a:rPr lang="en-US" sz="1200" b="1" dirty="0" smtClean="0">
                <a:solidFill>
                  <a:srgbClr val="303030"/>
                </a:solidFill>
                <a:latin typeface="Times New Roman" panose="02020603050405020304" pitchFamily="18" charset="0"/>
                <a:cs typeface="Times New Roman" panose="02020603050405020304" pitchFamily="18" charset="0"/>
              </a:rPr>
              <a:t>Climatology</a:t>
            </a:r>
          </a:p>
          <a:p>
            <a:pPr algn="ctr"/>
            <a:endParaRPr lang="en-US" sz="2000" b="1" dirty="0">
              <a:solidFill>
                <a:srgbClr val="303030"/>
              </a:solidFill>
              <a:latin typeface="Times New Roman" panose="02020603050405020304" pitchFamily="18" charset="0"/>
              <a:cs typeface="Times New Roman" panose="02020603050405020304" pitchFamily="18" charset="0"/>
            </a:endParaRPr>
          </a:p>
        </p:txBody>
      </p:sp>
      <p:pic>
        <p:nvPicPr>
          <p:cNvPr id="14343" name="Picture 7" descr="C:\Users\treena.hartley\AppData\Local\Microsoft\Windows\Temporary Internet Files\Content.IE5\VY9WO2KB\600px-Red_check.svg[1].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00276" y="991914"/>
            <a:ext cx="582276" cy="582276"/>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p:cNvSpPr txBox="1"/>
          <p:nvPr/>
        </p:nvSpPr>
        <p:spPr>
          <a:xfrm>
            <a:off x="3549367" y="3187254"/>
            <a:ext cx="2436886" cy="369332"/>
          </a:xfrm>
          <a:prstGeom prst="rect">
            <a:avLst/>
          </a:prstGeom>
          <a:noFill/>
        </p:spPr>
        <p:txBody>
          <a:bodyPr wrap="none" rtlCol="0">
            <a:spAutoFit/>
          </a:bodyPr>
          <a:lstStyle/>
          <a:p>
            <a:r>
              <a:rPr lang="en-US" dirty="0" smtClean="0"/>
              <a:t>Calculated LI: 0.5 </a:t>
            </a:r>
            <a:r>
              <a:rPr lang="en-US" dirty="0"/>
              <a:t>ºC </a:t>
            </a:r>
          </a:p>
        </p:txBody>
      </p:sp>
      <p:sp>
        <p:nvSpPr>
          <p:cNvPr id="24" name="TextBox 23"/>
          <p:cNvSpPr txBox="1"/>
          <p:nvPr/>
        </p:nvSpPr>
        <p:spPr>
          <a:xfrm>
            <a:off x="3254092" y="2318601"/>
            <a:ext cx="2868862" cy="369332"/>
          </a:xfrm>
          <a:prstGeom prst="rect">
            <a:avLst/>
          </a:prstGeom>
          <a:noFill/>
        </p:spPr>
        <p:txBody>
          <a:bodyPr wrap="none" rtlCol="0">
            <a:spAutoFit/>
          </a:bodyPr>
          <a:lstStyle/>
          <a:p>
            <a:r>
              <a:rPr lang="en-US" dirty="0" smtClean="0"/>
              <a:t>500mb Air Temp</a:t>
            </a:r>
            <a:r>
              <a:rPr lang="en-US" dirty="0"/>
              <a:t>: 23.0 ºC  </a:t>
            </a:r>
          </a:p>
        </p:txBody>
      </p:sp>
      <p:sp>
        <p:nvSpPr>
          <p:cNvPr id="25" name="TextBox 24"/>
          <p:cNvSpPr txBox="1"/>
          <p:nvPr/>
        </p:nvSpPr>
        <p:spPr>
          <a:xfrm>
            <a:off x="3254092" y="2696405"/>
            <a:ext cx="3253519" cy="369332"/>
          </a:xfrm>
          <a:prstGeom prst="rect">
            <a:avLst/>
          </a:prstGeom>
          <a:noFill/>
        </p:spPr>
        <p:txBody>
          <a:bodyPr wrap="none" rtlCol="0">
            <a:spAutoFit/>
          </a:bodyPr>
          <a:lstStyle/>
          <a:p>
            <a:r>
              <a:rPr lang="en-US" dirty="0" smtClean="0"/>
              <a:t>500mb Parcel Temp: 23.5 ºC </a:t>
            </a:r>
            <a:endParaRPr lang="en-US" dirty="0"/>
          </a:p>
        </p:txBody>
      </p:sp>
      <p:sp>
        <p:nvSpPr>
          <p:cNvPr id="26" name="TextBox 25"/>
          <p:cNvSpPr txBox="1"/>
          <p:nvPr/>
        </p:nvSpPr>
        <p:spPr>
          <a:xfrm>
            <a:off x="3461087" y="5378004"/>
            <a:ext cx="2501006" cy="369332"/>
          </a:xfrm>
          <a:prstGeom prst="rect">
            <a:avLst/>
          </a:prstGeom>
          <a:noFill/>
        </p:spPr>
        <p:txBody>
          <a:bodyPr wrap="none" rtlCol="0">
            <a:spAutoFit/>
          </a:bodyPr>
          <a:lstStyle/>
          <a:p>
            <a:r>
              <a:rPr lang="en-US" dirty="0" smtClean="0"/>
              <a:t>Calculated LI: - 4.5 </a:t>
            </a:r>
            <a:r>
              <a:rPr lang="en-US" dirty="0"/>
              <a:t>ºC </a:t>
            </a:r>
          </a:p>
        </p:txBody>
      </p:sp>
      <p:sp>
        <p:nvSpPr>
          <p:cNvPr id="27" name="TextBox 26"/>
          <p:cNvSpPr txBox="1"/>
          <p:nvPr/>
        </p:nvSpPr>
        <p:spPr>
          <a:xfrm>
            <a:off x="3235608" y="4485567"/>
            <a:ext cx="2804742" cy="369332"/>
          </a:xfrm>
          <a:prstGeom prst="rect">
            <a:avLst/>
          </a:prstGeom>
          <a:noFill/>
        </p:spPr>
        <p:txBody>
          <a:bodyPr wrap="none" rtlCol="0">
            <a:spAutoFit/>
          </a:bodyPr>
          <a:lstStyle/>
          <a:p>
            <a:r>
              <a:rPr lang="en-US" dirty="0" smtClean="0"/>
              <a:t>500mb Air </a:t>
            </a:r>
            <a:r>
              <a:rPr lang="en-US" dirty="0"/>
              <a:t>Temp: </a:t>
            </a:r>
            <a:r>
              <a:rPr lang="en-US" dirty="0" smtClean="0"/>
              <a:t>28.0 </a:t>
            </a:r>
            <a:r>
              <a:rPr lang="en-US" dirty="0"/>
              <a:t>ºC </a:t>
            </a:r>
          </a:p>
        </p:txBody>
      </p:sp>
      <p:sp>
        <p:nvSpPr>
          <p:cNvPr id="28" name="TextBox 27"/>
          <p:cNvSpPr txBox="1"/>
          <p:nvPr/>
        </p:nvSpPr>
        <p:spPr>
          <a:xfrm>
            <a:off x="3235042" y="4848650"/>
            <a:ext cx="3189399" cy="369332"/>
          </a:xfrm>
          <a:prstGeom prst="rect">
            <a:avLst/>
          </a:prstGeom>
          <a:noFill/>
        </p:spPr>
        <p:txBody>
          <a:bodyPr wrap="none" rtlCol="0">
            <a:spAutoFit/>
          </a:bodyPr>
          <a:lstStyle/>
          <a:p>
            <a:r>
              <a:rPr lang="en-US" dirty="0" smtClean="0"/>
              <a:t>500mb Parcel </a:t>
            </a:r>
            <a:r>
              <a:rPr lang="en-US" dirty="0"/>
              <a:t>Temp: 23.5 ºC </a:t>
            </a:r>
          </a:p>
        </p:txBody>
      </p:sp>
      <p:sp>
        <p:nvSpPr>
          <p:cNvPr id="29" name="TextBox 28"/>
          <p:cNvSpPr txBox="1"/>
          <p:nvPr/>
        </p:nvSpPr>
        <p:spPr>
          <a:xfrm>
            <a:off x="95249" y="6498193"/>
            <a:ext cx="768159" cy="307777"/>
          </a:xfrm>
          <a:prstGeom prst="rect">
            <a:avLst/>
          </a:prstGeom>
          <a:noFill/>
        </p:spPr>
        <p:txBody>
          <a:bodyPr wrap="none" rtlCol="0">
            <a:spAutoFit/>
          </a:bodyPr>
          <a:lstStyle/>
          <a:p>
            <a:r>
              <a:rPr lang="en-US" sz="1400" dirty="0" smtClean="0">
                <a:solidFill>
                  <a:srgbClr val="6F5F4D"/>
                </a:solidFill>
                <a:latin typeface="Times New Roman" panose="02020603050405020304" pitchFamily="18" charset="0"/>
                <a:cs typeface="Times New Roman" panose="02020603050405020304" pitchFamily="18" charset="0"/>
              </a:rPr>
              <a:t>Kg/m^2</a:t>
            </a:r>
            <a:endParaRPr lang="en-US" sz="1400" dirty="0">
              <a:solidFill>
                <a:srgbClr val="6F5F4D"/>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52265808"/>
      </p:ext>
    </p:extLst>
  </p:cSld>
  <p:clrMapOvr>
    <a:masterClrMapping/>
  </p:clrMapOvr>
  <p:transition/>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a:spLocks noChangeArrowheads="1"/>
          </p:cNvSpPr>
          <p:nvPr/>
        </p:nvSpPr>
        <p:spPr bwMode="auto">
          <a:xfrm>
            <a:off x="1" y="183543"/>
            <a:ext cx="9144000" cy="754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4300" dirty="0" smtClean="0">
                <a:solidFill>
                  <a:srgbClr val="080808"/>
                </a:solidFill>
                <a:effectLst>
                  <a:outerShdw blurRad="38100" dist="38100" dir="2700000" algn="tl">
                    <a:srgbClr val="000000">
                      <a:alpha val="43137"/>
                    </a:srgbClr>
                  </a:outerShdw>
                </a:effectLst>
                <a:latin typeface="Algerian" panose="04020705040A02060702" pitchFamily="82" charset="0"/>
              </a:rPr>
              <a:t>Key ingredients for tornadoes</a:t>
            </a:r>
            <a:endParaRPr lang="en-GB" altLang="en-US" sz="43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cxnSp>
        <p:nvCxnSpPr>
          <p:cNvPr id="14" name="Straight Connector 13"/>
          <p:cNvCxnSpPr/>
          <p:nvPr/>
        </p:nvCxnSpPr>
        <p:spPr>
          <a:xfrm>
            <a:off x="0" y="984250"/>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763" y="950913"/>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3121643" y="1714208"/>
            <a:ext cx="19489" cy="4650530"/>
          </a:xfrm>
          <a:prstGeom prst="line">
            <a:avLst/>
          </a:prstGeom>
          <a:ln>
            <a:solidFill>
              <a:srgbClr val="111111"/>
            </a:solidFill>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39297" y="1056325"/>
            <a:ext cx="3180430" cy="461665"/>
          </a:xfrm>
          <a:prstGeom prst="rect">
            <a:avLst/>
          </a:prstGeom>
          <a:noFill/>
        </p:spPr>
        <p:txBody>
          <a:bodyPr wrap="square" rtlCol="0">
            <a:spAutoFit/>
          </a:bodyPr>
          <a:lstStyle/>
          <a:p>
            <a:pPr algn="ctr"/>
            <a:r>
              <a:rPr lang="en-US" sz="2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Moisture</a:t>
            </a:r>
            <a:endParaRPr lang="en-US" sz="2400" b="1"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cxnSp>
        <p:nvCxnSpPr>
          <p:cNvPr id="20" name="Straight Connector 19"/>
          <p:cNvCxnSpPr/>
          <p:nvPr/>
        </p:nvCxnSpPr>
        <p:spPr>
          <a:xfrm>
            <a:off x="6307227" y="1590383"/>
            <a:ext cx="19489" cy="4650530"/>
          </a:xfrm>
          <a:prstGeom prst="line">
            <a:avLst/>
          </a:prstGeom>
          <a:ln>
            <a:solidFill>
              <a:srgbClr val="111111"/>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094428" y="1112525"/>
            <a:ext cx="3180430" cy="461665"/>
          </a:xfrm>
          <a:prstGeom prst="rect">
            <a:avLst/>
          </a:prstGeom>
          <a:noFill/>
        </p:spPr>
        <p:txBody>
          <a:bodyPr wrap="square" rtlCol="0">
            <a:spAutoFit/>
          </a:bodyPr>
          <a:lstStyle/>
          <a:p>
            <a:pPr algn="ctr"/>
            <a:r>
              <a:rPr lang="en-US" sz="2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Instability</a:t>
            </a:r>
            <a:endParaRPr lang="en-US" sz="2400" b="1"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9" name="TextBox 8"/>
          <p:cNvSpPr txBox="1"/>
          <p:nvPr/>
        </p:nvSpPr>
        <p:spPr>
          <a:xfrm>
            <a:off x="6250077" y="1082375"/>
            <a:ext cx="3180430" cy="461665"/>
          </a:xfrm>
          <a:prstGeom prst="rect">
            <a:avLst/>
          </a:prstGeom>
          <a:noFill/>
        </p:spPr>
        <p:txBody>
          <a:bodyPr wrap="square" rtlCol="0">
            <a:spAutoFit/>
          </a:bodyPr>
          <a:lstStyle/>
          <a:p>
            <a:pPr algn="ctr"/>
            <a:r>
              <a:rPr lang="en-US" sz="2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Rising Motion</a:t>
            </a:r>
            <a:endParaRPr lang="en-US" sz="2400" b="1"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0" name="TextBox 9"/>
          <p:cNvSpPr txBox="1"/>
          <p:nvPr/>
        </p:nvSpPr>
        <p:spPr>
          <a:xfrm>
            <a:off x="-201222" y="2815719"/>
            <a:ext cx="1158555" cy="400110"/>
          </a:xfrm>
          <a:prstGeom prst="rect">
            <a:avLst/>
          </a:prstGeom>
          <a:noFill/>
        </p:spPr>
        <p:txBody>
          <a:bodyPr wrap="square" rtlCol="0">
            <a:spAutoFit/>
          </a:bodyPr>
          <a:lstStyle/>
          <a:p>
            <a:pPr algn="ctr"/>
            <a:r>
              <a:rPr lang="en-US" sz="2000" b="1" dirty="0" smtClean="0">
                <a:solidFill>
                  <a:srgbClr val="990000"/>
                </a:solidFill>
                <a:latin typeface="Times New Roman" panose="02020603050405020304" pitchFamily="18" charset="0"/>
                <a:cs typeface="Times New Roman" panose="02020603050405020304" pitchFamily="18" charset="0"/>
              </a:rPr>
              <a:t>Feb 21</a:t>
            </a:r>
            <a:endParaRPr lang="en-US" sz="2000" b="1" dirty="0">
              <a:solidFill>
                <a:srgbClr val="990000"/>
              </a:solidFill>
              <a:latin typeface="Times New Roman" panose="02020603050405020304" pitchFamily="18" charset="0"/>
              <a:cs typeface="Times New Roman" panose="02020603050405020304" pitchFamily="18" charset="0"/>
            </a:endParaRPr>
          </a:p>
        </p:txBody>
      </p:sp>
      <p:pic>
        <p:nvPicPr>
          <p:cNvPr id="11" name="Picture 10"/>
          <p:cNvPicPr>
            <a:picLocks noChangeAspect="1"/>
          </p:cNvPicPr>
          <p:nvPr/>
        </p:nvPicPr>
        <p:blipFill rotWithShape="1">
          <a:blip r:embed="rId3">
            <a:duotone>
              <a:prstClr val="black"/>
              <a:srgbClr val="D9C3A5">
                <a:tint val="50000"/>
                <a:satMod val="180000"/>
              </a:srgbClr>
            </a:duotone>
            <a:extLst>
              <a:ext uri="{BEBA8EAE-BF5A-486C-A8C5-ECC9F3942E4B}">
                <a14:imgProps xmlns:a14="http://schemas.microsoft.com/office/drawing/2010/main">
                  <a14:imgLayer r:embed="rId4">
                    <a14:imgEffect>
                      <a14:colorTemperature colorTemp="5900"/>
                    </a14:imgEffect>
                    <a14:imgEffect>
                      <a14:saturation sat="0"/>
                    </a14:imgEffect>
                  </a14:imgLayer>
                </a14:imgProps>
              </a:ext>
              <a:ext uri="{28A0092B-C50C-407E-A947-70E740481C1C}">
                <a14:useLocalDpi xmlns:a14="http://schemas.microsoft.com/office/drawing/2010/main" val="0"/>
              </a:ext>
            </a:extLst>
          </a:blip>
          <a:srcRect l="8372" t="16467" r="56881" b="46274"/>
          <a:stretch/>
        </p:blipFill>
        <p:spPr>
          <a:xfrm>
            <a:off x="738602" y="2125426"/>
            <a:ext cx="2022608" cy="1799747"/>
          </a:xfrm>
          <a:prstGeom prst="rect">
            <a:avLst/>
          </a:prstGeom>
        </p:spPr>
      </p:pic>
      <p:pic>
        <p:nvPicPr>
          <p:cNvPr id="12" name="Picture 11"/>
          <p:cNvPicPr>
            <a:picLocks noChangeAspect="1"/>
          </p:cNvPicPr>
          <p:nvPr/>
        </p:nvPicPr>
        <p:blipFill rotWithShape="1">
          <a:blip r:embed="rId5">
            <a:duotone>
              <a:prstClr val="black"/>
              <a:srgbClr val="D9C3A5">
                <a:tint val="50000"/>
                <a:satMod val="180000"/>
              </a:srgbClr>
            </a:duotone>
            <a:extLst>
              <a:ext uri="{28A0092B-C50C-407E-A947-70E740481C1C}">
                <a14:useLocalDpi xmlns:a14="http://schemas.microsoft.com/office/drawing/2010/main" val="0"/>
              </a:ext>
            </a:extLst>
          </a:blip>
          <a:srcRect l="5023" t="19038" r="58821" b="42323"/>
          <a:stretch/>
        </p:blipFill>
        <p:spPr>
          <a:xfrm>
            <a:off x="764483" y="4213890"/>
            <a:ext cx="2018069" cy="1858552"/>
          </a:xfrm>
          <a:prstGeom prst="rect">
            <a:avLst/>
          </a:prstGeom>
        </p:spPr>
      </p:pic>
      <p:sp>
        <p:nvSpPr>
          <p:cNvPr id="13" name="TextBox 12"/>
          <p:cNvSpPr txBox="1"/>
          <p:nvPr/>
        </p:nvSpPr>
        <p:spPr>
          <a:xfrm>
            <a:off x="-191698" y="4844544"/>
            <a:ext cx="1158555" cy="400110"/>
          </a:xfrm>
          <a:prstGeom prst="rect">
            <a:avLst/>
          </a:prstGeom>
          <a:noFill/>
        </p:spPr>
        <p:txBody>
          <a:bodyPr wrap="square" rtlCol="0">
            <a:spAutoFit/>
          </a:bodyPr>
          <a:lstStyle/>
          <a:p>
            <a:pPr algn="ctr"/>
            <a:r>
              <a:rPr lang="en-US" sz="2000" b="1" dirty="0" smtClean="0">
                <a:solidFill>
                  <a:srgbClr val="990000"/>
                </a:solidFill>
                <a:latin typeface="Times New Roman" panose="02020603050405020304" pitchFamily="18" charset="0"/>
                <a:cs typeface="Times New Roman" panose="02020603050405020304" pitchFamily="18" charset="0"/>
              </a:rPr>
              <a:t>Feb 26</a:t>
            </a:r>
            <a:endParaRPr lang="en-US" sz="2000" b="1" dirty="0">
              <a:solidFill>
                <a:srgbClr val="990000"/>
              </a:solidFill>
              <a:latin typeface="Times New Roman" panose="02020603050405020304" pitchFamily="18" charset="0"/>
              <a:cs typeface="Times New Roman" panose="02020603050405020304" pitchFamily="18" charset="0"/>
            </a:endParaRPr>
          </a:p>
        </p:txBody>
      </p:sp>
      <p:sp>
        <p:nvSpPr>
          <p:cNvPr id="16" name="TextBox 15"/>
          <p:cNvSpPr txBox="1"/>
          <p:nvPr/>
        </p:nvSpPr>
        <p:spPr>
          <a:xfrm>
            <a:off x="55374" y="1610715"/>
            <a:ext cx="3039054" cy="707886"/>
          </a:xfrm>
          <a:prstGeom prst="rect">
            <a:avLst/>
          </a:prstGeom>
          <a:noFill/>
        </p:spPr>
        <p:txBody>
          <a:bodyPr wrap="square" rtlCol="0">
            <a:spAutoFit/>
          </a:bodyPr>
          <a:lstStyle/>
          <a:p>
            <a:pPr algn="ctr"/>
            <a:r>
              <a:rPr lang="en-US" sz="2000" b="1" dirty="0" smtClean="0">
                <a:solidFill>
                  <a:srgbClr val="303030"/>
                </a:solidFill>
                <a:latin typeface="Times New Roman" panose="02020603050405020304" pitchFamily="18" charset="0"/>
                <a:cs typeface="Times New Roman" panose="02020603050405020304" pitchFamily="18" charset="0"/>
              </a:rPr>
              <a:t>Daily PWAT Anomaly*</a:t>
            </a:r>
          </a:p>
          <a:p>
            <a:pPr algn="ctr"/>
            <a:endParaRPr lang="en-US" sz="2000" b="1" dirty="0">
              <a:solidFill>
                <a:srgbClr val="303030"/>
              </a:solidFill>
              <a:latin typeface="Times New Roman" panose="02020603050405020304" pitchFamily="18" charset="0"/>
              <a:cs typeface="Times New Roman" panose="02020603050405020304" pitchFamily="18" charset="0"/>
            </a:endParaRPr>
          </a:p>
        </p:txBody>
      </p:sp>
      <p:sp>
        <p:nvSpPr>
          <p:cNvPr id="18" name="TextBox 17"/>
          <p:cNvSpPr txBox="1"/>
          <p:nvPr/>
        </p:nvSpPr>
        <p:spPr>
          <a:xfrm>
            <a:off x="722860" y="6094530"/>
            <a:ext cx="2057400" cy="769441"/>
          </a:xfrm>
          <a:prstGeom prst="rect">
            <a:avLst/>
          </a:prstGeom>
          <a:noFill/>
        </p:spPr>
        <p:txBody>
          <a:bodyPr wrap="square" rtlCol="0">
            <a:spAutoFit/>
          </a:bodyPr>
          <a:lstStyle/>
          <a:p>
            <a:pPr algn="ctr"/>
            <a:r>
              <a:rPr lang="en-US" sz="1200" b="1" dirty="0" smtClean="0">
                <a:solidFill>
                  <a:srgbClr val="303030"/>
                </a:solidFill>
                <a:latin typeface="Times New Roman" panose="02020603050405020304" pitchFamily="18" charset="0"/>
                <a:cs typeface="Times New Roman" panose="02020603050405020304" pitchFamily="18" charset="0"/>
              </a:rPr>
              <a:t>*Based on 1981 to 2010 </a:t>
            </a:r>
          </a:p>
          <a:p>
            <a:pPr algn="ctr"/>
            <a:r>
              <a:rPr lang="en-US" sz="1200" b="1" dirty="0" smtClean="0">
                <a:solidFill>
                  <a:srgbClr val="303030"/>
                </a:solidFill>
                <a:latin typeface="Times New Roman" panose="02020603050405020304" pitchFamily="18" charset="0"/>
                <a:cs typeface="Times New Roman" panose="02020603050405020304" pitchFamily="18" charset="0"/>
              </a:rPr>
              <a:t>Climatology</a:t>
            </a:r>
          </a:p>
          <a:p>
            <a:pPr algn="ctr"/>
            <a:endParaRPr lang="en-US" sz="2000" b="1" dirty="0">
              <a:solidFill>
                <a:srgbClr val="303030"/>
              </a:solidFill>
              <a:latin typeface="Times New Roman" panose="02020603050405020304" pitchFamily="18" charset="0"/>
              <a:cs typeface="Times New Roman" panose="02020603050405020304" pitchFamily="18" charset="0"/>
            </a:endParaRPr>
          </a:p>
        </p:txBody>
      </p:sp>
      <p:pic>
        <p:nvPicPr>
          <p:cNvPr id="14343" name="Picture 7" descr="C:\Users\treena.hartley\AppData\Local\Microsoft\Windows\Temporary Internet Files\Content.IE5\VY9WO2KB\600px-Red_check.svg[1].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00276" y="991914"/>
            <a:ext cx="582276" cy="582276"/>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p:cNvSpPr txBox="1"/>
          <p:nvPr/>
        </p:nvSpPr>
        <p:spPr>
          <a:xfrm>
            <a:off x="3549367" y="3187254"/>
            <a:ext cx="2436886" cy="369332"/>
          </a:xfrm>
          <a:prstGeom prst="rect">
            <a:avLst/>
          </a:prstGeom>
          <a:noFill/>
        </p:spPr>
        <p:txBody>
          <a:bodyPr wrap="none" rtlCol="0">
            <a:spAutoFit/>
          </a:bodyPr>
          <a:lstStyle/>
          <a:p>
            <a:r>
              <a:rPr lang="en-US" dirty="0" smtClean="0">
                <a:solidFill>
                  <a:srgbClr val="333333"/>
                </a:solidFill>
              </a:rPr>
              <a:t>Calculated LI: 0.5 </a:t>
            </a:r>
            <a:r>
              <a:rPr lang="en-US" dirty="0">
                <a:solidFill>
                  <a:srgbClr val="333333"/>
                </a:solidFill>
              </a:rPr>
              <a:t>ºC </a:t>
            </a:r>
          </a:p>
        </p:txBody>
      </p:sp>
      <p:sp>
        <p:nvSpPr>
          <p:cNvPr id="24" name="TextBox 23"/>
          <p:cNvSpPr txBox="1"/>
          <p:nvPr/>
        </p:nvSpPr>
        <p:spPr>
          <a:xfrm>
            <a:off x="3254092" y="2318601"/>
            <a:ext cx="2868862" cy="369332"/>
          </a:xfrm>
          <a:prstGeom prst="rect">
            <a:avLst/>
          </a:prstGeom>
          <a:noFill/>
        </p:spPr>
        <p:txBody>
          <a:bodyPr wrap="none" rtlCol="0">
            <a:spAutoFit/>
          </a:bodyPr>
          <a:lstStyle/>
          <a:p>
            <a:r>
              <a:rPr lang="en-US" dirty="0" smtClean="0">
                <a:solidFill>
                  <a:srgbClr val="333333"/>
                </a:solidFill>
              </a:rPr>
              <a:t>500mb Air Temp</a:t>
            </a:r>
            <a:r>
              <a:rPr lang="en-US" dirty="0">
                <a:solidFill>
                  <a:srgbClr val="333333"/>
                </a:solidFill>
              </a:rPr>
              <a:t>: 23.0 ºC  </a:t>
            </a:r>
          </a:p>
        </p:txBody>
      </p:sp>
      <p:sp>
        <p:nvSpPr>
          <p:cNvPr id="25" name="TextBox 24"/>
          <p:cNvSpPr txBox="1"/>
          <p:nvPr/>
        </p:nvSpPr>
        <p:spPr>
          <a:xfrm>
            <a:off x="3254092" y="2696405"/>
            <a:ext cx="3253519" cy="369332"/>
          </a:xfrm>
          <a:prstGeom prst="rect">
            <a:avLst/>
          </a:prstGeom>
          <a:noFill/>
        </p:spPr>
        <p:txBody>
          <a:bodyPr wrap="none" rtlCol="0">
            <a:spAutoFit/>
          </a:bodyPr>
          <a:lstStyle/>
          <a:p>
            <a:r>
              <a:rPr lang="en-US" dirty="0" smtClean="0">
                <a:solidFill>
                  <a:srgbClr val="333333"/>
                </a:solidFill>
              </a:rPr>
              <a:t>500mb Parcel Temp: 23.5 ºC </a:t>
            </a:r>
            <a:endParaRPr lang="en-US" dirty="0">
              <a:solidFill>
                <a:srgbClr val="333333"/>
              </a:solidFill>
            </a:endParaRPr>
          </a:p>
        </p:txBody>
      </p:sp>
      <p:sp>
        <p:nvSpPr>
          <p:cNvPr id="26" name="TextBox 25"/>
          <p:cNvSpPr txBox="1"/>
          <p:nvPr/>
        </p:nvSpPr>
        <p:spPr>
          <a:xfrm>
            <a:off x="3461087" y="5378004"/>
            <a:ext cx="2501006" cy="369332"/>
          </a:xfrm>
          <a:prstGeom prst="rect">
            <a:avLst/>
          </a:prstGeom>
          <a:noFill/>
        </p:spPr>
        <p:txBody>
          <a:bodyPr wrap="none" rtlCol="0">
            <a:spAutoFit/>
          </a:bodyPr>
          <a:lstStyle/>
          <a:p>
            <a:r>
              <a:rPr lang="en-US" dirty="0" smtClean="0">
                <a:solidFill>
                  <a:srgbClr val="333333"/>
                </a:solidFill>
              </a:rPr>
              <a:t>Calculated LI: - 4.5 </a:t>
            </a:r>
            <a:r>
              <a:rPr lang="en-US" dirty="0">
                <a:solidFill>
                  <a:srgbClr val="333333"/>
                </a:solidFill>
              </a:rPr>
              <a:t>ºC </a:t>
            </a:r>
          </a:p>
        </p:txBody>
      </p:sp>
      <p:sp>
        <p:nvSpPr>
          <p:cNvPr id="27" name="TextBox 26"/>
          <p:cNvSpPr txBox="1"/>
          <p:nvPr/>
        </p:nvSpPr>
        <p:spPr>
          <a:xfrm>
            <a:off x="3235608" y="4485567"/>
            <a:ext cx="2804742" cy="369332"/>
          </a:xfrm>
          <a:prstGeom prst="rect">
            <a:avLst/>
          </a:prstGeom>
          <a:noFill/>
        </p:spPr>
        <p:txBody>
          <a:bodyPr wrap="none" rtlCol="0">
            <a:spAutoFit/>
          </a:bodyPr>
          <a:lstStyle/>
          <a:p>
            <a:r>
              <a:rPr lang="en-US" dirty="0" smtClean="0">
                <a:solidFill>
                  <a:srgbClr val="333333"/>
                </a:solidFill>
              </a:rPr>
              <a:t>500mb Air </a:t>
            </a:r>
            <a:r>
              <a:rPr lang="en-US" dirty="0">
                <a:solidFill>
                  <a:srgbClr val="333333"/>
                </a:solidFill>
              </a:rPr>
              <a:t>Temp: </a:t>
            </a:r>
            <a:r>
              <a:rPr lang="en-US" dirty="0" smtClean="0">
                <a:solidFill>
                  <a:srgbClr val="333333"/>
                </a:solidFill>
              </a:rPr>
              <a:t>28.0 </a:t>
            </a:r>
            <a:r>
              <a:rPr lang="en-US" dirty="0">
                <a:solidFill>
                  <a:srgbClr val="333333"/>
                </a:solidFill>
              </a:rPr>
              <a:t>ºC </a:t>
            </a:r>
          </a:p>
        </p:txBody>
      </p:sp>
      <p:sp>
        <p:nvSpPr>
          <p:cNvPr id="28" name="TextBox 27"/>
          <p:cNvSpPr txBox="1"/>
          <p:nvPr/>
        </p:nvSpPr>
        <p:spPr>
          <a:xfrm>
            <a:off x="3235042" y="4848650"/>
            <a:ext cx="3189399" cy="369332"/>
          </a:xfrm>
          <a:prstGeom prst="rect">
            <a:avLst/>
          </a:prstGeom>
          <a:noFill/>
        </p:spPr>
        <p:txBody>
          <a:bodyPr wrap="none" rtlCol="0">
            <a:spAutoFit/>
          </a:bodyPr>
          <a:lstStyle/>
          <a:p>
            <a:r>
              <a:rPr lang="en-US" dirty="0" smtClean="0">
                <a:solidFill>
                  <a:srgbClr val="333333"/>
                </a:solidFill>
              </a:rPr>
              <a:t>500mb Parcel </a:t>
            </a:r>
            <a:r>
              <a:rPr lang="en-US" dirty="0">
                <a:solidFill>
                  <a:srgbClr val="333333"/>
                </a:solidFill>
              </a:rPr>
              <a:t>Temp: 23.5 ºC </a:t>
            </a:r>
          </a:p>
        </p:txBody>
      </p:sp>
      <p:pic>
        <p:nvPicPr>
          <p:cNvPr id="29" name="Picture 7" descr="C:\Users\treena.hartley\AppData\Local\Microsoft\Windows\Temporary Internet Files\Content.IE5\VY9WO2KB\600px-Red_check.svg[1].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360767" y="1036325"/>
            <a:ext cx="582276" cy="582276"/>
          </a:xfrm>
          <a:prstGeom prst="rect">
            <a:avLst/>
          </a:prstGeom>
          <a:noFill/>
          <a:extLst>
            <a:ext uri="{909E8E84-426E-40DD-AFC4-6F175D3DCCD1}">
              <a14:hiddenFill xmlns:a14="http://schemas.microsoft.com/office/drawing/2010/main">
                <a:solidFill>
                  <a:srgbClr val="FFFFFF"/>
                </a:solidFill>
              </a14:hiddenFill>
            </a:ext>
          </a:extLst>
        </p:spPr>
      </p:pic>
      <p:sp>
        <p:nvSpPr>
          <p:cNvPr id="30" name="TextBox 29"/>
          <p:cNvSpPr txBox="1"/>
          <p:nvPr/>
        </p:nvSpPr>
        <p:spPr>
          <a:xfrm>
            <a:off x="95249" y="6498193"/>
            <a:ext cx="768159" cy="307777"/>
          </a:xfrm>
          <a:prstGeom prst="rect">
            <a:avLst/>
          </a:prstGeom>
          <a:noFill/>
        </p:spPr>
        <p:txBody>
          <a:bodyPr wrap="none" rtlCol="0">
            <a:spAutoFit/>
          </a:bodyPr>
          <a:lstStyle/>
          <a:p>
            <a:r>
              <a:rPr lang="en-US" sz="1400" dirty="0" smtClean="0">
                <a:solidFill>
                  <a:srgbClr val="6F5F4D"/>
                </a:solidFill>
                <a:latin typeface="Times New Roman" panose="02020603050405020304" pitchFamily="18" charset="0"/>
                <a:cs typeface="Times New Roman" panose="02020603050405020304" pitchFamily="18" charset="0"/>
              </a:rPr>
              <a:t>Kg/m^2</a:t>
            </a:r>
            <a:endParaRPr lang="en-US" sz="1400" dirty="0">
              <a:solidFill>
                <a:srgbClr val="6F5F4D"/>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22336897"/>
      </p:ext>
    </p:extLst>
  </p:cSld>
  <p:clrMapOvr>
    <a:masterClrMapping/>
  </p:clrMapOvr>
  <p:transition/>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a:spLocks noChangeArrowheads="1"/>
          </p:cNvSpPr>
          <p:nvPr/>
        </p:nvSpPr>
        <p:spPr bwMode="auto">
          <a:xfrm>
            <a:off x="1" y="183543"/>
            <a:ext cx="9144000" cy="754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4300" dirty="0" smtClean="0">
                <a:solidFill>
                  <a:srgbClr val="080808"/>
                </a:solidFill>
                <a:effectLst>
                  <a:outerShdw blurRad="38100" dist="38100" dir="2700000" algn="tl">
                    <a:srgbClr val="000000">
                      <a:alpha val="43137"/>
                    </a:srgbClr>
                  </a:outerShdw>
                </a:effectLst>
                <a:latin typeface="Algerian" panose="04020705040A02060702" pitchFamily="82" charset="0"/>
              </a:rPr>
              <a:t>Key ingredients for tornadoes</a:t>
            </a:r>
            <a:endParaRPr lang="en-GB" altLang="en-US" sz="43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cxnSp>
        <p:nvCxnSpPr>
          <p:cNvPr id="14" name="Straight Connector 13"/>
          <p:cNvCxnSpPr/>
          <p:nvPr/>
        </p:nvCxnSpPr>
        <p:spPr>
          <a:xfrm>
            <a:off x="0" y="984250"/>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763" y="950913"/>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3121643" y="1714208"/>
            <a:ext cx="19489" cy="4650530"/>
          </a:xfrm>
          <a:prstGeom prst="line">
            <a:avLst/>
          </a:prstGeom>
          <a:ln>
            <a:solidFill>
              <a:srgbClr val="111111"/>
            </a:solidFill>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39297" y="1056325"/>
            <a:ext cx="3180430" cy="461665"/>
          </a:xfrm>
          <a:prstGeom prst="rect">
            <a:avLst/>
          </a:prstGeom>
          <a:noFill/>
        </p:spPr>
        <p:txBody>
          <a:bodyPr wrap="square" rtlCol="0">
            <a:spAutoFit/>
          </a:bodyPr>
          <a:lstStyle/>
          <a:p>
            <a:pPr algn="ctr"/>
            <a:r>
              <a:rPr lang="en-US" sz="2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Moisture</a:t>
            </a:r>
            <a:endParaRPr lang="en-US" sz="2400" b="1"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cxnSp>
        <p:nvCxnSpPr>
          <p:cNvPr id="20" name="Straight Connector 19"/>
          <p:cNvCxnSpPr/>
          <p:nvPr/>
        </p:nvCxnSpPr>
        <p:spPr>
          <a:xfrm>
            <a:off x="6307227" y="1590383"/>
            <a:ext cx="19489" cy="4650530"/>
          </a:xfrm>
          <a:prstGeom prst="line">
            <a:avLst/>
          </a:prstGeom>
          <a:ln>
            <a:solidFill>
              <a:srgbClr val="111111"/>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094428" y="1112525"/>
            <a:ext cx="3180430" cy="461665"/>
          </a:xfrm>
          <a:prstGeom prst="rect">
            <a:avLst/>
          </a:prstGeom>
          <a:noFill/>
        </p:spPr>
        <p:txBody>
          <a:bodyPr wrap="square" rtlCol="0">
            <a:spAutoFit/>
          </a:bodyPr>
          <a:lstStyle/>
          <a:p>
            <a:pPr algn="ctr"/>
            <a:r>
              <a:rPr lang="en-US" sz="2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Instability</a:t>
            </a:r>
            <a:endParaRPr lang="en-US" sz="2400" b="1"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9" name="TextBox 8"/>
          <p:cNvSpPr txBox="1"/>
          <p:nvPr/>
        </p:nvSpPr>
        <p:spPr>
          <a:xfrm>
            <a:off x="6250077" y="1082375"/>
            <a:ext cx="3180430" cy="461665"/>
          </a:xfrm>
          <a:prstGeom prst="rect">
            <a:avLst/>
          </a:prstGeom>
          <a:noFill/>
        </p:spPr>
        <p:txBody>
          <a:bodyPr wrap="square" rtlCol="0">
            <a:spAutoFit/>
          </a:bodyPr>
          <a:lstStyle/>
          <a:p>
            <a:pPr algn="ctr"/>
            <a:r>
              <a:rPr lang="en-US" sz="2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Rising Motion</a:t>
            </a:r>
            <a:endParaRPr lang="en-US" sz="2400" b="1"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0" name="TextBox 9"/>
          <p:cNvSpPr txBox="1"/>
          <p:nvPr/>
        </p:nvSpPr>
        <p:spPr>
          <a:xfrm>
            <a:off x="-201222" y="2815719"/>
            <a:ext cx="1158555" cy="400110"/>
          </a:xfrm>
          <a:prstGeom prst="rect">
            <a:avLst/>
          </a:prstGeom>
          <a:noFill/>
        </p:spPr>
        <p:txBody>
          <a:bodyPr wrap="square" rtlCol="0">
            <a:spAutoFit/>
          </a:bodyPr>
          <a:lstStyle/>
          <a:p>
            <a:pPr algn="ctr"/>
            <a:r>
              <a:rPr lang="en-US" sz="2000" b="1" dirty="0" smtClean="0">
                <a:solidFill>
                  <a:srgbClr val="990000"/>
                </a:solidFill>
                <a:latin typeface="Times New Roman" panose="02020603050405020304" pitchFamily="18" charset="0"/>
                <a:cs typeface="Times New Roman" panose="02020603050405020304" pitchFamily="18" charset="0"/>
              </a:rPr>
              <a:t>Feb 21</a:t>
            </a:r>
            <a:endParaRPr lang="en-US" sz="2000" b="1" dirty="0">
              <a:solidFill>
                <a:srgbClr val="990000"/>
              </a:solidFill>
              <a:latin typeface="Times New Roman" panose="02020603050405020304" pitchFamily="18" charset="0"/>
              <a:cs typeface="Times New Roman" panose="02020603050405020304" pitchFamily="18" charset="0"/>
            </a:endParaRPr>
          </a:p>
        </p:txBody>
      </p:sp>
      <p:pic>
        <p:nvPicPr>
          <p:cNvPr id="11" name="Picture 10"/>
          <p:cNvPicPr>
            <a:picLocks noChangeAspect="1"/>
          </p:cNvPicPr>
          <p:nvPr/>
        </p:nvPicPr>
        <p:blipFill rotWithShape="1">
          <a:blip r:embed="rId3">
            <a:duotone>
              <a:prstClr val="black"/>
              <a:srgbClr val="D9C3A5">
                <a:tint val="50000"/>
                <a:satMod val="180000"/>
              </a:srgbClr>
            </a:duotone>
            <a:extLst>
              <a:ext uri="{BEBA8EAE-BF5A-486C-A8C5-ECC9F3942E4B}">
                <a14:imgProps xmlns:a14="http://schemas.microsoft.com/office/drawing/2010/main">
                  <a14:imgLayer r:embed="rId4">
                    <a14:imgEffect>
                      <a14:colorTemperature colorTemp="5900"/>
                    </a14:imgEffect>
                    <a14:imgEffect>
                      <a14:saturation sat="0"/>
                    </a14:imgEffect>
                  </a14:imgLayer>
                </a14:imgProps>
              </a:ext>
              <a:ext uri="{28A0092B-C50C-407E-A947-70E740481C1C}">
                <a14:useLocalDpi xmlns:a14="http://schemas.microsoft.com/office/drawing/2010/main" val="0"/>
              </a:ext>
            </a:extLst>
          </a:blip>
          <a:srcRect l="8372" t="16467" r="56881" b="46274"/>
          <a:stretch/>
        </p:blipFill>
        <p:spPr>
          <a:xfrm>
            <a:off x="738602" y="2125426"/>
            <a:ext cx="2022608" cy="1799747"/>
          </a:xfrm>
          <a:prstGeom prst="rect">
            <a:avLst/>
          </a:prstGeom>
        </p:spPr>
      </p:pic>
      <p:pic>
        <p:nvPicPr>
          <p:cNvPr id="12" name="Picture 11"/>
          <p:cNvPicPr>
            <a:picLocks noChangeAspect="1"/>
          </p:cNvPicPr>
          <p:nvPr/>
        </p:nvPicPr>
        <p:blipFill rotWithShape="1">
          <a:blip r:embed="rId5">
            <a:duotone>
              <a:prstClr val="black"/>
              <a:srgbClr val="D9C3A5">
                <a:tint val="50000"/>
                <a:satMod val="180000"/>
              </a:srgbClr>
            </a:duotone>
            <a:extLst>
              <a:ext uri="{28A0092B-C50C-407E-A947-70E740481C1C}">
                <a14:useLocalDpi xmlns:a14="http://schemas.microsoft.com/office/drawing/2010/main" val="0"/>
              </a:ext>
            </a:extLst>
          </a:blip>
          <a:srcRect l="5023" t="19038" r="58821" b="42323"/>
          <a:stretch/>
        </p:blipFill>
        <p:spPr>
          <a:xfrm>
            <a:off x="764483" y="4213890"/>
            <a:ext cx="2018069" cy="1858552"/>
          </a:xfrm>
          <a:prstGeom prst="rect">
            <a:avLst/>
          </a:prstGeom>
        </p:spPr>
      </p:pic>
      <p:sp>
        <p:nvSpPr>
          <p:cNvPr id="13" name="TextBox 12"/>
          <p:cNvSpPr txBox="1"/>
          <p:nvPr/>
        </p:nvSpPr>
        <p:spPr>
          <a:xfrm>
            <a:off x="-191698" y="4844544"/>
            <a:ext cx="1158555" cy="400110"/>
          </a:xfrm>
          <a:prstGeom prst="rect">
            <a:avLst/>
          </a:prstGeom>
          <a:noFill/>
        </p:spPr>
        <p:txBody>
          <a:bodyPr wrap="square" rtlCol="0">
            <a:spAutoFit/>
          </a:bodyPr>
          <a:lstStyle/>
          <a:p>
            <a:pPr algn="ctr"/>
            <a:r>
              <a:rPr lang="en-US" sz="2000" b="1" dirty="0" smtClean="0">
                <a:solidFill>
                  <a:srgbClr val="990000"/>
                </a:solidFill>
                <a:latin typeface="Times New Roman" panose="02020603050405020304" pitchFamily="18" charset="0"/>
                <a:cs typeface="Times New Roman" panose="02020603050405020304" pitchFamily="18" charset="0"/>
              </a:rPr>
              <a:t>Feb 26</a:t>
            </a:r>
            <a:endParaRPr lang="en-US" sz="2000" b="1" dirty="0">
              <a:solidFill>
                <a:srgbClr val="990000"/>
              </a:solidFill>
              <a:latin typeface="Times New Roman" panose="02020603050405020304" pitchFamily="18" charset="0"/>
              <a:cs typeface="Times New Roman" panose="02020603050405020304" pitchFamily="18" charset="0"/>
            </a:endParaRPr>
          </a:p>
        </p:txBody>
      </p:sp>
      <p:sp>
        <p:nvSpPr>
          <p:cNvPr id="16" name="TextBox 15"/>
          <p:cNvSpPr txBox="1"/>
          <p:nvPr/>
        </p:nvSpPr>
        <p:spPr>
          <a:xfrm>
            <a:off x="55374" y="1610715"/>
            <a:ext cx="3039054" cy="707886"/>
          </a:xfrm>
          <a:prstGeom prst="rect">
            <a:avLst/>
          </a:prstGeom>
          <a:noFill/>
        </p:spPr>
        <p:txBody>
          <a:bodyPr wrap="square" rtlCol="0">
            <a:spAutoFit/>
          </a:bodyPr>
          <a:lstStyle/>
          <a:p>
            <a:pPr algn="ctr"/>
            <a:r>
              <a:rPr lang="en-US" sz="2000" b="1" dirty="0" smtClean="0">
                <a:solidFill>
                  <a:srgbClr val="303030"/>
                </a:solidFill>
                <a:latin typeface="Times New Roman" panose="02020603050405020304" pitchFamily="18" charset="0"/>
                <a:cs typeface="Times New Roman" panose="02020603050405020304" pitchFamily="18" charset="0"/>
              </a:rPr>
              <a:t>Daily PWAT Anomaly*</a:t>
            </a:r>
          </a:p>
          <a:p>
            <a:pPr algn="ctr"/>
            <a:endParaRPr lang="en-US" sz="2000" b="1" dirty="0">
              <a:solidFill>
                <a:srgbClr val="303030"/>
              </a:solidFill>
              <a:latin typeface="Times New Roman" panose="02020603050405020304" pitchFamily="18" charset="0"/>
              <a:cs typeface="Times New Roman" panose="02020603050405020304" pitchFamily="18" charset="0"/>
            </a:endParaRPr>
          </a:p>
        </p:txBody>
      </p:sp>
      <p:sp>
        <p:nvSpPr>
          <p:cNvPr id="18" name="TextBox 17"/>
          <p:cNvSpPr txBox="1"/>
          <p:nvPr/>
        </p:nvSpPr>
        <p:spPr>
          <a:xfrm>
            <a:off x="722860" y="6094530"/>
            <a:ext cx="2057400" cy="769441"/>
          </a:xfrm>
          <a:prstGeom prst="rect">
            <a:avLst/>
          </a:prstGeom>
          <a:noFill/>
        </p:spPr>
        <p:txBody>
          <a:bodyPr wrap="square" rtlCol="0">
            <a:spAutoFit/>
          </a:bodyPr>
          <a:lstStyle/>
          <a:p>
            <a:pPr algn="ctr"/>
            <a:r>
              <a:rPr lang="en-US" sz="1200" b="1" dirty="0" smtClean="0">
                <a:solidFill>
                  <a:srgbClr val="303030"/>
                </a:solidFill>
                <a:latin typeface="Times New Roman" panose="02020603050405020304" pitchFamily="18" charset="0"/>
                <a:cs typeface="Times New Roman" panose="02020603050405020304" pitchFamily="18" charset="0"/>
              </a:rPr>
              <a:t>*Based on 1981 to 2010 </a:t>
            </a:r>
          </a:p>
          <a:p>
            <a:pPr algn="ctr"/>
            <a:r>
              <a:rPr lang="en-US" sz="1200" b="1" dirty="0" smtClean="0">
                <a:solidFill>
                  <a:srgbClr val="303030"/>
                </a:solidFill>
                <a:latin typeface="Times New Roman" panose="02020603050405020304" pitchFamily="18" charset="0"/>
                <a:cs typeface="Times New Roman" panose="02020603050405020304" pitchFamily="18" charset="0"/>
              </a:rPr>
              <a:t>Climatology</a:t>
            </a:r>
          </a:p>
          <a:p>
            <a:pPr algn="ctr"/>
            <a:endParaRPr lang="en-US" sz="2000" b="1" dirty="0">
              <a:solidFill>
                <a:srgbClr val="303030"/>
              </a:solidFill>
              <a:latin typeface="Times New Roman" panose="02020603050405020304" pitchFamily="18" charset="0"/>
              <a:cs typeface="Times New Roman" panose="02020603050405020304" pitchFamily="18" charset="0"/>
            </a:endParaRPr>
          </a:p>
        </p:txBody>
      </p:sp>
      <p:pic>
        <p:nvPicPr>
          <p:cNvPr id="14343" name="Picture 7" descr="C:\Users\treena.hartley\AppData\Local\Microsoft\Windows\Temporary Internet Files\Content.IE5\VY9WO2KB\600px-Red_check.svg[1].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00276" y="991914"/>
            <a:ext cx="582276" cy="582276"/>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p:cNvSpPr txBox="1"/>
          <p:nvPr/>
        </p:nvSpPr>
        <p:spPr>
          <a:xfrm>
            <a:off x="3549367" y="3187254"/>
            <a:ext cx="2436886" cy="369332"/>
          </a:xfrm>
          <a:prstGeom prst="rect">
            <a:avLst/>
          </a:prstGeom>
          <a:noFill/>
        </p:spPr>
        <p:txBody>
          <a:bodyPr wrap="none" rtlCol="0">
            <a:spAutoFit/>
          </a:bodyPr>
          <a:lstStyle/>
          <a:p>
            <a:r>
              <a:rPr lang="en-US" dirty="0" smtClean="0">
                <a:solidFill>
                  <a:srgbClr val="333333"/>
                </a:solidFill>
              </a:rPr>
              <a:t>Calculated LI: 0.5 </a:t>
            </a:r>
            <a:r>
              <a:rPr lang="en-US" dirty="0">
                <a:solidFill>
                  <a:srgbClr val="333333"/>
                </a:solidFill>
              </a:rPr>
              <a:t>ºC </a:t>
            </a:r>
          </a:p>
        </p:txBody>
      </p:sp>
      <p:sp>
        <p:nvSpPr>
          <p:cNvPr id="24" name="TextBox 23"/>
          <p:cNvSpPr txBox="1"/>
          <p:nvPr/>
        </p:nvSpPr>
        <p:spPr>
          <a:xfrm>
            <a:off x="3254092" y="2318601"/>
            <a:ext cx="2868862" cy="369332"/>
          </a:xfrm>
          <a:prstGeom prst="rect">
            <a:avLst/>
          </a:prstGeom>
          <a:noFill/>
        </p:spPr>
        <p:txBody>
          <a:bodyPr wrap="none" rtlCol="0">
            <a:spAutoFit/>
          </a:bodyPr>
          <a:lstStyle/>
          <a:p>
            <a:r>
              <a:rPr lang="en-US" dirty="0" smtClean="0">
                <a:solidFill>
                  <a:srgbClr val="333333"/>
                </a:solidFill>
              </a:rPr>
              <a:t>500mb Air Temp</a:t>
            </a:r>
            <a:r>
              <a:rPr lang="en-US" dirty="0">
                <a:solidFill>
                  <a:srgbClr val="333333"/>
                </a:solidFill>
              </a:rPr>
              <a:t>: 23.0 ºC  </a:t>
            </a:r>
          </a:p>
        </p:txBody>
      </p:sp>
      <p:sp>
        <p:nvSpPr>
          <p:cNvPr id="25" name="TextBox 24"/>
          <p:cNvSpPr txBox="1"/>
          <p:nvPr/>
        </p:nvSpPr>
        <p:spPr>
          <a:xfrm>
            <a:off x="3254092" y="2696405"/>
            <a:ext cx="3253519" cy="369332"/>
          </a:xfrm>
          <a:prstGeom prst="rect">
            <a:avLst/>
          </a:prstGeom>
          <a:noFill/>
        </p:spPr>
        <p:txBody>
          <a:bodyPr wrap="none" rtlCol="0">
            <a:spAutoFit/>
          </a:bodyPr>
          <a:lstStyle/>
          <a:p>
            <a:r>
              <a:rPr lang="en-US" dirty="0" smtClean="0">
                <a:solidFill>
                  <a:srgbClr val="333333"/>
                </a:solidFill>
              </a:rPr>
              <a:t>500mb Parcel Temp: 23.5 ºC </a:t>
            </a:r>
            <a:endParaRPr lang="en-US" dirty="0">
              <a:solidFill>
                <a:srgbClr val="333333"/>
              </a:solidFill>
            </a:endParaRPr>
          </a:p>
        </p:txBody>
      </p:sp>
      <p:sp>
        <p:nvSpPr>
          <p:cNvPr id="26" name="TextBox 25"/>
          <p:cNvSpPr txBox="1"/>
          <p:nvPr/>
        </p:nvSpPr>
        <p:spPr>
          <a:xfrm>
            <a:off x="3461087" y="5378004"/>
            <a:ext cx="2501006" cy="369332"/>
          </a:xfrm>
          <a:prstGeom prst="rect">
            <a:avLst/>
          </a:prstGeom>
          <a:noFill/>
        </p:spPr>
        <p:txBody>
          <a:bodyPr wrap="none" rtlCol="0">
            <a:spAutoFit/>
          </a:bodyPr>
          <a:lstStyle/>
          <a:p>
            <a:r>
              <a:rPr lang="en-US" dirty="0" smtClean="0">
                <a:solidFill>
                  <a:srgbClr val="333333"/>
                </a:solidFill>
              </a:rPr>
              <a:t>Calculated LI: - 4.5 </a:t>
            </a:r>
            <a:r>
              <a:rPr lang="en-US" dirty="0">
                <a:solidFill>
                  <a:srgbClr val="333333"/>
                </a:solidFill>
              </a:rPr>
              <a:t>ºC </a:t>
            </a:r>
          </a:p>
        </p:txBody>
      </p:sp>
      <p:sp>
        <p:nvSpPr>
          <p:cNvPr id="27" name="TextBox 26"/>
          <p:cNvSpPr txBox="1"/>
          <p:nvPr/>
        </p:nvSpPr>
        <p:spPr>
          <a:xfrm>
            <a:off x="3235608" y="4485567"/>
            <a:ext cx="2804742" cy="369332"/>
          </a:xfrm>
          <a:prstGeom prst="rect">
            <a:avLst/>
          </a:prstGeom>
          <a:noFill/>
        </p:spPr>
        <p:txBody>
          <a:bodyPr wrap="none" rtlCol="0">
            <a:spAutoFit/>
          </a:bodyPr>
          <a:lstStyle/>
          <a:p>
            <a:r>
              <a:rPr lang="en-US" dirty="0" smtClean="0">
                <a:solidFill>
                  <a:srgbClr val="333333"/>
                </a:solidFill>
              </a:rPr>
              <a:t>500mb Air </a:t>
            </a:r>
            <a:r>
              <a:rPr lang="en-US" dirty="0">
                <a:solidFill>
                  <a:srgbClr val="333333"/>
                </a:solidFill>
              </a:rPr>
              <a:t>Temp: </a:t>
            </a:r>
            <a:r>
              <a:rPr lang="en-US" dirty="0" smtClean="0">
                <a:solidFill>
                  <a:srgbClr val="333333"/>
                </a:solidFill>
              </a:rPr>
              <a:t>28.0 </a:t>
            </a:r>
            <a:r>
              <a:rPr lang="en-US" dirty="0">
                <a:solidFill>
                  <a:srgbClr val="333333"/>
                </a:solidFill>
              </a:rPr>
              <a:t>ºC </a:t>
            </a:r>
          </a:p>
        </p:txBody>
      </p:sp>
      <p:sp>
        <p:nvSpPr>
          <p:cNvPr id="28" name="TextBox 27"/>
          <p:cNvSpPr txBox="1"/>
          <p:nvPr/>
        </p:nvSpPr>
        <p:spPr>
          <a:xfrm>
            <a:off x="3235042" y="4848650"/>
            <a:ext cx="3189399" cy="369332"/>
          </a:xfrm>
          <a:prstGeom prst="rect">
            <a:avLst/>
          </a:prstGeom>
          <a:noFill/>
        </p:spPr>
        <p:txBody>
          <a:bodyPr wrap="none" rtlCol="0">
            <a:spAutoFit/>
          </a:bodyPr>
          <a:lstStyle/>
          <a:p>
            <a:r>
              <a:rPr lang="en-US" dirty="0" smtClean="0">
                <a:solidFill>
                  <a:srgbClr val="333333"/>
                </a:solidFill>
              </a:rPr>
              <a:t>500mb Parcel </a:t>
            </a:r>
            <a:r>
              <a:rPr lang="en-US" dirty="0">
                <a:solidFill>
                  <a:srgbClr val="333333"/>
                </a:solidFill>
              </a:rPr>
              <a:t>Temp: 23.5 ºC </a:t>
            </a:r>
          </a:p>
        </p:txBody>
      </p:sp>
      <p:pic>
        <p:nvPicPr>
          <p:cNvPr id="29" name="Picture 7" descr="C:\Users\treena.hartley\AppData\Local\Microsoft\Windows\Temporary Internet Files\Content.IE5\VY9WO2KB\600px-Red_check.svg[1].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360767" y="1036325"/>
            <a:ext cx="582276" cy="582276"/>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9"/>
          <p:cNvPicPr>
            <a:picLocks noChangeAspect="1"/>
          </p:cNvPicPr>
          <p:nvPr/>
        </p:nvPicPr>
        <p:blipFill rotWithShape="1">
          <a:blip r:embed="rId7">
            <a:extLst>
              <a:ext uri="{28A0092B-C50C-407E-A947-70E740481C1C}">
                <a14:useLocalDpi xmlns:a14="http://schemas.microsoft.com/office/drawing/2010/main" val="0"/>
              </a:ext>
            </a:extLst>
          </a:blip>
          <a:srcRect l="6046" t="16417" r="57409" b="45956"/>
          <a:stretch/>
        </p:blipFill>
        <p:spPr>
          <a:xfrm>
            <a:off x="6913790" y="2069433"/>
            <a:ext cx="2081603" cy="1881554"/>
          </a:xfrm>
          <a:prstGeom prst="rect">
            <a:avLst/>
          </a:prstGeom>
        </p:spPr>
      </p:pic>
      <p:sp>
        <p:nvSpPr>
          <p:cNvPr id="32" name="TextBox 31"/>
          <p:cNvSpPr txBox="1"/>
          <p:nvPr/>
        </p:nvSpPr>
        <p:spPr>
          <a:xfrm>
            <a:off x="6223538" y="1471980"/>
            <a:ext cx="3039054" cy="923330"/>
          </a:xfrm>
          <a:prstGeom prst="rect">
            <a:avLst/>
          </a:prstGeom>
          <a:noFill/>
        </p:spPr>
        <p:txBody>
          <a:bodyPr wrap="square" rtlCol="0">
            <a:spAutoFit/>
          </a:bodyPr>
          <a:lstStyle/>
          <a:p>
            <a:pPr algn="ctr"/>
            <a:r>
              <a:rPr lang="en-US" sz="2000" b="1" dirty="0" smtClean="0">
                <a:solidFill>
                  <a:srgbClr val="111111"/>
                </a:solidFill>
                <a:latin typeface="Times New Roman" panose="02020603050405020304" pitchFamily="18" charset="0"/>
                <a:cs typeface="Times New Roman" panose="02020603050405020304" pitchFamily="18" charset="0"/>
              </a:rPr>
              <a:t>Daily </a:t>
            </a:r>
            <a:r>
              <a:rPr lang="en-US" sz="2000" b="1" dirty="0" smtClean="0">
                <a:solidFill>
                  <a:srgbClr val="111111"/>
                </a:solidFill>
                <a:latin typeface="Times New Roman" panose="02020603050405020304" pitchFamily="18" charset="0"/>
                <a:cs typeface="Times New Roman" panose="02020603050405020304" pitchFamily="18" charset="0"/>
              </a:rPr>
              <a:t>Omega </a:t>
            </a:r>
            <a:r>
              <a:rPr lang="en-US" sz="2000" b="1" dirty="0" smtClean="0">
                <a:solidFill>
                  <a:srgbClr val="111111"/>
                </a:solidFill>
                <a:latin typeface="Times New Roman" panose="02020603050405020304" pitchFamily="18" charset="0"/>
                <a:cs typeface="Times New Roman" panose="02020603050405020304" pitchFamily="18" charset="0"/>
              </a:rPr>
              <a:t>Anomaly*</a:t>
            </a:r>
          </a:p>
          <a:p>
            <a:pPr algn="ctr"/>
            <a:r>
              <a:rPr lang="en-US" sz="1400" b="1" dirty="0" smtClean="0">
                <a:solidFill>
                  <a:srgbClr val="111111"/>
                </a:solidFill>
                <a:latin typeface="Times New Roman" panose="02020603050405020304" pitchFamily="18" charset="0"/>
                <a:cs typeface="Times New Roman" panose="02020603050405020304" pitchFamily="18" charset="0"/>
              </a:rPr>
              <a:t>(850 </a:t>
            </a:r>
            <a:r>
              <a:rPr lang="en-US" sz="1400" b="1" dirty="0" err="1" smtClean="0">
                <a:solidFill>
                  <a:srgbClr val="111111"/>
                </a:solidFill>
                <a:latin typeface="Times New Roman" panose="02020603050405020304" pitchFamily="18" charset="0"/>
                <a:cs typeface="Times New Roman" panose="02020603050405020304" pitchFamily="18" charset="0"/>
              </a:rPr>
              <a:t>mb</a:t>
            </a:r>
            <a:r>
              <a:rPr lang="en-US" sz="1400" b="1" dirty="0" smtClean="0">
                <a:solidFill>
                  <a:srgbClr val="111111"/>
                </a:solidFill>
                <a:latin typeface="Times New Roman" panose="02020603050405020304" pitchFamily="18" charset="0"/>
                <a:cs typeface="Times New Roman" panose="02020603050405020304" pitchFamily="18" charset="0"/>
              </a:rPr>
              <a:t>)</a:t>
            </a:r>
          </a:p>
          <a:p>
            <a:pPr algn="ctr"/>
            <a:endParaRPr lang="en-US" sz="2000" b="1" dirty="0">
              <a:solidFill>
                <a:srgbClr val="111111"/>
              </a:solidFill>
              <a:latin typeface="Times New Roman" panose="02020603050405020304" pitchFamily="18" charset="0"/>
              <a:cs typeface="Times New Roman" panose="02020603050405020304" pitchFamily="18" charset="0"/>
            </a:endParaRPr>
          </a:p>
        </p:txBody>
      </p:sp>
      <p:sp>
        <p:nvSpPr>
          <p:cNvPr id="33" name="TextBox 32"/>
          <p:cNvSpPr txBox="1"/>
          <p:nvPr/>
        </p:nvSpPr>
        <p:spPr>
          <a:xfrm>
            <a:off x="6947518" y="6134668"/>
            <a:ext cx="2057400" cy="769441"/>
          </a:xfrm>
          <a:prstGeom prst="rect">
            <a:avLst/>
          </a:prstGeom>
          <a:noFill/>
        </p:spPr>
        <p:txBody>
          <a:bodyPr wrap="square" rtlCol="0">
            <a:spAutoFit/>
          </a:bodyPr>
          <a:lstStyle/>
          <a:p>
            <a:pPr algn="ctr"/>
            <a:r>
              <a:rPr lang="en-US" sz="1200" b="1" dirty="0" smtClean="0">
                <a:solidFill>
                  <a:srgbClr val="303030"/>
                </a:solidFill>
                <a:latin typeface="Times New Roman" panose="02020603050405020304" pitchFamily="18" charset="0"/>
                <a:cs typeface="Times New Roman" panose="02020603050405020304" pitchFamily="18" charset="0"/>
              </a:rPr>
              <a:t>*Based on 1981 to 2010 </a:t>
            </a:r>
          </a:p>
          <a:p>
            <a:pPr algn="ctr"/>
            <a:r>
              <a:rPr lang="en-US" sz="1200" b="1" dirty="0" smtClean="0">
                <a:solidFill>
                  <a:srgbClr val="303030"/>
                </a:solidFill>
                <a:latin typeface="Times New Roman" panose="02020603050405020304" pitchFamily="18" charset="0"/>
                <a:cs typeface="Times New Roman" panose="02020603050405020304" pitchFamily="18" charset="0"/>
              </a:rPr>
              <a:t>Climatology</a:t>
            </a:r>
          </a:p>
          <a:p>
            <a:pPr algn="ctr"/>
            <a:endParaRPr lang="en-US" sz="2000" b="1" dirty="0">
              <a:solidFill>
                <a:srgbClr val="303030"/>
              </a:solidFill>
              <a:latin typeface="Times New Roman" panose="02020603050405020304" pitchFamily="18" charset="0"/>
              <a:cs typeface="Times New Roman" panose="02020603050405020304" pitchFamily="18" charset="0"/>
            </a:endParaRPr>
          </a:p>
        </p:txBody>
      </p:sp>
      <p:pic>
        <p:nvPicPr>
          <p:cNvPr id="34" name="Picture 33"/>
          <p:cNvPicPr>
            <a:picLocks noChangeAspect="1"/>
          </p:cNvPicPr>
          <p:nvPr/>
        </p:nvPicPr>
        <p:blipFill rotWithShape="1">
          <a:blip r:embed="rId8">
            <a:extLst>
              <a:ext uri="{28A0092B-C50C-407E-A947-70E740481C1C}">
                <a14:useLocalDpi xmlns:a14="http://schemas.microsoft.com/office/drawing/2010/main" val="0"/>
              </a:ext>
            </a:extLst>
          </a:blip>
          <a:srcRect l="4542" t="13411" r="59045" b="47349"/>
          <a:stretch/>
        </p:blipFill>
        <p:spPr>
          <a:xfrm>
            <a:off x="6934302" y="4104536"/>
            <a:ext cx="2070616" cy="1857559"/>
          </a:xfrm>
          <a:prstGeom prst="rect">
            <a:avLst/>
          </a:prstGeom>
        </p:spPr>
      </p:pic>
      <p:pic>
        <p:nvPicPr>
          <p:cNvPr id="35" name="Picture 34"/>
          <p:cNvPicPr>
            <a:picLocks noChangeAspect="1"/>
          </p:cNvPicPr>
          <p:nvPr/>
        </p:nvPicPr>
        <p:blipFill rotWithShape="1">
          <a:blip r:embed="rId9">
            <a:extLst>
              <a:ext uri="{28A0092B-C50C-407E-A947-70E740481C1C}">
                <a14:useLocalDpi xmlns:a14="http://schemas.microsoft.com/office/drawing/2010/main" val="0"/>
              </a:ext>
            </a:extLst>
          </a:blip>
          <a:srcRect l="85219" t="2745" r="7053" b="9448"/>
          <a:stretch/>
        </p:blipFill>
        <p:spPr>
          <a:xfrm>
            <a:off x="6376816" y="1933645"/>
            <a:ext cx="460774" cy="4340693"/>
          </a:xfrm>
          <a:prstGeom prst="rect">
            <a:avLst/>
          </a:prstGeom>
        </p:spPr>
      </p:pic>
      <p:sp>
        <p:nvSpPr>
          <p:cNvPr id="31" name="TextBox 30"/>
          <p:cNvSpPr txBox="1"/>
          <p:nvPr/>
        </p:nvSpPr>
        <p:spPr>
          <a:xfrm>
            <a:off x="95249" y="6498193"/>
            <a:ext cx="768159" cy="307777"/>
          </a:xfrm>
          <a:prstGeom prst="rect">
            <a:avLst/>
          </a:prstGeom>
          <a:noFill/>
        </p:spPr>
        <p:txBody>
          <a:bodyPr wrap="none" rtlCol="0">
            <a:spAutoFit/>
          </a:bodyPr>
          <a:lstStyle/>
          <a:p>
            <a:r>
              <a:rPr lang="en-US" sz="1400" dirty="0" smtClean="0">
                <a:solidFill>
                  <a:srgbClr val="6F5F4D"/>
                </a:solidFill>
                <a:latin typeface="Times New Roman" panose="02020603050405020304" pitchFamily="18" charset="0"/>
                <a:cs typeface="Times New Roman" panose="02020603050405020304" pitchFamily="18" charset="0"/>
              </a:rPr>
              <a:t>Kg/m^2</a:t>
            </a:r>
            <a:endParaRPr lang="en-US" sz="1400" dirty="0">
              <a:solidFill>
                <a:srgbClr val="6F5F4D"/>
              </a:solidFill>
              <a:latin typeface="Times New Roman" panose="02020603050405020304" pitchFamily="18" charset="0"/>
              <a:cs typeface="Times New Roman" panose="02020603050405020304" pitchFamily="18" charset="0"/>
            </a:endParaRPr>
          </a:p>
        </p:txBody>
      </p:sp>
      <p:sp>
        <p:nvSpPr>
          <p:cNvPr id="36" name="TextBox 35"/>
          <p:cNvSpPr txBox="1"/>
          <p:nvPr/>
        </p:nvSpPr>
        <p:spPr>
          <a:xfrm>
            <a:off x="8649876" y="6531056"/>
            <a:ext cx="484428" cy="307777"/>
          </a:xfrm>
          <a:prstGeom prst="rect">
            <a:avLst/>
          </a:prstGeom>
          <a:noFill/>
        </p:spPr>
        <p:txBody>
          <a:bodyPr wrap="none" rtlCol="0">
            <a:spAutoFit/>
          </a:bodyPr>
          <a:lstStyle/>
          <a:p>
            <a:r>
              <a:rPr lang="en-US" sz="1400" dirty="0" smtClean="0">
                <a:solidFill>
                  <a:srgbClr val="111111"/>
                </a:solidFill>
                <a:latin typeface="Times New Roman" panose="02020603050405020304" pitchFamily="18" charset="0"/>
                <a:cs typeface="Times New Roman" panose="02020603050405020304" pitchFamily="18" charset="0"/>
              </a:rPr>
              <a:t>Pa/s</a:t>
            </a:r>
            <a:endParaRPr lang="en-US" sz="1400" dirty="0">
              <a:solidFill>
                <a:srgbClr val="11111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73195981"/>
      </p:ext>
    </p:extLst>
  </p:cSld>
  <p:clrMapOvr>
    <a:masterClrMapping/>
  </p:clrMapOvr>
  <p:transition/>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a:spLocks noChangeArrowheads="1"/>
          </p:cNvSpPr>
          <p:nvPr/>
        </p:nvSpPr>
        <p:spPr bwMode="auto">
          <a:xfrm>
            <a:off x="1" y="183543"/>
            <a:ext cx="9144000" cy="754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4300" dirty="0" smtClean="0">
                <a:solidFill>
                  <a:srgbClr val="080808"/>
                </a:solidFill>
                <a:effectLst>
                  <a:outerShdw blurRad="38100" dist="38100" dir="2700000" algn="tl">
                    <a:srgbClr val="000000">
                      <a:alpha val="43137"/>
                    </a:srgbClr>
                  </a:outerShdw>
                </a:effectLst>
                <a:latin typeface="Algerian" panose="04020705040A02060702" pitchFamily="82" charset="0"/>
              </a:rPr>
              <a:t>Key ingredients for tornadoes</a:t>
            </a:r>
            <a:endParaRPr lang="en-GB" altLang="en-US" sz="43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cxnSp>
        <p:nvCxnSpPr>
          <p:cNvPr id="14" name="Straight Connector 13"/>
          <p:cNvCxnSpPr/>
          <p:nvPr/>
        </p:nvCxnSpPr>
        <p:spPr>
          <a:xfrm>
            <a:off x="0" y="984250"/>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763" y="950913"/>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3121643" y="1714208"/>
            <a:ext cx="19489" cy="4650530"/>
          </a:xfrm>
          <a:prstGeom prst="line">
            <a:avLst/>
          </a:prstGeom>
          <a:ln>
            <a:solidFill>
              <a:srgbClr val="111111"/>
            </a:solidFill>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39297" y="1037275"/>
            <a:ext cx="3180430" cy="461665"/>
          </a:xfrm>
          <a:prstGeom prst="rect">
            <a:avLst/>
          </a:prstGeom>
          <a:noFill/>
        </p:spPr>
        <p:txBody>
          <a:bodyPr wrap="square" rtlCol="0">
            <a:spAutoFit/>
          </a:bodyPr>
          <a:lstStyle/>
          <a:p>
            <a:pPr algn="ctr"/>
            <a:r>
              <a:rPr lang="en-US" sz="2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Moisture</a:t>
            </a:r>
            <a:endParaRPr lang="en-US" sz="2400" b="1"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cxnSp>
        <p:nvCxnSpPr>
          <p:cNvPr id="20" name="Straight Connector 19"/>
          <p:cNvCxnSpPr/>
          <p:nvPr/>
        </p:nvCxnSpPr>
        <p:spPr>
          <a:xfrm>
            <a:off x="6307227" y="1590383"/>
            <a:ext cx="19489" cy="4650530"/>
          </a:xfrm>
          <a:prstGeom prst="line">
            <a:avLst/>
          </a:prstGeom>
          <a:ln>
            <a:solidFill>
              <a:srgbClr val="111111"/>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094428" y="1064900"/>
            <a:ext cx="3180430" cy="461665"/>
          </a:xfrm>
          <a:prstGeom prst="rect">
            <a:avLst/>
          </a:prstGeom>
          <a:noFill/>
        </p:spPr>
        <p:txBody>
          <a:bodyPr wrap="square" rtlCol="0">
            <a:spAutoFit/>
          </a:bodyPr>
          <a:lstStyle/>
          <a:p>
            <a:pPr algn="ctr"/>
            <a:r>
              <a:rPr lang="en-US" sz="2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Instability</a:t>
            </a:r>
            <a:endParaRPr lang="en-US" sz="2400" b="1"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9" name="TextBox 8"/>
          <p:cNvSpPr txBox="1"/>
          <p:nvPr/>
        </p:nvSpPr>
        <p:spPr>
          <a:xfrm>
            <a:off x="6250077" y="1044275"/>
            <a:ext cx="3180430" cy="461665"/>
          </a:xfrm>
          <a:prstGeom prst="rect">
            <a:avLst/>
          </a:prstGeom>
          <a:noFill/>
        </p:spPr>
        <p:txBody>
          <a:bodyPr wrap="square" rtlCol="0">
            <a:spAutoFit/>
          </a:bodyPr>
          <a:lstStyle/>
          <a:p>
            <a:pPr algn="ctr"/>
            <a:r>
              <a:rPr lang="en-US" sz="2400" b="1" dirty="0" smtClean="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Rising Motion</a:t>
            </a:r>
            <a:endParaRPr lang="en-US" sz="2400" b="1" dirty="0">
              <a:solidFill>
                <a:srgbClr val="11111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0" name="TextBox 9"/>
          <p:cNvSpPr txBox="1"/>
          <p:nvPr/>
        </p:nvSpPr>
        <p:spPr>
          <a:xfrm>
            <a:off x="-201222" y="2815719"/>
            <a:ext cx="1158555" cy="400110"/>
          </a:xfrm>
          <a:prstGeom prst="rect">
            <a:avLst/>
          </a:prstGeom>
          <a:noFill/>
        </p:spPr>
        <p:txBody>
          <a:bodyPr wrap="square" rtlCol="0">
            <a:spAutoFit/>
          </a:bodyPr>
          <a:lstStyle/>
          <a:p>
            <a:pPr algn="ctr"/>
            <a:r>
              <a:rPr lang="en-US" sz="2000" b="1" dirty="0" smtClean="0">
                <a:solidFill>
                  <a:srgbClr val="990000"/>
                </a:solidFill>
                <a:latin typeface="Times New Roman" panose="02020603050405020304" pitchFamily="18" charset="0"/>
                <a:cs typeface="Times New Roman" panose="02020603050405020304" pitchFamily="18" charset="0"/>
              </a:rPr>
              <a:t>Feb 21</a:t>
            </a:r>
            <a:endParaRPr lang="en-US" sz="2000" b="1" dirty="0">
              <a:solidFill>
                <a:srgbClr val="990000"/>
              </a:solidFill>
              <a:latin typeface="Times New Roman" panose="02020603050405020304" pitchFamily="18" charset="0"/>
              <a:cs typeface="Times New Roman" panose="02020603050405020304" pitchFamily="18" charset="0"/>
            </a:endParaRPr>
          </a:p>
        </p:txBody>
      </p:sp>
      <p:pic>
        <p:nvPicPr>
          <p:cNvPr id="11" name="Picture 10"/>
          <p:cNvPicPr>
            <a:picLocks noChangeAspect="1"/>
          </p:cNvPicPr>
          <p:nvPr/>
        </p:nvPicPr>
        <p:blipFill rotWithShape="1">
          <a:blip r:embed="rId3">
            <a:duotone>
              <a:prstClr val="black"/>
              <a:srgbClr val="D9C3A5">
                <a:tint val="50000"/>
                <a:satMod val="180000"/>
              </a:srgbClr>
            </a:duotone>
            <a:extLst>
              <a:ext uri="{BEBA8EAE-BF5A-486C-A8C5-ECC9F3942E4B}">
                <a14:imgProps xmlns:a14="http://schemas.microsoft.com/office/drawing/2010/main">
                  <a14:imgLayer r:embed="rId4">
                    <a14:imgEffect>
                      <a14:colorTemperature colorTemp="5900"/>
                    </a14:imgEffect>
                    <a14:imgEffect>
                      <a14:saturation sat="0"/>
                    </a14:imgEffect>
                  </a14:imgLayer>
                </a14:imgProps>
              </a:ext>
              <a:ext uri="{28A0092B-C50C-407E-A947-70E740481C1C}">
                <a14:useLocalDpi xmlns:a14="http://schemas.microsoft.com/office/drawing/2010/main" val="0"/>
              </a:ext>
            </a:extLst>
          </a:blip>
          <a:srcRect l="8372" t="16467" r="56881" b="46274"/>
          <a:stretch/>
        </p:blipFill>
        <p:spPr>
          <a:xfrm>
            <a:off x="738602" y="2125426"/>
            <a:ext cx="2022608" cy="1799747"/>
          </a:xfrm>
          <a:prstGeom prst="rect">
            <a:avLst/>
          </a:prstGeom>
        </p:spPr>
      </p:pic>
      <p:pic>
        <p:nvPicPr>
          <p:cNvPr id="12" name="Picture 11"/>
          <p:cNvPicPr>
            <a:picLocks noChangeAspect="1"/>
          </p:cNvPicPr>
          <p:nvPr/>
        </p:nvPicPr>
        <p:blipFill rotWithShape="1">
          <a:blip r:embed="rId5">
            <a:duotone>
              <a:prstClr val="black"/>
              <a:srgbClr val="D9C3A5">
                <a:tint val="50000"/>
                <a:satMod val="180000"/>
              </a:srgbClr>
            </a:duotone>
            <a:extLst>
              <a:ext uri="{28A0092B-C50C-407E-A947-70E740481C1C}">
                <a14:useLocalDpi xmlns:a14="http://schemas.microsoft.com/office/drawing/2010/main" val="0"/>
              </a:ext>
            </a:extLst>
          </a:blip>
          <a:srcRect l="5023" t="19038" r="58821" b="42323"/>
          <a:stretch/>
        </p:blipFill>
        <p:spPr>
          <a:xfrm>
            <a:off x="764483" y="4213890"/>
            <a:ext cx="2018069" cy="1858552"/>
          </a:xfrm>
          <a:prstGeom prst="rect">
            <a:avLst/>
          </a:prstGeom>
        </p:spPr>
      </p:pic>
      <p:sp>
        <p:nvSpPr>
          <p:cNvPr id="13" name="TextBox 12"/>
          <p:cNvSpPr txBox="1"/>
          <p:nvPr/>
        </p:nvSpPr>
        <p:spPr>
          <a:xfrm>
            <a:off x="-191698" y="4844544"/>
            <a:ext cx="1158555" cy="400110"/>
          </a:xfrm>
          <a:prstGeom prst="rect">
            <a:avLst/>
          </a:prstGeom>
          <a:noFill/>
        </p:spPr>
        <p:txBody>
          <a:bodyPr wrap="square" rtlCol="0">
            <a:spAutoFit/>
          </a:bodyPr>
          <a:lstStyle/>
          <a:p>
            <a:pPr algn="ctr"/>
            <a:r>
              <a:rPr lang="en-US" sz="2000" b="1" dirty="0" smtClean="0">
                <a:solidFill>
                  <a:srgbClr val="990000"/>
                </a:solidFill>
                <a:latin typeface="Times New Roman" panose="02020603050405020304" pitchFamily="18" charset="0"/>
                <a:cs typeface="Times New Roman" panose="02020603050405020304" pitchFamily="18" charset="0"/>
              </a:rPr>
              <a:t>Feb 26</a:t>
            </a:r>
            <a:endParaRPr lang="en-US" sz="2000" b="1" dirty="0">
              <a:solidFill>
                <a:srgbClr val="990000"/>
              </a:solidFill>
              <a:latin typeface="Times New Roman" panose="02020603050405020304" pitchFamily="18" charset="0"/>
              <a:cs typeface="Times New Roman" panose="02020603050405020304" pitchFamily="18" charset="0"/>
            </a:endParaRPr>
          </a:p>
        </p:txBody>
      </p:sp>
      <p:sp>
        <p:nvSpPr>
          <p:cNvPr id="16" name="TextBox 15"/>
          <p:cNvSpPr txBox="1"/>
          <p:nvPr/>
        </p:nvSpPr>
        <p:spPr>
          <a:xfrm>
            <a:off x="55374" y="1610715"/>
            <a:ext cx="3039054" cy="707886"/>
          </a:xfrm>
          <a:prstGeom prst="rect">
            <a:avLst/>
          </a:prstGeom>
          <a:noFill/>
        </p:spPr>
        <p:txBody>
          <a:bodyPr wrap="square" rtlCol="0">
            <a:spAutoFit/>
          </a:bodyPr>
          <a:lstStyle/>
          <a:p>
            <a:pPr algn="ctr"/>
            <a:r>
              <a:rPr lang="en-US" sz="2000" b="1" dirty="0" smtClean="0">
                <a:solidFill>
                  <a:srgbClr val="303030"/>
                </a:solidFill>
                <a:latin typeface="Times New Roman" panose="02020603050405020304" pitchFamily="18" charset="0"/>
                <a:cs typeface="Times New Roman" panose="02020603050405020304" pitchFamily="18" charset="0"/>
              </a:rPr>
              <a:t>Daily PWAT Anomaly*</a:t>
            </a:r>
          </a:p>
          <a:p>
            <a:pPr algn="ctr"/>
            <a:endParaRPr lang="en-US" sz="2000" b="1" dirty="0">
              <a:solidFill>
                <a:srgbClr val="303030"/>
              </a:solidFill>
              <a:latin typeface="Times New Roman" panose="02020603050405020304" pitchFamily="18" charset="0"/>
              <a:cs typeface="Times New Roman" panose="02020603050405020304" pitchFamily="18" charset="0"/>
            </a:endParaRPr>
          </a:p>
        </p:txBody>
      </p:sp>
      <p:sp>
        <p:nvSpPr>
          <p:cNvPr id="18" name="TextBox 17"/>
          <p:cNvSpPr txBox="1"/>
          <p:nvPr/>
        </p:nvSpPr>
        <p:spPr>
          <a:xfrm>
            <a:off x="722860" y="6094530"/>
            <a:ext cx="2057400" cy="769441"/>
          </a:xfrm>
          <a:prstGeom prst="rect">
            <a:avLst/>
          </a:prstGeom>
          <a:noFill/>
        </p:spPr>
        <p:txBody>
          <a:bodyPr wrap="square" rtlCol="0">
            <a:spAutoFit/>
          </a:bodyPr>
          <a:lstStyle/>
          <a:p>
            <a:pPr algn="ctr"/>
            <a:r>
              <a:rPr lang="en-US" sz="1200" b="1" dirty="0" smtClean="0">
                <a:solidFill>
                  <a:srgbClr val="303030"/>
                </a:solidFill>
                <a:latin typeface="Times New Roman" panose="02020603050405020304" pitchFamily="18" charset="0"/>
                <a:cs typeface="Times New Roman" panose="02020603050405020304" pitchFamily="18" charset="0"/>
              </a:rPr>
              <a:t>*Based on 1981 to 2010 </a:t>
            </a:r>
          </a:p>
          <a:p>
            <a:pPr algn="ctr"/>
            <a:r>
              <a:rPr lang="en-US" sz="1200" b="1" dirty="0" smtClean="0">
                <a:solidFill>
                  <a:srgbClr val="303030"/>
                </a:solidFill>
                <a:latin typeface="Times New Roman" panose="02020603050405020304" pitchFamily="18" charset="0"/>
                <a:cs typeface="Times New Roman" panose="02020603050405020304" pitchFamily="18" charset="0"/>
              </a:rPr>
              <a:t>Climatology</a:t>
            </a:r>
          </a:p>
          <a:p>
            <a:pPr algn="ctr"/>
            <a:endParaRPr lang="en-US" sz="2000" b="1" dirty="0">
              <a:solidFill>
                <a:srgbClr val="303030"/>
              </a:solidFill>
              <a:latin typeface="Times New Roman" panose="02020603050405020304" pitchFamily="18" charset="0"/>
              <a:cs typeface="Times New Roman" panose="02020603050405020304" pitchFamily="18" charset="0"/>
            </a:endParaRPr>
          </a:p>
        </p:txBody>
      </p:sp>
      <p:pic>
        <p:nvPicPr>
          <p:cNvPr id="14343" name="Picture 7" descr="C:\Users\treena.hartley\AppData\Local\Microsoft\Windows\Temporary Internet Files\Content.IE5\VY9WO2KB\600px-Red_check.svg[1].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026713" y="1060505"/>
            <a:ext cx="582276" cy="582276"/>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p:cNvSpPr txBox="1"/>
          <p:nvPr/>
        </p:nvSpPr>
        <p:spPr>
          <a:xfrm>
            <a:off x="3549367" y="3187254"/>
            <a:ext cx="2436886" cy="369332"/>
          </a:xfrm>
          <a:prstGeom prst="rect">
            <a:avLst/>
          </a:prstGeom>
          <a:noFill/>
        </p:spPr>
        <p:txBody>
          <a:bodyPr wrap="none" rtlCol="0">
            <a:spAutoFit/>
          </a:bodyPr>
          <a:lstStyle/>
          <a:p>
            <a:r>
              <a:rPr lang="en-US" dirty="0" smtClean="0">
                <a:solidFill>
                  <a:srgbClr val="333333"/>
                </a:solidFill>
              </a:rPr>
              <a:t>Calculated LI: 0.5 </a:t>
            </a:r>
            <a:r>
              <a:rPr lang="en-US" dirty="0">
                <a:solidFill>
                  <a:srgbClr val="333333"/>
                </a:solidFill>
              </a:rPr>
              <a:t>ºC </a:t>
            </a:r>
          </a:p>
        </p:txBody>
      </p:sp>
      <p:sp>
        <p:nvSpPr>
          <p:cNvPr id="24" name="TextBox 23"/>
          <p:cNvSpPr txBox="1"/>
          <p:nvPr/>
        </p:nvSpPr>
        <p:spPr>
          <a:xfrm>
            <a:off x="3254092" y="2318601"/>
            <a:ext cx="2868862" cy="369332"/>
          </a:xfrm>
          <a:prstGeom prst="rect">
            <a:avLst/>
          </a:prstGeom>
          <a:noFill/>
        </p:spPr>
        <p:txBody>
          <a:bodyPr wrap="none" rtlCol="0">
            <a:spAutoFit/>
          </a:bodyPr>
          <a:lstStyle/>
          <a:p>
            <a:r>
              <a:rPr lang="en-US" dirty="0" smtClean="0">
                <a:solidFill>
                  <a:srgbClr val="333333"/>
                </a:solidFill>
              </a:rPr>
              <a:t>500mb Air Temp</a:t>
            </a:r>
            <a:r>
              <a:rPr lang="en-US" dirty="0">
                <a:solidFill>
                  <a:srgbClr val="333333"/>
                </a:solidFill>
              </a:rPr>
              <a:t>: 23.0 ºC  </a:t>
            </a:r>
          </a:p>
        </p:txBody>
      </p:sp>
      <p:sp>
        <p:nvSpPr>
          <p:cNvPr id="25" name="TextBox 24"/>
          <p:cNvSpPr txBox="1"/>
          <p:nvPr/>
        </p:nvSpPr>
        <p:spPr>
          <a:xfrm>
            <a:off x="3254092" y="2696405"/>
            <a:ext cx="3253519" cy="369332"/>
          </a:xfrm>
          <a:prstGeom prst="rect">
            <a:avLst/>
          </a:prstGeom>
          <a:noFill/>
        </p:spPr>
        <p:txBody>
          <a:bodyPr wrap="none" rtlCol="0">
            <a:spAutoFit/>
          </a:bodyPr>
          <a:lstStyle/>
          <a:p>
            <a:r>
              <a:rPr lang="en-US" dirty="0" smtClean="0">
                <a:solidFill>
                  <a:srgbClr val="333333"/>
                </a:solidFill>
              </a:rPr>
              <a:t>500mb Parcel Temp: 23.5 ºC </a:t>
            </a:r>
            <a:endParaRPr lang="en-US" dirty="0">
              <a:solidFill>
                <a:srgbClr val="333333"/>
              </a:solidFill>
            </a:endParaRPr>
          </a:p>
        </p:txBody>
      </p:sp>
      <p:sp>
        <p:nvSpPr>
          <p:cNvPr id="26" name="TextBox 25"/>
          <p:cNvSpPr txBox="1"/>
          <p:nvPr/>
        </p:nvSpPr>
        <p:spPr>
          <a:xfrm>
            <a:off x="3461087" y="5378004"/>
            <a:ext cx="2501006" cy="369332"/>
          </a:xfrm>
          <a:prstGeom prst="rect">
            <a:avLst/>
          </a:prstGeom>
          <a:noFill/>
        </p:spPr>
        <p:txBody>
          <a:bodyPr wrap="none" rtlCol="0">
            <a:spAutoFit/>
          </a:bodyPr>
          <a:lstStyle/>
          <a:p>
            <a:r>
              <a:rPr lang="en-US" dirty="0" smtClean="0">
                <a:solidFill>
                  <a:srgbClr val="333333"/>
                </a:solidFill>
              </a:rPr>
              <a:t>Calculated LI: - 4.5 </a:t>
            </a:r>
            <a:r>
              <a:rPr lang="en-US" dirty="0">
                <a:solidFill>
                  <a:srgbClr val="333333"/>
                </a:solidFill>
              </a:rPr>
              <a:t>ºC </a:t>
            </a:r>
          </a:p>
        </p:txBody>
      </p:sp>
      <p:sp>
        <p:nvSpPr>
          <p:cNvPr id="27" name="TextBox 26"/>
          <p:cNvSpPr txBox="1"/>
          <p:nvPr/>
        </p:nvSpPr>
        <p:spPr>
          <a:xfrm>
            <a:off x="3235608" y="4485567"/>
            <a:ext cx="2804742" cy="369332"/>
          </a:xfrm>
          <a:prstGeom prst="rect">
            <a:avLst/>
          </a:prstGeom>
          <a:noFill/>
        </p:spPr>
        <p:txBody>
          <a:bodyPr wrap="none" rtlCol="0">
            <a:spAutoFit/>
          </a:bodyPr>
          <a:lstStyle/>
          <a:p>
            <a:r>
              <a:rPr lang="en-US" dirty="0" smtClean="0">
                <a:solidFill>
                  <a:srgbClr val="333333"/>
                </a:solidFill>
              </a:rPr>
              <a:t>500mb Air </a:t>
            </a:r>
            <a:r>
              <a:rPr lang="en-US" dirty="0">
                <a:solidFill>
                  <a:srgbClr val="333333"/>
                </a:solidFill>
              </a:rPr>
              <a:t>Temp: </a:t>
            </a:r>
            <a:r>
              <a:rPr lang="en-US" dirty="0" smtClean="0">
                <a:solidFill>
                  <a:srgbClr val="333333"/>
                </a:solidFill>
              </a:rPr>
              <a:t>28.0 </a:t>
            </a:r>
            <a:r>
              <a:rPr lang="en-US" dirty="0">
                <a:solidFill>
                  <a:srgbClr val="333333"/>
                </a:solidFill>
              </a:rPr>
              <a:t>ºC </a:t>
            </a:r>
          </a:p>
        </p:txBody>
      </p:sp>
      <p:sp>
        <p:nvSpPr>
          <p:cNvPr id="28" name="TextBox 27"/>
          <p:cNvSpPr txBox="1"/>
          <p:nvPr/>
        </p:nvSpPr>
        <p:spPr>
          <a:xfrm>
            <a:off x="3235042" y="4848650"/>
            <a:ext cx="3189399" cy="369332"/>
          </a:xfrm>
          <a:prstGeom prst="rect">
            <a:avLst/>
          </a:prstGeom>
          <a:noFill/>
        </p:spPr>
        <p:txBody>
          <a:bodyPr wrap="none" rtlCol="0">
            <a:spAutoFit/>
          </a:bodyPr>
          <a:lstStyle/>
          <a:p>
            <a:r>
              <a:rPr lang="en-US" dirty="0" smtClean="0">
                <a:solidFill>
                  <a:srgbClr val="333333"/>
                </a:solidFill>
              </a:rPr>
              <a:t>500mb Parcel </a:t>
            </a:r>
            <a:r>
              <a:rPr lang="en-US" dirty="0">
                <a:solidFill>
                  <a:srgbClr val="333333"/>
                </a:solidFill>
              </a:rPr>
              <a:t>Temp: 23.5 ºC </a:t>
            </a:r>
          </a:p>
        </p:txBody>
      </p:sp>
      <p:pic>
        <p:nvPicPr>
          <p:cNvPr id="29" name="Picture 7" descr="C:\Users\treena.hartley\AppData\Local\Microsoft\Windows\Temporary Internet Files\Content.IE5\VY9WO2KB\600px-Red_check.svg[1].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332192" y="1007750"/>
            <a:ext cx="582276" cy="582276"/>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9"/>
          <p:cNvPicPr>
            <a:picLocks noChangeAspect="1"/>
          </p:cNvPicPr>
          <p:nvPr/>
        </p:nvPicPr>
        <p:blipFill rotWithShape="1">
          <a:blip r:embed="rId7">
            <a:duotone>
              <a:prstClr val="black"/>
              <a:srgbClr val="D9C3A5">
                <a:tint val="50000"/>
                <a:satMod val="180000"/>
              </a:srgbClr>
            </a:duotone>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l="6046" t="16417" r="57409" b="45956"/>
          <a:stretch/>
        </p:blipFill>
        <p:spPr>
          <a:xfrm>
            <a:off x="6913790" y="2069433"/>
            <a:ext cx="2081603" cy="1881554"/>
          </a:xfrm>
          <a:prstGeom prst="rect">
            <a:avLst/>
          </a:prstGeom>
        </p:spPr>
      </p:pic>
      <p:sp>
        <p:nvSpPr>
          <p:cNvPr id="32" name="TextBox 31"/>
          <p:cNvSpPr txBox="1"/>
          <p:nvPr/>
        </p:nvSpPr>
        <p:spPr>
          <a:xfrm>
            <a:off x="6223538" y="1471980"/>
            <a:ext cx="3039054" cy="923330"/>
          </a:xfrm>
          <a:prstGeom prst="rect">
            <a:avLst/>
          </a:prstGeom>
          <a:noFill/>
        </p:spPr>
        <p:txBody>
          <a:bodyPr wrap="square" rtlCol="0">
            <a:spAutoFit/>
          </a:bodyPr>
          <a:lstStyle/>
          <a:p>
            <a:pPr algn="ctr"/>
            <a:r>
              <a:rPr lang="en-US" sz="2000" b="1" dirty="0" smtClean="0">
                <a:solidFill>
                  <a:srgbClr val="303030"/>
                </a:solidFill>
                <a:latin typeface="Times New Roman" panose="02020603050405020304" pitchFamily="18" charset="0"/>
                <a:cs typeface="Times New Roman" panose="02020603050405020304" pitchFamily="18" charset="0"/>
              </a:rPr>
              <a:t>Daily Omega Anomaly*</a:t>
            </a:r>
          </a:p>
          <a:p>
            <a:pPr algn="ctr"/>
            <a:r>
              <a:rPr lang="en-US" sz="1400" b="1" dirty="0" smtClean="0">
                <a:solidFill>
                  <a:srgbClr val="303030"/>
                </a:solidFill>
                <a:latin typeface="Times New Roman" panose="02020603050405020304" pitchFamily="18" charset="0"/>
                <a:cs typeface="Times New Roman" panose="02020603050405020304" pitchFamily="18" charset="0"/>
              </a:rPr>
              <a:t>(850 </a:t>
            </a:r>
            <a:r>
              <a:rPr lang="en-US" sz="1400" b="1" dirty="0" err="1" smtClean="0">
                <a:solidFill>
                  <a:srgbClr val="303030"/>
                </a:solidFill>
                <a:latin typeface="Times New Roman" panose="02020603050405020304" pitchFamily="18" charset="0"/>
                <a:cs typeface="Times New Roman" panose="02020603050405020304" pitchFamily="18" charset="0"/>
              </a:rPr>
              <a:t>mb</a:t>
            </a:r>
            <a:r>
              <a:rPr lang="en-US" sz="1400" b="1" dirty="0" smtClean="0">
                <a:solidFill>
                  <a:srgbClr val="303030"/>
                </a:solidFill>
                <a:latin typeface="Times New Roman" panose="02020603050405020304" pitchFamily="18" charset="0"/>
                <a:cs typeface="Times New Roman" panose="02020603050405020304" pitchFamily="18" charset="0"/>
              </a:rPr>
              <a:t>)</a:t>
            </a:r>
          </a:p>
          <a:p>
            <a:pPr algn="ctr"/>
            <a:endParaRPr lang="en-US" sz="2000" b="1" dirty="0">
              <a:solidFill>
                <a:srgbClr val="303030"/>
              </a:solidFill>
              <a:latin typeface="Times New Roman" panose="02020603050405020304" pitchFamily="18" charset="0"/>
              <a:cs typeface="Times New Roman" panose="02020603050405020304" pitchFamily="18" charset="0"/>
            </a:endParaRPr>
          </a:p>
        </p:txBody>
      </p:sp>
      <p:sp>
        <p:nvSpPr>
          <p:cNvPr id="33" name="TextBox 32"/>
          <p:cNvSpPr txBox="1"/>
          <p:nvPr/>
        </p:nvSpPr>
        <p:spPr>
          <a:xfrm>
            <a:off x="6947518" y="6134668"/>
            <a:ext cx="2057400" cy="769441"/>
          </a:xfrm>
          <a:prstGeom prst="rect">
            <a:avLst/>
          </a:prstGeom>
          <a:noFill/>
        </p:spPr>
        <p:txBody>
          <a:bodyPr wrap="square" rtlCol="0">
            <a:spAutoFit/>
          </a:bodyPr>
          <a:lstStyle/>
          <a:p>
            <a:pPr algn="ctr"/>
            <a:r>
              <a:rPr lang="en-US" sz="1200" b="1" dirty="0" smtClean="0">
                <a:solidFill>
                  <a:srgbClr val="303030"/>
                </a:solidFill>
                <a:latin typeface="Times New Roman" panose="02020603050405020304" pitchFamily="18" charset="0"/>
                <a:cs typeface="Times New Roman" panose="02020603050405020304" pitchFamily="18" charset="0"/>
              </a:rPr>
              <a:t>*Based on 1981 to 2010 </a:t>
            </a:r>
          </a:p>
          <a:p>
            <a:pPr algn="ctr"/>
            <a:r>
              <a:rPr lang="en-US" sz="1200" b="1" dirty="0" smtClean="0">
                <a:solidFill>
                  <a:srgbClr val="303030"/>
                </a:solidFill>
                <a:latin typeface="Times New Roman" panose="02020603050405020304" pitchFamily="18" charset="0"/>
                <a:cs typeface="Times New Roman" panose="02020603050405020304" pitchFamily="18" charset="0"/>
              </a:rPr>
              <a:t>Climatology</a:t>
            </a:r>
          </a:p>
          <a:p>
            <a:pPr algn="ctr"/>
            <a:endParaRPr lang="en-US" sz="2000" b="1" dirty="0">
              <a:solidFill>
                <a:srgbClr val="303030"/>
              </a:solidFill>
              <a:latin typeface="Times New Roman" panose="02020603050405020304" pitchFamily="18" charset="0"/>
              <a:cs typeface="Times New Roman" panose="02020603050405020304" pitchFamily="18" charset="0"/>
            </a:endParaRPr>
          </a:p>
        </p:txBody>
      </p:sp>
      <p:pic>
        <p:nvPicPr>
          <p:cNvPr id="34" name="Picture 33"/>
          <p:cNvPicPr>
            <a:picLocks noChangeAspect="1"/>
          </p:cNvPicPr>
          <p:nvPr/>
        </p:nvPicPr>
        <p:blipFill rotWithShape="1">
          <a:blip r:embed="rId9">
            <a:duotone>
              <a:prstClr val="black"/>
              <a:srgbClr val="D9C3A5">
                <a:tint val="50000"/>
                <a:satMod val="180000"/>
              </a:srgbClr>
            </a:duotone>
            <a:extLst>
              <a:ext uri="{28A0092B-C50C-407E-A947-70E740481C1C}">
                <a14:useLocalDpi xmlns:a14="http://schemas.microsoft.com/office/drawing/2010/main" val="0"/>
              </a:ext>
            </a:extLst>
          </a:blip>
          <a:srcRect l="4542" t="13411" r="59045" b="47349"/>
          <a:stretch/>
        </p:blipFill>
        <p:spPr>
          <a:xfrm>
            <a:off x="6934302" y="4104536"/>
            <a:ext cx="2070616" cy="1857559"/>
          </a:xfrm>
          <a:prstGeom prst="rect">
            <a:avLst/>
          </a:prstGeom>
        </p:spPr>
      </p:pic>
      <p:pic>
        <p:nvPicPr>
          <p:cNvPr id="31" name="Picture 7" descr="C:\Users\treena.hartley\AppData\Local\Microsoft\Windows\Temporary Internet Files\Content.IE5\VY9WO2KB\600px-Red_check.svg[1].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622455" y="1060505"/>
            <a:ext cx="582276" cy="582276"/>
          </a:xfrm>
          <a:prstGeom prst="rect">
            <a:avLst/>
          </a:prstGeom>
          <a:noFill/>
          <a:extLst>
            <a:ext uri="{909E8E84-426E-40DD-AFC4-6F175D3DCCD1}">
              <a14:hiddenFill xmlns:a14="http://schemas.microsoft.com/office/drawing/2010/main">
                <a:solidFill>
                  <a:srgbClr val="FFFFFF"/>
                </a:solidFill>
              </a14:hiddenFill>
            </a:ext>
          </a:extLst>
        </p:spPr>
      </p:pic>
      <p:sp>
        <p:nvSpPr>
          <p:cNvPr id="35" name="TextBox 34"/>
          <p:cNvSpPr txBox="1"/>
          <p:nvPr/>
        </p:nvSpPr>
        <p:spPr>
          <a:xfrm>
            <a:off x="95249" y="6498193"/>
            <a:ext cx="768159" cy="307777"/>
          </a:xfrm>
          <a:prstGeom prst="rect">
            <a:avLst/>
          </a:prstGeom>
          <a:noFill/>
        </p:spPr>
        <p:txBody>
          <a:bodyPr wrap="none" rtlCol="0">
            <a:spAutoFit/>
          </a:bodyPr>
          <a:lstStyle/>
          <a:p>
            <a:r>
              <a:rPr lang="en-US" sz="1400" dirty="0" smtClean="0">
                <a:solidFill>
                  <a:srgbClr val="6F5F4D"/>
                </a:solidFill>
                <a:latin typeface="Times New Roman" panose="02020603050405020304" pitchFamily="18" charset="0"/>
                <a:cs typeface="Times New Roman" panose="02020603050405020304" pitchFamily="18" charset="0"/>
              </a:rPr>
              <a:t>Kg/m^2</a:t>
            </a:r>
            <a:endParaRPr lang="en-US" sz="1400" dirty="0">
              <a:solidFill>
                <a:srgbClr val="6F5F4D"/>
              </a:solidFill>
              <a:latin typeface="Times New Roman" panose="02020603050405020304" pitchFamily="18" charset="0"/>
              <a:cs typeface="Times New Roman" panose="02020603050405020304" pitchFamily="18" charset="0"/>
            </a:endParaRPr>
          </a:p>
        </p:txBody>
      </p:sp>
      <p:sp>
        <p:nvSpPr>
          <p:cNvPr id="36" name="TextBox 35"/>
          <p:cNvSpPr txBox="1"/>
          <p:nvPr/>
        </p:nvSpPr>
        <p:spPr>
          <a:xfrm>
            <a:off x="8649876" y="6531056"/>
            <a:ext cx="484428" cy="307777"/>
          </a:xfrm>
          <a:prstGeom prst="rect">
            <a:avLst/>
          </a:prstGeom>
          <a:noFill/>
        </p:spPr>
        <p:txBody>
          <a:bodyPr wrap="none" rtlCol="0">
            <a:spAutoFit/>
          </a:bodyPr>
          <a:lstStyle/>
          <a:p>
            <a:r>
              <a:rPr lang="en-US" sz="1400" dirty="0" smtClean="0">
                <a:solidFill>
                  <a:srgbClr val="6F5F4D"/>
                </a:solidFill>
                <a:latin typeface="Times New Roman" panose="02020603050405020304" pitchFamily="18" charset="0"/>
                <a:cs typeface="Times New Roman" panose="02020603050405020304" pitchFamily="18" charset="0"/>
              </a:rPr>
              <a:t>Pa/s</a:t>
            </a:r>
            <a:endParaRPr lang="en-US" sz="1400" dirty="0">
              <a:solidFill>
                <a:srgbClr val="6F5F4D"/>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93885279"/>
      </p:ext>
    </p:extLst>
  </p:cSld>
  <p:clrMapOvr>
    <a:masterClrMapping/>
  </p:clrMapOvr>
  <p:transition/>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219" name="TextBox 6"/>
          <p:cNvSpPr txBox="1">
            <a:spLocks noChangeArrowheads="1"/>
          </p:cNvSpPr>
          <p:nvPr/>
        </p:nvSpPr>
        <p:spPr bwMode="auto">
          <a:xfrm>
            <a:off x="0" y="844331"/>
            <a:ext cx="91440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b="1" dirty="0" smtClean="0">
                <a:solidFill>
                  <a:srgbClr val="080808"/>
                </a:solidFill>
              </a:rPr>
              <a:t>20</a:t>
            </a:r>
            <a:r>
              <a:rPr lang="en-GB" altLang="en-US" b="1" baseline="30000" dirty="0" smtClean="0">
                <a:solidFill>
                  <a:srgbClr val="080808"/>
                </a:solidFill>
              </a:rPr>
              <a:t>th</a:t>
            </a:r>
            <a:r>
              <a:rPr lang="en-GB" altLang="en-US" b="1" dirty="0" smtClean="0">
                <a:solidFill>
                  <a:srgbClr val="080808"/>
                </a:solidFill>
              </a:rPr>
              <a:t> Century Reanalysis Data</a:t>
            </a:r>
            <a:endParaRPr lang="en-GB" altLang="en-US" b="1" dirty="0">
              <a:solidFill>
                <a:srgbClr val="080808"/>
              </a:solidFill>
            </a:endParaRPr>
          </a:p>
        </p:txBody>
      </p:sp>
      <p:sp>
        <p:nvSpPr>
          <p:cNvPr id="13" name="TextBox 12"/>
          <p:cNvSpPr txBox="1"/>
          <p:nvPr/>
        </p:nvSpPr>
        <p:spPr>
          <a:xfrm>
            <a:off x="-37369" y="6581001"/>
            <a:ext cx="9181369" cy="276999"/>
          </a:xfrm>
          <a:prstGeom prst="rect">
            <a:avLst/>
          </a:prstGeom>
          <a:noFill/>
        </p:spPr>
        <p:txBody>
          <a:bodyPr wrap="square" rtlCol="0">
            <a:spAutoFit/>
          </a:bodyPr>
          <a:lstStyle/>
          <a:p>
            <a:pPr algn="ctr"/>
            <a:r>
              <a:rPr lang="en-US" sz="1200" dirty="0" smtClean="0">
                <a:solidFill>
                  <a:srgbClr val="990000"/>
                </a:solidFill>
                <a:latin typeface="Times New Roman" panose="02020603050405020304" pitchFamily="18" charset="0"/>
                <a:cs typeface="Times New Roman" panose="02020603050405020304" pitchFamily="18" charset="0"/>
              </a:rPr>
              <a:t>Reanalysis Maps: </a:t>
            </a:r>
            <a:r>
              <a:rPr lang="en-US" sz="1200" i="1" dirty="0" smtClean="0">
                <a:solidFill>
                  <a:srgbClr val="990000"/>
                </a:solidFill>
                <a:latin typeface="Times New Roman" panose="02020603050405020304" pitchFamily="18" charset="0"/>
                <a:cs typeface="Times New Roman" panose="02020603050405020304" pitchFamily="18" charset="0"/>
              </a:rPr>
              <a:t>20th Century Reanalysis V2 data provided by the NOAA/OAR/ESRL PSD, Boulder, Colorado, USA</a:t>
            </a:r>
            <a:endParaRPr lang="en-US" sz="1200" i="1" dirty="0">
              <a:solidFill>
                <a:srgbClr val="990000"/>
              </a:solidFill>
              <a:latin typeface="Times New Roman" panose="02020603050405020304" pitchFamily="18" charset="0"/>
              <a:cs typeface="Times New Roman" panose="02020603050405020304" pitchFamily="18" charset="0"/>
            </a:endParaRPr>
          </a:p>
        </p:txBody>
      </p:sp>
      <p:sp>
        <p:nvSpPr>
          <p:cNvPr id="19" name="TextBox 18"/>
          <p:cNvSpPr txBox="1"/>
          <p:nvPr/>
        </p:nvSpPr>
        <p:spPr>
          <a:xfrm>
            <a:off x="961865" y="4995863"/>
            <a:ext cx="1063736" cy="400110"/>
          </a:xfrm>
          <a:prstGeom prst="rect">
            <a:avLst/>
          </a:prstGeom>
          <a:noFill/>
        </p:spPr>
        <p:txBody>
          <a:bodyPr wrap="square" rtlCol="0">
            <a:spAutoFit/>
          </a:bodyPr>
          <a:lstStyle/>
          <a:p>
            <a:pPr algn="ctr"/>
            <a:r>
              <a:rPr lang="en-US" sz="2000" b="1" dirty="0" smtClean="0">
                <a:solidFill>
                  <a:srgbClr val="303030"/>
                </a:solidFill>
                <a:latin typeface="Times New Roman" panose="02020603050405020304" pitchFamily="18" charset="0"/>
                <a:cs typeface="Times New Roman" panose="02020603050405020304" pitchFamily="18" charset="0"/>
              </a:rPr>
              <a:t>Feb 26</a:t>
            </a:r>
            <a:endParaRPr lang="en-US" sz="2000" b="1" dirty="0">
              <a:solidFill>
                <a:srgbClr val="303030"/>
              </a:solidFill>
              <a:latin typeface="Times New Roman" panose="02020603050405020304" pitchFamily="18" charset="0"/>
              <a:cs typeface="Times New Roman" panose="02020603050405020304" pitchFamily="18" charset="0"/>
            </a:endParaRPr>
          </a:p>
        </p:txBody>
      </p:sp>
      <p:sp>
        <p:nvSpPr>
          <p:cNvPr id="25" name="TextBox 24"/>
          <p:cNvSpPr txBox="1"/>
          <p:nvPr/>
        </p:nvSpPr>
        <p:spPr>
          <a:xfrm>
            <a:off x="-123097" y="1271181"/>
            <a:ext cx="9407769" cy="430887"/>
          </a:xfrm>
          <a:prstGeom prst="rect">
            <a:avLst/>
          </a:prstGeom>
          <a:noFill/>
        </p:spPr>
        <p:txBody>
          <a:bodyPr wrap="square" rtlCol="0">
            <a:spAutoFit/>
          </a:bodyPr>
          <a:lstStyle/>
          <a:p>
            <a:pPr algn="ctr"/>
            <a:r>
              <a:rPr lang="en-US" sz="2200" b="1" dirty="0" smtClean="0">
                <a:solidFill>
                  <a:srgbClr val="303030"/>
                </a:solidFill>
              </a:rPr>
              <a:t> </a:t>
            </a:r>
            <a:r>
              <a:rPr lang="en-US" sz="2200" b="1" dirty="0" smtClean="0">
                <a:solidFill>
                  <a:srgbClr val="111111"/>
                </a:solidFill>
              </a:rPr>
              <a:t>Composite </a:t>
            </a:r>
            <a:r>
              <a:rPr lang="en-US" sz="2200" b="1" dirty="0" err="1" smtClean="0">
                <a:solidFill>
                  <a:srgbClr val="111111"/>
                </a:solidFill>
              </a:rPr>
              <a:t>Precipitable</a:t>
            </a:r>
            <a:r>
              <a:rPr lang="en-US" sz="2200" b="1" dirty="0" smtClean="0">
                <a:solidFill>
                  <a:srgbClr val="111111"/>
                </a:solidFill>
              </a:rPr>
              <a:t> Water (kg/m^2)</a:t>
            </a:r>
            <a:endParaRPr lang="en-US" sz="2200" b="1" dirty="0">
              <a:solidFill>
                <a:srgbClr val="111111"/>
              </a:solidFill>
            </a:endParaRPr>
          </a:p>
        </p:txBody>
      </p:sp>
      <p:sp>
        <p:nvSpPr>
          <p:cNvPr id="27" name="TextBox 26"/>
          <p:cNvSpPr txBox="1"/>
          <p:nvPr/>
        </p:nvSpPr>
        <p:spPr>
          <a:xfrm>
            <a:off x="914456" y="2792864"/>
            <a:ext cx="1158555" cy="400110"/>
          </a:xfrm>
          <a:prstGeom prst="rect">
            <a:avLst/>
          </a:prstGeom>
          <a:noFill/>
        </p:spPr>
        <p:txBody>
          <a:bodyPr wrap="square" rtlCol="0">
            <a:spAutoFit/>
          </a:bodyPr>
          <a:lstStyle/>
          <a:p>
            <a:pPr algn="ctr"/>
            <a:r>
              <a:rPr lang="en-US" sz="2000" b="1" dirty="0" smtClean="0">
                <a:solidFill>
                  <a:srgbClr val="303030"/>
                </a:solidFill>
                <a:latin typeface="Times New Roman" panose="02020603050405020304" pitchFamily="18" charset="0"/>
                <a:cs typeface="Times New Roman" panose="02020603050405020304" pitchFamily="18" charset="0"/>
              </a:rPr>
              <a:t>Feb 21</a:t>
            </a:r>
            <a:endParaRPr lang="en-US" sz="2000" b="1" dirty="0">
              <a:solidFill>
                <a:srgbClr val="303030"/>
              </a:solidFill>
              <a:latin typeface="Times New Roman" panose="02020603050405020304" pitchFamily="18" charset="0"/>
              <a:cs typeface="Times New Roman" panose="02020603050405020304" pitchFamily="18" charset="0"/>
            </a:endParaRPr>
          </a:p>
        </p:txBody>
      </p:sp>
      <p:sp>
        <p:nvSpPr>
          <p:cNvPr id="23" name="TextBox 22"/>
          <p:cNvSpPr txBox="1"/>
          <p:nvPr/>
        </p:nvSpPr>
        <p:spPr>
          <a:xfrm>
            <a:off x="2264257" y="1801957"/>
            <a:ext cx="2338753" cy="707886"/>
          </a:xfrm>
          <a:prstGeom prst="rect">
            <a:avLst/>
          </a:prstGeom>
          <a:noFill/>
        </p:spPr>
        <p:txBody>
          <a:bodyPr wrap="square" rtlCol="0">
            <a:spAutoFit/>
          </a:bodyPr>
          <a:lstStyle/>
          <a:p>
            <a:pPr algn="ctr"/>
            <a:r>
              <a:rPr lang="en-US" sz="2000" b="1" dirty="0" err="1" smtClean="0">
                <a:solidFill>
                  <a:srgbClr val="303030"/>
                </a:solidFill>
                <a:latin typeface="Times New Roman" panose="02020603050405020304" pitchFamily="18" charset="0"/>
                <a:cs typeface="Times New Roman" panose="02020603050405020304" pitchFamily="18" charset="0"/>
              </a:rPr>
              <a:t>Precipitable</a:t>
            </a:r>
            <a:r>
              <a:rPr lang="en-US" sz="2000" b="1" dirty="0" smtClean="0">
                <a:solidFill>
                  <a:srgbClr val="303030"/>
                </a:solidFill>
                <a:latin typeface="Times New Roman" panose="02020603050405020304" pitchFamily="18" charset="0"/>
                <a:cs typeface="Times New Roman" panose="02020603050405020304" pitchFamily="18" charset="0"/>
              </a:rPr>
              <a:t> Water</a:t>
            </a:r>
          </a:p>
          <a:p>
            <a:pPr algn="ctr"/>
            <a:endParaRPr lang="en-US" sz="2000" b="1" dirty="0">
              <a:solidFill>
                <a:srgbClr val="303030"/>
              </a:solidFill>
              <a:latin typeface="Times New Roman" panose="02020603050405020304" pitchFamily="18" charset="0"/>
              <a:cs typeface="Times New Roman" panose="02020603050405020304" pitchFamily="18" charset="0"/>
            </a:endParaRPr>
          </a:p>
        </p:txBody>
      </p:sp>
      <p:sp>
        <p:nvSpPr>
          <p:cNvPr id="22" name="TextBox 21"/>
          <p:cNvSpPr txBox="1"/>
          <p:nvPr/>
        </p:nvSpPr>
        <p:spPr>
          <a:xfrm>
            <a:off x="5619973" y="1871533"/>
            <a:ext cx="2070616" cy="707886"/>
          </a:xfrm>
          <a:prstGeom prst="rect">
            <a:avLst/>
          </a:prstGeom>
          <a:noFill/>
        </p:spPr>
        <p:txBody>
          <a:bodyPr wrap="square" rtlCol="0">
            <a:spAutoFit/>
          </a:bodyPr>
          <a:lstStyle/>
          <a:p>
            <a:pPr algn="ctr"/>
            <a:r>
              <a:rPr lang="en-US" sz="2000" b="1" dirty="0" smtClean="0">
                <a:solidFill>
                  <a:srgbClr val="303030"/>
                </a:solidFill>
                <a:latin typeface="Times New Roman" panose="02020603050405020304" pitchFamily="18" charset="0"/>
                <a:cs typeface="Times New Roman" panose="02020603050405020304" pitchFamily="18" charset="0"/>
              </a:rPr>
              <a:t>Daily Anomaly* </a:t>
            </a:r>
          </a:p>
          <a:p>
            <a:pPr algn="ctr"/>
            <a:endParaRPr lang="en-US" sz="2000" b="1" dirty="0">
              <a:solidFill>
                <a:srgbClr val="303030"/>
              </a:solidFill>
              <a:latin typeface="Times New Roman" panose="02020603050405020304" pitchFamily="18" charset="0"/>
              <a:cs typeface="Times New Roman" panose="02020603050405020304" pitchFamily="18" charset="0"/>
            </a:endParaRPr>
          </a:p>
        </p:txBody>
      </p:sp>
      <p:sp>
        <p:nvSpPr>
          <p:cNvPr id="28" name="TextBox 27"/>
          <p:cNvSpPr txBox="1"/>
          <p:nvPr/>
        </p:nvSpPr>
        <p:spPr>
          <a:xfrm>
            <a:off x="5626581" y="6035296"/>
            <a:ext cx="2057400" cy="769441"/>
          </a:xfrm>
          <a:prstGeom prst="rect">
            <a:avLst/>
          </a:prstGeom>
          <a:noFill/>
        </p:spPr>
        <p:txBody>
          <a:bodyPr wrap="square" rtlCol="0">
            <a:spAutoFit/>
          </a:bodyPr>
          <a:lstStyle/>
          <a:p>
            <a:pPr algn="ctr"/>
            <a:r>
              <a:rPr lang="en-US" sz="1200" b="1" dirty="0" smtClean="0">
                <a:solidFill>
                  <a:srgbClr val="303030"/>
                </a:solidFill>
                <a:latin typeface="Times New Roman" panose="02020603050405020304" pitchFamily="18" charset="0"/>
                <a:cs typeface="Times New Roman" panose="02020603050405020304" pitchFamily="18" charset="0"/>
              </a:rPr>
              <a:t>*Based on 1981 to 2010 </a:t>
            </a:r>
          </a:p>
          <a:p>
            <a:pPr algn="ctr"/>
            <a:r>
              <a:rPr lang="en-US" sz="1200" b="1" dirty="0" smtClean="0">
                <a:solidFill>
                  <a:srgbClr val="303030"/>
                </a:solidFill>
                <a:latin typeface="Times New Roman" panose="02020603050405020304" pitchFamily="18" charset="0"/>
                <a:cs typeface="Times New Roman" panose="02020603050405020304" pitchFamily="18" charset="0"/>
              </a:rPr>
              <a:t>Climatology</a:t>
            </a:r>
          </a:p>
          <a:p>
            <a:pPr algn="ctr"/>
            <a:endParaRPr lang="en-US" sz="2000" b="1" dirty="0">
              <a:solidFill>
                <a:srgbClr val="303030"/>
              </a:solidFill>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4481" t="18021" r="58565" b="46024"/>
          <a:stretch/>
        </p:blipFill>
        <p:spPr>
          <a:xfrm>
            <a:off x="2409331" y="2278574"/>
            <a:ext cx="2048607" cy="1828800"/>
          </a:xfrm>
          <a:prstGeom prst="rect">
            <a:avLst/>
          </a:prstGeom>
        </p:spPr>
      </p:pic>
      <p:pic>
        <p:nvPicPr>
          <p:cNvPr id="7" name="Picture 6"/>
          <p:cNvPicPr>
            <a:picLocks noChangeAspect="1"/>
          </p:cNvPicPr>
          <p:nvPr/>
        </p:nvPicPr>
        <p:blipFill rotWithShape="1">
          <a:blip r:embed="rId4">
            <a:extLst>
              <a:ext uri="{28A0092B-C50C-407E-A947-70E740481C1C}">
                <a14:useLocalDpi xmlns:a14="http://schemas.microsoft.com/office/drawing/2010/main" val="0"/>
              </a:ext>
            </a:extLst>
          </a:blip>
          <a:srcRect l="8372" t="16467" r="56881" b="46274"/>
          <a:stretch/>
        </p:blipFill>
        <p:spPr>
          <a:xfrm>
            <a:off x="5643977" y="2319324"/>
            <a:ext cx="2022608" cy="1799747"/>
          </a:xfrm>
          <a:prstGeom prst="rect">
            <a:avLst/>
          </a:prstGeom>
        </p:spPr>
      </p:pic>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l="88659" t="2636" r="1983" b="11329"/>
          <a:stretch/>
        </p:blipFill>
        <p:spPr>
          <a:xfrm>
            <a:off x="158264" y="2041156"/>
            <a:ext cx="518746" cy="4376065"/>
          </a:xfrm>
          <a:prstGeom prst="rect">
            <a:avLst/>
          </a:prstGeom>
        </p:spPr>
      </p:pic>
      <p:pic>
        <p:nvPicPr>
          <p:cNvPr id="9" name="Picture 8"/>
          <p:cNvPicPr>
            <a:picLocks noChangeAspect="1"/>
          </p:cNvPicPr>
          <p:nvPr/>
        </p:nvPicPr>
        <p:blipFill rotWithShape="1">
          <a:blip r:embed="rId5">
            <a:extLst>
              <a:ext uri="{28A0092B-C50C-407E-A947-70E740481C1C}">
                <a14:useLocalDpi xmlns:a14="http://schemas.microsoft.com/office/drawing/2010/main" val="0"/>
              </a:ext>
            </a:extLst>
          </a:blip>
          <a:srcRect l="7421" t="19343" r="56371" b="43303"/>
          <a:stretch/>
        </p:blipFill>
        <p:spPr>
          <a:xfrm>
            <a:off x="2409331" y="4257853"/>
            <a:ext cx="2048607" cy="1814589"/>
          </a:xfrm>
          <a:prstGeom prst="rect">
            <a:avLst/>
          </a:prstGeom>
        </p:spPr>
      </p:pic>
      <p:pic>
        <p:nvPicPr>
          <p:cNvPr id="10" name="Picture 9"/>
          <p:cNvPicPr>
            <a:picLocks noChangeAspect="1"/>
          </p:cNvPicPr>
          <p:nvPr/>
        </p:nvPicPr>
        <p:blipFill rotWithShape="1">
          <a:blip r:embed="rId6">
            <a:extLst>
              <a:ext uri="{28A0092B-C50C-407E-A947-70E740481C1C}">
                <a14:useLocalDpi xmlns:a14="http://schemas.microsoft.com/office/drawing/2010/main" val="0"/>
              </a:ext>
            </a:extLst>
          </a:blip>
          <a:srcRect l="5023" t="19038" r="58821" b="42323"/>
          <a:stretch/>
        </p:blipFill>
        <p:spPr>
          <a:xfrm>
            <a:off x="5648516" y="4213890"/>
            <a:ext cx="2018069" cy="1858552"/>
          </a:xfrm>
          <a:prstGeom prst="rect">
            <a:avLst/>
          </a:prstGeom>
        </p:spPr>
      </p:pic>
      <p:pic>
        <p:nvPicPr>
          <p:cNvPr id="11" name="Picture 10"/>
          <p:cNvPicPr>
            <a:picLocks noChangeAspect="1"/>
          </p:cNvPicPr>
          <p:nvPr/>
        </p:nvPicPr>
        <p:blipFill rotWithShape="1">
          <a:blip r:embed="rId6">
            <a:extLst>
              <a:ext uri="{28A0092B-C50C-407E-A947-70E740481C1C}">
                <a14:useLocalDpi xmlns:a14="http://schemas.microsoft.com/office/drawing/2010/main" val="0"/>
              </a:ext>
            </a:extLst>
          </a:blip>
          <a:srcRect l="88120" t="3867" r="1483" b="7227"/>
          <a:stretch/>
        </p:blipFill>
        <p:spPr>
          <a:xfrm>
            <a:off x="8512855" y="1939725"/>
            <a:ext cx="580294" cy="4276435"/>
          </a:xfrm>
          <a:prstGeom prst="rect">
            <a:avLst/>
          </a:prstGeom>
        </p:spPr>
      </p:pic>
      <p:sp>
        <p:nvSpPr>
          <p:cNvPr id="2" name="TextBox 1"/>
          <p:cNvSpPr txBox="1"/>
          <p:nvPr/>
        </p:nvSpPr>
        <p:spPr>
          <a:xfrm>
            <a:off x="75250" y="133350"/>
            <a:ext cx="9084361" cy="830997"/>
          </a:xfrm>
          <a:prstGeom prst="rect">
            <a:avLst/>
          </a:prstGeom>
          <a:noFill/>
        </p:spPr>
        <p:txBody>
          <a:bodyPr wrap="square" rtlCol="0">
            <a:spAutoFit/>
          </a:bodyPr>
          <a:lstStyle/>
          <a:p>
            <a:pPr algn="ctr"/>
            <a:r>
              <a:rPr lang="en-US" sz="4800" dirty="0" smtClean="0">
                <a:solidFill>
                  <a:srgbClr val="990000"/>
                </a:solidFill>
                <a:effectLst>
                  <a:outerShdw blurRad="38100" dist="38100" dir="2700000" algn="tl">
                    <a:srgbClr val="000000">
                      <a:alpha val="43137"/>
                    </a:srgbClr>
                  </a:outerShdw>
                </a:effectLst>
                <a:latin typeface="Algerian" panose="04020705040A02060702" pitchFamily="82" charset="0"/>
              </a:rPr>
              <a:t>Was There Moisture?</a:t>
            </a:r>
            <a:endParaRPr lang="en-US" sz="4800" dirty="0">
              <a:solidFill>
                <a:srgbClr val="990000"/>
              </a:solidFill>
              <a:effectLst>
                <a:outerShdw blurRad="38100" dist="38100" dir="2700000" algn="tl">
                  <a:srgbClr val="000000">
                    <a:alpha val="43137"/>
                  </a:srgbClr>
                </a:outerShdw>
              </a:effectLst>
              <a:latin typeface="Algerian" panose="04020705040A02060702" pitchFamily="82" charset="0"/>
            </a:endParaRPr>
          </a:p>
        </p:txBody>
      </p:sp>
    </p:spTree>
    <p:extLst>
      <p:ext uri="{BB962C8B-B14F-4D97-AF65-F5344CB8AC3E}">
        <p14:creationId xmlns:p14="http://schemas.microsoft.com/office/powerpoint/2010/main" val="2635052448"/>
      </p:ext>
    </p:extLst>
  </p:cSld>
  <p:clrMapOvr>
    <a:masterClrMapping/>
  </p:clrMapOvr>
  <p:transition/>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 name="TextBox 12"/>
          <p:cNvSpPr txBox="1"/>
          <p:nvPr/>
        </p:nvSpPr>
        <p:spPr>
          <a:xfrm>
            <a:off x="-37369" y="6581001"/>
            <a:ext cx="9181369" cy="276999"/>
          </a:xfrm>
          <a:prstGeom prst="rect">
            <a:avLst/>
          </a:prstGeom>
          <a:noFill/>
        </p:spPr>
        <p:txBody>
          <a:bodyPr wrap="square" rtlCol="0">
            <a:spAutoFit/>
          </a:bodyPr>
          <a:lstStyle/>
          <a:p>
            <a:pPr algn="ctr"/>
            <a:r>
              <a:rPr lang="en-US" sz="1200" dirty="0" smtClean="0">
                <a:solidFill>
                  <a:srgbClr val="990000"/>
                </a:solidFill>
                <a:latin typeface="Times New Roman" panose="02020603050405020304" pitchFamily="18" charset="0"/>
                <a:cs typeface="Times New Roman" panose="02020603050405020304" pitchFamily="18" charset="0"/>
              </a:rPr>
              <a:t>Reanalysis Maps: </a:t>
            </a:r>
            <a:r>
              <a:rPr lang="en-US" sz="1200" i="1" dirty="0" smtClean="0">
                <a:solidFill>
                  <a:srgbClr val="990000"/>
                </a:solidFill>
                <a:latin typeface="Times New Roman" panose="02020603050405020304" pitchFamily="18" charset="0"/>
                <a:cs typeface="Times New Roman" panose="02020603050405020304" pitchFamily="18" charset="0"/>
              </a:rPr>
              <a:t>20th Century Reanalysis V2 data provided by the NOAA/OAR/ESRL PSD, Boulder, Colorado, USA</a:t>
            </a:r>
            <a:endParaRPr lang="en-US" sz="1200" i="1" dirty="0">
              <a:solidFill>
                <a:srgbClr val="990000"/>
              </a:solidFill>
              <a:latin typeface="Times New Roman" panose="02020603050405020304" pitchFamily="18" charset="0"/>
              <a:cs typeface="Times New Roman" panose="02020603050405020304" pitchFamily="18" charset="0"/>
            </a:endParaRPr>
          </a:p>
        </p:txBody>
      </p:sp>
      <p:sp>
        <p:nvSpPr>
          <p:cNvPr id="19" name="TextBox 18"/>
          <p:cNvSpPr txBox="1"/>
          <p:nvPr/>
        </p:nvSpPr>
        <p:spPr>
          <a:xfrm>
            <a:off x="6099658" y="1639673"/>
            <a:ext cx="1063736" cy="400110"/>
          </a:xfrm>
          <a:prstGeom prst="rect">
            <a:avLst/>
          </a:prstGeom>
          <a:noFill/>
        </p:spPr>
        <p:txBody>
          <a:bodyPr wrap="square" rtlCol="0">
            <a:spAutoFit/>
          </a:bodyPr>
          <a:lstStyle/>
          <a:p>
            <a:pPr algn="ctr"/>
            <a:r>
              <a:rPr lang="en-US" sz="2000" b="1" dirty="0" smtClean="0">
                <a:solidFill>
                  <a:srgbClr val="303030"/>
                </a:solidFill>
                <a:latin typeface="Times New Roman" panose="02020603050405020304" pitchFamily="18" charset="0"/>
                <a:cs typeface="Times New Roman" panose="02020603050405020304" pitchFamily="18" charset="0"/>
              </a:rPr>
              <a:t>1000mb</a:t>
            </a:r>
            <a:endParaRPr lang="en-US" sz="2000" b="1" dirty="0">
              <a:solidFill>
                <a:srgbClr val="303030"/>
              </a:solidFill>
              <a:latin typeface="Times New Roman" panose="02020603050405020304" pitchFamily="18" charset="0"/>
              <a:cs typeface="Times New Roman" panose="02020603050405020304" pitchFamily="18" charset="0"/>
            </a:endParaRPr>
          </a:p>
        </p:txBody>
      </p:sp>
      <p:sp>
        <p:nvSpPr>
          <p:cNvPr id="25" name="TextBox 24"/>
          <p:cNvSpPr txBox="1"/>
          <p:nvPr/>
        </p:nvSpPr>
        <p:spPr>
          <a:xfrm>
            <a:off x="-121853" y="1151158"/>
            <a:ext cx="9407769" cy="430887"/>
          </a:xfrm>
          <a:prstGeom prst="rect">
            <a:avLst/>
          </a:prstGeom>
          <a:noFill/>
        </p:spPr>
        <p:txBody>
          <a:bodyPr wrap="square" rtlCol="0">
            <a:spAutoFit/>
          </a:bodyPr>
          <a:lstStyle/>
          <a:p>
            <a:pPr algn="ctr"/>
            <a:r>
              <a:rPr lang="en-US" sz="2200" b="1" dirty="0" smtClean="0">
                <a:solidFill>
                  <a:srgbClr val="111111"/>
                </a:solidFill>
              </a:rPr>
              <a:t>Daily Composite Mean Temperature (K)</a:t>
            </a:r>
            <a:endParaRPr lang="en-US" sz="2200" b="1" dirty="0">
              <a:solidFill>
                <a:srgbClr val="111111"/>
              </a:solidFill>
            </a:endParaRPr>
          </a:p>
        </p:txBody>
      </p:sp>
      <p:sp>
        <p:nvSpPr>
          <p:cNvPr id="26" name="TextBox 25"/>
          <p:cNvSpPr txBox="1"/>
          <p:nvPr/>
        </p:nvSpPr>
        <p:spPr>
          <a:xfrm>
            <a:off x="87921" y="4954442"/>
            <a:ext cx="1493505" cy="707886"/>
          </a:xfrm>
          <a:prstGeom prst="rect">
            <a:avLst/>
          </a:prstGeom>
          <a:noFill/>
        </p:spPr>
        <p:txBody>
          <a:bodyPr wrap="square" rtlCol="0">
            <a:spAutoFit/>
          </a:bodyPr>
          <a:lstStyle/>
          <a:p>
            <a:pPr algn="ctr"/>
            <a:r>
              <a:rPr lang="en-US" sz="2000" b="1" dirty="0" smtClean="0">
                <a:solidFill>
                  <a:srgbClr val="303030"/>
                </a:solidFill>
                <a:latin typeface="Times New Roman" panose="02020603050405020304" pitchFamily="18" charset="0"/>
                <a:cs typeface="Times New Roman" panose="02020603050405020304" pitchFamily="18" charset="0"/>
              </a:rPr>
              <a:t>Feb 26 1904</a:t>
            </a:r>
          </a:p>
          <a:p>
            <a:pPr algn="ctr"/>
            <a:r>
              <a:rPr lang="en-US" sz="2000" b="1" dirty="0" smtClean="0">
                <a:solidFill>
                  <a:srgbClr val="303030"/>
                </a:solidFill>
                <a:latin typeface="Times New Roman" panose="02020603050405020304" pitchFamily="18" charset="0"/>
                <a:cs typeface="Times New Roman" panose="02020603050405020304" pitchFamily="18" charset="0"/>
              </a:rPr>
              <a:t> </a:t>
            </a:r>
            <a:endParaRPr lang="en-US" sz="2000" b="1" dirty="0">
              <a:solidFill>
                <a:srgbClr val="303030"/>
              </a:solidFill>
              <a:latin typeface="Times New Roman" panose="02020603050405020304" pitchFamily="18" charset="0"/>
              <a:cs typeface="Times New Roman" panose="02020603050405020304" pitchFamily="18" charset="0"/>
            </a:endParaRPr>
          </a:p>
        </p:txBody>
      </p:sp>
      <p:sp>
        <p:nvSpPr>
          <p:cNvPr id="27" name="TextBox 26"/>
          <p:cNvSpPr txBox="1"/>
          <p:nvPr/>
        </p:nvSpPr>
        <p:spPr>
          <a:xfrm>
            <a:off x="2112194" y="1607667"/>
            <a:ext cx="1158555" cy="400110"/>
          </a:xfrm>
          <a:prstGeom prst="rect">
            <a:avLst/>
          </a:prstGeom>
          <a:noFill/>
        </p:spPr>
        <p:txBody>
          <a:bodyPr wrap="square" rtlCol="0">
            <a:spAutoFit/>
          </a:bodyPr>
          <a:lstStyle/>
          <a:p>
            <a:pPr algn="ctr"/>
            <a:r>
              <a:rPr lang="en-US" sz="2000" b="1" dirty="0" smtClean="0">
                <a:solidFill>
                  <a:srgbClr val="303030"/>
                </a:solidFill>
                <a:latin typeface="Times New Roman" panose="02020603050405020304" pitchFamily="18" charset="0"/>
                <a:cs typeface="Times New Roman" panose="02020603050405020304" pitchFamily="18" charset="0"/>
              </a:rPr>
              <a:t>500 </a:t>
            </a:r>
            <a:r>
              <a:rPr lang="en-US" sz="2000" b="1" dirty="0" err="1" smtClean="0">
                <a:solidFill>
                  <a:srgbClr val="303030"/>
                </a:solidFill>
                <a:latin typeface="Times New Roman" panose="02020603050405020304" pitchFamily="18" charset="0"/>
                <a:cs typeface="Times New Roman" panose="02020603050405020304" pitchFamily="18" charset="0"/>
              </a:rPr>
              <a:t>mb</a:t>
            </a:r>
            <a:endParaRPr lang="en-US" sz="2000" b="1" dirty="0">
              <a:solidFill>
                <a:srgbClr val="303030"/>
              </a:solidFill>
              <a:latin typeface="Times New Roman" panose="02020603050405020304" pitchFamily="18" charset="0"/>
              <a:cs typeface="Times New Roman" panose="02020603050405020304" pitchFamily="18" charset="0"/>
            </a:endParaRPr>
          </a:p>
        </p:txBody>
      </p:sp>
      <p:sp>
        <p:nvSpPr>
          <p:cNvPr id="23" name="TextBox 22"/>
          <p:cNvSpPr txBox="1"/>
          <p:nvPr/>
        </p:nvSpPr>
        <p:spPr>
          <a:xfrm>
            <a:off x="-193434" y="2697001"/>
            <a:ext cx="2092569" cy="707886"/>
          </a:xfrm>
          <a:prstGeom prst="rect">
            <a:avLst/>
          </a:prstGeom>
          <a:noFill/>
        </p:spPr>
        <p:txBody>
          <a:bodyPr wrap="square" rtlCol="0">
            <a:spAutoFit/>
          </a:bodyPr>
          <a:lstStyle/>
          <a:p>
            <a:pPr algn="ctr"/>
            <a:r>
              <a:rPr lang="en-US" sz="2000" b="1" dirty="0" smtClean="0">
                <a:solidFill>
                  <a:srgbClr val="303030"/>
                </a:solidFill>
                <a:latin typeface="Times New Roman" panose="02020603050405020304" pitchFamily="18" charset="0"/>
                <a:cs typeface="Times New Roman" panose="02020603050405020304" pitchFamily="18" charset="0"/>
              </a:rPr>
              <a:t>Feb 21 1904</a:t>
            </a:r>
          </a:p>
          <a:p>
            <a:pPr algn="ctr"/>
            <a:endParaRPr lang="en-US" sz="2000" b="1" dirty="0">
              <a:solidFill>
                <a:srgbClr val="303030"/>
              </a:solidFill>
              <a:latin typeface="Times New Roman" panose="02020603050405020304" pitchFamily="18" charset="0"/>
              <a:cs typeface="Times New Roman" panose="02020603050405020304" pitchFamily="18" charset="0"/>
            </a:endParaRPr>
          </a:p>
        </p:txBody>
      </p:sp>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10980" t="20606" r="57717" b="45270"/>
          <a:stretch/>
        </p:blipFill>
        <p:spPr>
          <a:xfrm>
            <a:off x="1793632" y="4431320"/>
            <a:ext cx="1890346" cy="1745395"/>
          </a:xfrm>
          <a:prstGeom prst="rect">
            <a:avLst/>
          </a:prstGeom>
        </p:spPr>
      </p:pic>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84652" t="5995" r="3555" b="9991"/>
          <a:stretch/>
        </p:blipFill>
        <p:spPr>
          <a:xfrm>
            <a:off x="4114786" y="1885013"/>
            <a:ext cx="712177" cy="4297264"/>
          </a:xfrm>
          <a:prstGeom prst="rect">
            <a:avLst/>
          </a:prstGeom>
        </p:spPr>
      </p:pic>
      <p:sp>
        <p:nvSpPr>
          <p:cNvPr id="16" name="TextBox 15"/>
          <p:cNvSpPr txBox="1"/>
          <p:nvPr/>
        </p:nvSpPr>
        <p:spPr>
          <a:xfrm>
            <a:off x="4048918" y="6164132"/>
            <a:ext cx="682357" cy="584775"/>
          </a:xfrm>
          <a:prstGeom prst="rect">
            <a:avLst/>
          </a:prstGeom>
          <a:noFill/>
        </p:spPr>
        <p:txBody>
          <a:bodyPr wrap="square" rtlCol="0">
            <a:spAutoFit/>
          </a:bodyPr>
          <a:lstStyle/>
          <a:p>
            <a:pPr algn="ctr"/>
            <a:r>
              <a:rPr lang="en-US" sz="1200" b="1" dirty="0" smtClean="0">
                <a:solidFill>
                  <a:srgbClr val="303030"/>
                </a:solidFill>
                <a:latin typeface="Times New Roman" panose="02020603050405020304" pitchFamily="18" charset="0"/>
                <a:cs typeface="Times New Roman" panose="02020603050405020304" pitchFamily="18" charset="0"/>
              </a:rPr>
              <a:t>500 </a:t>
            </a:r>
            <a:r>
              <a:rPr lang="en-US" sz="1200" b="1" dirty="0" err="1" smtClean="0">
                <a:solidFill>
                  <a:srgbClr val="303030"/>
                </a:solidFill>
                <a:latin typeface="Times New Roman" panose="02020603050405020304" pitchFamily="18" charset="0"/>
                <a:cs typeface="Times New Roman" panose="02020603050405020304" pitchFamily="18" charset="0"/>
              </a:rPr>
              <a:t>mb</a:t>
            </a:r>
            <a:r>
              <a:rPr lang="en-US" sz="1200" b="1" dirty="0" smtClean="0">
                <a:solidFill>
                  <a:srgbClr val="303030"/>
                </a:solidFill>
                <a:latin typeface="Times New Roman" panose="02020603050405020304" pitchFamily="18" charset="0"/>
                <a:cs typeface="Times New Roman" panose="02020603050405020304" pitchFamily="18" charset="0"/>
              </a:rPr>
              <a:t> </a:t>
            </a:r>
          </a:p>
          <a:p>
            <a:pPr algn="ctr"/>
            <a:r>
              <a:rPr lang="en-US" sz="2000" b="1" dirty="0" smtClean="0">
                <a:solidFill>
                  <a:srgbClr val="303030"/>
                </a:solidFill>
                <a:latin typeface="Times New Roman" panose="02020603050405020304" pitchFamily="18" charset="0"/>
                <a:cs typeface="Times New Roman" panose="02020603050405020304" pitchFamily="18" charset="0"/>
              </a:rPr>
              <a:t> </a:t>
            </a:r>
            <a:endParaRPr lang="en-US" sz="2000" b="1" dirty="0">
              <a:solidFill>
                <a:srgbClr val="303030"/>
              </a:solidFill>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l="4930" t="15239" r="59505" b="46731"/>
          <a:stretch/>
        </p:blipFill>
        <p:spPr>
          <a:xfrm>
            <a:off x="5442134" y="4451767"/>
            <a:ext cx="1941060" cy="1738741"/>
          </a:xfrm>
          <a:prstGeom prst="rect">
            <a:avLst/>
          </a:prstGeom>
        </p:spPr>
      </p:pic>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87735" t="3847" b="10730"/>
          <a:stretch/>
        </p:blipFill>
        <p:spPr>
          <a:xfrm>
            <a:off x="7800889" y="1807722"/>
            <a:ext cx="708857" cy="4135878"/>
          </a:xfrm>
          <a:prstGeom prst="rect">
            <a:avLst/>
          </a:prstGeom>
        </p:spPr>
      </p:pic>
      <p:sp>
        <p:nvSpPr>
          <p:cNvPr id="22" name="TextBox 21"/>
          <p:cNvSpPr txBox="1"/>
          <p:nvPr/>
        </p:nvSpPr>
        <p:spPr>
          <a:xfrm>
            <a:off x="7744610" y="5884327"/>
            <a:ext cx="773928" cy="584775"/>
          </a:xfrm>
          <a:prstGeom prst="rect">
            <a:avLst/>
          </a:prstGeom>
          <a:noFill/>
        </p:spPr>
        <p:txBody>
          <a:bodyPr wrap="square" rtlCol="0">
            <a:spAutoFit/>
          </a:bodyPr>
          <a:lstStyle/>
          <a:p>
            <a:pPr algn="ctr"/>
            <a:r>
              <a:rPr lang="en-US" sz="1200" b="1" dirty="0" smtClean="0">
                <a:solidFill>
                  <a:srgbClr val="303030"/>
                </a:solidFill>
                <a:latin typeface="Times New Roman" panose="02020603050405020304" pitchFamily="18" charset="0"/>
                <a:cs typeface="Times New Roman" panose="02020603050405020304" pitchFamily="18" charset="0"/>
              </a:rPr>
              <a:t>1000 </a:t>
            </a:r>
            <a:r>
              <a:rPr lang="en-US" sz="1200" b="1" dirty="0" err="1" smtClean="0">
                <a:solidFill>
                  <a:srgbClr val="303030"/>
                </a:solidFill>
                <a:latin typeface="Times New Roman" panose="02020603050405020304" pitchFamily="18" charset="0"/>
                <a:cs typeface="Times New Roman" panose="02020603050405020304" pitchFamily="18" charset="0"/>
              </a:rPr>
              <a:t>mb</a:t>
            </a:r>
            <a:r>
              <a:rPr lang="en-US" sz="1200" b="1" dirty="0" smtClean="0">
                <a:solidFill>
                  <a:srgbClr val="303030"/>
                </a:solidFill>
                <a:latin typeface="Times New Roman" panose="02020603050405020304" pitchFamily="18" charset="0"/>
                <a:cs typeface="Times New Roman" panose="02020603050405020304" pitchFamily="18" charset="0"/>
              </a:rPr>
              <a:t> </a:t>
            </a:r>
          </a:p>
          <a:p>
            <a:pPr algn="ctr"/>
            <a:r>
              <a:rPr lang="en-US" sz="2000" b="1" dirty="0" smtClean="0">
                <a:solidFill>
                  <a:srgbClr val="303030"/>
                </a:solidFill>
                <a:latin typeface="Times New Roman" panose="02020603050405020304" pitchFamily="18" charset="0"/>
                <a:cs typeface="Times New Roman" panose="02020603050405020304" pitchFamily="18" charset="0"/>
              </a:rPr>
              <a:t> </a:t>
            </a:r>
            <a:endParaRPr lang="en-US" sz="2000" b="1" dirty="0">
              <a:solidFill>
                <a:srgbClr val="303030"/>
              </a:solidFill>
              <a:latin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rotWithShape="1">
          <a:blip r:embed="rId5">
            <a:extLst>
              <a:ext uri="{28A0092B-C50C-407E-A947-70E740481C1C}">
                <a14:useLocalDpi xmlns:a14="http://schemas.microsoft.com/office/drawing/2010/main" val="0"/>
              </a:ext>
            </a:extLst>
          </a:blip>
          <a:srcRect l="8423" t="19687" r="60208" b="45208"/>
          <a:stretch/>
        </p:blipFill>
        <p:spPr>
          <a:xfrm>
            <a:off x="1763369" y="2198464"/>
            <a:ext cx="1891372" cy="1738741"/>
          </a:xfrm>
          <a:prstGeom prst="rect">
            <a:avLst/>
          </a:prstGeom>
        </p:spPr>
      </p:pic>
      <p:pic>
        <p:nvPicPr>
          <p:cNvPr id="8" name="Picture 7"/>
          <p:cNvPicPr>
            <a:picLocks noChangeAspect="1"/>
          </p:cNvPicPr>
          <p:nvPr/>
        </p:nvPicPr>
        <p:blipFill rotWithShape="1">
          <a:blip r:embed="rId6">
            <a:extLst>
              <a:ext uri="{28A0092B-C50C-407E-A947-70E740481C1C}">
                <a14:useLocalDpi xmlns:a14="http://schemas.microsoft.com/office/drawing/2010/main" val="0"/>
              </a:ext>
            </a:extLst>
          </a:blip>
          <a:srcRect l="7888" t="19404" r="58013" b="43379"/>
          <a:stretch/>
        </p:blipFill>
        <p:spPr>
          <a:xfrm>
            <a:off x="5442134" y="2182397"/>
            <a:ext cx="1945444" cy="1729949"/>
          </a:xfrm>
          <a:prstGeom prst="rect">
            <a:avLst/>
          </a:prstGeom>
        </p:spPr>
      </p:pic>
      <p:sp>
        <p:nvSpPr>
          <p:cNvPr id="24" name="TextBox 23"/>
          <p:cNvSpPr txBox="1"/>
          <p:nvPr/>
        </p:nvSpPr>
        <p:spPr>
          <a:xfrm>
            <a:off x="1960673" y="2688292"/>
            <a:ext cx="654542" cy="276999"/>
          </a:xfrm>
          <a:prstGeom prst="rect">
            <a:avLst/>
          </a:prstGeom>
          <a:blipFill>
            <a:blip r:embed="rId7"/>
            <a:tile tx="0" ty="0" sx="100000" sy="100000" flip="none" algn="tl"/>
          </a:blipFill>
        </p:spPr>
        <p:txBody>
          <a:bodyPr wrap="square" rtlCol="0">
            <a:spAutoFit/>
          </a:bodyPr>
          <a:lstStyle/>
          <a:p>
            <a:r>
              <a:rPr lang="en-US" sz="1200" dirty="0" smtClean="0">
                <a:solidFill>
                  <a:srgbClr val="333333"/>
                </a:solidFill>
              </a:rPr>
              <a:t>- 23ºC</a:t>
            </a:r>
            <a:endParaRPr lang="en-US" sz="1200" dirty="0">
              <a:solidFill>
                <a:srgbClr val="333333"/>
              </a:solidFill>
            </a:endParaRPr>
          </a:p>
        </p:txBody>
      </p:sp>
      <p:sp>
        <p:nvSpPr>
          <p:cNvPr id="28" name="TextBox 27"/>
          <p:cNvSpPr txBox="1"/>
          <p:nvPr/>
        </p:nvSpPr>
        <p:spPr>
          <a:xfrm>
            <a:off x="1884473" y="5009745"/>
            <a:ext cx="654542" cy="276999"/>
          </a:xfrm>
          <a:prstGeom prst="rect">
            <a:avLst/>
          </a:prstGeom>
          <a:blipFill>
            <a:blip r:embed="rId7"/>
            <a:tile tx="0" ty="0" sx="100000" sy="100000" flip="none" algn="tl"/>
          </a:blipFill>
        </p:spPr>
        <p:txBody>
          <a:bodyPr wrap="square" rtlCol="0">
            <a:spAutoFit/>
          </a:bodyPr>
          <a:lstStyle/>
          <a:p>
            <a:r>
              <a:rPr lang="en-US" sz="1200" dirty="0" smtClean="0">
                <a:solidFill>
                  <a:srgbClr val="333333"/>
                </a:solidFill>
              </a:rPr>
              <a:t>- 28ºC</a:t>
            </a:r>
            <a:endParaRPr lang="en-US" sz="1200" dirty="0">
              <a:solidFill>
                <a:srgbClr val="333333"/>
              </a:solidFill>
            </a:endParaRPr>
          </a:p>
        </p:txBody>
      </p:sp>
      <p:sp>
        <p:nvSpPr>
          <p:cNvPr id="29" name="TextBox 28"/>
          <p:cNvSpPr txBox="1"/>
          <p:nvPr/>
        </p:nvSpPr>
        <p:spPr>
          <a:xfrm>
            <a:off x="5647581" y="2697860"/>
            <a:ext cx="654542" cy="276999"/>
          </a:xfrm>
          <a:prstGeom prst="rect">
            <a:avLst/>
          </a:prstGeom>
          <a:blipFill>
            <a:blip r:embed="rId7"/>
            <a:tile tx="0" ty="0" sx="100000" sy="100000" flip="none" algn="tl"/>
          </a:blipFill>
        </p:spPr>
        <p:txBody>
          <a:bodyPr wrap="square" rtlCol="0">
            <a:spAutoFit/>
          </a:bodyPr>
          <a:lstStyle/>
          <a:p>
            <a:r>
              <a:rPr lang="en-US" sz="1200" dirty="0" smtClean="0">
                <a:solidFill>
                  <a:srgbClr val="333333"/>
                </a:solidFill>
              </a:rPr>
              <a:t>12ºC</a:t>
            </a:r>
            <a:endParaRPr lang="en-US" sz="1200" dirty="0">
              <a:solidFill>
                <a:srgbClr val="333333"/>
              </a:solidFill>
            </a:endParaRPr>
          </a:p>
        </p:txBody>
      </p:sp>
      <p:sp>
        <p:nvSpPr>
          <p:cNvPr id="30" name="TextBox 29"/>
          <p:cNvSpPr txBox="1"/>
          <p:nvPr/>
        </p:nvSpPr>
        <p:spPr>
          <a:xfrm>
            <a:off x="5647581" y="5052930"/>
            <a:ext cx="654542" cy="276999"/>
          </a:xfrm>
          <a:prstGeom prst="rect">
            <a:avLst/>
          </a:prstGeom>
          <a:blipFill>
            <a:blip r:embed="rId7"/>
            <a:tile tx="0" ty="0" sx="100000" sy="100000" flip="none" algn="tl"/>
          </a:blipFill>
        </p:spPr>
        <p:txBody>
          <a:bodyPr wrap="square" rtlCol="0">
            <a:spAutoFit/>
          </a:bodyPr>
          <a:lstStyle/>
          <a:p>
            <a:r>
              <a:rPr lang="en-US" sz="1200" smtClean="0">
                <a:solidFill>
                  <a:srgbClr val="333333"/>
                </a:solidFill>
              </a:rPr>
              <a:t>12ºC</a:t>
            </a:r>
            <a:endParaRPr lang="en-US" sz="1200" dirty="0">
              <a:solidFill>
                <a:srgbClr val="333333"/>
              </a:solidFill>
            </a:endParaRPr>
          </a:p>
        </p:txBody>
      </p:sp>
      <p:sp>
        <p:nvSpPr>
          <p:cNvPr id="21" name="TextBox 20"/>
          <p:cNvSpPr txBox="1"/>
          <p:nvPr/>
        </p:nvSpPr>
        <p:spPr>
          <a:xfrm>
            <a:off x="189094" y="91648"/>
            <a:ext cx="9084361" cy="830997"/>
          </a:xfrm>
          <a:prstGeom prst="rect">
            <a:avLst/>
          </a:prstGeom>
          <a:noFill/>
        </p:spPr>
        <p:txBody>
          <a:bodyPr wrap="square" rtlCol="0">
            <a:spAutoFit/>
          </a:bodyPr>
          <a:lstStyle/>
          <a:p>
            <a:pPr algn="ctr"/>
            <a:r>
              <a:rPr lang="en-US" sz="4800" dirty="0" smtClean="0">
                <a:solidFill>
                  <a:srgbClr val="990000"/>
                </a:solidFill>
                <a:effectLst>
                  <a:outerShdw blurRad="38100" dist="38100" dir="2700000" algn="tl">
                    <a:srgbClr val="000000">
                      <a:alpha val="43137"/>
                    </a:srgbClr>
                  </a:outerShdw>
                </a:effectLst>
                <a:latin typeface="Algerian" panose="04020705040A02060702" pitchFamily="82" charset="0"/>
              </a:rPr>
              <a:t>Was There Instability?</a:t>
            </a:r>
            <a:endParaRPr lang="en-US" sz="4800" dirty="0">
              <a:solidFill>
                <a:srgbClr val="990000"/>
              </a:solidFill>
              <a:effectLst>
                <a:outerShdw blurRad="38100" dist="38100" dir="2700000" algn="tl">
                  <a:srgbClr val="000000">
                    <a:alpha val="43137"/>
                  </a:srgbClr>
                </a:outerShdw>
              </a:effectLst>
              <a:latin typeface="Algerian" panose="04020705040A02060702" pitchFamily="82" charset="0"/>
            </a:endParaRPr>
          </a:p>
        </p:txBody>
      </p:sp>
      <p:sp>
        <p:nvSpPr>
          <p:cNvPr id="31" name="TextBox 6"/>
          <p:cNvSpPr txBox="1">
            <a:spLocks noChangeArrowheads="1"/>
          </p:cNvSpPr>
          <p:nvPr/>
        </p:nvSpPr>
        <p:spPr bwMode="auto">
          <a:xfrm>
            <a:off x="-11740" y="730541"/>
            <a:ext cx="91440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b="1" dirty="0" smtClean="0">
                <a:solidFill>
                  <a:srgbClr val="080808"/>
                </a:solidFill>
              </a:rPr>
              <a:t>20</a:t>
            </a:r>
            <a:r>
              <a:rPr lang="en-GB" altLang="en-US" b="1" baseline="30000" dirty="0" smtClean="0">
                <a:solidFill>
                  <a:srgbClr val="080808"/>
                </a:solidFill>
              </a:rPr>
              <a:t>th</a:t>
            </a:r>
            <a:r>
              <a:rPr lang="en-GB" altLang="en-US" b="1" dirty="0" smtClean="0">
                <a:solidFill>
                  <a:srgbClr val="080808"/>
                </a:solidFill>
              </a:rPr>
              <a:t> Century Reanalysis Data</a:t>
            </a:r>
            <a:endParaRPr lang="en-GB" altLang="en-US" b="1" dirty="0">
              <a:solidFill>
                <a:srgbClr val="080808"/>
              </a:solidFill>
            </a:endParaRPr>
          </a:p>
        </p:txBody>
      </p:sp>
      <p:sp>
        <p:nvSpPr>
          <p:cNvPr id="5" name="TextBox 4"/>
          <p:cNvSpPr txBox="1"/>
          <p:nvPr/>
        </p:nvSpPr>
        <p:spPr>
          <a:xfrm>
            <a:off x="-37369" y="3205633"/>
            <a:ext cx="2031325" cy="369332"/>
          </a:xfrm>
          <a:prstGeom prst="rect">
            <a:avLst/>
          </a:prstGeom>
          <a:noFill/>
        </p:spPr>
        <p:txBody>
          <a:bodyPr wrap="none" rtlCol="0">
            <a:spAutoFit/>
          </a:bodyPr>
          <a:lstStyle/>
          <a:p>
            <a:r>
              <a:rPr lang="en-US" dirty="0" smtClean="0"/>
              <a:t>Calculated LI: -1C</a:t>
            </a:r>
            <a:endParaRPr lang="en-US" dirty="0"/>
          </a:p>
        </p:txBody>
      </p:sp>
      <p:sp>
        <p:nvSpPr>
          <p:cNvPr id="32" name="TextBox 31"/>
          <p:cNvSpPr txBox="1"/>
          <p:nvPr/>
        </p:nvSpPr>
        <p:spPr>
          <a:xfrm>
            <a:off x="-37369" y="5338853"/>
            <a:ext cx="2031325" cy="369332"/>
          </a:xfrm>
          <a:prstGeom prst="rect">
            <a:avLst/>
          </a:prstGeom>
          <a:noFill/>
        </p:spPr>
        <p:txBody>
          <a:bodyPr wrap="none" rtlCol="0">
            <a:spAutoFit/>
          </a:bodyPr>
          <a:lstStyle/>
          <a:p>
            <a:r>
              <a:rPr lang="en-US" dirty="0" smtClean="0"/>
              <a:t>Calculated LI: -6C</a:t>
            </a:r>
            <a:endParaRPr lang="en-US" dirty="0"/>
          </a:p>
        </p:txBody>
      </p:sp>
    </p:spTree>
    <p:extLst>
      <p:ext uri="{BB962C8B-B14F-4D97-AF65-F5344CB8AC3E}">
        <p14:creationId xmlns:p14="http://schemas.microsoft.com/office/powerpoint/2010/main" val="3381632349"/>
      </p:ext>
    </p:extLst>
  </p:cSld>
  <p:clrMapOvr>
    <a:masterClrMapping/>
  </p:clrMapOvr>
  <p:transition/>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219" name="TextBox 6"/>
          <p:cNvSpPr txBox="1">
            <a:spLocks noChangeArrowheads="1"/>
          </p:cNvSpPr>
          <p:nvPr/>
        </p:nvSpPr>
        <p:spPr bwMode="auto">
          <a:xfrm>
            <a:off x="1" y="169624"/>
            <a:ext cx="91440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5400" b="1" dirty="0" smtClean="0">
                <a:solidFill>
                  <a:srgbClr val="080808"/>
                </a:solidFill>
              </a:rPr>
              <a:t>20</a:t>
            </a:r>
            <a:r>
              <a:rPr lang="en-GB" altLang="en-US" sz="5400" b="1" baseline="30000" dirty="0" smtClean="0">
                <a:solidFill>
                  <a:srgbClr val="080808"/>
                </a:solidFill>
              </a:rPr>
              <a:t>th</a:t>
            </a:r>
            <a:r>
              <a:rPr lang="en-GB" altLang="en-US" sz="5400" b="1" dirty="0" smtClean="0">
                <a:solidFill>
                  <a:srgbClr val="080808"/>
                </a:solidFill>
              </a:rPr>
              <a:t> Century Reanalysis Data</a:t>
            </a:r>
            <a:endParaRPr lang="en-GB" altLang="en-US" sz="5400" b="1" dirty="0">
              <a:solidFill>
                <a:srgbClr val="080808"/>
              </a:solidFill>
            </a:endParaRPr>
          </a:p>
        </p:txBody>
      </p:sp>
      <p:sp>
        <p:nvSpPr>
          <p:cNvPr id="13" name="TextBox 12"/>
          <p:cNvSpPr txBox="1"/>
          <p:nvPr/>
        </p:nvSpPr>
        <p:spPr>
          <a:xfrm>
            <a:off x="-37369" y="6581001"/>
            <a:ext cx="9181369" cy="276999"/>
          </a:xfrm>
          <a:prstGeom prst="rect">
            <a:avLst/>
          </a:prstGeom>
          <a:noFill/>
        </p:spPr>
        <p:txBody>
          <a:bodyPr wrap="square" rtlCol="0">
            <a:spAutoFit/>
          </a:bodyPr>
          <a:lstStyle/>
          <a:p>
            <a:pPr algn="ctr"/>
            <a:r>
              <a:rPr lang="en-US" sz="1200" dirty="0" smtClean="0">
                <a:solidFill>
                  <a:srgbClr val="990000"/>
                </a:solidFill>
                <a:latin typeface="Times New Roman" panose="02020603050405020304" pitchFamily="18" charset="0"/>
                <a:cs typeface="Times New Roman" panose="02020603050405020304" pitchFamily="18" charset="0"/>
              </a:rPr>
              <a:t>Reanalysis Maps: </a:t>
            </a:r>
            <a:r>
              <a:rPr lang="en-US" sz="1200" i="1" dirty="0" smtClean="0">
                <a:solidFill>
                  <a:srgbClr val="990000"/>
                </a:solidFill>
                <a:latin typeface="Times New Roman" panose="02020603050405020304" pitchFamily="18" charset="0"/>
                <a:cs typeface="Times New Roman" panose="02020603050405020304" pitchFamily="18" charset="0"/>
              </a:rPr>
              <a:t>20th Century Reanalysis V2 data provided by the NOAA/OAR/ESRL PSD, Boulder, Colorado, USA</a:t>
            </a:r>
            <a:endParaRPr lang="en-US" sz="1200" i="1" dirty="0">
              <a:solidFill>
                <a:srgbClr val="990000"/>
              </a:solidFill>
              <a:latin typeface="Times New Roman" panose="02020603050405020304" pitchFamily="18" charset="0"/>
              <a:cs typeface="Times New Roman" panose="02020603050405020304" pitchFamily="18" charset="0"/>
            </a:endParaRPr>
          </a:p>
        </p:txBody>
      </p:sp>
      <p:sp>
        <p:nvSpPr>
          <p:cNvPr id="19" name="TextBox 18"/>
          <p:cNvSpPr txBox="1"/>
          <p:nvPr/>
        </p:nvSpPr>
        <p:spPr>
          <a:xfrm>
            <a:off x="41759" y="5145327"/>
            <a:ext cx="1063736" cy="400110"/>
          </a:xfrm>
          <a:prstGeom prst="rect">
            <a:avLst/>
          </a:prstGeom>
          <a:noFill/>
        </p:spPr>
        <p:txBody>
          <a:bodyPr wrap="square" rtlCol="0">
            <a:spAutoFit/>
          </a:bodyPr>
          <a:lstStyle/>
          <a:p>
            <a:pPr algn="ctr"/>
            <a:r>
              <a:rPr lang="en-US" sz="2000" b="1" dirty="0" smtClean="0">
                <a:solidFill>
                  <a:srgbClr val="303030"/>
                </a:solidFill>
                <a:latin typeface="Times New Roman" panose="02020603050405020304" pitchFamily="18" charset="0"/>
                <a:cs typeface="Times New Roman" panose="02020603050405020304" pitchFamily="18" charset="0"/>
              </a:rPr>
              <a:t>1000mb</a:t>
            </a:r>
            <a:endParaRPr lang="en-US" sz="2000" b="1" dirty="0">
              <a:solidFill>
                <a:srgbClr val="303030"/>
              </a:solidFill>
              <a:latin typeface="Times New Roman" panose="02020603050405020304" pitchFamily="18" charset="0"/>
              <a:cs typeface="Times New Roman" panose="02020603050405020304" pitchFamily="18" charset="0"/>
            </a:endParaRPr>
          </a:p>
        </p:txBody>
      </p:sp>
      <p:sp>
        <p:nvSpPr>
          <p:cNvPr id="25" name="TextBox 24"/>
          <p:cNvSpPr txBox="1"/>
          <p:nvPr/>
        </p:nvSpPr>
        <p:spPr>
          <a:xfrm>
            <a:off x="-123097" y="1016934"/>
            <a:ext cx="9407769" cy="461665"/>
          </a:xfrm>
          <a:prstGeom prst="rect">
            <a:avLst/>
          </a:prstGeom>
          <a:noFill/>
        </p:spPr>
        <p:txBody>
          <a:bodyPr wrap="square" rtlCol="0">
            <a:spAutoFit/>
          </a:bodyPr>
          <a:lstStyle/>
          <a:p>
            <a:pPr algn="ctr"/>
            <a:r>
              <a:rPr lang="en-US" sz="2400" b="1" dirty="0" smtClean="0">
                <a:solidFill>
                  <a:srgbClr val="303030"/>
                </a:solidFill>
              </a:rPr>
              <a:t>Daily Composite Mean </a:t>
            </a:r>
            <a:r>
              <a:rPr lang="en-US" sz="2400" b="1" u="sng" dirty="0" smtClean="0">
                <a:solidFill>
                  <a:srgbClr val="303030"/>
                </a:solidFill>
              </a:rPr>
              <a:t>Omega</a:t>
            </a:r>
            <a:r>
              <a:rPr lang="en-US" sz="2400" b="1" dirty="0" smtClean="0">
                <a:solidFill>
                  <a:srgbClr val="303030"/>
                </a:solidFill>
              </a:rPr>
              <a:t> (Pa/s)</a:t>
            </a:r>
            <a:endParaRPr lang="en-US" sz="2400" b="1" dirty="0">
              <a:solidFill>
                <a:srgbClr val="303030"/>
              </a:solidFill>
            </a:endParaRPr>
          </a:p>
        </p:txBody>
      </p:sp>
      <p:sp>
        <p:nvSpPr>
          <p:cNvPr id="26" name="TextBox 25"/>
          <p:cNvSpPr txBox="1"/>
          <p:nvPr/>
        </p:nvSpPr>
        <p:spPr>
          <a:xfrm>
            <a:off x="6094255" y="1665863"/>
            <a:ext cx="1493505" cy="707886"/>
          </a:xfrm>
          <a:prstGeom prst="rect">
            <a:avLst/>
          </a:prstGeom>
          <a:noFill/>
        </p:spPr>
        <p:txBody>
          <a:bodyPr wrap="square" rtlCol="0">
            <a:spAutoFit/>
          </a:bodyPr>
          <a:lstStyle/>
          <a:p>
            <a:pPr algn="ctr"/>
            <a:r>
              <a:rPr lang="en-US" sz="2000" b="1" dirty="0" smtClean="0">
                <a:solidFill>
                  <a:srgbClr val="303030"/>
                </a:solidFill>
                <a:latin typeface="Times New Roman" panose="02020603050405020304" pitchFamily="18" charset="0"/>
                <a:cs typeface="Times New Roman" panose="02020603050405020304" pitchFamily="18" charset="0"/>
              </a:rPr>
              <a:t>Feb 26 1904</a:t>
            </a:r>
          </a:p>
          <a:p>
            <a:pPr algn="ctr"/>
            <a:r>
              <a:rPr lang="en-US" sz="2000" b="1" dirty="0" smtClean="0">
                <a:solidFill>
                  <a:srgbClr val="303030"/>
                </a:solidFill>
                <a:latin typeface="Times New Roman" panose="02020603050405020304" pitchFamily="18" charset="0"/>
                <a:cs typeface="Times New Roman" panose="02020603050405020304" pitchFamily="18" charset="0"/>
              </a:rPr>
              <a:t> </a:t>
            </a:r>
            <a:endParaRPr lang="en-US" sz="2000" b="1" dirty="0">
              <a:solidFill>
                <a:srgbClr val="303030"/>
              </a:solidFill>
              <a:latin typeface="Times New Roman" panose="02020603050405020304" pitchFamily="18" charset="0"/>
              <a:cs typeface="Times New Roman" panose="02020603050405020304" pitchFamily="18" charset="0"/>
            </a:endParaRPr>
          </a:p>
        </p:txBody>
      </p:sp>
      <p:sp>
        <p:nvSpPr>
          <p:cNvPr id="27" name="TextBox 26"/>
          <p:cNvSpPr txBox="1"/>
          <p:nvPr/>
        </p:nvSpPr>
        <p:spPr>
          <a:xfrm>
            <a:off x="2040" y="2643248"/>
            <a:ext cx="1158555" cy="400110"/>
          </a:xfrm>
          <a:prstGeom prst="rect">
            <a:avLst/>
          </a:prstGeom>
          <a:noFill/>
        </p:spPr>
        <p:txBody>
          <a:bodyPr wrap="square" rtlCol="0">
            <a:spAutoFit/>
          </a:bodyPr>
          <a:lstStyle/>
          <a:p>
            <a:pPr algn="ctr"/>
            <a:r>
              <a:rPr lang="en-US" sz="2000" b="1" dirty="0" smtClean="0">
                <a:solidFill>
                  <a:srgbClr val="303030"/>
                </a:solidFill>
                <a:latin typeface="Times New Roman" panose="02020603050405020304" pitchFamily="18" charset="0"/>
                <a:cs typeface="Times New Roman" panose="02020603050405020304" pitchFamily="18" charset="0"/>
              </a:rPr>
              <a:t>850 </a:t>
            </a:r>
            <a:r>
              <a:rPr lang="en-US" sz="2000" b="1" dirty="0" err="1" smtClean="0">
                <a:solidFill>
                  <a:srgbClr val="303030"/>
                </a:solidFill>
                <a:latin typeface="Times New Roman" panose="02020603050405020304" pitchFamily="18" charset="0"/>
                <a:cs typeface="Times New Roman" panose="02020603050405020304" pitchFamily="18" charset="0"/>
              </a:rPr>
              <a:t>mb</a:t>
            </a:r>
            <a:endParaRPr lang="en-US" sz="2000" b="1" dirty="0">
              <a:solidFill>
                <a:srgbClr val="303030"/>
              </a:solidFill>
              <a:latin typeface="Times New Roman" panose="02020603050405020304" pitchFamily="18" charset="0"/>
              <a:cs typeface="Times New Roman" panose="02020603050405020304" pitchFamily="18" charset="0"/>
            </a:endParaRPr>
          </a:p>
        </p:txBody>
      </p:sp>
      <p:sp>
        <p:nvSpPr>
          <p:cNvPr id="23" name="TextBox 22"/>
          <p:cNvSpPr txBox="1"/>
          <p:nvPr/>
        </p:nvSpPr>
        <p:spPr>
          <a:xfrm>
            <a:off x="1652953" y="1654911"/>
            <a:ext cx="2092569" cy="707886"/>
          </a:xfrm>
          <a:prstGeom prst="rect">
            <a:avLst/>
          </a:prstGeom>
          <a:noFill/>
        </p:spPr>
        <p:txBody>
          <a:bodyPr wrap="square" rtlCol="0">
            <a:spAutoFit/>
          </a:bodyPr>
          <a:lstStyle/>
          <a:p>
            <a:pPr algn="ctr"/>
            <a:r>
              <a:rPr lang="en-US" sz="2000" b="1" dirty="0" smtClean="0">
                <a:solidFill>
                  <a:srgbClr val="303030"/>
                </a:solidFill>
                <a:latin typeface="Times New Roman" panose="02020603050405020304" pitchFamily="18" charset="0"/>
                <a:cs typeface="Times New Roman" panose="02020603050405020304" pitchFamily="18" charset="0"/>
              </a:rPr>
              <a:t>Feb 21 1904</a:t>
            </a:r>
          </a:p>
          <a:p>
            <a:pPr algn="ctr"/>
            <a:endParaRPr lang="en-US" sz="2000" b="1" dirty="0">
              <a:solidFill>
                <a:srgbClr val="303030"/>
              </a:solidFill>
              <a:latin typeface="Times New Roman" panose="02020603050405020304" pitchFamily="18" charset="0"/>
              <a:cs typeface="Times New Roman" panose="02020603050405020304" pitchFamily="18" charset="0"/>
            </a:endParaRPr>
          </a:p>
        </p:txBody>
      </p:sp>
      <p:pic>
        <p:nvPicPr>
          <p:cNvPr id="14" name="Picture 13"/>
          <p:cNvPicPr>
            <a:picLocks noChangeAspect="1"/>
          </p:cNvPicPr>
          <p:nvPr/>
        </p:nvPicPr>
        <p:blipFill rotWithShape="1">
          <a:blip r:embed="rId3">
            <a:extLst>
              <a:ext uri="{28A0092B-C50C-407E-A947-70E740481C1C}">
                <a14:useLocalDpi xmlns:a14="http://schemas.microsoft.com/office/drawing/2010/main" val="0"/>
              </a:ext>
            </a:extLst>
          </a:blip>
          <a:srcRect l="81850" t="2745" r="5764" b="9448"/>
          <a:stretch/>
        </p:blipFill>
        <p:spPr>
          <a:xfrm>
            <a:off x="4352192" y="2019806"/>
            <a:ext cx="738554" cy="4340693"/>
          </a:xfrm>
          <a:prstGeom prst="rect">
            <a:avLst/>
          </a:prstGeom>
        </p:spPr>
      </p:pic>
      <p:pic>
        <p:nvPicPr>
          <p:cNvPr id="17" name="Picture 16"/>
          <p:cNvPicPr>
            <a:picLocks noChangeAspect="1"/>
          </p:cNvPicPr>
          <p:nvPr/>
        </p:nvPicPr>
        <p:blipFill rotWithShape="1">
          <a:blip r:embed="rId4">
            <a:extLst>
              <a:ext uri="{28A0092B-C50C-407E-A947-70E740481C1C}">
                <a14:useLocalDpi xmlns:a14="http://schemas.microsoft.com/office/drawing/2010/main" val="0"/>
              </a:ext>
            </a:extLst>
          </a:blip>
          <a:srcRect l="5575" t="19427" r="58755" b="43556"/>
          <a:stretch/>
        </p:blipFill>
        <p:spPr>
          <a:xfrm>
            <a:off x="5732595" y="2137531"/>
            <a:ext cx="2042016" cy="1868728"/>
          </a:xfrm>
          <a:prstGeom prst="rect">
            <a:avLst/>
          </a:prstGeom>
        </p:spPr>
      </p:pic>
      <p:pic>
        <p:nvPicPr>
          <p:cNvPr id="18" name="Picture 17"/>
          <p:cNvPicPr>
            <a:picLocks noChangeAspect="1"/>
          </p:cNvPicPr>
          <p:nvPr/>
        </p:nvPicPr>
        <p:blipFill rotWithShape="1">
          <a:blip r:embed="rId5">
            <a:extLst>
              <a:ext uri="{28A0092B-C50C-407E-A947-70E740481C1C}">
                <a14:useLocalDpi xmlns:a14="http://schemas.microsoft.com/office/drawing/2010/main" val="0"/>
              </a:ext>
            </a:extLst>
          </a:blip>
          <a:srcRect l="2904" t="14649" r="60989" b="45934"/>
          <a:stretch/>
        </p:blipFill>
        <p:spPr>
          <a:xfrm>
            <a:off x="5732595" y="4232134"/>
            <a:ext cx="2022230" cy="1869725"/>
          </a:xfrm>
          <a:prstGeom prst="rect">
            <a:avLst/>
          </a:prstGeom>
        </p:spPr>
      </p:pic>
      <p:pic>
        <p:nvPicPr>
          <p:cNvPr id="20" name="Picture 19"/>
          <p:cNvPicPr>
            <a:picLocks noChangeAspect="1"/>
          </p:cNvPicPr>
          <p:nvPr/>
        </p:nvPicPr>
        <p:blipFill rotWithShape="1">
          <a:blip r:embed="rId6">
            <a:extLst>
              <a:ext uri="{28A0092B-C50C-407E-A947-70E740481C1C}">
                <a14:useLocalDpi xmlns:a14="http://schemas.microsoft.com/office/drawing/2010/main" val="0"/>
              </a:ext>
            </a:extLst>
          </a:blip>
          <a:srcRect l="4392" t="14930" r="58872" b="46577"/>
          <a:stretch/>
        </p:blipFill>
        <p:spPr>
          <a:xfrm>
            <a:off x="1580446" y="2162285"/>
            <a:ext cx="2074984" cy="1862568"/>
          </a:xfrm>
          <a:prstGeom prst="rect">
            <a:avLst/>
          </a:prstGeom>
        </p:spPr>
      </p:pic>
      <p:pic>
        <p:nvPicPr>
          <p:cNvPr id="21" name="Picture 20"/>
          <p:cNvPicPr>
            <a:picLocks noChangeAspect="1"/>
          </p:cNvPicPr>
          <p:nvPr/>
        </p:nvPicPr>
        <p:blipFill rotWithShape="1">
          <a:blip r:embed="rId7">
            <a:extLst>
              <a:ext uri="{28A0092B-C50C-407E-A947-70E740481C1C}">
                <a14:useLocalDpi xmlns:a14="http://schemas.microsoft.com/office/drawing/2010/main" val="0"/>
              </a:ext>
            </a:extLst>
          </a:blip>
          <a:srcRect l="4711" t="16075" r="58216" b="45647"/>
          <a:stretch/>
        </p:blipFill>
        <p:spPr>
          <a:xfrm>
            <a:off x="1591418" y="4193593"/>
            <a:ext cx="2072803" cy="1855795"/>
          </a:xfrm>
          <a:prstGeom prst="rect">
            <a:avLst/>
          </a:prstGeom>
        </p:spPr>
      </p:pic>
    </p:spTree>
    <p:extLst>
      <p:ext uri="{BB962C8B-B14F-4D97-AF65-F5344CB8AC3E}">
        <p14:creationId xmlns:p14="http://schemas.microsoft.com/office/powerpoint/2010/main" val="2603547830"/>
      </p:ext>
    </p:extLst>
  </p:cSld>
  <p:clrMapOvr>
    <a:masterClrMapping/>
  </p:clrMapOvr>
  <p:transition/>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219" name="TextBox 6"/>
          <p:cNvSpPr txBox="1">
            <a:spLocks noChangeArrowheads="1"/>
          </p:cNvSpPr>
          <p:nvPr/>
        </p:nvSpPr>
        <p:spPr bwMode="auto">
          <a:xfrm>
            <a:off x="1" y="169624"/>
            <a:ext cx="91440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5400" b="1" dirty="0" smtClean="0">
                <a:solidFill>
                  <a:srgbClr val="080808"/>
                </a:solidFill>
              </a:rPr>
              <a:t>20</a:t>
            </a:r>
            <a:r>
              <a:rPr lang="en-GB" altLang="en-US" sz="5400" b="1" baseline="30000" dirty="0" smtClean="0">
                <a:solidFill>
                  <a:srgbClr val="080808"/>
                </a:solidFill>
              </a:rPr>
              <a:t>th</a:t>
            </a:r>
            <a:r>
              <a:rPr lang="en-GB" altLang="en-US" sz="5400" b="1" dirty="0" smtClean="0">
                <a:solidFill>
                  <a:srgbClr val="080808"/>
                </a:solidFill>
              </a:rPr>
              <a:t> Century Reanalysis Data</a:t>
            </a:r>
            <a:endParaRPr lang="en-GB" altLang="en-US" sz="5400" b="1" dirty="0">
              <a:solidFill>
                <a:srgbClr val="080808"/>
              </a:solidFill>
            </a:endParaRPr>
          </a:p>
        </p:txBody>
      </p:sp>
      <p:sp>
        <p:nvSpPr>
          <p:cNvPr id="13" name="TextBox 12"/>
          <p:cNvSpPr txBox="1"/>
          <p:nvPr/>
        </p:nvSpPr>
        <p:spPr>
          <a:xfrm>
            <a:off x="-37369" y="6581001"/>
            <a:ext cx="9181369" cy="276999"/>
          </a:xfrm>
          <a:prstGeom prst="rect">
            <a:avLst/>
          </a:prstGeom>
          <a:noFill/>
        </p:spPr>
        <p:txBody>
          <a:bodyPr wrap="square" rtlCol="0">
            <a:spAutoFit/>
          </a:bodyPr>
          <a:lstStyle/>
          <a:p>
            <a:pPr algn="ctr"/>
            <a:r>
              <a:rPr lang="en-US" sz="1200" dirty="0" smtClean="0">
                <a:solidFill>
                  <a:srgbClr val="990000"/>
                </a:solidFill>
                <a:latin typeface="Times New Roman" panose="02020603050405020304" pitchFamily="18" charset="0"/>
                <a:cs typeface="Times New Roman" panose="02020603050405020304" pitchFamily="18" charset="0"/>
              </a:rPr>
              <a:t>Reanalysis Maps: </a:t>
            </a:r>
            <a:r>
              <a:rPr lang="en-US" sz="1200" i="1" dirty="0" smtClean="0">
                <a:solidFill>
                  <a:srgbClr val="990000"/>
                </a:solidFill>
                <a:latin typeface="Times New Roman" panose="02020603050405020304" pitchFamily="18" charset="0"/>
                <a:cs typeface="Times New Roman" panose="02020603050405020304" pitchFamily="18" charset="0"/>
              </a:rPr>
              <a:t>20th Century Reanalysis V2 data provided by the NOAA/OAR/ESRL PSD, Boulder, Colorado, USA</a:t>
            </a:r>
            <a:endParaRPr lang="en-US" sz="1200" i="1" dirty="0">
              <a:solidFill>
                <a:srgbClr val="990000"/>
              </a:solidFill>
              <a:latin typeface="Times New Roman" panose="02020603050405020304" pitchFamily="18" charset="0"/>
              <a:cs typeface="Times New Roman" panose="02020603050405020304" pitchFamily="18" charset="0"/>
            </a:endParaRPr>
          </a:p>
        </p:txBody>
      </p:sp>
      <p:sp>
        <p:nvSpPr>
          <p:cNvPr id="19" name="TextBox 18"/>
          <p:cNvSpPr txBox="1"/>
          <p:nvPr/>
        </p:nvSpPr>
        <p:spPr>
          <a:xfrm>
            <a:off x="41759" y="4995863"/>
            <a:ext cx="1063736" cy="400110"/>
          </a:xfrm>
          <a:prstGeom prst="rect">
            <a:avLst/>
          </a:prstGeom>
          <a:noFill/>
        </p:spPr>
        <p:txBody>
          <a:bodyPr wrap="square" rtlCol="0">
            <a:spAutoFit/>
          </a:bodyPr>
          <a:lstStyle/>
          <a:p>
            <a:pPr algn="ctr"/>
            <a:r>
              <a:rPr lang="en-US" sz="2000" b="1" dirty="0" smtClean="0">
                <a:solidFill>
                  <a:srgbClr val="303030"/>
                </a:solidFill>
                <a:latin typeface="Times New Roman" panose="02020603050405020304" pitchFamily="18" charset="0"/>
                <a:cs typeface="Times New Roman" panose="02020603050405020304" pitchFamily="18" charset="0"/>
              </a:rPr>
              <a:t>1000mb</a:t>
            </a:r>
            <a:endParaRPr lang="en-US" sz="2000" b="1" dirty="0">
              <a:solidFill>
                <a:srgbClr val="303030"/>
              </a:solidFill>
              <a:latin typeface="Times New Roman" panose="02020603050405020304" pitchFamily="18" charset="0"/>
              <a:cs typeface="Times New Roman" panose="02020603050405020304" pitchFamily="18" charset="0"/>
            </a:endParaRPr>
          </a:p>
        </p:txBody>
      </p:sp>
      <p:sp>
        <p:nvSpPr>
          <p:cNvPr id="25" name="TextBox 24"/>
          <p:cNvSpPr txBox="1"/>
          <p:nvPr/>
        </p:nvSpPr>
        <p:spPr>
          <a:xfrm>
            <a:off x="-123097" y="937806"/>
            <a:ext cx="9407769" cy="461665"/>
          </a:xfrm>
          <a:prstGeom prst="rect">
            <a:avLst/>
          </a:prstGeom>
          <a:noFill/>
        </p:spPr>
        <p:txBody>
          <a:bodyPr wrap="square" rtlCol="0">
            <a:spAutoFit/>
          </a:bodyPr>
          <a:lstStyle/>
          <a:p>
            <a:pPr algn="ctr"/>
            <a:r>
              <a:rPr lang="en-US" sz="2400" b="1" dirty="0" smtClean="0">
                <a:solidFill>
                  <a:srgbClr val="303030"/>
                </a:solidFill>
              </a:rPr>
              <a:t> Composite </a:t>
            </a:r>
            <a:r>
              <a:rPr lang="en-US" sz="2400" b="1" u="sng" dirty="0" smtClean="0">
                <a:solidFill>
                  <a:srgbClr val="303030"/>
                </a:solidFill>
              </a:rPr>
              <a:t>Omega</a:t>
            </a:r>
            <a:r>
              <a:rPr lang="en-US" sz="2400" b="1" dirty="0" smtClean="0">
                <a:solidFill>
                  <a:srgbClr val="303030"/>
                </a:solidFill>
              </a:rPr>
              <a:t> (Pa/s) Feb 21, 2016</a:t>
            </a:r>
            <a:endParaRPr lang="en-US" sz="2400" b="1" dirty="0">
              <a:solidFill>
                <a:srgbClr val="303030"/>
              </a:solidFill>
            </a:endParaRPr>
          </a:p>
        </p:txBody>
      </p:sp>
      <p:sp>
        <p:nvSpPr>
          <p:cNvPr id="27" name="TextBox 26"/>
          <p:cNvSpPr txBox="1"/>
          <p:nvPr/>
        </p:nvSpPr>
        <p:spPr>
          <a:xfrm>
            <a:off x="2040" y="2819088"/>
            <a:ext cx="1158555" cy="400110"/>
          </a:xfrm>
          <a:prstGeom prst="rect">
            <a:avLst/>
          </a:prstGeom>
          <a:noFill/>
        </p:spPr>
        <p:txBody>
          <a:bodyPr wrap="square" rtlCol="0">
            <a:spAutoFit/>
          </a:bodyPr>
          <a:lstStyle/>
          <a:p>
            <a:pPr algn="ctr"/>
            <a:r>
              <a:rPr lang="en-US" sz="2000" b="1" dirty="0" smtClean="0">
                <a:solidFill>
                  <a:srgbClr val="303030"/>
                </a:solidFill>
                <a:latin typeface="Times New Roman" panose="02020603050405020304" pitchFamily="18" charset="0"/>
                <a:cs typeface="Times New Roman" panose="02020603050405020304" pitchFamily="18" charset="0"/>
              </a:rPr>
              <a:t>850 </a:t>
            </a:r>
            <a:r>
              <a:rPr lang="en-US" sz="2000" b="1" dirty="0" err="1" smtClean="0">
                <a:solidFill>
                  <a:srgbClr val="303030"/>
                </a:solidFill>
                <a:latin typeface="Times New Roman" panose="02020603050405020304" pitchFamily="18" charset="0"/>
                <a:cs typeface="Times New Roman" panose="02020603050405020304" pitchFamily="18" charset="0"/>
              </a:rPr>
              <a:t>mb</a:t>
            </a:r>
            <a:endParaRPr lang="en-US" sz="2000" b="1" dirty="0">
              <a:solidFill>
                <a:srgbClr val="303030"/>
              </a:solidFill>
              <a:latin typeface="Times New Roman" panose="02020603050405020304" pitchFamily="18" charset="0"/>
              <a:cs typeface="Times New Roman" panose="02020603050405020304" pitchFamily="18" charset="0"/>
            </a:endParaRPr>
          </a:p>
        </p:txBody>
      </p:sp>
      <p:sp>
        <p:nvSpPr>
          <p:cNvPr id="23" name="TextBox 22"/>
          <p:cNvSpPr txBox="1"/>
          <p:nvPr/>
        </p:nvSpPr>
        <p:spPr>
          <a:xfrm>
            <a:off x="1143027" y="1599895"/>
            <a:ext cx="2013438" cy="707886"/>
          </a:xfrm>
          <a:prstGeom prst="rect">
            <a:avLst/>
          </a:prstGeom>
          <a:noFill/>
        </p:spPr>
        <p:txBody>
          <a:bodyPr wrap="square" rtlCol="0">
            <a:spAutoFit/>
          </a:bodyPr>
          <a:lstStyle/>
          <a:p>
            <a:pPr algn="ctr"/>
            <a:r>
              <a:rPr lang="en-US" sz="2000" b="1" dirty="0" smtClean="0">
                <a:solidFill>
                  <a:srgbClr val="303030"/>
                </a:solidFill>
                <a:latin typeface="Times New Roman" panose="02020603050405020304" pitchFamily="18" charset="0"/>
                <a:cs typeface="Times New Roman" panose="02020603050405020304" pitchFamily="18" charset="0"/>
              </a:rPr>
              <a:t>Daily Mean </a:t>
            </a:r>
          </a:p>
          <a:p>
            <a:pPr algn="ctr"/>
            <a:endParaRPr lang="en-US" sz="2000" b="1" dirty="0">
              <a:solidFill>
                <a:srgbClr val="303030"/>
              </a:solidFill>
              <a:latin typeface="Times New Roman" panose="02020603050405020304" pitchFamily="18" charset="0"/>
              <a:cs typeface="Times New Roman" panose="02020603050405020304" pitchFamily="18" charset="0"/>
            </a:endParaRPr>
          </a:p>
        </p:txBody>
      </p:sp>
      <p:pic>
        <p:nvPicPr>
          <p:cNvPr id="12" name="Picture 11"/>
          <p:cNvPicPr>
            <a:picLocks noChangeAspect="1"/>
          </p:cNvPicPr>
          <p:nvPr/>
        </p:nvPicPr>
        <p:blipFill rotWithShape="1">
          <a:blip r:embed="rId3">
            <a:extLst>
              <a:ext uri="{28A0092B-C50C-407E-A947-70E740481C1C}">
                <a14:useLocalDpi xmlns:a14="http://schemas.microsoft.com/office/drawing/2010/main" val="0"/>
              </a:ext>
            </a:extLst>
          </a:blip>
          <a:srcRect l="81850" t="2745" r="5764" b="9448"/>
          <a:stretch/>
        </p:blipFill>
        <p:spPr>
          <a:xfrm>
            <a:off x="8238392" y="1979612"/>
            <a:ext cx="738554" cy="4340693"/>
          </a:xfrm>
          <a:prstGeom prst="rect">
            <a:avLst/>
          </a:prstGeom>
        </p:spPr>
      </p:pic>
      <p:sp>
        <p:nvSpPr>
          <p:cNvPr id="22" name="TextBox 21"/>
          <p:cNvSpPr txBox="1"/>
          <p:nvPr/>
        </p:nvSpPr>
        <p:spPr>
          <a:xfrm>
            <a:off x="5779494" y="1611965"/>
            <a:ext cx="2035437" cy="707886"/>
          </a:xfrm>
          <a:prstGeom prst="rect">
            <a:avLst/>
          </a:prstGeom>
          <a:noFill/>
        </p:spPr>
        <p:txBody>
          <a:bodyPr wrap="square" rtlCol="0">
            <a:spAutoFit/>
          </a:bodyPr>
          <a:lstStyle/>
          <a:p>
            <a:pPr algn="ctr"/>
            <a:r>
              <a:rPr lang="en-US" sz="2000" b="1" dirty="0" smtClean="0">
                <a:solidFill>
                  <a:srgbClr val="303030"/>
                </a:solidFill>
                <a:latin typeface="Times New Roman" panose="02020603050405020304" pitchFamily="18" charset="0"/>
                <a:cs typeface="Times New Roman" panose="02020603050405020304" pitchFamily="18" charset="0"/>
              </a:rPr>
              <a:t>Daily Anomaly* </a:t>
            </a:r>
          </a:p>
          <a:p>
            <a:pPr algn="ctr"/>
            <a:endParaRPr lang="en-US" sz="2000" b="1" dirty="0">
              <a:solidFill>
                <a:srgbClr val="303030"/>
              </a:solidFill>
              <a:latin typeface="Times New Roman" panose="02020603050405020304" pitchFamily="18" charset="0"/>
              <a:cs typeface="Times New Roman" panose="02020603050405020304" pitchFamily="18" charset="0"/>
            </a:endParaRPr>
          </a:p>
        </p:txBody>
      </p:sp>
      <p:sp>
        <p:nvSpPr>
          <p:cNvPr id="24" name="TextBox 23"/>
          <p:cNvSpPr txBox="1"/>
          <p:nvPr/>
        </p:nvSpPr>
        <p:spPr>
          <a:xfrm>
            <a:off x="3413626" y="1594880"/>
            <a:ext cx="2081603" cy="892552"/>
          </a:xfrm>
          <a:prstGeom prst="rect">
            <a:avLst/>
          </a:prstGeom>
          <a:noFill/>
        </p:spPr>
        <p:txBody>
          <a:bodyPr wrap="square" rtlCol="0">
            <a:spAutoFit/>
          </a:bodyPr>
          <a:lstStyle/>
          <a:p>
            <a:pPr algn="ctr"/>
            <a:r>
              <a:rPr lang="en-US" sz="2000" b="1" dirty="0" smtClean="0">
                <a:solidFill>
                  <a:srgbClr val="303030"/>
                </a:solidFill>
                <a:latin typeface="Times New Roman" panose="02020603050405020304" pitchFamily="18" charset="0"/>
                <a:cs typeface="Times New Roman" panose="02020603050405020304" pitchFamily="18" charset="0"/>
              </a:rPr>
              <a:t>Monthly Mean </a:t>
            </a:r>
          </a:p>
          <a:p>
            <a:pPr algn="ctr"/>
            <a:r>
              <a:rPr lang="en-US" sz="1200" b="1" dirty="0" smtClean="0">
                <a:solidFill>
                  <a:srgbClr val="303030"/>
                </a:solidFill>
                <a:latin typeface="Times New Roman" panose="02020603050405020304" pitchFamily="18" charset="0"/>
                <a:cs typeface="Times New Roman" panose="02020603050405020304" pitchFamily="18" charset="0"/>
              </a:rPr>
              <a:t>Feb 1981 - 2010</a:t>
            </a:r>
          </a:p>
          <a:p>
            <a:pPr algn="ctr"/>
            <a:endParaRPr lang="en-US" sz="2000" b="1" dirty="0">
              <a:solidFill>
                <a:srgbClr val="303030"/>
              </a:solidFill>
              <a:latin typeface="Times New Roman" panose="02020603050405020304" pitchFamily="18" charset="0"/>
              <a:cs typeface="Times New Roman" panose="02020603050405020304" pitchFamily="18" charset="0"/>
            </a:endParaRPr>
          </a:p>
        </p:txBody>
      </p:sp>
      <p:sp>
        <p:nvSpPr>
          <p:cNvPr id="28" name="TextBox 27"/>
          <p:cNvSpPr txBox="1"/>
          <p:nvPr/>
        </p:nvSpPr>
        <p:spPr>
          <a:xfrm>
            <a:off x="5779495" y="6076084"/>
            <a:ext cx="2035437" cy="769441"/>
          </a:xfrm>
          <a:prstGeom prst="rect">
            <a:avLst/>
          </a:prstGeom>
          <a:noFill/>
        </p:spPr>
        <p:txBody>
          <a:bodyPr wrap="square" rtlCol="0">
            <a:spAutoFit/>
          </a:bodyPr>
          <a:lstStyle/>
          <a:p>
            <a:pPr algn="ctr"/>
            <a:r>
              <a:rPr lang="en-US" sz="1200" b="1" dirty="0" smtClean="0">
                <a:solidFill>
                  <a:srgbClr val="303030"/>
                </a:solidFill>
                <a:latin typeface="Times New Roman" panose="02020603050405020304" pitchFamily="18" charset="0"/>
                <a:cs typeface="Times New Roman" panose="02020603050405020304" pitchFamily="18" charset="0"/>
              </a:rPr>
              <a:t>*Based on 1981 to 2010 </a:t>
            </a:r>
          </a:p>
          <a:p>
            <a:pPr algn="ctr"/>
            <a:r>
              <a:rPr lang="en-US" sz="1200" b="1" dirty="0" smtClean="0">
                <a:solidFill>
                  <a:srgbClr val="303030"/>
                </a:solidFill>
                <a:latin typeface="Times New Roman" panose="02020603050405020304" pitchFamily="18" charset="0"/>
                <a:cs typeface="Times New Roman" panose="02020603050405020304" pitchFamily="18" charset="0"/>
              </a:rPr>
              <a:t>Climatology</a:t>
            </a:r>
          </a:p>
          <a:p>
            <a:pPr algn="ctr"/>
            <a:endParaRPr lang="en-US" sz="2000" b="1" dirty="0">
              <a:solidFill>
                <a:srgbClr val="303030"/>
              </a:solidFill>
              <a:latin typeface="Times New Roman" panose="02020603050405020304" pitchFamily="18" charset="0"/>
              <a:cs typeface="Times New Roman" panose="02020603050405020304" pitchFamily="18" charset="0"/>
            </a:endParaRPr>
          </a:p>
        </p:txBody>
      </p:sp>
      <p:pic>
        <p:nvPicPr>
          <p:cNvPr id="18" name="Picture 17"/>
          <p:cNvPicPr>
            <a:picLocks noChangeAspect="1"/>
          </p:cNvPicPr>
          <p:nvPr/>
        </p:nvPicPr>
        <p:blipFill rotWithShape="1">
          <a:blip r:embed="rId4">
            <a:extLst>
              <a:ext uri="{28A0092B-C50C-407E-A947-70E740481C1C}">
                <a14:useLocalDpi xmlns:a14="http://schemas.microsoft.com/office/drawing/2010/main" val="0"/>
              </a:ext>
            </a:extLst>
          </a:blip>
          <a:srcRect l="14098" t="22095" r="51103" b="41033"/>
          <a:stretch/>
        </p:blipFill>
        <p:spPr>
          <a:xfrm>
            <a:off x="3413626" y="2135909"/>
            <a:ext cx="2081603" cy="1871972"/>
          </a:xfrm>
          <a:prstGeom prst="rect">
            <a:avLst/>
          </a:prstGeom>
        </p:spPr>
      </p:pic>
      <p:pic>
        <p:nvPicPr>
          <p:cNvPr id="29" name="Picture 28"/>
          <p:cNvPicPr>
            <a:picLocks noChangeAspect="1"/>
          </p:cNvPicPr>
          <p:nvPr/>
        </p:nvPicPr>
        <p:blipFill rotWithShape="1">
          <a:blip r:embed="rId5">
            <a:extLst>
              <a:ext uri="{28A0092B-C50C-407E-A947-70E740481C1C}">
                <a14:useLocalDpi xmlns:a14="http://schemas.microsoft.com/office/drawing/2010/main" val="0"/>
              </a:ext>
            </a:extLst>
          </a:blip>
          <a:srcRect l="19788" t="17157" r="51970" b="45333"/>
          <a:stretch/>
        </p:blipFill>
        <p:spPr>
          <a:xfrm>
            <a:off x="3413626" y="4193593"/>
            <a:ext cx="2079408" cy="1907930"/>
          </a:xfrm>
          <a:prstGeom prst="rect">
            <a:avLst/>
          </a:prstGeom>
        </p:spPr>
      </p:pic>
      <p:pic>
        <p:nvPicPr>
          <p:cNvPr id="30" name="Picture 29"/>
          <p:cNvPicPr>
            <a:picLocks noChangeAspect="1"/>
          </p:cNvPicPr>
          <p:nvPr/>
        </p:nvPicPr>
        <p:blipFill rotWithShape="1">
          <a:blip r:embed="rId6">
            <a:extLst>
              <a:ext uri="{28A0092B-C50C-407E-A947-70E740481C1C}">
                <a14:useLocalDpi xmlns:a14="http://schemas.microsoft.com/office/drawing/2010/main" val="0"/>
              </a:ext>
            </a:extLst>
          </a:blip>
          <a:srcRect l="4392" t="14930" r="58872" b="46577"/>
          <a:stretch/>
        </p:blipFill>
        <p:spPr>
          <a:xfrm>
            <a:off x="1149638" y="2162285"/>
            <a:ext cx="2074984" cy="1862568"/>
          </a:xfrm>
          <a:prstGeom prst="rect">
            <a:avLst/>
          </a:prstGeom>
        </p:spPr>
      </p:pic>
      <p:pic>
        <p:nvPicPr>
          <p:cNvPr id="31" name="Picture 30"/>
          <p:cNvPicPr>
            <a:picLocks noChangeAspect="1"/>
          </p:cNvPicPr>
          <p:nvPr/>
        </p:nvPicPr>
        <p:blipFill rotWithShape="1">
          <a:blip r:embed="rId7">
            <a:extLst>
              <a:ext uri="{28A0092B-C50C-407E-A947-70E740481C1C}">
                <a14:useLocalDpi xmlns:a14="http://schemas.microsoft.com/office/drawing/2010/main" val="0"/>
              </a:ext>
            </a:extLst>
          </a:blip>
          <a:srcRect l="4711" t="16075" r="58216" b="45647"/>
          <a:stretch/>
        </p:blipFill>
        <p:spPr>
          <a:xfrm>
            <a:off x="1151818" y="4193593"/>
            <a:ext cx="2072803" cy="1855795"/>
          </a:xfrm>
          <a:prstGeom prst="rect">
            <a:avLst/>
          </a:prstGeom>
        </p:spPr>
      </p:pic>
      <p:pic>
        <p:nvPicPr>
          <p:cNvPr id="9216" name="Picture 9215"/>
          <p:cNvPicPr>
            <a:picLocks noChangeAspect="1"/>
          </p:cNvPicPr>
          <p:nvPr/>
        </p:nvPicPr>
        <p:blipFill rotWithShape="1">
          <a:blip r:embed="rId8">
            <a:extLst>
              <a:ext uri="{28A0092B-C50C-407E-A947-70E740481C1C}">
                <a14:useLocalDpi xmlns:a14="http://schemas.microsoft.com/office/drawing/2010/main" val="0"/>
              </a:ext>
            </a:extLst>
          </a:blip>
          <a:srcRect l="6046" t="16417" r="57409" b="45956"/>
          <a:stretch/>
        </p:blipFill>
        <p:spPr>
          <a:xfrm>
            <a:off x="5664455" y="2170287"/>
            <a:ext cx="2081603" cy="1881554"/>
          </a:xfrm>
          <a:prstGeom prst="rect">
            <a:avLst/>
          </a:prstGeom>
        </p:spPr>
      </p:pic>
      <p:pic>
        <p:nvPicPr>
          <p:cNvPr id="9217" name="Picture 9216"/>
          <p:cNvPicPr>
            <a:picLocks noChangeAspect="1"/>
          </p:cNvPicPr>
          <p:nvPr/>
        </p:nvPicPr>
        <p:blipFill rotWithShape="1">
          <a:blip r:embed="rId9">
            <a:extLst>
              <a:ext uri="{28A0092B-C50C-407E-A947-70E740481C1C}">
                <a14:useLocalDpi xmlns:a14="http://schemas.microsoft.com/office/drawing/2010/main" val="0"/>
              </a:ext>
            </a:extLst>
          </a:blip>
          <a:srcRect l="684" t="16639" r="62014" b="44771"/>
          <a:stretch/>
        </p:blipFill>
        <p:spPr>
          <a:xfrm>
            <a:off x="5664454" y="4180516"/>
            <a:ext cx="2074983" cy="1881947"/>
          </a:xfrm>
          <a:prstGeom prst="rect">
            <a:avLst/>
          </a:prstGeom>
        </p:spPr>
      </p:pic>
    </p:spTree>
    <p:extLst>
      <p:ext uri="{BB962C8B-B14F-4D97-AF65-F5344CB8AC3E}">
        <p14:creationId xmlns:p14="http://schemas.microsoft.com/office/powerpoint/2010/main" val="3251662492"/>
      </p:ext>
    </p:extLst>
  </p:cSld>
  <p:clrMapOvr>
    <a:masterClrMapping/>
  </p:clrMapOvr>
  <p:transition/>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219" name="TextBox 6"/>
          <p:cNvSpPr txBox="1">
            <a:spLocks noChangeArrowheads="1"/>
          </p:cNvSpPr>
          <p:nvPr/>
        </p:nvSpPr>
        <p:spPr bwMode="auto">
          <a:xfrm>
            <a:off x="1" y="169624"/>
            <a:ext cx="91440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5400" b="1" dirty="0" smtClean="0">
                <a:solidFill>
                  <a:srgbClr val="080808"/>
                </a:solidFill>
              </a:rPr>
              <a:t>20</a:t>
            </a:r>
            <a:r>
              <a:rPr lang="en-GB" altLang="en-US" sz="5400" b="1" baseline="30000" dirty="0" smtClean="0">
                <a:solidFill>
                  <a:srgbClr val="080808"/>
                </a:solidFill>
              </a:rPr>
              <a:t>th</a:t>
            </a:r>
            <a:r>
              <a:rPr lang="en-GB" altLang="en-US" sz="5400" b="1" dirty="0" smtClean="0">
                <a:solidFill>
                  <a:srgbClr val="080808"/>
                </a:solidFill>
              </a:rPr>
              <a:t> Century Reanalysis Data</a:t>
            </a:r>
            <a:endParaRPr lang="en-GB" altLang="en-US" sz="5400" b="1" dirty="0">
              <a:solidFill>
                <a:srgbClr val="080808"/>
              </a:solidFill>
            </a:endParaRPr>
          </a:p>
        </p:txBody>
      </p:sp>
      <p:sp>
        <p:nvSpPr>
          <p:cNvPr id="13" name="TextBox 12"/>
          <p:cNvSpPr txBox="1"/>
          <p:nvPr/>
        </p:nvSpPr>
        <p:spPr>
          <a:xfrm>
            <a:off x="-37369" y="6581001"/>
            <a:ext cx="9181369" cy="276999"/>
          </a:xfrm>
          <a:prstGeom prst="rect">
            <a:avLst/>
          </a:prstGeom>
          <a:noFill/>
        </p:spPr>
        <p:txBody>
          <a:bodyPr wrap="square" rtlCol="0">
            <a:spAutoFit/>
          </a:bodyPr>
          <a:lstStyle/>
          <a:p>
            <a:pPr algn="ctr"/>
            <a:r>
              <a:rPr lang="en-US" sz="1200" dirty="0" smtClean="0">
                <a:solidFill>
                  <a:srgbClr val="990000"/>
                </a:solidFill>
                <a:latin typeface="Times New Roman" panose="02020603050405020304" pitchFamily="18" charset="0"/>
                <a:cs typeface="Times New Roman" panose="02020603050405020304" pitchFamily="18" charset="0"/>
              </a:rPr>
              <a:t>Reanalysis Maps: </a:t>
            </a:r>
            <a:r>
              <a:rPr lang="en-US" sz="1200" i="1" dirty="0" smtClean="0">
                <a:solidFill>
                  <a:srgbClr val="990000"/>
                </a:solidFill>
                <a:latin typeface="Times New Roman" panose="02020603050405020304" pitchFamily="18" charset="0"/>
                <a:cs typeface="Times New Roman" panose="02020603050405020304" pitchFamily="18" charset="0"/>
              </a:rPr>
              <a:t>20th Century Reanalysis V2 data provided by the NOAA/OAR/ESRL PSD, Boulder, Colorado, USA</a:t>
            </a:r>
            <a:endParaRPr lang="en-US" sz="1200" i="1" dirty="0">
              <a:solidFill>
                <a:srgbClr val="990000"/>
              </a:solidFill>
              <a:latin typeface="Times New Roman" panose="02020603050405020304" pitchFamily="18" charset="0"/>
              <a:cs typeface="Times New Roman" panose="02020603050405020304" pitchFamily="18" charset="0"/>
            </a:endParaRPr>
          </a:p>
        </p:txBody>
      </p:sp>
      <p:sp>
        <p:nvSpPr>
          <p:cNvPr id="19" name="TextBox 18"/>
          <p:cNvSpPr txBox="1"/>
          <p:nvPr/>
        </p:nvSpPr>
        <p:spPr>
          <a:xfrm>
            <a:off x="41759" y="4995863"/>
            <a:ext cx="1063736" cy="400110"/>
          </a:xfrm>
          <a:prstGeom prst="rect">
            <a:avLst/>
          </a:prstGeom>
          <a:noFill/>
        </p:spPr>
        <p:txBody>
          <a:bodyPr wrap="square" rtlCol="0">
            <a:spAutoFit/>
          </a:bodyPr>
          <a:lstStyle/>
          <a:p>
            <a:pPr algn="ctr"/>
            <a:r>
              <a:rPr lang="en-US" sz="2000" b="1" dirty="0" smtClean="0">
                <a:solidFill>
                  <a:srgbClr val="303030"/>
                </a:solidFill>
                <a:latin typeface="Times New Roman" panose="02020603050405020304" pitchFamily="18" charset="0"/>
                <a:cs typeface="Times New Roman" panose="02020603050405020304" pitchFamily="18" charset="0"/>
              </a:rPr>
              <a:t>1000mb</a:t>
            </a:r>
            <a:endParaRPr lang="en-US" sz="2000" b="1" dirty="0">
              <a:solidFill>
                <a:srgbClr val="303030"/>
              </a:solidFill>
              <a:latin typeface="Times New Roman" panose="02020603050405020304" pitchFamily="18" charset="0"/>
              <a:cs typeface="Times New Roman" panose="02020603050405020304" pitchFamily="18" charset="0"/>
            </a:endParaRPr>
          </a:p>
        </p:txBody>
      </p:sp>
      <p:sp>
        <p:nvSpPr>
          <p:cNvPr id="25" name="TextBox 24"/>
          <p:cNvSpPr txBox="1"/>
          <p:nvPr/>
        </p:nvSpPr>
        <p:spPr>
          <a:xfrm>
            <a:off x="-123097" y="937806"/>
            <a:ext cx="9407769" cy="461665"/>
          </a:xfrm>
          <a:prstGeom prst="rect">
            <a:avLst/>
          </a:prstGeom>
          <a:noFill/>
        </p:spPr>
        <p:txBody>
          <a:bodyPr wrap="square" rtlCol="0">
            <a:spAutoFit/>
          </a:bodyPr>
          <a:lstStyle/>
          <a:p>
            <a:pPr algn="ctr"/>
            <a:r>
              <a:rPr lang="en-US" sz="2400" b="1" dirty="0" smtClean="0">
                <a:solidFill>
                  <a:srgbClr val="303030"/>
                </a:solidFill>
              </a:rPr>
              <a:t> Composite </a:t>
            </a:r>
            <a:r>
              <a:rPr lang="en-US" sz="2400" b="1" u="sng" dirty="0" smtClean="0">
                <a:solidFill>
                  <a:srgbClr val="303030"/>
                </a:solidFill>
              </a:rPr>
              <a:t>Omega</a:t>
            </a:r>
            <a:r>
              <a:rPr lang="en-US" sz="2400" b="1" dirty="0" smtClean="0">
                <a:solidFill>
                  <a:srgbClr val="303030"/>
                </a:solidFill>
              </a:rPr>
              <a:t> (Pa/s) Feb 26, 2016</a:t>
            </a:r>
            <a:endParaRPr lang="en-US" sz="2400" b="1" dirty="0">
              <a:solidFill>
                <a:srgbClr val="303030"/>
              </a:solidFill>
            </a:endParaRPr>
          </a:p>
        </p:txBody>
      </p:sp>
      <p:sp>
        <p:nvSpPr>
          <p:cNvPr id="27" name="TextBox 26"/>
          <p:cNvSpPr txBox="1"/>
          <p:nvPr/>
        </p:nvSpPr>
        <p:spPr>
          <a:xfrm>
            <a:off x="2040" y="2819088"/>
            <a:ext cx="1158555" cy="400110"/>
          </a:xfrm>
          <a:prstGeom prst="rect">
            <a:avLst/>
          </a:prstGeom>
          <a:noFill/>
        </p:spPr>
        <p:txBody>
          <a:bodyPr wrap="square" rtlCol="0">
            <a:spAutoFit/>
          </a:bodyPr>
          <a:lstStyle/>
          <a:p>
            <a:pPr algn="ctr"/>
            <a:r>
              <a:rPr lang="en-US" sz="2000" b="1" dirty="0" smtClean="0">
                <a:solidFill>
                  <a:srgbClr val="303030"/>
                </a:solidFill>
                <a:latin typeface="Times New Roman" panose="02020603050405020304" pitchFamily="18" charset="0"/>
                <a:cs typeface="Times New Roman" panose="02020603050405020304" pitchFamily="18" charset="0"/>
              </a:rPr>
              <a:t>850 </a:t>
            </a:r>
            <a:r>
              <a:rPr lang="en-US" sz="2000" b="1" dirty="0" err="1" smtClean="0">
                <a:solidFill>
                  <a:srgbClr val="303030"/>
                </a:solidFill>
                <a:latin typeface="Times New Roman" panose="02020603050405020304" pitchFamily="18" charset="0"/>
                <a:cs typeface="Times New Roman" panose="02020603050405020304" pitchFamily="18" charset="0"/>
              </a:rPr>
              <a:t>mb</a:t>
            </a:r>
            <a:endParaRPr lang="en-US" sz="2000" b="1" dirty="0">
              <a:solidFill>
                <a:srgbClr val="303030"/>
              </a:solidFill>
              <a:latin typeface="Times New Roman" panose="02020603050405020304" pitchFamily="18" charset="0"/>
              <a:cs typeface="Times New Roman" panose="02020603050405020304" pitchFamily="18" charset="0"/>
            </a:endParaRPr>
          </a:p>
        </p:txBody>
      </p:sp>
      <p:sp>
        <p:nvSpPr>
          <p:cNvPr id="23" name="TextBox 22"/>
          <p:cNvSpPr txBox="1"/>
          <p:nvPr/>
        </p:nvSpPr>
        <p:spPr>
          <a:xfrm>
            <a:off x="1160595" y="1599895"/>
            <a:ext cx="2042016" cy="707886"/>
          </a:xfrm>
          <a:prstGeom prst="rect">
            <a:avLst/>
          </a:prstGeom>
          <a:noFill/>
        </p:spPr>
        <p:txBody>
          <a:bodyPr wrap="square" rtlCol="0">
            <a:spAutoFit/>
          </a:bodyPr>
          <a:lstStyle/>
          <a:p>
            <a:pPr algn="ctr"/>
            <a:r>
              <a:rPr lang="en-US" sz="2000" b="1" dirty="0" smtClean="0">
                <a:solidFill>
                  <a:srgbClr val="303030"/>
                </a:solidFill>
                <a:latin typeface="Times New Roman" panose="02020603050405020304" pitchFamily="18" charset="0"/>
                <a:cs typeface="Times New Roman" panose="02020603050405020304" pitchFamily="18" charset="0"/>
              </a:rPr>
              <a:t>Daily Mean </a:t>
            </a:r>
          </a:p>
          <a:p>
            <a:pPr algn="ctr"/>
            <a:endParaRPr lang="en-US" sz="2000" b="1" dirty="0">
              <a:solidFill>
                <a:srgbClr val="303030"/>
              </a:solidFill>
              <a:latin typeface="Times New Roman" panose="02020603050405020304" pitchFamily="18" charset="0"/>
              <a:cs typeface="Times New Roman" panose="02020603050405020304" pitchFamily="18" charset="0"/>
            </a:endParaRPr>
          </a:p>
        </p:txBody>
      </p:sp>
      <p:pic>
        <p:nvPicPr>
          <p:cNvPr id="12" name="Picture 11"/>
          <p:cNvPicPr>
            <a:picLocks noChangeAspect="1"/>
          </p:cNvPicPr>
          <p:nvPr/>
        </p:nvPicPr>
        <p:blipFill rotWithShape="1">
          <a:blip r:embed="rId3">
            <a:extLst>
              <a:ext uri="{28A0092B-C50C-407E-A947-70E740481C1C}">
                <a14:useLocalDpi xmlns:a14="http://schemas.microsoft.com/office/drawing/2010/main" val="0"/>
              </a:ext>
            </a:extLst>
          </a:blip>
          <a:srcRect l="81850" t="2745" r="5764" b="9448"/>
          <a:stretch/>
        </p:blipFill>
        <p:spPr>
          <a:xfrm>
            <a:off x="8238392" y="1979612"/>
            <a:ext cx="738554" cy="4340693"/>
          </a:xfrm>
          <a:prstGeom prst="rect">
            <a:avLst/>
          </a:prstGeom>
        </p:spPr>
      </p:pic>
      <p:sp>
        <p:nvSpPr>
          <p:cNvPr id="22" name="TextBox 21"/>
          <p:cNvSpPr txBox="1"/>
          <p:nvPr/>
        </p:nvSpPr>
        <p:spPr>
          <a:xfrm>
            <a:off x="5700356" y="1620757"/>
            <a:ext cx="2070616" cy="707886"/>
          </a:xfrm>
          <a:prstGeom prst="rect">
            <a:avLst/>
          </a:prstGeom>
          <a:noFill/>
        </p:spPr>
        <p:txBody>
          <a:bodyPr wrap="square" rtlCol="0">
            <a:spAutoFit/>
          </a:bodyPr>
          <a:lstStyle/>
          <a:p>
            <a:pPr algn="ctr"/>
            <a:r>
              <a:rPr lang="en-US" sz="2000" b="1" dirty="0" smtClean="0">
                <a:solidFill>
                  <a:srgbClr val="303030"/>
                </a:solidFill>
                <a:latin typeface="Times New Roman" panose="02020603050405020304" pitchFamily="18" charset="0"/>
                <a:cs typeface="Times New Roman" panose="02020603050405020304" pitchFamily="18" charset="0"/>
              </a:rPr>
              <a:t>Daily Anomaly* </a:t>
            </a:r>
          </a:p>
          <a:p>
            <a:pPr algn="ctr"/>
            <a:endParaRPr lang="en-US" sz="2000" b="1" dirty="0">
              <a:solidFill>
                <a:srgbClr val="303030"/>
              </a:solidFill>
              <a:latin typeface="Times New Roman" panose="02020603050405020304" pitchFamily="18" charset="0"/>
              <a:cs typeface="Times New Roman" panose="02020603050405020304" pitchFamily="18" charset="0"/>
            </a:endParaRPr>
          </a:p>
        </p:txBody>
      </p:sp>
      <p:sp>
        <p:nvSpPr>
          <p:cNvPr id="24" name="TextBox 23"/>
          <p:cNvSpPr txBox="1"/>
          <p:nvPr/>
        </p:nvSpPr>
        <p:spPr>
          <a:xfrm>
            <a:off x="3413626" y="1594880"/>
            <a:ext cx="2079408" cy="892552"/>
          </a:xfrm>
          <a:prstGeom prst="rect">
            <a:avLst/>
          </a:prstGeom>
          <a:noFill/>
        </p:spPr>
        <p:txBody>
          <a:bodyPr wrap="square" rtlCol="0">
            <a:spAutoFit/>
          </a:bodyPr>
          <a:lstStyle/>
          <a:p>
            <a:pPr algn="ctr"/>
            <a:r>
              <a:rPr lang="en-US" sz="2000" b="1" dirty="0" smtClean="0">
                <a:solidFill>
                  <a:srgbClr val="303030"/>
                </a:solidFill>
                <a:latin typeface="Times New Roman" panose="02020603050405020304" pitchFamily="18" charset="0"/>
                <a:cs typeface="Times New Roman" panose="02020603050405020304" pitchFamily="18" charset="0"/>
              </a:rPr>
              <a:t>Monthly Mean </a:t>
            </a:r>
          </a:p>
          <a:p>
            <a:pPr algn="ctr"/>
            <a:r>
              <a:rPr lang="en-US" sz="1200" b="1" dirty="0" smtClean="0">
                <a:solidFill>
                  <a:srgbClr val="303030"/>
                </a:solidFill>
                <a:latin typeface="Times New Roman" panose="02020603050405020304" pitchFamily="18" charset="0"/>
                <a:cs typeface="Times New Roman" panose="02020603050405020304" pitchFamily="18" charset="0"/>
              </a:rPr>
              <a:t>Feb 1981 - 2010</a:t>
            </a:r>
          </a:p>
          <a:p>
            <a:pPr algn="ctr"/>
            <a:endParaRPr lang="en-US" sz="2000" b="1" dirty="0">
              <a:solidFill>
                <a:srgbClr val="303030"/>
              </a:solidFill>
              <a:latin typeface="Times New Roman" panose="02020603050405020304" pitchFamily="18" charset="0"/>
              <a:cs typeface="Times New Roman" panose="02020603050405020304" pitchFamily="18" charset="0"/>
            </a:endParaRPr>
          </a:p>
        </p:txBody>
      </p:sp>
      <p:sp>
        <p:nvSpPr>
          <p:cNvPr id="28" name="TextBox 27"/>
          <p:cNvSpPr txBox="1"/>
          <p:nvPr/>
        </p:nvSpPr>
        <p:spPr>
          <a:xfrm>
            <a:off x="5700357" y="6076084"/>
            <a:ext cx="2057400" cy="769441"/>
          </a:xfrm>
          <a:prstGeom prst="rect">
            <a:avLst/>
          </a:prstGeom>
          <a:noFill/>
        </p:spPr>
        <p:txBody>
          <a:bodyPr wrap="square" rtlCol="0">
            <a:spAutoFit/>
          </a:bodyPr>
          <a:lstStyle/>
          <a:p>
            <a:pPr algn="ctr"/>
            <a:r>
              <a:rPr lang="en-US" sz="1200" b="1" dirty="0" smtClean="0">
                <a:solidFill>
                  <a:srgbClr val="303030"/>
                </a:solidFill>
                <a:latin typeface="Times New Roman" panose="02020603050405020304" pitchFamily="18" charset="0"/>
                <a:cs typeface="Times New Roman" panose="02020603050405020304" pitchFamily="18" charset="0"/>
              </a:rPr>
              <a:t>*Based on 1981 to 2010 </a:t>
            </a:r>
          </a:p>
          <a:p>
            <a:pPr algn="ctr"/>
            <a:r>
              <a:rPr lang="en-US" sz="1200" b="1" dirty="0" smtClean="0">
                <a:solidFill>
                  <a:srgbClr val="303030"/>
                </a:solidFill>
                <a:latin typeface="Times New Roman" panose="02020603050405020304" pitchFamily="18" charset="0"/>
                <a:cs typeface="Times New Roman" panose="02020603050405020304" pitchFamily="18" charset="0"/>
              </a:rPr>
              <a:t>Climatology</a:t>
            </a:r>
          </a:p>
          <a:p>
            <a:pPr algn="ctr"/>
            <a:endParaRPr lang="en-US" sz="2000" b="1" dirty="0">
              <a:solidFill>
                <a:srgbClr val="303030"/>
              </a:solidFill>
              <a:latin typeface="Times New Roman" panose="02020603050405020304" pitchFamily="18" charset="0"/>
              <a:cs typeface="Times New Roman" panose="02020603050405020304" pitchFamily="18" charset="0"/>
            </a:endParaRPr>
          </a:p>
        </p:txBody>
      </p:sp>
      <p:pic>
        <p:nvPicPr>
          <p:cNvPr id="18" name="Picture 17"/>
          <p:cNvPicPr>
            <a:picLocks noChangeAspect="1"/>
          </p:cNvPicPr>
          <p:nvPr/>
        </p:nvPicPr>
        <p:blipFill rotWithShape="1">
          <a:blip r:embed="rId4">
            <a:extLst>
              <a:ext uri="{28A0092B-C50C-407E-A947-70E740481C1C}">
                <a14:useLocalDpi xmlns:a14="http://schemas.microsoft.com/office/drawing/2010/main" val="0"/>
              </a:ext>
            </a:extLst>
          </a:blip>
          <a:srcRect l="14098" t="22095" r="51103" b="41033"/>
          <a:stretch/>
        </p:blipFill>
        <p:spPr>
          <a:xfrm>
            <a:off x="3413626" y="2135909"/>
            <a:ext cx="2081603" cy="1871972"/>
          </a:xfrm>
          <a:prstGeom prst="rect">
            <a:avLst/>
          </a:prstGeom>
        </p:spPr>
      </p:pic>
      <p:pic>
        <p:nvPicPr>
          <p:cNvPr id="29" name="Picture 28"/>
          <p:cNvPicPr>
            <a:picLocks noChangeAspect="1"/>
          </p:cNvPicPr>
          <p:nvPr/>
        </p:nvPicPr>
        <p:blipFill rotWithShape="1">
          <a:blip r:embed="rId5">
            <a:extLst>
              <a:ext uri="{28A0092B-C50C-407E-A947-70E740481C1C}">
                <a14:useLocalDpi xmlns:a14="http://schemas.microsoft.com/office/drawing/2010/main" val="0"/>
              </a:ext>
            </a:extLst>
          </a:blip>
          <a:srcRect l="19788" t="17157" r="51970" b="45333"/>
          <a:stretch/>
        </p:blipFill>
        <p:spPr>
          <a:xfrm>
            <a:off x="3413626" y="4193593"/>
            <a:ext cx="2079408" cy="1907930"/>
          </a:xfrm>
          <a:prstGeom prst="rect">
            <a:avLst/>
          </a:prstGeom>
        </p:spPr>
      </p:pic>
      <p:pic>
        <p:nvPicPr>
          <p:cNvPr id="2" name="Picture 1"/>
          <p:cNvPicPr>
            <a:picLocks noChangeAspect="1"/>
          </p:cNvPicPr>
          <p:nvPr/>
        </p:nvPicPr>
        <p:blipFill rotWithShape="1">
          <a:blip r:embed="rId6">
            <a:extLst>
              <a:ext uri="{28A0092B-C50C-407E-A947-70E740481C1C}">
                <a14:useLocalDpi xmlns:a14="http://schemas.microsoft.com/office/drawing/2010/main" val="0"/>
              </a:ext>
            </a:extLst>
          </a:blip>
          <a:srcRect l="5575" t="19427" r="58755" b="43556"/>
          <a:stretch/>
        </p:blipFill>
        <p:spPr>
          <a:xfrm>
            <a:off x="1160595" y="2137531"/>
            <a:ext cx="2042016" cy="1868728"/>
          </a:xfrm>
          <a:prstGeom prst="rect">
            <a:avLst/>
          </a:prstGeom>
        </p:spPr>
      </p:pic>
      <p:pic>
        <p:nvPicPr>
          <p:cNvPr id="3" name="Picture 2"/>
          <p:cNvPicPr>
            <a:picLocks noChangeAspect="1"/>
          </p:cNvPicPr>
          <p:nvPr/>
        </p:nvPicPr>
        <p:blipFill rotWithShape="1">
          <a:blip r:embed="rId7">
            <a:extLst>
              <a:ext uri="{28A0092B-C50C-407E-A947-70E740481C1C}">
                <a14:useLocalDpi xmlns:a14="http://schemas.microsoft.com/office/drawing/2010/main" val="0"/>
              </a:ext>
            </a:extLst>
          </a:blip>
          <a:srcRect l="2904" t="14649" r="60989" b="45934"/>
          <a:stretch/>
        </p:blipFill>
        <p:spPr>
          <a:xfrm>
            <a:off x="1180381" y="4212695"/>
            <a:ext cx="2022230" cy="1869725"/>
          </a:xfrm>
          <a:prstGeom prst="rect">
            <a:avLst/>
          </a:prstGeom>
        </p:spPr>
      </p:pic>
      <p:pic>
        <p:nvPicPr>
          <p:cNvPr id="4" name="Picture 3"/>
          <p:cNvPicPr>
            <a:picLocks noChangeAspect="1"/>
          </p:cNvPicPr>
          <p:nvPr/>
        </p:nvPicPr>
        <p:blipFill rotWithShape="1">
          <a:blip r:embed="rId8">
            <a:extLst>
              <a:ext uri="{28A0092B-C50C-407E-A947-70E740481C1C}">
                <a14:useLocalDpi xmlns:a14="http://schemas.microsoft.com/office/drawing/2010/main" val="0"/>
              </a:ext>
            </a:extLst>
          </a:blip>
          <a:srcRect l="4542" t="13411" r="59045" b="47349"/>
          <a:stretch/>
        </p:blipFill>
        <p:spPr>
          <a:xfrm>
            <a:off x="5700356" y="2153704"/>
            <a:ext cx="2070616" cy="1857559"/>
          </a:xfrm>
          <a:prstGeom prst="rect">
            <a:avLst/>
          </a:prstGeom>
        </p:spPr>
      </p:pic>
      <p:pic>
        <p:nvPicPr>
          <p:cNvPr id="5" name="Picture 4"/>
          <p:cNvPicPr>
            <a:picLocks noChangeAspect="1"/>
          </p:cNvPicPr>
          <p:nvPr/>
        </p:nvPicPr>
        <p:blipFill rotWithShape="1">
          <a:blip r:embed="rId9">
            <a:extLst>
              <a:ext uri="{28A0092B-C50C-407E-A947-70E740481C1C}">
                <a14:useLocalDpi xmlns:a14="http://schemas.microsoft.com/office/drawing/2010/main" val="0"/>
              </a:ext>
            </a:extLst>
          </a:blip>
          <a:srcRect l="2847" t="16555" r="61213" b="45536"/>
          <a:stretch/>
        </p:blipFill>
        <p:spPr>
          <a:xfrm>
            <a:off x="5700356" y="4214063"/>
            <a:ext cx="2057400" cy="1870351"/>
          </a:xfrm>
          <a:prstGeom prst="rect">
            <a:avLst/>
          </a:prstGeom>
        </p:spPr>
      </p:pic>
    </p:spTree>
    <p:extLst>
      <p:ext uri="{BB962C8B-B14F-4D97-AF65-F5344CB8AC3E}">
        <p14:creationId xmlns:p14="http://schemas.microsoft.com/office/powerpoint/2010/main" val="2262141563"/>
      </p:ext>
    </p:extLst>
  </p:cSld>
  <p:clrMapOvr>
    <a:masterClrMapping/>
  </p:clrMapOvr>
  <p:transition/>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a:spLocks noChangeArrowheads="1"/>
          </p:cNvSpPr>
          <p:nvPr/>
        </p:nvSpPr>
        <p:spPr bwMode="auto">
          <a:xfrm>
            <a:off x="0" y="2237260"/>
            <a:ext cx="914400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4800" dirty="0" smtClean="0">
                <a:solidFill>
                  <a:srgbClr val="080808"/>
                </a:solidFill>
                <a:effectLst>
                  <a:outerShdw blurRad="38100" dist="38100" dir="2700000" algn="tl">
                    <a:srgbClr val="000000">
                      <a:alpha val="43137"/>
                    </a:srgbClr>
                  </a:outerShdw>
                </a:effectLst>
                <a:latin typeface="Algerian" panose="04020705040A02060702" pitchFamily="82" charset="0"/>
              </a:rPr>
              <a:t>How does February 1904 Compare to October of 2016?</a:t>
            </a:r>
            <a:endParaRPr lang="en-GB" altLang="en-US" sz="48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spTree>
    <p:extLst>
      <p:ext uri="{BB962C8B-B14F-4D97-AF65-F5344CB8AC3E}">
        <p14:creationId xmlns:p14="http://schemas.microsoft.com/office/powerpoint/2010/main" val="4006225548"/>
      </p:ext>
    </p:extLst>
  </p:cSld>
  <p:clrMapOvr>
    <a:masterClrMapping/>
  </p:clrMapOvr>
  <p:transition/>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0" y="1155700"/>
            <a:ext cx="9144000"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150971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1546225"/>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77" name="TextBox 10"/>
          <p:cNvSpPr txBox="1">
            <a:spLocks noChangeArrowheads="1"/>
          </p:cNvSpPr>
          <p:nvPr/>
        </p:nvSpPr>
        <p:spPr bwMode="auto">
          <a:xfrm>
            <a:off x="3383586" y="1192213"/>
            <a:ext cx="22085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Tuesday</a:t>
            </a:r>
            <a:r>
              <a:rPr lang="en-GB" altLang="en-US" sz="1400" b="1" dirty="0">
                <a:solidFill>
                  <a:srgbClr val="1C1C1C"/>
                </a:solidFill>
              </a:rPr>
              <a:t>, </a:t>
            </a:r>
            <a:r>
              <a:rPr lang="en-GB" altLang="en-US" sz="1400" b="1" dirty="0" smtClean="0">
                <a:solidFill>
                  <a:srgbClr val="1C1C1C"/>
                </a:solidFill>
              </a:rPr>
              <a:t>January </a:t>
            </a:r>
            <a:r>
              <a:rPr lang="en-GB" altLang="en-US" sz="1400" b="1" dirty="0">
                <a:solidFill>
                  <a:srgbClr val="1C1C1C"/>
                </a:solidFill>
              </a:rPr>
              <a:t>24, </a:t>
            </a:r>
            <a:r>
              <a:rPr lang="en-GB" altLang="en-US" sz="1400" b="1" dirty="0" smtClean="0">
                <a:solidFill>
                  <a:srgbClr val="1C1C1C"/>
                </a:solidFill>
              </a:rPr>
              <a:t>2017</a:t>
            </a:r>
            <a:endParaRPr lang="en-GB" altLang="en-US" sz="1400" b="1" dirty="0">
              <a:solidFill>
                <a:srgbClr val="1C1C1C"/>
              </a:solidFill>
            </a:endParaRPr>
          </a:p>
        </p:txBody>
      </p:sp>
      <p:sp>
        <p:nvSpPr>
          <p:cNvPr id="3078" name="TextBox 11"/>
          <p:cNvSpPr txBox="1">
            <a:spLocks noChangeArrowheads="1"/>
          </p:cNvSpPr>
          <p:nvPr/>
        </p:nvSpPr>
        <p:spPr bwMode="auto">
          <a:xfrm>
            <a:off x="131763" y="1222375"/>
            <a:ext cx="37687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r>
              <a:rPr lang="en-GB" altLang="en-US" sz="1200" b="1" dirty="0" smtClean="0">
                <a:solidFill>
                  <a:srgbClr val="1C1C1C"/>
                </a:solidFill>
              </a:rPr>
              <a:t>Dave Elson</a:t>
            </a:r>
            <a:endParaRPr lang="en-GB" altLang="en-US" sz="1200" b="1" dirty="0">
              <a:solidFill>
                <a:srgbClr val="1C1C1C"/>
              </a:solidFill>
            </a:endParaRPr>
          </a:p>
        </p:txBody>
      </p:sp>
      <p:sp>
        <p:nvSpPr>
          <p:cNvPr id="3079" name="TextBox 12"/>
          <p:cNvSpPr txBox="1">
            <a:spLocks noChangeArrowheads="1"/>
          </p:cNvSpPr>
          <p:nvPr/>
        </p:nvSpPr>
        <p:spPr bwMode="auto">
          <a:xfrm>
            <a:off x="7772400" y="1217613"/>
            <a:ext cx="1143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r" eaLnBrk="1" hangingPunct="1">
              <a:spcBef>
                <a:spcPct val="0"/>
              </a:spcBef>
              <a:buFontTx/>
              <a:buNone/>
            </a:pPr>
            <a:r>
              <a:rPr lang="en-GB" altLang="en-US" sz="1200" b="1" dirty="0" smtClean="0">
                <a:solidFill>
                  <a:srgbClr val="1C1C1C"/>
                </a:solidFill>
              </a:rPr>
              <a:t>Treena Jensen</a:t>
            </a:r>
            <a:endParaRPr lang="en-GB" altLang="en-US" sz="1400" b="1" dirty="0">
              <a:solidFill>
                <a:srgbClr val="1C1C1C"/>
              </a:solidFill>
            </a:endParaRPr>
          </a:p>
        </p:txBody>
      </p:sp>
      <p:cxnSp>
        <p:nvCxnSpPr>
          <p:cNvPr id="25" name="Straight Connector 24"/>
          <p:cNvCxnSpPr/>
          <p:nvPr/>
        </p:nvCxnSpPr>
        <p:spPr>
          <a:xfrm>
            <a:off x="-4763" y="1189038"/>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90" name="TextBox 10"/>
          <p:cNvSpPr txBox="1">
            <a:spLocks noChangeArrowheads="1"/>
          </p:cNvSpPr>
          <p:nvPr/>
        </p:nvSpPr>
        <p:spPr bwMode="auto">
          <a:xfrm>
            <a:off x="2088950" y="862013"/>
            <a:ext cx="47851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American Meteorological Society Meeting, Portland Oregon</a:t>
            </a:r>
            <a:endParaRPr lang="en-GB" altLang="en-US" sz="1400" b="1" dirty="0">
              <a:solidFill>
                <a:srgbClr val="1C1C1C"/>
              </a:solidFill>
            </a:endParaRPr>
          </a:p>
        </p:txBody>
      </p:sp>
      <p:sp>
        <p:nvSpPr>
          <p:cNvPr id="2" name="TextBox 1"/>
          <p:cNvSpPr txBox="1"/>
          <p:nvPr/>
        </p:nvSpPr>
        <p:spPr>
          <a:xfrm>
            <a:off x="35169" y="37842"/>
            <a:ext cx="9108831" cy="784830"/>
          </a:xfrm>
          <a:prstGeom prst="rect">
            <a:avLst/>
          </a:prstGeom>
          <a:noFill/>
        </p:spPr>
        <p:txBody>
          <a:bodyPr wrap="square" rtlCol="0">
            <a:spAutoFit/>
          </a:bodyPr>
          <a:lstStyle/>
          <a:p>
            <a:pPr algn="ct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Pacific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Northwest</a:t>
            </a: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Tornadoes</a:t>
            </a:r>
            <a:endParaRPr lang="en-US" sz="45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sp>
        <p:nvSpPr>
          <p:cNvPr id="55" name="TextBox 6"/>
          <p:cNvSpPr txBox="1">
            <a:spLocks noChangeArrowheads="1"/>
          </p:cNvSpPr>
          <p:nvPr/>
        </p:nvSpPr>
        <p:spPr bwMode="auto">
          <a:xfrm>
            <a:off x="1" y="1509713"/>
            <a:ext cx="9144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2016 Manzanita tornado –</a:t>
            </a:r>
          </a:p>
          <a:p>
            <a:pPr algn="ctr" eaLnBrk="1" hangingPunct="1">
              <a:spcBef>
                <a:spcPct val="0"/>
              </a:spcBef>
              <a:buFontTx/>
              <a:buNone/>
            </a:pPr>
            <a:r>
              <a:rPr lang="en-GB" altLang="en-US" dirty="0" smtClean="0">
                <a:solidFill>
                  <a:srgbClr val="080808"/>
                </a:solidFill>
                <a:effectLst>
                  <a:outerShdw blurRad="38100" dist="38100" dir="2700000" algn="tl">
                    <a:srgbClr val="000000">
                      <a:alpha val="43137"/>
                    </a:srgbClr>
                  </a:outerShdw>
                </a:effectLst>
                <a:latin typeface="Algerian" panose="04020705040A02060702" pitchFamily="82" charset="0"/>
              </a:rPr>
              <a:t>Unprecedented?</a:t>
            </a:r>
            <a:endParaRPr lang="en-GB" altLang="en-US"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33050" y="2871251"/>
            <a:ext cx="2647633" cy="3516479"/>
          </a:xfrm>
          <a:prstGeom prst="rect">
            <a:avLst/>
          </a:prstGeom>
        </p:spPr>
      </p:pic>
      <p:cxnSp>
        <p:nvCxnSpPr>
          <p:cNvPr id="20" name="Straight Connector 19"/>
          <p:cNvCxnSpPr/>
          <p:nvPr/>
        </p:nvCxnSpPr>
        <p:spPr>
          <a:xfrm>
            <a:off x="2976563" y="2871250"/>
            <a:ext cx="0" cy="158645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6161751" y="2871251"/>
            <a:ext cx="0" cy="3872449"/>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22" name="TextBox 15"/>
          <p:cNvSpPr txBox="1">
            <a:spLocks noChangeArrowheads="1"/>
          </p:cNvSpPr>
          <p:nvPr/>
        </p:nvSpPr>
        <p:spPr bwMode="auto">
          <a:xfrm>
            <a:off x="131763" y="2710042"/>
            <a:ext cx="2678112" cy="1846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None/>
            </a:pPr>
            <a:r>
              <a:rPr lang="en-GB" altLang="en-US" sz="1800" b="1" dirty="0">
                <a:solidFill>
                  <a:srgbClr val="1C1C1C"/>
                </a:solidFill>
              </a:rPr>
              <a:t>8</a:t>
            </a:r>
            <a:r>
              <a:rPr lang="en-GB" altLang="en-US" sz="1800" b="1" dirty="0" smtClean="0">
                <a:solidFill>
                  <a:srgbClr val="1C1C1C"/>
                </a:solidFill>
              </a:rPr>
              <a:t>18 </a:t>
            </a:r>
            <a:r>
              <a:rPr lang="en-GB" altLang="en-US" sz="1800" b="1" dirty="0">
                <a:solidFill>
                  <a:srgbClr val="1C1C1C"/>
                </a:solidFill>
              </a:rPr>
              <a:t>am </a:t>
            </a:r>
            <a:r>
              <a:rPr lang="en-GB" altLang="en-US" sz="1800" b="1" dirty="0" smtClean="0">
                <a:solidFill>
                  <a:srgbClr val="1C1C1C"/>
                </a:solidFill>
              </a:rPr>
              <a:t>PDT</a:t>
            </a:r>
          </a:p>
          <a:p>
            <a:pPr algn="ctr" eaLnBrk="1" hangingPunct="1">
              <a:spcBef>
                <a:spcPct val="0"/>
              </a:spcBef>
              <a:buNone/>
            </a:pPr>
            <a:r>
              <a:rPr lang="en-GB" altLang="en-US" sz="1800" b="1" dirty="0">
                <a:solidFill>
                  <a:srgbClr val="1C1C1C"/>
                </a:solidFill>
              </a:rPr>
              <a:t>October 14, 2016</a:t>
            </a:r>
            <a:endParaRPr lang="en-GB" altLang="en-US" sz="1200" b="1" dirty="0">
              <a:solidFill>
                <a:srgbClr val="1C1C1C"/>
              </a:solidFill>
            </a:endParaRPr>
          </a:p>
          <a:p>
            <a:pPr algn="ctr" eaLnBrk="1" hangingPunct="1">
              <a:spcBef>
                <a:spcPct val="0"/>
              </a:spcBef>
              <a:buNone/>
            </a:pPr>
            <a:endParaRPr lang="en-GB" altLang="en-US" sz="1200" b="1" dirty="0">
              <a:solidFill>
                <a:srgbClr val="1C1C1C"/>
              </a:solidFill>
            </a:endParaRPr>
          </a:p>
          <a:p>
            <a:pPr algn="ctr" eaLnBrk="1" hangingPunct="1">
              <a:spcBef>
                <a:spcPct val="0"/>
              </a:spcBef>
              <a:buNone/>
            </a:pPr>
            <a:r>
              <a:rPr lang="en-GB" altLang="en-US" sz="1800" b="1" dirty="0" smtClean="0">
                <a:solidFill>
                  <a:srgbClr val="1C1C1C"/>
                </a:solidFill>
              </a:rPr>
              <a:t>1</a:t>
            </a:r>
            <a:r>
              <a:rPr lang="en-GB" altLang="en-US" sz="1800" b="1" baseline="30000" dirty="0" smtClean="0">
                <a:solidFill>
                  <a:srgbClr val="1C1C1C"/>
                </a:solidFill>
              </a:rPr>
              <a:t>st</a:t>
            </a:r>
            <a:r>
              <a:rPr lang="en-GB" altLang="en-US" sz="1800" b="1" dirty="0" smtClean="0">
                <a:solidFill>
                  <a:srgbClr val="1C1C1C"/>
                </a:solidFill>
              </a:rPr>
              <a:t> tornado on record for </a:t>
            </a:r>
            <a:r>
              <a:rPr lang="en-GB" altLang="en-US" sz="1800" b="1" dirty="0" err="1" smtClean="0">
                <a:solidFill>
                  <a:srgbClr val="1C1C1C"/>
                </a:solidFill>
              </a:rPr>
              <a:t>Mazanita</a:t>
            </a:r>
            <a:endParaRPr lang="en-GB" altLang="en-US" sz="1200" b="1" dirty="0" smtClean="0">
              <a:solidFill>
                <a:srgbClr val="1C1C1C"/>
              </a:solidFill>
            </a:endParaRPr>
          </a:p>
          <a:p>
            <a:pPr algn="ctr" eaLnBrk="1" hangingPunct="1">
              <a:spcBef>
                <a:spcPct val="0"/>
              </a:spcBef>
              <a:buNone/>
            </a:pPr>
            <a:endParaRPr lang="en-GB" altLang="en-US" sz="1200" b="1" dirty="0">
              <a:solidFill>
                <a:srgbClr val="1C1C1C"/>
              </a:solidFill>
            </a:endParaRPr>
          </a:p>
          <a:p>
            <a:pPr algn="ctr" eaLnBrk="1" hangingPunct="1">
              <a:spcBef>
                <a:spcPct val="0"/>
              </a:spcBef>
              <a:buNone/>
            </a:pPr>
            <a:r>
              <a:rPr lang="en-GB" altLang="en-US" sz="1800" b="1" dirty="0" smtClean="0">
                <a:solidFill>
                  <a:srgbClr val="1C1C1C"/>
                </a:solidFill>
              </a:rPr>
              <a:t>1</a:t>
            </a:r>
            <a:r>
              <a:rPr lang="en-GB" altLang="en-US" sz="1800" b="1" baseline="30000" dirty="0" smtClean="0">
                <a:solidFill>
                  <a:srgbClr val="1C1C1C"/>
                </a:solidFill>
              </a:rPr>
              <a:t>st</a:t>
            </a:r>
            <a:r>
              <a:rPr lang="en-GB" altLang="en-US" sz="1800" b="1" dirty="0" smtClean="0">
                <a:solidFill>
                  <a:srgbClr val="1C1C1C"/>
                </a:solidFill>
              </a:rPr>
              <a:t> EF2 on Oregon coast</a:t>
            </a:r>
          </a:p>
        </p:txBody>
      </p:sp>
      <p:sp>
        <p:nvSpPr>
          <p:cNvPr id="23" name="TextBox 22"/>
          <p:cNvSpPr txBox="1"/>
          <p:nvPr/>
        </p:nvSpPr>
        <p:spPr>
          <a:xfrm>
            <a:off x="6264068" y="6466701"/>
            <a:ext cx="2785596" cy="276999"/>
          </a:xfrm>
          <a:prstGeom prst="rect">
            <a:avLst/>
          </a:prstGeom>
          <a:noFill/>
        </p:spPr>
        <p:txBody>
          <a:bodyPr wrap="square" rtlCol="0">
            <a:spAutoFit/>
          </a:bodyPr>
          <a:lstStyle/>
          <a:p>
            <a:pPr algn="ctr"/>
            <a:r>
              <a:rPr lang="en-US" sz="1200" dirty="0" smtClean="0">
                <a:solidFill>
                  <a:srgbClr val="FF0000"/>
                </a:solidFill>
                <a:latin typeface="Times New Roman" panose="02020603050405020304" pitchFamily="18" charset="0"/>
                <a:cs typeface="Times New Roman" panose="02020603050405020304" pitchFamily="18" charset="0"/>
              </a:rPr>
              <a:t>Photo by Tyler </a:t>
            </a:r>
            <a:r>
              <a:rPr lang="en-US" sz="1200" dirty="0" err="1" smtClean="0">
                <a:solidFill>
                  <a:srgbClr val="FF0000"/>
                </a:solidFill>
                <a:latin typeface="Times New Roman" panose="02020603050405020304" pitchFamily="18" charset="0"/>
                <a:cs typeface="Times New Roman" panose="02020603050405020304" pitchFamily="18" charset="0"/>
              </a:rPr>
              <a:t>Ryals</a:t>
            </a:r>
            <a:r>
              <a:rPr lang="en-US" sz="1200" dirty="0" smtClean="0">
                <a:solidFill>
                  <a:srgbClr val="FF0000"/>
                </a:solidFill>
                <a:latin typeface="Times New Roman" panose="02020603050405020304" pitchFamily="18" charset="0"/>
                <a:cs typeface="Times New Roman" panose="02020603050405020304" pitchFamily="18" charset="0"/>
              </a:rPr>
              <a:t> via Twitter</a:t>
            </a:r>
            <a:endParaRPr lang="en-US" sz="1200" i="1" dirty="0">
              <a:solidFill>
                <a:srgbClr val="FF0000"/>
              </a:solidFill>
              <a:latin typeface="Times New Roman" panose="02020603050405020304" pitchFamily="18" charset="0"/>
              <a:cs typeface="Times New Roman" panose="02020603050405020304" pitchFamily="18" charset="0"/>
            </a:endParaRPr>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35102" y="2871251"/>
            <a:ext cx="2708964" cy="2006902"/>
          </a:xfrm>
          <a:prstGeom prst="rect">
            <a:avLst/>
          </a:prstGeom>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9316" y="4625744"/>
            <a:ext cx="2926566" cy="2168110"/>
          </a:xfrm>
          <a:prstGeom prst="rect">
            <a:avLst/>
          </a:prstGeom>
        </p:spPr>
      </p:pic>
    </p:spTree>
    <p:extLst>
      <p:ext uri="{BB962C8B-B14F-4D97-AF65-F5344CB8AC3E}">
        <p14:creationId xmlns:p14="http://schemas.microsoft.com/office/powerpoint/2010/main" val="3243897012"/>
      </p:ext>
    </p:extLst>
  </p:cSld>
  <p:clrMapOvr>
    <a:masterClrMapping/>
  </p:clrMapOvr>
  <p:transition/>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0" y="1155700"/>
            <a:ext cx="9144000"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150971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1546225"/>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77" name="TextBox 10"/>
          <p:cNvSpPr txBox="1">
            <a:spLocks noChangeArrowheads="1"/>
          </p:cNvSpPr>
          <p:nvPr/>
        </p:nvSpPr>
        <p:spPr bwMode="auto">
          <a:xfrm>
            <a:off x="3383586" y="1192213"/>
            <a:ext cx="22085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Tuesday</a:t>
            </a:r>
            <a:r>
              <a:rPr lang="en-GB" altLang="en-US" sz="1400" b="1" dirty="0">
                <a:solidFill>
                  <a:srgbClr val="1C1C1C"/>
                </a:solidFill>
              </a:rPr>
              <a:t>, </a:t>
            </a:r>
            <a:r>
              <a:rPr lang="en-GB" altLang="en-US" sz="1400" b="1" dirty="0" smtClean="0">
                <a:solidFill>
                  <a:srgbClr val="1C1C1C"/>
                </a:solidFill>
              </a:rPr>
              <a:t>January </a:t>
            </a:r>
            <a:r>
              <a:rPr lang="en-GB" altLang="en-US" sz="1400" b="1" dirty="0">
                <a:solidFill>
                  <a:srgbClr val="1C1C1C"/>
                </a:solidFill>
              </a:rPr>
              <a:t>24, </a:t>
            </a:r>
            <a:r>
              <a:rPr lang="en-GB" altLang="en-US" sz="1400" b="1" dirty="0" smtClean="0">
                <a:solidFill>
                  <a:srgbClr val="1C1C1C"/>
                </a:solidFill>
              </a:rPr>
              <a:t>2017</a:t>
            </a:r>
            <a:endParaRPr lang="en-GB" altLang="en-US" sz="1400" b="1" dirty="0">
              <a:solidFill>
                <a:srgbClr val="1C1C1C"/>
              </a:solidFill>
            </a:endParaRPr>
          </a:p>
        </p:txBody>
      </p:sp>
      <p:sp>
        <p:nvSpPr>
          <p:cNvPr id="3078" name="TextBox 11"/>
          <p:cNvSpPr txBox="1">
            <a:spLocks noChangeArrowheads="1"/>
          </p:cNvSpPr>
          <p:nvPr/>
        </p:nvSpPr>
        <p:spPr bwMode="auto">
          <a:xfrm>
            <a:off x="131763" y="1222375"/>
            <a:ext cx="37687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r>
              <a:rPr lang="en-GB" altLang="en-US" sz="1200" b="1" dirty="0" smtClean="0">
                <a:solidFill>
                  <a:srgbClr val="1C1C1C"/>
                </a:solidFill>
              </a:rPr>
              <a:t>Dave Elson</a:t>
            </a:r>
            <a:endParaRPr lang="en-GB" altLang="en-US" sz="1200" b="1" dirty="0">
              <a:solidFill>
                <a:srgbClr val="1C1C1C"/>
              </a:solidFill>
            </a:endParaRPr>
          </a:p>
        </p:txBody>
      </p:sp>
      <p:sp>
        <p:nvSpPr>
          <p:cNvPr id="3079" name="TextBox 12"/>
          <p:cNvSpPr txBox="1">
            <a:spLocks noChangeArrowheads="1"/>
          </p:cNvSpPr>
          <p:nvPr/>
        </p:nvSpPr>
        <p:spPr bwMode="auto">
          <a:xfrm>
            <a:off x="7772400" y="1217613"/>
            <a:ext cx="1143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r" eaLnBrk="1" hangingPunct="1">
              <a:spcBef>
                <a:spcPct val="0"/>
              </a:spcBef>
              <a:buFontTx/>
              <a:buNone/>
            </a:pPr>
            <a:r>
              <a:rPr lang="en-GB" altLang="en-US" sz="1200" b="1" dirty="0" smtClean="0">
                <a:solidFill>
                  <a:srgbClr val="1C1C1C"/>
                </a:solidFill>
              </a:rPr>
              <a:t>Treena Jensen</a:t>
            </a:r>
            <a:endParaRPr lang="en-GB" altLang="en-US" sz="1400" b="1" dirty="0">
              <a:solidFill>
                <a:srgbClr val="1C1C1C"/>
              </a:solidFill>
            </a:endParaRPr>
          </a:p>
        </p:txBody>
      </p:sp>
      <p:cxnSp>
        <p:nvCxnSpPr>
          <p:cNvPr id="25" name="Straight Connector 24"/>
          <p:cNvCxnSpPr/>
          <p:nvPr/>
        </p:nvCxnSpPr>
        <p:spPr>
          <a:xfrm>
            <a:off x="-4763" y="1189038"/>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90" name="TextBox 10"/>
          <p:cNvSpPr txBox="1">
            <a:spLocks noChangeArrowheads="1"/>
          </p:cNvSpPr>
          <p:nvPr/>
        </p:nvSpPr>
        <p:spPr bwMode="auto">
          <a:xfrm>
            <a:off x="2088950" y="862013"/>
            <a:ext cx="47851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American Meteorological Society Meeting, Portland Oregon</a:t>
            </a:r>
            <a:endParaRPr lang="en-GB" altLang="en-US" sz="1400" b="1" dirty="0">
              <a:solidFill>
                <a:srgbClr val="1C1C1C"/>
              </a:solidFill>
            </a:endParaRPr>
          </a:p>
        </p:txBody>
      </p:sp>
      <p:sp>
        <p:nvSpPr>
          <p:cNvPr id="2" name="TextBox 1"/>
          <p:cNvSpPr txBox="1"/>
          <p:nvPr/>
        </p:nvSpPr>
        <p:spPr>
          <a:xfrm>
            <a:off x="35169" y="37842"/>
            <a:ext cx="9108831" cy="784830"/>
          </a:xfrm>
          <a:prstGeom prst="rect">
            <a:avLst/>
          </a:prstGeom>
          <a:noFill/>
        </p:spPr>
        <p:txBody>
          <a:bodyPr wrap="square" rtlCol="0">
            <a:spAutoFit/>
          </a:bodyPr>
          <a:lstStyle/>
          <a:p>
            <a:pPr algn="ct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Pacific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Northwest</a:t>
            </a: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Tornadoes</a:t>
            </a:r>
            <a:endParaRPr lang="en-US" sz="45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sp>
        <p:nvSpPr>
          <p:cNvPr id="55" name="TextBox 6"/>
          <p:cNvSpPr txBox="1">
            <a:spLocks noChangeArrowheads="1"/>
          </p:cNvSpPr>
          <p:nvPr/>
        </p:nvSpPr>
        <p:spPr bwMode="auto">
          <a:xfrm>
            <a:off x="1" y="1509713"/>
            <a:ext cx="9144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2016 Manzanita tornado –</a:t>
            </a:r>
          </a:p>
          <a:p>
            <a:pPr algn="ctr" eaLnBrk="1" hangingPunct="1">
              <a:spcBef>
                <a:spcPct val="0"/>
              </a:spcBef>
              <a:buFontTx/>
              <a:buNone/>
            </a:pPr>
            <a:r>
              <a:rPr lang="en-GB" altLang="en-US" dirty="0" smtClean="0">
                <a:solidFill>
                  <a:srgbClr val="080808"/>
                </a:solidFill>
                <a:effectLst>
                  <a:outerShdw blurRad="38100" dist="38100" dir="2700000" algn="tl">
                    <a:srgbClr val="000000">
                      <a:alpha val="43137"/>
                    </a:srgbClr>
                  </a:outerShdw>
                </a:effectLst>
                <a:latin typeface="Algerian" panose="04020705040A02060702" pitchFamily="82" charset="0"/>
              </a:rPr>
              <a:t>Unprecedented?</a:t>
            </a:r>
            <a:endParaRPr lang="en-GB" altLang="en-US"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pic>
        <p:nvPicPr>
          <p:cNvPr id="3" name="Picture 2"/>
          <p:cNvPicPr>
            <a:picLocks noChangeAspect="1"/>
          </p:cNvPicPr>
          <p:nvPr/>
        </p:nvPicPr>
        <p:blipFill>
          <a:blip r:embed="rId3">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6333050" y="2871251"/>
            <a:ext cx="2647633" cy="3516479"/>
          </a:xfrm>
          <a:prstGeom prst="rect">
            <a:avLst/>
          </a:prstGeom>
        </p:spPr>
      </p:pic>
      <p:cxnSp>
        <p:nvCxnSpPr>
          <p:cNvPr id="20" name="Straight Connector 19"/>
          <p:cNvCxnSpPr/>
          <p:nvPr/>
        </p:nvCxnSpPr>
        <p:spPr>
          <a:xfrm>
            <a:off x="2976563" y="2871250"/>
            <a:ext cx="0" cy="158645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6161751" y="2871251"/>
            <a:ext cx="0" cy="3872449"/>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22" name="TextBox 15"/>
          <p:cNvSpPr txBox="1">
            <a:spLocks noChangeArrowheads="1"/>
          </p:cNvSpPr>
          <p:nvPr/>
        </p:nvSpPr>
        <p:spPr bwMode="auto">
          <a:xfrm>
            <a:off x="131763" y="2710042"/>
            <a:ext cx="2678112" cy="1846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None/>
            </a:pPr>
            <a:r>
              <a:rPr lang="en-GB" altLang="en-US" sz="1800" b="1" dirty="0">
                <a:solidFill>
                  <a:srgbClr val="1C1C1C"/>
                </a:solidFill>
              </a:rPr>
              <a:t>8</a:t>
            </a:r>
            <a:r>
              <a:rPr lang="en-GB" altLang="en-US" sz="1800" b="1" dirty="0" smtClean="0">
                <a:solidFill>
                  <a:srgbClr val="1C1C1C"/>
                </a:solidFill>
              </a:rPr>
              <a:t>18 </a:t>
            </a:r>
            <a:r>
              <a:rPr lang="en-GB" altLang="en-US" sz="1800" b="1" dirty="0">
                <a:solidFill>
                  <a:srgbClr val="1C1C1C"/>
                </a:solidFill>
              </a:rPr>
              <a:t>am </a:t>
            </a:r>
            <a:r>
              <a:rPr lang="en-GB" altLang="en-US" sz="1800" b="1" dirty="0" smtClean="0">
                <a:solidFill>
                  <a:srgbClr val="1C1C1C"/>
                </a:solidFill>
              </a:rPr>
              <a:t>PDT</a:t>
            </a:r>
          </a:p>
          <a:p>
            <a:pPr algn="ctr" eaLnBrk="1" hangingPunct="1">
              <a:spcBef>
                <a:spcPct val="0"/>
              </a:spcBef>
              <a:buNone/>
            </a:pPr>
            <a:r>
              <a:rPr lang="en-GB" altLang="en-US" sz="1800" b="1" dirty="0">
                <a:solidFill>
                  <a:srgbClr val="1C1C1C"/>
                </a:solidFill>
              </a:rPr>
              <a:t>October 14, 2016</a:t>
            </a:r>
            <a:endParaRPr lang="en-GB" altLang="en-US" sz="1200" b="1" dirty="0">
              <a:solidFill>
                <a:srgbClr val="1C1C1C"/>
              </a:solidFill>
            </a:endParaRPr>
          </a:p>
          <a:p>
            <a:pPr algn="ctr" eaLnBrk="1" hangingPunct="1">
              <a:spcBef>
                <a:spcPct val="0"/>
              </a:spcBef>
              <a:buNone/>
            </a:pPr>
            <a:endParaRPr lang="en-GB" altLang="en-US" sz="1200" b="1" dirty="0">
              <a:solidFill>
                <a:srgbClr val="1C1C1C"/>
              </a:solidFill>
            </a:endParaRPr>
          </a:p>
          <a:p>
            <a:pPr algn="ctr" eaLnBrk="1" hangingPunct="1">
              <a:spcBef>
                <a:spcPct val="0"/>
              </a:spcBef>
              <a:buNone/>
            </a:pPr>
            <a:r>
              <a:rPr lang="en-GB" altLang="en-US" sz="1800" b="1" dirty="0" smtClean="0">
                <a:solidFill>
                  <a:srgbClr val="1C1C1C"/>
                </a:solidFill>
              </a:rPr>
              <a:t>1</a:t>
            </a:r>
            <a:r>
              <a:rPr lang="en-GB" altLang="en-US" sz="1800" b="1" baseline="30000" dirty="0" smtClean="0">
                <a:solidFill>
                  <a:srgbClr val="1C1C1C"/>
                </a:solidFill>
              </a:rPr>
              <a:t>st</a:t>
            </a:r>
            <a:r>
              <a:rPr lang="en-GB" altLang="en-US" sz="1800" b="1" dirty="0" smtClean="0">
                <a:solidFill>
                  <a:srgbClr val="1C1C1C"/>
                </a:solidFill>
              </a:rPr>
              <a:t> tornado on record for </a:t>
            </a:r>
            <a:r>
              <a:rPr lang="en-GB" altLang="en-US" sz="1800" b="1" dirty="0" err="1" smtClean="0">
                <a:solidFill>
                  <a:srgbClr val="1C1C1C"/>
                </a:solidFill>
              </a:rPr>
              <a:t>Mazanita</a:t>
            </a:r>
            <a:endParaRPr lang="en-GB" altLang="en-US" sz="1200" b="1" dirty="0" smtClean="0">
              <a:solidFill>
                <a:srgbClr val="1C1C1C"/>
              </a:solidFill>
            </a:endParaRPr>
          </a:p>
          <a:p>
            <a:pPr algn="ctr" eaLnBrk="1" hangingPunct="1">
              <a:spcBef>
                <a:spcPct val="0"/>
              </a:spcBef>
              <a:buNone/>
            </a:pPr>
            <a:endParaRPr lang="en-GB" altLang="en-US" sz="1200" b="1" dirty="0">
              <a:solidFill>
                <a:srgbClr val="1C1C1C"/>
              </a:solidFill>
            </a:endParaRPr>
          </a:p>
          <a:p>
            <a:pPr algn="ctr" eaLnBrk="1" hangingPunct="1">
              <a:spcBef>
                <a:spcPct val="0"/>
              </a:spcBef>
              <a:buNone/>
            </a:pPr>
            <a:r>
              <a:rPr lang="en-GB" altLang="en-US" sz="1800" b="1" dirty="0" smtClean="0">
                <a:solidFill>
                  <a:srgbClr val="1C1C1C"/>
                </a:solidFill>
              </a:rPr>
              <a:t>1</a:t>
            </a:r>
            <a:r>
              <a:rPr lang="en-GB" altLang="en-US" sz="1800" b="1" baseline="30000" dirty="0" smtClean="0">
                <a:solidFill>
                  <a:srgbClr val="1C1C1C"/>
                </a:solidFill>
              </a:rPr>
              <a:t>st</a:t>
            </a:r>
            <a:r>
              <a:rPr lang="en-GB" altLang="en-US" sz="1800" b="1" dirty="0" smtClean="0">
                <a:solidFill>
                  <a:srgbClr val="1C1C1C"/>
                </a:solidFill>
              </a:rPr>
              <a:t> EF2 on Oregon coast</a:t>
            </a:r>
          </a:p>
        </p:txBody>
      </p:sp>
      <p:sp>
        <p:nvSpPr>
          <p:cNvPr id="23" name="TextBox 22"/>
          <p:cNvSpPr txBox="1"/>
          <p:nvPr/>
        </p:nvSpPr>
        <p:spPr>
          <a:xfrm>
            <a:off x="6264068" y="6466701"/>
            <a:ext cx="2785596" cy="276999"/>
          </a:xfrm>
          <a:prstGeom prst="rect">
            <a:avLst/>
          </a:prstGeom>
          <a:noFill/>
        </p:spPr>
        <p:txBody>
          <a:bodyPr wrap="square" rtlCol="0">
            <a:spAutoFit/>
          </a:bodyPr>
          <a:lstStyle/>
          <a:p>
            <a:pPr algn="ctr"/>
            <a:r>
              <a:rPr lang="en-US" sz="1200" dirty="0" smtClean="0">
                <a:solidFill>
                  <a:srgbClr val="111111"/>
                </a:solidFill>
                <a:latin typeface="Times New Roman" panose="02020603050405020304" pitchFamily="18" charset="0"/>
                <a:cs typeface="Times New Roman" panose="02020603050405020304" pitchFamily="18" charset="0"/>
              </a:rPr>
              <a:t>Photo by Tyler </a:t>
            </a:r>
            <a:r>
              <a:rPr lang="en-US" sz="1200" dirty="0" err="1" smtClean="0">
                <a:solidFill>
                  <a:srgbClr val="111111"/>
                </a:solidFill>
                <a:latin typeface="Times New Roman" panose="02020603050405020304" pitchFamily="18" charset="0"/>
                <a:cs typeface="Times New Roman" panose="02020603050405020304" pitchFamily="18" charset="0"/>
              </a:rPr>
              <a:t>Ryals</a:t>
            </a:r>
            <a:r>
              <a:rPr lang="en-US" sz="1200" dirty="0" smtClean="0">
                <a:solidFill>
                  <a:srgbClr val="111111"/>
                </a:solidFill>
                <a:latin typeface="Times New Roman" panose="02020603050405020304" pitchFamily="18" charset="0"/>
                <a:cs typeface="Times New Roman" panose="02020603050405020304" pitchFamily="18" charset="0"/>
              </a:rPr>
              <a:t> via Twitter</a:t>
            </a:r>
            <a:endParaRPr lang="en-US" sz="1200" i="1" dirty="0">
              <a:solidFill>
                <a:srgbClr val="111111"/>
              </a:solidFill>
              <a:latin typeface="Times New Roman" panose="02020603050405020304" pitchFamily="18" charset="0"/>
              <a:cs typeface="Times New Roman" panose="02020603050405020304" pitchFamily="18" charset="0"/>
            </a:endParaRPr>
          </a:p>
        </p:txBody>
      </p:sp>
      <p:pic>
        <p:nvPicPr>
          <p:cNvPr id="10" name="Picture 9"/>
          <p:cNvPicPr>
            <a:picLocks noChangeAspect="1"/>
          </p:cNvPicPr>
          <p:nvPr/>
        </p:nvPicPr>
        <p:blipFill>
          <a:blip r:embed="rId4">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3235102" y="2871251"/>
            <a:ext cx="2708964" cy="2006902"/>
          </a:xfrm>
          <a:prstGeom prst="rect">
            <a:avLst/>
          </a:prstGeom>
        </p:spPr>
      </p:pic>
      <p:pic>
        <p:nvPicPr>
          <p:cNvPr id="13" name="Picture 12"/>
          <p:cNvPicPr>
            <a:picLocks noChangeAspect="1"/>
          </p:cNvPicPr>
          <p:nvPr/>
        </p:nvPicPr>
        <p:blipFill>
          <a:blip r:embed="rId5">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949316" y="4625744"/>
            <a:ext cx="2926566" cy="2168110"/>
          </a:xfrm>
          <a:prstGeom prst="rect">
            <a:avLst/>
          </a:prstGeom>
        </p:spPr>
      </p:pic>
      <p:sp>
        <p:nvSpPr>
          <p:cNvPr id="4" name="TextBox 3"/>
          <p:cNvSpPr txBox="1"/>
          <p:nvPr/>
        </p:nvSpPr>
        <p:spPr>
          <a:xfrm rot="21204986">
            <a:off x="5745788" y="2166566"/>
            <a:ext cx="3136429" cy="707886"/>
          </a:xfrm>
          <a:prstGeom prst="rect">
            <a:avLst/>
          </a:prstGeom>
          <a:noFill/>
        </p:spPr>
        <p:txBody>
          <a:bodyPr wrap="square" rtlCol="0">
            <a:spAutoFit/>
          </a:bodyPr>
          <a:lstStyle/>
          <a:p>
            <a:pPr algn="ctr"/>
            <a:r>
              <a:rPr lang="en-US" sz="4000" b="1" dirty="0" smtClean="0">
                <a:solidFill>
                  <a:srgbClr val="C00000"/>
                </a:solidFill>
              </a:rPr>
              <a:t>Maybe Not!</a:t>
            </a:r>
            <a:endParaRPr lang="en-US" sz="4000" b="1" dirty="0">
              <a:solidFill>
                <a:srgbClr val="C00000"/>
              </a:solidFill>
            </a:endParaRPr>
          </a:p>
        </p:txBody>
      </p:sp>
    </p:spTree>
    <p:extLst>
      <p:ext uri="{BB962C8B-B14F-4D97-AF65-F5344CB8AC3E}">
        <p14:creationId xmlns:p14="http://schemas.microsoft.com/office/powerpoint/2010/main" val="1198029825"/>
      </p:ext>
    </p:extLst>
  </p:cSld>
  <p:clrMapOvr>
    <a:masterClrMapping/>
  </p:clrMapOvr>
  <p:transition/>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 name="TextBox 6"/>
          <p:cNvSpPr txBox="1">
            <a:spLocks noChangeArrowheads="1"/>
          </p:cNvSpPr>
          <p:nvPr/>
        </p:nvSpPr>
        <p:spPr bwMode="auto">
          <a:xfrm>
            <a:off x="47625" y="2189635"/>
            <a:ext cx="914400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4800" dirty="0" smtClean="0">
                <a:solidFill>
                  <a:srgbClr val="080808"/>
                </a:solidFill>
                <a:effectLst>
                  <a:outerShdw blurRad="38100" dist="38100" dir="2700000" algn="tl">
                    <a:srgbClr val="000000">
                      <a:alpha val="43137"/>
                    </a:srgbClr>
                  </a:outerShdw>
                </a:effectLst>
                <a:latin typeface="Algerian" panose="04020705040A02060702" pitchFamily="82" charset="0"/>
              </a:rPr>
              <a:t>was the </a:t>
            </a:r>
            <a:r>
              <a:rPr lang="en-GB" altLang="en-US" sz="4800" dirty="0" err="1" smtClean="0">
                <a:solidFill>
                  <a:srgbClr val="080808"/>
                </a:solidFill>
                <a:effectLst>
                  <a:outerShdw blurRad="38100" dist="38100" dir="2700000" algn="tl">
                    <a:srgbClr val="000000">
                      <a:alpha val="43137"/>
                    </a:srgbClr>
                  </a:outerShdw>
                </a:effectLst>
                <a:latin typeface="Algerian" panose="04020705040A02060702" pitchFamily="82" charset="0"/>
              </a:rPr>
              <a:t>taholah</a:t>
            </a:r>
            <a:r>
              <a:rPr lang="en-GB" altLang="en-US" sz="4800" dirty="0" smtClean="0">
                <a:solidFill>
                  <a:srgbClr val="080808"/>
                </a:solidFill>
                <a:effectLst>
                  <a:outerShdw blurRad="38100" dist="38100" dir="2700000" algn="tl">
                    <a:srgbClr val="000000">
                      <a:alpha val="43137"/>
                    </a:srgbClr>
                  </a:outerShdw>
                </a:effectLst>
                <a:latin typeface="Algerian" panose="04020705040A02060702" pitchFamily="82" charset="0"/>
              </a:rPr>
              <a:t> tornado similar to the one in manzanita?</a:t>
            </a:r>
            <a:endParaRPr lang="en-GB" altLang="en-US" sz="48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spTree>
    <p:extLst>
      <p:ext uri="{BB962C8B-B14F-4D97-AF65-F5344CB8AC3E}">
        <p14:creationId xmlns:p14="http://schemas.microsoft.com/office/powerpoint/2010/main" val="4054358970"/>
      </p:ext>
    </p:extLst>
  </p:cSld>
  <p:clrMapOvr>
    <a:masterClrMapping/>
  </p:clrMapOvr>
  <p:transition/>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0" y="1155700"/>
            <a:ext cx="9144000"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150971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1546225"/>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77" name="TextBox 10"/>
          <p:cNvSpPr txBox="1">
            <a:spLocks noChangeArrowheads="1"/>
          </p:cNvSpPr>
          <p:nvPr/>
        </p:nvSpPr>
        <p:spPr bwMode="auto">
          <a:xfrm>
            <a:off x="3383586" y="1192213"/>
            <a:ext cx="22085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Tuesday</a:t>
            </a:r>
            <a:r>
              <a:rPr lang="en-GB" altLang="en-US" sz="1400" b="1" dirty="0">
                <a:solidFill>
                  <a:srgbClr val="1C1C1C"/>
                </a:solidFill>
              </a:rPr>
              <a:t>, </a:t>
            </a:r>
            <a:r>
              <a:rPr lang="en-GB" altLang="en-US" sz="1400" b="1" dirty="0" smtClean="0">
                <a:solidFill>
                  <a:srgbClr val="1C1C1C"/>
                </a:solidFill>
              </a:rPr>
              <a:t>January </a:t>
            </a:r>
            <a:r>
              <a:rPr lang="en-GB" altLang="en-US" sz="1400" b="1" dirty="0">
                <a:solidFill>
                  <a:srgbClr val="1C1C1C"/>
                </a:solidFill>
              </a:rPr>
              <a:t>24, </a:t>
            </a:r>
            <a:r>
              <a:rPr lang="en-GB" altLang="en-US" sz="1400" b="1" dirty="0" smtClean="0">
                <a:solidFill>
                  <a:srgbClr val="1C1C1C"/>
                </a:solidFill>
              </a:rPr>
              <a:t>2017</a:t>
            </a:r>
            <a:endParaRPr lang="en-GB" altLang="en-US" sz="1400" b="1" dirty="0">
              <a:solidFill>
                <a:srgbClr val="1C1C1C"/>
              </a:solidFill>
            </a:endParaRPr>
          </a:p>
        </p:txBody>
      </p:sp>
      <p:sp>
        <p:nvSpPr>
          <p:cNvPr id="3078" name="TextBox 11"/>
          <p:cNvSpPr txBox="1">
            <a:spLocks noChangeArrowheads="1"/>
          </p:cNvSpPr>
          <p:nvPr/>
        </p:nvSpPr>
        <p:spPr bwMode="auto">
          <a:xfrm>
            <a:off x="131763" y="1222375"/>
            <a:ext cx="37687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r>
              <a:rPr lang="en-GB" altLang="en-US" sz="1200" b="1" dirty="0" smtClean="0">
                <a:solidFill>
                  <a:srgbClr val="1C1C1C"/>
                </a:solidFill>
              </a:rPr>
              <a:t>Dave Elson</a:t>
            </a:r>
            <a:endParaRPr lang="en-GB" altLang="en-US" sz="1200" b="1" dirty="0">
              <a:solidFill>
                <a:srgbClr val="1C1C1C"/>
              </a:solidFill>
            </a:endParaRPr>
          </a:p>
        </p:txBody>
      </p:sp>
      <p:sp>
        <p:nvSpPr>
          <p:cNvPr id="3079" name="TextBox 12"/>
          <p:cNvSpPr txBox="1">
            <a:spLocks noChangeArrowheads="1"/>
          </p:cNvSpPr>
          <p:nvPr/>
        </p:nvSpPr>
        <p:spPr bwMode="auto">
          <a:xfrm>
            <a:off x="7772400" y="1217613"/>
            <a:ext cx="1143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r" eaLnBrk="1" hangingPunct="1">
              <a:spcBef>
                <a:spcPct val="0"/>
              </a:spcBef>
              <a:buFontTx/>
              <a:buNone/>
            </a:pPr>
            <a:r>
              <a:rPr lang="en-GB" altLang="en-US" sz="1200" b="1" dirty="0" smtClean="0">
                <a:solidFill>
                  <a:srgbClr val="1C1C1C"/>
                </a:solidFill>
              </a:rPr>
              <a:t>Treena Jensen</a:t>
            </a:r>
            <a:endParaRPr lang="en-GB" altLang="en-US" sz="1400" b="1" dirty="0">
              <a:solidFill>
                <a:srgbClr val="1C1C1C"/>
              </a:solidFill>
            </a:endParaRPr>
          </a:p>
        </p:txBody>
      </p:sp>
      <p:cxnSp>
        <p:nvCxnSpPr>
          <p:cNvPr id="25" name="Straight Connector 24"/>
          <p:cNvCxnSpPr/>
          <p:nvPr/>
        </p:nvCxnSpPr>
        <p:spPr>
          <a:xfrm>
            <a:off x="-4763" y="1189038"/>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90" name="TextBox 10"/>
          <p:cNvSpPr txBox="1">
            <a:spLocks noChangeArrowheads="1"/>
          </p:cNvSpPr>
          <p:nvPr/>
        </p:nvSpPr>
        <p:spPr bwMode="auto">
          <a:xfrm>
            <a:off x="2088950" y="862013"/>
            <a:ext cx="47851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American Meteorological Society Meeting, Portland Oregon</a:t>
            </a:r>
            <a:endParaRPr lang="en-GB" altLang="en-US" sz="1400" b="1" dirty="0">
              <a:solidFill>
                <a:srgbClr val="1C1C1C"/>
              </a:solidFill>
            </a:endParaRPr>
          </a:p>
        </p:txBody>
      </p:sp>
      <p:sp>
        <p:nvSpPr>
          <p:cNvPr id="2" name="TextBox 1"/>
          <p:cNvSpPr txBox="1"/>
          <p:nvPr/>
        </p:nvSpPr>
        <p:spPr>
          <a:xfrm>
            <a:off x="35169" y="37842"/>
            <a:ext cx="9108831" cy="784830"/>
          </a:xfrm>
          <a:prstGeom prst="rect">
            <a:avLst/>
          </a:prstGeom>
          <a:noFill/>
        </p:spPr>
        <p:txBody>
          <a:bodyPr wrap="square" rtlCol="0">
            <a:spAutoFit/>
          </a:bodyPr>
          <a:lstStyle/>
          <a:p>
            <a:pPr algn="ct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Pacific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Northwest</a:t>
            </a: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Tornadoes</a:t>
            </a:r>
            <a:endParaRPr lang="en-US" sz="45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sp>
        <p:nvSpPr>
          <p:cNvPr id="55" name="TextBox 6"/>
          <p:cNvSpPr txBox="1">
            <a:spLocks noChangeArrowheads="1"/>
          </p:cNvSpPr>
          <p:nvPr/>
        </p:nvSpPr>
        <p:spPr bwMode="auto">
          <a:xfrm>
            <a:off x="1" y="1509713"/>
            <a:ext cx="91440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What was said of the</a:t>
            </a:r>
          </a:p>
          <a:p>
            <a:pPr algn="ctr" eaLnBrk="1" hangingPunct="1">
              <a:spcBef>
                <a:spcPct val="0"/>
              </a:spcBef>
              <a:buFontTx/>
              <a:buNone/>
            </a:pPr>
            <a:r>
              <a:rPr lang="en-GB" altLang="en-US" sz="4000" dirty="0" err="1" smtClean="0">
                <a:solidFill>
                  <a:srgbClr val="080808"/>
                </a:solidFill>
                <a:effectLst>
                  <a:outerShdw blurRad="38100" dist="38100" dir="2700000" algn="tl">
                    <a:srgbClr val="000000">
                      <a:alpha val="43137"/>
                    </a:srgbClr>
                  </a:outerShdw>
                </a:effectLst>
                <a:latin typeface="Algerian" panose="04020705040A02060702" pitchFamily="82" charset="0"/>
              </a:rPr>
              <a:t>Taholah</a:t>
            </a:r>
            <a:r>
              <a:rPr lang="en-GB" alt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 tornado?</a:t>
            </a:r>
            <a:endParaRPr lang="en-GB" altLang="en-US" sz="40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pic>
        <p:nvPicPr>
          <p:cNvPr id="4" name="Picture 3"/>
          <p:cNvPicPr>
            <a:picLocks noChangeAspect="1"/>
          </p:cNvPicPr>
          <p:nvPr/>
        </p:nvPicPr>
        <p:blipFill>
          <a:blip r:embed="rId3">
            <a:extLst>
              <a:ext uri="{BEBA8EAE-BF5A-486C-A8C5-ECC9F3942E4B}">
                <a14:imgProps xmlns:a14="http://schemas.microsoft.com/office/drawing/2010/main">
                  <a14:imgLayer r:embed="rId4">
                    <a14:imgEffect>
                      <a14:brightnessContrast bright="21000"/>
                    </a14:imgEffect>
                  </a14:imgLayer>
                </a14:imgProps>
              </a:ext>
              <a:ext uri="{28A0092B-C50C-407E-A947-70E740481C1C}">
                <a14:useLocalDpi xmlns:a14="http://schemas.microsoft.com/office/drawing/2010/main" val="0"/>
              </a:ext>
            </a:extLst>
          </a:blip>
          <a:stretch>
            <a:fillRect/>
          </a:stretch>
        </p:blipFill>
        <p:spPr>
          <a:xfrm rot="20840078">
            <a:off x="515466" y="3447076"/>
            <a:ext cx="4959133" cy="1622535"/>
          </a:xfrm>
          <a:prstGeom prst="rect">
            <a:avLst/>
          </a:prstGeom>
        </p:spPr>
      </p:pic>
      <p:sp>
        <p:nvSpPr>
          <p:cNvPr id="5" name="TextBox 4"/>
          <p:cNvSpPr txBox="1"/>
          <p:nvPr/>
        </p:nvSpPr>
        <p:spPr>
          <a:xfrm>
            <a:off x="219075" y="2833152"/>
            <a:ext cx="3257550" cy="646331"/>
          </a:xfrm>
          <a:prstGeom prst="rect">
            <a:avLst/>
          </a:prstGeom>
          <a:noFill/>
        </p:spPr>
        <p:txBody>
          <a:bodyPr wrap="square" rtlCol="0">
            <a:spAutoFit/>
          </a:bodyPr>
          <a:lstStyle/>
          <a:p>
            <a:pPr algn="ctr"/>
            <a:r>
              <a:rPr lang="en-US" b="1" dirty="0" smtClean="0"/>
              <a:t>From the Aberdeen Herald of February 25</a:t>
            </a:r>
            <a:r>
              <a:rPr lang="en-US" b="1" baseline="30000" dirty="0" smtClean="0"/>
              <a:t>th</a:t>
            </a:r>
            <a:r>
              <a:rPr lang="en-US" b="1" dirty="0" smtClean="0"/>
              <a:t>:</a:t>
            </a:r>
            <a:endParaRPr lang="en-US" b="1" dirty="0"/>
          </a:p>
        </p:txBody>
      </p:sp>
    </p:spTree>
    <p:extLst>
      <p:ext uri="{BB962C8B-B14F-4D97-AF65-F5344CB8AC3E}">
        <p14:creationId xmlns:p14="http://schemas.microsoft.com/office/powerpoint/2010/main" val="867045879"/>
      </p:ext>
    </p:extLst>
  </p:cSld>
  <p:clrMapOvr>
    <a:masterClrMapping/>
  </p:clrMapOvr>
  <p:transition/>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0" y="1155700"/>
            <a:ext cx="9144000"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150971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1546225"/>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77" name="TextBox 10"/>
          <p:cNvSpPr txBox="1">
            <a:spLocks noChangeArrowheads="1"/>
          </p:cNvSpPr>
          <p:nvPr/>
        </p:nvSpPr>
        <p:spPr bwMode="auto">
          <a:xfrm>
            <a:off x="3383586" y="1192213"/>
            <a:ext cx="22085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Tuesday</a:t>
            </a:r>
            <a:r>
              <a:rPr lang="en-GB" altLang="en-US" sz="1400" b="1" dirty="0">
                <a:solidFill>
                  <a:srgbClr val="1C1C1C"/>
                </a:solidFill>
              </a:rPr>
              <a:t>, </a:t>
            </a:r>
            <a:r>
              <a:rPr lang="en-GB" altLang="en-US" sz="1400" b="1" dirty="0" smtClean="0">
                <a:solidFill>
                  <a:srgbClr val="1C1C1C"/>
                </a:solidFill>
              </a:rPr>
              <a:t>January </a:t>
            </a:r>
            <a:r>
              <a:rPr lang="en-GB" altLang="en-US" sz="1400" b="1" dirty="0">
                <a:solidFill>
                  <a:srgbClr val="1C1C1C"/>
                </a:solidFill>
              </a:rPr>
              <a:t>24, </a:t>
            </a:r>
            <a:r>
              <a:rPr lang="en-GB" altLang="en-US" sz="1400" b="1" dirty="0" smtClean="0">
                <a:solidFill>
                  <a:srgbClr val="1C1C1C"/>
                </a:solidFill>
              </a:rPr>
              <a:t>2017</a:t>
            </a:r>
            <a:endParaRPr lang="en-GB" altLang="en-US" sz="1400" b="1" dirty="0">
              <a:solidFill>
                <a:srgbClr val="1C1C1C"/>
              </a:solidFill>
            </a:endParaRPr>
          </a:p>
        </p:txBody>
      </p:sp>
      <p:sp>
        <p:nvSpPr>
          <p:cNvPr id="3078" name="TextBox 11"/>
          <p:cNvSpPr txBox="1">
            <a:spLocks noChangeArrowheads="1"/>
          </p:cNvSpPr>
          <p:nvPr/>
        </p:nvSpPr>
        <p:spPr bwMode="auto">
          <a:xfrm>
            <a:off x="131763" y="1222375"/>
            <a:ext cx="37687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r>
              <a:rPr lang="en-GB" altLang="en-US" sz="1200" b="1" dirty="0" smtClean="0">
                <a:solidFill>
                  <a:srgbClr val="1C1C1C"/>
                </a:solidFill>
              </a:rPr>
              <a:t>Dave Elson</a:t>
            </a:r>
            <a:endParaRPr lang="en-GB" altLang="en-US" sz="1200" b="1" dirty="0">
              <a:solidFill>
                <a:srgbClr val="1C1C1C"/>
              </a:solidFill>
            </a:endParaRPr>
          </a:p>
        </p:txBody>
      </p:sp>
      <p:sp>
        <p:nvSpPr>
          <p:cNvPr id="3079" name="TextBox 12"/>
          <p:cNvSpPr txBox="1">
            <a:spLocks noChangeArrowheads="1"/>
          </p:cNvSpPr>
          <p:nvPr/>
        </p:nvSpPr>
        <p:spPr bwMode="auto">
          <a:xfrm>
            <a:off x="7772400" y="1217613"/>
            <a:ext cx="1143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r" eaLnBrk="1" hangingPunct="1">
              <a:spcBef>
                <a:spcPct val="0"/>
              </a:spcBef>
              <a:buFontTx/>
              <a:buNone/>
            </a:pPr>
            <a:r>
              <a:rPr lang="en-GB" altLang="en-US" sz="1200" b="1" dirty="0" smtClean="0">
                <a:solidFill>
                  <a:srgbClr val="1C1C1C"/>
                </a:solidFill>
              </a:rPr>
              <a:t>Treena Jensen</a:t>
            </a:r>
            <a:endParaRPr lang="en-GB" altLang="en-US" sz="1400" b="1" dirty="0">
              <a:solidFill>
                <a:srgbClr val="1C1C1C"/>
              </a:solidFill>
            </a:endParaRPr>
          </a:p>
        </p:txBody>
      </p:sp>
      <p:cxnSp>
        <p:nvCxnSpPr>
          <p:cNvPr id="25" name="Straight Connector 24"/>
          <p:cNvCxnSpPr/>
          <p:nvPr/>
        </p:nvCxnSpPr>
        <p:spPr>
          <a:xfrm>
            <a:off x="-4763" y="1189038"/>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90" name="TextBox 10"/>
          <p:cNvSpPr txBox="1">
            <a:spLocks noChangeArrowheads="1"/>
          </p:cNvSpPr>
          <p:nvPr/>
        </p:nvSpPr>
        <p:spPr bwMode="auto">
          <a:xfrm>
            <a:off x="2088950" y="862013"/>
            <a:ext cx="47851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American Meteorological Society Meeting, Portland Oregon</a:t>
            </a:r>
            <a:endParaRPr lang="en-GB" altLang="en-US" sz="1400" b="1" dirty="0">
              <a:solidFill>
                <a:srgbClr val="1C1C1C"/>
              </a:solidFill>
            </a:endParaRPr>
          </a:p>
        </p:txBody>
      </p:sp>
      <p:sp>
        <p:nvSpPr>
          <p:cNvPr id="2" name="TextBox 1"/>
          <p:cNvSpPr txBox="1"/>
          <p:nvPr/>
        </p:nvSpPr>
        <p:spPr>
          <a:xfrm>
            <a:off x="35169" y="37842"/>
            <a:ext cx="9108831" cy="784830"/>
          </a:xfrm>
          <a:prstGeom prst="rect">
            <a:avLst/>
          </a:prstGeom>
          <a:noFill/>
        </p:spPr>
        <p:txBody>
          <a:bodyPr wrap="square" rtlCol="0">
            <a:spAutoFit/>
          </a:bodyPr>
          <a:lstStyle/>
          <a:p>
            <a:pPr algn="ct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Pacific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Northwest</a:t>
            </a: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Tornadoes</a:t>
            </a:r>
            <a:endParaRPr lang="en-US" sz="45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sp>
        <p:nvSpPr>
          <p:cNvPr id="55" name="TextBox 6"/>
          <p:cNvSpPr txBox="1">
            <a:spLocks noChangeArrowheads="1"/>
          </p:cNvSpPr>
          <p:nvPr/>
        </p:nvSpPr>
        <p:spPr bwMode="auto">
          <a:xfrm>
            <a:off x="1" y="1509713"/>
            <a:ext cx="91440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What was said of the</a:t>
            </a:r>
          </a:p>
          <a:p>
            <a:pPr algn="ctr" eaLnBrk="1" hangingPunct="1">
              <a:spcBef>
                <a:spcPct val="0"/>
              </a:spcBef>
              <a:buFontTx/>
              <a:buNone/>
            </a:pPr>
            <a:r>
              <a:rPr lang="en-GB" altLang="en-US" sz="4000" dirty="0" err="1" smtClean="0">
                <a:solidFill>
                  <a:srgbClr val="080808"/>
                </a:solidFill>
                <a:effectLst>
                  <a:outerShdw blurRad="38100" dist="38100" dir="2700000" algn="tl">
                    <a:srgbClr val="000000">
                      <a:alpha val="43137"/>
                    </a:srgbClr>
                  </a:outerShdw>
                </a:effectLst>
                <a:latin typeface="Algerian" panose="04020705040A02060702" pitchFamily="82" charset="0"/>
              </a:rPr>
              <a:t>Taholah</a:t>
            </a:r>
            <a:r>
              <a:rPr lang="en-GB" alt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 tornado?</a:t>
            </a:r>
            <a:endParaRPr lang="en-GB" altLang="en-US" sz="40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pic>
        <p:nvPicPr>
          <p:cNvPr id="4" name="Picture 3"/>
          <p:cNvPicPr>
            <a:picLocks noChangeAspect="1"/>
          </p:cNvPicPr>
          <p:nvPr/>
        </p:nvPicPr>
        <p:blipFill>
          <a:blip r:embed="rId3">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rot="20840078">
            <a:off x="515466" y="3447076"/>
            <a:ext cx="4959133" cy="1622535"/>
          </a:xfrm>
          <a:prstGeom prst="rect">
            <a:avLst/>
          </a:prstGeom>
        </p:spPr>
      </p:pic>
      <p:sp>
        <p:nvSpPr>
          <p:cNvPr id="5" name="TextBox 4"/>
          <p:cNvSpPr txBox="1"/>
          <p:nvPr/>
        </p:nvSpPr>
        <p:spPr>
          <a:xfrm>
            <a:off x="219075" y="2833152"/>
            <a:ext cx="3257550" cy="646331"/>
          </a:xfrm>
          <a:prstGeom prst="rect">
            <a:avLst/>
          </a:prstGeom>
          <a:noFill/>
        </p:spPr>
        <p:txBody>
          <a:bodyPr wrap="square" rtlCol="0">
            <a:spAutoFit/>
          </a:bodyPr>
          <a:lstStyle/>
          <a:p>
            <a:pPr algn="ctr"/>
            <a:r>
              <a:rPr lang="en-US" dirty="0" smtClean="0"/>
              <a:t>From the Aberdeen Herald of February 25</a:t>
            </a:r>
            <a:r>
              <a:rPr lang="en-US" baseline="30000" dirty="0" smtClean="0"/>
              <a:t>th</a:t>
            </a:r>
            <a:r>
              <a:rPr lang="en-US" dirty="0" smtClean="0"/>
              <a:t>:</a:t>
            </a:r>
            <a:endParaRPr lang="en-US" dirty="0"/>
          </a:p>
        </p:txBody>
      </p:sp>
      <p:pic>
        <p:nvPicPr>
          <p:cNvPr id="10" name="Picture 9"/>
          <p:cNvPicPr>
            <a:picLocks noChangeAspect="1"/>
          </p:cNvPicPr>
          <p:nvPr/>
        </p:nvPicPr>
        <p:blipFill>
          <a:blip r:embed="rId4">
            <a:extLst>
              <a:ext uri="{BEBA8EAE-BF5A-486C-A8C5-ECC9F3942E4B}">
                <a14:imgProps xmlns:a14="http://schemas.microsoft.com/office/drawing/2010/main">
                  <a14:imgLayer r:embed="rId5">
                    <a14:imgEffect>
                      <a14:brightnessContrast bright="18000"/>
                    </a14:imgEffect>
                  </a14:imgLayer>
                </a14:imgProps>
              </a:ext>
              <a:ext uri="{28A0092B-C50C-407E-A947-70E740481C1C}">
                <a14:useLocalDpi xmlns:a14="http://schemas.microsoft.com/office/drawing/2010/main" val="0"/>
              </a:ext>
            </a:extLst>
          </a:blip>
          <a:stretch>
            <a:fillRect/>
          </a:stretch>
        </p:blipFill>
        <p:spPr>
          <a:xfrm rot="606296">
            <a:off x="1424516" y="4234304"/>
            <a:ext cx="6547524" cy="790976"/>
          </a:xfrm>
          <a:prstGeom prst="rect">
            <a:avLst/>
          </a:prstGeom>
        </p:spPr>
      </p:pic>
    </p:spTree>
    <p:extLst>
      <p:ext uri="{BB962C8B-B14F-4D97-AF65-F5344CB8AC3E}">
        <p14:creationId xmlns:p14="http://schemas.microsoft.com/office/powerpoint/2010/main" val="1238482211"/>
      </p:ext>
    </p:extLst>
  </p:cSld>
  <p:clrMapOvr>
    <a:masterClrMapping/>
  </p:clrMapOvr>
  <p:transition/>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0" y="1155700"/>
            <a:ext cx="9144000"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150971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1546225"/>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77" name="TextBox 10"/>
          <p:cNvSpPr txBox="1">
            <a:spLocks noChangeArrowheads="1"/>
          </p:cNvSpPr>
          <p:nvPr/>
        </p:nvSpPr>
        <p:spPr bwMode="auto">
          <a:xfrm>
            <a:off x="3383586" y="1192213"/>
            <a:ext cx="22085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Tuesday</a:t>
            </a:r>
            <a:r>
              <a:rPr lang="en-GB" altLang="en-US" sz="1400" b="1" dirty="0">
                <a:solidFill>
                  <a:srgbClr val="1C1C1C"/>
                </a:solidFill>
              </a:rPr>
              <a:t>, </a:t>
            </a:r>
            <a:r>
              <a:rPr lang="en-GB" altLang="en-US" sz="1400" b="1" dirty="0" smtClean="0">
                <a:solidFill>
                  <a:srgbClr val="1C1C1C"/>
                </a:solidFill>
              </a:rPr>
              <a:t>January </a:t>
            </a:r>
            <a:r>
              <a:rPr lang="en-GB" altLang="en-US" sz="1400" b="1" dirty="0">
                <a:solidFill>
                  <a:srgbClr val="1C1C1C"/>
                </a:solidFill>
              </a:rPr>
              <a:t>24, </a:t>
            </a:r>
            <a:r>
              <a:rPr lang="en-GB" altLang="en-US" sz="1400" b="1" dirty="0" smtClean="0">
                <a:solidFill>
                  <a:srgbClr val="1C1C1C"/>
                </a:solidFill>
              </a:rPr>
              <a:t>2017</a:t>
            </a:r>
            <a:endParaRPr lang="en-GB" altLang="en-US" sz="1400" b="1" dirty="0">
              <a:solidFill>
                <a:srgbClr val="1C1C1C"/>
              </a:solidFill>
            </a:endParaRPr>
          </a:p>
        </p:txBody>
      </p:sp>
      <p:sp>
        <p:nvSpPr>
          <p:cNvPr id="3078" name="TextBox 11"/>
          <p:cNvSpPr txBox="1">
            <a:spLocks noChangeArrowheads="1"/>
          </p:cNvSpPr>
          <p:nvPr/>
        </p:nvSpPr>
        <p:spPr bwMode="auto">
          <a:xfrm>
            <a:off x="131763" y="1222375"/>
            <a:ext cx="37687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r>
              <a:rPr lang="en-GB" altLang="en-US" sz="1200" b="1" dirty="0" smtClean="0">
                <a:solidFill>
                  <a:srgbClr val="1C1C1C"/>
                </a:solidFill>
              </a:rPr>
              <a:t>Dave Elson</a:t>
            </a:r>
            <a:endParaRPr lang="en-GB" altLang="en-US" sz="1200" b="1" dirty="0">
              <a:solidFill>
                <a:srgbClr val="1C1C1C"/>
              </a:solidFill>
            </a:endParaRPr>
          </a:p>
        </p:txBody>
      </p:sp>
      <p:sp>
        <p:nvSpPr>
          <p:cNvPr id="3079" name="TextBox 12"/>
          <p:cNvSpPr txBox="1">
            <a:spLocks noChangeArrowheads="1"/>
          </p:cNvSpPr>
          <p:nvPr/>
        </p:nvSpPr>
        <p:spPr bwMode="auto">
          <a:xfrm>
            <a:off x="7772400" y="1217613"/>
            <a:ext cx="1143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r" eaLnBrk="1" hangingPunct="1">
              <a:spcBef>
                <a:spcPct val="0"/>
              </a:spcBef>
              <a:buFontTx/>
              <a:buNone/>
            </a:pPr>
            <a:r>
              <a:rPr lang="en-GB" altLang="en-US" sz="1200" b="1" dirty="0" smtClean="0">
                <a:solidFill>
                  <a:srgbClr val="1C1C1C"/>
                </a:solidFill>
              </a:rPr>
              <a:t>Treena Jensen</a:t>
            </a:r>
            <a:endParaRPr lang="en-GB" altLang="en-US" sz="1400" b="1" dirty="0">
              <a:solidFill>
                <a:srgbClr val="1C1C1C"/>
              </a:solidFill>
            </a:endParaRPr>
          </a:p>
        </p:txBody>
      </p:sp>
      <p:cxnSp>
        <p:nvCxnSpPr>
          <p:cNvPr id="25" name="Straight Connector 24"/>
          <p:cNvCxnSpPr/>
          <p:nvPr/>
        </p:nvCxnSpPr>
        <p:spPr>
          <a:xfrm>
            <a:off x="-4763" y="1189038"/>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90" name="TextBox 10"/>
          <p:cNvSpPr txBox="1">
            <a:spLocks noChangeArrowheads="1"/>
          </p:cNvSpPr>
          <p:nvPr/>
        </p:nvSpPr>
        <p:spPr bwMode="auto">
          <a:xfrm>
            <a:off x="2088950" y="862013"/>
            <a:ext cx="47851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American Meteorological Society Meeting, Portland Oregon</a:t>
            </a:r>
            <a:endParaRPr lang="en-GB" altLang="en-US" sz="1400" b="1" dirty="0">
              <a:solidFill>
                <a:srgbClr val="1C1C1C"/>
              </a:solidFill>
            </a:endParaRPr>
          </a:p>
        </p:txBody>
      </p:sp>
      <p:sp>
        <p:nvSpPr>
          <p:cNvPr id="2" name="TextBox 1"/>
          <p:cNvSpPr txBox="1"/>
          <p:nvPr/>
        </p:nvSpPr>
        <p:spPr>
          <a:xfrm>
            <a:off x="35169" y="37842"/>
            <a:ext cx="9108831" cy="784830"/>
          </a:xfrm>
          <a:prstGeom prst="rect">
            <a:avLst/>
          </a:prstGeom>
          <a:noFill/>
        </p:spPr>
        <p:txBody>
          <a:bodyPr wrap="square" rtlCol="0">
            <a:spAutoFit/>
          </a:bodyPr>
          <a:lstStyle/>
          <a:p>
            <a:pPr algn="ct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Pacific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Northwest</a:t>
            </a: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Tornadoes</a:t>
            </a:r>
            <a:endParaRPr lang="en-US" sz="45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sp>
        <p:nvSpPr>
          <p:cNvPr id="55" name="TextBox 6"/>
          <p:cNvSpPr txBox="1">
            <a:spLocks noChangeArrowheads="1"/>
          </p:cNvSpPr>
          <p:nvPr/>
        </p:nvSpPr>
        <p:spPr bwMode="auto">
          <a:xfrm>
            <a:off x="1" y="1509713"/>
            <a:ext cx="91440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What was said of the</a:t>
            </a:r>
          </a:p>
          <a:p>
            <a:pPr algn="ctr" eaLnBrk="1" hangingPunct="1">
              <a:spcBef>
                <a:spcPct val="0"/>
              </a:spcBef>
              <a:buFontTx/>
              <a:buNone/>
            </a:pPr>
            <a:r>
              <a:rPr lang="en-GB" altLang="en-US" sz="4000" dirty="0" err="1" smtClean="0">
                <a:solidFill>
                  <a:srgbClr val="080808"/>
                </a:solidFill>
                <a:effectLst>
                  <a:outerShdw blurRad="38100" dist="38100" dir="2700000" algn="tl">
                    <a:srgbClr val="000000">
                      <a:alpha val="43137"/>
                    </a:srgbClr>
                  </a:outerShdw>
                </a:effectLst>
                <a:latin typeface="Algerian" panose="04020705040A02060702" pitchFamily="82" charset="0"/>
              </a:rPr>
              <a:t>Taholah</a:t>
            </a:r>
            <a:r>
              <a:rPr lang="en-GB" alt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 tornado?</a:t>
            </a:r>
            <a:endParaRPr lang="en-GB" altLang="en-US" sz="40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pic>
        <p:nvPicPr>
          <p:cNvPr id="4" name="Picture 3"/>
          <p:cNvPicPr>
            <a:picLocks noChangeAspect="1"/>
          </p:cNvPicPr>
          <p:nvPr/>
        </p:nvPicPr>
        <p:blipFill>
          <a:blip r:embed="rId3">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rot="20840078">
            <a:off x="515466" y="3447076"/>
            <a:ext cx="4959133" cy="1622535"/>
          </a:xfrm>
          <a:prstGeom prst="rect">
            <a:avLst/>
          </a:prstGeom>
        </p:spPr>
      </p:pic>
      <p:sp>
        <p:nvSpPr>
          <p:cNvPr id="5" name="TextBox 4"/>
          <p:cNvSpPr txBox="1"/>
          <p:nvPr/>
        </p:nvSpPr>
        <p:spPr>
          <a:xfrm>
            <a:off x="219075" y="2833152"/>
            <a:ext cx="3257550" cy="646331"/>
          </a:xfrm>
          <a:prstGeom prst="rect">
            <a:avLst/>
          </a:prstGeom>
          <a:noFill/>
        </p:spPr>
        <p:txBody>
          <a:bodyPr wrap="square" rtlCol="0">
            <a:spAutoFit/>
          </a:bodyPr>
          <a:lstStyle/>
          <a:p>
            <a:pPr algn="ctr"/>
            <a:r>
              <a:rPr lang="en-US" dirty="0" smtClean="0"/>
              <a:t>From the Aberdeen Herald of February 25</a:t>
            </a:r>
            <a:r>
              <a:rPr lang="en-US" baseline="30000" dirty="0" smtClean="0"/>
              <a:t>th</a:t>
            </a:r>
            <a:r>
              <a:rPr lang="en-US" dirty="0" smtClean="0"/>
              <a:t>:</a:t>
            </a:r>
            <a:endParaRPr lang="en-US" dirty="0"/>
          </a:p>
        </p:txBody>
      </p:sp>
      <p:pic>
        <p:nvPicPr>
          <p:cNvPr id="10" name="Picture 9"/>
          <p:cNvPicPr>
            <a:picLocks noChangeAspect="1"/>
          </p:cNvPicPr>
          <p:nvPr/>
        </p:nvPicPr>
        <p:blipFill>
          <a:blip r:embed="rId4">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rot="606296">
            <a:off x="1424516" y="4234304"/>
            <a:ext cx="6547524" cy="790976"/>
          </a:xfrm>
          <a:prstGeom prst="rect">
            <a:avLst/>
          </a:prstGeom>
        </p:spPr>
      </p:pic>
      <p:pic>
        <p:nvPicPr>
          <p:cNvPr id="3" name="Picture 2"/>
          <p:cNvPicPr>
            <a:picLocks noChangeAspect="1"/>
          </p:cNvPicPr>
          <p:nvPr/>
        </p:nvPicPr>
        <p:blipFill>
          <a:blip r:embed="rId5">
            <a:extLst>
              <a:ext uri="{BEBA8EAE-BF5A-486C-A8C5-ECC9F3942E4B}">
                <a14:imgProps xmlns:a14="http://schemas.microsoft.com/office/drawing/2010/main">
                  <a14:imgLayer r:embed="rId6">
                    <a14:imgEffect>
                      <a14:brightnessContrast bright="35000"/>
                    </a14:imgEffect>
                  </a14:imgLayer>
                </a14:imgProps>
              </a:ext>
              <a:ext uri="{28A0092B-C50C-407E-A947-70E740481C1C}">
                <a14:useLocalDpi xmlns:a14="http://schemas.microsoft.com/office/drawing/2010/main" val="0"/>
              </a:ext>
            </a:extLst>
          </a:blip>
          <a:stretch>
            <a:fillRect/>
          </a:stretch>
        </p:blipFill>
        <p:spPr>
          <a:xfrm rot="21371813">
            <a:off x="562563" y="3550620"/>
            <a:ext cx="6965705" cy="1332366"/>
          </a:xfrm>
          <a:prstGeom prst="rect">
            <a:avLst/>
          </a:prstGeom>
        </p:spPr>
      </p:pic>
    </p:spTree>
    <p:extLst>
      <p:ext uri="{BB962C8B-B14F-4D97-AF65-F5344CB8AC3E}">
        <p14:creationId xmlns:p14="http://schemas.microsoft.com/office/powerpoint/2010/main" val="2902423121"/>
      </p:ext>
    </p:extLst>
  </p:cSld>
  <p:clrMapOvr>
    <a:masterClrMapping/>
  </p:clrMapOvr>
  <p:transition/>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0" y="1155700"/>
            <a:ext cx="9144000"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150971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1546225"/>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77" name="TextBox 10"/>
          <p:cNvSpPr txBox="1">
            <a:spLocks noChangeArrowheads="1"/>
          </p:cNvSpPr>
          <p:nvPr/>
        </p:nvSpPr>
        <p:spPr bwMode="auto">
          <a:xfrm>
            <a:off x="3383586" y="1192213"/>
            <a:ext cx="22085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Tuesday</a:t>
            </a:r>
            <a:r>
              <a:rPr lang="en-GB" altLang="en-US" sz="1400" b="1" dirty="0">
                <a:solidFill>
                  <a:srgbClr val="1C1C1C"/>
                </a:solidFill>
              </a:rPr>
              <a:t>, </a:t>
            </a:r>
            <a:r>
              <a:rPr lang="en-GB" altLang="en-US" sz="1400" b="1" dirty="0" smtClean="0">
                <a:solidFill>
                  <a:srgbClr val="1C1C1C"/>
                </a:solidFill>
              </a:rPr>
              <a:t>January </a:t>
            </a:r>
            <a:r>
              <a:rPr lang="en-GB" altLang="en-US" sz="1400" b="1" dirty="0">
                <a:solidFill>
                  <a:srgbClr val="1C1C1C"/>
                </a:solidFill>
              </a:rPr>
              <a:t>24, </a:t>
            </a:r>
            <a:r>
              <a:rPr lang="en-GB" altLang="en-US" sz="1400" b="1" dirty="0" smtClean="0">
                <a:solidFill>
                  <a:srgbClr val="1C1C1C"/>
                </a:solidFill>
              </a:rPr>
              <a:t>2017</a:t>
            </a:r>
            <a:endParaRPr lang="en-GB" altLang="en-US" sz="1400" b="1" dirty="0">
              <a:solidFill>
                <a:srgbClr val="1C1C1C"/>
              </a:solidFill>
            </a:endParaRPr>
          </a:p>
        </p:txBody>
      </p:sp>
      <p:sp>
        <p:nvSpPr>
          <p:cNvPr id="3078" name="TextBox 11"/>
          <p:cNvSpPr txBox="1">
            <a:spLocks noChangeArrowheads="1"/>
          </p:cNvSpPr>
          <p:nvPr/>
        </p:nvSpPr>
        <p:spPr bwMode="auto">
          <a:xfrm>
            <a:off x="131763" y="1222375"/>
            <a:ext cx="37687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r>
              <a:rPr lang="en-GB" altLang="en-US" sz="1200" b="1" dirty="0" smtClean="0">
                <a:solidFill>
                  <a:srgbClr val="1C1C1C"/>
                </a:solidFill>
              </a:rPr>
              <a:t>Dave Elson</a:t>
            </a:r>
            <a:endParaRPr lang="en-GB" altLang="en-US" sz="1200" b="1" dirty="0">
              <a:solidFill>
                <a:srgbClr val="1C1C1C"/>
              </a:solidFill>
            </a:endParaRPr>
          </a:p>
        </p:txBody>
      </p:sp>
      <p:sp>
        <p:nvSpPr>
          <p:cNvPr id="3079" name="TextBox 12"/>
          <p:cNvSpPr txBox="1">
            <a:spLocks noChangeArrowheads="1"/>
          </p:cNvSpPr>
          <p:nvPr/>
        </p:nvSpPr>
        <p:spPr bwMode="auto">
          <a:xfrm>
            <a:off x="7772400" y="1217613"/>
            <a:ext cx="1143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r" eaLnBrk="1" hangingPunct="1">
              <a:spcBef>
                <a:spcPct val="0"/>
              </a:spcBef>
              <a:buFontTx/>
              <a:buNone/>
            </a:pPr>
            <a:r>
              <a:rPr lang="en-GB" altLang="en-US" sz="1200" b="1" dirty="0" smtClean="0">
                <a:solidFill>
                  <a:srgbClr val="1C1C1C"/>
                </a:solidFill>
              </a:rPr>
              <a:t>Treena Jensen</a:t>
            </a:r>
            <a:endParaRPr lang="en-GB" altLang="en-US" sz="1400" b="1" dirty="0">
              <a:solidFill>
                <a:srgbClr val="1C1C1C"/>
              </a:solidFill>
            </a:endParaRPr>
          </a:p>
        </p:txBody>
      </p:sp>
      <p:cxnSp>
        <p:nvCxnSpPr>
          <p:cNvPr id="25" name="Straight Connector 24"/>
          <p:cNvCxnSpPr/>
          <p:nvPr/>
        </p:nvCxnSpPr>
        <p:spPr>
          <a:xfrm>
            <a:off x="-4763" y="1189038"/>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90" name="TextBox 10"/>
          <p:cNvSpPr txBox="1">
            <a:spLocks noChangeArrowheads="1"/>
          </p:cNvSpPr>
          <p:nvPr/>
        </p:nvSpPr>
        <p:spPr bwMode="auto">
          <a:xfrm>
            <a:off x="2088950" y="862013"/>
            <a:ext cx="47851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American Meteorological Society Meeting, Portland Oregon</a:t>
            </a:r>
            <a:endParaRPr lang="en-GB" altLang="en-US" sz="1400" b="1" dirty="0">
              <a:solidFill>
                <a:srgbClr val="1C1C1C"/>
              </a:solidFill>
            </a:endParaRPr>
          </a:p>
        </p:txBody>
      </p:sp>
      <p:sp>
        <p:nvSpPr>
          <p:cNvPr id="2" name="TextBox 1"/>
          <p:cNvSpPr txBox="1"/>
          <p:nvPr/>
        </p:nvSpPr>
        <p:spPr>
          <a:xfrm>
            <a:off x="35169" y="37842"/>
            <a:ext cx="9108831" cy="784830"/>
          </a:xfrm>
          <a:prstGeom prst="rect">
            <a:avLst/>
          </a:prstGeom>
          <a:noFill/>
        </p:spPr>
        <p:txBody>
          <a:bodyPr wrap="square" rtlCol="0">
            <a:spAutoFit/>
          </a:bodyPr>
          <a:lstStyle/>
          <a:p>
            <a:pPr algn="ct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Pacific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Northwest</a:t>
            </a: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Tornadoes</a:t>
            </a:r>
            <a:endParaRPr lang="en-US" sz="45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sp>
        <p:nvSpPr>
          <p:cNvPr id="55" name="TextBox 6"/>
          <p:cNvSpPr txBox="1">
            <a:spLocks noChangeArrowheads="1"/>
          </p:cNvSpPr>
          <p:nvPr/>
        </p:nvSpPr>
        <p:spPr bwMode="auto">
          <a:xfrm>
            <a:off x="1" y="1509713"/>
            <a:ext cx="91440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What was said of the</a:t>
            </a:r>
          </a:p>
          <a:p>
            <a:pPr algn="ctr" eaLnBrk="1" hangingPunct="1">
              <a:spcBef>
                <a:spcPct val="0"/>
              </a:spcBef>
              <a:buFontTx/>
              <a:buNone/>
            </a:pPr>
            <a:r>
              <a:rPr lang="en-GB" altLang="en-US" sz="4000" dirty="0" err="1" smtClean="0">
                <a:solidFill>
                  <a:srgbClr val="080808"/>
                </a:solidFill>
                <a:effectLst>
                  <a:outerShdw blurRad="38100" dist="38100" dir="2700000" algn="tl">
                    <a:srgbClr val="000000">
                      <a:alpha val="43137"/>
                    </a:srgbClr>
                  </a:outerShdw>
                </a:effectLst>
                <a:latin typeface="Algerian" panose="04020705040A02060702" pitchFamily="82" charset="0"/>
              </a:rPr>
              <a:t>Taholah</a:t>
            </a:r>
            <a:r>
              <a:rPr lang="en-GB" alt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 tornado?</a:t>
            </a:r>
            <a:endParaRPr lang="en-GB" altLang="en-US" sz="40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sp>
        <p:nvSpPr>
          <p:cNvPr id="5" name="TextBox 4"/>
          <p:cNvSpPr txBox="1"/>
          <p:nvPr/>
        </p:nvSpPr>
        <p:spPr>
          <a:xfrm>
            <a:off x="219075" y="2833152"/>
            <a:ext cx="3257550" cy="646331"/>
          </a:xfrm>
          <a:prstGeom prst="rect">
            <a:avLst/>
          </a:prstGeom>
          <a:noFill/>
        </p:spPr>
        <p:txBody>
          <a:bodyPr wrap="square" rtlCol="0">
            <a:spAutoFit/>
          </a:bodyPr>
          <a:lstStyle/>
          <a:p>
            <a:pPr algn="ctr"/>
            <a:r>
              <a:rPr lang="en-US" b="1" dirty="0" smtClean="0"/>
              <a:t>From the Oregonian of February 25</a:t>
            </a:r>
            <a:r>
              <a:rPr lang="en-US" b="1" baseline="30000" dirty="0" smtClean="0"/>
              <a:t>th</a:t>
            </a:r>
            <a:r>
              <a:rPr lang="en-US" b="1" dirty="0" smtClean="0"/>
              <a:t>:</a:t>
            </a:r>
            <a:endParaRPr lang="en-US" b="1" dirty="0"/>
          </a:p>
        </p:txBody>
      </p:sp>
      <p:pic>
        <p:nvPicPr>
          <p:cNvPr id="4" name="Picture 3"/>
          <p:cNvPicPr>
            <a:picLocks noChangeAspect="1"/>
          </p:cNvPicPr>
          <p:nvPr/>
        </p:nvPicPr>
        <p:blipFill>
          <a:blip r:embed="rId3">
            <a:extLst>
              <a:ext uri="{BEBA8EAE-BF5A-486C-A8C5-ECC9F3942E4B}">
                <a14:imgProps xmlns:a14="http://schemas.microsoft.com/office/drawing/2010/main">
                  <a14:imgLayer r:embed="rId4">
                    <a14:imgEffect>
                      <a14:brightnessContrast bright="28000"/>
                    </a14:imgEffect>
                  </a14:imgLayer>
                </a14:imgProps>
              </a:ext>
              <a:ext uri="{28A0092B-C50C-407E-A947-70E740481C1C}">
                <a14:useLocalDpi xmlns:a14="http://schemas.microsoft.com/office/drawing/2010/main" val="0"/>
              </a:ext>
            </a:extLst>
          </a:blip>
          <a:stretch>
            <a:fillRect/>
          </a:stretch>
        </p:blipFill>
        <p:spPr>
          <a:xfrm rot="21170518">
            <a:off x="583238" y="3571887"/>
            <a:ext cx="7742423" cy="767567"/>
          </a:xfrm>
          <a:prstGeom prst="rect">
            <a:avLst/>
          </a:prstGeom>
        </p:spPr>
      </p:pic>
    </p:spTree>
    <p:extLst>
      <p:ext uri="{BB962C8B-B14F-4D97-AF65-F5344CB8AC3E}">
        <p14:creationId xmlns:p14="http://schemas.microsoft.com/office/powerpoint/2010/main" val="333589835"/>
      </p:ext>
    </p:extLst>
  </p:cSld>
  <p:clrMapOvr>
    <a:masterClrMapping/>
  </p:clrMapOvr>
  <p:transition/>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cxnSp>
        <p:nvCxnSpPr>
          <p:cNvPr id="6" name="Straight Connector 5"/>
          <p:cNvCxnSpPr/>
          <p:nvPr/>
        </p:nvCxnSpPr>
        <p:spPr>
          <a:xfrm>
            <a:off x="0" y="1155700"/>
            <a:ext cx="9144000"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150971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1546225"/>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77" name="TextBox 10"/>
          <p:cNvSpPr txBox="1">
            <a:spLocks noChangeArrowheads="1"/>
          </p:cNvSpPr>
          <p:nvPr/>
        </p:nvSpPr>
        <p:spPr bwMode="auto">
          <a:xfrm>
            <a:off x="3383586" y="1192213"/>
            <a:ext cx="22085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Tuesday</a:t>
            </a:r>
            <a:r>
              <a:rPr lang="en-GB" altLang="en-US" sz="1400" b="1" dirty="0">
                <a:solidFill>
                  <a:srgbClr val="1C1C1C"/>
                </a:solidFill>
              </a:rPr>
              <a:t>, </a:t>
            </a:r>
            <a:r>
              <a:rPr lang="en-GB" altLang="en-US" sz="1400" b="1" dirty="0" smtClean="0">
                <a:solidFill>
                  <a:srgbClr val="1C1C1C"/>
                </a:solidFill>
              </a:rPr>
              <a:t>January </a:t>
            </a:r>
            <a:r>
              <a:rPr lang="en-GB" altLang="en-US" sz="1400" b="1" dirty="0">
                <a:solidFill>
                  <a:srgbClr val="1C1C1C"/>
                </a:solidFill>
              </a:rPr>
              <a:t>24, </a:t>
            </a:r>
            <a:r>
              <a:rPr lang="en-GB" altLang="en-US" sz="1400" b="1" dirty="0" smtClean="0">
                <a:solidFill>
                  <a:srgbClr val="1C1C1C"/>
                </a:solidFill>
              </a:rPr>
              <a:t>2017</a:t>
            </a:r>
            <a:endParaRPr lang="en-GB" altLang="en-US" sz="1400" b="1" dirty="0">
              <a:solidFill>
                <a:srgbClr val="1C1C1C"/>
              </a:solidFill>
            </a:endParaRPr>
          </a:p>
        </p:txBody>
      </p:sp>
      <p:sp>
        <p:nvSpPr>
          <p:cNvPr id="3078" name="TextBox 11"/>
          <p:cNvSpPr txBox="1">
            <a:spLocks noChangeArrowheads="1"/>
          </p:cNvSpPr>
          <p:nvPr/>
        </p:nvSpPr>
        <p:spPr bwMode="auto">
          <a:xfrm>
            <a:off x="131763" y="1222375"/>
            <a:ext cx="37687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r>
              <a:rPr lang="en-GB" altLang="en-US" sz="1200" b="1" dirty="0" smtClean="0">
                <a:solidFill>
                  <a:srgbClr val="1C1C1C"/>
                </a:solidFill>
              </a:rPr>
              <a:t>Dave Elson</a:t>
            </a:r>
            <a:endParaRPr lang="en-GB" altLang="en-US" sz="1200" b="1" dirty="0">
              <a:solidFill>
                <a:srgbClr val="1C1C1C"/>
              </a:solidFill>
            </a:endParaRPr>
          </a:p>
        </p:txBody>
      </p:sp>
      <p:sp>
        <p:nvSpPr>
          <p:cNvPr id="3079" name="TextBox 12"/>
          <p:cNvSpPr txBox="1">
            <a:spLocks noChangeArrowheads="1"/>
          </p:cNvSpPr>
          <p:nvPr/>
        </p:nvSpPr>
        <p:spPr bwMode="auto">
          <a:xfrm>
            <a:off x="7772400" y="1217613"/>
            <a:ext cx="1143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r" eaLnBrk="1" hangingPunct="1">
              <a:spcBef>
                <a:spcPct val="0"/>
              </a:spcBef>
              <a:buFontTx/>
              <a:buNone/>
            </a:pPr>
            <a:r>
              <a:rPr lang="en-GB" altLang="en-US" sz="1200" b="1" dirty="0" smtClean="0">
                <a:solidFill>
                  <a:srgbClr val="1C1C1C"/>
                </a:solidFill>
              </a:rPr>
              <a:t>Treena Jensen</a:t>
            </a:r>
            <a:endParaRPr lang="en-GB" altLang="en-US" sz="1400" b="1" dirty="0">
              <a:solidFill>
                <a:srgbClr val="1C1C1C"/>
              </a:solidFill>
            </a:endParaRPr>
          </a:p>
        </p:txBody>
      </p:sp>
      <p:cxnSp>
        <p:nvCxnSpPr>
          <p:cNvPr id="25" name="Straight Connector 24"/>
          <p:cNvCxnSpPr/>
          <p:nvPr/>
        </p:nvCxnSpPr>
        <p:spPr>
          <a:xfrm>
            <a:off x="-4763" y="1189038"/>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90" name="TextBox 10"/>
          <p:cNvSpPr txBox="1">
            <a:spLocks noChangeArrowheads="1"/>
          </p:cNvSpPr>
          <p:nvPr/>
        </p:nvSpPr>
        <p:spPr bwMode="auto">
          <a:xfrm>
            <a:off x="2088950" y="862013"/>
            <a:ext cx="47851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American Meteorological Society Meeting, Portland Oregon</a:t>
            </a:r>
            <a:endParaRPr lang="en-GB" altLang="en-US" sz="1400" b="1" dirty="0">
              <a:solidFill>
                <a:srgbClr val="1C1C1C"/>
              </a:solidFill>
            </a:endParaRPr>
          </a:p>
        </p:txBody>
      </p:sp>
      <p:sp>
        <p:nvSpPr>
          <p:cNvPr id="2" name="TextBox 1"/>
          <p:cNvSpPr txBox="1"/>
          <p:nvPr/>
        </p:nvSpPr>
        <p:spPr>
          <a:xfrm>
            <a:off x="35169" y="37842"/>
            <a:ext cx="9108831" cy="784830"/>
          </a:xfrm>
          <a:prstGeom prst="rect">
            <a:avLst/>
          </a:prstGeom>
          <a:noFill/>
        </p:spPr>
        <p:txBody>
          <a:bodyPr wrap="square" rtlCol="0">
            <a:spAutoFit/>
          </a:bodyPr>
          <a:lstStyle/>
          <a:p>
            <a:pPr algn="ct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Pacific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Northwest</a:t>
            </a: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Tornadoes</a:t>
            </a:r>
            <a:endParaRPr lang="en-US" sz="45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sp>
        <p:nvSpPr>
          <p:cNvPr id="55" name="TextBox 6"/>
          <p:cNvSpPr txBox="1">
            <a:spLocks noChangeArrowheads="1"/>
          </p:cNvSpPr>
          <p:nvPr/>
        </p:nvSpPr>
        <p:spPr bwMode="auto">
          <a:xfrm>
            <a:off x="1" y="1509713"/>
            <a:ext cx="91440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What was said of the</a:t>
            </a:r>
          </a:p>
          <a:p>
            <a:pPr algn="ctr" eaLnBrk="1" hangingPunct="1">
              <a:spcBef>
                <a:spcPct val="0"/>
              </a:spcBef>
              <a:buFontTx/>
              <a:buNone/>
            </a:pPr>
            <a:r>
              <a:rPr lang="en-GB" altLang="en-US" sz="4000" dirty="0" err="1" smtClean="0">
                <a:solidFill>
                  <a:srgbClr val="080808"/>
                </a:solidFill>
                <a:effectLst>
                  <a:outerShdw blurRad="38100" dist="38100" dir="2700000" algn="tl">
                    <a:srgbClr val="000000">
                      <a:alpha val="43137"/>
                    </a:srgbClr>
                  </a:outerShdw>
                </a:effectLst>
                <a:latin typeface="Algerian" panose="04020705040A02060702" pitchFamily="82" charset="0"/>
              </a:rPr>
              <a:t>Taholah</a:t>
            </a:r>
            <a:r>
              <a:rPr lang="en-GB" alt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 tornado?</a:t>
            </a:r>
            <a:endParaRPr lang="en-GB" altLang="en-US" sz="40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sp>
        <p:nvSpPr>
          <p:cNvPr id="5" name="TextBox 4"/>
          <p:cNvSpPr txBox="1"/>
          <p:nvPr/>
        </p:nvSpPr>
        <p:spPr>
          <a:xfrm>
            <a:off x="219075" y="2833152"/>
            <a:ext cx="3257550" cy="646331"/>
          </a:xfrm>
          <a:prstGeom prst="rect">
            <a:avLst/>
          </a:prstGeom>
          <a:noFill/>
        </p:spPr>
        <p:txBody>
          <a:bodyPr wrap="square" rtlCol="0">
            <a:spAutoFit/>
          </a:bodyPr>
          <a:lstStyle/>
          <a:p>
            <a:pPr algn="ctr"/>
            <a:r>
              <a:rPr lang="en-US" b="1" dirty="0" smtClean="0"/>
              <a:t>From the </a:t>
            </a:r>
            <a:r>
              <a:rPr lang="en-US" b="1" dirty="0" err="1" smtClean="0"/>
              <a:t>Corvalis</a:t>
            </a:r>
            <a:r>
              <a:rPr lang="en-US" b="1" dirty="0" smtClean="0"/>
              <a:t> Times of February 27</a:t>
            </a:r>
            <a:r>
              <a:rPr lang="en-US" b="1" baseline="30000" dirty="0" smtClean="0"/>
              <a:t>th</a:t>
            </a:r>
            <a:r>
              <a:rPr lang="en-US" b="1" dirty="0" smtClean="0"/>
              <a:t>:</a:t>
            </a:r>
            <a:endParaRPr lang="en-US" b="1"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68743">
            <a:off x="1299836" y="3479483"/>
            <a:ext cx="6210984" cy="1209321"/>
          </a:xfrm>
          <a:prstGeom prst="rect">
            <a:avLst/>
          </a:prstGeom>
        </p:spPr>
      </p:pic>
    </p:spTree>
    <p:extLst>
      <p:ext uri="{BB962C8B-B14F-4D97-AF65-F5344CB8AC3E}">
        <p14:creationId xmlns:p14="http://schemas.microsoft.com/office/powerpoint/2010/main" val="3513328126"/>
      </p:ext>
    </p:extLst>
  </p:cSld>
  <p:clrMapOvr>
    <a:masterClrMapping/>
  </p:clrMapOvr>
  <p:transition/>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0" y="1155700"/>
            <a:ext cx="9144000"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150971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1546225"/>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77" name="TextBox 10"/>
          <p:cNvSpPr txBox="1">
            <a:spLocks noChangeArrowheads="1"/>
          </p:cNvSpPr>
          <p:nvPr/>
        </p:nvSpPr>
        <p:spPr bwMode="auto">
          <a:xfrm>
            <a:off x="3383586" y="1192213"/>
            <a:ext cx="22085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Tuesday</a:t>
            </a:r>
            <a:r>
              <a:rPr lang="en-GB" altLang="en-US" sz="1400" b="1" dirty="0">
                <a:solidFill>
                  <a:srgbClr val="1C1C1C"/>
                </a:solidFill>
              </a:rPr>
              <a:t>, </a:t>
            </a:r>
            <a:r>
              <a:rPr lang="en-GB" altLang="en-US" sz="1400" b="1" dirty="0" smtClean="0">
                <a:solidFill>
                  <a:srgbClr val="1C1C1C"/>
                </a:solidFill>
              </a:rPr>
              <a:t>January </a:t>
            </a:r>
            <a:r>
              <a:rPr lang="en-GB" altLang="en-US" sz="1400" b="1" dirty="0">
                <a:solidFill>
                  <a:srgbClr val="1C1C1C"/>
                </a:solidFill>
              </a:rPr>
              <a:t>24, </a:t>
            </a:r>
            <a:r>
              <a:rPr lang="en-GB" altLang="en-US" sz="1400" b="1" dirty="0" smtClean="0">
                <a:solidFill>
                  <a:srgbClr val="1C1C1C"/>
                </a:solidFill>
              </a:rPr>
              <a:t>2017</a:t>
            </a:r>
            <a:endParaRPr lang="en-GB" altLang="en-US" sz="1400" b="1" dirty="0">
              <a:solidFill>
                <a:srgbClr val="1C1C1C"/>
              </a:solidFill>
            </a:endParaRPr>
          </a:p>
        </p:txBody>
      </p:sp>
      <p:sp>
        <p:nvSpPr>
          <p:cNvPr id="3078" name="TextBox 11"/>
          <p:cNvSpPr txBox="1">
            <a:spLocks noChangeArrowheads="1"/>
          </p:cNvSpPr>
          <p:nvPr/>
        </p:nvSpPr>
        <p:spPr bwMode="auto">
          <a:xfrm>
            <a:off x="131763" y="1222375"/>
            <a:ext cx="37687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r>
              <a:rPr lang="en-GB" altLang="en-US" sz="1200" b="1" dirty="0" smtClean="0">
                <a:solidFill>
                  <a:srgbClr val="1C1C1C"/>
                </a:solidFill>
              </a:rPr>
              <a:t>Dave Elson</a:t>
            </a:r>
            <a:endParaRPr lang="en-GB" altLang="en-US" sz="1200" b="1" dirty="0">
              <a:solidFill>
                <a:srgbClr val="1C1C1C"/>
              </a:solidFill>
            </a:endParaRPr>
          </a:p>
        </p:txBody>
      </p:sp>
      <p:sp>
        <p:nvSpPr>
          <p:cNvPr id="3079" name="TextBox 12"/>
          <p:cNvSpPr txBox="1">
            <a:spLocks noChangeArrowheads="1"/>
          </p:cNvSpPr>
          <p:nvPr/>
        </p:nvSpPr>
        <p:spPr bwMode="auto">
          <a:xfrm>
            <a:off x="7772400" y="1217613"/>
            <a:ext cx="1143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r" eaLnBrk="1" hangingPunct="1">
              <a:spcBef>
                <a:spcPct val="0"/>
              </a:spcBef>
              <a:buFontTx/>
              <a:buNone/>
            </a:pPr>
            <a:r>
              <a:rPr lang="en-GB" altLang="en-US" sz="1200" b="1" dirty="0" smtClean="0">
                <a:solidFill>
                  <a:srgbClr val="1C1C1C"/>
                </a:solidFill>
              </a:rPr>
              <a:t>Treena Jensen</a:t>
            </a:r>
            <a:endParaRPr lang="en-GB" altLang="en-US" sz="1400" b="1" dirty="0">
              <a:solidFill>
                <a:srgbClr val="1C1C1C"/>
              </a:solidFill>
            </a:endParaRPr>
          </a:p>
        </p:txBody>
      </p:sp>
      <p:cxnSp>
        <p:nvCxnSpPr>
          <p:cNvPr id="25" name="Straight Connector 24"/>
          <p:cNvCxnSpPr/>
          <p:nvPr/>
        </p:nvCxnSpPr>
        <p:spPr>
          <a:xfrm>
            <a:off x="-4763" y="1189038"/>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90" name="TextBox 10"/>
          <p:cNvSpPr txBox="1">
            <a:spLocks noChangeArrowheads="1"/>
          </p:cNvSpPr>
          <p:nvPr/>
        </p:nvSpPr>
        <p:spPr bwMode="auto">
          <a:xfrm>
            <a:off x="2088950" y="862013"/>
            <a:ext cx="47851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American Meteorological Society Meeting, Portland Oregon</a:t>
            </a:r>
            <a:endParaRPr lang="en-GB" altLang="en-US" sz="1400" b="1" dirty="0">
              <a:solidFill>
                <a:srgbClr val="1C1C1C"/>
              </a:solidFill>
            </a:endParaRPr>
          </a:p>
        </p:txBody>
      </p:sp>
      <p:sp>
        <p:nvSpPr>
          <p:cNvPr id="2" name="TextBox 1"/>
          <p:cNvSpPr txBox="1"/>
          <p:nvPr/>
        </p:nvSpPr>
        <p:spPr>
          <a:xfrm>
            <a:off x="35169" y="37842"/>
            <a:ext cx="9108831" cy="784830"/>
          </a:xfrm>
          <a:prstGeom prst="rect">
            <a:avLst/>
          </a:prstGeom>
          <a:noFill/>
        </p:spPr>
        <p:txBody>
          <a:bodyPr wrap="square" rtlCol="0">
            <a:spAutoFit/>
          </a:bodyPr>
          <a:lstStyle/>
          <a:p>
            <a:pPr algn="ct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Pacific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Northwest</a:t>
            </a: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Tornadoes</a:t>
            </a:r>
            <a:endParaRPr lang="en-US" sz="45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sp>
        <p:nvSpPr>
          <p:cNvPr id="55" name="TextBox 6"/>
          <p:cNvSpPr txBox="1">
            <a:spLocks noChangeArrowheads="1"/>
          </p:cNvSpPr>
          <p:nvPr/>
        </p:nvSpPr>
        <p:spPr bwMode="auto">
          <a:xfrm>
            <a:off x="1" y="1509713"/>
            <a:ext cx="91440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What was said of the</a:t>
            </a:r>
          </a:p>
          <a:p>
            <a:pPr algn="ctr" eaLnBrk="1" hangingPunct="1">
              <a:spcBef>
                <a:spcPct val="0"/>
              </a:spcBef>
              <a:buFontTx/>
              <a:buNone/>
            </a:pPr>
            <a:r>
              <a:rPr lang="en-GB" altLang="en-US" sz="4000" dirty="0" err="1" smtClean="0">
                <a:solidFill>
                  <a:srgbClr val="080808"/>
                </a:solidFill>
                <a:effectLst>
                  <a:outerShdw blurRad="38100" dist="38100" dir="2700000" algn="tl">
                    <a:srgbClr val="000000">
                      <a:alpha val="43137"/>
                    </a:srgbClr>
                  </a:outerShdw>
                </a:effectLst>
                <a:latin typeface="Algerian" panose="04020705040A02060702" pitchFamily="82" charset="0"/>
              </a:rPr>
              <a:t>Taholah</a:t>
            </a:r>
            <a:r>
              <a:rPr lang="en-GB" alt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 tornado?</a:t>
            </a:r>
            <a:endParaRPr lang="en-GB" altLang="en-US" sz="40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sp>
        <p:nvSpPr>
          <p:cNvPr id="5" name="TextBox 4"/>
          <p:cNvSpPr txBox="1"/>
          <p:nvPr/>
        </p:nvSpPr>
        <p:spPr>
          <a:xfrm>
            <a:off x="219075" y="2833152"/>
            <a:ext cx="3257550" cy="923330"/>
          </a:xfrm>
          <a:prstGeom prst="rect">
            <a:avLst/>
          </a:prstGeom>
          <a:noFill/>
        </p:spPr>
        <p:txBody>
          <a:bodyPr wrap="square" rtlCol="0">
            <a:spAutoFit/>
          </a:bodyPr>
          <a:lstStyle/>
          <a:p>
            <a:pPr algn="ctr"/>
            <a:r>
              <a:rPr lang="en-US" b="1" dirty="0" smtClean="0"/>
              <a:t>From the Evening Statesman of Walla Walla of February 27</a:t>
            </a:r>
            <a:r>
              <a:rPr lang="en-US" b="1" baseline="30000" dirty="0" smtClean="0"/>
              <a:t>th</a:t>
            </a:r>
            <a:r>
              <a:rPr lang="en-US" b="1" dirty="0" smtClean="0"/>
              <a:t>:</a:t>
            </a:r>
            <a:endParaRPr lang="en-US" b="1"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640444">
            <a:off x="952667" y="4516887"/>
            <a:ext cx="7273834" cy="980334"/>
          </a:xfrm>
          <a:prstGeom prst="rect">
            <a:avLst/>
          </a:prstGeom>
        </p:spPr>
      </p:pic>
    </p:spTree>
    <p:extLst>
      <p:ext uri="{BB962C8B-B14F-4D97-AF65-F5344CB8AC3E}">
        <p14:creationId xmlns:p14="http://schemas.microsoft.com/office/powerpoint/2010/main" val="110752460"/>
      </p:ext>
    </p:extLst>
  </p:cSld>
  <p:clrMapOvr>
    <a:masterClrMapping/>
  </p:clrMapOvr>
  <p:transition/>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0" y="1155700"/>
            <a:ext cx="9144000"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150971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1546225"/>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77" name="TextBox 10"/>
          <p:cNvSpPr txBox="1">
            <a:spLocks noChangeArrowheads="1"/>
          </p:cNvSpPr>
          <p:nvPr/>
        </p:nvSpPr>
        <p:spPr bwMode="auto">
          <a:xfrm>
            <a:off x="3383586" y="1192213"/>
            <a:ext cx="22085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Tuesday</a:t>
            </a:r>
            <a:r>
              <a:rPr lang="en-GB" altLang="en-US" sz="1400" b="1" dirty="0">
                <a:solidFill>
                  <a:srgbClr val="1C1C1C"/>
                </a:solidFill>
              </a:rPr>
              <a:t>, </a:t>
            </a:r>
            <a:r>
              <a:rPr lang="en-GB" altLang="en-US" sz="1400" b="1" dirty="0" smtClean="0">
                <a:solidFill>
                  <a:srgbClr val="1C1C1C"/>
                </a:solidFill>
              </a:rPr>
              <a:t>January </a:t>
            </a:r>
            <a:r>
              <a:rPr lang="en-GB" altLang="en-US" sz="1400" b="1" dirty="0">
                <a:solidFill>
                  <a:srgbClr val="1C1C1C"/>
                </a:solidFill>
              </a:rPr>
              <a:t>24, </a:t>
            </a:r>
            <a:r>
              <a:rPr lang="en-GB" altLang="en-US" sz="1400" b="1" dirty="0" smtClean="0">
                <a:solidFill>
                  <a:srgbClr val="1C1C1C"/>
                </a:solidFill>
              </a:rPr>
              <a:t>2017</a:t>
            </a:r>
            <a:endParaRPr lang="en-GB" altLang="en-US" sz="1400" b="1" dirty="0">
              <a:solidFill>
                <a:srgbClr val="1C1C1C"/>
              </a:solidFill>
            </a:endParaRPr>
          </a:p>
        </p:txBody>
      </p:sp>
      <p:sp>
        <p:nvSpPr>
          <p:cNvPr id="3078" name="TextBox 11"/>
          <p:cNvSpPr txBox="1">
            <a:spLocks noChangeArrowheads="1"/>
          </p:cNvSpPr>
          <p:nvPr/>
        </p:nvSpPr>
        <p:spPr bwMode="auto">
          <a:xfrm>
            <a:off x="131763" y="1222375"/>
            <a:ext cx="37687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r>
              <a:rPr lang="en-GB" altLang="en-US" sz="1200" b="1" dirty="0" smtClean="0">
                <a:solidFill>
                  <a:srgbClr val="1C1C1C"/>
                </a:solidFill>
              </a:rPr>
              <a:t>Dave Elson</a:t>
            </a:r>
            <a:endParaRPr lang="en-GB" altLang="en-US" sz="1200" b="1" dirty="0">
              <a:solidFill>
                <a:srgbClr val="1C1C1C"/>
              </a:solidFill>
            </a:endParaRPr>
          </a:p>
        </p:txBody>
      </p:sp>
      <p:sp>
        <p:nvSpPr>
          <p:cNvPr id="3079" name="TextBox 12"/>
          <p:cNvSpPr txBox="1">
            <a:spLocks noChangeArrowheads="1"/>
          </p:cNvSpPr>
          <p:nvPr/>
        </p:nvSpPr>
        <p:spPr bwMode="auto">
          <a:xfrm>
            <a:off x="7772400" y="1217613"/>
            <a:ext cx="1143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r" eaLnBrk="1" hangingPunct="1">
              <a:spcBef>
                <a:spcPct val="0"/>
              </a:spcBef>
              <a:buFontTx/>
              <a:buNone/>
            </a:pPr>
            <a:r>
              <a:rPr lang="en-GB" altLang="en-US" sz="1200" b="1" dirty="0" smtClean="0">
                <a:solidFill>
                  <a:srgbClr val="1C1C1C"/>
                </a:solidFill>
              </a:rPr>
              <a:t>Treena Jensen</a:t>
            </a:r>
            <a:endParaRPr lang="en-GB" altLang="en-US" sz="1400" b="1" dirty="0">
              <a:solidFill>
                <a:srgbClr val="1C1C1C"/>
              </a:solidFill>
            </a:endParaRPr>
          </a:p>
        </p:txBody>
      </p:sp>
      <p:cxnSp>
        <p:nvCxnSpPr>
          <p:cNvPr id="25" name="Straight Connector 24"/>
          <p:cNvCxnSpPr/>
          <p:nvPr/>
        </p:nvCxnSpPr>
        <p:spPr>
          <a:xfrm>
            <a:off x="-4763" y="1189038"/>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90" name="TextBox 10"/>
          <p:cNvSpPr txBox="1">
            <a:spLocks noChangeArrowheads="1"/>
          </p:cNvSpPr>
          <p:nvPr/>
        </p:nvSpPr>
        <p:spPr bwMode="auto">
          <a:xfrm>
            <a:off x="2088950" y="862013"/>
            <a:ext cx="47851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American Meteorological Society Meeting, Portland Oregon</a:t>
            </a:r>
            <a:endParaRPr lang="en-GB" altLang="en-US" sz="1400" b="1" dirty="0">
              <a:solidFill>
                <a:srgbClr val="1C1C1C"/>
              </a:solidFill>
            </a:endParaRPr>
          </a:p>
        </p:txBody>
      </p:sp>
      <p:sp>
        <p:nvSpPr>
          <p:cNvPr id="2" name="TextBox 1"/>
          <p:cNvSpPr txBox="1"/>
          <p:nvPr/>
        </p:nvSpPr>
        <p:spPr>
          <a:xfrm>
            <a:off x="35169" y="37842"/>
            <a:ext cx="9108831" cy="784830"/>
          </a:xfrm>
          <a:prstGeom prst="rect">
            <a:avLst/>
          </a:prstGeom>
          <a:noFill/>
        </p:spPr>
        <p:txBody>
          <a:bodyPr wrap="square" rtlCol="0">
            <a:spAutoFit/>
          </a:bodyPr>
          <a:lstStyle/>
          <a:p>
            <a:pPr algn="ct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Pacific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Northwest</a:t>
            </a: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Tornadoes</a:t>
            </a:r>
            <a:endParaRPr lang="en-US" sz="45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sp>
        <p:nvSpPr>
          <p:cNvPr id="55" name="TextBox 6"/>
          <p:cNvSpPr txBox="1">
            <a:spLocks noChangeArrowheads="1"/>
          </p:cNvSpPr>
          <p:nvPr/>
        </p:nvSpPr>
        <p:spPr bwMode="auto">
          <a:xfrm>
            <a:off x="1" y="1509713"/>
            <a:ext cx="91440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What was said of the</a:t>
            </a:r>
          </a:p>
          <a:p>
            <a:pPr algn="ctr" eaLnBrk="1" hangingPunct="1">
              <a:spcBef>
                <a:spcPct val="0"/>
              </a:spcBef>
              <a:buFontTx/>
              <a:buNone/>
            </a:pPr>
            <a:r>
              <a:rPr lang="en-GB" altLang="en-US" sz="4000" dirty="0" err="1" smtClean="0">
                <a:solidFill>
                  <a:srgbClr val="080808"/>
                </a:solidFill>
                <a:effectLst>
                  <a:outerShdw blurRad="38100" dist="38100" dir="2700000" algn="tl">
                    <a:srgbClr val="000000">
                      <a:alpha val="43137"/>
                    </a:srgbClr>
                  </a:outerShdw>
                </a:effectLst>
                <a:latin typeface="Algerian" panose="04020705040A02060702" pitchFamily="82" charset="0"/>
              </a:rPr>
              <a:t>Taholah</a:t>
            </a:r>
            <a:r>
              <a:rPr lang="en-GB" alt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 tornado?</a:t>
            </a:r>
            <a:endParaRPr lang="en-GB" altLang="en-US" sz="40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sp>
        <p:nvSpPr>
          <p:cNvPr id="5" name="TextBox 4"/>
          <p:cNvSpPr txBox="1"/>
          <p:nvPr/>
        </p:nvSpPr>
        <p:spPr>
          <a:xfrm>
            <a:off x="219075" y="2833152"/>
            <a:ext cx="3257550" cy="646331"/>
          </a:xfrm>
          <a:prstGeom prst="rect">
            <a:avLst/>
          </a:prstGeom>
          <a:noFill/>
        </p:spPr>
        <p:txBody>
          <a:bodyPr wrap="square" rtlCol="0">
            <a:spAutoFit/>
          </a:bodyPr>
          <a:lstStyle/>
          <a:p>
            <a:pPr algn="ctr"/>
            <a:r>
              <a:rPr lang="en-US" b="1" dirty="0" smtClean="0"/>
              <a:t>From the San Francisco Call of February 27</a:t>
            </a:r>
            <a:r>
              <a:rPr lang="en-US" b="1" baseline="30000" dirty="0" smtClean="0"/>
              <a:t>th</a:t>
            </a:r>
            <a:r>
              <a:rPr lang="en-US" b="1" dirty="0" smtClean="0"/>
              <a:t>:</a:t>
            </a:r>
            <a:endParaRPr lang="en-US" b="1"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77706" y="3662509"/>
            <a:ext cx="3978276" cy="2466681"/>
          </a:xfrm>
          <a:prstGeom prst="rect">
            <a:avLst/>
          </a:prstGeom>
        </p:spPr>
      </p:pic>
    </p:spTree>
    <p:extLst>
      <p:ext uri="{BB962C8B-B14F-4D97-AF65-F5344CB8AC3E}">
        <p14:creationId xmlns:p14="http://schemas.microsoft.com/office/powerpoint/2010/main" val="1016768932"/>
      </p:ext>
    </p:extLst>
  </p:cSld>
  <p:clrMapOvr>
    <a:masterClrMapping/>
  </p:clrMapOvr>
  <p:transition/>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0" y="1155700"/>
            <a:ext cx="9144000"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150971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1546225"/>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77" name="TextBox 10"/>
          <p:cNvSpPr txBox="1">
            <a:spLocks noChangeArrowheads="1"/>
          </p:cNvSpPr>
          <p:nvPr/>
        </p:nvSpPr>
        <p:spPr bwMode="auto">
          <a:xfrm>
            <a:off x="3383586" y="1192213"/>
            <a:ext cx="22085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Tuesday</a:t>
            </a:r>
            <a:r>
              <a:rPr lang="en-GB" altLang="en-US" sz="1400" b="1" dirty="0">
                <a:solidFill>
                  <a:srgbClr val="1C1C1C"/>
                </a:solidFill>
              </a:rPr>
              <a:t>, </a:t>
            </a:r>
            <a:r>
              <a:rPr lang="en-GB" altLang="en-US" sz="1400" b="1" dirty="0" smtClean="0">
                <a:solidFill>
                  <a:srgbClr val="1C1C1C"/>
                </a:solidFill>
              </a:rPr>
              <a:t>January </a:t>
            </a:r>
            <a:r>
              <a:rPr lang="en-GB" altLang="en-US" sz="1400" b="1" dirty="0">
                <a:solidFill>
                  <a:srgbClr val="1C1C1C"/>
                </a:solidFill>
              </a:rPr>
              <a:t>24, </a:t>
            </a:r>
            <a:r>
              <a:rPr lang="en-GB" altLang="en-US" sz="1400" b="1" dirty="0" smtClean="0">
                <a:solidFill>
                  <a:srgbClr val="1C1C1C"/>
                </a:solidFill>
              </a:rPr>
              <a:t>2017</a:t>
            </a:r>
            <a:endParaRPr lang="en-GB" altLang="en-US" sz="1400" b="1" dirty="0">
              <a:solidFill>
                <a:srgbClr val="1C1C1C"/>
              </a:solidFill>
            </a:endParaRPr>
          </a:p>
        </p:txBody>
      </p:sp>
      <p:sp>
        <p:nvSpPr>
          <p:cNvPr id="3078" name="TextBox 11"/>
          <p:cNvSpPr txBox="1">
            <a:spLocks noChangeArrowheads="1"/>
          </p:cNvSpPr>
          <p:nvPr/>
        </p:nvSpPr>
        <p:spPr bwMode="auto">
          <a:xfrm>
            <a:off x="131763" y="1222375"/>
            <a:ext cx="37687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r>
              <a:rPr lang="en-GB" altLang="en-US" sz="1200" b="1" dirty="0" smtClean="0">
                <a:solidFill>
                  <a:srgbClr val="1C1C1C"/>
                </a:solidFill>
              </a:rPr>
              <a:t>Dave Elson</a:t>
            </a:r>
            <a:endParaRPr lang="en-GB" altLang="en-US" sz="1200" b="1" dirty="0">
              <a:solidFill>
                <a:srgbClr val="1C1C1C"/>
              </a:solidFill>
            </a:endParaRPr>
          </a:p>
        </p:txBody>
      </p:sp>
      <p:sp>
        <p:nvSpPr>
          <p:cNvPr id="3079" name="TextBox 12"/>
          <p:cNvSpPr txBox="1">
            <a:spLocks noChangeArrowheads="1"/>
          </p:cNvSpPr>
          <p:nvPr/>
        </p:nvSpPr>
        <p:spPr bwMode="auto">
          <a:xfrm>
            <a:off x="7772400" y="1217613"/>
            <a:ext cx="1143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r" eaLnBrk="1" hangingPunct="1">
              <a:spcBef>
                <a:spcPct val="0"/>
              </a:spcBef>
              <a:buFontTx/>
              <a:buNone/>
            </a:pPr>
            <a:r>
              <a:rPr lang="en-GB" altLang="en-US" sz="1200" b="1" dirty="0" smtClean="0">
                <a:solidFill>
                  <a:srgbClr val="1C1C1C"/>
                </a:solidFill>
              </a:rPr>
              <a:t>Treena Jensen</a:t>
            </a:r>
            <a:endParaRPr lang="en-GB" altLang="en-US" sz="1400" b="1" dirty="0">
              <a:solidFill>
                <a:srgbClr val="1C1C1C"/>
              </a:solidFill>
            </a:endParaRPr>
          </a:p>
        </p:txBody>
      </p:sp>
      <p:cxnSp>
        <p:nvCxnSpPr>
          <p:cNvPr id="25" name="Straight Connector 24"/>
          <p:cNvCxnSpPr/>
          <p:nvPr/>
        </p:nvCxnSpPr>
        <p:spPr>
          <a:xfrm>
            <a:off x="-4763" y="1189038"/>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90" name="TextBox 10"/>
          <p:cNvSpPr txBox="1">
            <a:spLocks noChangeArrowheads="1"/>
          </p:cNvSpPr>
          <p:nvPr/>
        </p:nvSpPr>
        <p:spPr bwMode="auto">
          <a:xfrm>
            <a:off x="2088950" y="862013"/>
            <a:ext cx="47851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American Meteorological Society Meeting, Portland Oregon</a:t>
            </a:r>
            <a:endParaRPr lang="en-GB" altLang="en-US" sz="1400" b="1" dirty="0">
              <a:solidFill>
                <a:srgbClr val="1C1C1C"/>
              </a:solidFill>
            </a:endParaRPr>
          </a:p>
        </p:txBody>
      </p:sp>
      <p:sp>
        <p:nvSpPr>
          <p:cNvPr id="2" name="TextBox 1"/>
          <p:cNvSpPr txBox="1"/>
          <p:nvPr/>
        </p:nvSpPr>
        <p:spPr>
          <a:xfrm>
            <a:off x="35169" y="37842"/>
            <a:ext cx="9108831" cy="784830"/>
          </a:xfrm>
          <a:prstGeom prst="rect">
            <a:avLst/>
          </a:prstGeom>
          <a:noFill/>
        </p:spPr>
        <p:txBody>
          <a:bodyPr wrap="square" rtlCol="0">
            <a:spAutoFit/>
          </a:bodyPr>
          <a:lstStyle/>
          <a:p>
            <a:pPr algn="ct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Pacific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Northwest</a:t>
            </a: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Tornadoes</a:t>
            </a:r>
            <a:endParaRPr lang="en-US" sz="45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sp>
        <p:nvSpPr>
          <p:cNvPr id="55" name="TextBox 6"/>
          <p:cNvSpPr txBox="1">
            <a:spLocks noChangeArrowheads="1"/>
          </p:cNvSpPr>
          <p:nvPr/>
        </p:nvSpPr>
        <p:spPr bwMode="auto">
          <a:xfrm>
            <a:off x="1" y="1652588"/>
            <a:ext cx="91440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2800" dirty="0" smtClean="0">
                <a:solidFill>
                  <a:srgbClr val="080808"/>
                </a:solidFill>
                <a:effectLst>
                  <a:outerShdw blurRad="38100" dist="38100" dir="2700000" algn="tl">
                    <a:srgbClr val="000000">
                      <a:alpha val="43137"/>
                    </a:srgbClr>
                  </a:outerShdw>
                </a:effectLst>
                <a:latin typeface="Algerian" panose="04020705040A02060702" pitchFamily="82" charset="0"/>
              </a:rPr>
              <a:t>Similarities of the</a:t>
            </a:r>
          </a:p>
          <a:p>
            <a:pPr algn="ctr" eaLnBrk="1" hangingPunct="1">
              <a:spcBef>
                <a:spcPct val="0"/>
              </a:spcBef>
              <a:buFontTx/>
              <a:buNone/>
            </a:pPr>
            <a:r>
              <a:rPr lang="en-GB" altLang="en-US" sz="2800" dirty="0" smtClean="0">
                <a:solidFill>
                  <a:srgbClr val="080808"/>
                </a:solidFill>
                <a:effectLst>
                  <a:outerShdw blurRad="38100" dist="38100" dir="2700000" algn="tl">
                    <a:srgbClr val="000000">
                      <a:alpha val="43137"/>
                    </a:srgbClr>
                  </a:outerShdw>
                </a:effectLst>
                <a:latin typeface="Algerian" panose="04020705040A02060702" pitchFamily="82" charset="0"/>
              </a:rPr>
              <a:t>Manzanita &amp; </a:t>
            </a:r>
            <a:r>
              <a:rPr lang="en-GB" altLang="en-US" sz="2800" dirty="0" err="1" smtClean="0">
                <a:solidFill>
                  <a:srgbClr val="080808"/>
                </a:solidFill>
                <a:effectLst>
                  <a:outerShdw blurRad="38100" dist="38100" dir="2700000" algn="tl">
                    <a:srgbClr val="000000">
                      <a:alpha val="43137"/>
                    </a:srgbClr>
                  </a:outerShdw>
                </a:effectLst>
                <a:latin typeface="Algerian" panose="04020705040A02060702" pitchFamily="82" charset="0"/>
              </a:rPr>
              <a:t>Taholah</a:t>
            </a:r>
            <a:r>
              <a:rPr lang="en-GB" altLang="en-US" sz="2800" dirty="0" smtClean="0">
                <a:solidFill>
                  <a:srgbClr val="080808"/>
                </a:solidFill>
                <a:effectLst>
                  <a:outerShdw blurRad="38100" dist="38100" dir="2700000" algn="tl">
                    <a:srgbClr val="000000">
                      <a:alpha val="43137"/>
                    </a:srgbClr>
                  </a:outerShdw>
                </a:effectLst>
                <a:latin typeface="Algerian" panose="04020705040A02060702" pitchFamily="82" charset="0"/>
              </a:rPr>
              <a:t> tornadoes</a:t>
            </a:r>
            <a:endParaRPr lang="en-GB" altLang="en-US" sz="28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spTree>
    <p:extLst>
      <p:ext uri="{BB962C8B-B14F-4D97-AF65-F5344CB8AC3E}">
        <p14:creationId xmlns:p14="http://schemas.microsoft.com/office/powerpoint/2010/main" val="2743023341"/>
      </p:ext>
    </p:extLst>
  </p:cSld>
  <p:clrMapOvr>
    <a:masterClrMapping/>
  </p:clrMapOvr>
  <p:transition/>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0" y="1155700"/>
            <a:ext cx="9144000"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150971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1546225"/>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77" name="TextBox 10"/>
          <p:cNvSpPr txBox="1">
            <a:spLocks noChangeArrowheads="1"/>
          </p:cNvSpPr>
          <p:nvPr/>
        </p:nvSpPr>
        <p:spPr bwMode="auto">
          <a:xfrm>
            <a:off x="3383586" y="1192213"/>
            <a:ext cx="22085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Tuesday</a:t>
            </a:r>
            <a:r>
              <a:rPr lang="en-GB" altLang="en-US" sz="1400" b="1" dirty="0">
                <a:solidFill>
                  <a:srgbClr val="1C1C1C"/>
                </a:solidFill>
              </a:rPr>
              <a:t>, </a:t>
            </a:r>
            <a:r>
              <a:rPr lang="en-GB" altLang="en-US" sz="1400" b="1" dirty="0" smtClean="0">
                <a:solidFill>
                  <a:srgbClr val="1C1C1C"/>
                </a:solidFill>
              </a:rPr>
              <a:t>January </a:t>
            </a:r>
            <a:r>
              <a:rPr lang="en-GB" altLang="en-US" sz="1400" b="1" dirty="0">
                <a:solidFill>
                  <a:srgbClr val="1C1C1C"/>
                </a:solidFill>
              </a:rPr>
              <a:t>24, </a:t>
            </a:r>
            <a:r>
              <a:rPr lang="en-GB" altLang="en-US" sz="1400" b="1" dirty="0" smtClean="0">
                <a:solidFill>
                  <a:srgbClr val="1C1C1C"/>
                </a:solidFill>
              </a:rPr>
              <a:t>2017</a:t>
            </a:r>
            <a:endParaRPr lang="en-GB" altLang="en-US" sz="1400" b="1" dirty="0">
              <a:solidFill>
                <a:srgbClr val="1C1C1C"/>
              </a:solidFill>
            </a:endParaRPr>
          </a:p>
        </p:txBody>
      </p:sp>
      <p:sp>
        <p:nvSpPr>
          <p:cNvPr id="3078" name="TextBox 11"/>
          <p:cNvSpPr txBox="1">
            <a:spLocks noChangeArrowheads="1"/>
          </p:cNvSpPr>
          <p:nvPr/>
        </p:nvSpPr>
        <p:spPr bwMode="auto">
          <a:xfrm>
            <a:off x="131763" y="1222375"/>
            <a:ext cx="37687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r>
              <a:rPr lang="en-GB" altLang="en-US" sz="1200" b="1" dirty="0" smtClean="0">
                <a:solidFill>
                  <a:srgbClr val="1C1C1C"/>
                </a:solidFill>
              </a:rPr>
              <a:t>Dave Elson</a:t>
            </a:r>
            <a:endParaRPr lang="en-GB" altLang="en-US" sz="1200" b="1" dirty="0">
              <a:solidFill>
                <a:srgbClr val="1C1C1C"/>
              </a:solidFill>
            </a:endParaRPr>
          </a:p>
        </p:txBody>
      </p:sp>
      <p:sp>
        <p:nvSpPr>
          <p:cNvPr id="3079" name="TextBox 12"/>
          <p:cNvSpPr txBox="1">
            <a:spLocks noChangeArrowheads="1"/>
          </p:cNvSpPr>
          <p:nvPr/>
        </p:nvSpPr>
        <p:spPr bwMode="auto">
          <a:xfrm>
            <a:off x="7772400" y="1217613"/>
            <a:ext cx="1143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r" eaLnBrk="1" hangingPunct="1">
              <a:spcBef>
                <a:spcPct val="0"/>
              </a:spcBef>
              <a:buFontTx/>
              <a:buNone/>
            </a:pPr>
            <a:r>
              <a:rPr lang="en-GB" altLang="en-US" sz="1200" b="1" dirty="0" smtClean="0">
                <a:solidFill>
                  <a:srgbClr val="1C1C1C"/>
                </a:solidFill>
              </a:rPr>
              <a:t>Treena Jensen</a:t>
            </a:r>
            <a:endParaRPr lang="en-GB" altLang="en-US" sz="1400" b="1" dirty="0">
              <a:solidFill>
                <a:srgbClr val="1C1C1C"/>
              </a:solidFill>
            </a:endParaRPr>
          </a:p>
        </p:txBody>
      </p:sp>
      <p:cxnSp>
        <p:nvCxnSpPr>
          <p:cNvPr id="25" name="Straight Connector 24"/>
          <p:cNvCxnSpPr/>
          <p:nvPr/>
        </p:nvCxnSpPr>
        <p:spPr>
          <a:xfrm>
            <a:off x="-4763" y="1189038"/>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90" name="TextBox 10"/>
          <p:cNvSpPr txBox="1">
            <a:spLocks noChangeArrowheads="1"/>
          </p:cNvSpPr>
          <p:nvPr/>
        </p:nvSpPr>
        <p:spPr bwMode="auto">
          <a:xfrm>
            <a:off x="2088950" y="862013"/>
            <a:ext cx="47851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American Meteorological Society Meeting, Portland Oregon</a:t>
            </a:r>
            <a:endParaRPr lang="en-GB" altLang="en-US" sz="1400" b="1" dirty="0">
              <a:solidFill>
                <a:srgbClr val="1C1C1C"/>
              </a:solidFill>
            </a:endParaRPr>
          </a:p>
        </p:txBody>
      </p:sp>
      <p:sp>
        <p:nvSpPr>
          <p:cNvPr id="2" name="TextBox 1"/>
          <p:cNvSpPr txBox="1"/>
          <p:nvPr/>
        </p:nvSpPr>
        <p:spPr>
          <a:xfrm>
            <a:off x="35169" y="37842"/>
            <a:ext cx="9108831" cy="784830"/>
          </a:xfrm>
          <a:prstGeom prst="rect">
            <a:avLst/>
          </a:prstGeom>
          <a:noFill/>
        </p:spPr>
        <p:txBody>
          <a:bodyPr wrap="square" rtlCol="0">
            <a:spAutoFit/>
          </a:bodyPr>
          <a:lstStyle/>
          <a:p>
            <a:pPr algn="ct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Pacific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Northwest</a:t>
            </a: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Tornadoes</a:t>
            </a:r>
            <a:endParaRPr lang="en-US" sz="45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sp>
        <p:nvSpPr>
          <p:cNvPr id="55" name="TextBox 6"/>
          <p:cNvSpPr txBox="1">
            <a:spLocks noChangeArrowheads="1"/>
          </p:cNvSpPr>
          <p:nvPr/>
        </p:nvSpPr>
        <p:spPr bwMode="auto">
          <a:xfrm>
            <a:off x="1" y="1652588"/>
            <a:ext cx="91440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2800" dirty="0" smtClean="0">
                <a:solidFill>
                  <a:srgbClr val="080808"/>
                </a:solidFill>
                <a:effectLst>
                  <a:outerShdw blurRad="38100" dist="38100" dir="2700000" algn="tl">
                    <a:srgbClr val="000000">
                      <a:alpha val="43137"/>
                    </a:srgbClr>
                  </a:outerShdw>
                </a:effectLst>
                <a:latin typeface="Algerian" panose="04020705040A02060702" pitchFamily="82" charset="0"/>
              </a:rPr>
              <a:t>Similarities of the</a:t>
            </a:r>
          </a:p>
          <a:p>
            <a:pPr algn="ctr" eaLnBrk="1" hangingPunct="1">
              <a:spcBef>
                <a:spcPct val="0"/>
              </a:spcBef>
              <a:buFontTx/>
              <a:buNone/>
            </a:pPr>
            <a:r>
              <a:rPr lang="en-GB" altLang="en-US" sz="2800" dirty="0" smtClean="0">
                <a:solidFill>
                  <a:srgbClr val="080808"/>
                </a:solidFill>
                <a:effectLst>
                  <a:outerShdw blurRad="38100" dist="38100" dir="2700000" algn="tl">
                    <a:srgbClr val="000000">
                      <a:alpha val="43137"/>
                    </a:srgbClr>
                  </a:outerShdw>
                </a:effectLst>
                <a:latin typeface="Algerian" panose="04020705040A02060702" pitchFamily="82" charset="0"/>
              </a:rPr>
              <a:t>Manzanita &amp; </a:t>
            </a:r>
            <a:r>
              <a:rPr lang="en-GB" altLang="en-US" sz="2800" dirty="0" err="1" smtClean="0">
                <a:solidFill>
                  <a:srgbClr val="080808"/>
                </a:solidFill>
                <a:effectLst>
                  <a:outerShdw blurRad="38100" dist="38100" dir="2700000" algn="tl">
                    <a:srgbClr val="000000">
                      <a:alpha val="43137"/>
                    </a:srgbClr>
                  </a:outerShdw>
                </a:effectLst>
                <a:latin typeface="Algerian" panose="04020705040A02060702" pitchFamily="82" charset="0"/>
              </a:rPr>
              <a:t>Taholah</a:t>
            </a:r>
            <a:r>
              <a:rPr lang="en-GB" altLang="en-US" sz="2800" dirty="0" smtClean="0">
                <a:solidFill>
                  <a:srgbClr val="080808"/>
                </a:solidFill>
                <a:effectLst>
                  <a:outerShdw blurRad="38100" dist="38100" dir="2700000" algn="tl">
                    <a:srgbClr val="000000">
                      <a:alpha val="43137"/>
                    </a:srgbClr>
                  </a:outerShdw>
                </a:effectLst>
                <a:latin typeface="Algerian" panose="04020705040A02060702" pitchFamily="82" charset="0"/>
              </a:rPr>
              <a:t> tornadoes</a:t>
            </a:r>
            <a:endParaRPr lang="en-GB" altLang="en-US" sz="28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sp>
        <p:nvSpPr>
          <p:cNvPr id="3" name="TextBox 2"/>
          <p:cNvSpPr txBox="1"/>
          <p:nvPr/>
        </p:nvSpPr>
        <p:spPr>
          <a:xfrm>
            <a:off x="131763" y="2873395"/>
            <a:ext cx="6522940" cy="1708160"/>
          </a:xfrm>
          <a:prstGeom prst="rect">
            <a:avLst/>
          </a:prstGeom>
          <a:noFill/>
        </p:spPr>
        <p:txBody>
          <a:bodyPr wrap="none" rtlCol="0">
            <a:spAutoFit/>
          </a:bodyPr>
          <a:lstStyle/>
          <a:p>
            <a:pPr marL="342900" lvl="0" indent="-342900">
              <a:buFont typeface="Wingdings" panose="05000000000000000000" pitchFamily="2" charset="2"/>
              <a:buChar char="v"/>
            </a:pPr>
            <a:r>
              <a:rPr lang="en-US" sz="2100" dirty="0">
                <a:solidFill>
                  <a:srgbClr val="111111"/>
                </a:solidFill>
              </a:rPr>
              <a:t>Strong thunderstorms </a:t>
            </a:r>
            <a:r>
              <a:rPr lang="en-US" sz="2100" dirty="0" smtClean="0">
                <a:solidFill>
                  <a:srgbClr val="111111"/>
                </a:solidFill>
              </a:rPr>
              <a:t>with lots </a:t>
            </a:r>
            <a:r>
              <a:rPr lang="en-US" sz="2100" dirty="0">
                <a:solidFill>
                  <a:srgbClr val="111111"/>
                </a:solidFill>
              </a:rPr>
              <a:t>of </a:t>
            </a:r>
            <a:r>
              <a:rPr lang="en-US" sz="2100" dirty="0" smtClean="0">
                <a:solidFill>
                  <a:srgbClr val="111111"/>
                </a:solidFill>
              </a:rPr>
              <a:t>thunder/lightning</a:t>
            </a:r>
          </a:p>
          <a:p>
            <a:pPr marL="342900" lvl="0" indent="-342900">
              <a:buFont typeface="Wingdings" panose="05000000000000000000" pitchFamily="2" charset="2"/>
              <a:buChar char="v"/>
            </a:pPr>
            <a:endParaRPr lang="en-US" sz="2100" dirty="0">
              <a:solidFill>
                <a:srgbClr val="111111"/>
              </a:solidFill>
            </a:endParaRPr>
          </a:p>
          <a:p>
            <a:pPr marL="342900" lvl="0" indent="-342900">
              <a:buFont typeface="Wingdings" panose="05000000000000000000" pitchFamily="2" charset="2"/>
              <a:buChar char="v"/>
            </a:pPr>
            <a:endParaRPr lang="en-US" sz="2100" dirty="0">
              <a:solidFill>
                <a:srgbClr val="111111"/>
              </a:solidFill>
            </a:endParaRPr>
          </a:p>
          <a:p>
            <a:pPr marL="342900" lvl="0" indent="-342900">
              <a:buFont typeface="Wingdings" panose="05000000000000000000" pitchFamily="2" charset="2"/>
              <a:buChar char="v"/>
            </a:pPr>
            <a:endParaRPr lang="en-US" sz="2100" dirty="0">
              <a:solidFill>
                <a:srgbClr val="111111"/>
              </a:solidFill>
            </a:endParaRPr>
          </a:p>
          <a:p>
            <a:pPr algn="ctr"/>
            <a:endParaRPr lang="en-US" sz="2100" dirty="0"/>
          </a:p>
        </p:txBody>
      </p:sp>
    </p:spTree>
    <p:extLst>
      <p:ext uri="{BB962C8B-B14F-4D97-AF65-F5344CB8AC3E}">
        <p14:creationId xmlns:p14="http://schemas.microsoft.com/office/powerpoint/2010/main" val="1297330104"/>
      </p:ext>
    </p:extLst>
  </p:cSld>
  <p:clrMapOvr>
    <a:masterClrMapping/>
  </p:clrMapOvr>
  <p:transition/>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0" y="1155700"/>
            <a:ext cx="9144000"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150971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1546225"/>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77" name="TextBox 10"/>
          <p:cNvSpPr txBox="1">
            <a:spLocks noChangeArrowheads="1"/>
          </p:cNvSpPr>
          <p:nvPr/>
        </p:nvSpPr>
        <p:spPr bwMode="auto">
          <a:xfrm>
            <a:off x="3383586" y="1192213"/>
            <a:ext cx="22085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Tuesday</a:t>
            </a:r>
            <a:r>
              <a:rPr lang="en-GB" altLang="en-US" sz="1400" b="1" dirty="0">
                <a:solidFill>
                  <a:srgbClr val="1C1C1C"/>
                </a:solidFill>
              </a:rPr>
              <a:t>, </a:t>
            </a:r>
            <a:r>
              <a:rPr lang="en-GB" altLang="en-US" sz="1400" b="1" dirty="0" smtClean="0">
                <a:solidFill>
                  <a:srgbClr val="1C1C1C"/>
                </a:solidFill>
              </a:rPr>
              <a:t>January </a:t>
            </a:r>
            <a:r>
              <a:rPr lang="en-GB" altLang="en-US" sz="1400" b="1" dirty="0">
                <a:solidFill>
                  <a:srgbClr val="1C1C1C"/>
                </a:solidFill>
              </a:rPr>
              <a:t>24, </a:t>
            </a:r>
            <a:r>
              <a:rPr lang="en-GB" altLang="en-US" sz="1400" b="1" dirty="0" smtClean="0">
                <a:solidFill>
                  <a:srgbClr val="1C1C1C"/>
                </a:solidFill>
              </a:rPr>
              <a:t>2017</a:t>
            </a:r>
            <a:endParaRPr lang="en-GB" altLang="en-US" sz="1400" b="1" dirty="0">
              <a:solidFill>
                <a:srgbClr val="1C1C1C"/>
              </a:solidFill>
            </a:endParaRPr>
          </a:p>
        </p:txBody>
      </p:sp>
      <p:sp>
        <p:nvSpPr>
          <p:cNvPr id="3078" name="TextBox 11"/>
          <p:cNvSpPr txBox="1">
            <a:spLocks noChangeArrowheads="1"/>
          </p:cNvSpPr>
          <p:nvPr/>
        </p:nvSpPr>
        <p:spPr bwMode="auto">
          <a:xfrm>
            <a:off x="131763" y="1222375"/>
            <a:ext cx="37687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r>
              <a:rPr lang="en-GB" altLang="en-US" sz="1200" b="1" dirty="0" smtClean="0">
                <a:solidFill>
                  <a:srgbClr val="1C1C1C"/>
                </a:solidFill>
              </a:rPr>
              <a:t>Dave Elson</a:t>
            </a:r>
            <a:endParaRPr lang="en-GB" altLang="en-US" sz="1200" b="1" dirty="0">
              <a:solidFill>
                <a:srgbClr val="1C1C1C"/>
              </a:solidFill>
            </a:endParaRPr>
          </a:p>
        </p:txBody>
      </p:sp>
      <p:sp>
        <p:nvSpPr>
          <p:cNvPr id="3079" name="TextBox 12"/>
          <p:cNvSpPr txBox="1">
            <a:spLocks noChangeArrowheads="1"/>
          </p:cNvSpPr>
          <p:nvPr/>
        </p:nvSpPr>
        <p:spPr bwMode="auto">
          <a:xfrm>
            <a:off x="7772400" y="1217613"/>
            <a:ext cx="1143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r" eaLnBrk="1" hangingPunct="1">
              <a:spcBef>
                <a:spcPct val="0"/>
              </a:spcBef>
              <a:buFontTx/>
              <a:buNone/>
            </a:pPr>
            <a:r>
              <a:rPr lang="en-GB" altLang="en-US" sz="1200" b="1" dirty="0" smtClean="0">
                <a:solidFill>
                  <a:srgbClr val="1C1C1C"/>
                </a:solidFill>
              </a:rPr>
              <a:t>Treena Jensen</a:t>
            </a:r>
            <a:endParaRPr lang="en-GB" altLang="en-US" sz="1400" b="1" dirty="0">
              <a:solidFill>
                <a:srgbClr val="1C1C1C"/>
              </a:solidFill>
            </a:endParaRPr>
          </a:p>
        </p:txBody>
      </p:sp>
      <p:cxnSp>
        <p:nvCxnSpPr>
          <p:cNvPr id="25" name="Straight Connector 24"/>
          <p:cNvCxnSpPr/>
          <p:nvPr/>
        </p:nvCxnSpPr>
        <p:spPr>
          <a:xfrm>
            <a:off x="-4763" y="1189038"/>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90" name="TextBox 10"/>
          <p:cNvSpPr txBox="1">
            <a:spLocks noChangeArrowheads="1"/>
          </p:cNvSpPr>
          <p:nvPr/>
        </p:nvSpPr>
        <p:spPr bwMode="auto">
          <a:xfrm>
            <a:off x="2088950" y="862013"/>
            <a:ext cx="47851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American Meteorological Society Meeting, Portland Oregon</a:t>
            </a:r>
            <a:endParaRPr lang="en-GB" altLang="en-US" sz="1400" b="1" dirty="0">
              <a:solidFill>
                <a:srgbClr val="1C1C1C"/>
              </a:solidFill>
            </a:endParaRPr>
          </a:p>
        </p:txBody>
      </p:sp>
      <p:sp>
        <p:nvSpPr>
          <p:cNvPr id="2" name="TextBox 1"/>
          <p:cNvSpPr txBox="1"/>
          <p:nvPr/>
        </p:nvSpPr>
        <p:spPr>
          <a:xfrm>
            <a:off x="35169" y="37842"/>
            <a:ext cx="9108831" cy="784830"/>
          </a:xfrm>
          <a:prstGeom prst="rect">
            <a:avLst/>
          </a:prstGeom>
          <a:noFill/>
        </p:spPr>
        <p:txBody>
          <a:bodyPr wrap="square" rtlCol="0">
            <a:spAutoFit/>
          </a:bodyPr>
          <a:lstStyle/>
          <a:p>
            <a:pPr algn="ct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Pacific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Northwest</a:t>
            </a: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Tornadoes</a:t>
            </a:r>
            <a:endParaRPr lang="en-US" sz="45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sp>
        <p:nvSpPr>
          <p:cNvPr id="55" name="TextBox 6"/>
          <p:cNvSpPr txBox="1">
            <a:spLocks noChangeArrowheads="1"/>
          </p:cNvSpPr>
          <p:nvPr/>
        </p:nvSpPr>
        <p:spPr bwMode="auto">
          <a:xfrm>
            <a:off x="1" y="1652588"/>
            <a:ext cx="91440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2800" dirty="0" smtClean="0">
                <a:solidFill>
                  <a:srgbClr val="080808"/>
                </a:solidFill>
                <a:effectLst>
                  <a:outerShdw blurRad="38100" dist="38100" dir="2700000" algn="tl">
                    <a:srgbClr val="000000">
                      <a:alpha val="43137"/>
                    </a:srgbClr>
                  </a:outerShdw>
                </a:effectLst>
                <a:latin typeface="Algerian" panose="04020705040A02060702" pitchFamily="82" charset="0"/>
              </a:rPr>
              <a:t>Similarities of the</a:t>
            </a:r>
          </a:p>
          <a:p>
            <a:pPr algn="ctr" eaLnBrk="1" hangingPunct="1">
              <a:spcBef>
                <a:spcPct val="0"/>
              </a:spcBef>
              <a:buFontTx/>
              <a:buNone/>
            </a:pPr>
            <a:r>
              <a:rPr lang="en-GB" altLang="en-US" sz="2800" dirty="0" smtClean="0">
                <a:solidFill>
                  <a:srgbClr val="080808"/>
                </a:solidFill>
                <a:effectLst>
                  <a:outerShdw blurRad="38100" dist="38100" dir="2700000" algn="tl">
                    <a:srgbClr val="000000">
                      <a:alpha val="43137"/>
                    </a:srgbClr>
                  </a:outerShdw>
                </a:effectLst>
                <a:latin typeface="Algerian" panose="04020705040A02060702" pitchFamily="82" charset="0"/>
              </a:rPr>
              <a:t>Manzanita &amp; </a:t>
            </a:r>
            <a:r>
              <a:rPr lang="en-GB" altLang="en-US" sz="2800" dirty="0" err="1" smtClean="0">
                <a:solidFill>
                  <a:srgbClr val="080808"/>
                </a:solidFill>
                <a:effectLst>
                  <a:outerShdw blurRad="38100" dist="38100" dir="2700000" algn="tl">
                    <a:srgbClr val="000000">
                      <a:alpha val="43137"/>
                    </a:srgbClr>
                  </a:outerShdw>
                </a:effectLst>
                <a:latin typeface="Algerian" panose="04020705040A02060702" pitchFamily="82" charset="0"/>
              </a:rPr>
              <a:t>Taholah</a:t>
            </a:r>
            <a:r>
              <a:rPr lang="en-GB" altLang="en-US" sz="2800" dirty="0" smtClean="0">
                <a:solidFill>
                  <a:srgbClr val="080808"/>
                </a:solidFill>
                <a:effectLst>
                  <a:outerShdw blurRad="38100" dist="38100" dir="2700000" algn="tl">
                    <a:srgbClr val="000000">
                      <a:alpha val="43137"/>
                    </a:srgbClr>
                  </a:outerShdw>
                </a:effectLst>
                <a:latin typeface="Algerian" panose="04020705040A02060702" pitchFamily="82" charset="0"/>
              </a:rPr>
              <a:t> tornadoes</a:t>
            </a:r>
            <a:endParaRPr lang="en-GB" altLang="en-US" sz="28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sp>
        <p:nvSpPr>
          <p:cNvPr id="3" name="TextBox 2"/>
          <p:cNvSpPr txBox="1"/>
          <p:nvPr/>
        </p:nvSpPr>
        <p:spPr>
          <a:xfrm>
            <a:off x="131763" y="2873395"/>
            <a:ext cx="6522940" cy="2354491"/>
          </a:xfrm>
          <a:prstGeom prst="rect">
            <a:avLst/>
          </a:prstGeom>
          <a:noFill/>
        </p:spPr>
        <p:txBody>
          <a:bodyPr wrap="none" rtlCol="0">
            <a:spAutoFit/>
          </a:bodyPr>
          <a:lstStyle/>
          <a:p>
            <a:pPr marL="342900" lvl="0" indent="-342900">
              <a:buFont typeface="Wingdings" panose="05000000000000000000" pitchFamily="2" charset="2"/>
              <a:buChar char="v"/>
            </a:pPr>
            <a:r>
              <a:rPr lang="en-US" sz="2100" dirty="0">
                <a:solidFill>
                  <a:srgbClr val="111111"/>
                </a:solidFill>
              </a:rPr>
              <a:t>Strong thunderstorms </a:t>
            </a:r>
            <a:r>
              <a:rPr lang="en-US" sz="2100" dirty="0" smtClean="0">
                <a:solidFill>
                  <a:srgbClr val="111111"/>
                </a:solidFill>
              </a:rPr>
              <a:t>with lots </a:t>
            </a:r>
            <a:r>
              <a:rPr lang="en-US" sz="2100" dirty="0">
                <a:solidFill>
                  <a:srgbClr val="111111"/>
                </a:solidFill>
              </a:rPr>
              <a:t>of </a:t>
            </a:r>
            <a:r>
              <a:rPr lang="en-US" sz="2100" dirty="0" smtClean="0">
                <a:solidFill>
                  <a:srgbClr val="111111"/>
                </a:solidFill>
              </a:rPr>
              <a:t>thunder/lightning</a:t>
            </a:r>
          </a:p>
          <a:p>
            <a:pPr marL="342900" lvl="0" indent="-342900">
              <a:buFont typeface="Wingdings" panose="05000000000000000000" pitchFamily="2" charset="2"/>
              <a:buChar char="v"/>
            </a:pPr>
            <a:endParaRPr lang="en-US" sz="2100" dirty="0">
              <a:solidFill>
                <a:srgbClr val="111111"/>
              </a:solidFill>
            </a:endParaRPr>
          </a:p>
          <a:p>
            <a:pPr marL="342900" lvl="0" indent="-342900">
              <a:buFont typeface="Wingdings" panose="05000000000000000000" pitchFamily="2" charset="2"/>
              <a:buChar char="v"/>
            </a:pPr>
            <a:r>
              <a:rPr lang="en-US" sz="2100" dirty="0">
                <a:solidFill>
                  <a:srgbClr val="111111"/>
                </a:solidFill>
              </a:rPr>
              <a:t>Part of a large-scale wind </a:t>
            </a:r>
            <a:r>
              <a:rPr lang="en-US" sz="2100" dirty="0" smtClean="0">
                <a:solidFill>
                  <a:srgbClr val="111111"/>
                </a:solidFill>
              </a:rPr>
              <a:t>storm</a:t>
            </a:r>
          </a:p>
          <a:p>
            <a:pPr marL="342900" lvl="0" indent="-342900">
              <a:buFont typeface="Wingdings" panose="05000000000000000000" pitchFamily="2" charset="2"/>
              <a:buChar char="v"/>
            </a:pPr>
            <a:endParaRPr lang="en-US" sz="2100" dirty="0">
              <a:solidFill>
                <a:srgbClr val="111111"/>
              </a:solidFill>
            </a:endParaRPr>
          </a:p>
          <a:p>
            <a:pPr marL="342900" lvl="0" indent="-342900">
              <a:buFont typeface="Wingdings" panose="05000000000000000000" pitchFamily="2" charset="2"/>
              <a:buChar char="v"/>
            </a:pPr>
            <a:endParaRPr lang="en-US" sz="2100" dirty="0">
              <a:solidFill>
                <a:srgbClr val="111111"/>
              </a:solidFill>
            </a:endParaRPr>
          </a:p>
          <a:p>
            <a:pPr marL="342900" lvl="0" indent="-342900">
              <a:buFont typeface="Wingdings" panose="05000000000000000000" pitchFamily="2" charset="2"/>
              <a:buChar char="v"/>
            </a:pPr>
            <a:endParaRPr lang="en-US" sz="2100" dirty="0">
              <a:solidFill>
                <a:srgbClr val="111111"/>
              </a:solidFill>
            </a:endParaRPr>
          </a:p>
          <a:p>
            <a:pPr algn="ctr"/>
            <a:endParaRPr lang="en-US" sz="2100" dirty="0"/>
          </a:p>
        </p:txBody>
      </p:sp>
    </p:spTree>
    <p:extLst>
      <p:ext uri="{BB962C8B-B14F-4D97-AF65-F5344CB8AC3E}">
        <p14:creationId xmlns:p14="http://schemas.microsoft.com/office/powerpoint/2010/main" val="416256819"/>
      </p:ext>
    </p:extLst>
  </p:cSld>
  <p:clrMapOvr>
    <a:masterClrMapping/>
  </p:clrMapOvr>
  <p:transition/>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0" y="1155700"/>
            <a:ext cx="9144000"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150971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1546225"/>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77" name="TextBox 10"/>
          <p:cNvSpPr txBox="1">
            <a:spLocks noChangeArrowheads="1"/>
          </p:cNvSpPr>
          <p:nvPr/>
        </p:nvSpPr>
        <p:spPr bwMode="auto">
          <a:xfrm>
            <a:off x="3383586" y="1192213"/>
            <a:ext cx="22085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Tuesday</a:t>
            </a:r>
            <a:r>
              <a:rPr lang="en-GB" altLang="en-US" sz="1400" b="1" dirty="0">
                <a:solidFill>
                  <a:srgbClr val="1C1C1C"/>
                </a:solidFill>
              </a:rPr>
              <a:t>, </a:t>
            </a:r>
            <a:r>
              <a:rPr lang="en-GB" altLang="en-US" sz="1400" b="1" dirty="0" smtClean="0">
                <a:solidFill>
                  <a:srgbClr val="1C1C1C"/>
                </a:solidFill>
              </a:rPr>
              <a:t>January </a:t>
            </a:r>
            <a:r>
              <a:rPr lang="en-GB" altLang="en-US" sz="1400" b="1" dirty="0">
                <a:solidFill>
                  <a:srgbClr val="1C1C1C"/>
                </a:solidFill>
              </a:rPr>
              <a:t>24, </a:t>
            </a:r>
            <a:r>
              <a:rPr lang="en-GB" altLang="en-US" sz="1400" b="1" dirty="0" smtClean="0">
                <a:solidFill>
                  <a:srgbClr val="1C1C1C"/>
                </a:solidFill>
              </a:rPr>
              <a:t>2017</a:t>
            </a:r>
            <a:endParaRPr lang="en-GB" altLang="en-US" sz="1400" b="1" dirty="0">
              <a:solidFill>
                <a:srgbClr val="1C1C1C"/>
              </a:solidFill>
            </a:endParaRPr>
          </a:p>
        </p:txBody>
      </p:sp>
      <p:sp>
        <p:nvSpPr>
          <p:cNvPr id="3078" name="TextBox 11"/>
          <p:cNvSpPr txBox="1">
            <a:spLocks noChangeArrowheads="1"/>
          </p:cNvSpPr>
          <p:nvPr/>
        </p:nvSpPr>
        <p:spPr bwMode="auto">
          <a:xfrm>
            <a:off x="131763" y="1222375"/>
            <a:ext cx="37687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r>
              <a:rPr lang="en-GB" altLang="en-US" sz="1200" b="1" dirty="0" smtClean="0">
                <a:solidFill>
                  <a:srgbClr val="1C1C1C"/>
                </a:solidFill>
              </a:rPr>
              <a:t>Dave Elson</a:t>
            </a:r>
            <a:endParaRPr lang="en-GB" altLang="en-US" sz="1200" b="1" dirty="0">
              <a:solidFill>
                <a:srgbClr val="1C1C1C"/>
              </a:solidFill>
            </a:endParaRPr>
          </a:p>
        </p:txBody>
      </p:sp>
      <p:sp>
        <p:nvSpPr>
          <p:cNvPr id="3079" name="TextBox 12"/>
          <p:cNvSpPr txBox="1">
            <a:spLocks noChangeArrowheads="1"/>
          </p:cNvSpPr>
          <p:nvPr/>
        </p:nvSpPr>
        <p:spPr bwMode="auto">
          <a:xfrm>
            <a:off x="7772400" y="1217613"/>
            <a:ext cx="1143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r" eaLnBrk="1" hangingPunct="1">
              <a:spcBef>
                <a:spcPct val="0"/>
              </a:spcBef>
              <a:buFontTx/>
              <a:buNone/>
            </a:pPr>
            <a:r>
              <a:rPr lang="en-GB" altLang="en-US" sz="1200" b="1" dirty="0" smtClean="0">
                <a:solidFill>
                  <a:srgbClr val="1C1C1C"/>
                </a:solidFill>
              </a:rPr>
              <a:t>Treena Jensen</a:t>
            </a:r>
            <a:endParaRPr lang="en-GB" altLang="en-US" sz="1400" b="1" dirty="0">
              <a:solidFill>
                <a:srgbClr val="1C1C1C"/>
              </a:solidFill>
            </a:endParaRPr>
          </a:p>
        </p:txBody>
      </p:sp>
      <p:cxnSp>
        <p:nvCxnSpPr>
          <p:cNvPr id="25" name="Straight Connector 24"/>
          <p:cNvCxnSpPr/>
          <p:nvPr/>
        </p:nvCxnSpPr>
        <p:spPr>
          <a:xfrm>
            <a:off x="-4763" y="1189038"/>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90" name="TextBox 10"/>
          <p:cNvSpPr txBox="1">
            <a:spLocks noChangeArrowheads="1"/>
          </p:cNvSpPr>
          <p:nvPr/>
        </p:nvSpPr>
        <p:spPr bwMode="auto">
          <a:xfrm>
            <a:off x="2088950" y="862013"/>
            <a:ext cx="47851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American Meteorological Society Meeting, Portland Oregon</a:t>
            </a:r>
            <a:endParaRPr lang="en-GB" altLang="en-US" sz="1400" b="1" dirty="0">
              <a:solidFill>
                <a:srgbClr val="1C1C1C"/>
              </a:solidFill>
            </a:endParaRPr>
          </a:p>
        </p:txBody>
      </p:sp>
      <p:sp>
        <p:nvSpPr>
          <p:cNvPr id="2" name="TextBox 1"/>
          <p:cNvSpPr txBox="1"/>
          <p:nvPr/>
        </p:nvSpPr>
        <p:spPr>
          <a:xfrm>
            <a:off x="35169" y="37842"/>
            <a:ext cx="9108831" cy="784830"/>
          </a:xfrm>
          <a:prstGeom prst="rect">
            <a:avLst/>
          </a:prstGeom>
          <a:noFill/>
        </p:spPr>
        <p:txBody>
          <a:bodyPr wrap="square" rtlCol="0">
            <a:spAutoFit/>
          </a:bodyPr>
          <a:lstStyle/>
          <a:p>
            <a:pPr algn="ct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Pacific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Northwest</a:t>
            </a: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Tornadoes</a:t>
            </a:r>
            <a:endParaRPr lang="en-US" sz="45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sp>
        <p:nvSpPr>
          <p:cNvPr id="55" name="TextBox 6"/>
          <p:cNvSpPr txBox="1">
            <a:spLocks noChangeArrowheads="1"/>
          </p:cNvSpPr>
          <p:nvPr/>
        </p:nvSpPr>
        <p:spPr bwMode="auto">
          <a:xfrm>
            <a:off x="1" y="1652588"/>
            <a:ext cx="91440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2800" dirty="0" smtClean="0">
                <a:solidFill>
                  <a:srgbClr val="080808"/>
                </a:solidFill>
                <a:effectLst>
                  <a:outerShdw blurRad="38100" dist="38100" dir="2700000" algn="tl">
                    <a:srgbClr val="000000">
                      <a:alpha val="43137"/>
                    </a:srgbClr>
                  </a:outerShdw>
                </a:effectLst>
                <a:latin typeface="Algerian" panose="04020705040A02060702" pitchFamily="82" charset="0"/>
              </a:rPr>
              <a:t>Similarities of the</a:t>
            </a:r>
          </a:p>
          <a:p>
            <a:pPr algn="ctr" eaLnBrk="1" hangingPunct="1">
              <a:spcBef>
                <a:spcPct val="0"/>
              </a:spcBef>
              <a:buFontTx/>
              <a:buNone/>
            </a:pPr>
            <a:r>
              <a:rPr lang="en-GB" altLang="en-US" sz="2800" dirty="0" smtClean="0">
                <a:solidFill>
                  <a:srgbClr val="080808"/>
                </a:solidFill>
                <a:effectLst>
                  <a:outerShdw blurRad="38100" dist="38100" dir="2700000" algn="tl">
                    <a:srgbClr val="000000">
                      <a:alpha val="43137"/>
                    </a:srgbClr>
                  </a:outerShdw>
                </a:effectLst>
                <a:latin typeface="Algerian" panose="04020705040A02060702" pitchFamily="82" charset="0"/>
              </a:rPr>
              <a:t>Manzanita &amp; </a:t>
            </a:r>
            <a:r>
              <a:rPr lang="en-GB" altLang="en-US" sz="2800" dirty="0" err="1" smtClean="0">
                <a:solidFill>
                  <a:srgbClr val="080808"/>
                </a:solidFill>
                <a:effectLst>
                  <a:outerShdw blurRad="38100" dist="38100" dir="2700000" algn="tl">
                    <a:srgbClr val="000000">
                      <a:alpha val="43137"/>
                    </a:srgbClr>
                  </a:outerShdw>
                </a:effectLst>
                <a:latin typeface="Algerian" panose="04020705040A02060702" pitchFamily="82" charset="0"/>
              </a:rPr>
              <a:t>Taholah</a:t>
            </a:r>
            <a:r>
              <a:rPr lang="en-GB" altLang="en-US" sz="2800" dirty="0" smtClean="0">
                <a:solidFill>
                  <a:srgbClr val="080808"/>
                </a:solidFill>
                <a:effectLst>
                  <a:outerShdw blurRad="38100" dist="38100" dir="2700000" algn="tl">
                    <a:srgbClr val="000000">
                      <a:alpha val="43137"/>
                    </a:srgbClr>
                  </a:outerShdw>
                </a:effectLst>
                <a:latin typeface="Algerian" panose="04020705040A02060702" pitchFamily="82" charset="0"/>
              </a:rPr>
              <a:t> tornadoes</a:t>
            </a:r>
            <a:endParaRPr lang="en-GB" altLang="en-US" sz="28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sp>
        <p:nvSpPr>
          <p:cNvPr id="14" name="TextBox 13"/>
          <p:cNvSpPr txBox="1"/>
          <p:nvPr/>
        </p:nvSpPr>
        <p:spPr>
          <a:xfrm>
            <a:off x="131763" y="2873395"/>
            <a:ext cx="6747938" cy="3000821"/>
          </a:xfrm>
          <a:prstGeom prst="rect">
            <a:avLst/>
          </a:prstGeom>
          <a:noFill/>
        </p:spPr>
        <p:txBody>
          <a:bodyPr wrap="none" rtlCol="0">
            <a:spAutoFit/>
          </a:bodyPr>
          <a:lstStyle/>
          <a:p>
            <a:pPr marL="342900" lvl="0" indent="-342900">
              <a:buFont typeface="Wingdings" panose="05000000000000000000" pitchFamily="2" charset="2"/>
              <a:buChar char="v"/>
            </a:pPr>
            <a:r>
              <a:rPr lang="en-US" sz="2100" dirty="0">
                <a:solidFill>
                  <a:srgbClr val="111111"/>
                </a:solidFill>
              </a:rPr>
              <a:t>Strong thunderstorms </a:t>
            </a:r>
            <a:r>
              <a:rPr lang="en-US" sz="2100" dirty="0" smtClean="0">
                <a:solidFill>
                  <a:srgbClr val="111111"/>
                </a:solidFill>
              </a:rPr>
              <a:t>with lots </a:t>
            </a:r>
            <a:r>
              <a:rPr lang="en-US" sz="2100" dirty="0">
                <a:solidFill>
                  <a:srgbClr val="111111"/>
                </a:solidFill>
              </a:rPr>
              <a:t>of </a:t>
            </a:r>
            <a:r>
              <a:rPr lang="en-US" sz="2100" dirty="0" smtClean="0">
                <a:solidFill>
                  <a:srgbClr val="111111"/>
                </a:solidFill>
              </a:rPr>
              <a:t>thunder/lightning</a:t>
            </a:r>
          </a:p>
          <a:p>
            <a:pPr marL="342900" lvl="0" indent="-342900">
              <a:buFont typeface="Wingdings" panose="05000000000000000000" pitchFamily="2" charset="2"/>
              <a:buChar char="v"/>
            </a:pPr>
            <a:endParaRPr lang="en-US" sz="2100" dirty="0">
              <a:solidFill>
                <a:srgbClr val="111111"/>
              </a:solidFill>
            </a:endParaRPr>
          </a:p>
          <a:p>
            <a:pPr marL="342900" lvl="0" indent="-342900">
              <a:buFont typeface="Wingdings" panose="05000000000000000000" pitchFamily="2" charset="2"/>
              <a:buChar char="v"/>
            </a:pPr>
            <a:r>
              <a:rPr lang="en-US" sz="2100" dirty="0">
                <a:solidFill>
                  <a:srgbClr val="111111"/>
                </a:solidFill>
              </a:rPr>
              <a:t>Part of a large-scale wind </a:t>
            </a:r>
            <a:r>
              <a:rPr lang="en-US" sz="2100" dirty="0" smtClean="0">
                <a:solidFill>
                  <a:srgbClr val="111111"/>
                </a:solidFill>
              </a:rPr>
              <a:t>storm</a:t>
            </a:r>
          </a:p>
          <a:p>
            <a:pPr marL="342900" lvl="0" indent="-342900">
              <a:buFont typeface="Wingdings" panose="05000000000000000000" pitchFamily="2" charset="2"/>
              <a:buChar char="v"/>
            </a:pPr>
            <a:endParaRPr lang="en-US" sz="2100" dirty="0">
              <a:solidFill>
                <a:srgbClr val="111111"/>
              </a:solidFill>
            </a:endParaRPr>
          </a:p>
          <a:p>
            <a:pPr marL="342900" lvl="0" indent="-342900">
              <a:buFont typeface="Wingdings" panose="05000000000000000000" pitchFamily="2" charset="2"/>
              <a:buChar char="v"/>
            </a:pPr>
            <a:r>
              <a:rPr lang="en-US" sz="2100" dirty="0">
                <a:solidFill>
                  <a:srgbClr val="111111"/>
                </a:solidFill>
              </a:rPr>
              <a:t>Tornadoes uncharacteristically strong for Pacific </a:t>
            </a:r>
            <a:r>
              <a:rPr lang="en-US" sz="2100" dirty="0" smtClean="0">
                <a:solidFill>
                  <a:srgbClr val="111111"/>
                </a:solidFill>
              </a:rPr>
              <a:t>NW</a:t>
            </a:r>
          </a:p>
          <a:p>
            <a:pPr marL="342900" lvl="0" indent="-342900">
              <a:buFont typeface="Wingdings" panose="05000000000000000000" pitchFamily="2" charset="2"/>
              <a:buChar char="v"/>
            </a:pPr>
            <a:endParaRPr lang="en-US" sz="2100" dirty="0">
              <a:solidFill>
                <a:srgbClr val="111111"/>
              </a:solidFill>
            </a:endParaRPr>
          </a:p>
          <a:p>
            <a:pPr lvl="0"/>
            <a:endParaRPr lang="en-US" sz="2100" dirty="0">
              <a:solidFill>
                <a:srgbClr val="111111"/>
              </a:solidFill>
            </a:endParaRPr>
          </a:p>
          <a:p>
            <a:pPr marL="342900" lvl="0" indent="-342900">
              <a:buFont typeface="Wingdings" panose="05000000000000000000" pitchFamily="2" charset="2"/>
              <a:buChar char="v"/>
            </a:pPr>
            <a:endParaRPr lang="en-US" sz="2100" dirty="0">
              <a:solidFill>
                <a:srgbClr val="111111"/>
              </a:solidFill>
            </a:endParaRPr>
          </a:p>
          <a:p>
            <a:pPr algn="ctr"/>
            <a:endParaRPr lang="en-US" sz="2100" dirty="0"/>
          </a:p>
        </p:txBody>
      </p:sp>
    </p:spTree>
    <p:extLst>
      <p:ext uri="{BB962C8B-B14F-4D97-AF65-F5344CB8AC3E}">
        <p14:creationId xmlns:p14="http://schemas.microsoft.com/office/powerpoint/2010/main" val="1768232548"/>
      </p:ext>
    </p:extLst>
  </p:cSld>
  <p:clrMapOvr>
    <a:masterClrMapping/>
  </p:clrMapOvr>
  <p:transition/>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0" y="1155700"/>
            <a:ext cx="9144000"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150971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1546225"/>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77" name="TextBox 10"/>
          <p:cNvSpPr txBox="1">
            <a:spLocks noChangeArrowheads="1"/>
          </p:cNvSpPr>
          <p:nvPr/>
        </p:nvSpPr>
        <p:spPr bwMode="auto">
          <a:xfrm>
            <a:off x="3383586" y="1192213"/>
            <a:ext cx="22085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Tuesday</a:t>
            </a:r>
            <a:r>
              <a:rPr lang="en-GB" altLang="en-US" sz="1400" b="1" dirty="0">
                <a:solidFill>
                  <a:srgbClr val="1C1C1C"/>
                </a:solidFill>
              </a:rPr>
              <a:t>, </a:t>
            </a:r>
            <a:r>
              <a:rPr lang="en-GB" altLang="en-US" sz="1400" b="1" dirty="0" smtClean="0">
                <a:solidFill>
                  <a:srgbClr val="1C1C1C"/>
                </a:solidFill>
              </a:rPr>
              <a:t>January </a:t>
            </a:r>
            <a:r>
              <a:rPr lang="en-GB" altLang="en-US" sz="1400" b="1" dirty="0">
                <a:solidFill>
                  <a:srgbClr val="1C1C1C"/>
                </a:solidFill>
              </a:rPr>
              <a:t>24, </a:t>
            </a:r>
            <a:r>
              <a:rPr lang="en-GB" altLang="en-US" sz="1400" b="1" dirty="0" smtClean="0">
                <a:solidFill>
                  <a:srgbClr val="1C1C1C"/>
                </a:solidFill>
              </a:rPr>
              <a:t>2017</a:t>
            </a:r>
            <a:endParaRPr lang="en-GB" altLang="en-US" sz="1400" b="1" dirty="0">
              <a:solidFill>
                <a:srgbClr val="1C1C1C"/>
              </a:solidFill>
            </a:endParaRPr>
          </a:p>
        </p:txBody>
      </p:sp>
      <p:sp>
        <p:nvSpPr>
          <p:cNvPr id="3078" name="TextBox 11"/>
          <p:cNvSpPr txBox="1">
            <a:spLocks noChangeArrowheads="1"/>
          </p:cNvSpPr>
          <p:nvPr/>
        </p:nvSpPr>
        <p:spPr bwMode="auto">
          <a:xfrm>
            <a:off x="131763" y="1222375"/>
            <a:ext cx="37687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r>
              <a:rPr lang="en-GB" altLang="en-US" sz="1200" b="1" dirty="0" smtClean="0">
                <a:solidFill>
                  <a:srgbClr val="1C1C1C"/>
                </a:solidFill>
              </a:rPr>
              <a:t>Dave Elson</a:t>
            </a:r>
            <a:endParaRPr lang="en-GB" altLang="en-US" sz="1200" b="1" dirty="0">
              <a:solidFill>
                <a:srgbClr val="1C1C1C"/>
              </a:solidFill>
            </a:endParaRPr>
          </a:p>
        </p:txBody>
      </p:sp>
      <p:sp>
        <p:nvSpPr>
          <p:cNvPr id="3079" name="TextBox 12"/>
          <p:cNvSpPr txBox="1">
            <a:spLocks noChangeArrowheads="1"/>
          </p:cNvSpPr>
          <p:nvPr/>
        </p:nvSpPr>
        <p:spPr bwMode="auto">
          <a:xfrm>
            <a:off x="7772400" y="1217613"/>
            <a:ext cx="1143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r" eaLnBrk="1" hangingPunct="1">
              <a:spcBef>
                <a:spcPct val="0"/>
              </a:spcBef>
              <a:buFontTx/>
              <a:buNone/>
            </a:pPr>
            <a:r>
              <a:rPr lang="en-GB" altLang="en-US" sz="1200" b="1" dirty="0" smtClean="0">
                <a:solidFill>
                  <a:srgbClr val="1C1C1C"/>
                </a:solidFill>
              </a:rPr>
              <a:t>Treena Jensen</a:t>
            </a:r>
            <a:endParaRPr lang="en-GB" altLang="en-US" sz="1400" b="1" dirty="0">
              <a:solidFill>
                <a:srgbClr val="1C1C1C"/>
              </a:solidFill>
            </a:endParaRPr>
          </a:p>
        </p:txBody>
      </p:sp>
      <p:cxnSp>
        <p:nvCxnSpPr>
          <p:cNvPr id="25" name="Straight Connector 24"/>
          <p:cNvCxnSpPr/>
          <p:nvPr/>
        </p:nvCxnSpPr>
        <p:spPr>
          <a:xfrm>
            <a:off x="-4763" y="1189038"/>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90" name="TextBox 10"/>
          <p:cNvSpPr txBox="1">
            <a:spLocks noChangeArrowheads="1"/>
          </p:cNvSpPr>
          <p:nvPr/>
        </p:nvSpPr>
        <p:spPr bwMode="auto">
          <a:xfrm>
            <a:off x="2088950" y="862013"/>
            <a:ext cx="47851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American Meteorological Society Meeting, Portland Oregon</a:t>
            </a:r>
            <a:endParaRPr lang="en-GB" altLang="en-US" sz="1400" b="1" dirty="0">
              <a:solidFill>
                <a:srgbClr val="1C1C1C"/>
              </a:solidFill>
            </a:endParaRPr>
          </a:p>
        </p:txBody>
      </p:sp>
      <p:sp>
        <p:nvSpPr>
          <p:cNvPr id="2" name="TextBox 1"/>
          <p:cNvSpPr txBox="1"/>
          <p:nvPr/>
        </p:nvSpPr>
        <p:spPr>
          <a:xfrm>
            <a:off x="35169" y="37842"/>
            <a:ext cx="9108831" cy="784830"/>
          </a:xfrm>
          <a:prstGeom prst="rect">
            <a:avLst/>
          </a:prstGeom>
          <a:noFill/>
        </p:spPr>
        <p:txBody>
          <a:bodyPr wrap="square" rtlCol="0">
            <a:spAutoFit/>
          </a:bodyPr>
          <a:lstStyle/>
          <a:p>
            <a:pPr algn="ct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Pacific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Northwest</a:t>
            </a: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Tornadoes</a:t>
            </a:r>
            <a:endParaRPr lang="en-US" sz="45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sp>
        <p:nvSpPr>
          <p:cNvPr id="55" name="TextBox 6"/>
          <p:cNvSpPr txBox="1">
            <a:spLocks noChangeArrowheads="1"/>
          </p:cNvSpPr>
          <p:nvPr/>
        </p:nvSpPr>
        <p:spPr bwMode="auto">
          <a:xfrm>
            <a:off x="1" y="1652588"/>
            <a:ext cx="91440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2800" dirty="0" smtClean="0">
                <a:solidFill>
                  <a:srgbClr val="080808"/>
                </a:solidFill>
                <a:effectLst>
                  <a:outerShdw blurRad="38100" dist="38100" dir="2700000" algn="tl">
                    <a:srgbClr val="000000">
                      <a:alpha val="43137"/>
                    </a:srgbClr>
                  </a:outerShdw>
                </a:effectLst>
                <a:latin typeface="Algerian" panose="04020705040A02060702" pitchFamily="82" charset="0"/>
              </a:rPr>
              <a:t>Similarities of the</a:t>
            </a:r>
          </a:p>
          <a:p>
            <a:pPr algn="ctr" eaLnBrk="1" hangingPunct="1">
              <a:spcBef>
                <a:spcPct val="0"/>
              </a:spcBef>
              <a:buFontTx/>
              <a:buNone/>
            </a:pPr>
            <a:r>
              <a:rPr lang="en-GB" altLang="en-US" sz="2800" dirty="0" smtClean="0">
                <a:solidFill>
                  <a:srgbClr val="080808"/>
                </a:solidFill>
                <a:effectLst>
                  <a:outerShdw blurRad="38100" dist="38100" dir="2700000" algn="tl">
                    <a:srgbClr val="000000">
                      <a:alpha val="43137"/>
                    </a:srgbClr>
                  </a:outerShdw>
                </a:effectLst>
                <a:latin typeface="Algerian" panose="04020705040A02060702" pitchFamily="82" charset="0"/>
              </a:rPr>
              <a:t>Manzanita &amp; </a:t>
            </a:r>
            <a:r>
              <a:rPr lang="en-GB" altLang="en-US" sz="2800" dirty="0" err="1" smtClean="0">
                <a:solidFill>
                  <a:srgbClr val="080808"/>
                </a:solidFill>
                <a:effectLst>
                  <a:outerShdw blurRad="38100" dist="38100" dir="2700000" algn="tl">
                    <a:srgbClr val="000000">
                      <a:alpha val="43137"/>
                    </a:srgbClr>
                  </a:outerShdw>
                </a:effectLst>
                <a:latin typeface="Algerian" panose="04020705040A02060702" pitchFamily="82" charset="0"/>
              </a:rPr>
              <a:t>Taholah</a:t>
            </a:r>
            <a:r>
              <a:rPr lang="en-GB" altLang="en-US" sz="2800" dirty="0" smtClean="0">
                <a:solidFill>
                  <a:srgbClr val="080808"/>
                </a:solidFill>
                <a:effectLst>
                  <a:outerShdw blurRad="38100" dist="38100" dir="2700000" algn="tl">
                    <a:srgbClr val="000000">
                      <a:alpha val="43137"/>
                    </a:srgbClr>
                  </a:outerShdw>
                </a:effectLst>
                <a:latin typeface="Algerian" panose="04020705040A02060702" pitchFamily="82" charset="0"/>
              </a:rPr>
              <a:t> tornadoes</a:t>
            </a:r>
            <a:endParaRPr lang="en-GB" altLang="en-US" sz="28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sp>
        <p:nvSpPr>
          <p:cNvPr id="3" name="TextBox 2"/>
          <p:cNvSpPr txBox="1"/>
          <p:nvPr/>
        </p:nvSpPr>
        <p:spPr>
          <a:xfrm>
            <a:off x="131763" y="2873395"/>
            <a:ext cx="8864093" cy="3647152"/>
          </a:xfrm>
          <a:prstGeom prst="rect">
            <a:avLst/>
          </a:prstGeom>
          <a:noFill/>
        </p:spPr>
        <p:txBody>
          <a:bodyPr wrap="none" rtlCol="0">
            <a:spAutoFit/>
          </a:bodyPr>
          <a:lstStyle/>
          <a:p>
            <a:pPr marL="342900" lvl="0" indent="-342900">
              <a:buFont typeface="Wingdings" panose="05000000000000000000" pitchFamily="2" charset="2"/>
              <a:buChar char="v"/>
            </a:pPr>
            <a:r>
              <a:rPr lang="en-US" sz="2100" dirty="0">
                <a:solidFill>
                  <a:srgbClr val="111111"/>
                </a:solidFill>
              </a:rPr>
              <a:t>Strong thunderstorms </a:t>
            </a:r>
            <a:r>
              <a:rPr lang="en-US" sz="2100" dirty="0" smtClean="0">
                <a:solidFill>
                  <a:srgbClr val="111111"/>
                </a:solidFill>
              </a:rPr>
              <a:t>with lots </a:t>
            </a:r>
            <a:r>
              <a:rPr lang="en-US" sz="2100" dirty="0">
                <a:solidFill>
                  <a:srgbClr val="111111"/>
                </a:solidFill>
              </a:rPr>
              <a:t>of </a:t>
            </a:r>
            <a:r>
              <a:rPr lang="en-US" sz="2100" dirty="0" smtClean="0">
                <a:solidFill>
                  <a:srgbClr val="111111"/>
                </a:solidFill>
              </a:rPr>
              <a:t>thunder/lightning</a:t>
            </a:r>
          </a:p>
          <a:p>
            <a:pPr marL="342900" lvl="0" indent="-342900">
              <a:buFont typeface="Wingdings" panose="05000000000000000000" pitchFamily="2" charset="2"/>
              <a:buChar char="v"/>
            </a:pPr>
            <a:endParaRPr lang="en-US" sz="2100" dirty="0">
              <a:solidFill>
                <a:srgbClr val="111111"/>
              </a:solidFill>
            </a:endParaRPr>
          </a:p>
          <a:p>
            <a:pPr marL="342900" lvl="0" indent="-342900">
              <a:buFont typeface="Wingdings" panose="05000000000000000000" pitchFamily="2" charset="2"/>
              <a:buChar char="v"/>
            </a:pPr>
            <a:r>
              <a:rPr lang="en-US" sz="2100" dirty="0">
                <a:solidFill>
                  <a:srgbClr val="111111"/>
                </a:solidFill>
              </a:rPr>
              <a:t>Part of a large-scale wind </a:t>
            </a:r>
            <a:r>
              <a:rPr lang="en-US" sz="2100" dirty="0" smtClean="0">
                <a:solidFill>
                  <a:srgbClr val="111111"/>
                </a:solidFill>
              </a:rPr>
              <a:t>storm</a:t>
            </a:r>
          </a:p>
          <a:p>
            <a:pPr marL="342900" lvl="0" indent="-342900">
              <a:buFont typeface="Wingdings" panose="05000000000000000000" pitchFamily="2" charset="2"/>
              <a:buChar char="v"/>
            </a:pPr>
            <a:endParaRPr lang="en-US" sz="2100" dirty="0">
              <a:solidFill>
                <a:srgbClr val="111111"/>
              </a:solidFill>
            </a:endParaRPr>
          </a:p>
          <a:p>
            <a:pPr marL="342900" lvl="0" indent="-342900">
              <a:buFont typeface="Wingdings" panose="05000000000000000000" pitchFamily="2" charset="2"/>
              <a:buChar char="v"/>
            </a:pPr>
            <a:r>
              <a:rPr lang="en-US" sz="2100" dirty="0">
                <a:solidFill>
                  <a:srgbClr val="111111"/>
                </a:solidFill>
              </a:rPr>
              <a:t>Tornadoes uncharacteristically strong for Pacific </a:t>
            </a:r>
            <a:r>
              <a:rPr lang="en-US" sz="2100" dirty="0" smtClean="0">
                <a:solidFill>
                  <a:srgbClr val="111111"/>
                </a:solidFill>
              </a:rPr>
              <a:t>NW</a:t>
            </a:r>
          </a:p>
          <a:p>
            <a:pPr marL="342900" lvl="0" indent="-342900">
              <a:buFont typeface="Wingdings" panose="05000000000000000000" pitchFamily="2" charset="2"/>
              <a:buChar char="v"/>
            </a:pPr>
            <a:endParaRPr lang="en-US" sz="2100" dirty="0">
              <a:solidFill>
                <a:srgbClr val="111111"/>
              </a:solidFill>
            </a:endParaRPr>
          </a:p>
          <a:p>
            <a:pPr marL="342900" lvl="0" indent="-342900">
              <a:buFont typeface="Wingdings" panose="05000000000000000000" pitchFamily="2" charset="2"/>
              <a:buChar char="v"/>
            </a:pPr>
            <a:r>
              <a:rPr lang="en-US" sz="2100" dirty="0">
                <a:solidFill>
                  <a:srgbClr val="111111"/>
                </a:solidFill>
              </a:rPr>
              <a:t>Likely the two strongest tornadoes on record for </a:t>
            </a:r>
            <a:r>
              <a:rPr lang="en-US" sz="2100" dirty="0" smtClean="0">
                <a:solidFill>
                  <a:srgbClr val="111111"/>
                </a:solidFill>
              </a:rPr>
              <a:t>the OR </a:t>
            </a:r>
            <a:r>
              <a:rPr lang="en-US" sz="2100" dirty="0">
                <a:solidFill>
                  <a:srgbClr val="111111"/>
                </a:solidFill>
              </a:rPr>
              <a:t>and WA </a:t>
            </a:r>
            <a:r>
              <a:rPr lang="en-US" sz="2100" dirty="0" smtClean="0">
                <a:solidFill>
                  <a:srgbClr val="111111"/>
                </a:solidFill>
              </a:rPr>
              <a:t>coast</a:t>
            </a:r>
          </a:p>
          <a:p>
            <a:pPr marL="342900" lvl="0" indent="-342900">
              <a:buFont typeface="Wingdings" panose="05000000000000000000" pitchFamily="2" charset="2"/>
              <a:buChar char="v"/>
            </a:pPr>
            <a:endParaRPr lang="en-US" sz="2100" dirty="0">
              <a:solidFill>
                <a:srgbClr val="111111"/>
              </a:solidFill>
            </a:endParaRPr>
          </a:p>
          <a:p>
            <a:pPr marL="342900" lvl="0" indent="-342900">
              <a:buFont typeface="Wingdings" panose="05000000000000000000" pitchFamily="2" charset="2"/>
              <a:buChar char="v"/>
            </a:pPr>
            <a:endParaRPr lang="en-US" sz="2100" dirty="0">
              <a:solidFill>
                <a:srgbClr val="111111"/>
              </a:solidFill>
            </a:endParaRPr>
          </a:p>
          <a:p>
            <a:pPr marL="342900" lvl="0" indent="-342900">
              <a:buFont typeface="Wingdings" panose="05000000000000000000" pitchFamily="2" charset="2"/>
              <a:buChar char="v"/>
            </a:pPr>
            <a:endParaRPr lang="en-US" sz="2100" dirty="0">
              <a:solidFill>
                <a:srgbClr val="111111"/>
              </a:solidFill>
            </a:endParaRPr>
          </a:p>
          <a:p>
            <a:pPr algn="ctr"/>
            <a:endParaRPr lang="en-US" sz="2100" dirty="0"/>
          </a:p>
        </p:txBody>
      </p:sp>
    </p:spTree>
    <p:extLst>
      <p:ext uri="{BB962C8B-B14F-4D97-AF65-F5344CB8AC3E}">
        <p14:creationId xmlns:p14="http://schemas.microsoft.com/office/powerpoint/2010/main" val="2075100629"/>
      </p:ext>
    </p:extLst>
  </p:cSld>
  <p:clrMapOvr>
    <a:masterClrMapping/>
  </p:clrMapOvr>
  <p:transition/>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0" y="1155700"/>
            <a:ext cx="9144000"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150971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1546225"/>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77" name="TextBox 10"/>
          <p:cNvSpPr txBox="1">
            <a:spLocks noChangeArrowheads="1"/>
          </p:cNvSpPr>
          <p:nvPr/>
        </p:nvSpPr>
        <p:spPr bwMode="auto">
          <a:xfrm>
            <a:off x="3383586" y="1192213"/>
            <a:ext cx="22085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Tuesday</a:t>
            </a:r>
            <a:r>
              <a:rPr lang="en-GB" altLang="en-US" sz="1400" b="1" dirty="0">
                <a:solidFill>
                  <a:srgbClr val="1C1C1C"/>
                </a:solidFill>
              </a:rPr>
              <a:t>, </a:t>
            </a:r>
            <a:r>
              <a:rPr lang="en-GB" altLang="en-US" sz="1400" b="1" dirty="0" smtClean="0">
                <a:solidFill>
                  <a:srgbClr val="1C1C1C"/>
                </a:solidFill>
              </a:rPr>
              <a:t>January </a:t>
            </a:r>
            <a:r>
              <a:rPr lang="en-GB" altLang="en-US" sz="1400" b="1" dirty="0">
                <a:solidFill>
                  <a:srgbClr val="1C1C1C"/>
                </a:solidFill>
              </a:rPr>
              <a:t>24, </a:t>
            </a:r>
            <a:r>
              <a:rPr lang="en-GB" altLang="en-US" sz="1400" b="1" dirty="0" smtClean="0">
                <a:solidFill>
                  <a:srgbClr val="1C1C1C"/>
                </a:solidFill>
              </a:rPr>
              <a:t>2017</a:t>
            </a:r>
            <a:endParaRPr lang="en-GB" altLang="en-US" sz="1400" b="1" dirty="0">
              <a:solidFill>
                <a:srgbClr val="1C1C1C"/>
              </a:solidFill>
            </a:endParaRPr>
          </a:p>
        </p:txBody>
      </p:sp>
      <p:sp>
        <p:nvSpPr>
          <p:cNvPr id="3078" name="TextBox 11"/>
          <p:cNvSpPr txBox="1">
            <a:spLocks noChangeArrowheads="1"/>
          </p:cNvSpPr>
          <p:nvPr/>
        </p:nvSpPr>
        <p:spPr bwMode="auto">
          <a:xfrm>
            <a:off x="131763" y="1222375"/>
            <a:ext cx="37687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r>
              <a:rPr lang="en-GB" altLang="en-US" sz="1200" b="1" dirty="0" smtClean="0">
                <a:solidFill>
                  <a:srgbClr val="1C1C1C"/>
                </a:solidFill>
              </a:rPr>
              <a:t>Dave Elson</a:t>
            </a:r>
            <a:endParaRPr lang="en-GB" altLang="en-US" sz="1200" b="1" dirty="0">
              <a:solidFill>
                <a:srgbClr val="1C1C1C"/>
              </a:solidFill>
            </a:endParaRPr>
          </a:p>
        </p:txBody>
      </p:sp>
      <p:sp>
        <p:nvSpPr>
          <p:cNvPr id="3079" name="TextBox 12"/>
          <p:cNvSpPr txBox="1">
            <a:spLocks noChangeArrowheads="1"/>
          </p:cNvSpPr>
          <p:nvPr/>
        </p:nvSpPr>
        <p:spPr bwMode="auto">
          <a:xfrm>
            <a:off x="7772400" y="1217613"/>
            <a:ext cx="1143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r" eaLnBrk="1" hangingPunct="1">
              <a:spcBef>
                <a:spcPct val="0"/>
              </a:spcBef>
              <a:buFontTx/>
              <a:buNone/>
            </a:pPr>
            <a:r>
              <a:rPr lang="en-GB" altLang="en-US" sz="1200" b="1" dirty="0" smtClean="0">
                <a:solidFill>
                  <a:srgbClr val="1C1C1C"/>
                </a:solidFill>
              </a:rPr>
              <a:t>Treena Jensen</a:t>
            </a:r>
            <a:endParaRPr lang="en-GB" altLang="en-US" sz="1400" b="1" dirty="0">
              <a:solidFill>
                <a:srgbClr val="1C1C1C"/>
              </a:solidFill>
            </a:endParaRPr>
          </a:p>
        </p:txBody>
      </p:sp>
      <p:cxnSp>
        <p:nvCxnSpPr>
          <p:cNvPr id="25" name="Straight Connector 24"/>
          <p:cNvCxnSpPr/>
          <p:nvPr/>
        </p:nvCxnSpPr>
        <p:spPr>
          <a:xfrm>
            <a:off x="-4763" y="1189038"/>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90" name="TextBox 10"/>
          <p:cNvSpPr txBox="1">
            <a:spLocks noChangeArrowheads="1"/>
          </p:cNvSpPr>
          <p:nvPr/>
        </p:nvSpPr>
        <p:spPr bwMode="auto">
          <a:xfrm>
            <a:off x="2088950" y="862013"/>
            <a:ext cx="47851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American Meteorological Society Meeting, Portland Oregon</a:t>
            </a:r>
            <a:endParaRPr lang="en-GB" altLang="en-US" sz="1400" b="1" dirty="0">
              <a:solidFill>
                <a:srgbClr val="1C1C1C"/>
              </a:solidFill>
            </a:endParaRPr>
          </a:p>
        </p:txBody>
      </p:sp>
      <p:sp>
        <p:nvSpPr>
          <p:cNvPr id="2" name="TextBox 1"/>
          <p:cNvSpPr txBox="1"/>
          <p:nvPr/>
        </p:nvSpPr>
        <p:spPr>
          <a:xfrm>
            <a:off x="35169" y="37842"/>
            <a:ext cx="9108831" cy="784830"/>
          </a:xfrm>
          <a:prstGeom prst="rect">
            <a:avLst/>
          </a:prstGeom>
          <a:noFill/>
        </p:spPr>
        <p:txBody>
          <a:bodyPr wrap="square" rtlCol="0">
            <a:spAutoFit/>
          </a:bodyPr>
          <a:lstStyle/>
          <a:p>
            <a:pPr algn="ct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Pacific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Northwest</a:t>
            </a: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Tornadoes</a:t>
            </a:r>
            <a:endParaRPr lang="en-US" sz="45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sp>
        <p:nvSpPr>
          <p:cNvPr id="55" name="TextBox 6"/>
          <p:cNvSpPr txBox="1">
            <a:spLocks noChangeArrowheads="1"/>
          </p:cNvSpPr>
          <p:nvPr/>
        </p:nvSpPr>
        <p:spPr bwMode="auto">
          <a:xfrm>
            <a:off x="1" y="1652588"/>
            <a:ext cx="91440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2800" dirty="0" smtClean="0">
                <a:solidFill>
                  <a:srgbClr val="080808"/>
                </a:solidFill>
                <a:effectLst>
                  <a:outerShdw blurRad="38100" dist="38100" dir="2700000" algn="tl">
                    <a:srgbClr val="000000">
                      <a:alpha val="43137"/>
                    </a:srgbClr>
                  </a:outerShdw>
                </a:effectLst>
                <a:latin typeface="Algerian" panose="04020705040A02060702" pitchFamily="82" charset="0"/>
              </a:rPr>
              <a:t>Similarities of the</a:t>
            </a:r>
          </a:p>
          <a:p>
            <a:pPr algn="ctr" eaLnBrk="1" hangingPunct="1">
              <a:spcBef>
                <a:spcPct val="0"/>
              </a:spcBef>
              <a:buFontTx/>
              <a:buNone/>
            </a:pPr>
            <a:r>
              <a:rPr lang="en-GB" altLang="en-US" sz="2800" dirty="0" smtClean="0">
                <a:solidFill>
                  <a:srgbClr val="080808"/>
                </a:solidFill>
                <a:effectLst>
                  <a:outerShdw blurRad="38100" dist="38100" dir="2700000" algn="tl">
                    <a:srgbClr val="000000">
                      <a:alpha val="43137"/>
                    </a:srgbClr>
                  </a:outerShdw>
                </a:effectLst>
                <a:latin typeface="Algerian" panose="04020705040A02060702" pitchFamily="82" charset="0"/>
              </a:rPr>
              <a:t>Manzanita &amp; </a:t>
            </a:r>
            <a:r>
              <a:rPr lang="en-GB" altLang="en-US" sz="2800" dirty="0" err="1" smtClean="0">
                <a:solidFill>
                  <a:srgbClr val="080808"/>
                </a:solidFill>
                <a:effectLst>
                  <a:outerShdw blurRad="38100" dist="38100" dir="2700000" algn="tl">
                    <a:srgbClr val="000000">
                      <a:alpha val="43137"/>
                    </a:srgbClr>
                  </a:outerShdw>
                </a:effectLst>
                <a:latin typeface="Algerian" panose="04020705040A02060702" pitchFamily="82" charset="0"/>
              </a:rPr>
              <a:t>Taholah</a:t>
            </a:r>
            <a:r>
              <a:rPr lang="en-GB" altLang="en-US" sz="2800" dirty="0" smtClean="0">
                <a:solidFill>
                  <a:srgbClr val="080808"/>
                </a:solidFill>
                <a:effectLst>
                  <a:outerShdw blurRad="38100" dist="38100" dir="2700000" algn="tl">
                    <a:srgbClr val="000000">
                      <a:alpha val="43137"/>
                    </a:srgbClr>
                  </a:outerShdw>
                </a:effectLst>
                <a:latin typeface="Algerian" panose="04020705040A02060702" pitchFamily="82" charset="0"/>
              </a:rPr>
              <a:t> tornadoes</a:t>
            </a:r>
            <a:endParaRPr lang="en-GB" altLang="en-US" sz="28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sp>
        <p:nvSpPr>
          <p:cNvPr id="3" name="TextBox 2"/>
          <p:cNvSpPr txBox="1"/>
          <p:nvPr/>
        </p:nvSpPr>
        <p:spPr>
          <a:xfrm>
            <a:off x="131763" y="2873395"/>
            <a:ext cx="9047670" cy="4293483"/>
          </a:xfrm>
          <a:prstGeom prst="rect">
            <a:avLst/>
          </a:prstGeom>
          <a:noFill/>
        </p:spPr>
        <p:txBody>
          <a:bodyPr wrap="none" rtlCol="0">
            <a:spAutoFit/>
          </a:bodyPr>
          <a:lstStyle/>
          <a:p>
            <a:pPr marL="342900" lvl="0" indent="-342900">
              <a:buFont typeface="Wingdings" panose="05000000000000000000" pitchFamily="2" charset="2"/>
              <a:buChar char="v"/>
            </a:pPr>
            <a:r>
              <a:rPr lang="en-US" sz="2100" dirty="0">
                <a:solidFill>
                  <a:srgbClr val="111111"/>
                </a:solidFill>
              </a:rPr>
              <a:t>Strong thunderstorms </a:t>
            </a:r>
            <a:r>
              <a:rPr lang="en-US" sz="2100" dirty="0" smtClean="0">
                <a:solidFill>
                  <a:srgbClr val="111111"/>
                </a:solidFill>
              </a:rPr>
              <a:t>with lots </a:t>
            </a:r>
            <a:r>
              <a:rPr lang="en-US" sz="2100" dirty="0">
                <a:solidFill>
                  <a:srgbClr val="111111"/>
                </a:solidFill>
              </a:rPr>
              <a:t>of </a:t>
            </a:r>
            <a:r>
              <a:rPr lang="en-US" sz="2100" dirty="0" smtClean="0">
                <a:solidFill>
                  <a:srgbClr val="111111"/>
                </a:solidFill>
              </a:rPr>
              <a:t>thunder/lightning</a:t>
            </a:r>
          </a:p>
          <a:p>
            <a:pPr marL="342900" lvl="0" indent="-342900">
              <a:buFont typeface="Wingdings" panose="05000000000000000000" pitchFamily="2" charset="2"/>
              <a:buChar char="v"/>
            </a:pPr>
            <a:endParaRPr lang="en-US" sz="2100" dirty="0">
              <a:solidFill>
                <a:srgbClr val="111111"/>
              </a:solidFill>
            </a:endParaRPr>
          </a:p>
          <a:p>
            <a:pPr marL="342900" lvl="0" indent="-342900">
              <a:buFont typeface="Wingdings" panose="05000000000000000000" pitchFamily="2" charset="2"/>
              <a:buChar char="v"/>
            </a:pPr>
            <a:r>
              <a:rPr lang="en-US" sz="2100" dirty="0">
                <a:solidFill>
                  <a:srgbClr val="111111"/>
                </a:solidFill>
              </a:rPr>
              <a:t>Part of a large-scale wind </a:t>
            </a:r>
            <a:r>
              <a:rPr lang="en-US" sz="2100" dirty="0" smtClean="0">
                <a:solidFill>
                  <a:srgbClr val="111111"/>
                </a:solidFill>
              </a:rPr>
              <a:t>storm</a:t>
            </a:r>
          </a:p>
          <a:p>
            <a:pPr marL="342900" lvl="0" indent="-342900">
              <a:buFont typeface="Wingdings" panose="05000000000000000000" pitchFamily="2" charset="2"/>
              <a:buChar char="v"/>
            </a:pPr>
            <a:endParaRPr lang="en-US" sz="2100" dirty="0">
              <a:solidFill>
                <a:srgbClr val="111111"/>
              </a:solidFill>
            </a:endParaRPr>
          </a:p>
          <a:p>
            <a:pPr marL="342900" lvl="0" indent="-342900">
              <a:buFont typeface="Wingdings" panose="05000000000000000000" pitchFamily="2" charset="2"/>
              <a:buChar char="v"/>
            </a:pPr>
            <a:r>
              <a:rPr lang="en-US" sz="2100" dirty="0">
                <a:solidFill>
                  <a:srgbClr val="111111"/>
                </a:solidFill>
              </a:rPr>
              <a:t>Tornadoes uncharacteristically strong for Pacific </a:t>
            </a:r>
            <a:r>
              <a:rPr lang="en-US" sz="2100" dirty="0" smtClean="0">
                <a:solidFill>
                  <a:srgbClr val="111111"/>
                </a:solidFill>
              </a:rPr>
              <a:t>NW</a:t>
            </a:r>
          </a:p>
          <a:p>
            <a:pPr marL="342900" lvl="0" indent="-342900">
              <a:buFont typeface="Wingdings" panose="05000000000000000000" pitchFamily="2" charset="2"/>
              <a:buChar char="v"/>
            </a:pPr>
            <a:endParaRPr lang="en-US" sz="2100" dirty="0">
              <a:solidFill>
                <a:srgbClr val="111111"/>
              </a:solidFill>
            </a:endParaRPr>
          </a:p>
          <a:p>
            <a:pPr marL="342900" lvl="0" indent="-342900">
              <a:buFont typeface="Wingdings" panose="05000000000000000000" pitchFamily="2" charset="2"/>
              <a:buChar char="v"/>
            </a:pPr>
            <a:r>
              <a:rPr lang="en-US" sz="2100" dirty="0">
                <a:solidFill>
                  <a:srgbClr val="111111"/>
                </a:solidFill>
              </a:rPr>
              <a:t>Likely the two strongest tornadoes on record for </a:t>
            </a:r>
            <a:r>
              <a:rPr lang="en-US" sz="2100" dirty="0" smtClean="0">
                <a:solidFill>
                  <a:srgbClr val="111111"/>
                </a:solidFill>
              </a:rPr>
              <a:t>the OR </a:t>
            </a:r>
            <a:r>
              <a:rPr lang="en-US" sz="2100" dirty="0">
                <a:solidFill>
                  <a:srgbClr val="111111"/>
                </a:solidFill>
              </a:rPr>
              <a:t>and WA </a:t>
            </a:r>
            <a:r>
              <a:rPr lang="en-US" sz="2100" dirty="0" smtClean="0">
                <a:solidFill>
                  <a:srgbClr val="111111"/>
                </a:solidFill>
              </a:rPr>
              <a:t>coast</a:t>
            </a:r>
          </a:p>
          <a:p>
            <a:pPr marL="342900" lvl="0" indent="-342900">
              <a:buFont typeface="Wingdings" panose="05000000000000000000" pitchFamily="2" charset="2"/>
              <a:buChar char="v"/>
            </a:pPr>
            <a:endParaRPr lang="en-US" sz="2100" dirty="0">
              <a:solidFill>
                <a:srgbClr val="111111"/>
              </a:solidFill>
            </a:endParaRPr>
          </a:p>
          <a:p>
            <a:pPr marL="342900" lvl="0" indent="-342900">
              <a:buFont typeface="Wingdings" panose="05000000000000000000" pitchFamily="2" charset="2"/>
              <a:buChar char="v"/>
            </a:pPr>
            <a:r>
              <a:rPr lang="en-US" sz="2100" dirty="0">
                <a:solidFill>
                  <a:srgbClr val="111111"/>
                </a:solidFill>
              </a:rPr>
              <a:t>Both likely originated </a:t>
            </a:r>
            <a:r>
              <a:rPr lang="en-US" sz="2100" dirty="0" smtClean="0">
                <a:solidFill>
                  <a:srgbClr val="111111"/>
                </a:solidFill>
              </a:rPr>
              <a:t>as waterspouts that moved onto land</a:t>
            </a:r>
          </a:p>
          <a:p>
            <a:pPr marL="342900" lvl="0" indent="-342900">
              <a:buFont typeface="Wingdings" panose="05000000000000000000" pitchFamily="2" charset="2"/>
              <a:buChar char="v"/>
            </a:pPr>
            <a:endParaRPr lang="en-US" sz="2100" dirty="0">
              <a:solidFill>
                <a:srgbClr val="111111"/>
              </a:solidFill>
            </a:endParaRPr>
          </a:p>
          <a:p>
            <a:pPr marL="342900" lvl="0" indent="-342900">
              <a:buFont typeface="Wingdings" panose="05000000000000000000" pitchFamily="2" charset="2"/>
              <a:buChar char="v"/>
            </a:pPr>
            <a:endParaRPr lang="en-US" sz="2100" dirty="0">
              <a:solidFill>
                <a:srgbClr val="111111"/>
              </a:solidFill>
            </a:endParaRPr>
          </a:p>
          <a:p>
            <a:pPr marL="342900" lvl="0" indent="-342900">
              <a:buFont typeface="Wingdings" panose="05000000000000000000" pitchFamily="2" charset="2"/>
              <a:buChar char="v"/>
            </a:pPr>
            <a:endParaRPr lang="en-US" sz="2100" dirty="0">
              <a:solidFill>
                <a:srgbClr val="111111"/>
              </a:solidFill>
            </a:endParaRPr>
          </a:p>
          <a:p>
            <a:pPr algn="ctr"/>
            <a:endParaRPr lang="en-US" sz="2100" dirty="0"/>
          </a:p>
        </p:txBody>
      </p:sp>
    </p:spTree>
    <p:extLst>
      <p:ext uri="{BB962C8B-B14F-4D97-AF65-F5344CB8AC3E}">
        <p14:creationId xmlns:p14="http://schemas.microsoft.com/office/powerpoint/2010/main" val="2461803076"/>
      </p:ext>
    </p:extLst>
  </p:cSld>
  <p:clrMapOvr>
    <a:masterClrMapping/>
  </p:clrMapOvr>
  <p:transition/>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0" y="1155700"/>
            <a:ext cx="9144000"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150971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1546225"/>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77" name="TextBox 10"/>
          <p:cNvSpPr txBox="1">
            <a:spLocks noChangeArrowheads="1"/>
          </p:cNvSpPr>
          <p:nvPr/>
        </p:nvSpPr>
        <p:spPr bwMode="auto">
          <a:xfrm>
            <a:off x="3383586" y="1192213"/>
            <a:ext cx="22085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Tuesday</a:t>
            </a:r>
            <a:r>
              <a:rPr lang="en-GB" altLang="en-US" sz="1400" b="1" dirty="0">
                <a:solidFill>
                  <a:srgbClr val="1C1C1C"/>
                </a:solidFill>
              </a:rPr>
              <a:t>, </a:t>
            </a:r>
            <a:r>
              <a:rPr lang="en-GB" altLang="en-US" sz="1400" b="1" dirty="0" smtClean="0">
                <a:solidFill>
                  <a:srgbClr val="1C1C1C"/>
                </a:solidFill>
              </a:rPr>
              <a:t>January </a:t>
            </a:r>
            <a:r>
              <a:rPr lang="en-GB" altLang="en-US" sz="1400" b="1" dirty="0">
                <a:solidFill>
                  <a:srgbClr val="1C1C1C"/>
                </a:solidFill>
              </a:rPr>
              <a:t>24, </a:t>
            </a:r>
            <a:r>
              <a:rPr lang="en-GB" altLang="en-US" sz="1400" b="1" dirty="0" smtClean="0">
                <a:solidFill>
                  <a:srgbClr val="1C1C1C"/>
                </a:solidFill>
              </a:rPr>
              <a:t>2017</a:t>
            </a:r>
            <a:endParaRPr lang="en-GB" altLang="en-US" sz="1400" b="1" dirty="0">
              <a:solidFill>
                <a:srgbClr val="1C1C1C"/>
              </a:solidFill>
            </a:endParaRPr>
          </a:p>
        </p:txBody>
      </p:sp>
      <p:sp>
        <p:nvSpPr>
          <p:cNvPr id="3078" name="TextBox 11"/>
          <p:cNvSpPr txBox="1">
            <a:spLocks noChangeArrowheads="1"/>
          </p:cNvSpPr>
          <p:nvPr/>
        </p:nvSpPr>
        <p:spPr bwMode="auto">
          <a:xfrm>
            <a:off x="131763" y="1222375"/>
            <a:ext cx="37687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r>
              <a:rPr lang="en-GB" altLang="en-US" sz="1200" b="1" dirty="0" smtClean="0">
                <a:solidFill>
                  <a:srgbClr val="1C1C1C"/>
                </a:solidFill>
              </a:rPr>
              <a:t>Dave Elson</a:t>
            </a:r>
            <a:endParaRPr lang="en-GB" altLang="en-US" sz="1200" b="1" dirty="0">
              <a:solidFill>
                <a:srgbClr val="1C1C1C"/>
              </a:solidFill>
            </a:endParaRPr>
          </a:p>
        </p:txBody>
      </p:sp>
      <p:sp>
        <p:nvSpPr>
          <p:cNvPr id="3079" name="TextBox 12"/>
          <p:cNvSpPr txBox="1">
            <a:spLocks noChangeArrowheads="1"/>
          </p:cNvSpPr>
          <p:nvPr/>
        </p:nvSpPr>
        <p:spPr bwMode="auto">
          <a:xfrm>
            <a:off x="7772400" y="1217613"/>
            <a:ext cx="1143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r" eaLnBrk="1" hangingPunct="1">
              <a:spcBef>
                <a:spcPct val="0"/>
              </a:spcBef>
              <a:buFontTx/>
              <a:buNone/>
            </a:pPr>
            <a:r>
              <a:rPr lang="en-GB" altLang="en-US" sz="1200" b="1" dirty="0" smtClean="0">
                <a:solidFill>
                  <a:srgbClr val="1C1C1C"/>
                </a:solidFill>
              </a:rPr>
              <a:t>Treena Jensen</a:t>
            </a:r>
            <a:endParaRPr lang="en-GB" altLang="en-US" sz="1400" b="1" dirty="0">
              <a:solidFill>
                <a:srgbClr val="1C1C1C"/>
              </a:solidFill>
            </a:endParaRPr>
          </a:p>
        </p:txBody>
      </p:sp>
      <p:cxnSp>
        <p:nvCxnSpPr>
          <p:cNvPr id="25" name="Straight Connector 24"/>
          <p:cNvCxnSpPr/>
          <p:nvPr/>
        </p:nvCxnSpPr>
        <p:spPr>
          <a:xfrm>
            <a:off x="-4763" y="1189038"/>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90" name="TextBox 10"/>
          <p:cNvSpPr txBox="1">
            <a:spLocks noChangeArrowheads="1"/>
          </p:cNvSpPr>
          <p:nvPr/>
        </p:nvSpPr>
        <p:spPr bwMode="auto">
          <a:xfrm>
            <a:off x="2088950" y="862013"/>
            <a:ext cx="47851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American Meteorological Society Meeting, Portland Oregon</a:t>
            </a:r>
            <a:endParaRPr lang="en-GB" altLang="en-US" sz="1400" b="1" dirty="0">
              <a:solidFill>
                <a:srgbClr val="1C1C1C"/>
              </a:solidFill>
            </a:endParaRPr>
          </a:p>
        </p:txBody>
      </p:sp>
      <p:sp>
        <p:nvSpPr>
          <p:cNvPr id="2" name="TextBox 1"/>
          <p:cNvSpPr txBox="1"/>
          <p:nvPr/>
        </p:nvSpPr>
        <p:spPr>
          <a:xfrm>
            <a:off x="35169" y="37842"/>
            <a:ext cx="9108831" cy="784830"/>
          </a:xfrm>
          <a:prstGeom prst="rect">
            <a:avLst/>
          </a:prstGeom>
          <a:noFill/>
        </p:spPr>
        <p:txBody>
          <a:bodyPr wrap="square" rtlCol="0">
            <a:spAutoFit/>
          </a:bodyPr>
          <a:lstStyle/>
          <a:p>
            <a:pPr algn="ct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Pacific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Northwest</a:t>
            </a: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Tornadoes</a:t>
            </a:r>
            <a:endParaRPr lang="en-US" sz="45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sp>
        <p:nvSpPr>
          <p:cNvPr id="55" name="TextBox 6"/>
          <p:cNvSpPr txBox="1">
            <a:spLocks noChangeArrowheads="1"/>
          </p:cNvSpPr>
          <p:nvPr/>
        </p:nvSpPr>
        <p:spPr bwMode="auto">
          <a:xfrm>
            <a:off x="1" y="1652588"/>
            <a:ext cx="91440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2800" dirty="0" smtClean="0">
                <a:solidFill>
                  <a:srgbClr val="080808"/>
                </a:solidFill>
                <a:effectLst>
                  <a:outerShdw blurRad="38100" dist="38100" dir="2700000" algn="tl">
                    <a:srgbClr val="000000">
                      <a:alpha val="43137"/>
                    </a:srgbClr>
                  </a:outerShdw>
                </a:effectLst>
                <a:latin typeface="Algerian" panose="04020705040A02060702" pitchFamily="82" charset="0"/>
              </a:rPr>
              <a:t>Similarities of the</a:t>
            </a:r>
          </a:p>
          <a:p>
            <a:pPr algn="ctr" eaLnBrk="1" hangingPunct="1">
              <a:spcBef>
                <a:spcPct val="0"/>
              </a:spcBef>
              <a:buFontTx/>
              <a:buNone/>
            </a:pPr>
            <a:r>
              <a:rPr lang="en-GB" altLang="en-US" sz="2800" dirty="0" smtClean="0">
                <a:solidFill>
                  <a:srgbClr val="080808"/>
                </a:solidFill>
                <a:effectLst>
                  <a:outerShdw blurRad="38100" dist="38100" dir="2700000" algn="tl">
                    <a:srgbClr val="000000">
                      <a:alpha val="43137"/>
                    </a:srgbClr>
                  </a:outerShdw>
                </a:effectLst>
                <a:latin typeface="Algerian" panose="04020705040A02060702" pitchFamily="82" charset="0"/>
              </a:rPr>
              <a:t>Manzanita &amp; </a:t>
            </a:r>
            <a:r>
              <a:rPr lang="en-GB" altLang="en-US" sz="2800" dirty="0" err="1" smtClean="0">
                <a:solidFill>
                  <a:srgbClr val="080808"/>
                </a:solidFill>
                <a:effectLst>
                  <a:outerShdw blurRad="38100" dist="38100" dir="2700000" algn="tl">
                    <a:srgbClr val="000000">
                      <a:alpha val="43137"/>
                    </a:srgbClr>
                  </a:outerShdw>
                </a:effectLst>
                <a:latin typeface="Algerian" panose="04020705040A02060702" pitchFamily="82" charset="0"/>
              </a:rPr>
              <a:t>Taholah</a:t>
            </a:r>
            <a:r>
              <a:rPr lang="en-GB" altLang="en-US" sz="2800" dirty="0" smtClean="0">
                <a:solidFill>
                  <a:srgbClr val="080808"/>
                </a:solidFill>
                <a:effectLst>
                  <a:outerShdw blurRad="38100" dist="38100" dir="2700000" algn="tl">
                    <a:srgbClr val="000000">
                      <a:alpha val="43137"/>
                    </a:srgbClr>
                  </a:outerShdw>
                </a:effectLst>
                <a:latin typeface="Algerian" panose="04020705040A02060702" pitchFamily="82" charset="0"/>
              </a:rPr>
              <a:t> tornadoes</a:t>
            </a:r>
            <a:endParaRPr lang="en-GB" altLang="en-US" sz="28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sp>
        <p:nvSpPr>
          <p:cNvPr id="3" name="TextBox 2"/>
          <p:cNvSpPr txBox="1"/>
          <p:nvPr/>
        </p:nvSpPr>
        <p:spPr>
          <a:xfrm>
            <a:off x="131763" y="2873395"/>
            <a:ext cx="8864093" cy="4616648"/>
          </a:xfrm>
          <a:prstGeom prst="rect">
            <a:avLst/>
          </a:prstGeom>
          <a:noFill/>
        </p:spPr>
        <p:txBody>
          <a:bodyPr wrap="none" rtlCol="0">
            <a:spAutoFit/>
          </a:bodyPr>
          <a:lstStyle/>
          <a:p>
            <a:pPr marL="342900" lvl="0" indent="-342900">
              <a:buFont typeface="Wingdings" panose="05000000000000000000" pitchFamily="2" charset="2"/>
              <a:buChar char="v"/>
            </a:pPr>
            <a:r>
              <a:rPr lang="en-US" sz="2100" dirty="0">
                <a:solidFill>
                  <a:srgbClr val="111111"/>
                </a:solidFill>
              </a:rPr>
              <a:t>Strong thunderstorms </a:t>
            </a:r>
            <a:r>
              <a:rPr lang="en-US" sz="2100" dirty="0" smtClean="0">
                <a:solidFill>
                  <a:srgbClr val="111111"/>
                </a:solidFill>
              </a:rPr>
              <a:t>with lots </a:t>
            </a:r>
            <a:r>
              <a:rPr lang="en-US" sz="2100" dirty="0">
                <a:solidFill>
                  <a:srgbClr val="111111"/>
                </a:solidFill>
              </a:rPr>
              <a:t>of </a:t>
            </a:r>
            <a:r>
              <a:rPr lang="en-US" sz="2100" dirty="0" smtClean="0">
                <a:solidFill>
                  <a:srgbClr val="111111"/>
                </a:solidFill>
              </a:rPr>
              <a:t>thunder/lightning</a:t>
            </a:r>
          </a:p>
          <a:p>
            <a:pPr marL="342900" lvl="0" indent="-342900">
              <a:buFont typeface="Wingdings" panose="05000000000000000000" pitchFamily="2" charset="2"/>
              <a:buChar char="v"/>
            </a:pPr>
            <a:endParaRPr lang="en-US" sz="2100" dirty="0">
              <a:solidFill>
                <a:srgbClr val="111111"/>
              </a:solidFill>
            </a:endParaRPr>
          </a:p>
          <a:p>
            <a:pPr marL="342900" lvl="0" indent="-342900">
              <a:buFont typeface="Wingdings" panose="05000000000000000000" pitchFamily="2" charset="2"/>
              <a:buChar char="v"/>
            </a:pPr>
            <a:r>
              <a:rPr lang="en-US" sz="2100" dirty="0">
                <a:solidFill>
                  <a:srgbClr val="111111"/>
                </a:solidFill>
              </a:rPr>
              <a:t>Part of a large-scale wind </a:t>
            </a:r>
            <a:r>
              <a:rPr lang="en-US" sz="2100" dirty="0" smtClean="0">
                <a:solidFill>
                  <a:srgbClr val="111111"/>
                </a:solidFill>
              </a:rPr>
              <a:t>storm</a:t>
            </a:r>
          </a:p>
          <a:p>
            <a:pPr marL="342900" lvl="0" indent="-342900">
              <a:buFont typeface="Wingdings" panose="05000000000000000000" pitchFamily="2" charset="2"/>
              <a:buChar char="v"/>
            </a:pPr>
            <a:endParaRPr lang="en-US" sz="2100" dirty="0">
              <a:solidFill>
                <a:srgbClr val="111111"/>
              </a:solidFill>
            </a:endParaRPr>
          </a:p>
          <a:p>
            <a:pPr marL="342900" lvl="0" indent="-342900">
              <a:buFont typeface="Wingdings" panose="05000000000000000000" pitchFamily="2" charset="2"/>
              <a:buChar char="v"/>
            </a:pPr>
            <a:r>
              <a:rPr lang="en-US" sz="2100" dirty="0">
                <a:solidFill>
                  <a:srgbClr val="111111"/>
                </a:solidFill>
              </a:rPr>
              <a:t>Tornadoes uncharacteristically strong for Pacific </a:t>
            </a:r>
            <a:r>
              <a:rPr lang="en-US" sz="2100" dirty="0" smtClean="0">
                <a:solidFill>
                  <a:srgbClr val="111111"/>
                </a:solidFill>
              </a:rPr>
              <a:t>NW</a:t>
            </a:r>
          </a:p>
          <a:p>
            <a:pPr marL="342900" lvl="0" indent="-342900">
              <a:buFont typeface="Wingdings" panose="05000000000000000000" pitchFamily="2" charset="2"/>
              <a:buChar char="v"/>
            </a:pPr>
            <a:endParaRPr lang="en-US" sz="2100" dirty="0">
              <a:solidFill>
                <a:srgbClr val="111111"/>
              </a:solidFill>
            </a:endParaRPr>
          </a:p>
          <a:p>
            <a:pPr marL="342900" lvl="0" indent="-342900">
              <a:buFont typeface="Wingdings" panose="05000000000000000000" pitchFamily="2" charset="2"/>
              <a:buChar char="v"/>
            </a:pPr>
            <a:r>
              <a:rPr lang="en-US" sz="2100" dirty="0">
                <a:solidFill>
                  <a:srgbClr val="111111"/>
                </a:solidFill>
              </a:rPr>
              <a:t>Likely the two strongest tornadoes on record for </a:t>
            </a:r>
            <a:r>
              <a:rPr lang="en-US" sz="2100" dirty="0" smtClean="0">
                <a:solidFill>
                  <a:srgbClr val="111111"/>
                </a:solidFill>
              </a:rPr>
              <a:t>the OR </a:t>
            </a:r>
            <a:r>
              <a:rPr lang="en-US" sz="2100" dirty="0">
                <a:solidFill>
                  <a:srgbClr val="111111"/>
                </a:solidFill>
              </a:rPr>
              <a:t>and WA </a:t>
            </a:r>
            <a:r>
              <a:rPr lang="en-US" sz="2100" dirty="0" smtClean="0">
                <a:solidFill>
                  <a:srgbClr val="111111"/>
                </a:solidFill>
              </a:rPr>
              <a:t>coast</a:t>
            </a:r>
          </a:p>
          <a:p>
            <a:pPr marL="342900" lvl="0" indent="-342900">
              <a:buFont typeface="Wingdings" panose="05000000000000000000" pitchFamily="2" charset="2"/>
              <a:buChar char="v"/>
            </a:pPr>
            <a:endParaRPr lang="en-US" sz="2100" dirty="0">
              <a:solidFill>
                <a:srgbClr val="111111"/>
              </a:solidFill>
            </a:endParaRPr>
          </a:p>
          <a:p>
            <a:pPr marL="342900" lvl="0" indent="-342900">
              <a:buFont typeface="Wingdings" panose="05000000000000000000" pitchFamily="2" charset="2"/>
              <a:buChar char="v"/>
            </a:pPr>
            <a:r>
              <a:rPr lang="en-US" sz="2100" dirty="0">
                <a:solidFill>
                  <a:srgbClr val="111111"/>
                </a:solidFill>
              </a:rPr>
              <a:t>Both likely originated as tornadic </a:t>
            </a:r>
            <a:r>
              <a:rPr lang="en-US" sz="2100" dirty="0" smtClean="0">
                <a:solidFill>
                  <a:srgbClr val="111111"/>
                </a:solidFill>
              </a:rPr>
              <a:t>waterspouts onto Flat Beaches</a:t>
            </a:r>
          </a:p>
          <a:p>
            <a:pPr marL="342900" lvl="0" indent="-342900">
              <a:buFont typeface="Wingdings" panose="05000000000000000000" pitchFamily="2" charset="2"/>
              <a:buChar char="v"/>
            </a:pPr>
            <a:endParaRPr lang="en-US" sz="2100" dirty="0">
              <a:solidFill>
                <a:srgbClr val="111111"/>
              </a:solidFill>
            </a:endParaRPr>
          </a:p>
          <a:p>
            <a:pPr marL="342900" lvl="0" indent="-342900">
              <a:buFont typeface="Wingdings" panose="05000000000000000000" pitchFamily="2" charset="2"/>
              <a:buChar char="v"/>
            </a:pPr>
            <a:r>
              <a:rPr lang="en-US" sz="2100" dirty="0">
                <a:solidFill>
                  <a:srgbClr val="111111"/>
                </a:solidFill>
              </a:rPr>
              <a:t>Occurred at a normally unexpected time of </a:t>
            </a:r>
            <a:r>
              <a:rPr lang="en-US" sz="2100" dirty="0" smtClean="0">
                <a:solidFill>
                  <a:srgbClr val="111111"/>
                </a:solidFill>
              </a:rPr>
              <a:t>day</a:t>
            </a:r>
          </a:p>
          <a:p>
            <a:pPr marL="342900" lvl="0" indent="-342900">
              <a:buFont typeface="Wingdings" panose="05000000000000000000" pitchFamily="2" charset="2"/>
              <a:buChar char="v"/>
            </a:pPr>
            <a:endParaRPr lang="en-US" sz="2100" dirty="0">
              <a:solidFill>
                <a:srgbClr val="111111"/>
              </a:solidFill>
            </a:endParaRPr>
          </a:p>
          <a:p>
            <a:pPr marL="342900" lvl="0" indent="-342900">
              <a:buFont typeface="Wingdings" panose="05000000000000000000" pitchFamily="2" charset="2"/>
              <a:buChar char="v"/>
            </a:pPr>
            <a:endParaRPr lang="en-US" sz="2100" dirty="0">
              <a:solidFill>
                <a:srgbClr val="111111"/>
              </a:solidFill>
            </a:endParaRPr>
          </a:p>
          <a:p>
            <a:pPr algn="ctr"/>
            <a:endParaRPr lang="en-US" sz="2100" dirty="0"/>
          </a:p>
        </p:txBody>
      </p:sp>
    </p:spTree>
    <p:extLst>
      <p:ext uri="{BB962C8B-B14F-4D97-AF65-F5344CB8AC3E}">
        <p14:creationId xmlns:p14="http://schemas.microsoft.com/office/powerpoint/2010/main" val="658694619"/>
      </p:ext>
    </p:extLst>
  </p:cSld>
  <p:clrMapOvr>
    <a:masterClrMapping/>
  </p:clrMapOvr>
  <p:transition/>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0" y="1155700"/>
            <a:ext cx="9144000"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150971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1546225"/>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77" name="TextBox 10"/>
          <p:cNvSpPr txBox="1">
            <a:spLocks noChangeArrowheads="1"/>
          </p:cNvSpPr>
          <p:nvPr/>
        </p:nvSpPr>
        <p:spPr bwMode="auto">
          <a:xfrm>
            <a:off x="3383586" y="1192213"/>
            <a:ext cx="22085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Tuesday</a:t>
            </a:r>
            <a:r>
              <a:rPr lang="en-GB" altLang="en-US" sz="1400" b="1" dirty="0">
                <a:solidFill>
                  <a:srgbClr val="1C1C1C"/>
                </a:solidFill>
              </a:rPr>
              <a:t>, </a:t>
            </a:r>
            <a:r>
              <a:rPr lang="en-GB" altLang="en-US" sz="1400" b="1" dirty="0" smtClean="0">
                <a:solidFill>
                  <a:srgbClr val="1C1C1C"/>
                </a:solidFill>
              </a:rPr>
              <a:t>January </a:t>
            </a:r>
            <a:r>
              <a:rPr lang="en-GB" altLang="en-US" sz="1400" b="1" dirty="0">
                <a:solidFill>
                  <a:srgbClr val="1C1C1C"/>
                </a:solidFill>
              </a:rPr>
              <a:t>24, </a:t>
            </a:r>
            <a:r>
              <a:rPr lang="en-GB" altLang="en-US" sz="1400" b="1" dirty="0" smtClean="0">
                <a:solidFill>
                  <a:srgbClr val="1C1C1C"/>
                </a:solidFill>
              </a:rPr>
              <a:t>2017</a:t>
            </a:r>
            <a:endParaRPr lang="en-GB" altLang="en-US" sz="1400" b="1" dirty="0">
              <a:solidFill>
                <a:srgbClr val="1C1C1C"/>
              </a:solidFill>
            </a:endParaRPr>
          </a:p>
        </p:txBody>
      </p:sp>
      <p:sp>
        <p:nvSpPr>
          <p:cNvPr id="3078" name="TextBox 11"/>
          <p:cNvSpPr txBox="1">
            <a:spLocks noChangeArrowheads="1"/>
          </p:cNvSpPr>
          <p:nvPr/>
        </p:nvSpPr>
        <p:spPr bwMode="auto">
          <a:xfrm>
            <a:off x="131763" y="1222375"/>
            <a:ext cx="37687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r>
              <a:rPr lang="en-GB" altLang="en-US" sz="1200" b="1" dirty="0" smtClean="0">
                <a:solidFill>
                  <a:srgbClr val="1C1C1C"/>
                </a:solidFill>
              </a:rPr>
              <a:t>Dave Elson</a:t>
            </a:r>
            <a:endParaRPr lang="en-GB" altLang="en-US" sz="1200" b="1" dirty="0">
              <a:solidFill>
                <a:srgbClr val="1C1C1C"/>
              </a:solidFill>
            </a:endParaRPr>
          </a:p>
        </p:txBody>
      </p:sp>
      <p:sp>
        <p:nvSpPr>
          <p:cNvPr id="3079" name="TextBox 12"/>
          <p:cNvSpPr txBox="1">
            <a:spLocks noChangeArrowheads="1"/>
          </p:cNvSpPr>
          <p:nvPr/>
        </p:nvSpPr>
        <p:spPr bwMode="auto">
          <a:xfrm>
            <a:off x="7772400" y="1217613"/>
            <a:ext cx="1143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r" eaLnBrk="1" hangingPunct="1">
              <a:spcBef>
                <a:spcPct val="0"/>
              </a:spcBef>
              <a:buFontTx/>
              <a:buNone/>
            </a:pPr>
            <a:r>
              <a:rPr lang="en-GB" altLang="en-US" sz="1200" b="1" dirty="0" smtClean="0">
                <a:solidFill>
                  <a:srgbClr val="1C1C1C"/>
                </a:solidFill>
              </a:rPr>
              <a:t>Treena Jensen</a:t>
            </a:r>
            <a:endParaRPr lang="en-GB" altLang="en-US" sz="1400" b="1" dirty="0">
              <a:solidFill>
                <a:srgbClr val="1C1C1C"/>
              </a:solidFill>
            </a:endParaRPr>
          </a:p>
        </p:txBody>
      </p:sp>
      <p:cxnSp>
        <p:nvCxnSpPr>
          <p:cNvPr id="25" name="Straight Connector 24"/>
          <p:cNvCxnSpPr/>
          <p:nvPr/>
        </p:nvCxnSpPr>
        <p:spPr>
          <a:xfrm>
            <a:off x="-4763" y="1189038"/>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90" name="TextBox 10"/>
          <p:cNvSpPr txBox="1">
            <a:spLocks noChangeArrowheads="1"/>
          </p:cNvSpPr>
          <p:nvPr/>
        </p:nvSpPr>
        <p:spPr bwMode="auto">
          <a:xfrm>
            <a:off x="2088950" y="862013"/>
            <a:ext cx="47851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American Meteorological Society Meeting, Portland Oregon</a:t>
            </a:r>
            <a:endParaRPr lang="en-GB" altLang="en-US" sz="1400" b="1" dirty="0">
              <a:solidFill>
                <a:srgbClr val="1C1C1C"/>
              </a:solidFill>
            </a:endParaRPr>
          </a:p>
        </p:txBody>
      </p:sp>
      <p:sp>
        <p:nvSpPr>
          <p:cNvPr id="2" name="TextBox 1"/>
          <p:cNvSpPr txBox="1"/>
          <p:nvPr/>
        </p:nvSpPr>
        <p:spPr>
          <a:xfrm>
            <a:off x="35169" y="37842"/>
            <a:ext cx="9108831" cy="784830"/>
          </a:xfrm>
          <a:prstGeom prst="rect">
            <a:avLst/>
          </a:prstGeom>
          <a:noFill/>
        </p:spPr>
        <p:txBody>
          <a:bodyPr wrap="square" rtlCol="0">
            <a:spAutoFit/>
          </a:bodyPr>
          <a:lstStyle/>
          <a:p>
            <a:pPr algn="ct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Pacific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Northwest</a:t>
            </a: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Tornadoes</a:t>
            </a:r>
            <a:endParaRPr lang="en-US" sz="45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sp>
        <p:nvSpPr>
          <p:cNvPr id="55" name="TextBox 6"/>
          <p:cNvSpPr txBox="1">
            <a:spLocks noChangeArrowheads="1"/>
          </p:cNvSpPr>
          <p:nvPr/>
        </p:nvSpPr>
        <p:spPr bwMode="auto">
          <a:xfrm>
            <a:off x="1" y="1652588"/>
            <a:ext cx="91440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2800" dirty="0" smtClean="0">
                <a:solidFill>
                  <a:srgbClr val="080808"/>
                </a:solidFill>
                <a:effectLst>
                  <a:outerShdw blurRad="38100" dist="38100" dir="2700000" algn="tl">
                    <a:srgbClr val="000000">
                      <a:alpha val="43137"/>
                    </a:srgbClr>
                  </a:outerShdw>
                </a:effectLst>
                <a:latin typeface="Algerian" panose="04020705040A02060702" pitchFamily="82" charset="0"/>
              </a:rPr>
              <a:t>Similarities of the</a:t>
            </a:r>
          </a:p>
          <a:p>
            <a:pPr algn="ctr" eaLnBrk="1" hangingPunct="1">
              <a:spcBef>
                <a:spcPct val="0"/>
              </a:spcBef>
              <a:buFontTx/>
              <a:buNone/>
            </a:pPr>
            <a:r>
              <a:rPr lang="en-GB" altLang="en-US" sz="2800" dirty="0" smtClean="0">
                <a:solidFill>
                  <a:srgbClr val="080808"/>
                </a:solidFill>
                <a:effectLst>
                  <a:outerShdw blurRad="38100" dist="38100" dir="2700000" algn="tl">
                    <a:srgbClr val="000000">
                      <a:alpha val="43137"/>
                    </a:srgbClr>
                  </a:outerShdw>
                </a:effectLst>
                <a:latin typeface="Algerian" panose="04020705040A02060702" pitchFamily="82" charset="0"/>
              </a:rPr>
              <a:t>Manzanita &amp; </a:t>
            </a:r>
            <a:r>
              <a:rPr lang="en-GB" altLang="en-US" sz="2800" dirty="0" err="1" smtClean="0">
                <a:solidFill>
                  <a:srgbClr val="080808"/>
                </a:solidFill>
                <a:effectLst>
                  <a:outerShdw blurRad="38100" dist="38100" dir="2700000" algn="tl">
                    <a:srgbClr val="000000">
                      <a:alpha val="43137"/>
                    </a:srgbClr>
                  </a:outerShdw>
                </a:effectLst>
                <a:latin typeface="Algerian" panose="04020705040A02060702" pitchFamily="82" charset="0"/>
              </a:rPr>
              <a:t>Taholah</a:t>
            </a:r>
            <a:r>
              <a:rPr lang="en-GB" altLang="en-US" sz="2800" dirty="0" smtClean="0">
                <a:solidFill>
                  <a:srgbClr val="080808"/>
                </a:solidFill>
                <a:effectLst>
                  <a:outerShdw blurRad="38100" dist="38100" dir="2700000" algn="tl">
                    <a:srgbClr val="000000">
                      <a:alpha val="43137"/>
                    </a:srgbClr>
                  </a:outerShdw>
                </a:effectLst>
                <a:latin typeface="Algerian" panose="04020705040A02060702" pitchFamily="82" charset="0"/>
              </a:rPr>
              <a:t> tornadoes</a:t>
            </a:r>
            <a:endParaRPr lang="en-GB" altLang="en-US" sz="28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pic>
        <p:nvPicPr>
          <p:cNvPr id="15362"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2296" b="9127"/>
          <a:stretch/>
        </p:blipFill>
        <p:spPr bwMode="auto">
          <a:xfrm>
            <a:off x="333375" y="3207654"/>
            <a:ext cx="4082543" cy="27894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333375" y="6128205"/>
            <a:ext cx="4082543" cy="430887"/>
          </a:xfrm>
          <a:prstGeom prst="rect">
            <a:avLst/>
          </a:prstGeom>
          <a:noFill/>
        </p:spPr>
        <p:txBody>
          <a:bodyPr wrap="square" rtlCol="0">
            <a:spAutoFit/>
          </a:bodyPr>
          <a:lstStyle/>
          <a:p>
            <a:pPr algn="ctr"/>
            <a:r>
              <a:rPr lang="en-US" sz="2200" dirty="0" smtClean="0">
                <a:solidFill>
                  <a:srgbClr val="111111"/>
                </a:solidFill>
                <a:latin typeface="Times New Roman" panose="02020603050405020304" pitchFamily="18" charset="0"/>
                <a:cs typeface="Times New Roman" panose="02020603050405020304" pitchFamily="18" charset="0"/>
              </a:rPr>
              <a:t>Manzanita, Oregon</a:t>
            </a:r>
            <a:endParaRPr lang="en-US" sz="2200" dirty="0">
              <a:solidFill>
                <a:srgbClr val="111111"/>
              </a:solidFill>
              <a:latin typeface="Times New Roman" panose="02020603050405020304" pitchFamily="18" charset="0"/>
              <a:cs typeface="Times New Roman" panose="02020603050405020304" pitchFamily="18" charset="0"/>
            </a:endParaRPr>
          </a:p>
        </p:txBody>
      </p:sp>
      <p:pic>
        <p:nvPicPr>
          <p:cNvPr id="15363"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t="1478"/>
          <a:stretch/>
        </p:blipFill>
        <p:spPr bwMode="auto">
          <a:xfrm>
            <a:off x="4695825" y="3207654"/>
            <a:ext cx="4348020" cy="2792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TextBox 14"/>
          <p:cNvSpPr txBox="1"/>
          <p:nvPr/>
        </p:nvSpPr>
        <p:spPr>
          <a:xfrm>
            <a:off x="4695825" y="6131837"/>
            <a:ext cx="4348020" cy="430887"/>
          </a:xfrm>
          <a:prstGeom prst="rect">
            <a:avLst/>
          </a:prstGeom>
          <a:noFill/>
        </p:spPr>
        <p:txBody>
          <a:bodyPr wrap="square" rtlCol="0">
            <a:spAutoFit/>
          </a:bodyPr>
          <a:lstStyle/>
          <a:p>
            <a:pPr algn="ctr"/>
            <a:r>
              <a:rPr lang="en-US" sz="2200" dirty="0" err="1" smtClean="0">
                <a:solidFill>
                  <a:srgbClr val="111111"/>
                </a:solidFill>
                <a:latin typeface="Times New Roman" panose="02020603050405020304" pitchFamily="18" charset="0"/>
                <a:cs typeface="Times New Roman" panose="02020603050405020304" pitchFamily="18" charset="0"/>
              </a:rPr>
              <a:t>Taholah</a:t>
            </a:r>
            <a:r>
              <a:rPr lang="en-US" sz="2200" dirty="0" smtClean="0">
                <a:solidFill>
                  <a:srgbClr val="111111"/>
                </a:solidFill>
                <a:latin typeface="Times New Roman" panose="02020603050405020304" pitchFamily="18" charset="0"/>
                <a:cs typeface="Times New Roman" panose="02020603050405020304" pitchFamily="18" charset="0"/>
              </a:rPr>
              <a:t>, Washington</a:t>
            </a:r>
            <a:endParaRPr lang="en-US" sz="2200" dirty="0">
              <a:solidFill>
                <a:srgbClr val="111111"/>
              </a:solidFill>
              <a:latin typeface="Times New Roman" panose="02020603050405020304" pitchFamily="18" charset="0"/>
              <a:cs typeface="Times New Roman" panose="02020603050405020304" pitchFamily="18" charset="0"/>
            </a:endParaRPr>
          </a:p>
        </p:txBody>
      </p:sp>
      <p:sp>
        <p:nvSpPr>
          <p:cNvPr id="4" name="TextBox 3"/>
          <p:cNvSpPr txBox="1"/>
          <p:nvPr/>
        </p:nvSpPr>
        <p:spPr>
          <a:xfrm>
            <a:off x="2888314" y="2616220"/>
            <a:ext cx="3443571" cy="461665"/>
          </a:xfrm>
          <a:prstGeom prst="rect">
            <a:avLst/>
          </a:prstGeom>
          <a:noFill/>
        </p:spPr>
        <p:txBody>
          <a:bodyPr wrap="none" rtlCol="0">
            <a:spAutoFit/>
          </a:bodyPr>
          <a:lstStyle/>
          <a:p>
            <a:r>
              <a:rPr lang="en-US" sz="2400" dirty="0" smtClean="0">
                <a:latin typeface="Times New Roman" panose="02020603050405020304" pitchFamily="18" charset="0"/>
                <a:cs typeface="Times New Roman" panose="02020603050405020304" pitchFamily="18" charset="0"/>
              </a:rPr>
              <a:t>Geographically flat terrain</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30328996"/>
      </p:ext>
    </p:extLst>
  </p:cSld>
  <p:clrMapOvr>
    <a:masterClrMapping/>
  </p:clrMapOvr>
  <p:transition/>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cxnSp>
        <p:nvCxnSpPr>
          <p:cNvPr id="6" name="Straight Connector 5"/>
          <p:cNvCxnSpPr/>
          <p:nvPr/>
        </p:nvCxnSpPr>
        <p:spPr>
          <a:xfrm>
            <a:off x="0" y="1155700"/>
            <a:ext cx="9144000"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150971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1546225"/>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77" name="TextBox 10"/>
          <p:cNvSpPr txBox="1">
            <a:spLocks noChangeArrowheads="1"/>
          </p:cNvSpPr>
          <p:nvPr/>
        </p:nvSpPr>
        <p:spPr bwMode="auto">
          <a:xfrm>
            <a:off x="3383586" y="1192213"/>
            <a:ext cx="22085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Tuesday</a:t>
            </a:r>
            <a:r>
              <a:rPr lang="en-GB" altLang="en-US" sz="1400" b="1" dirty="0">
                <a:solidFill>
                  <a:srgbClr val="1C1C1C"/>
                </a:solidFill>
              </a:rPr>
              <a:t>, </a:t>
            </a:r>
            <a:r>
              <a:rPr lang="en-GB" altLang="en-US" sz="1400" b="1" dirty="0" smtClean="0">
                <a:solidFill>
                  <a:srgbClr val="1C1C1C"/>
                </a:solidFill>
              </a:rPr>
              <a:t>January </a:t>
            </a:r>
            <a:r>
              <a:rPr lang="en-GB" altLang="en-US" sz="1400" b="1" dirty="0">
                <a:solidFill>
                  <a:srgbClr val="1C1C1C"/>
                </a:solidFill>
              </a:rPr>
              <a:t>24, </a:t>
            </a:r>
            <a:r>
              <a:rPr lang="en-GB" altLang="en-US" sz="1400" b="1" dirty="0" smtClean="0">
                <a:solidFill>
                  <a:srgbClr val="1C1C1C"/>
                </a:solidFill>
              </a:rPr>
              <a:t>2017</a:t>
            </a:r>
            <a:endParaRPr lang="en-GB" altLang="en-US" sz="1400" b="1" dirty="0">
              <a:solidFill>
                <a:srgbClr val="1C1C1C"/>
              </a:solidFill>
            </a:endParaRPr>
          </a:p>
        </p:txBody>
      </p:sp>
      <p:sp>
        <p:nvSpPr>
          <p:cNvPr id="3078" name="TextBox 11"/>
          <p:cNvSpPr txBox="1">
            <a:spLocks noChangeArrowheads="1"/>
          </p:cNvSpPr>
          <p:nvPr/>
        </p:nvSpPr>
        <p:spPr bwMode="auto">
          <a:xfrm>
            <a:off x="131763" y="1222375"/>
            <a:ext cx="37687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r>
              <a:rPr lang="en-GB" altLang="en-US" sz="1200" b="1" dirty="0" smtClean="0">
                <a:solidFill>
                  <a:srgbClr val="1C1C1C"/>
                </a:solidFill>
              </a:rPr>
              <a:t>Dave Elson</a:t>
            </a:r>
            <a:endParaRPr lang="en-GB" altLang="en-US" sz="1200" b="1" dirty="0">
              <a:solidFill>
                <a:srgbClr val="1C1C1C"/>
              </a:solidFill>
            </a:endParaRPr>
          </a:p>
        </p:txBody>
      </p:sp>
      <p:sp>
        <p:nvSpPr>
          <p:cNvPr id="3079" name="TextBox 12"/>
          <p:cNvSpPr txBox="1">
            <a:spLocks noChangeArrowheads="1"/>
          </p:cNvSpPr>
          <p:nvPr/>
        </p:nvSpPr>
        <p:spPr bwMode="auto">
          <a:xfrm>
            <a:off x="7772400" y="1217613"/>
            <a:ext cx="1143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r" eaLnBrk="1" hangingPunct="1">
              <a:spcBef>
                <a:spcPct val="0"/>
              </a:spcBef>
              <a:buFontTx/>
              <a:buNone/>
            </a:pPr>
            <a:r>
              <a:rPr lang="en-GB" altLang="en-US" sz="1200" b="1" dirty="0" smtClean="0">
                <a:solidFill>
                  <a:srgbClr val="1C1C1C"/>
                </a:solidFill>
              </a:rPr>
              <a:t>Treena Jensen</a:t>
            </a:r>
            <a:endParaRPr lang="en-GB" altLang="en-US" sz="1400" b="1" dirty="0">
              <a:solidFill>
                <a:srgbClr val="1C1C1C"/>
              </a:solidFill>
            </a:endParaRPr>
          </a:p>
        </p:txBody>
      </p:sp>
      <p:cxnSp>
        <p:nvCxnSpPr>
          <p:cNvPr id="25" name="Straight Connector 24"/>
          <p:cNvCxnSpPr/>
          <p:nvPr/>
        </p:nvCxnSpPr>
        <p:spPr>
          <a:xfrm>
            <a:off x="-4763" y="1189038"/>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90" name="TextBox 10"/>
          <p:cNvSpPr txBox="1">
            <a:spLocks noChangeArrowheads="1"/>
          </p:cNvSpPr>
          <p:nvPr/>
        </p:nvSpPr>
        <p:spPr bwMode="auto">
          <a:xfrm>
            <a:off x="2088950" y="862013"/>
            <a:ext cx="47851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American Meteorological Society Meeting, Portland Oregon</a:t>
            </a:r>
            <a:endParaRPr lang="en-GB" altLang="en-US" sz="1400" b="1" dirty="0">
              <a:solidFill>
                <a:srgbClr val="1C1C1C"/>
              </a:solidFill>
            </a:endParaRPr>
          </a:p>
        </p:txBody>
      </p:sp>
      <p:sp>
        <p:nvSpPr>
          <p:cNvPr id="2" name="TextBox 1"/>
          <p:cNvSpPr txBox="1"/>
          <p:nvPr/>
        </p:nvSpPr>
        <p:spPr>
          <a:xfrm>
            <a:off x="35169" y="37842"/>
            <a:ext cx="9108831" cy="784830"/>
          </a:xfrm>
          <a:prstGeom prst="rect">
            <a:avLst/>
          </a:prstGeom>
          <a:noFill/>
        </p:spPr>
        <p:txBody>
          <a:bodyPr wrap="square" rtlCol="0">
            <a:spAutoFit/>
          </a:bodyPr>
          <a:lstStyle/>
          <a:p>
            <a:pPr algn="ct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Pacific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Northwest</a:t>
            </a: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Tornadoes</a:t>
            </a:r>
            <a:endParaRPr lang="en-US" sz="45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sp>
        <p:nvSpPr>
          <p:cNvPr id="55" name="TextBox 6"/>
          <p:cNvSpPr txBox="1">
            <a:spLocks noChangeArrowheads="1"/>
          </p:cNvSpPr>
          <p:nvPr/>
        </p:nvSpPr>
        <p:spPr bwMode="auto">
          <a:xfrm>
            <a:off x="1" y="1652588"/>
            <a:ext cx="91440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2800" dirty="0" smtClean="0">
                <a:solidFill>
                  <a:srgbClr val="080808"/>
                </a:solidFill>
                <a:effectLst>
                  <a:outerShdw blurRad="38100" dist="38100" dir="2700000" algn="tl">
                    <a:srgbClr val="000000">
                      <a:alpha val="43137"/>
                    </a:srgbClr>
                  </a:outerShdw>
                </a:effectLst>
                <a:latin typeface="Algerian" panose="04020705040A02060702" pitchFamily="82" charset="0"/>
              </a:rPr>
              <a:t>similarities of the</a:t>
            </a:r>
          </a:p>
          <a:p>
            <a:pPr algn="ctr" eaLnBrk="1" hangingPunct="1">
              <a:spcBef>
                <a:spcPct val="0"/>
              </a:spcBef>
              <a:buFontTx/>
              <a:buNone/>
            </a:pPr>
            <a:r>
              <a:rPr lang="en-GB" altLang="en-US" sz="2800" dirty="0" smtClean="0">
                <a:solidFill>
                  <a:srgbClr val="080808"/>
                </a:solidFill>
                <a:effectLst>
                  <a:outerShdw blurRad="38100" dist="38100" dir="2700000" algn="tl">
                    <a:srgbClr val="000000">
                      <a:alpha val="43137"/>
                    </a:srgbClr>
                  </a:outerShdw>
                </a:effectLst>
                <a:latin typeface="Algerian" panose="04020705040A02060702" pitchFamily="82" charset="0"/>
              </a:rPr>
              <a:t>Manzanita &amp; </a:t>
            </a:r>
            <a:r>
              <a:rPr lang="en-GB" altLang="en-US" sz="2800" dirty="0" err="1" smtClean="0">
                <a:solidFill>
                  <a:srgbClr val="080808"/>
                </a:solidFill>
                <a:effectLst>
                  <a:outerShdw blurRad="38100" dist="38100" dir="2700000" algn="tl">
                    <a:srgbClr val="000000">
                      <a:alpha val="43137"/>
                    </a:srgbClr>
                  </a:outerShdw>
                </a:effectLst>
                <a:latin typeface="Algerian" panose="04020705040A02060702" pitchFamily="82" charset="0"/>
              </a:rPr>
              <a:t>Taholah</a:t>
            </a:r>
            <a:r>
              <a:rPr lang="en-GB" altLang="en-US" sz="2800" dirty="0" smtClean="0">
                <a:solidFill>
                  <a:srgbClr val="080808"/>
                </a:solidFill>
                <a:effectLst>
                  <a:outerShdw blurRad="38100" dist="38100" dir="2700000" algn="tl">
                    <a:srgbClr val="000000">
                      <a:alpha val="43137"/>
                    </a:srgbClr>
                  </a:outerShdw>
                </a:effectLst>
                <a:latin typeface="Algerian" panose="04020705040A02060702" pitchFamily="82" charset="0"/>
              </a:rPr>
              <a:t> tornadoes</a:t>
            </a:r>
            <a:endParaRPr lang="en-GB" altLang="en-US" sz="28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pic>
        <p:nvPicPr>
          <p:cNvPr id="13" name="Picture 12" descr="Composite Plot"/>
          <p:cNvPicPr/>
          <p:nvPr/>
        </p:nvPicPr>
        <p:blipFill rotWithShape="1">
          <a:blip r:embed="rId3" cstate="print">
            <a:extLst>
              <a:ext uri="{28A0092B-C50C-407E-A947-70E740481C1C}">
                <a14:useLocalDpi xmlns:a14="http://schemas.microsoft.com/office/drawing/2010/main" val="0"/>
              </a:ext>
            </a:extLst>
          </a:blip>
          <a:srcRect l="18121" t="9583" r="9982" b="1200"/>
          <a:stretch/>
        </p:blipFill>
        <p:spPr bwMode="auto">
          <a:xfrm>
            <a:off x="774583" y="3700940"/>
            <a:ext cx="3140307" cy="2824163"/>
          </a:xfrm>
          <a:prstGeom prst="rect">
            <a:avLst/>
          </a:prstGeom>
          <a:noFill/>
          <a:ln>
            <a:noFill/>
          </a:ln>
          <a:extLst>
            <a:ext uri="{53640926-AAD7-44D8-BBD7-CCE9431645EC}">
              <a14:shadowObscured xmlns:a14="http://schemas.microsoft.com/office/drawing/2010/main"/>
            </a:ext>
          </a:extLst>
        </p:spPr>
      </p:pic>
      <p:sp>
        <p:nvSpPr>
          <p:cNvPr id="17" name="TextBox 16"/>
          <p:cNvSpPr txBox="1"/>
          <p:nvPr/>
        </p:nvSpPr>
        <p:spPr>
          <a:xfrm>
            <a:off x="2859087" y="2842142"/>
            <a:ext cx="3257550" cy="461665"/>
          </a:xfrm>
          <a:prstGeom prst="rect">
            <a:avLst/>
          </a:prstGeom>
          <a:noFill/>
        </p:spPr>
        <p:txBody>
          <a:bodyPr wrap="square" rtlCol="0">
            <a:spAutoFit/>
          </a:bodyPr>
          <a:lstStyle/>
          <a:p>
            <a:pPr algn="ctr"/>
            <a:r>
              <a:rPr lang="en-US" sz="2400" b="1" dirty="0" smtClean="0"/>
              <a:t>500 mb Heights </a:t>
            </a:r>
            <a:endParaRPr lang="en-US" sz="2400" b="1" dirty="0"/>
          </a:p>
        </p:txBody>
      </p:sp>
      <p:sp>
        <p:nvSpPr>
          <p:cNvPr id="18" name="TextBox 17"/>
          <p:cNvSpPr txBox="1"/>
          <p:nvPr/>
        </p:nvSpPr>
        <p:spPr>
          <a:xfrm>
            <a:off x="5029199" y="3326846"/>
            <a:ext cx="3257550" cy="461665"/>
          </a:xfrm>
          <a:prstGeom prst="rect">
            <a:avLst/>
          </a:prstGeom>
          <a:noFill/>
        </p:spPr>
        <p:txBody>
          <a:bodyPr wrap="square" rtlCol="0">
            <a:spAutoFit/>
          </a:bodyPr>
          <a:lstStyle/>
          <a:p>
            <a:pPr algn="ctr"/>
            <a:r>
              <a:rPr lang="en-US" sz="2400" b="1" dirty="0" smtClean="0"/>
              <a:t>2016</a:t>
            </a:r>
            <a:endParaRPr lang="en-US" sz="2400" b="1" dirty="0"/>
          </a:p>
        </p:txBody>
      </p:sp>
      <p:sp>
        <p:nvSpPr>
          <p:cNvPr id="19" name="TextBox 18"/>
          <p:cNvSpPr txBox="1"/>
          <p:nvPr/>
        </p:nvSpPr>
        <p:spPr>
          <a:xfrm>
            <a:off x="715962" y="3331608"/>
            <a:ext cx="3257550" cy="461665"/>
          </a:xfrm>
          <a:prstGeom prst="rect">
            <a:avLst/>
          </a:prstGeom>
          <a:noFill/>
        </p:spPr>
        <p:txBody>
          <a:bodyPr wrap="square" rtlCol="0">
            <a:spAutoFit/>
          </a:bodyPr>
          <a:lstStyle/>
          <a:p>
            <a:pPr algn="ctr"/>
            <a:r>
              <a:rPr lang="en-US" sz="2400" b="1" dirty="0" smtClean="0"/>
              <a:t>1904</a:t>
            </a:r>
            <a:endParaRPr lang="en-US" sz="2400" b="1" dirty="0"/>
          </a:p>
        </p:txBody>
      </p:sp>
      <p:pic>
        <p:nvPicPr>
          <p:cNvPr id="20" name="Picture 19" descr="Composite Plot"/>
          <p:cNvPicPr/>
          <p:nvPr/>
        </p:nvPicPr>
        <p:blipFill rotWithShape="1">
          <a:blip r:embed="rId4">
            <a:extLst>
              <a:ext uri="{28A0092B-C50C-407E-A947-70E740481C1C}">
                <a14:useLocalDpi xmlns:a14="http://schemas.microsoft.com/office/drawing/2010/main" val="0"/>
              </a:ext>
            </a:extLst>
          </a:blip>
          <a:srcRect l="16267" t="10723" r="11454" b="1218"/>
          <a:stretch/>
        </p:blipFill>
        <p:spPr bwMode="auto">
          <a:xfrm>
            <a:off x="5067299" y="3696178"/>
            <a:ext cx="3181349" cy="2824163"/>
          </a:xfrm>
          <a:prstGeom prst="rect">
            <a:avLst/>
          </a:prstGeom>
          <a:noFill/>
          <a:ln>
            <a:noFill/>
          </a:ln>
          <a:extLst>
            <a:ext uri="{53640926-AAD7-44D8-BBD7-CCE9431645EC}">
              <a14:shadowObscured xmlns:a14="http://schemas.microsoft.com/office/drawing/2010/main"/>
            </a:ext>
          </a:extLst>
        </p:spPr>
      </p:pic>
      <p:sp>
        <p:nvSpPr>
          <p:cNvPr id="21" name="TextBox 20"/>
          <p:cNvSpPr txBox="1"/>
          <p:nvPr/>
        </p:nvSpPr>
        <p:spPr>
          <a:xfrm>
            <a:off x="1888925" y="4013716"/>
            <a:ext cx="552450" cy="707886"/>
          </a:xfrm>
          <a:prstGeom prst="rect">
            <a:avLst/>
          </a:prstGeom>
          <a:noFill/>
        </p:spPr>
        <p:txBody>
          <a:bodyPr wrap="square" rtlCol="0">
            <a:spAutoFit/>
          </a:bodyPr>
          <a:lstStyle/>
          <a:p>
            <a:pPr algn="ctr"/>
            <a:r>
              <a:rPr lang="en-US" sz="4000" b="1" dirty="0" smtClean="0">
                <a:solidFill>
                  <a:srgbClr val="C00000"/>
                </a:solidFill>
                <a:latin typeface="Arabic Typesetting" panose="03020402040406030203" pitchFamily="66" charset="-78"/>
                <a:cs typeface="Arabic Typesetting" panose="03020402040406030203" pitchFamily="66" charset="-78"/>
              </a:rPr>
              <a:t>L</a:t>
            </a:r>
            <a:endParaRPr lang="en-US" sz="4000" b="1" dirty="0">
              <a:solidFill>
                <a:srgbClr val="C00000"/>
              </a:solidFill>
              <a:latin typeface="Arabic Typesetting" panose="03020402040406030203" pitchFamily="66" charset="-78"/>
              <a:cs typeface="Arabic Typesetting" panose="03020402040406030203" pitchFamily="66" charset="-78"/>
            </a:endParaRPr>
          </a:p>
        </p:txBody>
      </p:sp>
      <p:sp>
        <p:nvSpPr>
          <p:cNvPr id="22" name="TextBox 21"/>
          <p:cNvSpPr txBox="1"/>
          <p:nvPr/>
        </p:nvSpPr>
        <p:spPr>
          <a:xfrm>
            <a:off x="6457981" y="4223266"/>
            <a:ext cx="552450" cy="707886"/>
          </a:xfrm>
          <a:prstGeom prst="rect">
            <a:avLst/>
          </a:prstGeom>
          <a:noFill/>
        </p:spPr>
        <p:txBody>
          <a:bodyPr wrap="square" rtlCol="0">
            <a:spAutoFit/>
          </a:bodyPr>
          <a:lstStyle/>
          <a:p>
            <a:pPr algn="ctr"/>
            <a:r>
              <a:rPr lang="en-US" sz="4000" b="1" dirty="0" smtClean="0">
                <a:solidFill>
                  <a:srgbClr val="C00000"/>
                </a:solidFill>
                <a:latin typeface="Arabic Typesetting" panose="03020402040406030203" pitchFamily="66" charset="-78"/>
                <a:cs typeface="Arabic Typesetting" panose="03020402040406030203" pitchFamily="66" charset="-78"/>
              </a:rPr>
              <a:t>L</a:t>
            </a:r>
            <a:endParaRPr lang="en-US" sz="4000" b="1" dirty="0">
              <a:solidFill>
                <a:srgbClr val="C00000"/>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1398271149"/>
      </p:ext>
    </p:extLst>
  </p:cSld>
  <p:clrMapOvr>
    <a:masterClrMapping/>
  </p:clrMapOvr>
  <p:transition/>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cxnSp>
        <p:nvCxnSpPr>
          <p:cNvPr id="6" name="Straight Connector 5"/>
          <p:cNvCxnSpPr/>
          <p:nvPr/>
        </p:nvCxnSpPr>
        <p:spPr>
          <a:xfrm>
            <a:off x="0" y="1155700"/>
            <a:ext cx="9144000"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150971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1546225"/>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77" name="TextBox 10"/>
          <p:cNvSpPr txBox="1">
            <a:spLocks noChangeArrowheads="1"/>
          </p:cNvSpPr>
          <p:nvPr/>
        </p:nvSpPr>
        <p:spPr bwMode="auto">
          <a:xfrm>
            <a:off x="3383586" y="1192213"/>
            <a:ext cx="22085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Tuesday</a:t>
            </a:r>
            <a:r>
              <a:rPr lang="en-GB" altLang="en-US" sz="1400" b="1" dirty="0">
                <a:solidFill>
                  <a:srgbClr val="1C1C1C"/>
                </a:solidFill>
              </a:rPr>
              <a:t>, </a:t>
            </a:r>
            <a:r>
              <a:rPr lang="en-GB" altLang="en-US" sz="1400" b="1" dirty="0" smtClean="0">
                <a:solidFill>
                  <a:srgbClr val="1C1C1C"/>
                </a:solidFill>
              </a:rPr>
              <a:t>January </a:t>
            </a:r>
            <a:r>
              <a:rPr lang="en-GB" altLang="en-US" sz="1400" b="1" dirty="0">
                <a:solidFill>
                  <a:srgbClr val="1C1C1C"/>
                </a:solidFill>
              </a:rPr>
              <a:t>24, </a:t>
            </a:r>
            <a:r>
              <a:rPr lang="en-GB" altLang="en-US" sz="1400" b="1" dirty="0" smtClean="0">
                <a:solidFill>
                  <a:srgbClr val="1C1C1C"/>
                </a:solidFill>
              </a:rPr>
              <a:t>2017</a:t>
            </a:r>
            <a:endParaRPr lang="en-GB" altLang="en-US" sz="1400" b="1" dirty="0">
              <a:solidFill>
                <a:srgbClr val="1C1C1C"/>
              </a:solidFill>
            </a:endParaRPr>
          </a:p>
        </p:txBody>
      </p:sp>
      <p:sp>
        <p:nvSpPr>
          <p:cNvPr id="3078" name="TextBox 11"/>
          <p:cNvSpPr txBox="1">
            <a:spLocks noChangeArrowheads="1"/>
          </p:cNvSpPr>
          <p:nvPr/>
        </p:nvSpPr>
        <p:spPr bwMode="auto">
          <a:xfrm>
            <a:off x="131763" y="1222375"/>
            <a:ext cx="37687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r>
              <a:rPr lang="en-GB" altLang="en-US" sz="1200" b="1" dirty="0" smtClean="0">
                <a:solidFill>
                  <a:srgbClr val="1C1C1C"/>
                </a:solidFill>
              </a:rPr>
              <a:t>Dave Elson</a:t>
            </a:r>
            <a:endParaRPr lang="en-GB" altLang="en-US" sz="1200" b="1" dirty="0">
              <a:solidFill>
                <a:srgbClr val="1C1C1C"/>
              </a:solidFill>
            </a:endParaRPr>
          </a:p>
        </p:txBody>
      </p:sp>
      <p:sp>
        <p:nvSpPr>
          <p:cNvPr id="3079" name="TextBox 12"/>
          <p:cNvSpPr txBox="1">
            <a:spLocks noChangeArrowheads="1"/>
          </p:cNvSpPr>
          <p:nvPr/>
        </p:nvSpPr>
        <p:spPr bwMode="auto">
          <a:xfrm>
            <a:off x="7772400" y="1217613"/>
            <a:ext cx="1143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r" eaLnBrk="1" hangingPunct="1">
              <a:spcBef>
                <a:spcPct val="0"/>
              </a:spcBef>
              <a:buFontTx/>
              <a:buNone/>
            </a:pPr>
            <a:r>
              <a:rPr lang="en-GB" altLang="en-US" sz="1200" b="1" dirty="0" smtClean="0">
                <a:solidFill>
                  <a:srgbClr val="1C1C1C"/>
                </a:solidFill>
              </a:rPr>
              <a:t>Treena Jensen</a:t>
            </a:r>
            <a:endParaRPr lang="en-GB" altLang="en-US" sz="1400" b="1" dirty="0">
              <a:solidFill>
                <a:srgbClr val="1C1C1C"/>
              </a:solidFill>
            </a:endParaRPr>
          </a:p>
        </p:txBody>
      </p:sp>
      <p:cxnSp>
        <p:nvCxnSpPr>
          <p:cNvPr id="25" name="Straight Connector 24"/>
          <p:cNvCxnSpPr/>
          <p:nvPr/>
        </p:nvCxnSpPr>
        <p:spPr>
          <a:xfrm>
            <a:off x="-4763" y="1189038"/>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90" name="TextBox 10"/>
          <p:cNvSpPr txBox="1">
            <a:spLocks noChangeArrowheads="1"/>
          </p:cNvSpPr>
          <p:nvPr/>
        </p:nvSpPr>
        <p:spPr bwMode="auto">
          <a:xfrm>
            <a:off x="2088950" y="862013"/>
            <a:ext cx="47851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American Meteorological Society Meeting, Portland Oregon</a:t>
            </a:r>
            <a:endParaRPr lang="en-GB" altLang="en-US" sz="1400" b="1" dirty="0">
              <a:solidFill>
                <a:srgbClr val="1C1C1C"/>
              </a:solidFill>
            </a:endParaRPr>
          </a:p>
        </p:txBody>
      </p:sp>
      <p:sp>
        <p:nvSpPr>
          <p:cNvPr id="2" name="TextBox 1"/>
          <p:cNvSpPr txBox="1"/>
          <p:nvPr/>
        </p:nvSpPr>
        <p:spPr>
          <a:xfrm>
            <a:off x="35169" y="37842"/>
            <a:ext cx="9108831" cy="784830"/>
          </a:xfrm>
          <a:prstGeom prst="rect">
            <a:avLst/>
          </a:prstGeom>
          <a:noFill/>
        </p:spPr>
        <p:txBody>
          <a:bodyPr wrap="square" rtlCol="0">
            <a:spAutoFit/>
          </a:bodyPr>
          <a:lstStyle/>
          <a:p>
            <a:pPr algn="ct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Pacific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Northwest</a:t>
            </a: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Tornadoes</a:t>
            </a:r>
            <a:endParaRPr lang="en-US" sz="45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sp>
        <p:nvSpPr>
          <p:cNvPr id="55" name="TextBox 6"/>
          <p:cNvSpPr txBox="1">
            <a:spLocks noChangeArrowheads="1"/>
          </p:cNvSpPr>
          <p:nvPr/>
        </p:nvSpPr>
        <p:spPr bwMode="auto">
          <a:xfrm>
            <a:off x="1" y="1652588"/>
            <a:ext cx="91440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2800" dirty="0" smtClean="0">
                <a:solidFill>
                  <a:srgbClr val="080808"/>
                </a:solidFill>
                <a:effectLst>
                  <a:outerShdw blurRad="38100" dist="38100" dir="2700000" algn="tl">
                    <a:srgbClr val="000000">
                      <a:alpha val="43137"/>
                    </a:srgbClr>
                  </a:outerShdw>
                </a:effectLst>
                <a:latin typeface="Algerian" panose="04020705040A02060702" pitchFamily="82" charset="0"/>
              </a:rPr>
              <a:t>similarities of the</a:t>
            </a:r>
          </a:p>
          <a:p>
            <a:pPr algn="ctr" eaLnBrk="1" hangingPunct="1">
              <a:spcBef>
                <a:spcPct val="0"/>
              </a:spcBef>
              <a:buFontTx/>
              <a:buNone/>
            </a:pPr>
            <a:r>
              <a:rPr lang="en-GB" altLang="en-US" sz="2800" dirty="0" smtClean="0">
                <a:solidFill>
                  <a:srgbClr val="080808"/>
                </a:solidFill>
                <a:effectLst>
                  <a:outerShdw blurRad="38100" dist="38100" dir="2700000" algn="tl">
                    <a:srgbClr val="000000">
                      <a:alpha val="43137"/>
                    </a:srgbClr>
                  </a:outerShdw>
                </a:effectLst>
                <a:latin typeface="Algerian" panose="04020705040A02060702" pitchFamily="82" charset="0"/>
              </a:rPr>
              <a:t>Manzanita &amp; </a:t>
            </a:r>
            <a:r>
              <a:rPr lang="en-GB" altLang="en-US" sz="2800" dirty="0" err="1" smtClean="0">
                <a:solidFill>
                  <a:srgbClr val="080808"/>
                </a:solidFill>
                <a:effectLst>
                  <a:outerShdw blurRad="38100" dist="38100" dir="2700000" algn="tl">
                    <a:srgbClr val="000000">
                      <a:alpha val="43137"/>
                    </a:srgbClr>
                  </a:outerShdw>
                </a:effectLst>
                <a:latin typeface="Algerian" panose="04020705040A02060702" pitchFamily="82" charset="0"/>
              </a:rPr>
              <a:t>Taholah</a:t>
            </a:r>
            <a:r>
              <a:rPr lang="en-GB" altLang="en-US" sz="2800" dirty="0" smtClean="0">
                <a:solidFill>
                  <a:srgbClr val="080808"/>
                </a:solidFill>
                <a:effectLst>
                  <a:outerShdw blurRad="38100" dist="38100" dir="2700000" algn="tl">
                    <a:srgbClr val="000000">
                      <a:alpha val="43137"/>
                    </a:srgbClr>
                  </a:outerShdw>
                </a:effectLst>
                <a:latin typeface="Algerian" panose="04020705040A02060702" pitchFamily="82" charset="0"/>
              </a:rPr>
              <a:t> tornadoes</a:t>
            </a:r>
            <a:endParaRPr lang="en-GB" altLang="en-US" sz="28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sp>
        <p:nvSpPr>
          <p:cNvPr id="17" name="TextBox 16"/>
          <p:cNvSpPr txBox="1"/>
          <p:nvPr/>
        </p:nvSpPr>
        <p:spPr>
          <a:xfrm>
            <a:off x="2859087" y="2842142"/>
            <a:ext cx="3257550" cy="461665"/>
          </a:xfrm>
          <a:prstGeom prst="rect">
            <a:avLst/>
          </a:prstGeom>
          <a:noFill/>
        </p:spPr>
        <p:txBody>
          <a:bodyPr wrap="square" rtlCol="0">
            <a:spAutoFit/>
          </a:bodyPr>
          <a:lstStyle/>
          <a:p>
            <a:pPr algn="ctr"/>
            <a:r>
              <a:rPr lang="en-US" sz="2400" b="1" dirty="0" smtClean="0"/>
              <a:t>Surface Pressure</a:t>
            </a:r>
            <a:endParaRPr lang="en-US" sz="2400" b="1" dirty="0"/>
          </a:p>
        </p:txBody>
      </p:sp>
      <p:sp>
        <p:nvSpPr>
          <p:cNvPr id="18" name="TextBox 17"/>
          <p:cNvSpPr txBox="1"/>
          <p:nvPr/>
        </p:nvSpPr>
        <p:spPr>
          <a:xfrm>
            <a:off x="5029199" y="3326846"/>
            <a:ext cx="3257550" cy="461665"/>
          </a:xfrm>
          <a:prstGeom prst="rect">
            <a:avLst/>
          </a:prstGeom>
          <a:noFill/>
        </p:spPr>
        <p:txBody>
          <a:bodyPr wrap="square" rtlCol="0">
            <a:spAutoFit/>
          </a:bodyPr>
          <a:lstStyle/>
          <a:p>
            <a:pPr algn="ctr"/>
            <a:r>
              <a:rPr lang="en-US" sz="2400" b="1" dirty="0" smtClean="0"/>
              <a:t>2016</a:t>
            </a:r>
            <a:endParaRPr lang="en-US" sz="2400" b="1" dirty="0"/>
          </a:p>
        </p:txBody>
      </p:sp>
      <p:sp>
        <p:nvSpPr>
          <p:cNvPr id="19" name="TextBox 18"/>
          <p:cNvSpPr txBox="1"/>
          <p:nvPr/>
        </p:nvSpPr>
        <p:spPr>
          <a:xfrm>
            <a:off x="715962" y="3331608"/>
            <a:ext cx="3257550" cy="461665"/>
          </a:xfrm>
          <a:prstGeom prst="rect">
            <a:avLst/>
          </a:prstGeom>
          <a:noFill/>
        </p:spPr>
        <p:txBody>
          <a:bodyPr wrap="square" rtlCol="0">
            <a:spAutoFit/>
          </a:bodyPr>
          <a:lstStyle/>
          <a:p>
            <a:pPr algn="ctr"/>
            <a:r>
              <a:rPr lang="en-US" sz="2400" b="1" dirty="0" smtClean="0"/>
              <a:t>1904</a:t>
            </a:r>
            <a:endParaRPr lang="en-US" sz="2400" b="1" dirty="0"/>
          </a:p>
        </p:txBody>
      </p:sp>
      <p:pic>
        <p:nvPicPr>
          <p:cNvPr id="21" name="Picture 20" descr="Composite Plot"/>
          <p:cNvPicPr/>
          <p:nvPr/>
        </p:nvPicPr>
        <p:blipFill rotWithShape="1">
          <a:blip r:embed="rId3" cstate="print">
            <a:extLst>
              <a:ext uri="{28A0092B-C50C-407E-A947-70E740481C1C}">
                <a14:useLocalDpi xmlns:a14="http://schemas.microsoft.com/office/drawing/2010/main" val="0"/>
              </a:ext>
            </a:extLst>
          </a:blip>
          <a:srcRect l="13714" t="6771" r="7998" b="-692"/>
          <a:stretch/>
        </p:blipFill>
        <p:spPr bwMode="auto">
          <a:xfrm>
            <a:off x="754062" y="3696179"/>
            <a:ext cx="3181349" cy="2858662"/>
          </a:xfrm>
          <a:prstGeom prst="rect">
            <a:avLst/>
          </a:prstGeom>
          <a:noFill/>
          <a:ln>
            <a:noFill/>
          </a:ln>
          <a:extLst>
            <a:ext uri="{53640926-AAD7-44D8-BBD7-CCE9431645EC}">
              <a14:shadowObscured xmlns:a14="http://schemas.microsoft.com/office/drawing/2010/main"/>
            </a:ext>
          </a:extLst>
        </p:spPr>
      </p:pic>
      <p:pic>
        <p:nvPicPr>
          <p:cNvPr id="22" name="Picture 21" descr="Composite Plot"/>
          <p:cNvPicPr/>
          <p:nvPr/>
        </p:nvPicPr>
        <p:blipFill rotWithShape="1">
          <a:blip r:embed="rId4" cstate="print">
            <a:extLst>
              <a:ext uri="{28A0092B-C50C-407E-A947-70E740481C1C}">
                <a14:useLocalDpi xmlns:a14="http://schemas.microsoft.com/office/drawing/2010/main" val="0"/>
              </a:ext>
            </a:extLst>
          </a:blip>
          <a:srcRect l="12565" t="8124" r="5514" b="-1848"/>
          <a:stretch/>
        </p:blipFill>
        <p:spPr bwMode="auto">
          <a:xfrm>
            <a:off x="5067299" y="3696179"/>
            <a:ext cx="3181349" cy="2858662"/>
          </a:xfrm>
          <a:prstGeom prst="rect">
            <a:avLst/>
          </a:prstGeom>
          <a:noFill/>
          <a:ln>
            <a:noFill/>
          </a:ln>
          <a:extLst>
            <a:ext uri="{53640926-AAD7-44D8-BBD7-CCE9431645EC}">
              <a14:shadowObscured xmlns:a14="http://schemas.microsoft.com/office/drawing/2010/main"/>
            </a:ext>
          </a:extLst>
        </p:spPr>
      </p:pic>
      <p:sp>
        <p:nvSpPr>
          <p:cNvPr id="3" name="TextBox 2"/>
          <p:cNvSpPr txBox="1"/>
          <p:nvPr/>
        </p:nvSpPr>
        <p:spPr>
          <a:xfrm>
            <a:off x="2088950" y="4223266"/>
            <a:ext cx="552450" cy="707886"/>
          </a:xfrm>
          <a:prstGeom prst="rect">
            <a:avLst/>
          </a:prstGeom>
          <a:noFill/>
        </p:spPr>
        <p:txBody>
          <a:bodyPr wrap="square" rtlCol="0">
            <a:spAutoFit/>
          </a:bodyPr>
          <a:lstStyle/>
          <a:p>
            <a:pPr algn="ctr"/>
            <a:r>
              <a:rPr lang="en-US" sz="4000" b="1" dirty="0" smtClean="0">
                <a:solidFill>
                  <a:srgbClr val="C00000"/>
                </a:solidFill>
                <a:latin typeface="Arabic Typesetting" panose="03020402040406030203" pitchFamily="66" charset="-78"/>
                <a:cs typeface="Arabic Typesetting" panose="03020402040406030203" pitchFamily="66" charset="-78"/>
              </a:rPr>
              <a:t>L</a:t>
            </a:r>
            <a:endParaRPr lang="en-US" sz="4000" b="1" dirty="0">
              <a:solidFill>
                <a:srgbClr val="C00000"/>
              </a:solidFill>
              <a:latin typeface="Arabic Typesetting" panose="03020402040406030203" pitchFamily="66" charset="-78"/>
              <a:cs typeface="Arabic Typesetting" panose="03020402040406030203" pitchFamily="66" charset="-78"/>
            </a:endParaRPr>
          </a:p>
        </p:txBody>
      </p:sp>
      <p:sp>
        <p:nvSpPr>
          <p:cNvPr id="23" name="TextBox 22"/>
          <p:cNvSpPr txBox="1"/>
          <p:nvPr/>
        </p:nvSpPr>
        <p:spPr>
          <a:xfrm>
            <a:off x="6381749" y="4223266"/>
            <a:ext cx="552450" cy="707886"/>
          </a:xfrm>
          <a:prstGeom prst="rect">
            <a:avLst/>
          </a:prstGeom>
          <a:noFill/>
        </p:spPr>
        <p:txBody>
          <a:bodyPr wrap="square" rtlCol="0">
            <a:spAutoFit/>
          </a:bodyPr>
          <a:lstStyle/>
          <a:p>
            <a:pPr algn="ctr"/>
            <a:r>
              <a:rPr lang="en-US" sz="4000" b="1" dirty="0" smtClean="0">
                <a:solidFill>
                  <a:srgbClr val="C00000"/>
                </a:solidFill>
                <a:latin typeface="Arabic Typesetting" panose="03020402040406030203" pitchFamily="66" charset="-78"/>
                <a:cs typeface="Arabic Typesetting" panose="03020402040406030203" pitchFamily="66" charset="-78"/>
              </a:rPr>
              <a:t>L</a:t>
            </a:r>
            <a:endParaRPr lang="en-US" sz="4000" b="1" dirty="0">
              <a:solidFill>
                <a:srgbClr val="C00000"/>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69685302"/>
      </p:ext>
    </p:extLst>
  </p:cSld>
  <p:clrMapOvr>
    <a:masterClrMapping/>
  </p:clrMapOvr>
  <p:transition/>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TextBox 6"/>
          <p:cNvSpPr txBox="1">
            <a:spLocks noChangeArrowheads="1"/>
          </p:cNvSpPr>
          <p:nvPr/>
        </p:nvSpPr>
        <p:spPr bwMode="auto">
          <a:xfrm>
            <a:off x="1" y="231168"/>
            <a:ext cx="9144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4800" dirty="0" smtClean="0">
                <a:solidFill>
                  <a:srgbClr val="080808"/>
                </a:solidFill>
                <a:effectLst>
                  <a:outerShdw blurRad="38100" dist="38100" dir="2700000" algn="tl">
                    <a:srgbClr val="000000">
                      <a:alpha val="43137"/>
                    </a:srgbClr>
                  </a:outerShdw>
                </a:effectLst>
                <a:latin typeface="Algerian" panose="04020705040A02060702" pitchFamily="82" charset="0"/>
              </a:rPr>
              <a:t>Work in progress</a:t>
            </a:r>
            <a:endParaRPr lang="en-GB" altLang="en-US" sz="48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sp>
        <p:nvSpPr>
          <p:cNvPr id="3" name="TextBox 2"/>
          <p:cNvSpPr txBox="1"/>
          <p:nvPr/>
        </p:nvSpPr>
        <p:spPr>
          <a:xfrm>
            <a:off x="466725" y="1733550"/>
            <a:ext cx="7886700" cy="4031873"/>
          </a:xfrm>
          <a:prstGeom prst="rect">
            <a:avLst/>
          </a:prstGeom>
          <a:noFill/>
          <a:ln>
            <a:noFill/>
          </a:ln>
        </p:spPr>
        <p:txBody>
          <a:bodyPr wrap="square" rtlCol="0">
            <a:spAutoFit/>
          </a:bodyPr>
          <a:lstStyle/>
          <a:p>
            <a:pPr marL="285750" indent="-285750">
              <a:buFont typeface="Wingdings" panose="05000000000000000000" pitchFamily="2" charset="2"/>
              <a:buChar char="v"/>
            </a:pPr>
            <a:endParaRPr lang="en-US" dirty="0" smtClean="0">
              <a:solidFill>
                <a:srgbClr val="111111"/>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r>
              <a:rPr lang="en-US" sz="2400" dirty="0" smtClean="0">
                <a:solidFill>
                  <a:srgbClr val="111111"/>
                </a:solidFill>
                <a:latin typeface="Times New Roman" panose="02020603050405020304" pitchFamily="18" charset="0"/>
                <a:cs typeface="Times New Roman" panose="02020603050405020304" pitchFamily="18" charset="0"/>
              </a:rPr>
              <a:t> </a:t>
            </a:r>
            <a:r>
              <a:rPr lang="en-US" sz="2800" dirty="0" smtClean="0">
                <a:solidFill>
                  <a:srgbClr val="111111"/>
                </a:solidFill>
                <a:latin typeface="Times New Roman" panose="02020603050405020304" pitchFamily="18" charset="0"/>
                <a:cs typeface="Times New Roman" panose="02020603050405020304" pitchFamily="18" charset="0"/>
              </a:rPr>
              <a:t>Expand </a:t>
            </a:r>
            <a:r>
              <a:rPr lang="en-US" sz="2800" dirty="0">
                <a:solidFill>
                  <a:srgbClr val="111111"/>
                </a:solidFill>
                <a:latin typeface="Times New Roman" panose="02020603050405020304" pitchFamily="18" charset="0"/>
                <a:cs typeface="Times New Roman" panose="02020603050405020304" pitchFamily="18" charset="0"/>
              </a:rPr>
              <a:t>database beyond the Portland Forecast </a:t>
            </a:r>
            <a:r>
              <a:rPr lang="en-US" sz="2800" dirty="0" smtClean="0">
                <a:solidFill>
                  <a:srgbClr val="111111"/>
                </a:solidFill>
                <a:latin typeface="Times New Roman" panose="02020603050405020304" pitchFamily="18" charset="0"/>
                <a:cs typeface="Times New Roman" panose="02020603050405020304" pitchFamily="18" charset="0"/>
              </a:rPr>
              <a:t>  Area </a:t>
            </a:r>
            <a:endParaRPr lang="en-US" sz="2800" dirty="0">
              <a:solidFill>
                <a:srgbClr val="111111"/>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endParaRPr lang="en-US" sz="2400" dirty="0">
              <a:solidFill>
                <a:srgbClr val="111111"/>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r>
              <a:rPr lang="en-US" sz="2800" dirty="0" smtClean="0">
                <a:solidFill>
                  <a:srgbClr val="111111"/>
                </a:solidFill>
                <a:latin typeface="Times New Roman" panose="02020603050405020304" pitchFamily="18" charset="0"/>
                <a:cs typeface="Times New Roman" panose="02020603050405020304" pitchFamily="18" charset="0"/>
              </a:rPr>
              <a:t> Create detailed damage Path Maps for 1904 Tornadoes</a:t>
            </a:r>
          </a:p>
          <a:p>
            <a:pPr marL="285750" indent="-285750">
              <a:buFont typeface="Wingdings" panose="05000000000000000000" pitchFamily="2" charset="2"/>
              <a:buChar char="v"/>
            </a:pPr>
            <a:endParaRPr lang="en-US" sz="2800" dirty="0">
              <a:solidFill>
                <a:srgbClr val="111111"/>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r>
              <a:rPr lang="en-US" sz="2800" dirty="0" smtClean="0">
                <a:solidFill>
                  <a:srgbClr val="111111"/>
                </a:solidFill>
                <a:latin typeface="Times New Roman" panose="02020603050405020304" pitchFamily="18" charset="0"/>
                <a:cs typeface="Times New Roman" panose="02020603050405020304" pitchFamily="18" charset="0"/>
              </a:rPr>
              <a:t> Explore more historical tornadoes in depth</a:t>
            </a:r>
          </a:p>
          <a:p>
            <a:endParaRPr lang="en-US" sz="2800" dirty="0">
              <a:solidFill>
                <a:srgbClr val="111111"/>
              </a:solidFill>
              <a:latin typeface="Times New Roman" panose="02020603050405020304" pitchFamily="18" charset="0"/>
              <a:cs typeface="Times New Roman" panose="02020603050405020304" pitchFamily="18" charset="0"/>
            </a:endParaRPr>
          </a:p>
          <a:p>
            <a:endParaRPr lang="en-US" dirty="0"/>
          </a:p>
        </p:txBody>
      </p:sp>
      <p:cxnSp>
        <p:nvCxnSpPr>
          <p:cNvPr id="11" name="Straight Connector 10"/>
          <p:cNvCxnSpPr/>
          <p:nvPr/>
        </p:nvCxnSpPr>
        <p:spPr>
          <a:xfrm>
            <a:off x="-4763" y="950913"/>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14288" y="989013"/>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p:nvPicPr>
        <p:blipFill>
          <a:blip r:embed="rId3">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43413" y="5321023"/>
            <a:ext cx="1323438" cy="1337369"/>
          </a:xfrm>
          <a:prstGeom prst="rect">
            <a:avLst/>
          </a:prstGeom>
        </p:spPr>
      </p:pic>
      <p:pic>
        <p:nvPicPr>
          <p:cNvPr id="7" name="Picture 6"/>
          <p:cNvPicPr>
            <a:picLocks noChangeAspect="1"/>
          </p:cNvPicPr>
          <p:nvPr/>
        </p:nvPicPr>
        <p:blipFill>
          <a:blip r:embed="rId4">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7632885" y="5321022"/>
            <a:ext cx="1347578" cy="1337369"/>
          </a:xfrm>
          <a:prstGeom prst="rect">
            <a:avLst/>
          </a:prstGeom>
        </p:spPr>
      </p:pic>
    </p:spTree>
    <p:extLst>
      <p:ext uri="{BB962C8B-B14F-4D97-AF65-F5344CB8AC3E}">
        <p14:creationId xmlns:p14="http://schemas.microsoft.com/office/powerpoint/2010/main" val="2338037509"/>
      </p:ext>
    </p:extLst>
  </p:cSld>
  <p:clrMapOvr>
    <a:masterClrMapping/>
  </p:clrMapOvr>
  <p:transition/>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0" y="1155700"/>
            <a:ext cx="9144000" cy="0"/>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1509713"/>
            <a:ext cx="91440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1546225"/>
            <a:ext cx="9144000"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77" name="TextBox 10"/>
          <p:cNvSpPr txBox="1">
            <a:spLocks noChangeArrowheads="1"/>
          </p:cNvSpPr>
          <p:nvPr/>
        </p:nvSpPr>
        <p:spPr bwMode="auto">
          <a:xfrm>
            <a:off x="3383586" y="1192213"/>
            <a:ext cx="22085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Tuesday</a:t>
            </a:r>
            <a:r>
              <a:rPr lang="en-GB" altLang="en-US" sz="1400" b="1" dirty="0">
                <a:solidFill>
                  <a:srgbClr val="1C1C1C"/>
                </a:solidFill>
              </a:rPr>
              <a:t>, </a:t>
            </a:r>
            <a:r>
              <a:rPr lang="en-GB" altLang="en-US" sz="1400" b="1" dirty="0" smtClean="0">
                <a:solidFill>
                  <a:srgbClr val="1C1C1C"/>
                </a:solidFill>
              </a:rPr>
              <a:t>January </a:t>
            </a:r>
            <a:r>
              <a:rPr lang="en-GB" altLang="en-US" sz="1400" b="1" dirty="0">
                <a:solidFill>
                  <a:srgbClr val="1C1C1C"/>
                </a:solidFill>
              </a:rPr>
              <a:t>24, </a:t>
            </a:r>
            <a:r>
              <a:rPr lang="en-GB" altLang="en-US" sz="1400" b="1" dirty="0" smtClean="0">
                <a:solidFill>
                  <a:srgbClr val="1C1C1C"/>
                </a:solidFill>
              </a:rPr>
              <a:t>2017</a:t>
            </a:r>
            <a:endParaRPr lang="en-GB" altLang="en-US" sz="1400" b="1" dirty="0">
              <a:solidFill>
                <a:srgbClr val="1C1C1C"/>
              </a:solidFill>
            </a:endParaRPr>
          </a:p>
        </p:txBody>
      </p:sp>
      <p:sp>
        <p:nvSpPr>
          <p:cNvPr id="3078" name="TextBox 11"/>
          <p:cNvSpPr txBox="1">
            <a:spLocks noChangeArrowheads="1"/>
          </p:cNvSpPr>
          <p:nvPr/>
        </p:nvSpPr>
        <p:spPr bwMode="auto">
          <a:xfrm>
            <a:off x="131763" y="1222375"/>
            <a:ext cx="37687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r>
              <a:rPr lang="en-GB" altLang="en-US" sz="1200" b="1" dirty="0" smtClean="0">
                <a:solidFill>
                  <a:srgbClr val="1C1C1C"/>
                </a:solidFill>
              </a:rPr>
              <a:t>Dave Elson</a:t>
            </a:r>
            <a:endParaRPr lang="en-GB" altLang="en-US" sz="1200" b="1" dirty="0">
              <a:solidFill>
                <a:srgbClr val="1C1C1C"/>
              </a:solidFill>
            </a:endParaRPr>
          </a:p>
        </p:txBody>
      </p:sp>
      <p:sp>
        <p:nvSpPr>
          <p:cNvPr id="3079" name="TextBox 12"/>
          <p:cNvSpPr txBox="1">
            <a:spLocks noChangeArrowheads="1"/>
          </p:cNvSpPr>
          <p:nvPr/>
        </p:nvSpPr>
        <p:spPr bwMode="auto">
          <a:xfrm>
            <a:off x="7772400" y="1217613"/>
            <a:ext cx="1143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r" eaLnBrk="1" hangingPunct="1">
              <a:spcBef>
                <a:spcPct val="0"/>
              </a:spcBef>
              <a:buFontTx/>
              <a:buNone/>
            </a:pPr>
            <a:r>
              <a:rPr lang="en-GB" altLang="en-US" sz="1200" b="1" dirty="0" smtClean="0">
                <a:solidFill>
                  <a:srgbClr val="1C1C1C"/>
                </a:solidFill>
              </a:rPr>
              <a:t>Treena Jensen</a:t>
            </a:r>
            <a:endParaRPr lang="en-GB" altLang="en-US" sz="1400" b="1" dirty="0">
              <a:solidFill>
                <a:srgbClr val="1C1C1C"/>
              </a:solidFill>
            </a:endParaRPr>
          </a:p>
        </p:txBody>
      </p:sp>
      <p:cxnSp>
        <p:nvCxnSpPr>
          <p:cNvPr id="25" name="Straight Connector 24"/>
          <p:cNvCxnSpPr/>
          <p:nvPr/>
        </p:nvCxnSpPr>
        <p:spPr>
          <a:xfrm>
            <a:off x="-4763" y="1189038"/>
            <a:ext cx="9144001" cy="0"/>
          </a:xfrm>
          <a:prstGeom prst="line">
            <a:avLst/>
          </a:prstGeom>
          <a:ln>
            <a:solidFill>
              <a:srgbClr val="232323"/>
            </a:solidFill>
          </a:ln>
        </p:spPr>
        <p:style>
          <a:lnRef idx="1">
            <a:schemeClr val="accent1"/>
          </a:lnRef>
          <a:fillRef idx="0">
            <a:schemeClr val="accent1"/>
          </a:fillRef>
          <a:effectRef idx="0">
            <a:schemeClr val="accent1"/>
          </a:effectRef>
          <a:fontRef idx="minor">
            <a:schemeClr val="tx1"/>
          </a:fontRef>
        </p:style>
      </p:cxnSp>
      <p:sp>
        <p:nvSpPr>
          <p:cNvPr id="3090" name="TextBox 10"/>
          <p:cNvSpPr txBox="1">
            <a:spLocks noChangeArrowheads="1"/>
          </p:cNvSpPr>
          <p:nvPr/>
        </p:nvSpPr>
        <p:spPr bwMode="auto">
          <a:xfrm>
            <a:off x="2088950" y="862013"/>
            <a:ext cx="47851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400" b="1" dirty="0" smtClean="0">
                <a:solidFill>
                  <a:srgbClr val="1C1C1C"/>
                </a:solidFill>
              </a:rPr>
              <a:t>American Meteorological Society Meeting, Portland Oregon</a:t>
            </a:r>
            <a:endParaRPr lang="en-GB" altLang="en-US" sz="1400" b="1" dirty="0">
              <a:solidFill>
                <a:srgbClr val="1C1C1C"/>
              </a:solidFill>
            </a:endParaRPr>
          </a:p>
        </p:txBody>
      </p:sp>
      <p:sp>
        <p:nvSpPr>
          <p:cNvPr id="2" name="TextBox 1"/>
          <p:cNvSpPr txBox="1"/>
          <p:nvPr/>
        </p:nvSpPr>
        <p:spPr>
          <a:xfrm>
            <a:off x="35169" y="37842"/>
            <a:ext cx="9108831" cy="784830"/>
          </a:xfrm>
          <a:prstGeom prst="rect">
            <a:avLst/>
          </a:prstGeom>
          <a:noFill/>
        </p:spPr>
        <p:txBody>
          <a:bodyPr wrap="square" rtlCol="0">
            <a:spAutoFit/>
          </a:bodyPr>
          <a:lstStyle/>
          <a:p>
            <a:pPr algn="ct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Pacific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Northwest</a:t>
            </a:r>
            <a:r>
              <a:rPr lang="en-US" sz="4000" dirty="0" smtClean="0">
                <a:solidFill>
                  <a:srgbClr val="080808"/>
                </a:solidFill>
                <a:effectLst>
                  <a:outerShdw blurRad="38100" dist="38100" dir="2700000" algn="tl">
                    <a:srgbClr val="000000">
                      <a:alpha val="43137"/>
                    </a:srgbClr>
                  </a:outerShdw>
                </a:effectLst>
                <a:latin typeface="Algerian" panose="04020705040A02060702" pitchFamily="82" charset="0"/>
              </a:rPr>
              <a:t> </a:t>
            </a:r>
            <a:r>
              <a:rPr lang="en-US" sz="4500" dirty="0" smtClean="0">
                <a:solidFill>
                  <a:srgbClr val="080808"/>
                </a:solidFill>
                <a:effectLst>
                  <a:outerShdw blurRad="38100" dist="38100" dir="2700000" algn="tl">
                    <a:srgbClr val="000000">
                      <a:alpha val="43137"/>
                    </a:srgbClr>
                  </a:outerShdw>
                </a:effectLst>
                <a:latin typeface="Algerian" panose="04020705040A02060702" pitchFamily="82" charset="0"/>
              </a:rPr>
              <a:t>Tornadoes</a:t>
            </a:r>
            <a:endParaRPr lang="en-US" sz="45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sp>
        <p:nvSpPr>
          <p:cNvPr id="20" name="TextBox 13"/>
          <p:cNvSpPr txBox="1">
            <a:spLocks noChangeArrowheads="1"/>
          </p:cNvSpPr>
          <p:nvPr/>
        </p:nvSpPr>
        <p:spPr bwMode="auto">
          <a:xfrm>
            <a:off x="0" y="1546225"/>
            <a:ext cx="9132888"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4000" b="1" dirty="0" smtClean="0">
                <a:solidFill>
                  <a:srgbClr val="1C1C1C"/>
                </a:solidFill>
              </a:rPr>
              <a:t>Interested in More?</a:t>
            </a:r>
          </a:p>
          <a:p>
            <a:pPr algn="ctr" eaLnBrk="1" hangingPunct="1">
              <a:spcBef>
                <a:spcPct val="0"/>
              </a:spcBef>
              <a:buFontTx/>
              <a:buNone/>
            </a:pPr>
            <a:r>
              <a:rPr lang="en-GB" altLang="en-US" sz="2800" b="1" dirty="0" smtClean="0">
                <a:solidFill>
                  <a:srgbClr val="1C1C1C"/>
                </a:solidFill>
              </a:rPr>
              <a:t>AMS Conference Posters and Paper available</a:t>
            </a:r>
          </a:p>
          <a:p>
            <a:pPr algn="ctr" eaLnBrk="1" hangingPunct="1">
              <a:spcBef>
                <a:spcPct val="0"/>
              </a:spcBef>
              <a:buFontTx/>
              <a:buNone/>
            </a:pPr>
            <a:r>
              <a:rPr lang="en-GB" altLang="en-US" sz="2800" b="1" dirty="0" smtClean="0">
                <a:solidFill>
                  <a:srgbClr val="1C1C1C"/>
                </a:solidFill>
              </a:rPr>
              <a:t>for your perusal at:</a:t>
            </a:r>
            <a:endParaRPr lang="en-GB" altLang="en-US" sz="2800" b="1" dirty="0">
              <a:solidFill>
                <a:srgbClr val="1C1C1C"/>
              </a:solidFill>
            </a:endParaRPr>
          </a:p>
        </p:txBody>
      </p:sp>
      <p:sp>
        <p:nvSpPr>
          <p:cNvPr id="3" name="TextBox 2"/>
          <p:cNvSpPr txBox="1"/>
          <p:nvPr/>
        </p:nvSpPr>
        <p:spPr>
          <a:xfrm>
            <a:off x="603371" y="3228975"/>
            <a:ext cx="7972425" cy="1292662"/>
          </a:xfrm>
          <a:prstGeom prst="rect">
            <a:avLst/>
          </a:prstGeom>
          <a:noFill/>
        </p:spPr>
        <p:txBody>
          <a:bodyPr wrap="square" rtlCol="0">
            <a:spAutoFit/>
          </a:bodyPr>
          <a:lstStyle/>
          <a:p>
            <a:pPr algn="ctr"/>
            <a:r>
              <a:rPr lang="en-US" sz="2000" dirty="0">
                <a:hlinkClick r:id="rId3"/>
              </a:rPr>
              <a:t>https://</a:t>
            </a:r>
            <a:r>
              <a:rPr lang="en-US" sz="2000" dirty="0" smtClean="0">
                <a:hlinkClick r:id="rId3"/>
              </a:rPr>
              <a:t>ams.confex.com/ams/28SLS/webprogram/Paper300769.html</a:t>
            </a:r>
            <a:endParaRPr lang="en-US" sz="2000" dirty="0" smtClean="0"/>
          </a:p>
          <a:p>
            <a:pPr algn="ctr"/>
            <a:endParaRPr lang="en-US" sz="2000" dirty="0"/>
          </a:p>
          <a:p>
            <a:pPr algn="ctr"/>
            <a:r>
              <a:rPr lang="en-US" sz="2000" dirty="0">
                <a:hlinkClick r:id="rId4"/>
              </a:rPr>
              <a:t>https://</a:t>
            </a:r>
            <a:r>
              <a:rPr lang="en-US" sz="2000" dirty="0" smtClean="0">
                <a:hlinkClick r:id="rId4"/>
              </a:rPr>
              <a:t>ams.confex.com/ams/28SLS/webprogram/Paper300772.html</a:t>
            </a:r>
            <a:endParaRPr lang="en-US" sz="2000" dirty="0" smtClean="0"/>
          </a:p>
          <a:p>
            <a:pPr algn="ctr"/>
            <a:endParaRPr lang="en-US" dirty="0"/>
          </a:p>
        </p:txBody>
      </p:sp>
      <p:pic>
        <p:nvPicPr>
          <p:cNvPr id="4" name="Picture 3"/>
          <p:cNvPicPr>
            <a:picLocks noChangeAspect="1"/>
          </p:cNvPicPr>
          <p:nvPr/>
        </p:nvPicPr>
        <p:blipFill>
          <a:blip r:embed="rId5">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5387987" y="4648490"/>
            <a:ext cx="2972237" cy="2019272"/>
          </a:xfrm>
          <a:prstGeom prst="rect">
            <a:avLst/>
          </a:prstGeom>
        </p:spPr>
      </p:pic>
      <p:pic>
        <p:nvPicPr>
          <p:cNvPr id="5" name="Picture 4"/>
          <p:cNvPicPr>
            <a:picLocks noChangeAspect="1"/>
          </p:cNvPicPr>
          <p:nvPr/>
        </p:nvPicPr>
        <p:blipFill>
          <a:blip r:embed="rId6">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819150" y="4629466"/>
            <a:ext cx="2972237" cy="1981672"/>
          </a:xfrm>
          <a:prstGeom prst="rect">
            <a:avLst/>
          </a:prstGeom>
        </p:spPr>
      </p:pic>
    </p:spTree>
    <p:extLst>
      <p:ext uri="{BB962C8B-B14F-4D97-AF65-F5344CB8AC3E}">
        <p14:creationId xmlns:p14="http://schemas.microsoft.com/office/powerpoint/2010/main" val="2976071464"/>
      </p:ext>
    </p:extLst>
  </p:cSld>
  <p:clrMapOvr>
    <a:masterClrMapping/>
  </p:clrMapOvr>
  <p:transition/>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6"/>
          <p:cNvSpPr txBox="1">
            <a:spLocks noChangeArrowheads="1"/>
          </p:cNvSpPr>
          <p:nvPr/>
        </p:nvSpPr>
        <p:spPr bwMode="auto">
          <a:xfrm>
            <a:off x="47625" y="2751610"/>
            <a:ext cx="91440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4800" dirty="0" smtClean="0">
                <a:solidFill>
                  <a:srgbClr val="080808"/>
                </a:solidFill>
                <a:effectLst>
                  <a:outerShdw blurRad="38100" dist="38100" dir="2700000" algn="tl">
                    <a:srgbClr val="000000">
                      <a:alpha val="43137"/>
                    </a:srgbClr>
                  </a:outerShdw>
                </a:effectLst>
                <a:latin typeface="Algerian" panose="04020705040A02060702" pitchFamily="82" charset="0"/>
              </a:rPr>
              <a:t>Questions, Comments,</a:t>
            </a:r>
          </a:p>
          <a:p>
            <a:pPr algn="ctr" eaLnBrk="1" hangingPunct="1">
              <a:spcBef>
                <a:spcPct val="0"/>
              </a:spcBef>
              <a:buFontTx/>
              <a:buNone/>
            </a:pPr>
            <a:r>
              <a:rPr lang="en-GB" altLang="en-US" sz="4800" dirty="0" smtClean="0">
                <a:solidFill>
                  <a:srgbClr val="080808"/>
                </a:solidFill>
                <a:effectLst>
                  <a:outerShdw blurRad="38100" dist="38100" dir="2700000" algn="tl">
                    <a:srgbClr val="000000">
                      <a:alpha val="43137"/>
                    </a:srgbClr>
                  </a:outerShdw>
                </a:effectLst>
                <a:latin typeface="Algerian" panose="04020705040A02060702" pitchFamily="82" charset="0"/>
              </a:rPr>
              <a:t>Suggestions?</a:t>
            </a:r>
            <a:endParaRPr lang="en-GB" altLang="en-US" sz="4800" dirty="0">
              <a:solidFill>
                <a:srgbClr val="080808"/>
              </a:solidFill>
              <a:effectLst>
                <a:outerShdw blurRad="38100" dist="38100" dir="2700000" algn="tl">
                  <a:srgbClr val="000000">
                    <a:alpha val="43137"/>
                  </a:srgbClr>
                </a:outerShdw>
              </a:effectLst>
              <a:latin typeface="Algerian" panose="04020705040A02060702" pitchFamily="82"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625" y="102911"/>
            <a:ext cx="885825" cy="895149"/>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83334" y="194406"/>
            <a:ext cx="1023019" cy="1015269"/>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43521" y="5762625"/>
            <a:ext cx="955334" cy="96539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1205" y="5681154"/>
            <a:ext cx="1034919" cy="1027079"/>
          </a:xfrm>
          <a:prstGeom prst="rect">
            <a:avLst/>
          </a:prstGeom>
        </p:spPr>
      </p:pic>
    </p:spTree>
    <p:extLst>
      <p:ext uri="{BB962C8B-B14F-4D97-AF65-F5344CB8AC3E}">
        <p14:creationId xmlns:p14="http://schemas.microsoft.com/office/powerpoint/2010/main" val="4255373287"/>
      </p:ext>
    </p:extLst>
  </p:cSld>
  <p:clrMapOvr>
    <a:masterClrMapping/>
  </p:clrMapOvr>
  <p:transition/>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122"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Rectangle 3"/>
          <p:cNvSpPr>
            <a:spLocks noChangeArrowheads="1"/>
          </p:cNvSpPr>
          <p:nvPr/>
        </p:nvSpPr>
        <p:spPr bwMode="auto">
          <a:xfrm>
            <a:off x="2676525" y="2306638"/>
            <a:ext cx="827088" cy="611187"/>
          </a:xfrm>
          <a:prstGeom prst="rect">
            <a:avLst/>
          </a:prstGeom>
          <a:solidFill>
            <a:srgbClr val="30303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endParaRPr lang="en-US" altLang="en-US" sz="1800">
              <a:solidFill>
                <a:schemeClr val="tx1"/>
              </a:solidFill>
              <a:latin typeface="Arial" panose="020B0604020202020204" pitchFamily="34" charset="0"/>
            </a:endParaRPr>
          </a:p>
        </p:txBody>
      </p:sp>
      <p:sp>
        <p:nvSpPr>
          <p:cNvPr id="5124" name="Rectangle 4"/>
          <p:cNvSpPr>
            <a:spLocks noChangeArrowheads="1"/>
          </p:cNvSpPr>
          <p:nvPr/>
        </p:nvSpPr>
        <p:spPr bwMode="auto">
          <a:xfrm>
            <a:off x="3752850" y="2306638"/>
            <a:ext cx="827088" cy="611187"/>
          </a:xfrm>
          <a:prstGeom prst="rect">
            <a:avLst/>
          </a:prstGeom>
          <a:solidFill>
            <a:srgbClr val="30303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endParaRPr lang="en-US" altLang="en-US" sz="1800">
              <a:solidFill>
                <a:schemeClr val="tx1"/>
              </a:solidFill>
              <a:latin typeface="Arial" panose="020B0604020202020204" pitchFamily="34" charset="0"/>
            </a:endParaRPr>
          </a:p>
        </p:txBody>
      </p:sp>
      <p:sp>
        <p:nvSpPr>
          <p:cNvPr id="5125" name="Rectangle 5"/>
          <p:cNvSpPr>
            <a:spLocks noChangeArrowheads="1"/>
          </p:cNvSpPr>
          <p:nvPr/>
        </p:nvSpPr>
        <p:spPr bwMode="auto">
          <a:xfrm>
            <a:off x="1624013" y="3921125"/>
            <a:ext cx="827087" cy="611188"/>
          </a:xfrm>
          <a:prstGeom prst="rect">
            <a:avLst/>
          </a:prstGeom>
          <a:solidFill>
            <a:srgbClr val="23232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endParaRPr lang="en-US" altLang="en-US" sz="1800">
              <a:solidFill>
                <a:schemeClr val="tx1"/>
              </a:solidFill>
              <a:latin typeface="Arial" panose="020B0604020202020204" pitchFamily="34" charset="0"/>
            </a:endParaRPr>
          </a:p>
        </p:txBody>
      </p:sp>
      <p:sp>
        <p:nvSpPr>
          <p:cNvPr id="5126" name="Rectangle 6"/>
          <p:cNvSpPr>
            <a:spLocks noChangeArrowheads="1"/>
          </p:cNvSpPr>
          <p:nvPr/>
        </p:nvSpPr>
        <p:spPr bwMode="auto">
          <a:xfrm>
            <a:off x="2692400" y="3921125"/>
            <a:ext cx="827088" cy="611188"/>
          </a:xfrm>
          <a:prstGeom prst="rect">
            <a:avLst/>
          </a:prstGeom>
          <a:solidFill>
            <a:srgbClr val="23232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endParaRPr lang="en-US" altLang="en-US" sz="1800">
              <a:solidFill>
                <a:schemeClr val="tx1"/>
              </a:solidFill>
              <a:latin typeface="Arial" panose="020B0604020202020204" pitchFamily="34" charset="0"/>
            </a:endParaRPr>
          </a:p>
        </p:txBody>
      </p:sp>
      <p:sp>
        <p:nvSpPr>
          <p:cNvPr id="5127" name="Rectangle 7"/>
          <p:cNvSpPr>
            <a:spLocks noChangeArrowheads="1"/>
          </p:cNvSpPr>
          <p:nvPr/>
        </p:nvSpPr>
        <p:spPr bwMode="auto">
          <a:xfrm>
            <a:off x="3760788" y="3921125"/>
            <a:ext cx="827087" cy="611188"/>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endParaRPr lang="en-US" altLang="en-US" sz="1800">
              <a:solidFill>
                <a:srgbClr val="C00000"/>
              </a:solidFill>
              <a:latin typeface="Arial" panose="020B0604020202020204" pitchFamily="34" charset="0"/>
            </a:endParaRPr>
          </a:p>
        </p:txBody>
      </p:sp>
      <p:sp>
        <p:nvSpPr>
          <p:cNvPr id="5128" name="Rectangle 8"/>
          <p:cNvSpPr>
            <a:spLocks noChangeArrowheads="1"/>
          </p:cNvSpPr>
          <p:nvPr/>
        </p:nvSpPr>
        <p:spPr bwMode="auto">
          <a:xfrm>
            <a:off x="4830763" y="3921125"/>
            <a:ext cx="827087" cy="611188"/>
          </a:xfrm>
          <a:prstGeom prst="rect">
            <a:avLst/>
          </a:prstGeom>
          <a:solidFill>
            <a:srgbClr val="30303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endParaRPr lang="en-US" altLang="en-US" sz="1800">
              <a:solidFill>
                <a:schemeClr val="tx1"/>
              </a:solidFill>
              <a:latin typeface="Arial" panose="020B0604020202020204" pitchFamily="34" charset="0"/>
            </a:endParaRPr>
          </a:p>
        </p:txBody>
      </p:sp>
      <p:sp>
        <p:nvSpPr>
          <p:cNvPr id="5129" name="Rectangle 9"/>
          <p:cNvSpPr>
            <a:spLocks noChangeArrowheads="1"/>
          </p:cNvSpPr>
          <p:nvPr/>
        </p:nvSpPr>
        <p:spPr bwMode="auto">
          <a:xfrm>
            <a:off x="4813300" y="2306638"/>
            <a:ext cx="827088" cy="611187"/>
          </a:xfrm>
          <a:prstGeom prst="rect">
            <a:avLst/>
          </a:prstGeom>
          <a:solidFill>
            <a:srgbClr val="30303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endParaRPr lang="en-US" altLang="en-US" sz="1800">
              <a:solidFill>
                <a:schemeClr val="tx1"/>
              </a:solidFill>
              <a:latin typeface="Arial" panose="020B0604020202020204" pitchFamily="34" charset="0"/>
            </a:endParaRPr>
          </a:p>
        </p:txBody>
      </p:sp>
      <p:sp>
        <p:nvSpPr>
          <p:cNvPr id="5130" name="Rectangle 10"/>
          <p:cNvSpPr>
            <a:spLocks noChangeArrowheads="1"/>
          </p:cNvSpPr>
          <p:nvPr/>
        </p:nvSpPr>
        <p:spPr bwMode="auto">
          <a:xfrm>
            <a:off x="1608138" y="2306638"/>
            <a:ext cx="827087" cy="611187"/>
          </a:xfrm>
          <a:prstGeom prst="rect">
            <a:avLst/>
          </a:prstGeom>
          <a:solidFill>
            <a:srgbClr val="08080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endParaRPr lang="en-US" altLang="en-US" sz="1800">
              <a:solidFill>
                <a:schemeClr val="tx1"/>
              </a:solidFill>
              <a:latin typeface="Arial" panose="020B0604020202020204" pitchFamily="34" charset="0"/>
            </a:endParaRPr>
          </a:p>
        </p:txBody>
      </p:sp>
      <p:sp>
        <p:nvSpPr>
          <p:cNvPr id="5131" name="Text Box 11"/>
          <p:cNvSpPr txBox="1">
            <a:spLocks noChangeArrowheads="1"/>
          </p:cNvSpPr>
          <p:nvPr/>
        </p:nvSpPr>
        <p:spPr bwMode="auto">
          <a:xfrm>
            <a:off x="1390650" y="1666875"/>
            <a:ext cx="1263650" cy="338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600" b="1"/>
              <a:t>Background</a:t>
            </a:r>
            <a:endParaRPr lang="en-US" altLang="en-US" sz="1600" b="1"/>
          </a:p>
        </p:txBody>
      </p:sp>
      <p:sp>
        <p:nvSpPr>
          <p:cNvPr id="5132" name="Text Box 12"/>
          <p:cNvSpPr txBox="1">
            <a:spLocks noChangeArrowheads="1"/>
          </p:cNvSpPr>
          <p:nvPr/>
        </p:nvSpPr>
        <p:spPr bwMode="auto">
          <a:xfrm>
            <a:off x="2693988" y="1544638"/>
            <a:ext cx="796925"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600" b="1"/>
              <a:t>Text &amp;</a:t>
            </a:r>
          </a:p>
          <a:p>
            <a:pPr algn="ctr" eaLnBrk="1" hangingPunct="1">
              <a:spcBef>
                <a:spcPct val="0"/>
              </a:spcBef>
              <a:buFontTx/>
              <a:buNone/>
            </a:pPr>
            <a:r>
              <a:rPr lang="en-GB" altLang="en-US" sz="1600" b="1"/>
              <a:t>Lines</a:t>
            </a:r>
            <a:endParaRPr lang="en-US" altLang="en-US" sz="1600" b="1"/>
          </a:p>
        </p:txBody>
      </p:sp>
      <p:sp>
        <p:nvSpPr>
          <p:cNvPr id="5133" name="Text Box 13"/>
          <p:cNvSpPr txBox="1">
            <a:spLocks noChangeArrowheads="1"/>
          </p:cNvSpPr>
          <p:nvPr/>
        </p:nvSpPr>
        <p:spPr bwMode="auto">
          <a:xfrm>
            <a:off x="3686175" y="1666875"/>
            <a:ext cx="958850" cy="338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600" b="1"/>
              <a:t>Shadows</a:t>
            </a:r>
            <a:endParaRPr lang="en-US" altLang="en-US" sz="1600" b="1"/>
          </a:p>
        </p:txBody>
      </p:sp>
      <p:sp>
        <p:nvSpPr>
          <p:cNvPr id="5134" name="Text Box 14"/>
          <p:cNvSpPr txBox="1">
            <a:spLocks noChangeArrowheads="1"/>
          </p:cNvSpPr>
          <p:nvPr/>
        </p:nvSpPr>
        <p:spPr bwMode="auto">
          <a:xfrm>
            <a:off x="4924425" y="1544638"/>
            <a:ext cx="604838"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600" b="1"/>
              <a:t>Title</a:t>
            </a:r>
            <a:br>
              <a:rPr lang="en-GB" altLang="en-US" sz="1600" b="1"/>
            </a:br>
            <a:r>
              <a:rPr lang="en-GB" altLang="en-US" sz="1600" b="1"/>
              <a:t>Text</a:t>
            </a:r>
            <a:endParaRPr lang="en-US" altLang="en-US" sz="1600" b="1"/>
          </a:p>
        </p:txBody>
      </p:sp>
      <p:sp>
        <p:nvSpPr>
          <p:cNvPr id="5135" name="Text Box 15"/>
          <p:cNvSpPr txBox="1">
            <a:spLocks noChangeArrowheads="1"/>
          </p:cNvSpPr>
          <p:nvPr/>
        </p:nvSpPr>
        <p:spPr bwMode="auto">
          <a:xfrm>
            <a:off x="1755775" y="3281363"/>
            <a:ext cx="563563" cy="338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600" b="1"/>
              <a:t>Fills</a:t>
            </a:r>
            <a:endParaRPr lang="en-US" altLang="en-US" sz="1600" b="1"/>
          </a:p>
        </p:txBody>
      </p:sp>
      <p:sp>
        <p:nvSpPr>
          <p:cNvPr id="5136" name="Text Box 16"/>
          <p:cNvSpPr txBox="1">
            <a:spLocks noChangeArrowheads="1"/>
          </p:cNvSpPr>
          <p:nvPr/>
        </p:nvSpPr>
        <p:spPr bwMode="auto">
          <a:xfrm>
            <a:off x="2720975" y="3281363"/>
            <a:ext cx="788988" cy="338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600" b="1"/>
              <a:t>Accent</a:t>
            </a:r>
            <a:endParaRPr lang="en-US" altLang="en-US" sz="1600" b="1"/>
          </a:p>
        </p:txBody>
      </p:sp>
      <p:sp>
        <p:nvSpPr>
          <p:cNvPr id="5137" name="Text Box 17"/>
          <p:cNvSpPr txBox="1">
            <a:spLocks noChangeArrowheads="1"/>
          </p:cNvSpPr>
          <p:nvPr/>
        </p:nvSpPr>
        <p:spPr bwMode="auto">
          <a:xfrm>
            <a:off x="3602038" y="3159125"/>
            <a:ext cx="1120775"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600" b="1"/>
              <a:t>Accent &amp;</a:t>
            </a:r>
          </a:p>
          <a:p>
            <a:pPr algn="ctr" eaLnBrk="1" hangingPunct="1">
              <a:spcBef>
                <a:spcPct val="0"/>
              </a:spcBef>
              <a:buFontTx/>
              <a:buNone/>
            </a:pPr>
            <a:r>
              <a:rPr lang="en-GB" altLang="en-US" sz="1600" b="1"/>
              <a:t>Hyperlink</a:t>
            </a:r>
            <a:endParaRPr lang="en-US" altLang="en-US" sz="1600" b="1"/>
          </a:p>
        </p:txBody>
      </p:sp>
      <p:sp>
        <p:nvSpPr>
          <p:cNvPr id="5138" name="Text Box 18"/>
          <p:cNvSpPr txBox="1">
            <a:spLocks noChangeArrowheads="1"/>
          </p:cNvSpPr>
          <p:nvPr/>
        </p:nvSpPr>
        <p:spPr bwMode="auto">
          <a:xfrm>
            <a:off x="4683125" y="3157538"/>
            <a:ext cx="1120775"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600" b="1"/>
              <a:t>Followed</a:t>
            </a:r>
          </a:p>
          <a:p>
            <a:pPr algn="ctr" eaLnBrk="1" hangingPunct="1">
              <a:spcBef>
                <a:spcPct val="0"/>
              </a:spcBef>
              <a:buFontTx/>
              <a:buNone/>
            </a:pPr>
            <a:r>
              <a:rPr lang="en-GB" altLang="en-US" sz="1600" b="1"/>
              <a:t>Hyperlink</a:t>
            </a:r>
            <a:endParaRPr lang="en-US" altLang="en-US" sz="1600" b="1"/>
          </a:p>
        </p:txBody>
      </p:sp>
      <p:sp>
        <p:nvSpPr>
          <p:cNvPr id="5139" name="TextBox 6"/>
          <p:cNvSpPr txBox="1">
            <a:spLocks noChangeArrowheads="1"/>
          </p:cNvSpPr>
          <p:nvPr/>
        </p:nvSpPr>
        <p:spPr bwMode="auto">
          <a:xfrm>
            <a:off x="292100" y="357188"/>
            <a:ext cx="6397625"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5400" b="1"/>
              <a:t>COLOUR SCHEME</a:t>
            </a:r>
          </a:p>
        </p:txBody>
      </p:sp>
    </p:spTree>
  </p:cSld>
  <p:clrMapOvr>
    <a:masterClrMapping/>
  </p:clrMapOvr>
  <p:transition/>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170"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Rectangle 2"/>
          <p:cNvSpPr>
            <a:spLocks noGrp="1" noChangeArrowheads="1"/>
          </p:cNvSpPr>
          <p:nvPr>
            <p:ph type="title"/>
          </p:nvPr>
        </p:nvSpPr>
        <p:spPr>
          <a:xfrm>
            <a:off x="3705225" y="165100"/>
            <a:ext cx="5438775" cy="1143000"/>
          </a:xfrm>
        </p:spPr>
        <p:txBody>
          <a:bodyPr/>
          <a:lstStyle/>
          <a:p>
            <a:pPr algn="l" eaLnBrk="1" hangingPunct="1"/>
            <a:r>
              <a:rPr lang="en-GB" altLang="en-US" sz="3600" b="1" dirty="0" smtClean="0"/>
              <a:t>EXAMPLE OF A BULLET POINT SLIDE 1</a:t>
            </a:r>
            <a:endParaRPr lang="en-US" altLang="en-US" sz="3600" b="1" dirty="0" smtClean="0"/>
          </a:p>
        </p:txBody>
      </p:sp>
      <p:sp>
        <p:nvSpPr>
          <p:cNvPr id="7172" name="Rectangle 3"/>
          <p:cNvSpPr>
            <a:spLocks noGrp="1" noChangeArrowheads="1"/>
          </p:cNvSpPr>
          <p:nvPr>
            <p:ph type="body" idx="1"/>
          </p:nvPr>
        </p:nvSpPr>
        <p:spPr>
          <a:xfrm>
            <a:off x="4090988" y="1371600"/>
            <a:ext cx="4511675" cy="4138613"/>
          </a:xfrm>
        </p:spPr>
        <p:txBody>
          <a:bodyPr/>
          <a:lstStyle/>
          <a:p>
            <a:pPr eaLnBrk="1" hangingPunct="1"/>
            <a:r>
              <a:rPr lang="en-US" altLang="en-US" sz="2400" b="1" dirty="0" smtClean="0"/>
              <a:t>Bullet point</a:t>
            </a:r>
          </a:p>
          <a:p>
            <a:pPr eaLnBrk="1" hangingPunct="1"/>
            <a:r>
              <a:rPr lang="en-US" altLang="en-US" sz="2400" b="1" dirty="0" smtClean="0"/>
              <a:t>Bullet point</a:t>
            </a:r>
          </a:p>
          <a:p>
            <a:pPr lvl="1" eaLnBrk="1" hangingPunct="1"/>
            <a:r>
              <a:rPr lang="en-US" altLang="en-US" sz="2000" b="1" dirty="0" smtClean="0"/>
              <a:t>Sub Bullet</a:t>
            </a:r>
          </a:p>
        </p:txBody>
      </p:sp>
    </p:spTree>
  </p:cSld>
  <p:clrMapOvr>
    <a:masterClrMapping/>
  </p:clrMapOvr>
  <p:transition/>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266" name="TextBox 15"/>
          <p:cNvSpPr txBox="1">
            <a:spLocks noChangeArrowheads="1"/>
          </p:cNvSpPr>
          <p:nvPr/>
        </p:nvSpPr>
        <p:spPr bwMode="auto">
          <a:xfrm>
            <a:off x="107950" y="5035550"/>
            <a:ext cx="1697038" cy="170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just" eaLnBrk="1" hangingPunct="1">
              <a:spcBef>
                <a:spcPct val="0"/>
              </a:spcBef>
              <a:buFontTx/>
              <a:buNone/>
            </a:pPr>
            <a:r>
              <a:rPr lang="en-GB" altLang="en-US" sz="1800" b="1">
                <a:solidFill>
                  <a:srgbClr val="1C1C1C"/>
                </a:solidFill>
              </a:rPr>
              <a:t>Lorem ipsum dolor sit amet, consectetuer adipiscing elit. </a:t>
            </a:r>
            <a:r>
              <a:rPr lang="en-GB" altLang="en-US" sz="1100">
                <a:solidFill>
                  <a:srgbClr val="1C1C1C"/>
                </a:solidFill>
              </a:rPr>
              <a:t>Aenean commodo ligula eget dolor. Aenean massa. Cum sociis natoque</a:t>
            </a:r>
          </a:p>
        </p:txBody>
      </p:sp>
      <p:sp>
        <p:nvSpPr>
          <p:cNvPr id="11267" name="TextBox 16"/>
          <p:cNvSpPr txBox="1">
            <a:spLocks noChangeArrowheads="1"/>
          </p:cNvSpPr>
          <p:nvPr/>
        </p:nvSpPr>
        <p:spPr bwMode="auto">
          <a:xfrm>
            <a:off x="3827463" y="5030788"/>
            <a:ext cx="1589087" cy="184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just" eaLnBrk="1" hangingPunct="1">
              <a:spcBef>
                <a:spcPct val="0"/>
              </a:spcBef>
              <a:buFontTx/>
              <a:buNone/>
            </a:pPr>
            <a:r>
              <a:rPr lang="en-GB" altLang="en-US" sz="1600" b="1">
                <a:solidFill>
                  <a:srgbClr val="1C1C1C"/>
                </a:solidFill>
              </a:rPr>
              <a:t>Dolor sit amet, consectetuer adipiscing elit.</a:t>
            </a:r>
            <a:r>
              <a:rPr lang="en-GB" altLang="en-US" sz="1100">
                <a:solidFill>
                  <a:srgbClr val="1C1C1C"/>
                </a:solidFill>
              </a:rPr>
              <a:t> Aenean commodo ligula eget dolor. Aenean massa. Cum sociis natoque penatibus et magnis dis parturient montes, </a:t>
            </a:r>
            <a:endParaRPr lang="en-GB" altLang="en-US" sz="1100">
              <a:solidFill>
                <a:srgbClr val="1C1C1C"/>
              </a:solidFill>
              <a:latin typeface="Arial" panose="020B0604020202020204" pitchFamily="34" charset="0"/>
            </a:endParaRPr>
          </a:p>
        </p:txBody>
      </p:sp>
      <p:cxnSp>
        <p:nvCxnSpPr>
          <p:cNvPr id="19" name="Straight Connector 18"/>
          <p:cNvCxnSpPr/>
          <p:nvPr/>
        </p:nvCxnSpPr>
        <p:spPr>
          <a:xfrm>
            <a:off x="1914525" y="5160963"/>
            <a:ext cx="0" cy="1685925"/>
          </a:xfrm>
          <a:prstGeom prst="line">
            <a:avLst/>
          </a:prstGeom>
          <a:ln>
            <a:solidFill>
              <a:srgbClr val="303030"/>
            </a:solidFill>
          </a:ln>
        </p:spPr>
        <p:style>
          <a:lnRef idx="1">
            <a:schemeClr val="accent1"/>
          </a:lnRef>
          <a:fillRef idx="0">
            <a:schemeClr val="accent1"/>
          </a:fillRef>
          <a:effectRef idx="0">
            <a:schemeClr val="accent1"/>
          </a:effectRef>
          <a:fontRef idx="minor">
            <a:schemeClr val="tx1"/>
          </a:fontRef>
        </p:style>
      </p:cxnSp>
      <p:sp>
        <p:nvSpPr>
          <p:cNvPr id="11269" name="TextBox 21"/>
          <p:cNvSpPr txBox="1">
            <a:spLocks noChangeArrowheads="1"/>
          </p:cNvSpPr>
          <p:nvPr/>
        </p:nvSpPr>
        <p:spPr bwMode="auto">
          <a:xfrm>
            <a:off x="7413625" y="4259263"/>
            <a:ext cx="1589088" cy="2462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just" eaLnBrk="1" hangingPunct="1">
              <a:spcBef>
                <a:spcPct val="0"/>
              </a:spcBef>
              <a:buFontTx/>
              <a:buNone/>
            </a:pPr>
            <a:r>
              <a:rPr lang="en-GB" altLang="en-US" sz="1100">
                <a:solidFill>
                  <a:srgbClr val="1C1C1C"/>
                </a:solidFill>
              </a:rPr>
              <a:t>Commodo et ligula egetdolor. Aenean massa. Cum sociis natoque penatibus et magnis dis parturient montes, nascetur ridiculus mus. Donec quam felis, ultricies nec, pellentesque eu, pretium quis, sem. Nulla consequat massa quis enim. Donec pede justo, fringilla vel, aliquet nec, vulputate eget, arcu. </a:t>
            </a:r>
            <a:endParaRPr lang="en-GB" altLang="en-US" sz="1100">
              <a:solidFill>
                <a:srgbClr val="1C1C1C"/>
              </a:solidFill>
              <a:latin typeface="Arial" panose="020B0604020202020204" pitchFamily="34" charset="0"/>
            </a:endParaRPr>
          </a:p>
        </p:txBody>
      </p:sp>
      <p:cxnSp>
        <p:nvCxnSpPr>
          <p:cNvPr id="23" name="Straight Connector 22"/>
          <p:cNvCxnSpPr/>
          <p:nvPr/>
        </p:nvCxnSpPr>
        <p:spPr>
          <a:xfrm>
            <a:off x="7265988" y="4306888"/>
            <a:ext cx="7937" cy="2540000"/>
          </a:xfrm>
          <a:prstGeom prst="line">
            <a:avLst/>
          </a:prstGeom>
          <a:ln>
            <a:solidFill>
              <a:srgbClr val="303030"/>
            </a:solidFill>
          </a:ln>
        </p:spPr>
        <p:style>
          <a:lnRef idx="1">
            <a:schemeClr val="accent1"/>
          </a:lnRef>
          <a:fillRef idx="0">
            <a:schemeClr val="accent1"/>
          </a:fillRef>
          <a:effectRef idx="0">
            <a:schemeClr val="accent1"/>
          </a:effectRef>
          <a:fontRef idx="minor">
            <a:schemeClr val="tx1"/>
          </a:fontRef>
        </p:style>
      </p:cxnSp>
      <p:sp>
        <p:nvSpPr>
          <p:cNvPr id="11271" name="TextBox 2"/>
          <p:cNvSpPr txBox="1">
            <a:spLocks noChangeArrowheads="1"/>
          </p:cNvSpPr>
          <p:nvPr/>
        </p:nvSpPr>
        <p:spPr bwMode="auto">
          <a:xfrm>
            <a:off x="2020888" y="5108575"/>
            <a:ext cx="1552575" cy="178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just" eaLnBrk="1" hangingPunct="1">
              <a:spcBef>
                <a:spcPct val="0"/>
              </a:spcBef>
              <a:buFontTx/>
              <a:buNone/>
            </a:pPr>
            <a:r>
              <a:rPr lang="en-GB" altLang="en-US" sz="1100">
                <a:solidFill>
                  <a:srgbClr val="1C1C1C"/>
                </a:solidFill>
              </a:rPr>
              <a:t>aliquet nec, vulputate eget, arcu. Etiam ultricies nisi vel augue. Curabitur ullamcorper ultricies nisi. Nam eget dui. Etiam rhoncus. Donec vitae sapien ut libero venenatis faucibus. Nullam quis ante. </a:t>
            </a:r>
            <a:endParaRPr lang="en-GB" altLang="en-US" sz="1100">
              <a:solidFill>
                <a:schemeClr val="tx1"/>
              </a:solidFill>
              <a:latin typeface="Arial" panose="020B0604020202020204" pitchFamily="34" charset="0"/>
            </a:endParaRPr>
          </a:p>
        </p:txBody>
      </p:sp>
      <p:cxnSp>
        <p:nvCxnSpPr>
          <p:cNvPr id="24" name="Straight Connector 23"/>
          <p:cNvCxnSpPr/>
          <p:nvPr/>
        </p:nvCxnSpPr>
        <p:spPr>
          <a:xfrm>
            <a:off x="3703638" y="5160963"/>
            <a:ext cx="0" cy="1697037"/>
          </a:xfrm>
          <a:prstGeom prst="line">
            <a:avLst/>
          </a:prstGeom>
          <a:ln>
            <a:solidFill>
              <a:srgbClr val="303030"/>
            </a:solidFill>
          </a:ln>
        </p:spPr>
        <p:style>
          <a:lnRef idx="1">
            <a:schemeClr val="accent1"/>
          </a:lnRef>
          <a:fillRef idx="0">
            <a:schemeClr val="accent1"/>
          </a:fillRef>
          <a:effectRef idx="0">
            <a:schemeClr val="accent1"/>
          </a:effectRef>
          <a:fontRef idx="minor">
            <a:schemeClr val="tx1"/>
          </a:fontRef>
        </p:style>
      </p:cxnSp>
      <p:graphicFrame>
        <p:nvGraphicFramePr>
          <p:cNvPr id="11273" name="Chart 4"/>
          <p:cNvGraphicFramePr>
            <a:graphicFrameLocks/>
          </p:cNvGraphicFramePr>
          <p:nvPr/>
        </p:nvGraphicFramePr>
        <p:xfrm>
          <a:off x="33338" y="952500"/>
          <a:ext cx="5492750" cy="4165600"/>
        </p:xfrm>
        <a:graphic>
          <a:graphicData uri="http://schemas.openxmlformats.org/presentationml/2006/ole">
            <mc:AlternateContent xmlns:mc="http://schemas.openxmlformats.org/markup-compatibility/2006">
              <mc:Choice xmlns:v="urn:schemas-microsoft-com:vml" Requires="v">
                <p:oleObj spid="_x0000_s11397" r:id="rId4" imgW="5499069" imgH="4170025" progId="Excel.Chart.8">
                  <p:embed/>
                </p:oleObj>
              </mc:Choice>
              <mc:Fallback>
                <p:oleObj r:id="rId4" imgW="5499069" imgH="4170025" progId="Excel.Chart.8">
                  <p:embed/>
                  <p:pic>
                    <p:nvPicPr>
                      <p:cNvPr id="0" name="Chart 4"/>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338" y="952500"/>
                        <a:ext cx="5492750" cy="416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274" name="TextBox 6"/>
          <p:cNvSpPr txBox="1">
            <a:spLocks noChangeArrowheads="1"/>
          </p:cNvSpPr>
          <p:nvPr/>
        </p:nvSpPr>
        <p:spPr bwMode="auto">
          <a:xfrm>
            <a:off x="546100" y="190500"/>
            <a:ext cx="8027988"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5400" b="1"/>
              <a:t>EXAMPLE OF A GRAPH</a:t>
            </a:r>
          </a:p>
        </p:txBody>
      </p:sp>
      <p:sp>
        <p:nvSpPr>
          <p:cNvPr id="11275" name="TextBox 25"/>
          <p:cNvSpPr txBox="1">
            <a:spLocks noChangeArrowheads="1"/>
          </p:cNvSpPr>
          <p:nvPr/>
        </p:nvSpPr>
        <p:spPr bwMode="auto">
          <a:xfrm>
            <a:off x="5545138" y="1130300"/>
            <a:ext cx="34575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2800" b="1"/>
              <a:t>Bullet Point Example</a:t>
            </a:r>
          </a:p>
        </p:txBody>
      </p:sp>
      <p:sp>
        <p:nvSpPr>
          <p:cNvPr id="11276" name="TextBox 27"/>
          <p:cNvSpPr txBox="1">
            <a:spLocks noChangeArrowheads="1"/>
          </p:cNvSpPr>
          <p:nvPr/>
        </p:nvSpPr>
        <p:spPr bwMode="auto">
          <a:xfrm>
            <a:off x="5475288" y="1854200"/>
            <a:ext cx="3322637"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14350" indent="-514350">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eaLnBrk="1" hangingPunct="1">
              <a:spcBef>
                <a:spcPct val="0"/>
              </a:spcBef>
              <a:buFont typeface="Wingdings" panose="05000000000000000000" pitchFamily="2" charset="2"/>
              <a:buChar char="Ø"/>
            </a:pPr>
            <a:r>
              <a:rPr lang="en-GB" altLang="en-US" sz="2800">
                <a:solidFill>
                  <a:srgbClr val="1C1C1C"/>
                </a:solidFill>
              </a:rPr>
              <a:t>Point 1</a:t>
            </a:r>
          </a:p>
          <a:p>
            <a:pPr algn="ctr" eaLnBrk="1" hangingPunct="1">
              <a:spcBef>
                <a:spcPct val="0"/>
              </a:spcBef>
              <a:buFont typeface="Wingdings" panose="05000000000000000000" pitchFamily="2" charset="2"/>
              <a:buChar char="Ø"/>
            </a:pPr>
            <a:r>
              <a:rPr lang="en-GB" altLang="en-US" sz="2800">
                <a:solidFill>
                  <a:srgbClr val="1C1C1C"/>
                </a:solidFill>
              </a:rPr>
              <a:t>Sub-Pont 1</a:t>
            </a:r>
          </a:p>
          <a:p>
            <a:pPr eaLnBrk="1" hangingPunct="1">
              <a:spcBef>
                <a:spcPct val="0"/>
              </a:spcBef>
              <a:buFont typeface="Wingdings" panose="05000000000000000000" pitchFamily="2" charset="2"/>
              <a:buChar char="Ø"/>
            </a:pPr>
            <a:r>
              <a:rPr lang="en-GB" altLang="en-US" sz="2800">
                <a:solidFill>
                  <a:srgbClr val="1C1C1C"/>
                </a:solidFill>
              </a:rPr>
              <a:t>Point 2</a:t>
            </a:r>
          </a:p>
          <a:p>
            <a:pPr algn="ctr" eaLnBrk="1" hangingPunct="1">
              <a:spcBef>
                <a:spcPct val="0"/>
              </a:spcBef>
              <a:buFont typeface="Wingdings" panose="05000000000000000000" pitchFamily="2" charset="2"/>
              <a:buChar char="Ø"/>
            </a:pPr>
            <a:r>
              <a:rPr lang="en-GB" altLang="en-US" sz="2800">
                <a:solidFill>
                  <a:srgbClr val="1C1C1C"/>
                </a:solidFill>
              </a:rPr>
              <a:t>Sub-Point 2</a:t>
            </a:r>
          </a:p>
        </p:txBody>
      </p:sp>
      <p:sp>
        <p:nvSpPr>
          <p:cNvPr id="11277" name="TextBox 28"/>
          <p:cNvSpPr txBox="1">
            <a:spLocks noChangeArrowheads="1"/>
          </p:cNvSpPr>
          <p:nvPr/>
        </p:nvSpPr>
        <p:spPr bwMode="auto">
          <a:xfrm>
            <a:off x="5545138" y="4379913"/>
            <a:ext cx="1552575" cy="2462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just" eaLnBrk="1" hangingPunct="1">
              <a:spcBef>
                <a:spcPct val="0"/>
              </a:spcBef>
              <a:buFontTx/>
              <a:buNone/>
            </a:pPr>
            <a:r>
              <a:rPr lang="en-GB" altLang="en-US" sz="1100">
                <a:solidFill>
                  <a:srgbClr val="1C1C1C"/>
                </a:solidFill>
              </a:rPr>
              <a:t>aliquet nec, vulputate eget, arcu. Etiam ultricies nisi vel augue. Curabitur ullamcorper ultricies nisi. Nam eget dui. Etiam rhoncus. Donec vitae sapien ut libero venenatis faucibus. Nullam quis ante. Sed fringilla mauris sit amet nibh. Donec sodales sagittis magna. Sed consequat, leo eget</a:t>
            </a:r>
            <a:endParaRPr lang="en-GB" altLang="en-US" sz="1100">
              <a:solidFill>
                <a:schemeClr val="tx1"/>
              </a:solidFill>
              <a:latin typeface="Arial" panose="020B0604020202020204" pitchFamily="34" charset="0"/>
            </a:endParaRPr>
          </a:p>
        </p:txBody>
      </p:sp>
      <p:cxnSp>
        <p:nvCxnSpPr>
          <p:cNvPr id="31" name="Straight Connector 30"/>
          <p:cNvCxnSpPr/>
          <p:nvPr/>
        </p:nvCxnSpPr>
        <p:spPr>
          <a:xfrm>
            <a:off x="5475288" y="4306888"/>
            <a:ext cx="36512" cy="2551112"/>
          </a:xfrm>
          <a:prstGeom prst="line">
            <a:avLst/>
          </a:prstGeom>
          <a:ln>
            <a:solidFill>
              <a:srgbClr val="30303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314" name="TextBox 15"/>
          <p:cNvSpPr txBox="1">
            <a:spLocks noChangeArrowheads="1"/>
          </p:cNvSpPr>
          <p:nvPr/>
        </p:nvSpPr>
        <p:spPr bwMode="auto">
          <a:xfrm>
            <a:off x="107950" y="5192713"/>
            <a:ext cx="1697038" cy="153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just" eaLnBrk="1" hangingPunct="1">
              <a:spcBef>
                <a:spcPct val="0"/>
              </a:spcBef>
              <a:buFontTx/>
              <a:buNone/>
            </a:pPr>
            <a:r>
              <a:rPr lang="en-GB" altLang="en-US" sz="1800" b="1">
                <a:solidFill>
                  <a:srgbClr val="1C1C1C"/>
                </a:solidFill>
              </a:rPr>
              <a:t>Lorem ipsum dolor sit amet, consectetuer adipiscing elit. </a:t>
            </a:r>
            <a:r>
              <a:rPr lang="en-GB" altLang="en-US" sz="1100">
                <a:solidFill>
                  <a:srgbClr val="1C1C1C"/>
                </a:solidFill>
              </a:rPr>
              <a:t>Aenean commodo ligula eget dolor. Aenean massa., </a:t>
            </a:r>
          </a:p>
        </p:txBody>
      </p:sp>
      <p:sp>
        <p:nvSpPr>
          <p:cNvPr id="13315" name="TextBox 16"/>
          <p:cNvSpPr txBox="1">
            <a:spLocks noChangeArrowheads="1"/>
          </p:cNvSpPr>
          <p:nvPr/>
        </p:nvSpPr>
        <p:spPr bwMode="auto">
          <a:xfrm>
            <a:off x="3827463" y="5211763"/>
            <a:ext cx="1589087" cy="1677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just" eaLnBrk="1" hangingPunct="1">
              <a:spcBef>
                <a:spcPct val="0"/>
              </a:spcBef>
              <a:buFontTx/>
              <a:buNone/>
            </a:pPr>
            <a:r>
              <a:rPr lang="en-GB" altLang="en-US" sz="1600" b="1">
                <a:solidFill>
                  <a:srgbClr val="1C1C1C"/>
                </a:solidFill>
              </a:rPr>
              <a:t>Dolor sit amet, consectetuer adipiscing elit.</a:t>
            </a:r>
            <a:r>
              <a:rPr lang="en-GB" altLang="en-US" sz="1100">
                <a:solidFill>
                  <a:srgbClr val="1C1C1C"/>
                </a:solidFill>
              </a:rPr>
              <a:t> Aenean commodo ligula eget dolor. Aenean massa. Cum sociis natoque penatibus et magnis</a:t>
            </a:r>
            <a:endParaRPr lang="en-GB" altLang="en-US" sz="1100">
              <a:solidFill>
                <a:srgbClr val="1C1C1C"/>
              </a:solidFill>
              <a:latin typeface="Arial" panose="020B0604020202020204" pitchFamily="34" charset="0"/>
            </a:endParaRPr>
          </a:p>
        </p:txBody>
      </p:sp>
      <p:cxnSp>
        <p:nvCxnSpPr>
          <p:cNvPr id="19" name="Straight Connector 18"/>
          <p:cNvCxnSpPr/>
          <p:nvPr/>
        </p:nvCxnSpPr>
        <p:spPr>
          <a:xfrm>
            <a:off x="1914525" y="5305425"/>
            <a:ext cx="0" cy="1584325"/>
          </a:xfrm>
          <a:prstGeom prst="line">
            <a:avLst/>
          </a:prstGeom>
          <a:ln>
            <a:solidFill>
              <a:srgbClr val="303030"/>
            </a:solidFill>
          </a:ln>
        </p:spPr>
        <p:style>
          <a:lnRef idx="1">
            <a:schemeClr val="accent1"/>
          </a:lnRef>
          <a:fillRef idx="0">
            <a:schemeClr val="accent1"/>
          </a:fillRef>
          <a:effectRef idx="0">
            <a:schemeClr val="accent1"/>
          </a:effectRef>
          <a:fontRef idx="minor">
            <a:schemeClr val="tx1"/>
          </a:fontRef>
        </p:style>
      </p:cxnSp>
      <p:sp>
        <p:nvSpPr>
          <p:cNvPr id="13317" name="TextBox 21"/>
          <p:cNvSpPr txBox="1">
            <a:spLocks noChangeArrowheads="1"/>
          </p:cNvSpPr>
          <p:nvPr/>
        </p:nvSpPr>
        <p:spPr bwMode="auto">
          <a:xfrm>
            <a:off x="7413625" y="177800"/>
            <a:ext cx="1589088" cy="709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just">
              <a:spcBef>
                <a:spcPct val="0"/>
              </a:spcBef>
              <a:buFontTx/>
              <a:buNone/>
            </a:pPr>
            <a:r>
              <a:rPr lang="en-GB" altLang="en-US" sz="1600" b="1">
                <a:solidFill>
                  <a:srgbClr val="1C1C1C"/>
                </a:solidFill>
              </a:rPr>
              <a:t>Commodo et ligula egetdolor. Aenean massa.</a:t>
            </a:r>
            <a:r>
              <a:rPr lang="en-GB" altLang="en-US" sz="1600">
                <a:solidFill>
                  <a:srgbClr val="1C1C1C"/>
                </a:solidFill>
              </a:rPr>
              <a:t> </a:t>
            </a:r>
            <a:r>
              <a:rPr lang="en-GB" altLang="en-US" sz="1100">
                <a:solidFill>
                  <a:srgbClr val="1C1C1C"/>
                </a:solidFill>
              </a:rPr>
              <a:t>Cum sociis natoque penatibus et magnis dis parturient montes, nascetur ridiculus mus. Donec quam felis, ultricies nec, pellentesque eu, pretium quis, sem. Nulla consequat massa quis enim. Donec pede justo, fringilla vel, aliquet nec, vulputate eget, arcu. Etiam ultricies nisi vel augue. Curabitur ullamcorper ultricies nisi. aliquet nec, vulputate eget, arcu. Etiam ultricies nisi vel augue. Curabitur ullamcorper ultricies nisi. Nam eget dui. Etiam rhoncus. Donec vitae sapien ut libero venenatis faucibus. Nullam quis ante. Sed fringilla mauris sit amet nibh. Donec sodales sagittis magna. Sed consequat, leo eget bibendum sodales, augue velit cursus nunc. Donec vitae sapien ut libero venenatis faucibus. Nullam quis ante.</a:t>
            </a:r>
          </a:p>
          <a:p>
            <a:pPr>
              <a:spcBef>
                <a:spcPct val="0"/>
              </a:spcBef>
              <a:buFontTx/>
              <a:buNone/>
            </a:pPr>
            <a:endParaRPr lang="en-GB" altLang="en-US" sz="1100">
              <a:solidFill>
                <a:schemeClr val="tx1"/>
              </a:solidFill>
              <a:latin typeface="Arial" panose="020B0604020202020204" pitchFamily="34" charset="0"/>
            </a:endParaRPr>
          </a:p>
          <a:p>
            <a:pPr algn="just" eaLnBrk="1" hangingPunct="1">
              <a:spcBef>
                <a:spcPct val="0"/>
              </a:spcBef>
              <a:buFontTx/>
              <a:buNone/>
            </a:pPr>
            <a:endParaRPr lang="en-GB" altLang="en-US" sz="1100">
              <a:solidFill>
                <a:srgbClr val="1C1C1C"/>
              </a:solidFill>
            </a:endParaRPr>
          </a:p>
          <a:p>
            <a:pPr eaLnBrk="1" hangingPunct="1">
              <a:spcBef>
                <a:spcPct val="0"/>
              </a:spcBef>
              <a:buFontTx/>
              <a:buNone/>
            </a:pPr>
            <a:endParaRPr lang="en-GB" altLang="en-US" sz="1100">
              <a:solidFill>
                <a:srgbClr val="1C1C1C"/>
              </a:solidFill>
              <a:latin typeface="Arial" panose="020B0604020202020204" pitchFamily="34" charset="0"/>
            </a:endParaRPr>
          </a:p>
        </p:txBody>
      </p:sp>
      <p:cxnSp>
        <p:nvCxnSpPr>
          <p:cNvPr id="23" name="Straight Connector 22"/>
          <p:cNvCxnSpPr/>
          <p:nvPr/>
        </p:nvCxnSpPr>
        <p:spPr>
          <a:xfrm>
            <a:off x="7256463" y="190500"/>
            <a:ext cx="0" cy="6656388"/>
          </a:xfrm>
          <a:prstGeom prst="line">
            <a:avLst/>
          </a:prstGeom>
          <a:ln>
            <a:solidFill>
              <a:srgbClr val="303030"/>
            </a:solidFill>
          </a:ln>
        </p:spPr>
        <p:style>
          <a:lnRef idx="1">
            <a:schemeClr val="accent1"/>
          </a:lnRef>
          <a:fillRef idx="0">
            <a:schemeClr val="accent1"/>
          </a:fillRef>
          <a:effectRef idx="0">
            <a:schemeClr val="accent1"/>
          </a:effectRef>
          <a:fontRef idx="minor">
            <a:schemeClr val="tx1"/>
          </a:fontRef>
        </p:style>
      </p:cxnSp>
      <p:sp>
        <p:nvSpPr>
          <p:cNvPr id="13319" name="TextBox 2"/>
          <p:cNvSpPr txBox="1">
            <a:spLocks noChangeArrowheads="1"/>
          </p:cNvSpPr>
          <p:nvPr/>
        </p:nvSpPr>
        <p:spPr bwMode="auto">
          <a:xfrm>
            <a:off x="2020888" y="5276850"/>
            <a:ext cx="1552575" cy="161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just" eaLnBrk="1" hangingPunct="1">
              <a:spcBef>
                <a:spcPct val="0"/>
              </a:spcBef>
              <a:buFontTx/>
              <a:buNone/>
            </a:pPr>
            <a:r>
              <a:rPr lang="en-GB" altLang="en-US" sz="1100">
                <a:solidFill>
                  <a:srgbClr val="1C1C1C"/>
                </a:solidFill>
              </a:rPr>
              <a:t>aliquet nec, vulputate eget, arcu. Etiam ultricies nisi vel augue. Curabitur ullamcorper ultricies nisi. Nam eget dui. Etiam rhoncus. Donec vitae sapien ut libero venenatis faucibus. </a:t>
            </a:r>
            <a:endParaRPr lang="en-GB" altLang="en-US" sz="1100">
              <a:solidFill>
                <a:schemeClr val="tx1"/>
              </a:solidFill>
              <a:latin typeface="Arial" panose="020B0604020202020204" pitchFamily="34" charset="0"/>
            </a:endParaRPr>
          </a:p>
        </p:txBody>
      </p:sp>
      <p:cxnSp>
        <p:nvCxnSpPr>
          <p:cNvPr id="24" name="Straight Connector 23"/>
          <p:cNvCxnSpPr/>
          <p:nvPr/>
        </p:nvCxnSpPr>
        <p:spPr>
          <a:xfrm>
            <a:off x="3703638" y="5281613"/>
            <a:ext cx="0" cy="1608137"/>
          </a:xfrm>
          <a:prstGeom prst="line">
            <a:avLst/>
          </a:prstGeom>
          <a:ln>
            <a:solidFill>
              <a:srgbClr val="303030"/>
            </a:solidFill>
          </a:ln>
        </p:spPr>
        <p:style>
          <a:lnRef idx="1">
            <a:schemeClr val="accent1"/>
          </a:lnRef>
          <a:fillRef idx="0">
            <a:schemeClr val="accent1"/>
          </a:fillRef>
          <a:effectRef idx="0">
            <a:schemeClr val="accent1"/>
          </a:effectRef>
          <a:fontRef idx="minor">
            <a:schemeClr val="tx1"/>
          </a:fontRef>
        </p:style>
      </p:cxnSp>
      <p:sp>
        <p:nvSpPr>
          <p:cNvPr id="13321" name="TextBox 6"/>
          <p:cNvSpPr txBox="1">
            <a:spLocks noChangeArrowheads="1"/>
          </p:cNvSpPr>
          <p:nvPr/>
        </p:nvSpPr>
        <p:spPr bwMode="auto">
          <a:xfrm>
            <a:off x="-9525" y="238125"/>
            <a:ext cx="73231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3600" b="1"/>
              <a:t>EXAMPLE OF A PICTURE SLIDE</a:t>
            </a:r>
          </a:p>
        </p:txBody>
      </p:sp>
      <p:sp>
        <p:nvSpPr>
          <p:cNvPr id="13322" name="TextBox 28"/>
          <p:cNvSpPr txBox="1">
            <a:spLocks noChangeArrowheads="1"/>
          </p:cNvSpPr>
          <p:nvPr/>
        </p:nvSpPr>
        <p:spPr bwMode="auto">
          <a:xfrm>
            <a:off x="5608638" y="5253038"/>
            <a:ext cx="1552575" cy="161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just" eaLnBrk="1" hangingPunct="1">
              <a:spcBef>
                <a:spcPct val="0"/>
              </a:spcBef>
              <a:buFontTx/>
              <a:buNone/>
            </a:pPr>
            <a:r>
              <a:rPr lang="en-GB" altLang="en-US" sz="1100">
                <a:solidFill>
                  <a:srgbClr val="1C1C1C"/>
                </a:solidFill>
              </a:rPr>
              <a:t>aliquet nec, vulputate eget, arcu. Etiam ultricies nisi vel augue. Curabitur ullamcorper ultricies nisi. Nam eget dui. Etiam rhoncus. Donec vitae sapien ut libero venenatis faucibus. </a:t>
            </a:r>
            <a:endParaRPr lang="en-GB" altLang="en-US" sz="1100">
              <a:solidFill>
                <a:schemeClr val="tx1"/>
              </a:solidFill>
              <a:latin typeface="Arial" panose="020B0604020202020204" pitchFamily="34" charset="0"/>
            </a:endParaRPr>
          </a:p>
        </p:txBody>
      </p:sp>
      <p:cxnSp>
        <p:nvCxnSpPr>
          <p:cNvPr id="31" name="Straight Connector 30"/>
          <p:cNvCxnSpPr/>
          <p:nvPr/>
        </p:nvCxnSpPr>
        <p:spPr>
          <a:xfrm>
            <a:off x="5475288" y="5294313"/>
            <a:ext cx="36512" cy="1552575"/>
          </a:xfrm>
          <a:prstGeom prst="line">
            <a:avLst/>
          </a:prstGeom>
          <a:ln>
            <a:solidFill>
              <a:srgbClr val="303030"/>
            </a:solidFill>
          </a:ln>
        </p:spPr>
        <p:style>
          <a:lnRef idx="1">
            <a:schemeClr val="accent1"/>
          </a:lnRef>
          <a:fillRef idx="0">
            <a:schemeClr val="accent1"/>
          </a:fillRef>
          <a:effectRef idx="0">
            <a:schemeClr val="accent1"/>
          </a:effectRef>
          <a:fontRef idx="minor">
            <a:schemeClr val="tx1"/>
          </a:fontRef>
        </p:style>
      </p:cxnSp>
      <p:pic>
        <p:nvPicPr>
          <p:cNvPr id="13324" name="Picture 2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6538" y="1092200"/>
            <a:ext cx="3406775" cy="406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5875">
                <a:solidFill>
                  <a:srgbClr val="000000"/>
                </a:solidFill>
                <a:miter lim="800000"/>
                <a:headEnd/>
                <a:tailEnd/>
              </a14:hiddenLine>
            </a:ext>
          </a:extLst>
        </p:spPr>
      </p:pic>
      <p:sp>
        <p:nvSpPr>
          <p:cNvPr id="13325" name="TextBox 17"/>
          <p:cNvSpPr txBox="1">
            <a:spLocks noChangeArrowheads="1"/>
          </p:cNvSpPr>
          <p:nvPr/>
        </p:nvSpPr>
        <p:spPr bwMode="auto">
          <a:xfrm>
            <a:off x="3754438" y="1092200"/>
            <a:ext cx="3322637"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14350" indent="-514350">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eaLnBrk="1" hangingPunct="1">
              <a:spcBef>
                <a:spcPct val="0"/>
              </a:spcBef>
              <a:buFont typeface="Wingdings" panose="05000000000000000000" pitchFamily="2" charset="2"/>
              <a:buChar char="Ø"/>
            </a:pPr>
            <a:r>
              <a:rPr lang="en-GB" altLang="en-US" sz="2800" b="1"/>
              <a:t>Point 1</a:t>
            </a:r>
          </a:p>
          <a:p>
            <a:pPr algn="ctr" eaLnBrk="1" hangingPunct="1">
              <a:spcBef>
                <a:spcPct val="0"/>
              </a:spcBef>
              <a:buFont typeface="Wingdings" panose="05000000000000000000" pitchFamily="2" charset="2"/>
              <a:buChar char="Ø"/>
            </a:pPr>
            <a:r>
              <a:rPr lang="en-GB" altLang="en-US" sz="2800" b="1"/>
              <a:t>Sub-Pont 1</a:t>
            </a:r>
          </a:p>
          <a:p>
            <a:pPr eaLnBrk="1" hangingPunct="1">
              <a:spcBef>
                <a:spcPct val="0"/>
              </a:spcBef>
              <a:buFont typeface="Wingdings" panose="05000000000000000000" pitchFamily="2" charset="2"/>
              <a:buChar char="Ø"/>
            </a:pPr>
            <a:r>
              <a:rPr lang="en-GB" altLang="en-US" sz="2800" b="1"/>
              <a:t>Point 2</a:t>
            </a:r>
          </a:p>
          <a:p>
            <a:pPr algn="ctr" eaLnBrk="1" hangingPunct="1">
              <a:spcBef>
                <a:spcPct val="0"/>
              </a:spcBef>
              <a:buFont typeface="Wingdings" panose="05000000000000000000" pitchFamily="2" charset="2"/>
              <a:buChar char="Ø"/>
            </a:pPr>
            <a:r>
              <a:rPr lang="en-GB" altLang="en-US" sz="2800" b="1"/>
              <a:t>Sub-Point 2</a:t>
            </a:r>
          </a:p>
        </p:txBody>
      </p:sp>
    </p:spTree>
  </p:cSld>
  <p:clrMapOvr>
    <a:masterClrMapping/>
  </p:clrMapOvr>
  <p:transition/>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362" name="Rectangle 3"/>
          <p:cNvSpPr>
            <a:spLocks noChangeArrowheads="1"/>
          </p:cNvSpPr>
          <p:nvPr/>
        </p:nvSpPr>
        <p:spPr bwMode="auto">
          <a:xfrm>
            <a:off x="369888" y="3113088"/>
            <a:ext cx="1376362" cy="2354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a:lstStyle>
            <a:lvl1pPr marL="285750" indent="-285750">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eaLnBrk="1" hangingPunct="1">
              <a:spcBef>
                <a:spcPct val="0"/>
              </a:spcBef>
              <a:buFont typeface="Wingdings" panose="05000000000000000000" pitchFamily="2" charset="2"/>
              <a:buChar char="v"/>
            </a:pPr>
            <a:r>
              <a:rPr lang="en-GB" altLang="en-US" sz="1600" b="1"/>
              <a:t>Bullet 1</a:t>
            </a:r>
          </a:p>
          <a:p>
            <a:pPr eaLnBrk="1" hangingPunct="1">
              <a:spcBef>
                <a:spcPct val="0"/>
              </a:spcBef>
              <a:buFont typeface="Wingdings" panose="05000000000000000000" pitchFamily="2" charset="2"/>
              <a:buChar char="v"/>
            </a:pPr>
            <a:r>
              <a:rPr lang="en-GB" altLang="en-US" sz="1600" b="1"/>
              <a:t>Bullet 2</a:t>
            </a:r>
          </a:p>
          <a:p>
            <a:pPr eaLnBrk="1" hangingPunct="1">
              <a:spcBef>
                <a:spcPct val="0"/>
              </a:spcBef>
              <a:buFont typeface="Wingdings" panose="05000000000000000000" pitchFamily="2" charset="2"/>
              <a:buChar char="v"/>
            </a:pPr>
            <a:r>
              <a:rPr lang="en-GB" altLang="en-US" sz="1600" b="1"/>
              <a:t>Bullet 3</a:t>
            </a:r>
          </a:p>
          <a:p>
            <a:pPr eaLnBrk="1" hangingPunct="1">
              <a:spcBef>
                <a:spcPct val="0"/>
              </a:spcBef>
              <a:buFont typeface="Wingdings" panose="05000000000000000000" pitchFamily="2" charset="2"/>
              <a:buChar char="v"/>
            </a:pPr>
            <a:endParaRPr lang="en-GB" altLang="en-US" sz="1600" b="1"/>
          </a:p>
        </p:txBody>
      </p:sp>
      <p:sp>
        <p:nvSpPr>
          <p:cNvPr id="15363" name="Rectangle 4"/>
          <p:cNvSpPr>
            <a:spLocks noChangeArrowheads="1"/>
          </p:cNvSpPr>
          <p:nvPr/>
        </p:nvSpPr>
        <p:spPr bwMode="auto">
          <a:xfrm>
            <a:off x="2038350" y="3113088"/>
            <a:ext cx="1376363" cy="2354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a:lstStyle>
            <a:lvl1pPr marL="285750" indent="-285750">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eaLnBrk="1" hangingPunct="1">
              <a:spcBef>
                <a:spcPct val="0"/>
              </a:spcBef>
              <a:buFont typeface="Wingdings" panose="05000000000000000000" pitchFamily="2" charset="2"/>
              <a:buChar char="v"/>
            </a:pPr>
            <a:r>
              <a:rPr lang="en-GB" altLang="en-US" sz="1600" b="1"/>
              <a:t>Bullet 1</a:t>
            </a:r>
          </a:p>
          <a:p>
            <a:pPr eaLnBrk="1" hangingPunct="1">
              <a:spcBef>
                <a:spcPct val="0"/>
              </a:spcBef>
              <a:buFont typeface="Wingdings" panose="05000000000000000000" pitchFamily="2" charset="2"/>
              <a:buChar char="v"/>
            </a:pPr>
            <a:r>
              <a:rPr lang="en-GB" altLang="en-US" sz="1600" b="1"/>
              <a:t>Bullet 2</a:t>
            </a:r>
          </a:p>
          <a:p>
            <a:pPr eaLnBrk="1" hangingPunct="1">
              <a:spcBef>
                <a:spcPct val="0"/>
              </a:spcBef>
              <a:buFont typeface="Wingdings" panose="05000000000000000000" pitchFamily="2" charset="2"/>
              <a:buChar char="v"/>
            </a:pPr>
            <a:r>
              <a:rPr lang="en-GB" altLang="en-US" sz="1600" b="1"/>
              <a:t>Bullet 3</a:t>
            </a:r>
          </a:p>
          <a:p>
            <a:pPr eaLnBrk="1" hangingPunct="1">
              <a:spcBef>
                <a:spcPct val="0"/>
              </a:spcBef>
              <a:buFont typeface="Wingdings" panose="05000000000000000000" pitchFamily="2" charset="2"/>
              <a:buChar char="v"/>
            </a:pPr>
            <a:endParaRPr lang="en-GB" altLang="en-US" sz="1600" b="1"/>
          </a:p>
        </p:txBody>
      </p:sp>
      <p:sp>
        <p:nvSpPr>
          <p:cNvPr id="15364" name="Rectangle 5"/>
          <p:cNvSpPr>
            <a:spLocks noChangeArrowheads="1"/>
          </p:cNvSpPr>
          <p:nvPr/>
        </p:nvSpPr>
        <p:spPr bwMode="auto">
          <a:xfrm>
            <a:off x="3667125" y="3113088"/>
            <a:ext cx="1376363" cy="2354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a:lstStyle>
            <a:lvl1pPr marL="285750" indent="-285750">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eaLnBrk="1" hangingPunct="1">
              <a:spcBef>
                <a:spcPct val="0"/>
              </a:spcBef>
              <a:buFont typeface="Wingdings" panose="05000000000000000000" pitchFamily="2" charset="2"/>
              <a:buChar char="v"/>
            </a:pPr>
            <a:r>
              <a:rPr lang="en-GB" altLang="en-US" sz="1600" b="1"/>
              <a:t>Bullet 1</a:t>
            </a:r>
          </a:p>
          <a:p>
            <a:pPr eaLnBrk="1" hangingPunct="1">
              <a:spcBef>
                <a:spcPct val="0"/>
              </a:spcBef>
              <a:buFont typeface="Wingdings" panose="05000000000000000000" pitchFamily="2" charset="2"/>
              <a:buChar char="v"/>
            </a:pPr>
            <a:r>
              <a:rPr lang="en-GB" altLang="en-US" sz="1600" b="1"/>
              <a:t>Bullet 2</a:t>
            </a:r>
          </a:p>
          <a:p>
            <a:pPr eaLnBrk="1" hangingPunct="1">
              <a:spcBef>
                <a:spcPct val="0"/>
              </a:spcBef>
              <a:buFont typeface="Wingdings" panose="05000000000000000000" pitchFamily="2" charset="2"/>
              <a:buChar char="v"/>
            </a:pPr>
            <a:r>
              <a:rPr lang="en-GB" altLang="en-US" sz="1600" b="1"/>
              <a:t>Bullet 3</a:t>
            </a:r>
          </a:p>
          <a:p>
            <a:pPr eaLnBrk="1" hangingPunct="1">
              <a:spcBef>
                <a:spcPct val="0"/>
              </a:spcBef>
              <a:buFont typeface="Wingdings" panose="05000000000000000000" pitchFamily="2" charset="2"/>
              <a:buChar char="v"/>
            </a:pPr>
            <a:endParaRPr lang="en-GB" altLang="en-US" sz="1600" b="1"/>
          </a:p>
        </p:txBody>
      </p:sp>
      <p:sp>
        <p:nvSpPr>
          <p:cNvPr id="15365" name="Rectangle 6"/>
          <p:cNvSpPr>
            <a:spLocks noChangeArrowheads="1"/>
          </p:cNvSpPr>
          <p:nvPr/>
        </p:nvSpPr>
        <p:spPr bwMode="auto">
          <a:xfrm>
            <a:off x="5394325" y="3113088"/>
            <a:ext cx="1376363" cy="2354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a:lstStyle>
            <a:lvl1pPr marL="285750" indent="-285750">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eaLnBrk="1" hangingPunct="1">
              <a:spcBef>
                <a:spcPct val="0"/>
              </a:spcBef>
              <a:buFont typeface="Wingdings" panose="05000000000000000000" pitchFamily="2" charset="2"/>
              <a:buChar char="v"/>
            </a:pPr>
            <a:r>
              <a:rPr lang="en-GB" altLang="en-US" sz="1600" b="1"/>
              <a:t>Bullet 1</a:t>
            </a:r>
          </a:p>
          <a:p>
            <a:pPr eaLnBrk="1" hangingPunct="1">
              <a:spcBef>
                <a:spcPct val="0"/>
              </a:spcBef>
              <a:buFont typeface="Wingdings" panose="05000000000000000000" pitchFamily="2" charset="2"/>
              <a:buChar char="v"/>
            </a:pPr>
            <a:r>
              <a:rPr lang="en-GB" altLang="en-US" sz="1600" b="1"/>
              <a:t>Bullet 2</a:t>
            </a:r>
          </a:p>
          <a:p>
            <a:pPr eaLnBrk="1" hangingPunct="1">
              <a:spcBef>
                <a:spcPct val="0"/>
              </a:spcBef>
              <a:buFont typeface="Wingdings" panose="05000000000000000000" pitchFamily="2" charset="2"/>
              <a:buChar char="v"/>
            </a:pPr>
            <a:r>
              <a:rPr lang="en-GB" altLang="en-US" sz="1600" b="1"/>
              <a:t>Bullet 3</a:t>
            </a:r>
          </a:p>
          <a:p>
            <a:pPr eaLnBrk="1" hangingPunct="1">
              <a:spcBef>
                <a:spcPct val="0"/>
              </a:spcBef>
              <a:buFont typeface="Wingdings" panose="05000000000000000000" pitchFamily="2" charset="2"/>
              <a:buChar char="v"/>
            </a:pPr>
            <a:endParaRPr lang="en-GB" altLang="en-US" sz="1600" b="1"/>
          </a:p>
        </p:txBody>
      </p:sp>
      <p:sp>
        <p:nvSpPr>
          <p:cNvPr id="15366" name="Rectangle 7"/>
          <p:cNvSpPr>
            <a:spLocks noChangeArrowheads="1"/>
          </p:cNvSpPr>
          <p:nvPr/>
        </p:nvSpPr>
        <p:spPr bwMode="auto">
          <a:xfrm>
            <a:off x="7121525" y="3113088"/>
            <a:ext cx="1376363" cy="2354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a:lstStyle>
            <a:lvl1pPr marL="285750" indent="-285750">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eaLnBrk="1" hangingPunct="1">
              <a:spcBef>
                <a:spcPct val="0"/>
              </a:spcBef>
              <a:buFont typeface="Wingdings" panose="05000000000000000000" pitchFamily="2" charset="2"/>
              <a:buChar char="v"/>
            </a:pPr>
            <a:r>
              <a:rPr lang="en-GB" altLang="en-US" sz="1600" b="1"/>
              <a:t>Bullet 1</a:t>
            </a:r>
          </a:p>
          <a:p>
            <a:pPr eaLnBrk="1" hangingPunct="1">
              <a:spcBef>
                <a:spcPct val="0"/>
              </a:spcBef>
              <a:buFont typeface="Wingdings" panose="05000000000000000000" pitchFamily="2" charset="2"/>
              <a:buChar char="v"/>
            </a:pPr>
            <a:r>
              <a:rPr lang="en-GB" altLang="en-US" sz="1600" b="1"/>
              <a:t>Bullet 2</a:t>
            </a:r>
          </a:p>
          <a:p>
            <a:pPr eaLnBrk="1" hangingPunct="1">
              <a:spcBef>
                <a:spcPct val="0"/>
              </a:spcBef>
              <a:buFont typeface="Wingdings" panose="05000000000000000000" pitchFamily="2" charset="2"/>
              <a:buChar char="v"/>
            </a:pPr>
            <a:r>
              <a:rPr lang="en-GB" altLang="en-US" sz="1600" b="1"/>
              <a:t>Bullet 3</a:t>
            </a:r>
          </a:p>
          <a:p>
            <a:pPr eaLnBrk="1" hangingPunct="1">
              <a:spcBef>
                <a:spcPct val="0"/>
              </a:spcBef>
              <a:buFont typeface="Wingdings" panose="05000000000000000000" pitchFamily="2" charset="2"/>
              <a:buChar char="v"/>
            </a:pPr>
            <a:endParaRPr lang="en-GB" altLang="en-US" sz="1600" b="1"/>
          </a:p>
        </p:txBody>
      </p:sp>
      <p:sp>
        <p:nvSpPr>
          <p:cNvPr id="15367" name="Text Box 13"/>
          <p:cNvSpPr txBox="1">
            <a:spLocks noChangeArrowheads="1"/>
          </p:cNvSpPr>
          <p:nvPr/>
        </p:nvSpPr>
        <p:spPr bwMode="auto">
          <a:xfrm>
            <a:off x="2303463" y="2189163"/>
            <a:ext cx="633412" cy="369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r>
              <a:rPr lang="en-GB" altLang="en-US" sz="1800" b="1"/>
              <a:t>Plan</a:t>
            </a:r>
          </a:p>
        </p:txBody>
      </p:sp>
      <p:sp>
        <p:nvSpPr>
          <p:cNvPr id="15368" name="Text Box 14"/>
          <p:cNvSpPr txBox="1">
            <a:spLocks noChangeArrowheads="1"/>
          </p:cNvSpPr>
          <p:nvPr/>
        </p:nvSpPr>
        <p:spPr bwMode="auto">
          <a:xfrm>
            <a:off x="622300" y="2187575"/>
            <a:ext cx="850900" cy="369888"/>
          </a:xfrm>
          <a:prstGeom prst="rect">
            <a:avLst/>
          </a:prstGeom>
          <a:noFill/>
          <a:ln>
            <a:noFill/>
          </a:ln>
          <a:effectLst/>
          <a:extLst>
            <a:ext uri="{909E8E84-426E-40DD-AFC4-6F175D3DCCD1}">
              <a14:hiddenFill xmlns:a14="http://schemas.microsoft.com/office/drawing/2010/main">
                <a:solidFill>
                  <a:srgbClr val="2E4C9D"/>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r>
              <a:rPr lang="en-GB" altLang="en-US" sz="1800" b="1"/>
              <a:t>Design</a:t>
            </a:r>
          </a:p>
        </p:txBody>
      </p:sp>
      <p:sp>
        <p:nvSpPr>
          <p:cNvPr id="15369" name="Text Box 15"/>
          <p:cNvSpPr txBox="1">
            <a:spLocks noChangeArrowheads="1"/>
          </p:cNvSpPr>
          <p:nvPr/>
        </p:nvSpPr>
        <p:spPr bwMode="auto">
          <a:xfrm>
            <a:off x="3978275" y="2189163"/>
            <a:ext cx="722313" cy="369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r>
              <a:rPr lang="en-GB" altLang="en-US" sz="1800" b="1"/>
              <a:t>Build</a:t>
            </a:r>
          </a:p>
        </p:txBody>
      </p:sp>
      <p:sp>
        <p:nvSpPr>
          <p:cNvPr id="15370" name="Text Box 16"/>
          <p:cNvSpPr txBox="1">
            <a:spLocks noChangeArrowheads="1"/>
          </p:cNvSpPr>
          <p:nvPr/>
        </p:nvSpPr>
        <p:spPr bwMode="auto">
          <a:xfrm>
            <a:off x="5741988" y="2187575"/>
            <a:ext cx="587375" cy="36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r>
              <a:rPr lang="en-GB" altLang="en-US" sz="1800" b="1"/>
              <a:t>Test</a:t>
            </a:r>
          </a:p>
        </p:txBody>
      </p:sp>
      <p:sp>
        <p:nvSpPr>
          <p:cNvPr id="15371" name="Text Box 17"/>
          <p:cNvSpPr txBox="1">
            <a:spLocks noChangeArrowheads="1"/>
          </p:cNvSpPr>
          <p:nvPr/>
        </p:nvSpPr>
        <p:spPr bwMode="auto">
          <a:xfrm>
            <a:off x="7258050" y="2189163"/>
            <a:ext cx="1057275" cy="369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r>
              <a:rPr lang="en-GB" altLang="en-US" sz="1800" b="1"/>
              <a:t>Evaluate</a:t>
            </a:r>
          </a:p>
        </p:txBody>
      </p:sp>
      <p:sp>
        <p:nvSpPr>
          <p:cNvPr id="2" name="Right Arrow 1"/>
          <p:cNvSpPr/>
          <p:nvPr/>
        </p:nvSpPr>
        <p:spPr>
          <a:xfrm>
            <a:off x="420688" y="1951038"/>
            <a:ext cx="1482725" cy="914400"/>
          </a:xfrm>
          <a:prstGeom prst="rightArrow">
            <a:avLst/>
          </a:prstGeom>
          <a:noFill/>
          <a:ln>
            <a:solidFill>
              <a:srgbClr val="30303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19" name="Right Arrow 18"/>
          <p:cNvSpPr/>
          <p:nvPr/>
        </p:nvSpPr>
        <p:spPr>
          <a:xfrm>
            <a:off x="2109788" y="1927225"/>
            <a:ext cx="1482725" cy="914400"/>
          </a:xfrm>
          <a:prstGeom prst="rightArrow">
            <a:avLst/>
          </a:prstGeom>
          <a:noFill/>
          <a:ln>
            <a:solidFill>
              <a:srgbClr val="30303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solidFill>
                <a:srgbClr val="080808"/>
              </a:solidFill>
            </a:endParaRPr>
          </a:p>
        </p:txBody>
      </p:sp>
      <p:sp>
        <p:nvSpPr>
          <p:cNvPr id="20" name="Right Arrow 19"/>
          <p:cNvSpPr/>
          <p:nvPr/>
        </p:nvSpPr>
        <p:spPr>
          <a:xfrm>
            <a:off x="3811588" y="1914525"/>
            <a:ext cx="1481137" cy="914400"/>
          </a:xfrm>
          <a:prstGeom prst="rightArrow">
            <a:avLst/>
          </a:prstGeom>
          <a:noFill/>
          <a:ln>
            <a:solidFill>
              <a:srgbClr val="30303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21" name="Right Arrow 20"/>
          <p:cNvSpPr/>
          <p:nvPr/>
        </p:nvSpPr>
        <p:spPr>
          <a:xfrm>
            <a:off x="5500688" y="1914525"/>
            <a:ext cx="1481137" cy="914400"/>
          </a:xfrm>
          <a:prstGeom prst="rightArrow">
            <a:avLst/>
          </a:prstGeom>
          <a:noFill/>
          <a:ln>
            <a:solidFill>
              <a:srgbClr val="30303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22" name="Right Arrow 21"/>
          <p:cNvSpPr/>
          <p:nvPr/>
        </p:nvSpPr>
        <p:spPr>
          <a:xfrm>
            <a:off x="7251700" y="1914525"/>
            <a:ext cx="1482725" cy="914400"/>
          </a:xfrm>
          <a:prstGeom prst="rightArrow">
            <a:avLst/>
          </a:prstGeom>
          <a:noFill/>
          <a:ln>
            <a:solidFill>
              <a:srgbClr val="30303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3" name="Rectangle 2"/>
          <p:cNvSpPr/>
          <p:nvPr/>
        </p:nvSpPr>
        <p:spPr>
          <a:xfrm>
            <a:off x="236538" y="1690688"/>
            <a:ext cx="8702675" cy="3094037"/>
          </a:xfrm>
          <a:prstGeom prst="rect">
            <a:avLst/>
          </a:prstGeom>
          <a:noFill/>
          <a:ln w="12700">
            <a:solidFill>
              <a:srgbClr val="11111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24" name="Rectangle 23"/>
          <p:cNvSpPr/>
          <p:nvPr/>
        </p:nvSpPr>
        <p:spPr>
          <a:xfrm>
            <a:off x="284163" y="1716088"/>
            <a:ext cx="8594725" cy="3019425"/>
          </a:xfrm>
          <a:prstGeom prst="rect">
            <a:avLst/>
          </a:prstGeom>
          <a:noFill/>
          <a:ln w="12700">
            <a:solidFill>
              <a:srgbClr val="11111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15379" name="TextBox 6"/>
          <p:cNvSpPr txBox="1">
            <a:spLocks noChangeArrowheads="1"/>
          </p:cNvSpPr>
          <p:nvPr/>
        </p:nvSpPr>
        <p:spPr bwMode="auto">
          <a:xfrm>
            <a:off x="1719263" y="323850"/>
            <a:ext cx="5665787"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5400" b="1"/>
              <a:t>PROCESS FLOW</a:t>
            </a:r>
          </a:p>
        </p:txBody>
      </p:sp>
    </p:spTree>
  </p:cSld>
  <p:clrMapOvr>
    <a:masterClrMapping/>
  </p:clrMapOvr>
  <p:transition/>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9459" name="Group 3"/>
          <p:cNvGraphicFramePr>
            <a:graphicFrameLocks noGrp="1"/>
          </p:cNvGraphicFramePr>
          <p:nvPr>
            <p:ph type="tbl" idx="1"/>
          </p:nvPr>
        </p:nvGraphicFramePr>
        <p:xfrm>
          <a:off x="858838" y="1589088"/>
          <a:ext cx="7402512" cy="3441701"/>
        </p:xfrm>
        <a:graphic>
          <a:graphicData uri="http://schemas.openxmlformats.org/drawingml/2006/table">
            <a:tbl>
              <a:tblPr/>
              <a:tblGrid>
                <a:gridCol w="3702050"/>
                <a:gridCol w="3700462"/>
              </a:tblGrid>
              <a:tr h="5476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400" b="1" i="0" u="none" strike="noStrike" cap="none" normalizeH="0" baseline="0" dirty="0" smtClean="0">
                          <a:ln>
                            <a:noFill/>
                          </a:ln>
                          <a:solidFill>
                            <a:schemeClr val="accent3">
                              <a:lumMod val="50000"/>
                            </a:schemeClr>
                          </a:solidFill>
                          <a:effectLst/>
                          <a:latin typeface="Times New Roman" pitchFamily="18" charset="0"/>
                          <a:cs typeface="Times New Roman" pitchFamily="18" charset="0"/>
                        </a:rPr>
                        <a:t>Title</a:t>
                      </a:r>
                      <a:endParaRPr kumimoji="0" lang="en-US" sz="2400" b="1" i="0" u="none" strike="noStrike" cap="none" normalizeH="0" baseline="0" dirty="0" smtClean="0">
                        <a:ln>
                          <a:noFill/>
                        </a:ln>
                        <a:solidFill>
                          <a:schemeClr val="accent3">
                            <a:lumMod val="50000"/>
                          </a:schemeClr>
                        </a:solidFill>
                        <a:effectLst/>
                        <a:latin typeface="Times New Roman" pitchFamily="18" charset="0"/>
                        <a:cs typeface="Times New Roman" pitchFamily="18" charset="0"/>
                      </a:endParaRPr>
                    </a:p>
                  </a:txBody>
                  <a:tcPr marL="90000" marR="90000" marT="46800" marB="46800" anchor="ctr" anchorCtr="1" horzOverflow="overflow">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lnTlToBr>
                      <a:noFill/>
                    </a:lnTlToBr>
                    <a:lnBlToTr>
                      <a:noFill/>
                    </a:lnBlToTr>
                    <a:solidFill>
                      <a:srgbClr val="1C1C1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400" b="1" i="0" u="none" strike="noStrike" cap="none" normalizeH="0" baseline="0" dirty="0" smtClean="0">
                          <a:ln>
                            <a:noFill/>
                          </a:ln>
                          <a:solidFill>
                            <a:schemeClr val="accent3">
                              <a:lumMod val="50000"/>
                            </a:schemeClr>
                          </a:solidFill>
                          <a:effectLst/>
                          <a:latin typeface="Times New Roman" pitchFamily="18" charset="0"/>
                          <a:cs typeface="Times New Roman" pitchFamily="18" charset="0"/>
                        </a:rPr>
                        <a:t>Title</a:t>
                      </a:r>
                      <a:endParaRPr kumimoji="0" lang="en-US" sz="2400" b="1" i="0" u="none" strike="noStrike" cap="none" normalizeH="0" baseline="0" dirty="0" smtClean="0">
                        <a:ln>
                          <a:noFill/>
                        </a:ln>
                        <a:solidFill>
                          <a:schemeClr val="accent3">
                            <a:lumMod val="50000"/>
                          </a:schemeClr>
                        </a:solidFill>
                        <a:effectLst/>
                        <a:latin typeface="Times New Roman" pitchFamily="18" charset="0"/>
                        <a:cs typeface="Times New Roman" pitchFamily="18" charset="0"/>
                      </a:endParaRPr>
                    </a:p>
                  </a:txBody>
                  <a:tcPr marL="90000" marR="90000" marT="46800" marB="46800" anchor="ctr" anchorCtr="1" horzOverflow="overflow">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lnTlToBr>
                      <a:noFill/>
                    </a:lnTlToBr>
                    <a:lnBlToTr>
                      <a:noFill/>
                    </a:lnBlToTr>
                    <a:solidFill>
                      <a:srgbClr val="1C1C1C"/>
                    </a:solidFill>
                  </a:tcPr>
                </a:tc>
              </a:tr>
              <a:tr h="4826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400" b="0" i="0" u="none" strike="noStrike" cap="none" normalizeH="0" baseline="0" dirty="0" smtClean="0">
                          <a:ln>
                            <a:noFill/>
                          </a:ln>
                          <a:solidFill>
                            <a:srgbClr val="1C1C1C"/>
                          </a:solidFill>
                          <a:effectLst/>
                          <a:latin typeface="Times New Roman" pitchFamily="18" charset="0"/>
                          <a:cs typeface="Times New Roman" pitchFamily="18" charset="0"/>
                        </a:rPr>
                        <a:t>Data</a:t>
                      </a:r>
                      <a:endParaRPr kumimoji="0" lang="en-US" sz="2400" b="0" i="0" u="none" strike="noStrike" cap="none" normalizeH="0" baseline="0" dirty="0" smtClean="0">
                        <a:ln>
                          <a:noFill/>
                        </a:ln>
                        <a:solidFill>
                          <a:srgbClr val="1C1C1C"/>
                        </a:solidFill>
                        <a:effectLst/>
                        <a:latin typeface="Times New Roman" pitchFamily="18" charset="0"/>
                        <a:cs typeface="Times New Roman" pitchFamily="18" charset="0"/>
                      </a:endParaRPr>
                    </a:p>
                  </a:txBody>
                  <a:tcPr marL="90000" marR="90000" marT="46800" marB="46800" anchor="ctr" anchorCtr="1" horzOverflow="overflow">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400" b="0" i="0" u="none" strike="noStrike" cap="none" normalizeH="0" baseline="0" dirty="0" smtClean="0">
                          <a:ln>
                            <a:noFill/>
                          </a:ln>
                          <a:solidFill>
                            <a:srgbClr val="1C1C1C"/>
                          </a:solidFill>
                          <a:effectLst/>
                          <a:latin typeface="Times New Roman" pitchFamily="18" charset="0"/>
                          <a:cs typeface="Times New Roman" pitchFamily="18" charset="0"/>
                        </a:rPr>
                        <a:t>Data</a:t>
                      </a:r>
                      <a:endParaRPr kumimoji="0" lang="en-US" sz="2400" b="0" i="0" u="none" strike="noStrike" cap="none" normalizeH="0" baseline="0" dirty="0" smtClean="0">
                        <a:ln>
                          <a:noFill/>
                        </a:ln>
                        <a:solidFill>
                          <a:srgbClr val="1C1C1C"/>
                        </a:solidFill>
                        <a:effectLst/>
                        <a:latin typeface="Times New Roman" pitchFamily="18" charset="0"/>
                        <a:cs typeface="Times New Roman" pitchFamily="18" charset="0"/>
                      </a:endParaRPr>
                    </a:p>
                  </a:txBody>
                  <a:tcPr marL="90000" marR="90000" marT="46800" marB="46800" anchor="ctr" anchorCtr="1" horzOverflow="overflow">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lnTlToBr>
                      <a:noFill/>
                    </a:lnTlToBr>
                    <a:lnBlToTr>
                      <a:noFill/>
                    </a:lnBlToTr>
                    <a:noFill/>
                  </a:tcPr>
                </a:tc>
              </a:tr>
              <a:tr h="482600">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000000"/>
                        </a:solidFill>
                        <a:effectLst/>
                        <a:latin typeface="Arial" charset="0"/>
                      </a:endParaRPr>
                    </a:p>
                  </a:txBody>
                  <a:tcPr marL="90000" marR="90000" marT="46800" marB="46800" anchor="ctr" anchorCtr="1" horzOverflow="overflow">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000000"/>
                        </a:solidFill>
                        <a:effectLst/>
                        <a:latin typeface="Arial" charset="0"/>
                      </a:endParaRPr>
                    </a:p>
                  </a:txBody>
                  <a:tcPr marL="90000" marR="90000" marT="46800" marB="46800" anchor="ctr" anchorCtr="1" horzOverflow="overflow">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lnTlToBr>
                      <a:noFill/>
                    </a:lnTlToBr>
                    <a:lnBlToTr>
                      <a:noFill/>
                    </a:lnBlToTr>
                    <a:noFill/>
                  </a:tcPr>
                </a:tc>
              </a:tr>
              <a:tr h="481013">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000000"/>
                        </a:solidFill>
                        <a:effectLst/>
                        <a:latin typeface="Arial" charset="0"/>
                      </a:endParaRPr>
                    </a:p>
                  </a:txBody>
                  <a:tcPr marL="90000" marR="90000" marT="46800" marB="46800" anchor="ctr" anchorCtr="1" horzOverflow="overflow">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000000"/>
                        </a:solidFill>
                        <a:effectLst/>
                        <a:latin typeface="Arial" charset="0"/>
                      </a:endParaRPr>
                    </a:p>
                  </a:txBody>
                  <a:tcPr marL="90000" marR="90000" marT="46800" marB="46800" anchor="ctr" anchorCtr="1" horzOverflow="overflow">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lnTlToBr>
                      <a:noFill/>
                    </a:lnTlToBr>
                    <a:lnBlToTr>
                      <a:noFill/>
                    </a:lnBlToTr>
                    <a:noFill/>
                  </a:tcPr>
                </a:tc>
              </a:tr>
              <a:tr h="482600">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000000"/>
                        </a:solidFill>
                        <a:effectLst/>
                        <a:latin typeface="Arial" charset="0"/>
                      </a:endParaRPr>
                    </a:p>
                  </a:txBody>
                  <a:tcPr marL="90000" marR="90000" marT="46800" marB="46800" anchor="ctr" anchorCtr="1" horzOverflow="overflow">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000000"/>
                        </a:solidFill>
                        <a:effectLst/>
                        <a:latin typeface="Arial" charset="0"/>
                      </a:endParaRPr>
                    </a:p>
                  </a:txBody>
                  <a:tcPr marL="90000" marR="90000" marT="46800" marB="46800" anchor="ctr" anchorCtr="1" horzOverflow="overflow">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lnTlToBr>
                      <a:noFill/>
                    </a:lnTlToBr>
                    <a:lnBlToTr>
                      <a:noFill/>
                    </a:lnBlToTr>
                    <a:noFill/>
                  </a:tcPr>
                </a:tc>
              </a:tr>
              <a:tr h="482600">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000000"/>
                        </a:solidFill>
                        <a:effectLst/>
                        <a:latin typeface="Arial" charset="0"/>
                      </a:endParaRPr>
                    </a:p>
                  </a:txBody>
                  <a:tcPr marL="90000" marR="90000" marT="46800" marB="46800" anchor="ctr" anchorCtr="1" horzOverflow="overflow">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000000"/>
                        </a:solidFill>
                        <a:effectLst/>
                        <a:latin typeface="Arial" charset="0"/>
                      </a:endParaRPr>
                    </a:p>
                  </a:txBody>
                  <a:tcPr marL="90000" marR="90000" marT="46800" marB="46800" anchor="ctr" anchorCtr="1" horzOverflow="overflow">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lnTlToBr>
                      <a:noFill/>
                    </a:lnTlToBr>
                    <a:lnBlToTr>
                      <a:noFill/>
                    </a:lnBlToTr>
                    <a:noFill/>
                  </a:tcPr>
                </a:tc>
              </a:tr>
              <a:tr h="482600">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000000"/>
                        </a:solidFill>
                        <a:effectLst/>
                        <a:latin typeface="Arial" charset="0"/>
                      </a:endParaRPr>
                    </a:p>
                  </a:txBody>
                  <a:tcPr marL="90000" marR="90000" marT="46800" marB="46800" anchor="ctr" anchorCtr="1" horzOverflow="overflow">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000000"/>
                        </a:solidFill>
                        <a:effectLst/>
                        <a:latin typeface="Arial" charset="0"/>
                      </a:endParaRPr>
                    </a:p>
                  </a:txBody>
                  <a:tcPr marL="90000" marR="90000" marT="46800" marB="46800" anchor="ctr" anchorCtr="1" horzOverflow="overflow">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lnTlToBr>
                      <a:noFill/>
                    </a:lnTlToBr>
                    <a:lnBlToTr>
                      <a:noFill/>
                    </a:lnBlToTr>
                    <a:noFill/>
                  </a:tcPr>
                </a:tc>
              </a:tr>
            </a:tbl>
          </a:graphicData>
        </a:graphic>
      </p:graphicFrame>
      <p:sp>
        <p:nvSpPr>
          <p:cNvPr id="17436" name="TextBox 6"/>
          <p:cNvSpPr txBox="1">
            <a:spLocks noChangeArrowheads="1"/>
          </p:cNvSpPr>
          <p:nvPr/>
        </p:nvSpPr>
        <p:spPr bwMode="auto">
          <a:xfrm>
            <a:off x="655638" y="301625"/>
            <a:ext cx="7808912"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5400" b="1"/>
              <a:t>EXAMPLE OF A TABLE</a:t>
            </a:r>
          </a:p>
        </p:txBody>
      </p:sp>
    </p:spTree>
  </p:cSld>
  <p:clrMapOvr>
    <a:masterClrMapping/>
  </p:clrMapOvr>
  <p:transition/>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9458" name="Rectangle 3"/>
          <p:cNvSpPr>
            <a:spLocks noGrp="1" noChangeArrowheads="1"/>
          </p:cNvSpPr>
          <p:nvPr>
            <p:ph type="body" sz="half" idx="1"/>
          </p:nvPr>
        </p:nvSpPr>
        <p:spPr>
          <a:xfrm>
            <a:off x="2444750" y="3960813"/>
            <a:ext cx="4689475" cy="1760537"/>
          </a:xfrm>
          <a:noFill/>
        </p:spPr>
        <p:txBody>
          <a:bodyPr/>
          <a:lstStyle/>
          <a:p>
            <a:pPr eaLnBrk="1" hangingPunct="1"/>
            <a:r>
              <a:rPr lang="en-GB" altLang="en-US" sz="2400" smtClean="0"/>
              <a:t>Text and lines are like this</a:t>
            </a:r>
          </a:p>
          <a:p>
            <a:pPr eaLnBrk="1" hangingPunct="1"/>
            <a:r>
              <a:rPr lang="en-GB" altLang="en-US" sz="2400" u="sng" smtClean="0">
                <a:solidFill>
                  <a:srgbClr val="C00000"/>
                </a:solidFill>
              </a:rPr>
              <a:t>Hyperlinks like this</a:t>
            </a:r>
          </a:p>
          <a:p>
            <a:pPr eaLnBrk="1" hangingPunct="1"/>
            <a:r>
              <a:rPr lang="en-GB" altLang="en-US" sz="2400" u="sng" smtClean="0"/>
              <a:t>Visited hyperlinks like this</a:t>
            </a:r>
            <a:endParaRPr lang="en-US" altLang="en-US" sz="2400" u="sng" smtClean="0"/>
          </a:p>
        </p:txBody>
      </p:sp>
      <p:graphicFrame>
        <p:nvGraphicFramePr>
          <p:cNvPr id="21508" name="Group 4"/>
          <p:cNvGraphicFramePr>
            <a:graphicFrameLocks noGrp="1"/>
          </p:cNvGraphicFramePr>
          <p:nvPr>
            <p:ph sz="half" idx="2"/>
          </p:nvPr>
        </p:nvGraphicFramePr>
        <p:xfrm>
          <a:off x="3425825" y="2085975"/>
          <a:ext cx="2232025" cy="1368425"/>
        </p:xfrm>
        <a:graphic>
          <a:graphicData uri="http://schemas.openxmlformats.org/drawingml/2006/table">
            <a:tbl>
              <a:tblPr/>
              <a:tblGrid>
                <a:gridCol w="1116012"/>
                <a:gridCol w="1116013"/>
              </a:tblGrid>
              <a:tr h="68483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000" b="0" i="0" u="none" strike="noStrike" cap="none" normalizeH="0" baseline="0" dirty="0" smtClean="0">
                          <a:ln>
                            <a:noFill/>
                          </a:ln>
                          <a:solidFill>
                            <a:srgbClr val="303030"/>
                          </a:solidFill>
                          <a:effectLst/>
                          <a:latin typeface="Arial" charset="0"/>
                        </a:rPr>
                        <a:t>Table</a:t>
                      </a:r>
                      <a:endParaRPr kumimoji="0" lang="en-US" sz="2000" b="0" i="0" u="none" strike="noStrike" cap="none" normalizeH="0" baseline="0" dirty="0" smtClean="0">
                        <a:ln>
                          <a:noFill/>
                        </a:ln>
                        <a:solidFill>
                          <a:srgbClr val="303030"/>
                        </a:solidFill>
                        <a:effectLst/>
                        <a:latin typeface="Arial" charset="0"/>
                      </a:endParaRPr>
                    </a:p>
                  </a:txBody>
                  <a:tcPr marL="69484" marR="69484" marT="34742" marB="34742" horzOverflow="overflow">
                    <a:lnL w="12700" cap="flat" cmpd="sng" algn="ctr">
                      <a:solidFill>
                        <a:srgbClr val="303030"/>
                      </a:solidFill>
                      <a:prstDash val="solid"/>
                      <a:round/>
                      <a:headEnd type="none" w="med" len="med"/>
                      <a:tailEnd type="none" w="med" len="med"/>
                    </a:lnL>
                    <a:lnR w="12700" cap="flat" cmpd="sng" algn="ctr">
                      <a:solidFill>
                        <a:srgbClr val="303030"/>
                      </a:solidFill>
                      <a:prstDash val="solid"/>
                      <a:round/>
                      <a:headEnd type="none" w="med" len="med"/>
                      <a:tailEnd type="none" w="med" len="med"/>
                    </a:lnR>
                    <a:lnT w="12700" cap="flat" cmpd="sng" algn="ctr">
                      <a:solidFill>
                        <a:srgbClr val="303030"/>
                      </a:solidFill>
                      <a:prstDash val="solid"/>
                      <a:round/>
                      <a:headEnd type="none" w="med" len="med"/>
                      <a:tailEnd type="none" w="med" len="med"/>
                    </a:lnT>
                    <a:lnB w="12700" cap="flat" cmpd="sng" algn="ctr">
                      <a:solidFill>
                        <a:srgbClr val="30303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chemeClr val="bg1"/>
                        </a:solidFill>
                        <a:effectLst/>
                        <a:latin typeface="Arial" charset="0"/>
                      </a:endParaRPr>
                    </a:p>
                  </a:txBody>
                  <a:tcPr marL="69484" marR="69484" marT="34742" marB="34742" horzOverflow="overflow">
                    <a:lnL w="12700" cap="flat" cmpd="sng" algn="ctr">
                      <a:solidFill>
                        <a:srgbClr val="303030"/>
                      </a:solidFill>
                      <a:prstDash val="solid"/>
                      <a:round/>
                      <a:headEnd type="none" w="med" len="med"/>
                      <a:tailEnd type="none" w="med" len="med"/>
                    </a:lnL>
                    <a:lnR w="12700" cap="flat" cmpd="sng" algn="ctr">
                      <a:solidFill>
                        <a:srgbClr val="303030"/>
                      </a:solidFill>
                      <a:prstDash val="solid"/>
                      <a:round/>
                      <a:headEnd type="none" w="med" len="med"/>
                      <a:tailEnd type="none" w="med" len="med"/>
                    </a:lnR>
                    <a:lnT w="12700" cap="flat" cmpd="sng" algn="ctr">
                      <a:solidFill>
                        <a:srgbClr val="303030"/>
                      </a:solidFill>
                      <a:prstDash val="solid"/>
                      <a:round/>
                      <a:headEnd type="none" w="med" len="med"/>
                      <a:tailEnd type="none" w="med" len="med"/>
                    </a:lnT>
                    <a:lnB w="12700" cap="flat" cmpd="sng" algn="ctr">
                      <a:solidFill>
                        <a:srgbClr val="303030"/>
                      </a:solidFill>
                      <a:prstDash val="solid"/>
                      <a:round/>
                      <a:headEnd type="none" w="med" len="med"/>
                      <a:tailEnd type="none" w="med" len="med"/>
                    </a:lnB>
                    <a:lnTlToBr>
                      <a:noFill/>
                    </a:lnTlToBr>
                    <a:lnBlToTr>
                      <a:noFill/>
                    </a:lnBlToTr>
                    <a:noFill/>
                  </a:tcPr>
                </a:tc>
              </a:tr>
              <a:tr h="683586">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chemeClr val="bg1"/>
                        </a:solidFill>
                        <a:effectLst/>
                        <a:latin typeface="Arial" charset="0"/>
                      </a:endParaRPr>
                    </a:p>
                  </a:txBody>
                  <a:tcPr marL="69484" marR="69484" marT="34742" marB="34742" horzOverflow="overflow">
                    <a:lnL w="12700" cap="flat" cmpd="sng" algn="ctr">
                      <a:solidFill>
                        <a:srgbClr val="303030"/>
                      </a:solidFill>
                      <a:prstDash val="solid"/>
                      <a:round/>
                      <a:headEnd type="none" w="med" len="med"/>
                      <a:tailEnd type="none" w="med" len="med"/>
                    </a:lnL>
                    <a:lnR w="12700" cap="flat" cmpd="sng" algn="ctr">
                      <a:solidFill>
                        <a:srgbClr val="303030"/>
                      </a:solidFill>
                      <a:prstDash val="solid"/>
                      <a:round/>
                      <a:headEnd type="none" w="med" len="med"/>
                      <a:tailEnd type="none" w="med" len="med"/>
                    </a:lnR>
                    <a:lnT w="12700" cap="flat" cmpd="sng" algn="ctr">
                      <a:solidFill>
                        <a:srgbClr val="303030"/>
                      </a:solidFill>
                      <a:prstDash val="solid"/>
                      <a:round/>
                      <a:headEnd type="none" w="med" len="med"/>
                      <a:tailEnd type="none" w="med" len="med"/>
                    </a:lnT>
                    <a:lnB w="12700" cap="flat" cmpd="sng" algn="ctr">
                      <a:solidFill>
                        <a:srgbClr val="30303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chemeClr val="bg1"/>
                        </a:solidFill>
                        <a:effectLst/>
                        <a:latin typeface="Arial" charset="0"/>
                      </a:endParaRPr>
                    </a:p>
                  </a:txBody>
                  <a:tcPr marL="69484" marR="69484" marT="34742" marB="34742" horzOverflow="overflow">
                    <a:lnL w="12700" cap="flat" cmpd="sng" algn="ctr">
                      <a:solidFill>
                        <a:srgbClr val="303030"/>
                      </a:solidFill>
                      <a:prstDash val="solid"/>
                      <a:round/>
                      <a:headEnd type="none" w="med" len="med"/>
                      <a:tailEnd type="none" w="med" len="med"/>
                    </a:lnL>
                    <a:lnR w="12700" cap="flat" cmpd="sng" algn="ctr">
                      <a:solidFill>
                        <a:srgbClr val="303030"/>
                      </a:solidFill>
                      <a:prstDash val="solid"/>
                      <a:round/>
                      <a:headEnd type="none" w="med" len="med"/>
                      <a:tailEnd type="none" w="med" len="med"/>
                    </a:lnR>
                    <a:lnT w="12700" cap="flat" cmpd="sng" algn="ctr">
                      <a:solidFill>
                        <a:srgbClr val="303030"/>
                      </a:solidFill>
                      <a:prstDash val="solid"/>
                      <a:round/>
                      <a:headEnd type="none" w="med" len="med"/>
                      <a:tailEnd type="none" w="med" len="med"/>
                    </a:lnT>
                    <a:lnB w="12700" cap="flat" cmpd="sng" algn="ctr">
                      <a:solidFill>
                        <a:srgbClr val="303030"/>
                      </a:solidFill>
                      <a:prstDash val="solid"/>
                      <a:round/>
                      <a:headEnd type="none" w="med" len="med"/>
                      <a:tailEnd type="none" w="med" len="med"/>
                    </a:lnB>
                    <a:lnTlToBr>
                      <a:noFill/>
                    </a:lnTlToBr>
                    <a:lnBlToTr>
                      <a:noFill/>
                    </a:lnBlToTr>
                    <a:noFill/>
                  </a:tcPr>
                </a:tc>
              </a:tr>
            </a:tbl>
          </a:graphicData>
        </a:graphic>
      </p:graphicFrame>
      <p:sp>
        <p:nvSpPr>
          <p:cNvPr id="19470" name="Rectangle 15"/>
          <p:cNvSpPr>
            <a:spLocks noChangeArrowheads="1"/>
          </p:cNvSpPr>
          <p:nvPr/>
        </p:nvSpPr>
        <p:spPr bwMode="auto">
          <a:xfrm>
            <a:off x="635000" y="2085975"/>
            <a:ext cx="2232025" cy="1368425"/>
          </a:xfrm>
          <a:prstGeom prst="rect">
            <a:avLst/>
          </a:prstGeom>
          <a:noFill/>
          <a:ln w="9525">
            <a:solidFill>
              <a:srgbClr val="30303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800">
                <a:latin typeface="Arial" panose="020B0604020202020204" pitchFamily="34" charset="0"/>
                <a:cs typeface="Arial" panose="020B0604020202020204" pitchFamily="34" charset="0"/>
              </a:rPr>
              <a:t>Text box</a:t>
            </a:r>
            <a:endParaRPr lang="en-US" altLang="en-US" sz="1800">
              <a:latin typeface="Arial" panose="020B0604020202020204" pitchFamily="34" charset="0"/>
              <a:cs typeface="Arial" panose="020B0604020202020204" pitchFamily="34" charset="0"/>
            </a:endParaRPr>
          </a:p>
        </p:txBody>
      </p:sp>
      <p:sp>
        <p:nvSpPr>
          <p:cNvPr id="19471" name="Rectangle 16"/>
          <p:cNvSpPr>
            <a:spLocks noChangeArrowheads="1"/>
          </p:cNvSpPr>
          <p:nvPr/>
        </p:nvSpPr>
        <p:spPr bwMode="auto">
          <a:xfrm>
            <a:off x="6197600" y="2085975"/>
            <a:ext cx="2232025" cy="1368425"/>
          </a:xfrm>
          <a:prstGeom prst="rect">
            <a:avLst/>
          </a:prstGeom>
          <a:solidFill>
            <a:srgbClr val="303030"/>
          </a:solidFill>
          <a:ln>
            <a:noFill/>
          </a:ln>
          <a:effectLst>
            <a:outerShdw dist="107763" dir="2700000" algn="ctr" rotWithShape="0">
              <a:schemeClr val="bg2">
                <a:alpha val="50000"/>
              </a:schemeClr>
            </a:outerShdw>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1800">
                <a:solidFill>
                  <a:srgbClr val="FFCC66"/>
                </a:solidFill>
                <a:latin typeface="Arial" panose="020B0604020202020204" pitchFamily="34" charset="0"/>
                <a:cs typeface="Arial" panose="020B0604020202020204" pitchFamily="34" charset="0"/>
              </a:rPr>
              <a:t>Text box</a:t>
            </a:r>
          </a:p>
          <a:p>
            <a:pPr algn="ctr" eaLnBrk="1" hangingPunct="1">
              <a:spcBef>
                <a:spcPct val="0"/>
              </a:spcBef>
              <a:buFontTx/>
              <a:buNone/>
            </a:pPr>
            <a:r>
              <a:rPr lang="en-GB" altLang="en-US" sz="1800">
                <a:solidFill>
                  <a:srgbClr val="FFCC66"/>
                </a:solidFill>
                <a:latin typeface="Arial" panose="020B0604020202020204" pitchFamily="34" charset="0"/>
                <a:cs typeface="Arial" panose="020B0604020202020204" pitchFamily="34" charset="0"/>
              </a:rPr>
              <a:t>with shadow</a:t>
            </a:r>
            <a:endParaRPr lang="en-US" altLang="en-US" sz="1800">
              <a:solidFill>
                <a:srgbClr val="FFCC66"/>
              </a:solidFill>
              <a:latin typeface="Arial" panose="020B0604020202020204" pitchFamily="34" charset="0"/>
              <a:cs typeface="Arial" panose="020B0604020202020204" pitchFamily="34" charset="0"/>
            </a:endParaRPr>
          </a:p>
        </p:txBody>
      </p:sp>
      <p:sp>
        <p:nvSpPr>
          <p:cNvPr id="19472" name="TextBox 6"/>
          <p:cNvSpPr txBox="1">
            <a:spLocks noChangeArrowheads="1"/>
          </p:cNvSpPr>
          <p:nvPr/>
        </p:nvSpPr>
        <p:spPr bwMode="auto">
          <a:xfrm>
            <a:off x="1463675" y="190500"/>
            <a:ext cx="6192838"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sz="5400" b="1"/>
              <a:t>EXAMPLE OF </a:t>
            </a:r>
          </a:p>
          <a:p>
            <a:pPr algn="ctr" eaLnBrk="1" hangingPunct="1">
              <a:spcBef>
                <a:spcPct val="0"/>
              </a:spcBef>
              <a:buFontTx/>
              <a:buNone/>
            </a:pPr>
            <a:r>
              <a:rPr lang="en-GB" altLang="en-US" sz="5400" b="1"/>
              <a:t>DEFAULT STYLES</a:t>
            </a:r>
          </a:p>
        </p:txBody>
      </p:sp>
    </p:spTree>
  </p:cSld>
  <p:clrMapOvr>
    <a:masterClrMapping/>
  </p:clrMapOvr>
  <p:transition/>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1506" name="Rectangle 2"/>
          <p:cNvSpPr>
            <a:spLocks noChangeArrowheads="1"/>
          </p:cNvSpPr>
          <p:nvPr/>
        </p:nvSpPr>
        <p:spPr bwMode="auto">
          <a:xfrm>
            <a:off x="539750" y="1268413"/>
            <a:ext cx="8208963" cy="5329237"/>
          </a:xfrm>
          <a:prstGeom prst="rect">
            <a:avLst/>
          </a:prstGeom>
          <a:noFill/>
          <a:ln>
            <a:noFill/>
          </a:ln>
          <a:effectLst/>
          <a:extLst>
            <a:ext uri="{909E8E84-426E-40DD-AFC4-6F175D3DCCD1}">
              <a14:hiddenFill xmlns:a14="http://schemas.microsoft.com/office/drawing/2010/main">
                <a:solidFill>
                  <a:srgbClr val="7FD7FC">
                    <a:alpha val="50195"/>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endParaRPr lang="en-US" altLang="en-US" sz="1800">
              <a:solidFill>
                <a:schemeClr val="bg1"/>
              </a:solidFill>
              <a:latin typeface="Arial" panose="020B0604020202020204" pitchFamily="34" charset="0"/>
            </a:endParaRPr>
          </a:p>
        </p:txBody>
      </p:sp>
      <p:sp>
        <p:nvSpPr>
          <p:cNvPr id="21507" name="Rectangle 3"/>
          <p:cNvSpPr>
            <a:spLocks noGrp="1" noChangeArrowheads="1"/>
          </p:cNvSpPr>
          <p:nvPr>
            <p:ph type="title"/>
          </p:nvPr>
        </p:nvSpPr>
        <p:spPr>
          <a:xfrm>
            <a:off x="457200" y="161925"/>
            <a:ext cx="8229600" cy="1143000"/>
          </a:xfrm>
        </p:spPr>
        <p:txBody>
          <a:bodyPr/>
          <a:lstStyle/>
          <a:p>
            <a:pPr eaLnBrk="1" hangingPunct="1"/>
            <a:r>
              <a:rPr lang="en-GB" altLang="en-US" sz="5400" b="1" smtClean="0"/>
              <a:t>USE OF TEMPLATES</a:t>
            </a:r>
            <a:endParaRPr lang="en-US" altLang="en-US" sz="5400" b="1" smtClean="0"/>
          </a:p>
        </p:txBody>
      </p:sp>
      <p:sp>
        <p:nvSpPr>
          <p:cNvPr id="21508" name="Text Box 4"/>
          <p:cNvSpPr txBox="1">
            <a:spLocks noChangeArrowheads="1"/>
          </p:cNvSpPr>
          <p:nvPr/>
        </p:nvSpPr>
        <p:spPr bwMode="auto">
          <a:xfrm>
            <a:off x="1150938" y="1165225"/>
            <a:ext cx="6950075"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eaLnBrk="1" hangingPunct="1">
              <a:spcBef>
                <a:spcPct val="50000"/>
              </a:spcBef>
              <a:buFontTx/>
              <a:buNone/>
            </a:pPr>
            <a:r>
              <a:rPr lang="en-GB" altLang="en-US" sz="2000" b="1">
                <a:solidFill>
                  <a:srgbClr val="1C1C1C"/>
                </a:solidFill>
              </a:rPr>
              <a:t>You are free to use these templates for your personal and business presentations.</a:t>
            </a:r>
          </a:p>
        </p:txBody>
      </p:sp>
      <p:sp>
        <p:nvSpPr>
          <p:cNvPr id="21509" name="Text Box 5"/>
          <p:cNvSpPr txBox="1">
            <a:spLocks noChangeArrowheads="1"/>
          </p:cNvSpPr>
          <p:nvPr/>
        </p:nvSpPr>
        <p:spPr bwMode="auto">
          <a:xfrm>
            <a:off x="1150938" y="2593975"/>
            <a:ext cx="3409950" cy="2832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65113" indent="-265113">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r>
              <a:rPr lang="en-GB" altLang="en-US" sz="1800" b="1" u="sng">
                <a:solidFill>
                  <a:srgbClr val="1C1C1C"/>
                </a:solidFill>
              </a:rPr>
              <a:t>Do</a:t>
            </a:r>
          </a:p>
          <a:p>
            <a:pPr eaLnBrk="1" hangingPunct="1">
              <a:spcBef>
                <a:spcPct val="0"/>
              </a:spcBef>
              <a:buFont typeface="Wingdings" panose="05000000000000000000" pitchFamily="2" charset="2"/>
              <a:buChar char="ü"/>
            </a:pPr>
            <a:r>
              <a:rPr lang="en-GB" altLang="en-US" sz="1600">
                <a:solidFill>
                  <a:srgbClr val="1C1C1C"/>
                </a:solidFill>
              </a:rPr>
              <a:t>Use these templates for your presentations</a:t>
            </a:r>
          </a:p>
          <a:p>
            <a:pPr eaLnBrk="1" hangingPunct="1">
              <a:spcBef>
                <a:spcPct val="0"/>
              </a:spcBef>
              <a:buFont typeface="Wingdings" panose="05000000000000000000" pitchFamily="2" charset="2"/>
              <a:buChar char="ü"/>
            </a:pPr>
            <a:r>
              <a:rPr lang="en-GB" altLang="en-US" sz="1600">
                <a:solidFill>
                  <a:srgbClr val="1C1C1C"/>
                </a:solidFill>
              </a:rPr>
              <a:t>Display your presentation on a web site provided that it is not for the purpose of downloading the template.</a:t>
            </a:r>
          </a:p>
          <a:p>
            <a:pPr eaLnBrk="1" hangingPunct="1">
              <a:spcBef>
                <a:spcPct val="0"/>
              </a:spcBef>
              <a:buFont typeface="Wingdings" panose="05000000000000000000" pitchFamily="2" charset="2"/>
              <a:buChar char="ü"/>
            </a:pPr>
            <a:r>
              <a:rPr lang="en-US" altLang="en-US" sz="1600">
                <a:solidFill>
                  <a:srgbClr val="1C1C1C"/>
                </a:solidFill>
              </a:rPr>
              <a:t>If you like these templates, we would always appreciate a link back to our website.  Many thanks.</a:t>
            </a:r>
          </a:p>
          <a:p>
            <a:pPr eaLnBrk="1" hangingPunct="1">
              <a:spcBef>
                <a:spcPct val="0"/>
              </a:spcBef>
              <a:buFont typeface="Wingdings" panose="05000000000000000000" pitchFamily="2" charset="2"/>
              <a:buChar char="ü"/>
            </a:pPr>
            <a:endParaRPr lang="en-US" altLang="en-US" sz="1600">
              <a:solidFill>
                <a:srgbClr val="1C1C1C"/>
              </a:solidFill>
            </a:endParaRPr>
          </a:p>
        </p:txBody>
      </p:sp>
      <p:sp>
        <p:nvSpPr>
          <p:cNvPr id="21510" name="Text Box 6"/>
          <p:cNvSpPr txBox="1">
            <a:spLocks noChangeArrowheads="1"/>
          </p:cNvSpPr>
          <p:nvPr/>
        </p:nvSpPr>
        <p:spPr bwMode="auto">
          <a:xfrm>
            <a:off x="4495800" y="2593975"/>
            <a:ext cx="3640138" cy="2338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65113" indent="-265113">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r>
              <a:rPr lang="en-GB" altLang="en-US" sz="1800" b="1" u="sng">
                <a:solidFill>
                  <a:srgbClr val="1C1C1C"/>
                </a:solidFill>
              </a:rPr>
              <a:t>Don’t</a:t>
            </a:r>
          </a:p>
          <a:p>
            <a:pPr eaLnBrk="1" hangingPunct="1">
              <a:spcBef>
                <a:spcPct val="0"/>
              </a:spcBef>
              <a:buFont typeface="Wingdings" panose="05000000000000000000" pitchFamily="2" charset="2"/>
              <a:buChar char="û"/>
            </a:pPr>
            <a:r>
              <a:rPr lang="en-GB" altLang="en-US" sz="1600">
                <a:solidFill>
                  <a:srgbClr val="1C1C1C"/>
                </a:solidFill>
              </a:rPr>
              <a:t>Resell or distribute these templates</a:t>
            </a:r>
          </a:p>
          <a:p>
            <a:pPr eaLnBrk="1" hangingPunct="1">
              <a:spcBef>
                <a:spcPct val="0"/>
              </a:spcBef>
              <a:buFont typeface="Wingdings" panose="05000000000000000000" pitchFamily="2" charset="2"/>
              <a:buChar char="û"/>
            </a:pPr>
            <a:r>
              <a:rPr lang="en-GB" altLang="en-US" sz="1600">
                <a:solidFill>
                  <a:srgbClr val="1C1C1C"/>
                </a:solidFill>
              </a:rPr>
              <a:t>Put these templates on a website for download.  This includes uploading them onto file sharing networks like Slideshare, Myspace, Facebook, bit torrent etc</a:t>
            </a:r>
          </a:p>
          <a:p>
            <a:pPr eaLnBrk="1" hangingPunct="1">
              <a:spcBef>
                <a:spcPct val="0"/>
              </a:spcBef>
              <a:buFont typeface="Wingdings" panose="05000000000000000000" pitchFamily="2" charset="2"/>
              <a:buChar char="û"/>
            </a:pPr>
            <a:r>
              <a:rPr lang="en-GB" altLang="en-US" sz="1600">
                <a:solidFill>
                  <a:srgbClr val="1C1C1C"/>
                </a:solidFill>
              </a:rPr>
              <a:t>Pass off any of our created content as your own work</a:t>
            </a:r>
            <a:endParaRPr lang="en-US" altLang="en-US" sz="1600">
              <a:solidFill>
                <a:srgbClr val="1C1C1C"/>
              </a:solidFill>
            </a:endParaRPr>
          </a:p>
        </p:txBody>
      </p:sp>
      <p:sp>
        <p:nvSpPr>
          <p:cNvPr id="21511" name="Text Box 7"/>
          <p:cNvSpPr txBox="1">
            <a:spLocks noChangeArrowheads="1"/>
          </p:cNvSpPr>
          <p:nvPr/>
        </p:nvSpPr>
        <p:spPr bwMode="auto">
          <a:xfrm>
            <a:off x="0" y="5519738"/>
            <a:ext cx="9144000" cy="990600"/>
          </a:xfrm>
          <a:prstGeom prst="rect">
            <a:avLst/>
          </a:prstGeom>
          <a:noFill/>
          <a:ln>
            <a:noFill/>
          </a:ln>
          <a:effectLst/>
          <a:extLst>
            <a:ext uri="{909E8E84-426E-40DD-AFC4-6F175D3DCCD1}">
              <a14:hiddenFill xmlns:a14="http://schemas.microsoft.com/office/drawing/2010/main">
                <a:solidFill>
                  <a:srgbClr val="FFFFFF">
                    <a:alpha val="74901"/>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lvl="1" algn="ctr" eaLnBrk="1" hangingPunct="1">
              <a:lnSpc>
                <a:spcPct val="90000"/>
              </a:lnSpc>
              <a:buClr>
                <a:schemeClr val="accent1"/>
              </a:buClr>
              <a:buFontTx/>
              <a:buNone/>
            </a:pPr>
            <a:r>
              <a:rPr lang="en-GB" altLang="en-US" sz="1600" b="1">
                <a:solidFill>
                  <a:srgbClr val="1C1C1C"/>
                </a:solidFill>
              </a:rPr>
              <a:t>You can find many more free PowerPoint templates</a:t>
            </a:r>
          </a:p>
          <a:p>
            <a:pPr lvl="1" algn="ctr" eaLnBrk="1" hangingPunct="1">
              <a:lnSpc>
                <a:spcPct val="90000"/>
              </a:lnSpc>
              <a:buClr>
                <a:schemeClr val="accent1"/>
              </a:buClr>
              <a:buFontTx/>
              <a:buNone/>
            </a:pPr>
            <a:r>
              <a:rPr lang="en-GB" altLang="en-US" sz="1600" b="1">
                <a:solidFill>
                  <a:srgbClr val="1C1C1C"/>
                </a:solidFill>
              </a:rPr>
              <a:t>on the Presentation Magazine website</a:t>
            </a:r>
          </a:p>
          <a:p>
            <a:pPr lvl="1" algn="ctr" eaLnBrk="1" hangingPunct="1">
              <a:lnSpc>
                <a:spcPct val="90000"/>
              </a:lnSpc>
              <a:buClr>
                <a:schemeClr val="accent1"/>
              </a:buClr>
              <a:buFontTx/>
              <a:buNone/>
            </a:pPr>
            <a:r>
              <a:rPr lang="en-GB" altLang="en-US" sz="2400" b="1">
                <a:solidFill>
                  <a:srgbClr val="FF0000"/>
                </a:solidFill>
                <a:hlinkClick r:id="rId3"/>
              </a:rPr>
              <a:t>www.presentationmagazine.com</a:t>
            </a:r>
            <a:endParaRPr lang="en-US" altLang="en-US" sz="2400" b="1">
              <a:solidFill>
                <a:srgbClr val="FF0000"/>
              </a:solidFill>
            </a:endParaRPr>
          </a:p>
        </p:txBody>
      </p:sp>
      <p:sp>
        <p:nvSpPr>
          <p:cNvPr id="21512" name="Text Box 8"/>
          <p:cNvSpPr txBox="1">
            <a:spLocks noChangeArrowheads="1"/>
          </p:cNvSpPr>
          <p:nvPr/>
        </p:nvSpPr>
        <p:spPr bwMode="auto">
          <a:xfrm>
            <a:off x="1150938" y="2062163"/>
            <a:ext cx="6926262"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rgbClr val="30303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30303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30303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30303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03030"/>
                </a:solidFill>
                <a:latin typeface="Times New Roman" panose="02020603050405020304" pitchFamily="18" charset="0"/>
                <a:cs typeface="Times New Roman" panose="02020603050405020304" pitchFamily="18" charset="0"/>
              </a:defRPr>
            </a:lvl9pPr>
          </a:lstStyle>
          <a:p>
            <a:pPr eaLnBrk="1" hangingPunct="1">
              <a:spcBef>
                <a:spcPct val="50000"/>
              </a:spcBef>
              <a:buFontTx/>
              <a:buNone/>
            </a:pPr>
            <a:r>
              <a:rPr lang="en-GB" altLang="en-US" sz="1400">
                <a:solidFill>
                  <a:srgbClr val="1C1C1C"/>
                </a:solidFill>
              </a:rPr>
              <a:t>We have put a lot of work into developing all these templates and retain the copyright in them.  You can use them freely providing that you do not redistribute or sell them.</a:t>
            </a:r>
            <a:endParaRPr lang="en-US" altLang="en-US" sz="1400">
              <a:solidFill>
                <a:srgbClr val="1C1C1C"/>
              </a:solidFill>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Default Design">
  <a:themeElements>
    <a:clrScheme name="Custom 2">
      <a:dk1>
        <a:srgbClr val="0E2FAD"/>
      </a:dk1>
      <a:lt1>
        <a:srgbClr val="FFFFFF"/>
      </a:lt1>
      <a:dk2>
        <a:srgbClr val="0E2FAD"/>
      </a:dk2>
      <a:lt2>
        <a:srgbClr val="B3CCE6"/>
      </a:lt2>
      <a:accent1>
        <a:srgbClr val="7FD7FC"/>
      </a:accent1>
      <a:accent2>
        <a:srgbClr val="6BA7F8"/>
      </a:accent2>
      <a:accent3>
        <a:srgbClr val="FFFFFF"/>
      </a:accent3>
      <a:accent4>
        <a:srgbClr val="0A2793"/>
      </a:accent4>
      <a:accent5>
        <a:srgbClr val="C0E8FD"/>
      </a:accent5>
      <a:accent6>
        <a:srgbClr val="6097E1"/>
      </a:accent6>
      <a:hlink>
        <a:srgbClr val="C00000"/>
      </a:hlink>
      <a:folHlink>
        <a:srgbClr val="007B7E"/>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E2FAD"/>
        </a:dk1>
        <a:lt1>
          <a:srgbClr val="FFFFFF"/>
        </a:lt1>
        <a:dk2>
          <a:srgbClr val="0E2FAD"/>
        </a:dk2>
        <a:lt2>
          <a:srgbClr val="B3CCE6"/>
        </a:lt2>
        <a:accent1>
          <a:srgbClr val="7FD7FC"/>
        </a:accent1>
        <a:accent2>
          <a:srgbClr val="6BA7F8"/>
        </a:accent2>
        <a:accent3>
          <a:srgbClr val="FFFFFF"/>
        </a:accent3>
        <a:accent4>
          <a:srgbClr val="0A2793"/>
        </a:accent4>
        <a:accent5>
          <a:srgbClr val="C0E8FD"/>
        </a:accent5>
        <a:accent6>
          <a:srgbClr val="6097E1"/>
        </a:accent6>
        <a:hlink>
          <a:srgbClr val="FFAB57"/>
        </a:hlink>
        <a:folHlink>
          <a:srgbClr val="007B7E"/>
        </a:folHlink>
      </a:clrScheme>
      <a:clrMap bg1="lt1" tx1="dk1" bg2="lt2" tx2="dk2" accent1="accent1" accent2="accent2" accent3="accent3" accent4="accent4" accent5="accent5" accent6="accent6" hlink="hlink" folHlink="folHlink"/>
    </a:extraClrScheme>
    <a:extraClrScheme>
      <a:clrScheme name="Default Design 14">
        <a:dk1>
          <a:srgbClr val="0E2FAD"/>
        </a:dk1>
        <a:lt1>
          <a:srgbClr val="FFFFFF"/>
        </a:lt1>
        <a:dk2>
          <a:srgbClr val="0E2FAD"/>
        </a:dk2>
        <a:lt2>
          <a:srgbClr val="B3CCE6"/>
        </a:lt2>
        <a:accent1>
          <a:srgbClr val="7FD7FC"/>
        </a:accent1>
        <a:accent2>
          <a:srgbClr val="6BA7F8"/>
        </a:accent2>
        <a:accent3>
          <a:srgbClr val="FFFFFF"/>
        </a:accent3>
        <a:accent4>
          <a:srgbClr val="0A2793"/>
        </a:accent4>
        <a:accent5>
          <a:srgbClr val="C0E8FD"/>
        </a:accent5>
        <a:accent6>
          <a:srgbClr val="6097E1"/>
        </a:accent6>
        <a:hlink>
          <a:srgbClr val="FF9D3B"/>
        </a:hlink>
        <a:folHlink>
          <a:srgbClr val="007B7E"/>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4270</TotalTime>
  <Words>10920</Words>
  <Application>Microsoft Office PowerPoint</Application>
  <PresentationFormat>On-screen Show (4:3)</PresentationFormat>
  <Paragraphs>1827</Paragraphs>
  <Slides>147</Slides>
  <Notes>140</Notes>
  <HiddenSlides>24</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147</vt:i4>
      </vt:variant>
    </vt:vector>
  </HeadingPairs>
  <TitlesOfParts>
    <vt:vector size="149" baseType="lpstr">
      <vt:lpstr>Default Design</vt:lpstr>
      <vt:lpstr>Microsoft Excel Chart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EXAMPLE OF A BULLET POINT SLIDE 1</vt:lpstr>
      <vt:lpstr>PowerPoint Presentation</vt:lpstr>
      <vt:lpstr>PowerPoint Presentation</vt:lpstr>
      <vt:lpstr>PowerPoint Presentation</vt:lpstr>
      <vt:lpstr>PowerPoint Presentation</vt:lpstr>
      <vt:lpstr>PowerPoint Presentation</vt:lpstr>
      <vt:lpstr>USE OF TEMPLATES</vt:lpstr>
    </vt:vector>
  </TitlesOfParts>
  <Company>Clearly Presented Ltd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Standard PowerPoint Template</dc:title>
  <dc:creator>Presentation Magazine</dc:creator>
  <cp:lastModifiedBy>Treena Hartley</cp:lastModifiedBy>
  <cp:revision>298</cp:revision>
  <dcterms:created xsi:type="dcterms:W3CDTF">2009-11-03T13:35:13Z</dcterms:created>
  <dcterms:modified xsi:type="dcterms:W3CDTF">2017-01-24T21:16:21Z</dcterms:modified>
</cp:coreProperties>
</file>