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xls" ContentType="application/vnd.ms-excel"/>
  <Default Extension="rels" ContentType="application/vnd.openxmlformats-package.relationships+xml"/>
  <Default Extension="xml" ContentType="application/xml"/>
  <Default Extension="gif" ContentType="image/gif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7" r:id="rId1"/>
  </p:sldMasterIdLst>
  <p:notesMasterIdLst>
    <p:notesMasterId r:id="rId65"/>
  </p:notesMasterIdLst>
  <p:sldIdLst>
    <p:sldId id="283" r:id="rId2"/>
    <p:sldId id="481" r:id="rId3"/>
    <p:sldId id="446" r:id="rId4"/>
    <p:sldId id="363" r:id="rId5"/>
    <p:sldId id="457" r:id="rId6"/>
    <p:sldId id="339" r:id="rId7"/>
    <p:sldId id="394" r:id="rId8"/>
    <p:sldId id="395" r:id="rId9"/>
    <p:sldId id="396" r:id="rId10"/>
    <p:sldId id="397" r:id="rId11"/>
    <p:sldId id="458" r:id="rId12"/>
    <p:sldId id="420" r:id="rId13"/>
    <p:sldId id="459" r:id="rId14"/>
    <p:sldId id="399" r:id="rId15"/>
    <p:sldId id="461" r:id="rId16"/>
    <p:sldId id="400" r:id="rId17"/>
    <p:sldId id="401" r:id="rId18"/>
    <p:sldId id="489" r:id="rId19"/>
    <p:sldId id="531" r:id="rId20"/>
    <p:sldId id="532" r:id="rId21"/>
    <p:sldId id="411" r:id="rId22"/>
    <p:sldId id="544" r:id="rId23"/>
    <p:sldId id="499" r:id="rId24"/>
    <p:sldId id="501" r:id="rId25"/>
    <p:sldId id="533" r:id="rId26"/>
    <p:sldId id="555" r:id="rId27"/>
    <p:sldId id="535" r:id="rId28"/>
    <p:sldId id="498" r:id="rId29"/>
    <p:sldId id="534" r:id="rId30"/>
    <p:sldId id="502" r:id="rId31"/>
    <p:sldId id="416" r:id="rId32"/>
    <p:sldId id="536" r:id="rId33"/>
    <p:sldId id="507" r:id="rId34"/>
    <p:sldId id="537" r:id="rId35"/>
    <p:sldId id="538" r:id="rId36"/>
    <p:sldId id="539" r:id="rId37"/>
    <p:sldId id="543" r:id="rId38"/>
    <p:sldId id="542" r:id="rId39"/>
    <p:sldId id="541" r:id="rId40"/>
    <p:sldId id="540" r:id="rId41"/>
    <p:sldId id="546" r:id="rId42"/>
    <p:sldId id="365" r:id="rId43"/>
    <p:sldId id="391" r:id="rId44"/>
    <p:sldId id="390" r:id="rId45"/>
    <p:sldId id="455" r:id="rId46"/>
    <p:sldId id="341" r:id="rId47"/>
    <p:sldId id="389" r:id="rId48"/>
    <p:sldId id="393" r:id="rId49"/>
    <p:sldId id="456" r:id="rId50"/>
    <p:sldId id="260" r:id="rId51"/>
    <p:sldId id="524" r:id="rId52"/>
    <p:sldId id="564" r:id="rId53"/>
    <p:sldId id="565" r:id="rId54"/>
    <p:sldId id="566" r:id="rId55"/>
    <p:sldId id="556" r:id="rId56"/>
    <p:sldId id="557" r:id="rId57"/>
    <p:sldId id="558" r:id="rId58"/>
    <p:sldId id="559" r:id="rId59"/>
    <p:sldId id="560" r:id="rId60"/>
    <p:sldId id="561" r:id="rId61"/>
    <p:sldId id="562" r:id="rId62"/>
    <p:sldId id="563" r:id="rId63"/>
    <p:sldId id="567" r:id="rId64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4800" b="1" i="1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4800" b="1" i="1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4800" b="1" i="1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4800" b="1" i="1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4800" b="1" i="1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4800" b="1" i="1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4800" b="1" i="1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4800" b="1" i="1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4800" b="1" i="1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00"/>
    <a:srgbClr val="1F1F1F"/>
    <a:srgbClr val="2214D4"/>
    <a:srgbClr val="FFFF99"/>
    <a:srgbClr val="FFFFCC"/>
    <a:srgbClr val="191DCF"/>
    <a:srgbClr val="182642"/>
    <a:srgbClr val="F0E510"/>
    <a:srgbClr val="BCB644"/>
    <a:srgbClr val="A18E4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149" autoAdjust="0"/>
    <p:restoredTop sz="94616" autoAdjust="0"/>
  </p:normalViewPr>
  <p:slideViewPr>
    <p:cSldViewPr>
      <p:cViewPr varScale="1">
        <p:scale>
          <a:sx n="110" d="100"/>
          <a:sy n="110" d="100"/>
        </p:scale>
        <p:origin x="1644" y="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6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58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59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61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62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63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64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65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4D3A2E49-4E37-48F0-BCEB-95D0A84E3B6D}" type="datetimeFigureOut">
              <a:rPr lang="en-US"/>
              <a:pPr>
                <a:defRPr/>
              </a:pPr>
              <a:t>10/21/2016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3ECEF604-94E4-4038-BF8E-FE79CCE031B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326935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ECEF604-94E4-4038-BF8E-FE79CCE031B8}" type="slidenum">
              <a:rPr lang="en-US" smtClean="0"/>
              <a:pPr>
                <a:defRPr/>
              </a:pPr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440005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728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90277866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728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76596726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728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42714967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728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65740915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728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70519119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728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1489591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728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3615350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728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89015431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728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5702490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3175" y="4267200"/>
            <a:ext cx="9140825" cy="2590800"/>
            <a:chOff x="2" y="2688"/>
            <a:chExt cx="5758" cy="1632"/>
          </a:xfrm>
        </p:grpSpPr>
        <p:sp>
          <p:nvSpPr>
            <p:cNvPr id="5" name="Freeform 3"/>
            <p:cNvSpPr>
              <a:spLocks/>
            </p:cNvSpPr>
            <p:nvPr/>
          </p:nvSpPr>
          <p:spPr bwMode="hidden">
            <a:xfrm>
              <a:off x="2" y="2688"/>
              <a:ext cx="5758" cy="1632"/>
            </a:xfrm>
            <a:custGeom>
              <a:avLst/>
              <a:gdLst/>
              <a:ahLst/>
              <a:cxnLst>
                <a:cxn ang="0">
                  <a:pos x="5740" y="4316"/>
                </a:cxn>
                <a:cxn ang="0">
                  <a:pos x="0" y="4316"/>
                </a:cxn>
                <a:cxn ang="0">
                  <a:pos x="0" y="0"/>
                </a:cxn>
                <a:cxn ang="0">
                  <a:pos x="5740" y="0"/>
                </a:cxn>
                <a:cxn ang="0">
                  <a:pos x="5740" y="4316"/>
                </a:cxn>
                <a:cxn ang="0">
                  <a:pos x="5740" y="4316"/>
                </a:cxn>
              </a:cxnLst>
              <a:rect l="0" t="0" r="r" b="b"/>
              <a:pathLst>
                <a:path w="5740" h="4316">
                  <a:moveTo>
                    <a:pt x="5740" y="4316"/>
                  </a:moveTo>
                  <a:lnTo>
                    <a:pt x="0" y="4316"/>
                  </a:lnTo>
                  <a:lnTo>
                    <a:pt x="0" y="0"/>
                  </a:lnTo>
                  <a:lnTo>
                    <a:pt x="5740" y="0"/>
                  </a:lnTo>
                  <a:lnTo>
                    <a:pt x="5740" y="4316"/>
                  </a:lnTo>
                  <a:lnTo>
                    <a:pt x="5740" y="431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accent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grpSp>
          <p:nvGrpSpPr>
            <p:cNvPr id="6" name="Group 4"/>
            <p:cNvGrpSpPr>
              <a:grpSpLocks/>
            </p:cNvGrpSpPr>
            <p:nvPr userDrawn="1"/>
          </p:nvGrpSpPr>
          <p:grpSpPr bwMode="auto">
            <a:xfrm>
              <a:off x="3528" y="3715"/>
              <a:ext cx="792" cy="521"/>
              <a:chOff x="3527" y="3715"/>
              <a:chExt cx="792" cy="521"/>
            </a:xfrm>
          </p:grpSpPr>
          <p:sp>
            <p:nvSpPr>
              <p:cNvPr id="57" name="Oval 5"/>
              <p:cNvSpPr>
                <a:spLocks noChangeArrowheads="1"/>
              </p:cNvSpPr>
              <p:nvPr/>
            </p:nvSpPr>
            <p:spPr bwMode="hidden">
              <a:xfrm>
                <a:off x="3686" y="3810"/>
                <a:ext cx="532" cy="327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58" name="Oval 6"/>
              <p:cNvSpPr>
                <a:spLocks noChangeArrowheads="1"/>
              </p:cNvSpPr>
              <p:nvPr/>
            </p:nvSpPr>
            <p:spPr bwMode="hidden">
              <a:xfrm>
                <a:off x="3726" y="3840"/>
                <a:ext cx="452" cy="275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0980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59" name="Oval 7"/>
              <p:cNvSpPr>
                <a:spLocks noChangeArrowheads="1"/>
              </p:cNvSpPr>
              <p:nvPr/>
            </p:nvSpPr>
            <p:spPr bwMode="hidden">
              <a:xfrm>
                <a:off x="3782" y="3872"/>
                <a:ext cx="344" cy="207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60" name="Oval 8"/>
              <p:cNvSpPr>
                <a:spLocks noChangeArrowheads="1"/>
              </p:cNvSpPr>
              <p:nvPr/>
            </p:nvSpPr>
            <p:spPr bwMode="hidden">
              <a:xfrm>
                <a:off x="3822" y="3896"/>
                <a:ext cx="262" cy="159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61" name="Oval 9"/>
              <p:cNvSpPr>
                <a:spLocks noChangeArrowheads="1"/>
              </p:cNvSpPr>
              <p:nvPr/>
            </p:nvSpPr>
            <p:spPr bwMode="hidden">
              <a:xfrm>
                <a:off x="3856" y="3922"/>
                <a:ext cx="192" cy="107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62" name="Freeform 10"/>
              <p:cNvSpPr>
                <a:spLocks/>
              </p:cNvSpPr>
              <p:nvPr/>
            </p:nvSpPr>
            <p:spPr bwMode="hidden">
              <a:xfrm>
                <a:off x="3575" y="3715"/>
                <a:ext cx="383" cy="161"/>
              </a:xfrm>
              <a:custGeom>
                <a:avLst/>
                <a:gdLst/>
                <a:ahLst/>
                <a:cxnLst>
                  <a:cxn ang="0">
                    <a:pos x="376" y="12"/>
                  </a:cxn>
                  <a:cxn ang="0">
                    <a:pos x="257" y="24"/>
                  </a:cxn>
                  <a:cxn ang="0">
                    <a:pos x="149" y="54"/>
                  </a:cxn>
                  <a:cxn ang="0">
                    <a:pos x="101" y="77"/>
                  </a:cxn>
                  <a:cxn ang="0">
                    <a:pos x="59" y="101"/>
                  </a:cxn>
                  <a:cxn ang="0">
                    <a:pos x="24" y="131"/>
                  </a:cxn>
                  <a:cxn ang="0">
                    <a:pos x="0" y="161"/>
                  </a:cxn>
                  <a:cxn ang="0">
                    <a:pos x="0" y="137"/>
                  </a:cxn>
                  <a:cxn ang="0">
                    <a:pos x="29" y="107"/>
                  </a:cxn>
                  <a:cxn ang="0">
                    <a:pos x="65" y="83"/>
                  </a:cxn>
                  <a:cxn ang="0">
                    <a:pos x="155" y="36"/>
                  </a:cxn>
                  <a:cxn ang="0">
                    <a:pos x="257" y="12"/>
                  </a:cxn>
                  <a:cxn ang="0">
                    <a:pos x="376" y="0"/>
                  </a:cxn>
                  <a:cxn ang="0">
                    <a:pos x="376" y="0"/>
                  </a:cxn>
                  <a:cxn ang="0">
                    <a:pos x="382" y="0"/>
                  </a:cxn>
                  <a:cxn ang="0">
                    <a:pos x="382" y="12"/>
                  </a:cxn>
                  <a:cxn ang="0">
                    <a:pos x="376" y="12"/>
                  </a:cxn>
                  <a:cxn ang="0">
                    <a:pos x="376" y="12"/>
                  </a:cxn>
                  <a:cxn ang="0">
                    <a:pos x="376" y="12"/>
                  </a:cxn>
                </a:cxnLst>
                <a:rect l="0" t="0" r="r" b="b"/>
                <a:pathLst>
                  <a:path w="382" h="161">
                    <a:moveTo>
                      <a:pt x="376" y="12"/>
                    </a:moveTo>
                    <a:lnTo>
                      <a:pt x="257" y="24"/>
                    </a:lnTo>
                    <a:lnTo>
                      <a:pt x="149" y="54"/>
                    </a:lnTo>
                    <a:lnTo>
                      <a:pt x="101" y="77"/>
                    </a:lnTo>
                    <a:lnTo>
                      <a:pt x="59" y="101"/>
                    </a:lnTo>
                    <a:lnTo>
                      <a:pt x="24" y="131"/>
                    </a:lnTo>
                    <a:lnTo>
                      <a:pt x="0" y="161"/>
                    </a:lnTo>
                    <a:lnTo>
                      <a:pt x="0" y="137"/>
                    </a:lnTo>
                    <a:lnTo>
                      <a:pt x="29" y="107"/>
                    </a:lnTo>
                    <a:lnTo>
                      <a:pt x="65" y="83"/>
                    </a:lnTo>
                    <a:lnTo>
                      <a:pt x="155" y="36"/>
                    </a:lnTo>
                    <a:lnTo>
                      <a:pt x="257" y="12"/>
                    </a:lnTo>
                    <a:lnTo>
                      <a:pt x="376" y="0"/>
                    </a:lnTo>
                    <a:lnTo>
                      <a:pt x="376" y="0"/>
                    </a:lnTo>
                    <a:lnTo>
                      <a:pt x="382" y="0"/>
                    </a:lnTo>
                    <a:lnTo>
                      <a:pt x="382" y="12"/>
                    </a:lnTo>
                    <a:lnTo>
                      <a:pt x="376" y="12"/>
                    </a:lnTo>
                    <a:lnTo>
                      <a:pt x="376" y="12"/>
                    </a:lnTo>
                    <a:lnTo>
                      <a:pt x="376" y="1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63" name="Freeform 11"/>
              <p:cNvSpPr>
                <a:spLocks/>
              </p:cNvSpPr>
              <p:nvPr/>
            </p:nvSpPr>
            <p:spPr bwMode="hidden">
              <a:xfrm>
                <a:off x="3695" y="4170"/>
                <a:ext cx="444" cy="66"/>
              </a:xfrm>
              <a:custGeom>
                <a:avLst/>
                <a:gdLst/>
                <a:ahLst/>
                <a:cxnLst>
                  <a:cxn ang="0">
                    <a:pos x="257" y="54"/>
                  </a:cxn>
                  <a:cxn ang="0">
                    <a:pos x="353" y="48"/>
                  </a:cxn>
                  <a:cxn ang="0">
                    <a:pos x="443" y="24"/>
                  </a:cxn>
                  <a:cxn ang="0">
                    <a:pos x="443" y="36"/>
                  </a:cxn>
                  <a:cxn ang="0">
                    <a:pos x="353" y="60"/>
                  </a:cxn>
                  <a:cxn ang="0">
                    <a:pos x="257" y="66"/>
                  </a:cxn>
                  <a:cxn ang="0">
                    <a:pos x="186" y="60"/>
                  </a:cxn>
                  <a:cxn ang="0">
                    <a:pos x="120" y="48"/>
                  </a:cxn>
                  <a:cxn ang="0">
                    <a:pos x="60" y="36"/>
                  </a:cxn>
                  <a:cxn ang="0">
                    <a:pos x="0" y="12"/>
                  </a:cxn>
                  <a:cxn ang="0">
                    <a:pos x="0" y="0"/>
                  </a:cxn>
                  <a:cxn ang="0">
                    <a:pos x="54" y="24"/>
                  </a:cxn>
                  <a:cxn ang="0">
                    <a:pos x="120" y="36"/>
                  </a:cxn>
                  <a:cxn ang="0">
                    <a:pos x="186" y="48"/>
                  </a:cxn>
                  <a:cxn ang="0">
                    <a:pos x="257" y="54"/>
                  </a:cxn>
                  <a:cxn ang="0">
                    <a:pos x="257" y="54"/>
                  </a:cxn>
                </a:cxnLst>
                <a:rect l="0" t="0" r="r" b="b"/>
                <a:pathLst>
                  <a:path w="443" h="66">
                    <a:moveTo>
                      <a:pt x="257" y="54"/>
                    </a:moveTo>
                    <a:lnTo>
                      <a:pt x="353" y="48"/>
                    </a:lnTo>
                    <a:lnTo>
                      <a:pt x="443" y="24"/>
                    </a:lnTo>
                    <a:lnTo>
                      <a:pt x="443" y="36"/>
                    </a:lnTo>
                    <a:lnTo>
                      <a:pt x="353" y="60"/>
                    </a:lnTo>
                    <a:lnTo>
                      <a:pt x="257" y="66"/>
                    </a:lnTo>
                    <a:lnTo>
                      <a:pt x="186" y="60"/>
                    </a:lnTo>
                    <a:lnTo>
                      <a:pt x="120" y="48"/>
                    </a:lnTo>
                    <a:lnTo>
                      <a:pt x="60" y="36"/>
                    </a:lnTo>
                    <a:lnTo>
                      <a:pt x="0" y="12"/>
                    </a:lnTo>
                    <a:lnTo>
                      <a:pt x="0" y="0"/>
                    </a:lnTo>
                    <a:lnTo>
                      <a:pt x="54" y="24"/>
                    </a:lnTo>
                    <a:lnTo>
                      <a:pt x="120" y="36"/>
                    </a:lnTo>
                    <a:lnTo>
                      <a:pt x="186" y="48"/>
                    </a:lnTo>
                    <a:lnTo>
                      <a:pt x="257" y="54"/>
                    </a:lnTo>
                    <a:lnTo>
                      <a:pt x="257" y="5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shade val="84706"/>
                      <a:invGamma/>
                    </a:schemeClr>
                  </a:gs>
                  <a:gs pos="100000">
                    <a:schemeClr val="accent2"/>
                  </a:gs>
                </a:gsLst>
                <a:lin ang="189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64" name="Freeform 12"/>
              <p:cNvSpPr>
                <a:spLocks/>
              </p:cNvSpPr>
              <p:nvPr/>
            </p:nvSpPr>
            <p:spPr bwMode="hidden">
              <a:xfrm>
                <a:off x="3527" y="3906"/>
                <a:ext cx="89" cy="216"/>
              </a:xfrm>
              <a:custGeom>
                <a:avLst/>
                <a:gdLst/>
                <a:ahLst/>
                <a:cxnLst>
                  <a:cxn ang="0">
                    <a:pos x="12" y="66"/>
                  </a:cxn>
                  <a:cxn ang="0">
                    <a:pos x="18" y="108"/>
                  </a:cxn>
                  <a:cxn ang="0">
                    <a:pos x="36" y="144"/>
                  </a:cxn>
                  <a:cxn ang="0">
                    <a:pos x="60" y="180"/>
                  </a:cxn>
                  <a:cxn ang="0">
                    <a:pos x="89" y="216"/>
                  </a:cxn>
                  <a:cxn ang="0">
                    <a:pos x="72" y="216"/>
                  </a:cxn>
                  <a:cxn ang="0">
                    <a:pos x="42" y="180"/>
                  </a:cxn>
                  <a:cxn ang="0">
                    <a:pos x="18" y="144"/>
                  </a:cxn>
                  <a:cxn ang="0">
                    <a:pos x="6" y="108"/>
                  </a:cxn>
                  <a:cxn ang="0">
                    <a:pos x="0" y="66"/>
                  </a:cxn>
                  <a:cxn ang="0">
                    <a:pos x="0" y="30"/>
                  </a:cxn>
                  <a:cxn ang="0">
                    <a:pos x="12" y="0"/>
                  </a:cxn>
                  <a:cxn ang="0">
                    <a:pos x="30" y="0"/>
                  </a:cxn>
                  <a:cxn ang="0">
                    <a:pos x="18" y="30"/>
                  </a:cxn>
                  <a:cxn ang="0">
                    <a:pos x="12" y="66"/>
                  </a:cxn>
                  <a:cxn ang="0">
                    <a:pos x="12" y="66"/>
                  </a:cxn>
                </a:cxnLst>
                <a:rect l="0" t="0" r="r" b="b"/>
                <a:pathLst>
                  <a:path w="89" h="216">
                    <a:moveTo>
                      <a:pt x="12" y="66"/>
                    </a:moveTo>
                    <a:lnTo>
                      <a:pt x="18" y="108"/>
                    </a:lnTo>
                    <a:lnTo>
                      <a:pt x="36" y="144"/>
                    </a:lnTo>
                    <a:lnTo>
                      <a:pt x="60" y="180"/>
                    </a:lnTo>
                    <a:lnTo>
                      <a:pt x="89" y="216"/>
                    </a:lnTo>
                    <a:lnTo>
                      <a:pt x="72" y="216"/>
                    </a:lnTo>
                    <a:lnTo>
                      <a:pt x="42" y="180"/>
                    </a:lnTo>
                    <a:lnTo>
                      <a:pt x="18" y="144"/>
                    </a:lnTo>
                    <a:lnTo>
                      <a:pt x="6" y="108"/>
                    </a:lnTo>
                    <a:lnTo>
                      <a:pt x="0" y="66"/>
                    </a:lnTo>
                    <a:lnTo>
                      <a:pt x="0" y="30"/>
                    </a:lnTo>
                    <a:lnTo>
                      <a:pt x="12" y="0"/>
                    </a:lnTo>
                    <a:lnTo>
                      <a:pt x="30" y="0"/>
                    </a:lnTo>
                    <a:lnTo>
                      <a:pt x="18" y="30"/>
                    </a:lnTo>
                    <a:lnTo>
                      <a:pt x="12" y="66"/>
                    </a:lnTo>
                    <a:lnTo>
                      <a:pt x="12" y="6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65" name="Freeform 13"/>
              <p:cNvSpPr>
                <a:spLocks/>
              </p:cNvSpPr>
              <p:nvPr/>
            </p:nvSpPr>
            <p:spPr bwMode="hidden">
              <a:xfrm>
                <a:off x="3569" y="3745"/>
                <a:ext cx="750" cy="461"/>
              </a:xfrm>
              <a:custGeom>
                <a:avLst/>
                <a:gdLst/>
                <a:ahLst/>
                <a:cxnLst>
                  <a:cxn ang="0">
                    <a:pos x="382" y="443"/>
                  </a:cxn>
                  <a:cxn ang="0">
                    <a:pos x="311" y="437"/>
                  </a:cxn>
                  <a:cxn ang="0">
                    <a:pos x="245" y="425"/>
                  </a:cxn>
                  <a:cxn ang="0">
                    <a:pos x="185" y="407"/>
                  </a:cxn>
                  <a:cxn ang="0">
                    <a:pos x="131" y="383"/>
                  </a:cxn>
                  <a:cxn ang="0">
                    <a:pos x="83" y="347"/>
                  </a:cxn>
                  <a:cxn ang="0">
                    <a:pos x="53" y="311"/>
                  </a:cxn>
                  <a:cxn ang="0">
                    <a:pos x="30" y="269"/>
                  </a:cxn>
                  <a:cxn ang="0">
                    <a:pos x="24" y="227"/>
                  </a:cxn>
                  <a:cxn ang="0">
                    <a:pos x="30" y="185"/>
                  </a:cxn>
                  <a:cxn ang="0">
                    <a:pos x="53" y="143"/>
                  </a:cxn>
                  <a:cxn ang="0">
                    <a:pos x="83" y="107"/>
                  </a:cxn>
                  <a:cxn ang="0">
                    <a:pos x="131" y="77"/>
                  </a:cxn>
                  <a:cxn ang="0">
                    <a:pos x="185" y="47"/>
                  </a:cxn>
                  <a:cxn ang="0">
                    <a:pos x="245" y="30"/>
                  </a:cxn>
                  <a:cxn ang="0">
                    <a:pos x="311" y="18"/>
                  </a:cxn>
                  <a:cxn ang="0">
                    <a:pos x="382" y="12"/>
                  </a:cxn>
                  <a:cxn ang="0">
                    <a:pos x="478" y="18"/>
                  </a:cxn>
                  <a:cxn ang="0">
                    <a:pos x="562" y="41"/>
                  </a:cxn>
                  <a:cxn ang="0">
                    <a:pos x="562" y="36"/>
                  </a:cxn>
                  <a:cxn ang="0">
                    <a:pos x="562" y="30"/>
                  </a:cxn>
                  <a:cxn ang="0">
                    <a:pos x="478" y="6"/>
                  </a:cxn>
                  <a:cxn ang="0">
                    <a:pos x="382" y="0"/>
                  </a:cxn>
                  <a:cxn ang="0">
                    <a:pos x="305" y="6"/>
                  </a:cxn>
                  <a:cxn ang="0">
                    <a:pos x="233" y="18"/>
                  </a:cxn>
                  <a:cxn ang="0">
                    <a:pos x="167" y="41"/>
                  </a:cxn>
                  <a:cxn ang="0">
                    <a:pos x="113" y="65"/>
                  </a:cxn>
                  <a:cxn ang="0">
                    <a:pos x="65" y="101"/>
                  </a:cxn>
                  <a:cxn ang="0">
                    <a:pos x="30" y="137"/>
                  </a:cxn>
                  <a:cxn ang="0">
                    <a:pos x="6" y="179"/>
                  </a:cxn>
                  <a:cxn ang="0">
                    <a:pos x="0" y="227"/>
                  </a:cxn>
                  <a:cxn ang="0">
                    <a:pos x="6" y="275"/>
                  </a:cxn>
                  <a:cxn ang="0">
                    <a:pos x="30" y="317"/>
                  </a:cxn>
                  <a:cxn ang="0">
                    <a:pos x="65" y="359"/>
                  </a:cxn>
                  <a:cxn ang="0">
                    <a:pos x="113" y="395"/>
                  </a:cxn>
                  <a:cxn ang="0">
                    <a:pos x="167" y="419"/>
                  </a:cxn>
                  <a:cxn ang="0">
                    <a:pos x="233" y="443"/>
                  </a:cxn>
                  <a:cxn ang="0">
                    <a:pos x="305" y="455"/>
                  </a:cxn>
                  <a:cxn ang="0">
                    <a:pos x="382" y="461"/>
                  </a:cxn>
                  <a:cxn ang="0">
                    <a:pos x="448" y="455"/>
                  </a:cxn>
                  <a:cxn ang="0">
                    <a:pos x="508" y="449"/>
                  </a:cxn>
                  <a:cxn ang="0">
                    <a:pos x="609" y="413"/>
                  </a:cxn>
                  <a:cxn ang="0">
                    <a:pos x="657" y="389"/>
                  </a:cxn>
                  <a:cxn ang="0">
                    <a:pos x="693" y="359"/>
                  </a:cxn>
                  <a:cxn ang="0">
                    <a:pos x="723" y="329"/>
                  </a:cxn>
                  <a:cxn ang="0">
                    <a:pos x="747" y="293"/>
                  </a:cxn>
                  <a:cxn ang="0">
                    <a:pos x="741" y="287"/>
                  </a:cxn>
                  <a:cxn ang="0">
                    <a:pos x="729" y="281"/>
                  </a:cxn>
                  <a:cxn ang="0">
                    <a:pos x="711" y="317"/>
                  </a:cxn>
                  <a:cxn ang="0">
                    <a:pos x="681" y="347"/>
                  </a:cxn>
                  <a:cxn ang="0">
                    <a:pos x="645" y="377"/>
                  </a:cxn>
                  <a:cxn ang="0">
                    <a:pos x="604" y="401"/>
                  </a:cxn>
                  <a:cxn ang="0">
                    <a:pos x="502" y="431"/>
                  </a:cxn>
                  <a:cxn ang="0">
                    <a:pos x="442" y="443"/>
                  </a:cxn>
                  <a:cxn ang="0">
                    <a:pos x="382" y="443"/>
                  </a:cxn>
                  <a:cxn ang="0">
                    <a:pos x="382" y="443"/>
                  </a:cxn>
                </a:cxnLst>
                <a:rect l="0" t="0" r="r" b="b"/>
                <a:pathLst>
                  <a:path w="747" h="461">
                    <a:moveTo>
                      <a:pt x="382" y="443"/>
                    </a:moveTo>
                    <a:lnTo>
                      <a:pt x="311" y="437"/>
                    </a:lnTo>
                    <a:lnTo>
                      <a:pt x="245" y="425"/>
                    </a:lnTo>
                    <a:lnTo>
                      <a:pt x="185" y="407"/>
                    </a:lnTo>
                    <a:lnTo>
                      <a:pt x="131" y="383"/>
                    </a:lnTo>
                    <a:lnTo>
                      <a:pt x="83" y="347"/>
                    </a:lnTo>
                    <a:lnTo>
                      <a:pt x="53" y="311"/>
                    </a:lnTo>
                    <a:lnTo>
                      <a:pt x="30" y="269"/>
                    </a:lnTo>
                    <a:lnTo>
                      <a:pt x="24" y="227"/>
                    </a:lnTo>
                    <a:lnTo>
                      <a:pt x="30" y="185"/>
                    </a:lnTo>
                    <a:lnTo>
                      <a:pt x="53" y="143"/>
                    </a:lnTo>
                    <a:lnTo>
                      <a:pt x="83" y="107"/>
                    </a:lnTo>
                    <a:lnTo>
                      <a:pt x="131" y="77"/>
                    </a:lnTo>
                    <a:lnTo>
                      <a:pt x="185" y="47"/>
                    </a:lnTo>
                    <a:lnTo>
                      <a:pt x="245" y="30"/>
                    </a:lnTo>
                    <a:lnTo>
                      <a:pt x="311" y="18"/>
                    </a:lnTo>
                    <a:lnTo>
                      <a:pt x="382" y="12"/>
                    </a:lnTo>
                    <a:lnTo>
                      <a:pt x="478" y="18"/>
                    </a:lnTo>
                    <a:lnTo>
                      <a:pt x="562" y="41"/>
                    </a:lnTo>
                    <a:lnTo>
                      <a:pt x="562" y="36"/>
                    </a:lnTo>
                    <a:lnTo>
                      <a:pt x="562" y="30"/>
                    </a:lnTo>
                    <a:lnTo>
                      <a:pt x="478" y="6"/>
                    </a:lnTo>
                    <a:lnTo>
                      <a:pt x="382" y="0"/>
                    </a:lnTo>
                    <a:lnTo>
                      <a:pt x="305" y="6"/>
                    </a:lnTo>
                    <a:lnTo>
                      <a:pt x="233" y="18"/>
                    </a:lnTo>
                    <a:lnTo>
                      <a:pt x="167" y="41"/>
                    </a:lnTo>
                    <a:lnTo>
                      <a:pt x="113" y="65"/>
                    </a:lnTo>
                    <a:lnTo>
                      <a:pt x="65" y="101"/>
                    </a:lnTo>
                    <a:lnTo>
                      <a:pt x="30" y="137"/>
                    </a:lnTo>
                    <a:lnTo>
                      <a:pt x="6" y="179"/>
                    </a:lnTo>
                    <a:lnTo>
                      <a:pt x="0" y="227"/>
                    </a:lnTo>
                    <a:lnTo>
                      <a:pt x="6" y="275"/>
                    </a:lnTo>
                    <a:lnTo>
                      <a:pt x="30" y="317"/>
                    </a:lnTo>
                    <a:lnTo>
                      <a:pt x="65" y="359"/>
                    </a:lnTo>
                    <a:lnTo>
                      <a:pt x="113" y="395"/>
                    </a:lnTo>
                    <a:lnTo>
                      <a:pt x="167" y="419"/>
                    </a:lnTo>
                    <a:lnTo>
                      <a:pt x="233" y="443"/>
                    </a:lnTo>
                    <a:lnTo>
                      <a:pt x="305" y="455"/>
                    </a:lnTo>
                    <a:lnTo>
                      <a:pt x="382" y="461"/>
                    </a:lnTo>
                    <a:lnTo>
                      <a:pt x="448" y="455"/>
                    </a:lnTo>
                    <a:lnTo>
                      <a:pt x="508" y="449"/>
                    </a:lnTo>
                    <a:lnTo>
                      <a:pt x="609" y="413"/>
                    </a:lnTo>
                    <a:lnTo>
                      <a:pt x="657" y="389"/>
                    </a:lnTo>
                    <a:lnTo>
                      <a:pt x="693" y="359"/>
                    </a:lnTo>
                    <a:lnTo>
                      <a:pt x="723" y="329"/>
                    </a:lnTo>
                    <a:lnTo>
                      <a:pt x="747" y="293"/>
                    </a:lnTo>
                    <a:lnTo>
                      <a:pt x="741" y="287"/>
                    </a:lnTo>
                    <a:lnTo>
                      <a:pt x="729" y="281"/>
                    </a:lnTo>
                    <a:lnTo>
                      <a:pt x="711" y="317"/>
                    </a:lnTo>
                    <a:lnTo>
                      <a:pt x="681" y="347"/>
                    </a:lnTo>
                    <a:lnTo>
                      <a:pt x="645" y="377"/>
                    </a:lnTo>
                    <a:lnTo>
                      <a:pt x="604" y="401"/>
                    </a:lnTo>
                    <a:lnTo>
                      <a:pt x="502" y="431"/>
                    </a:lnTo>
                    <a:lnTo>
                      <a:pt x="442" y="443"/>
                    </a:lnTo>
                    <a:lnTo>
                      <a:pt x="382" y="443"/>
                    </a:lnTo>
                    <a:lnTo>
                      <a:pt x="382" y="443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path path="rect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66" name="Freeform 14"/>
              <p:cNvSpPr>
                <a:spLocks/>
              </p:cNvSpPr>
              <p:nvPr/>
            </p:nvSpPr>
            <p:spPr bwMode="hidden">
              <a:xfrm>
                <a:off x="4037" y="3721"/>
                <a:ext cx="96" cy="3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12"/>
                  </a:cxn>
                  <a:cxn ang="0">
                    <a:pos x="48" y="18"/>
                  </a:cxn>
                  <a:cxn ang="0">
                    <a:pos x="96" y="30"/>
                  </a:cxn>
                  <a:cxn ang="0">
                    <a:pos x="96" y="24"/>
                  </a:cxn>
                  <a:cxn ang="0">
                    <a:pos x="96" y="18"/>
                  </a:cxn>
                  <a:cxn ang="0">
                    <a:pos x="48" y="12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w="96" h="30">
                    <a:moveTo>
                      <a:pt x="0" y="0"/>
                    </a:moveTo>
                    <a:lnTo>
                      <a:pt x="0" y="12"/>
                    </a:lnTo>
                    <a:lnTo>
                      <a:pt x="48" y="18"/>
                    </a:lnTo>
                    <a:lnTo>
                      <a:pt x="96" y="30"/>
                    </a:lnTo>
                    <a:lnTo>
                      <a:pt x="96" y="24"/>
                    </a:lnTo>
                    <a:lnTo>
                      <a:pt x="96" y="18"/>
                    </a:lnTo>
                    <a:lnTo>
                      <a:pt x="48" y="12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67" name="Oval 15"/>
              <p:cNvSpPr>
                <a:spLocks noChangeArrowheads="1"/>
              </p:cNvSpPr>
              <p:nvPr/>
            </p:nvSpPr>
            <p:spPr bwMode="hidden">
              <a:xfrm>
                <a:off x="3910" y="3948"/>
                <a:ext cx="84" cy="53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  <p:grpSp>
          <p:nvGrpSpPr>
            <p:cNvPr id="7" name="Group 16"/>
            <p:cNvGrpSpPr>
              <a:grpSpLocks/>
            </p:cNvGrpSpPr>
            <p:nvPr userDrawn="1"/>
          </p:nvGrpSpPr>
          <p:grpSpPr bwMode="auto">
            <a:xfrm>
              <a:off x="1776" y="3631"/>
              <a:ext cx="1626" cy="683"/>
              <a:chOff x="1776" y="3631"/>
              <a:chExt cx="1626" cy="683"/>
            </a:xfrm>
          </p:grpSpPr>
          <p:sp>
            <p:nvSpPr>
              <p:cNvPr id="39" name="Oval 17"/>
              <p:cNvSpPr>
                <a:spLocks noChangeArrowheads="1"/>
              </p:cNvSpPr>
              <p:nvPr/>
            </p:nvSpPr>
            <p:spPr bwMode="hidden">
              <a:xfrm>
                <a:off x="2268" y="3934"/>
                <a:ext cx="638" cy="377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87843"/>
                      <a:invGamma/>
                    </a:schemeClr>
                  </a:gs>
                  <a:gs pos="100000">
                    <a:schemeClr val="accent2"/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40" name="Oval 18"/>
              <p:cNvSpPr>
                <a:spLocks noChangeArrowheads="1"/>
              </p:cNvSpPr>
              <p:nvPr/>
            </p:nvSpPr>
            <p:spPr bwMode="hidden">
              <a:xfrm>
                <a:off x="2314" y="3958"/>
                <a:ext cx="543" cy="332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41" name="Oval 19"/>
              <p:cNvSpPr>
                <a:spLocks noChangeArrowheads="1"/>
              </p:cNvSpPr>
              <p:nvPr/>
            </p:nvSpPr>
            <p:spPr bwMode="hidden">
              <a:xfrm>
                <a:off x="2341" y="3979"/>
                <a:ext cx="501" cy="299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0980"/>
                      <a:invGamma/>
                    </a:schemeClr>
                  </a:gs>
                  <a:gs pos="100000">
                    <a:schemeClr val="accent2"/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42" name="Oval 20"/>
              <p:cNvSpPr>
                <a:spLocks noChangeArrowheads="1"/>
              </p:cNvSpPr>
              <p:nvPr/>
            </p:nvSpPr>
            <p:spPr bwMode="hidden">
              <a:xfrm>
                <a:off x="2368" y="3997"/>
                <a:ext cx="444" cy="258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8784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43" name="Oval 21"/>
              <p:cNvSpPr>
                <a:spLocks noChangeArrowheads="1"/>
              </p:cNvSpPr>
              <p:nvPr/>
            </p:nvSpPr>
            <p:spPr bwMode="hidden">
              <a:xfrm>
                <a:off x="2385" y="4005"/>
                <a:ext cx="413" cy="240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44" name="Oval 22"/>
              <p:cNvSpPr>
                <a:spLocks noChangeArrowheads="1"/>
              </p:cNvSpPr>
              <p:nvPr/>
            </p:nvSpPr>
            <p:spPr bwMode="hidden">
              <a:xfrm>
                <a:off x="2437" y="4026"/>
                <a:ext cx="306" cy="192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8784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45" name="Oval 23"/>
              <p:cNvSpPr>
                <a:spLocks noChangeArrowheads="1"/>
              </p:cNvSpPr>
              <p:nvPr/>
            </p:nvSpPr>
            <p:spPr bwMode="hidden">
              <a:xfrm>
                <a:off x="2476" y="4056"/>
                <a:ext cx="227" cy="135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46" name="Oval 24"/>
              <p:cNvSpPr>
                <a:spLocks noChangeArrowheads="1"/>
              </p:cNvSpPr>
              <p:nvPr/>
            </p:nvSpPr>
            <p:spPr bwMode="hidden">
              <a:xfrm>
                <a:off x="2542" y="4097"/>
                <a:ext cx="90" cy="60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47" name="Freeform 25"/>
              <p:cNvSpPr>
                <a:spLocks/>
              </p:cNvSpPr>
              <p:nvPr/>
            </p:nvSpPr>
            <p:spPr bwMode="hidden">
              <a:xfrm>
                <a:off x="2585" y="3822"/>
                <a:ext cx="449" cy="186"/>
              </a:xfrm>
              <a:custGeom>
                <a:avLst/>
                <a:gdLst/>
                <a:ahLst/>
                <a:cxnLst>
                  <a:cxn ang="0">
                    <a:pos x="6" y="6"/>
                  </a:cxn>
                  <a:cxn ang="0">
                    <a:pos x="78" y="12"/>
                  </a:cxn>
                  <a:cxn ang="0">
                    <a:pos x="150" y="18"/>
                  </a:cxn>
                  <a:cxn ang="0">
                    <a:pos x="215" y="36"/>
                  </a:cxn>
                  <a:cxn ang="0">
                    <a:pos x="275" y="60"/>
                  </a:cxn>
                  <a:cxn ang="0">
                    <a:pos x="329" y="84"/>
                  </a:cxn>
                  <a:cxn ang="0">
                    <a:pos x="377" y="114"/>
                  </a:cxn>
                  <a:cxn ang="0">
                    <a:pos x="419" y="150"/>
                  </a:cxn>
                  <a:cxn ang="0">
                    <a:pos x="448" y="186"/>
                  </a:cxn>
                  <a:cxn ang="0">
                    <a:pos x="448" y="162"/>
                  </a:cxn>
                  <a:cxn ang="0">
                    <a:pos x="413" y="126"/>
                  </a:cxn>
                  <a:cxn ang="0">
                    <a:pos x="371" y="96"/>
                  </a:cxn>
                  <a:cxn ang="0">
                    <a:pos x="323" y="66"/>
                  </a:cxn>
                  <a:cxn ang="0">
                    <a:pos x="269" y="48"/>
                  </a:cxn>
                  <a:cxn ang="0">
                    <a:pos x="144" y="12"/>
                  </a:cxn>
                  <a:cxn ang="0">
                    <a:pos x="78" y="6"/>
                  </a:cxn>
                  <a:cxn ang="0">
                    <a:pos x="6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6"/>
                  </a:cxn>
                  <a:cxn ang="0">
                    <a:pos x="0" y="6"/>
                  </a:cxn>
                  <a:cxn ang="0">
                    <a:pos x="6" y="6"/>
                  </a:cxn>
                  <a:cxn ang="0">
                    <a:pos x="6" y="6"/>
                  </a:cxn>
                </a:cxnLst>
                <a:rect l="0" t="0" r="r" b="b"/>
                <a:pathLst>
                  <a:path w="448" h="186">
                    <a:moveTo>
                      <a:pt x="6" y="6"/>
                    </a:moveTo>
                    <a:lnTo>
                      <a:pt x="78" y="12"/>
                    </a:lnTo>
                    <a:lnTo>
                      <a:pt x="150" y="18"/>
                    </a:lnTo>
                    <a:lnTo>
                      <a:pt x="215" y="36"/>
                    </a:lnTo>
                    <a:lnTo>
                      <a:pt x="275" y="60"/>
                    </a:lnTo>
                    <a:lnTo>
                      <a:pt x="329" y="84"/>
                    </a:lnTo>
                    <a:lnTo>
                      <a:pt x="377" y="114"/>
                    </a:lnTo>
                    <a:lnTo>
                      <a:pt x="419" y="150"/>
                    </a:lnTo>
                    <a:lnTo>
                      <a:pt x="448" y="186"/>
                    </a:lnTo>
                    <a:lnTo>
                      <a:pt x="448" y="162"/>
                    </a:lnTo>
                    <a:lnTo>
                      <a:pt x="413" y="126"/>
                    </a:lnTo>
                    <a:lnTo>
                      <a:pt x="371" y="96"/>
                    </a:lnTo>
                    <a:lnTo>
                      <a:pt x="323" y="66"/>
                    </a:lnTo>
                    <a:lnTo>
                      <a:pt x="269" y="48"/>
                    </a:lnTo>
                    <a:lnTo>
                      <a:pt x="144" y="12"/>
                    </a:lnTo>
                    <a:lnTo>
                      <a:pt x="78" y="6"/>
                    </a:lnTo>
                    <a:lnTo>
                      <a:pt x="6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6" y="6"/>
                    </a:lnTo>
                    <a:lnTo>
                      <a:pt x="6" y="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shade val="90980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48" name="Freeform 26"/>
              <p:cNvSpPr>
                <a:spLocks/>
              </p:cNvSpPr>
              <p:nvPr/>
            </p:nvSpPr>
            <p:spPr bwMode="hidden">
              <a:xfrm>
                <a:off x="2142" y="3852"/>
                <a:ext cx="892" cy="462"/>
              </a:xfrm>
              <a:custGeom>
                <a:avLst/>
                <a:gdLst/>
                <a:ahLst/>
                <a:cxnLst>
                  <a:cxn ang="0">
                    <a:pos x="23" y="276"/>
                  </a:cxn>
                  <a:cxn ang="0">
                    <a:pos x="29" y="222"/>
                  </a:cxn>
                  <a:cxn ang="0">
                    <a:pos x="59" y="174"/>
                  </a:cxn>
                  <a:cxn ang="0">
                    <a:pos x="95" y="132"/>
                  </a:cxn>
                  <a:cxn ang="0">
                    <a:pos x="149" y="96"/>
                  </a:cxn>
                  <a:cxn ang="0">
                    <a:pos x="209" y="60"/>
                  </a:cxn>
                  <a:cxn ang="0">
                    <a:pos x="281" y="36"/>
                  </a:cxn>
                  <a:cxn ang="0">
                    <a:pos x="364" y="24"/>
                  </a:cxn>
                  <a:cxn ang="0">
                    <a:pos x="448" y="18"/>
                  </a:cxn>
                  <a:cxn ang="0">
                    <a:pos x="532" y="24"/>
                  </a:cxn>
                  <a:cxn ang="0">
                    <a:pos x="609" y="36"/>
                  </a:cxn>
                  <a:cxn ang="0">
                    <a:pos x="681" y="60"/>
                  </a:cxn>
                  <a:cxn ang="0">
                    <a:pos x="741" y="96"/>
                  </a:cxn>
                  <a:cxn ang="0">
                    <a:pos x="795" y="132"/>
                  </a:cxn>
                  <a:cxn ang="0">
                    <a:pos x="831" y="174"/>
                  </a:cxn>
                  <a:cxn ang="0">
                    <a:pos x="861" y="222"/>
                  </a:cxn>
                  <a:cxn ang="0">
                    <a:pos x="867" y="276"/>
                  </a:cxn>
                  <a:cxn ang="0">
                    <a:pos x="855" y="330"/>
                  </a:cxn>
                  <a:cxn ang="0">
                    <a:pos x="831" y="378"/>
                  </a:cxn>
                  <a:cxn ang="0">
                    <a:pos x="783" y="426"/>
                  </a:cxn>
                  <a:cxn ang="0">
                    <a:pos x="723" y="462"/>
                  </a:cxn>
                  <a:cxn ang="0">
                    <a:pos x="765" y="462"/>
                  </a:cxn>
                  <a:cxn ang="0">
                    <a:pos x="819" y="426"/>
                  </a:cxn>
                  <a:cxn ang="0">
                    <a:pos x="855" y="378"/>
                  </a:cxn>
                  <a:cxn ang="0">
                    <a:pos x="884" y="330"/>
                  </a:cxn>
                  <a:cxn ang="0">
                    <a:pos x="890" y="276"/>
                  </a:cxn>
                  <a:cxn ang="0">
                    <a:pos x="884" y="222"/>
                  </a:cxn>
                  <a:cxn ang="0">
                    <a:pos x="855" y="168"/>
                  </a:cxn>
                  <a:cxn ang="0">
                    <a:pos x="813" y="120"/>
                  </a:cxn>
                  <a:cxn ang="0">
                    <a:pos x="759" y="84"/>
                  </a:cxn>
                  <a:cxn ang="0">
                    <a:pos x="693" y="48"/>
                  </a:cxn>
                  <a:cxn ang="0">
                    <a:pos x="621" y="24"/>
                  </a:cxn>
                  <a:cxn ang="0">
                    <a:pos x="538" y="6"/>
                  </a:cxn>
                  <a:cxn ang="0">
                    <a:pos x="448" y="0"/>
                  </a:cxn>
                  <a:cxn ang="0">
                    <a:pos x="358" y="6"/>
                  </a:cxn>
                  <a:cxn ang="0">
                    <a:pos x="275" y="24"/>
                  </a:cxn>
                  <a:cxn ang="0">
                    <a:pos x="197" y="48"/>
                  </a:cxn>
                  <a:cxn ang="0">
                    <a:pos x="131" y="84"/>
                  </a:cxn>
                  <a:cxn ang="0">
                    <a:pos x="77" y="120"/>
                  </a:cxn>
                  <a:cxn ang="0">
                    <a:pos x="35" y="168"/>
                  </a:cxn>
                  <a:cxn ang="0">
                    <a:pos x="12" y="222"/>
                  </a:cxn>
                  <a:cxn ang="0">
                    <a:pos x="0" y="276"/>
                  </a:cxn>
                  <a:cxn ang="0">
                    <a:pos x="6" y="330"/>
                  </a:cxn>
                  <a:cxn ang="0">
                    <a:pos x="35" y="378"/>
                  </a:cxn>
                  <a:cxn ang="0">
                    <a:pos x="71" y="426"/>
                  </a:cxn>
                  <a:cxn ang="0">
                    <a:pos x="125" y="462"/>
                  </a:cxn>
                  <a:cxn ang="0">
                    <a:pos x="167" y="462"/>
                  </a:cxn>
                  <a:cxn ang="0">
                    <a:pos x="107" y="426"/>
                  </a:cxn>
                  <a:cxn ang="0">
                    <a:pos x="59" y="378"/>
                  </a:cxn>
                  <a:cxn ang="0">
                    <a:pos x="35" y="330"/>
                  </a:cxn>
                  <a:cxn ang="0">
                    <a:pos x="23" y="276"/>
                  </a:cxn>
                  <a:cxn ang="0">
                    <a:pos x="23" y="276"/>
                  </a:cxn>
                </a:cxnLst>
                <a:rect l="0" t="0" r="r" b="b"/>
                <a:pathLst>
                  <a:path w="890" h="462">
                    <a:moveTo>
                      <a:pt x="23" y="276"/>
                    </a:moveTo>
                    <a:lnTo>
                      <a:pt x="29" y="222"/>
                    </a:lnTo>
                    <a:lnTo>
                      <a:pt x="59" y="174"/>
                    </a:lnTo>
                    <a:lnTo>
                      <a:pt x="95" y="132"/>
                    </a:lnTo>
                    <a:lnTo>
                      <a:pt x="149" y="96"/>
                    </a:lnTo>
                    <a:lnTo>
                      <a:pt x="209" y="60"/>
                    </a:lnTo>
                    <a:lnTo>
                      <a:pt x="281" y="36"/>
                    </a:lnTo>
                    <a:lnTo>
                      <a:pt x="364" y="24"/>
                    </a:lnTo>
                    <a:lnTo>
                      <a:pt x="448" y="18"/>
                    </a:lnTo>
                    <a:lnTo>
                      <a:pt x="532" y="24"/>
                    </a:lnTo>
                    <a:lnTo>
                      <a:pt x="609" y="36"/>
                    </a:lnTo>
                    <a:lnTo>
                      <a:pt x="681" y="60"/>
                    </a:lnTo>
                    <a:lnTo>
                      <a:pt x="741" y="96"/>
                    </a:lnTo>
                    <a:lnTo>
                      <a:pt x="795" y="132"/>
                    </a:lnTo>
                    <a:lnTo>
                      <a:pt x="831" y="174"/>
                    </a:lnTo>
                    <a:lnTo>
                      <a:pt x="861" y="222"/>
                    </a:lnTo>
                    <a:lnTo>
                      <a:pt x="867" y="276"/>
                    </a:lnTo>
                    <a:lnTo>
                      <a:pt x="855" y="330"/>
                    </a:lnTo>
                    <a:lnTo>
                      <a:pt x="831" y="378"/>
                    </a:lnTo>
                    <a:lnTo>
                      <a:pt x="783" y="426"/>
                    </a:lnTo>
                    <a:lnTo>
                      <a:pt x="723" y="462"/>
                    </a:lnTo>
                    <a:lnTo>
                      <a:pt x="765" y="462"/>
                    </a:lnTo>
                    <a:lnTo>
                      <a:pt x="819" y="426"/>
                    </a:lnTo>
                    <a:lnTo>
                      <a:pt x="855" y="378"/>
                    </a:lnTo>
                    <a:lnTo>
                      <a:pt x="884" y="330"/>
                    </a:lnTo>
                    <a:lnTo>
                      <a:pt x="890" y="276"/>
                    </a:lnTo>
                    <a:lnTo>
                      <a:pt x="884" y="222"/>
                    </a:lnTo>
                    <a:lnTo>
                      <a:pt x="855" y="168"/>
                    </a:lnTo>
                    <a:lnTo>
                      <a:pt x="813" y="120"/>
                    </a:lnTo>
                    <a:lnTo>
                      <a:pt x="759" y="84"/>
                    </a:lnTo>
                    <a:lnTo>
                      <a:pt x="693" y="48"/>
                    </a:lnTo>
                    <a:lnTo>
                      <a:pt x="621" y="24"/>
                    </a:lnTo>
                    <a:lnTo>
                      <a:pt x="538" y="6"/>
                    </a:lnTo>
                    <a:lnTo>
                      <a:pt x="448" y="0"/>
                    </a:lnTo>
                    <a:lnTo>
                      <a:pt x="358" y="6"/>
                    </a:lnTo>
                    <a:lnTo>
                      <a:pt x="275" y="24"/>
                    </a:lnTo>
                    <a:lnTo>
                      <a:pt x="197" y="48"/>
                    </a:lnTo>
                    <a:lnTo>
                      <a:pt x="131" y="84"/>
                    </a:lnTo>
                    <a:lnTo>
                      <a:pt x="77" y="120"/>
                    </a:lnTo>
                    <a:lnTo>
                      <a:pt x="35" y="168"/>
                    </a:lnTo>
                    <a:lnTo>
                      <a:pt x="12" y="222"/>
                    </a:lnTo>
                    <a:lnTo>
                      <a:pt x="0" y="276"/>
                    </a:lnTo>
                    <a:lnTo>
                      <a:pt x="6" y="330"/>
                    </a:lnTo>
                    <a:lnTo>
                      <a:pt x="35" y="378"/>
                    </a:lnTo>
                    <a:lnTo>
                      <a:pt x="71" y="426"/>
                    </a:lnTo>
                    <a:lnTo>
                      <a:pt x="125" y="462"/>
                    </a:lnTo>
                    <a:lnTo>
                      <a:pt x="167" y="462"/>
                    </a:lnTo>
                    <a:lnTo>
                      <a:pt x="107" y="426"/>
                    </a:lnTo>
                    <a:lnTo>
                      <a:pt x="59" y="378"/>
                    </a:lnTo>
                    <a:lnTo>
                      <a:pt x="35" y="330"/>
                    </a:lnTo>
                    <a:lnTo>
                      <a:pt x="23" y="276"/>
                    </a:lnTo>
                    <a:lnTo>
                      <a:pt x="23" y="27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4706"/>
                      <a:invGamma/>
                    </a:schemeClr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49" name="Freeform 27"/>
              <p:cNvSpPr>
                <a:spLocks/>
              </p:cNvSpPr>
              <p:nvPr/>
            </p:nvSpPr>
            <p:spPr bwMode="hidden">
              <a:xfrm>
                <a:off x="2082" y="3828"/>
                <a:ext cx="407" cy="486"/>
              </a:xfrm>
              <a:custGeom>
                <a:avLst/>
                <a:gdLst/>
                <a:ahLst/>
                <a:cxnLst>
                  <a:cxn ang="0">
                    <a:pos x="18" y="300"/>
                  </a:cxn>
                  <a:cxn ang="0">
                    <a:pos x="24" y="246"/>
                  </a:cxn>
                  <a:cxn ang="0">
                    <a:pos x="48" y="198"/>
                  </a:cxn>
                  <a:cxn ang="0">
                    <a:pos x="83" y="150"/>
                  </a:cxn>
                  <a:cxn ang="0">
                    <a:pos x="131" y="108"/>
                  </a:cxn>
                  <a:cxn ang="0">
                    <a:pos x="185" y="72"/>
                  </a:cxn>
                  <a:cxn ang="0">
                    <a:pos x="251" y="42"/>
                  </a:cxn>
                  <a:cxn ang="0">
                    <a:pos x="329" y="24"/>
                  </a:cxn>
                  <a:cxn ang="0">
                    <a:pos x="406" y="6"/>
                  </a:cxn>
                  <a:cxn ang="0">
                    <a:pos x="406" y="0"/>
                  </a:cxn>
                  <a:cxn ang="0">
                    <a:pos x="323" y="12"/>
                  </a:cxn>
                  <a:cxn ang="0">
                    <a:pos x="245" y="36"/>
                  </a:cxn>
                  <a:cxn ang="0">
                    <a:pos x="179" y="66"/>
                  </a:cxn>
                  <a:cxn ang="0">
                    <a:pos x="119" y="102"/>
                  </a:cxn>
                  <a:cxn ang="0">
                    <a:pos x="72" y="144"/>
                  </a:cxn>
                  <a:cxn ang="0">
                    <a:pos x="30" y="192"/>
                  </a:cxn>
                  <a:cxn ang="0">
                    <a:pos x="6" y="246"/>
                  </a:cxn>
                  <a:cxn ang="0">
                    <a:pos x="0" y="300"/>
                  </a:cxn>
                  <a:cxn ang="0">
                    <a:pos x="6" y="348"/>
                  </a:cxn>
                  <a:cxn ang="0">
                    <a:pos x="30" y="396"/>
                  </a:cxn>
                  <a:cxn ang="0">
                    <a:pos x="66" y="444"/>
                  </a:cxn>
                  <a:cxn ang="0">
                    <a:pos x="107" y="486"/>
                  </a:cxn>
                  <a:cxn ang="0">
                    <a:pos x="131" y="486"/>
                  </a:cxn>
                  <a:cxn ang="0">
                    <a:pos x="83" y="450"/>
                  </a:cxn>
                  <a:cxn ang="0">
                    <a:pos x="48" y="402"/>
                  </a:cxn>
                  <a:cxn ang="0">
                    <a:pos x="24" y="354"/>
                  </a:cxn>
                  <a:cxn ang="0">
                    <a:pos x="18" y="300"/>
                  </a:cxn>
                  <a:cxn ang="0">
                    <a:pos x="18" y="300"/>
                  </a:cxn>
                </a:cxnLst>
                <a:rect l="0" t="0" r="r" b="b"/>
                <a:pathLst>
                  <a:path w="406" h="486">
                    <a:moveTo>
                      <a:pt x="18" y="300"/>
                    </a:moveTo>
                    <a:lnTo>
                      <a:pt x="24" y="246"/>
                    </a:lnTo>
                    <a:lnTo>
                      <a:pt x="48" y="198"/>
                    </a:lnTo>
                    <a:lnTo>
                      <a:pt x="83" y="150"/>
                    </a:lnTo>
                    <a:lnTo>
                      <a:pt x="131" y="108"/>
                    </a:lnTo>
                    <a:lnTo>
                      <a:pt x="185" y="72"/>
                    </a:lnTo>
                    <a:lnTo>
                      <a:pt x="251" y="42"/>
                    </a:lnTo>
                    <a:lnTo>
                      <a:pt x="329" y="24"/>
                    </a:lnTo>
                    <a:lnTo>
                      <a:pt x="406" y="6"/>
                    </a:lnTo>
                    <a:lnTo>
                      <a:pt x="406" y="0"/>
                    </a:lnTo>
                    <a:lnTo>
                      <a:pt x="323" y="12"/>
                    </a:lnTo>
                    <a:lnTo>
                      <a:pt x="245" y="36"/>
                    </a:lnTo>
                    <a:lnTo>
                      <a:pt x="179" y="66"/>
                    </a:lnTo>
                    <a:lnTo>
                      <a:pt x="119" y="102"/>
                    </a:lnTo>
                    <a:lnTo>
                      <a:pt x="72" y="144"/>
                    </a:lnTo>
                    <a:lnTo>
                      <a:pt x="30" y="192"/>
                    </a:lnTo>
                    <a:lnTo>
                      <a:pt x="6" y="246"/>
                    </a:lnTo>
                    <a:lnTo>
                      <a:pt x="0" y="300"/>
                    </a:lnTo>
                    <a:lnTo>
                      <a:pt x="6" y="348"/>
                    </a:lnTo>
                    <a:lnTo>
                      <a:pt x="30" y="396"/>
                    </a:lnTo>
                    <a:lnTo>
                      <a:pt x="66" y="444"/>
                    </a:lnTo>
                    <a:lnTo>
                      <a:pt x="107" y="486"/>
                    </a:lnTo>
                    <a:lnTo>
                      <a:pt x="131" y="486"/>
                    </a:lnTo>
                    <a:lnTo>
                      <a:pt x="83" y="450"/>
                    </a:lnTo>
                    <a:lnTo>
                      <a:pt x="48" y="402"/>
                    </a:lnTo>
                    <a:lnTo>
                      <a:pt x="24" y="354"/>
                    </a:lnTo>
                    <a:lnTo>
                      <a:pt x="18" y="300"/>
                    </a:lnTo>
                    <a:lnTo>
                      <a:pt x="18" y="30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50" name="Freeform 28"/>
              <p:cNvSpPr>
                <a:spLocks/>
              </p:cNvSpPr>
              <p:nvPr/>
            </p:nvSpPr>
            <p:spPr bwMode="hidden">
              <a:xfrm>
                <a:off x="2987" y="4044"/>
                <a:ext cx="108" cy="252"/>
              </a:xfrm>
              <a:custGeom>
                <a:avLst/>
                <a:gdLst/>
                <a:ahLst/>
                <a:cxnLst>
                  <a:cxn ang="0">
                    <a:pos x="89" y="84"/>
                  </a:cxn>
                  <a:cxn ang="0">
                    <a:pos x="83" y="132"/>
                  </a:cxn>
                  <a:cxn ang="0">
                    <a:pos x="65" y="174"/>
                  </a:cxn>
                  <a:cxn ang="0">
                    <a:pos x="36" y="216"/>
                  </a:cxn>
                  <a:cxn ang="0">
                    <a:pos x="0" y="252"/>
                  </a:cxn>
                  <a:cxn ang="0">
                    <a:pos x="18" y="252"/>
                  </a:cxn>
                  <a:cxn ang="0">
                    <a:pos x="53" y="216"/>
                  </a:cxn>
                  <a:cxn ang="0">
                    <a:pos x="83" y="174"/>
                  </a:cxn>
                  <a:cxn ang="0">
                    <a:pos x="101" y="132"/>
                  </a:cxn>
                  <a:cxn ang="0">
                    <a:pos x="107" y="84"/>
                  </a:cxn>
                  <a:cxn ang="0">
                    <a:pos x="101" y="42"/>
                  </a:cxn>
                  <a:cxn ang="0">
                    <a:pos x="89" y="0"/>
                  </a:cxn>
                  <a:cxn ang="0">
                    <a:pos x="65" y="0"/>
                  </a:cxn>
                  <a:cxn ang="0">
                    <a:pos x="83" y="42"/>
                  </a:cxn>
                  <a:cxn ang="0">
                    <a:pos x="89" y="84"/>
                  </a:cxn>
                  <a:cxn ang="0">
                    <a:pos x="89" y="84"/>
                  </a:cxn>
                </a:cxnLst>
                <a:rect l="0" t="0" r="r" b="b"/>
                <a:pathLst>
                  <a:path w="107" h="252">
                    <a:moveTo>
                      <a:pt x="89" y="84"/>
                    </a:moveTo>
                    <a:lnTo>
                      <a:pt x="83" y="132"/>
                    </a:lnTo>
                    <a:lnTo>
                      <a:pt x="65" y="174"/>
                    </a:lnTo>
                    <a:lnTo>
                      <a:pt x="36" y="216"/>
                    </a:lnTo>
                    <a:lnTo>
                      <a:pt x="0" y="252"/>
                    </a:lnTo>
                    <a:lnTo>
                      <a:pt x="18" y="252"/>
                    </a:lnTo>
                    <a:lnTo>
                      <a:pt x="53" y="216"/>
                    </a:lnTo>
                    <a:lnTo>
                      <a:pt x="83" y="174"/>
                    </a:lnTo>
                    <a:lnTo>
                      <a:pt x="101" y="132"/>
                    </a:lnTo>
                    <a:lnTo>
                      <a:pt x="107" y="84"/>
                    </a:lnTo>
                    <a:lnTo>
                      <a:pt x="101" y="42"/>
                    </a:lnTo>
                    <a:lnTo>
                      <a:pt x="89" y="0"/>
                    </a:lnTo>
                    <a:lnTo>
                      <a:pt x="65" y="0"/>
                    </a:lnTo>
                    <a:lnTo>
                      <a:pt x="83" y="42"/>
                    </a:lnTo>
                    <a:lnTo>
                      <a:pt x="89" y="84"/>
                    </a:lnTo>
                    <a:lnTo>
                      <a:pt x="89" y="8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1961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51" name="Freeform 29"/>
              <p:cNvSpPr>
                <a:spLocks/>
              </p:cNvSpPr>
              <p:nvPr/>
            </p:nvSpPr>
            <p:spPr bwMode="hidden">
              <a:xfrm>
                <a:off x="2068" y="3685"/>
                <a:ext cx="835" cy="150"/>
              </a:xfrm>
              <a:custGeom>
                <a:avLst/>
                <a:gdLst/>
                <a:ahLst/>
                <a:cxnLst>
                  <a:cxn ang="0">
                    <a:pos x="518" y="18"/>
                  </a:cxn>
                  <a:cxn ang="0">
                    <a:pos x="597" y="24"/>
                  </a:cxn>
                  <a:cxn ang="0">
                    <a:pos x="682" y="30"/>
                  </a:cxn>
                  <a:cxn ang="0">
                    <a:pos x="755" y="42"/>
                  </a:cxn>
                  <a:cxn ang="0">
                    <a:pos x="828" y="60"/>
                  </a:cxn>
                  <a:cxn ang="0">
                    <a:pos x="835" y="42"/>
                  </a:cxn>
                  <a:cxn ang="0">
                    <a:pos x="761" y="24"/>
                  </a:cxn>
                  <a:cxn ang="0">
                    <a:pos x="688" y="12"/>
                  </a:cxn>
                  <a:cxn ang="0">
                    <a:pos x="603" y="6"/>
                  </a:cxn>
                  <a:cxn ang="0">
                    <a:pos x="518" y="0"/>
                  </a:cxn>
                  <a:cxn ang="0">
                    <a:pos x="372" y="12"/>
                  </a:cxn>
                  <a:cxn ang="0">
                    <a:pos x="232" y="36"/>
                  </a:cxn>
                  <a:cxn ang="0">
                    <a:pos x="110" y="78"/>
                  </a:cxn>
                  <a:cxn ang="0">
                    <a:pos x="0" y="132"/>
                  </a:cxn>
                  <a:cxn ang="0">
                    <a:pos x="19" y="150"/>
                  </a:cxn>
                  <a:cxn ang="0">
                    <a:pos x="122" y="96"/>
                  </a:cxn>
                  <a:cxn ang="0">
                    <a:pos x="244" y="54"/>
                  </a:cxn>
                  <a:cxn ang="0">
                    <a:pos x="378" y="30"/>
                  </a:cxn>
                  <a:cxn ang="0">
                    <a:pos x="518" y="18"/>
                  </a:cxn>
                  <a:cxn ang="0">
                    <a:pos x="518" y="18"/>
                  </a:cxn>
                </a:cxnLst>
                <a:rect l="0" t="0" r="r" b="b"/>
                <a:pathLst>
                  <a:path w="835" h="150">
                    <a:moveTo>
                      <a:pt x="518" y="18"/>
                    </a:moveTo>
                    <a:lnTo>
                      <a:pt x="597" y="24"/>
                    </a:lnTo>
                    <a:lnTo>
                      <a:pt x="682" y="30"/>
                    </a:lnTo>
                    <a:lnTo>
                      <a:pt x="755" y="42"/>
                    </a:lnTo>
                    <a:lnTo>
                      <a:pt x="828" y="60"/>
                    </a:lnTo>
                    <a:lnTo>
                      <a:pt x="835" y="42"/>
                    </a:lnTo>
                    <a:lnTo>
                      <a:pt x="761" y="24"/>
                    </a:lnTo>
                    <a:lnTo>
                      <a:pt x="688" y="12"/>
                    </a:lnTo>
                    <a:lnTo>
                      <a:pt x="603" y="6"/>
                    </a:lnTo>
                    <a:lnTo>
                      <a:pt x="518" y="0"/>
                    </a:lnTo>
                    <a:lnTo>
                      <a:pt x="372" y="12"/>
                    </a:lnTo>
                    <a:lnTo>
                      <a:pt x="232" y="36"/>
                    </a:lnTo>
                    <a:lnTo>
                      <a:pt x="110" y="78"/>
                    </a:lnTo>
                    <a:lnTo>
                      <a:pt x="0" y="132"/>
                    </a:lnTo>
                    <a:lnTo>
                      <a:pt x="19" y="150"/>
                    </a:lnTo>
                    <a:lnTo>
                      <a:pt x="122" y="96"/>
                    </a:lnTo>
                    <a:lnTo>
                      <a:pt x="244" y="54"/>
                    </a:lnTo>
                    <a:lnTo>
                      <a:pt x="378" y="30"/>
                    </a:lnTo>
                    <a:lnTo>
                      <a:pt x="518" y="18"/>
                    </a:lnTo>
                    <a:lnTo>
                      <a:pt x="518" y="18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52" name="Freeform 30"/>
              <p:cNvSpPr>
                <a:spLocks/>
              </p:cNvSpPr>
              <p:nvPr/>
            </p:nvSpPr>
            <p:spPr bwMode="hidden">
              <a:xfrm>
                <a:off x="1867" y="3853"/>
                <a:ext cx="171" cy="461"/>
              </a:xfrm>
              <a:custGeom>
                <a:avLst/>
                <a:gdLst/>
                <a:ahLst/>
                <a:cxnLst>
                  <a:cxn ang="0">
                    <a:pos x="31" y="263"/>
                  </a:cxn>
                  <a:cxn ang="0">
                    <a:pos x="43" y="191"/>
                  </a:cxn>
                  <a:cxn ang="0">
                    <a:pos x="67" y="131"/>
                  </a:cxn>
                  <a:cxn ang="0">
                    <a:pos x="116" y="72"/>
                  </a:cxn>
                  <a:cxn ang="0">
                    <a:pos x="171" y="18"/>
                  </a:cxn>
                  <a:cxn ang="0">
                    <a:pos x="153" y="0"/>
                  </a:cxn>
                  <a:cxn ang="0">
                    <a:pos x="86" y="60"/>
                  </a:cxn>
                  <a:cxn ang="0">
                    <a:pos x="43" y="120"/>
                  </a:cxn>
                  <a:cxn ang="0">
                    <a:pos x="13" y="191"/>
                  </a:cxn>
                  <a:cxn ang="0">
                    <a:pos x="0" y="263"/>
                  </a:cxn>
                  <a:cxn ang="0">
                    <a:pos x="6" y="317"/>
                  </a:cxn>
                  <a:cxn ang="0">
                    <a:pos x="25" y="365"/>
                  </a:cxn>
                  <a:cxn ang="0">
                    <a:pos x="49" y="413"/>
                  </a:cxn>
                  <a:cxn ang="0">
                    <a:pos x="86" y="461"/>
                  </a:cxn>
                  <a:cxn ang="0">
                    <a:pos x="122" y="461"/>
                  </a:cxn>
                  <a:cxn ang="0">
                    <a:pos x="86" y="413"/>
                  </a:cxn>
                  <a:cxn ang="0">
                    <a:pos x="55" y="365"/>
                  </a:cxn>
                  <a:cxn ang="0">
                    <a:pos x="37" y="317"/>
                  </a:cxn>
                  <a:cxn ang="0">
                    <a:pos x="31" y="263"/>
                  </a:cxn>
                  <a:cxn ang="0">
                    <a:pos x="31" y="263"/>
                  </a:cxn>
                </a:cxnLst>
                <a:rect l="0" t="0" r="r" b="b"/>
                <a:pathLst>
                  <a:path w="171" h="461">
                    <a:moveTo>
                      <a:pt x="31" y="263"/>
                    </a:moveTo>
                    <a:lnTo>
                      <a:pt x="43" y="191"/>
                    </a:lnTo>
                    <a:lnTo>
                      <a:pt x="67" y="131"/>
                    </a:lnTo>
                    <a:lnTo>
                      <a:pt x="116" y="72"/>
                    </a:lnTo>
                    <a:lnTo>
                      <a:pt x="171" y="18"/>
                    </a:lnTo>
                    <a:lnTo>
                      <a:pt x="153" y="0"/>
                    </a:lnTo>
                    <a:lnTo>
                      <a:pt x="86" y="60"/>
                    </a:lnTo>
                    <a:lnTo>
                      <a:pt x="43" y="120"/>
                    </a:lnTo>
                    <a:lnTo>
                      <a:pt x="13" y="191"/>
                    </a:lnTo>
                    <a:lnTo>
                      <a:pt x="0" y="263"/>
                    </a:lnTo>
                    <a:lnTo>
                      <a:pt x="6" y="317"/>
                    </a:lnTo>
                    <a:lnTo>
                      <a:pt x="25" y="365"/>
                    </a:lnTo>
                    <a:lnTo>
                      <a:pt x="49" y="413"/>
                    </a:lnTo>
                    <a:lnTo>
                      <a:pt x="86" y="461"/>
                    </a:lnTo>
                    <a:lnTo>
                      <a:pt x="122" y="461"/>
                    </a:lnTo>
                    <a:lnTo>
                      <a:pt x="86" y="413"/>
                    </a:lnTo>
                    <a:lnTo>
                      <a:pt x="55" y="365"/>
                    </a:lnTo>
                    <a:lnTo>
                      <a:pt x="37" y="317"/>
                    </a:lnTo>
                    <a:lnTo>
                      <a:pt x="31" y="263"/>
                    </a:lnTo>
                    <a:lnTo>
                      <a:pt x="31" y="263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53" name="Freeform 31"/>
              <p:cNvSpPr>
                <a:spLocks/>
              </p:cNvSpPr>
              <p:nvPr/>
            </p:nvSpPr>
            <p:spPr bwMode="hidden">
              <a:xfrm>
                <a:off x="2951" y="3751"/>
                <a:ext cx="360" cy="563"/>
              </a:xfrm>
              <a:custGeom>
                <a:avLst/>
                <a:gdLst/>
                <a:ahLst/>
                <a:cxnLst>
                  <a:cxn ang="0">
                    <a:pos x="360" y="365"/>
                  </a:cxn>
                  <a:cxn ang="0">
                    <a:pos x="353" y="305"/>
                  </a:cxn>
                  <a:cxn ang="0">
                    <a:pos x="335" y="251"/>
                  </a:cxn>
                  <a:cxn ang="0">
                    <a:pos x="305" y="204"/>
                  </a:cxn>
                  <a:cxn ang="0">
                    <a:pos x="262" y="156"/>
                  </a:cxn>
                  <a:cxn ang="0">
                    <a:pos x="213" y="108"/>
                  </a:cxn>
                  <a:cxn ang="0">
                    <a:pos x="159" y="66"/>
                  </a:cxn>
                  <a:cxn ang="0">
                    <a:pos x="92" y="30"/>
                  </a:cxn>
                  <a:cxn ang="0">
                    <a:pos x="19" y="0"/>
                  </a:cxn>
                  <a:cxn ang="0">
                    <a:pos x="0" y="12"/>
                  </a:cxn>
                  <a:cxn ang="0">
                    <a:pos x="67" y="42"/>
                  </a:cxn>
                  <a:cxn ang="0">
                    <a:pos x="134" y="78"/>
                  </a:cxn>
                  <a:cxn ang="0">
                    <a:pos x="189" y="114"/>
                  </a:cxn>
                  <a:cxn ang="0">
                    <a:pos x="238" y="162"/>
                  </a:cxn>
                  <a:cxn ang="0">
                    <a:pos x="274" y="210"/>
                  </a:cxn>
                  <a:cxn ang="0">
                    <a:pos x="299" y="257"/>
                  </a:cxn>
                  <a:cxn ang="0">
                    <a:pos x="317" y="311"/>
                  </a:cxn>
                  <a:cxn ang="0">
                    <a:pos x="323" y="365"/>
                  </a:cxn>
                  <a:cxn ang="0">
                    <a:pos x="317" y="419"/>
                  </a:cxn>
                  <a:cxn ang="0">
                    <a:pos x="299" y="467"/>
                  </a:cxn>
                  <a:cxn ang="0">
                    <a:pos x="274" y="515"/>
                  </a:cxn>
                  <a:cxn ang="0">
                    <a:pos x="238" y="563"/>
                  </a:cxn>
                  <a:cxn ang="0">
                    <a:pos x="268" y="563"/>
                  </a:cxn>
                  <a:cxn ang="0">
                    <a:pos x="311" y="515"/>
                  </a:cxn>
                  <a:cxn ang="0">
                    <a:pos x="335" y="467"/>
                  </a:cxn>
                  <a:cxn ang="0">
                    <a:pos x="353" y="419"/>
                  </a:cxn>
                  <a:cxn ang="0">
                    <a:pos x="360" y="365"/>
                  </a:cxn>
                  <a:cxn ang="0">
                    <a:pos x="360" y="365"/>
                  </a:cxn>
                </a:cxnLst>
                <a:rect l="0" t="0" r="r" b="b"/>
                <a:pathLst>
                  <a:path w="360" h="563">
                    <a:moveTo>
                      <a:pt x="360" y="365"/>
                    </a:moveTo>
                    <a:lnTo>
                      <a:pt x="353" y="305"/>
                    </a:lnTo>
                    <a:lnTo>
                      <a:pt x="335" y="251"/>
                    </a:lnTo>
                    <a:lnTo>
                      <a:pt x="305" y="204"/>
                    </a:lnTo>
                    <a:lnTo>
                      <a:pt x="262" y="156"/>
                    </a:lnTo>
                    <a:lnTo>
                      <a:pt x="213" y="108"/>
                    </a:lnTo>
                    <a:lnTo>
                      <a:pt x="159" y="66"/>
                    </a:lnTo>
                    <a:lnTo>
                      <a:pt x="92" y="30"/>
                    </a:lnTo>
                    <a:lnTo>
                      <a:pt x="19" y="0"/>
                    </a:lnTo>
                    <a:lnTo>
                      <a:pt x="0" y="12"/>
                    </a:lnTo>
                    <a:lnTo>
                      <a:pt x="67" y="42"/>
                    </a:lnTo>
                    <a:lnTo>
                      <a:pt x="134" y="78"/>
                    </a:lnTo>
                    <a:lnTo>
                      <a:pt x="189" y="114"/>
                    </a:lnTo>
                    <a:lnTo>
                      <a:pt x="238" y="162"/>
                    </a:lnTo>
                    <a:lnTo>
                      <a:pt x="274" y="210"/>
                    </a:lnTo>
                    <a:lnTo>
                      <a:pt x="299" y="257"/>
                    </a:lnTo>
                    <a:lnTo>
                      <a:pt x="317" y="311"/>
                    </a:lnTo>
                    <a:lnTo>
                      <a:pt x="323" y="365"/>
                    </a:lnTo>
                    <a:lnTo>
                      <a:pt x="317" y="419"/>
                    </a:lnTo>
                    <a:lnTo>
                      <a:pt x="299" y="467"/>
                    </a:lnTo>
                    <a:lnTo>
                      <a:pt x="274" y="515"/>
                    </a:lnTo>
                    <a:lnTo>
                      <a:pt x="238" y="563"/>
                    </a:lnTo>
                    <a:lnTo>
                      <a:pt x="268" y="563"/>
                    </a:lnTo>
                    <a:lnTo>
                      <a:pt x="311" y="515"/>
                    </a:lnTo>
                    <a:lnTo>
                      <a:pt x="335" y="467"/>
                    </a:lnTo>
                    <a:lnTo>
                      <a:pt x="353" y="419"/>
                    </a:lnTo>
                    <a:lnTo>
                      <a:pt x="360" y="365"/>
                    </a:lnTo>
                    <a:lnTo>
                      <a:pt x="360" y="3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54" name="Freeform 32"/>
              <p:cNvSpPr>
                <a:spLocks/>
              </p:cNvSpPr>
              <p:nvPr/>
            </p:nvSpPr>
            <p:spPr bwMode="hidden">
              <a:xfrm>
                <a:off x="2318" y="3631"/>
                <a:ext cx="1078" cy="425"/>
              </a:xfrm>
              <a:custGeom>
                <a:avLst/>
                <a:gdLst/>
                <a:ahLst/>
                <a:cxnLst>
                  <a:cxn ang="0">
                    <a:pos x="1053" y="425"/>
                  </a:cxn>
                  <a:cxn ang="0">
                    <a:pos x="1078" y="419"/>
                  </a:cxn>
                  <a:cxn ang="0">
                    <a:pos x="1066" y="377"/>
                  </a:cxn>
                  <a:cxn ang="0">
                    <a:pos x="1047" y="336"/>
                  </a:cxn>
                  <a:cxn ang="0">
                    <a:pos x="986" y="252"/>
                  </a:cxn>
                  <a:cxn ang="0">
                    <a:pos x="907" y="180"/>
                  </a:cxn>
                  <a:cxn ang="0">
                    <a:pos x="810" y="120"/>
                  </a:cxn>
                  <a:cxn ang="0">
                    <a:pos x="694" y="72"/>
                  </a:cxn>
                  <a:cxn ang="0">
                    <a:pos x="560" y="30"/>
                  </a:cxn>
                  <a:cxn ang="0">
                    <a:pos x="420" y="6"/>
                  </a:cxn>
                  <a:cxn ang="0">
                    <a:pos x="268" y="0"/>
                  </a:cxn>
                  <a:cxn ang="0">
                    <a:pos x="134" y="6"/>
                  </a:cxn>
                  <a:cxn ang="0">
                    <a:pos x="0" y="24"/>
                  </a:cxn>
                  <a:cxn ang="0">
                    <a:pos x="12" y="36"/>
                  </a:cxn>
                  <a:cxn ang="0">
                    <a:pos x="134" y="18"/>
                  </a:cxn>
                  <a:cxn ang="0">
                    <a:pos x="268" y="12"/>
                  </a:cxn>
                  <a:cxn ang="0">
                    <a:pos x="420" y="18"/>
                  </a:cxn>
                  <a:cxn ang="0">
                    <a:pos x="554" y="42"/>
                  </a:cxn>
                  <a:cxn ang="0">
                    <a:pos x="682" y="84"/>
                  </a:cxn>
                  <a:cxn ang="0">
                    <a:pos x="798" y="132"/>
                  </a:cxn>
                  <a:cxn ang="0">
                    <a:pos x="895" y="192"/>
                  </a:cxn>
                  <a:cxn ang="0">
                    <a:pos x="968" y="264"/>
                  </a:cxn>
                  <a:cxn ang="0">
                    <a:pos x="999" y="300"/>
                  </a:cxn>
                  <a:cxn ang="0">
                    <a:pos x="1023" y="342"/>
                  </a:cxn>
                  <a:cxn ang="0">
                    <a:pos x="1041" y="383"/>
                  </a:cxn>
                  <a:cxn ang="0">
                    <a:pos x="1053" y="425"/>
                  </a:cxn>
                  <a:cxn ang="0">
                    <a:pos x="1053" y="425"/>
                  </a:cxn>
                </a:cxnLst>
                <a:rect l="0" t="0" r="r" b="b"/>
                <a:pathLst>
                  <a:path w="1078" h="425">
                    <a:moveTo>
                      <a:pt x="1053" y="425"/>
                    </a:moveTo>
                    <a:lnTo>
                      <a:pt x="1078" y="419"/>
                    </a:lnTo>
                    <a:lnTo>
                      <a:pt x="1066" y="377"/>
                    </a:lnTo>
                    <a:lnTo>
                      <a:pt x="1047" y="336"/>
                    </a:lnTo>
                    <a:lnTo>
                      <a:pt x="986" y="252"/>
                    </a:lnTo>
                    <a:lnTo>
                      <a:pt x="907" y="180"/>
                    </a:lnTo>
                    <a:lnTo>
                      <a:pt x="810" y="120"/>
                    </a:lnTo>
                    <a:lnTo>
                      <a:pt x="694" y="72"/>
                    </a:lnTo>
                    <a:lnTo>
                      <a:pt x="560" y="30"/>
                    </a:lnTo>
                    <a:lnTo>
                      <a:pt x="420" y="6"/>
                    </a:lnTo>
                    <a:lnTo>
                      <a:pt x="268" y="0"/>
                    </a:lnTo>
                    <a:lnTo>
                      <a:pt x="134" y="6"/>
                    </a:lnTo>
                    <a:lnTo>
                      <a:pt x="0" y="24"/>
                    </a:lnTo>
                    <a:lnTo>
                      <a:pt x="12" y="36"/>
                    </a:lnTo>
                    <a:lnTo>
                      <a:pt x="134" y="18"/>
                    </a:lnTo>
                    <a:lnTo>
                      <a:pt x="268" y="12"/>
                    </a:lnTo>
                    <a:lnTo>
                      <a:pt x="420" y="18"/>
                    </a:lnTo>
                    <a:lnTo>
                      <a:pt x="554" y="42"/>
                    </a:lnTo>
                    <a:lnTo>
                      <a:pt x="682" y="84"/>
                    </a:lnTo>
                    <a:lnTo>
                      <a:pt x="798" y="132"/>
                    </a:lnTo>
                    <a:lnTo>
                      <a:pt x="895" y="192"/>
                    </a:lnTo>
                    <a:lnTo>
                      <a:pt x="968" y="264"/>
                    </a:lnTo>
                    <a:lnTo>
                      <a:pt x="999" y="300"/>
                    </a:lnTo>
                    <a:lnTo>
                      <a:pt x="1023" y="342"/>
                    </a:lnTo>
                    <a:lnTo>
                      <a:pt x="1041" y="383"/>
                    </a:lnTo>
                    <a:lnTo>
                      <a:pt x="1053" y="425"/>
                    </a:lnTo>
                    <a:lnTo>
                      <a:pt x="1053" y="42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55" name="Freeform 33"/>
              <p:cNvSpPr>
                <a:spLocks/>
              </p:cNvSpPr>
              <p:nvPr/>
            </p:nvSpPr>
            <p:spPr bwMode="hidden">
              <a:xfrm>
                <a:off x="3304" y="4080"/>
                <a:ext cx="98" cy="234"/>
              </a:xfrm>
              <a:custGeom>
                <a:avLst/>
                <a:gdLst/>
                <a:ahLst/>
                <a:cxnLst>
                  <a:cxn ang="0">
                    <a:pos x="0" y="234"/>
                  </a:cxn>
                  <a:cxn ang="0">
                    <a:pos x="25" y="234"/>
                  </a:cxn>
                  <a:cxn ang="0">
                    <a:pos x="55" y="186"/>
                  </a:cxn>
                  <a:cxn ang="0">
                    <a:pos x="80" y="138"/>
                  </a:cxn>
                  <a:cxn ang="0">
                    <a:pos x="92" y="90"/>
                  </a:cxn>
                  <a:cxn ang="0">
                    <a:pos x="98" y="36"/>
                  </a:cxn>
                  <a:cxn ang="0">
                    <a:pos x="98" y="0"/>
                  </a:cxn>
                  <a:cxn ang="0">
                    <a:pos x="74" y="0"/>
                  </a:cxn>
                  <a:cxn ang="0">
                    <a:pos x="74" y="36"/>
                  </a:cxn>
                  <a:cxn ang="0">
                    <a:pos x="67" y="90"/>
                  </a:cxn>
                  <a:cxn ang="0">
                    <a:pos x="55" y="138"/>
                  </a:cxn>
                  <a:cxn ang="0">
                    <a:pos x="31" y="186"/>
                  </a:cxn>
                  <a:cxn ang="0">
                    <a:pos x="0" y="234"/>
                  </a:cxn>
                  <a:cxn ang="0">
                    <a:pos x="0" y="234"/>
                  </a:cxn>
                </a:cxnLst>
                <a:rect l="0" t="0" r="r" b="b"/>
                <a:pathLst>
                  <a:path w="98" h="234">
                    <a:moveTo>
                      <a:pt x="0" y="234"/>
                    </a:moveTo>
                    <a:lnTo>
                      <a:pt x="25" y="234"/>
                    </a:lnTo>
                    <a:lnTo>
                      <a:pt x="55" y="186"/>
                    </a:lnTo>
                    <a:lnTo>
                      <a:pt x="80" y="138"/>
                    </a:lnTo>
                    <a:lnTo>
                      <a:pt x="92" y="90"/>
                    </a:lnTo>
                    <a:lnTo>
                      <a:pt x="98" y="36"/>
                    </a:lnTo>
                    <a:lnTo>
                      <a:pt x="98" y="0"/>
                    </a:lnTo>
                    <a:lnTo>
                      <a:pt x="74" y="0"/>
                    </a:lnTo>
                    <a:lnTo>
                      <a:pt x="74" y="36"/>
                    </a:lnTo>
                    <a:lnTo>
                      <a:pt x="67" y="90"/>
                    </a:lnTo>
                    <a:lnTo>
                      <a:pt x="55" y="138"/>
                    </a:lnTo>
                    <a:lnTo>
                      <a:pt x="31" y="186"/>
                    </a:lnTo>
                    <a:lnTo>
                      <a:pt x="0" y="234"/>
                    </a:lnTo>
                    <a:lnTo>
                      <a:pt x="0" y="23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56" name="Freeform 34"/>
              <p:cNvSpPr>
                <a:spLocks/>
              </p:cNvSpPr>
              <p:nvPr/>
            </p:nvSpPr>
            <p:spPr bwMode="hidden">
              <a:xfrm>
                <a:off x="1776" y="3673"/>
                <a:ext cx="481" cy="641"/>
              </a:xfrm>
              <a:custGeom>
                <a:avLst/>
                <a:gdLst/>
                <a:ahLst/>
                <a:cxnLst>
                  <a:cxn ang="0">
                    <a:pos x="18" y="443"/>
                  </a:cxn>
                  <a:cxn ang="0">
                    <a:pos x="24" y="371"/>
                  </a:cxn>
                  <a:cxn ang="0">
                    <a:pos x="55" y="305"/>
                  </a:cxn>
                  <a:cxn ang="0">
                    <a:pos x="91" y="246"/>
                  </a:cxn>
                  <a:cxn ang="0">
                    <a:pos x="146" y="186"/>
                  </a:cxn>
                  <a:cxn ang="0">
                    <a:pos x="213" y="132"/>
                  </a:cxn>
                  <a:cxn ang="0">
                    <a:pos x="292" y="84"/>
                  </a:cxn>
                  <a:cxn ang="0">
                    <a:pos x="384" y="48"/>
                  </a:cxn>
                  <a:cxn ang="0">
                    <a:pos x="481" y="12"/>
                  </a:cxn>
                  <a:cxn ang="0">
                    <a:pos x="457" y="0"/>
                  </a:cxn>
                  <a:cxn ang="0">
                    <a:pos x="359" y="36"/>
                  </a:cxn>
                  <a:cxn ang="0">
                    <a:pos x="274" y="78"/>
                  </a:cxn>
                  <a:cxn ang="0">
                    <a:pos x="195" y="126"/>
                  </a:cxn>
                  <a:cxn ang="0">
                    <a:pos x="128" y="180"/>
                  </a:cxn>
                  <a:cxn ang="0">
                    <a:pos x="73" y="240"/>
                  </a:cxn>
                  <a:cxn ang="0">
                    <a:pos x="37" y="305"/>
                  </a:cxn>
                  <a:cxn ang="0">
                    <a:pos x="6" y="371"/>
                  </a:cxn>
                  <a:cxn ang="0">
                    <a:pos x="0" y="443"/>
                  </a:cxn>
                  <a:cxn ang="0">
                    <a:pos x="6" y="497"/>
                  </a:cxn>
                  <a:cxn ang="0">
                    <a:pos x="18" y="545"/>
                  </a:cxn>
                  <a:cxn ang="0">
                    <a:pos x="43" y="593"/>
                  </a:cxn>
                  <a:cxn ang="0">
                    <a:pos x="73" y="641"/>
                  </a:cxn>
                  <a:cxn ang="0">
                    <a:pos x="97" y="641"/>
                  </a:cxn>
                  <a:cxn ang="0">
                    <a:pos x="67" y="593"/>
                  </a:cxn>
                  <a:cxn ang="0">
                    <a:pos x="43" y="545"/>
                  </a:cxn>
                  <a:cxn ang="0">
                    <a:pos x="24" y="497"/>
                  </a:cxn>
                  <a:cxn ang="0">
                    <a:pos x="18" y="443"/>
                  </a:cxn>
                  <a:cxn ang="0">
                    <a:pos x="18" y="443"/>
                  </a:cxn>
                </a:cxnLst>
                <a:rect l="0" t="0" r="r" b="b"/>
                <a:pathLst>
                  <a:path w="481" h="641">
                    <a:moveTo>
                      <a:pt x="18" y="443"/>
                    </a:moveTo>
                    <a:lnTo>
                      <a:pt x="24" y="371"/>
                    </a:lnTo>
                    <a:lnTo>
                      <a:pt x="55" y="305"/>
                    </a:lnTo>
                    <a:lnTo>
                      <a:pt x="91" y="246"/>
                    </a:lnTo>
                    <a:lnTo>
                      <a:pt x="146" y="186"/>
                    </a:lnTo>
                    <a:lnTo>
                      <a:pt x="213" y="132"/>
                    </a:lnTo>
                    <a:lnTo>
                      <a:pt x="292" y="84"/>
                    </a:lnTo>
                    <a:lnTo>
                      <a:pt x="384" y="48"/>
                    </a:lnTo>
                    <a:lnTo>
                      <a:pt x="481" y="12"/>
                    </a:lnTo>
                    <a:lnTo>
                      <a:pt x="457" y="0"/>
                    </a:lnTo>
                    <a:lnTo>
                      <a:pt x="359" y="36"/>
                    </a:lnTo>
                    <a:lnTo>
                      <a:pt x="274" y="78"/>
                    </a:lnTo>
                    <a:lnTo>
                      <a:pt x="195" y="126"/>
                    </a:lnTo>
                    <a:lnTo>
                      <a:pt x="128" y="180"/>
                    </a:lnTo>
                    <a:lnTo>
                      <a:pt x="73" y="240"/>
                    </a:lnTo>
                    <a:lnTo>
                      <a:pt x="37" y="305"/>
                    </a:lnTo>
                    <a:lnTo>
                      <a:pt x="6" y="371"/>
                    </a:lnTo>
                    <a:lnTo>
                      <a:pt x="0" y="443"/>
                    </a:lnTo>
                    <a:lnTo>
                      <a:pt x="6" y="497"/>
                    </a:lnTo>
                    <a:lnTo>
                      <a:pt x="18" y="545"/>
                    </a:lnTo>
                    <a:lnTo>
                      <a:pt x="43" y="593"/>
                    </a:lnTo>
                    <a:lnTo>
                      <a:pt x="73" y="641"/>
                    </a:lnTo>
                    <a:lnTo>
                      <a:pt x="97" y="641"/>
                    </a:lnTo>
                    <a:lnTo>
                      <a:pt x="67" y="593"/>
                    </a:lnTo>
                    <a:lnTo>
                      <a:pt x="43" y="545"/>
                    </a:lnTo>
                    <a:lnTo>
                      <a:pt x="24" y="497"/>
                    </a:lnTo>
                    <a:lnTo>
                      <a:pt x="18" y="443"/>
                    </a:lnTo>
                    <a:lnTo>
                      <a:pt x="18" y="443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  <p:grpSp>
          <p:nvGrpSpPr>
            <p:cNvPr id="8" name="Group 35"/>
            <p:cNvGrpSpPr>
              <a:grpSpLocks/>
            </p:cNvGrpSpPr>
            <p:nvPr userDrawn="1"/>
          </p:nvGrpSpPr>
          <p:grpSpPr bwMode="auto">
            <a:xfrm>
              <a:off x="4128" y="3360"/>
              <a:ext cx="1351" cy="821"/>
              <a:chOff x="4128" y="3360"/>
              <a:chExt cx="1351" cy="821"/>
            </a:xfrm>
          </p:grpSpPr>
          <p:sp>
            <p:nvSpPr>
              <p:cNvPr id="22" name="Freeform 36"/>
              <p:cNvSpPr>
                <a:spLocks noEditPoints="1"/>
              </p:cNvSpPr>
              <p:nvPr/>
            </p:nvSpPr>
            <p:spPr bwMode="hidden">
              <a:xfrm>
                <a:off x="4200" y="3402"/>
                <a:ext cx="1201" cy="731"/>
              </a:xfrm>
              <a:custGeom>
                <a:avLst/>
                <a:gdLst/>
                <a:ahLst/>
                <a:cxnLst>
                  <a:cxn ang="0">
                    <a:pos x="484" y="6"/>
                  </a:cxn>
                  <a:cxn ang="0">
                    <a:pos x="263" y="60"/>
                  </a:cxn>
                  <a:cxn ang="0">
                    <a:pos x="101" y="162"/>
                  </a:cxn>
                  <a:cxn ang="0">
                    <a:pos x="12" y="294"/>
                  </a:cxn>
                  <a:cxn ang="0">
                    <a:pos x="0" y="366"/>
                  </a:cxn>
                  <a:cxn ang="0">
                    <a:pos x="12" y="437"/>
                  </a:cxn>
                  <a:cxn ang="0">
                    <a:pos x="101" y="569"/>
                  </a:cxn>
                  <a:cxn ang="0">
                    <a:pos x="263" y="671"/>
                  </a:cxn>
                  <a:cxn ang="0">
                    <a:pos x="484" y="725"/>
                  </a:cxn>
                  <a:cxn ang="0">
                    <a:pos x="723" y="725"/>
                  </a:cxn>
                  <a:cxn ang="0">
                    <a:pos x="938" y="671"/>
                  </a:cxn>
                  <a:cxn ang="0">
                    <a:pos x="1100" y="569"/>
                  </a:cxn>
                  <a:cxn ang="0">
                    <a:pos x="1189" y="437"/>
                  </a:cxn>
                  <a:cxn ang="0">
                    <a:pos x="1201" y="366"/>
                  </a:cxn>
                  <a:cxn ang="0">
                    <a:pos x="1189" y="294"/>
                  </a:cxn>
                  <a:cxn ang="0">
                    <a:pos x="1100" y="162"/>
                  </a:cxn>
                  <a:cxn ang="0">
                    <a:pos x="938" y="60"/>
                  </a:cxn>
                  <a:cxn ang="0">
                    <a:pos x="723" y="6"/>
                  </a:cxn>
                  <a:cxn ang="0">
                    <a:pos x="604" y="0"/>
                  </a:cxn>
                  <a:cxn ang="0">
                    <a:pos x="490" y="701"/>
                  </a:cxn>
                  <a:cxn ang="0">
                    <a:pos x="287" y="647"/>
                  </a:cxn>
                  <a:cxn ang="0">
                    <a:pos x="131" y="557"/>
                  </a:cxn>
                  <a:cxn ang="0">
                    <a:pos x="48" y="437"/>
                  </a:cxn>
                  <a:cxn ang="0">
                    <a:pos x="36" y="366"/>
                  </a:cxn>
                  <a:cxn ang="0">
                    <a:pos x="48" y="300"/>
                  </a:cxn>
                  <a:cxn ang="0">
                    <a:pos x="131" y="174"/>
                  </a:cxn>
                  <a:cxn ang="0">
                    <a:pos x="287" y="84"/>
                  </a:cxn>
                  <a:cxn ang="0">
                    <a:pos x="490" y="30"/>
                  </a:cxn>
                  <a:cxn ang="0">
                    <a:pos x="717" y="30"/>
                  </a:cxn>
                  <a:cxn ang="0">
                    <a:pos x="920" y="84"/>
                  </a:cxn>
                  <a:cxn ang="0">
                    <a:pos x="1070" y="174"/>
                  </a:cxn>
                  <a:cxn ang="0">
                    <a:pos x="1153" y="300"/>
                  </a:cxn>
                  <a:cxn ang="0">
                    <a:pos x="1153" y="437"/>
                  </a:cxn>
                  <a:cxn ang="0">
                    <a:pos x="1070" y="557"/>
                  </a:cxn>
                  <a:cxn ang="0">
                    <a:pos x="920" y="647"/>
                  </a:cxn>
                  <a:cxn ang="0">
                    <a:pos x="717" y="701"/>
                  </a:cxn>
                  <a:cxn ang="0">
                    <a:pos x="604" y="707"/>
                  </a:cxn>
                </a:cxnLst>
                <a:rect l="0" t="0" r="r" b="b"/>
                <a:pathLst>
                  <a:path w="1201" h="731">
                    <a:moveTo>
                      <a:pt x="604" y="0"/>
                    </a:moveTo>
                    <a:lnTo>
                      <a:pt x="484" y="6"/>
                    </a:lnTo>
                    <a:lnTo>
                      <a:pt x="370" y="30"/>
                    </a:lnTo>
                    <a:lnTo>
                      <a:pt x="263" y="60"/>
                    </a:lnTo>
                    <a:lnTo>
                      <a:pt x="179" y="108"/>
                    </a:lnTo>
                    <a:lnTo>
                      <a:pt x="101" y="162"/>
                    </a:lnTo>
                    <a:lnTo>
                      <a:pt x="48" y="222"/>
                    </a:lnTo>
                    <a:lnTo>
                      <a:pt x="12" y="294"/>
                    </a:lnTo>
                    <a:lnTo>
                      <a:pt x="6" y="330"/>
                    </a:lnTo>
                    <a:lnTo>
                      <a:pt x="0" y="366"/>
                    </a:lnTo>
                    <a:lnTo>
                      <a:pt x="6" y="401"/>
                    </a:lnTo>
                    <a:lnTo>
                      <a:pt x="12" y="437"/>
                    </a:lnTo>
                    <a:lnTo>
                      <a:pt x="48" y="509"/>
                    </a:lnTo>
                    <a:lnTo>
                      <a:pt x="101" y="569"/>
                    </a:lnTo>
                    <a:lnTo>
                      <a:pt x="179" y="623"/>
                    </a:lnTo>
                    <a:lnTo>
                      <a:pt x="263" y="671"/>
                    </a:lnTo>
                    <a:lnTo>
                      <a:pt x="370" y="701"/>
                    </a:lnTo>
                    <a:lnTo>
                      <a:pt x="484" y="725"/>
                    </a:lnTo>
                    <a:lnTo>
                      <a:pt x="604" y="731"/>
                    </a:lnTo>
                    <a:lnTo>
                      <a:pt x="723" y="725"/>
                    </a:lnTo>
                    <a:lnTo>
                      <a:pt x="837" y="701"/>
                    </a:lnTo>
                    <a:lnTo>
                      <a:pt x="938" y="671"/>
                    </a:lnTo>
                    <a:lnTo>
                      <a:pt x="1028" y="623"/>
                    </a:lnTo>
                    <a:lnTo>
                      <a:pt x="1100" y="569"/>
                    </a:lnTo>
                    <a:lnTo>
                      <a:pt x="1153" y="509"/>
                    </a:lnTo>
                    <a:lnTo>
                      <a:pt x="1189" y="437"/>
                    </a:lnTo>
                    <a:lnTo>
                      <a:pt x="1201" y="401"/>
                    </a:lnTo>
                    <a:lnTo>
                      <a:pt x="1201" y="366"/>
                    </a:lnTo>
                    <a:lnTo>
                      <a:pt x="1201" y="330"/>
                    </a:lnTo>
                    <a:lnTo>
                      <a:pt x="1189" y="294"/>
                    </a:lnTo>
                    <a:lnTo>
                      <a:pt x="1153" y="222"/>
                    </a:lnTo>
                    <a:lnTo>
                      <a:pt x="1100" y="162"/>
                    </a:lnTo>
                    <a:lnTo>
                      <a:pt x="1028" y="108"/>
                    </a:lnTo>
                    <a:lnTo>
                      <a:pt x="938" y="60"/>
                    </a:lnTo>
                    <a:lnTo>
                      <a:pt x="837" y="30"/>
                    </a:lnTo>
                    <a:lnTo>
                      <a:pt x="723" y="6"/>
                    </a:lnTo>
                    <a:lnTo>
                      <a:pt x="604" y="0"/>
                    </a:lnTo>
                    <a:lnTo>
                      <a:pt x="604" y="0"/>
                    </a:lnTo>
                    <a:close/>
                    <a:moveTo>
                      <a:pt x="604" y="707"/>
                    </a:moveTo>
                    <a:lnTo>
                      <a:pt x="490" y="701"/>
                    </a:lnTo>
                    <a:lnTo>
                      <a:pt x="382" y="683"/>
                    </a:lnTo>
                    <a:lnTo>
                      <a:pt x="287" y="647"/>
                    </a:lnTo>
                    <a:lnTo>
                      <a:pt x="203" y="611"/>
                    </a:lnTo>
                    <a:lnTo>
                      <a:pt x="131" y="557"/>
                    </a:lnTo>
                    <a:lnTo>
                      <a:pt x="83" y="497"/>
                    </a:lnTo>
                    <a:lnTo>
                      <a:pt x="48" y="437"/>
                    </a:lnTo>
                    <a:lnTo>
                      <a:pt x="42" y="401"/>
                    </a:lnTo>
                    <a:lnTo>
                      <a:pt x="36" y="366"/>
                    </a:lnTo>
                    <a:lnTo>
                      <a:pt x="42" y="330"/>
                    </a:lnTo>
                    <a:lnTo>
                      <a:pt x="48" y="300"/>
                    </a:lnTo>
                    <a:lnTo>
                      <a:pt x="83" y="234"/>
                    </a:lnTo>
                    <a:lnTo>
                      <a:pt x="131" y="174"/>
                    </a:lnTo>
                    <a:lnTo>
                      <a:pt x="203" y="126"/>
                    </a:lnTo>
                    <a:lnTo>
                      <a:pt x="287" y="84"/>
                    </a:lnTo>
                    <a:lnTo>
                      <a:pt x="382" y="54"/>
                    </a:lnTo>
                    <a:lnTo>
                      <a:pt x="490" y="30"/>
                    </a:lnTo>
                    <a:lnTo>
                      <a:pt x="604" y="24"/>
                    </a:lnTo>
                    <a:lnTo>
                      <a:pt x="717" y="30"/>
                    </a:lnTo>
                    <a:lnTo>
                      <a:pt x="825" y="54"/>
                    </a:lnTo>
                    <a:lnTo>
                      <a:pt x="920" y="84"/>
                    </a:lnTo>
                    <a:lnTo>
                      <a:pt x="1004" y="126"/>
                    </a:lnTo>
                    <a:lnTo>
                      <a:pt x="1070" y="174"/>
                    </a:lnTo>
                    <a:lnTo>
                      <a:pt x="1124" y="234"/>
                    </a:lnTo>
                    <a:lnTo>
                      <a:pt x="1153" y="300"/>
                    </a:lnTo>
                    <a:lnTo>
                      <a:pt x="1165" y="366"/>
                    </a:lnTo>
                    <a:lnTo>
                      <a:pt x="1153" y="437"/>
                    </a:lnTo>
                    <a:lnTo>
                      <a:pt x="1124" y="497"/>
                    </a:lnTo>
                    <a:lnTo>
                      <a:pt x="1070" y="557"/>
                    </a:lnTo>
                    <a:lnTo>
                      <a:pt x="1004" y="611"/>
                    </a:lnTo>
                    <a:lnTo>
                      <a:pt x="920" y="647"/>
                    </a:lnTo>
                    <a:lnTo>
                      <a:pt x="825" y="683"/>
                    </a:lnTo>
                    <a:lnTo>
                      <a:pt x="717" y="701"/>
                    </a:lnTo>
                    <a:lnTo>
                      <a:pt x="604" y="707"/>
                    </a:lnTo>
                    <a:lnTo>
                      <a:pt x="604" y="707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23" name="Freeform 37"/>
              <p:cNvSpPr>
                <a:spLocks/>
              </p:cNvSpPr>
              <p:nvPr/>
            </p:nvSpPr>
            <p:spPr bwMode="hidden">
              <a:xfrm>
                <a:off x="4128" y="3366"/>
                <a:ext cx="544" cy="737"/>
              </a:xfrm>
              <a:custGeom>
                <a:avLst/>
                <a:gdLst/>
                <a:ahLst/>
                <a:cxnLst>
                  <a:cxn ang="0">
                    <a:pos x="24" y="402"/>
                  </a:cxn>
                  <a:cxn ang="0">
                    <a:pos x="36" y="330"/>
                  </a:cxn>
                  <a:cxn ang="0">
                    <a:pos x="66" y="264"/>
                  </a:cxn>
                  <a:cxn ang="0">
                    <a:pos x="108" y="204"/>
                  </a:cxn>
                  <a:cxn ang="0">
                    <a:pos x="173" y="150"/>
                  </a:cxn>
                  <a:cxn ang="0">
                    <a:pos x="251" y="102"/>
                  </a:cxn>
                  <a:cxn ang="0">
                    <a:pos x="335" y="60"/>
                  </a:cxn>
                  <a:cxn ang="0">
                    <a:pos x="436" y="30"/>
                  </a:cxn>
                  <a:cxn ang="0">
                    <a:pos x="544" y="12"/>
                  </a:cxn>
                  <a:cxn ang="0">
                    <a:pos x="544" y="0"/>
                  </a:cxn>
                  <a:cxn ang="0">
                    <a:pos x="430" y="18"/>
                  </a:cxn>
                  <a:cxn ang="0">
                    <a:pos x="329" y="48"/>
                  </a:cxn>
                  <a:cxn ang="0">
                    <a:pos x="233" y="90"/>
                  </a:cxn>
                  <a:cxn ang="0">
                    <a:pos x="155" y="138"/>
                  </a:cxn>
                  <a:cxn ang="0">
                    <a:pos x="90" y="198"/>
                  </a:cxn>
                  <a:cxn ang="0">
                    <a:pos x="42" y="258"/>
                  </a:cxn>
                  <a:cxn ang="0">
                    <a:pos x="12" y="330"/>
                  </a:cxn>
                  <a:cxn ang="0">
                    <a:pos x="0" y="402"/>
                  </a:cxn>
                  <a:cxn ang="0">
                    <a:pos x="6" y="455"/>
                  </a:cxn>
                  <a:cxn ang="0">
                    <a:pos x="18" y="503"/>
                  </a:cxn>
                  <a:cxn ang="0">
                    <a:pos x="42" y="545"/>
                  </a:cxn>
                  <a:cxn ang="0">
                    <a:pos x="78" y="593"/>
                  </a:cxn>
                  <a:cxn ang="0">
                    <a:pos x="114" y="635"/>
                  </a:cxn>
                  <a:cxn ang="0">
                    <a:pos x="161" y="671"/>
                  </a:cxn>
                  <a:cxn ang="0">
                    <a:pos x="221" y="707"/>
                  </a:cxn>
                  <a:cxn ang="0">
                    <a:pos x="281" y="737"/>
                  </a:cxn>
                  <a:cxn ang="0">
                    <a:pos x="323" y="737"/>
                  </a:cxn>
                  <a:cxn ang="0">
                    <a:pos x="257" y="707"/>
                  </a:cxn>
                  <a:cxn ang="0">
                    <a:pos x="203" y="671"/>
                  </a:cxn>
                  <a:cxn ang="0">
                    <a:pos x="149" y="635"/>
                  </a:cxn>
                  <a:cxn ang="0">
                    <a:pos x="108" y="593"/>
                  </a:cxn>
                  <a:cxn ang="0">
                    <a:pos x="72" y="551"/>
                  </a:cxn>
                  <a:cxn ang="0">
                    <a:pos x="48" y="503"/>
                  </a:cxn>
                  <a:cxn ang="0">
                    <a:pos x="30" y="455"/>
                  </a:cxn>
                  <a:cxn ang="0">
                    <a:pos x="24" y="402"/>
                  </a:cxn>
                  <a:cxn ang="0">
                    <a:pos x="24" y="402"/>
                  </a:cxn>
                </a:cxnLst>
                <a:rect l="0" t="0" r="r" b="b"/>
                <a:pathLst>
                  <a:path w="544" h="737">
                    <a:moveTo>
                      <a:pt x="24" y="402"/>
                    </a:moveTo>
                    <a:lnTo>
                      <a:pt x="36" y="330"/>
                    </a:lnTo>
                    <a:lnTo>
                      <a:pt x="66" y="264"/>
                    </a:lnTo>
                    <a:lnTo>
                      <a:pt x="108" y="204"/>
                    </a:lnTo>
                    <a:lnTo>
                      <a:pt x="173" y="150"/>
                    </a:lnTo>
                    <a:lnTo>
                      <a:pt x="251" y="102"/>
                    </a:lnTo>
                    <a:lnTo>
                      <a:pt x="335" y="60"/>
                    </a:lnTo>
                    <a:lnTo>
                      <a:pt x="436" y="30"/>
                    </a:lnTo>
                    <a:lnTo>
                      <a:pt x="544" y="12"/>
                    </a:lnTo>
                    <a:lnTo>
                      <a:pt x="544" y="0"/>
                    </a:lnTo>
                    <a:lnTo>
                      <a:pt x="430" y="18"/>
                    </a:lnTo>
                    <a:lnTo>
                      <a:pt x="329" y="48"/>
                    </a:lnTo>
                    <a:lnTo>
                      <a:pt x="233" y="90"/>
                    </a:lnTo>
                    <a:lnTo>
                      <a:pt x="155" y="138"/>
                    </a:lnTo>
                    <a:lnTo>
                      <a:pt x="90" y="198"/>
                    </a:lnTo>
                    <a:lnTo>
                      <a:pt x="42" y="258"/>
                    </a:lnTo>
                    <a:lnTo>
                      <a:pt x="12" y="330"/>
                    </a:lnTo>
                    <a:lnTo>
                      <a:pt x="0" y="402"/>
                    </a:lnTo>
                    <a:lnTo>
                      <a:pt x="6" y="455"/>
                    </a:lnTo>
                    <a:lnTo>
                      <a:pt x="18" y="503"/>
                    </a:lnTo>
                    <a:lnTo>
                      <a:pt x="42" y="545"/>
                    </a:lnTo>
                    <a:lnTo>
                      <a:pt x="78" y="593"/>
                    </a:lnTo>
                    <a:lnTo>
                      <a:pt x="114" y="635"/>
                    </a:lnTo>
                    <a:lnTo>
                      <a:pt x="161" y="671"/>
                    </a:lnTo>
                    <a:lnTo>
                      <a:pt x="221" y="707"/>
                    </a:lnTo>
                    <a:lnTo>
                      <a:pt x="281" y="737"/>
                    </a:lnTo>
                    <a:lnTo>
                      <a:pt x="323" y="737"/>
                    </a:lnTo>
                    <a:lnTo>
                      <a:pt x="257" y="707"/>
                    </a:lnTo>
                    <a:lnTo>
                      <a:pt x="203" y="671"/>
                    </a:lnTo>
                    <a:lnTo>
                      <a:pt x="149" y="635"/>
                    </a:lnTo>
                    <a:lnTo>
                      <a:pt x="108" y="593"/>
                    </a:lnTo>
                    <a:lnTo>
                      <a:pt x="72" y="551"/>
                    </a:lnTo>
                    <a:lnTo>
                      <a:pt x="48" y="503"/>
                    </a:lnTo>
                    <a:lnTo>
                      <a:pt x="30" y="455"/>
                    </a:lnTo>
                    <a:lnTo>
                      <a:pt x="24" y="402"/>
                    </a:lnTo>
                    <a:lnTo>
                      <a:pt x="24" y="40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24" name="Freeform 38"/>
              <p:cNvSpPr>
                <a:spLocks/>
              </p:cNvSpPr>
              <p:nvPr/>
            </p:nvSpPr>
            <p:spPr bwMode="hidden">
              <a:xfrm>
                <a:off x="4792" y="3360"/>
                <a:ext cx="609" cy="252"/>
              </a:xfrm>
              <a:custGeom>
                <a:avLst/>
                <a:gdLst/>
                <a:ahLst/>
                <a:cxnLst>
                  <a:cxn ang="0">
                    <a:pos x="12" y="12"/>
                  </a:cxn>
                  <a:cxn ang="0">
                    <a:pos x="113" y="18"/>
                  </a:cxn>
                  <a:cxn ang="0">
                    <a:pos x="203" y="30"/>
                  </a:cxn>
                  <a:cxn ang="0">
                    <a:pos x="292" y="48"/>
                  </a:cxn>
                  <a:cxn ang="0">
                    <a:pos x="376" y="78"/>
                  </a:cxn>
                  <a:cxn ang="0">
                    <a:pos x="448" y="114"/>
                  </a:cxn>
                  <a:cxn ang="0">
                    <a:pos x="514" y="156"/>
                  </a:cxn>
                  <a:cxn ang="0">
                    <a:pos x="567" y="198"/>
                  </a:cxn>
                  <a:cxn ang="0">
                    <a:pos x="609" y="252"/>
                  </a:cxn>
                  <a:cxn ang="0">
                    <a:pos x="609" y="216"/>
                  </a:cxn>
                  <a:cxn ang="0">
                    <a:pos x="561" y="168"/>
                  </a:cxn>
                  <a:cxn ang="0">
                    <a:pos x="502" y="126"/>
                  </a:cxn>
                  <a:cxn ang="0">
                    <a:pos x="436" y="90"/>
                  </a:cxn>
                  <a:cxn ang="0">
                    <a:pos x="364" y="60"/>
                  </a:cxn>
                  <a:cxn ang="0">
                    <a:pos x="286" y="36"/>
                  </a:cxn>
                  <a:cxn ang="0">
                    <a:pos x="197" y="18"/>
                  </a:cxn>
                  <a:cxn ang="0">
                    <a:pos x="107" y="6"/>
                  </a:cxn>
                  <a:cxn ang="0">
                    <a:pos x="12" y="0"/>
                  </a:cxn>
                  <a:cxn ang="0">
                    <a:pos x="6" y="0"/>
                  </a:cxn>
                  <a:cxn ang="0">
                    <a:pos x="0" y="0"/>
                  </a:cxn>
                  <a:cxn ang="0">
                    <a:pos x="0" y="12"/>
                  </a:cxn>
                  <a:cxn ang="0">
                    <a:pos x="6" y="12"/>
                  </a:cxn>
                  <a:cxn ang="0">
                    <a:pos x="12" y="12"/>
                  </a:cxn>
                  <a:cxn ang="0">
                    <a:pos x="12" y="12"/>
                  </a:cxn>
                </a:cxnLst>
                <a:rect l="0" t="0" r="r" b="b"/>
                <a:pathLst>
                  <a:path w="609" h="252">
                    <a:moveTo>
                      <a:pt x="12" y="12"/>
                    </a:moveTo>
                    <a:lnTo>
                      <a:pt x="113" y="18"/>
                    </a:lnTo>
                    <a:lnTo>
                      <a:pt x="203" y="30"/>
                    </a:lnTo>
                    <a:lnTo>
                      <a:pt x="292" y="48"/>
                    </a:lnTo>
                    <a:lnTo>
                      <a:pt x="376" y="78"/>
                    </a:lnTo>
                    <a:lnTo>
                      <a:pt x="448" y="114"/>
                    </a:lnTo>
                    <a:lnTo>
                      <a:pt x="514" y="156"/>
                    </a:lnTo>
                    <a:lnTo>
                      <a:pt x="567" y="198"/>
                    </a:lnTo>
                    <a:lnTo>
                      <a:pt x="609" y="252"/>
                    </a:lnTo>
                    <a:lnTo>
                      <a:pt x="609" y="216"/>
                    </a:lnTo>
                    <a:lnTo>
                      <a:pt x="561" y="168"/>
                    </a:lnTo>
                    <a:lnTo>
                      <a:pt x="502" y="126"/>
                    </a:lnTo>
                    <a:lnTo>
                      <a:pt x="436" y="90"/>
                    </a:lnTo>
                    <a:lnTo>
                      <a:pt x="364" y="60"/>
                    </a:lnTo>
                    <a:lnTo>
                      <a:pt x="286" y="36"/>
                    </a:lnTo>
                    <a:lnTo>
                      <a:pt x="197" y="18"/>
                    </a:lnTo>
                    <a:lnTo>
                      <a:pt x="107" y="6"/>
                    </a:lnTo>
                    <a:lnTo>
                      <a:pt x="12" y="0"/>
                    </a:lnTo>
                    <a:lnTo>
                      <a:pt x="6" y="0"/>
                    </a:lnTo>
                    <a:lnTo>
                      <a:pt x="0" y="0"/>
                    </a:lnTo>
                    <a:lnTo>
                      <a:pt x="0" y="12"/>
                    </a:lnTo>
                    <a:lnTo>
                      <a:pt x="6" y="12"/>
                    </a:lnTo>
                    <a:lnTo>
                      <a:pt x="12" y="12"/>
                    </a:lnTo>
                    <a:lnTo>
                      <a:pt x="12" y="1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25" name="Freeform 39"/>
              <p:cNvSpPr>
                <a:spLocks/>
              </p:cNvSpPr>
              <p:nvPr/>
            </p:nvSpPr>
            <p:spPr bwMode="hidden">
              <a:xfrm>
                <a:off x="5246" y="4007"/>
                <a:ext cx="72" cy="54"/>
              </a:xfrm>
              <a:custGeom>
                <a:avLst/>
                <a:gdLst/>
                <a:ahLst/>
                <a:cxnLst>
                  <a:cxn ang="0">
                    <a:pos x="72" y="0"/>
                  </a:cxn>
                  <a:cxn ang="0">
                    <a:pos x="36" y="30"/>
                  </a:cxn>
                  <a:cxn ang="0">
                    <a:pos x="0" y="54"/>
                  </a:cxn>
                  <a:cxn ang="0">
                    <a:pos x="36" y="54"/>
                  </a:cxn>
                  <a:cxn ang="0">
                    <a:pos x="54" y="42"/>
                  </a:cxn>
                  <a:cxn ang="0">
                    <a:pos x="72" y="24"/>
                  </a:cxn>
                  <a:cxn ang="0">
                    <a:pos x="72" y="24"/>
                  </a:cxn>
                  <a:cxn ang="0">
                    <a:pos x="72" y="0"/>
                  </a:cxn>
                  <a:cxn ang="0">
                    <a:pos x="72" y="0"/>
                  </a:cxn>
                </a:cxnLst>
                <a:rect l="0" t="0" r="r" b="b"/>
                <a:pathLst>
                  <a:path w="72" h="54">
                    <a:moveTo>
                      <a:pt x="72" y="0"/>
                    </a:moveTo>
                    <a:lnTo>
                      <a:pt x="36" y="30"/>
                    </a:lnTo>
                    <a:lnTo>
                      <a:pt x="0" y="54"/>
                    </a:lnTo>
                    <a:lnTo>
                      <a:pt x="36" y="54"/>
                    </a:lnTo>
                    <a:lnTo>
                      <a:pt x="54" y="42"/>
                    </a:lnTo>
                    <a:lnTo>
                      <a:pt x="72" y="24"/>
                    </a:lnTo>
                    <a:lnTo>
                      <a:pt x="72" y="24"/>
                    </a:lnTo>
                    <a:lnTo>
                      <a:pt x="72" y="0"/>
                    </a:lnTo>
                    <a:lnTo>
                      <a:pt x="7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26" name="Freeform 40"/>
              <p:cNvSpPr>
                <a:spLocks/>
              </p:cNvSpPr>
              <p:nvPr/>
            </p:nvSpPr>
            <p:spPr bwMode="hidden">
              <a:xfrm>
                <a:off x="4505" y="4073"/>
                <a:ext cx="705" cy="108"/>
              </a:xfrm>
              <a:custGeom>
                <a:avLst/>
                <a:gdLst/>
                <a:ahLst/>
                <a:cxnLst>
                  <a:cxn ang="0">
                    <a:pos x="299" y="90"/>
                  </a:cxn>
                  <a:cxn ang="0">
                    <a:pos x="221" y="90"/>
                  </a:cxn>
                  <a:cxn ang="0">
                    <a:pos x="143" y="78"/>
                  </a:cxn>
                  <a:cxn ang="0">
                    <a:pos x="0" y="48"/>
                  </a:cxn>
                  <a:cxn ang="0">
                    <a:pos x="0" y="66"/>
                  </a:cxn>
                  <a:cxn ang="0">
                    <a:pos x="143" y="96"/>
                  </a:cxn>
                  <a:cxn ang="0">
                    <a:pos x="221" y="108"/>
                  </a:cxn>
                  <a:cxn ang="0">
                    <a:pos x="299" y="108"/>
                  </a:cxn>
                  <a:cxn ang="0">
                    <a:pos x="412" y="102"/>
                  </a:cxn>
                  <a:cxn ang="0">
                    <a:pos x="520" y="84"/>
                  </a:cxn>
                  <a:cxn ang="0">
                    <a:pos x="615" y="60"/>
                  </a:cxn>
                  <a:cxn ang="0">
                    <a:pos x="705" y="24"/>
                  </a:cxn>
                  <a:cxn ang="0">
                    <a:pos x="705" y="0"/>
                  </a:cxn>
                  <a:cxn ang="0">
                    <a:pos x="615" y="42"/>
                  </a:cxn>
                  <a:cxn ang="0">
                    <a:pos x="520" y="66"/>
                  </a:cxn>
                  <a:cxn ang="0">
                    <a:pos x="412" y="84"/>
                  </a:cxn>
                  <a:cxn ang="0">
                    <a:pos x="299" y="90"/>
                  </a:cxn>
                  <a:cxn ang="0">
                    <a:pos x="299" y="90"/>
                  </a:cxn>
                </a:cxnLst>
                <a:rect l="0" t="0" r="r" b="b"/>
                <a:pathLst>
                  <a:path w="705" h="108">
                    <a:moveTo>
                      <a:pt x="299" y="90"/>
                    </a:moveTo>
                    <a:lnTo>
                      <a:pt x="221" y="90"/>
                    </a:lnTo>
                    <a:lnTo>
                      <a:pt x="143" y="78"/>
                    </a:lnTo>
                    <a:lnTo>
                      <a:pt x="0" y="48"/>
                    </a:lnTo>
                    <a:lnTo>
                      <a:pt x="0" y="66"/>
                    </a:lnTo>
                    <a:lnTo>
                      <a:pt x="143" y="96"/>
                    </a:lnTo>
                    <a:lnTo>
                      <a:pt x="221" y="108"/>
                    </a:lnTo>
                    <a:lnTo>
                      <a:pt x="299" y="108"/>
                    </a:lnTo>
                    <a:lnTo>
                      <a:pt x="412" y="102"/>
                    </a:lnTo>
                    <a:lnTo>
                      <a:pt x="520" y="84"/>
                    </a:lnTo>
                    <a:lnTo>
                      <a:pt x="615" y="60"/>
                    </a:lnTo>
                    <a:lnTo>
                      <a:pt x="705" y="24"/>
                    </a:lnTo>
                    <a:lnTo>
                      <a:pt x="705" y="0"/>
                    </a:lnTo>
                    <a:lnTo>
                      <a:pt x="615" y="42"/>
                    </a:lnTo>
                    <a:lnTo>
                      <a:pt x="520" y="66"/>
                    </a:lnTo>
                    <a:lnTo>
                      <a:pt x="412" y="84"/>
                    </a:lnTo>
                    <a:lnTo>
                      <a:pt x="299" y="90"/>
                    </a:lnTo>
                    <a:lnTo>
                      <a:pt x="299" y="9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27" name="Freeform 41"/>
              <p:cNvSpPr>
                <a:spLocks/>
              </p:cNvSpPr>
              <p:nvPr/>
            </p:nvSpPr>
            <p:spPr bwMode="hidden">
              <a:xfrm>
                <a:off x="5336" y="3654"/>
                <a:ext cx="143" cy="341"/>
              </a:xfrm>
              <a:custGeom>
                <a:avLst/>
                <a:gdLst/>
                <a:ahLst/>
                <a:cxnLst>
                  <a:cxn ang="0">
                    <a:pos x="119" y="114"/>
                  </a:cxn>
                  <a:cxn ang="0">
                    <a:pos x="113" y="173"/>
                  </a:cxn>
                  <a:cxn ang="0">
                    <a:pos x="89" y="239"/>
                  </a:cxn>
                  <a:cxn ang="0">
                    <a:pos x="47" y="293"/>
                  </a:cxn>
                  <a:cxn ang="0">
                    <a:pos x="0" y="341"/>
                  </a:cxn>
                  <a:cxn ang="0">
                    <a:pos x="29" y="341"/>
                  </a:cxn>
                  <a:cxn ang="0">
                    <a:pos x="77" y="287"/>
                  </a:cxn>
                  <a:cxn ang="0">
                    <a:pos x="113" y="233"/>
                  </a:cxn>
                  <a:cxn ang="0">
                    <a:pos x="137" y="173"/>
                  </a:cxn>
                  <a:cxn ang="0">
                    <a:pos x="143" y="114"/>
                  </a:cxn>
                  <a:cxn ang="0">
                    <a:pos x="137" y="60"/>
                  </a:cxn>
                  <a:cxn ang="0">
                    <a:pos x="119" y="0"/>
                  </a:cxn>
                  <a:cxn ang="0">
                    <a:pos x="89" y="0"/>
                  </a:cxn>
                  <a:cxn ang="0">
                    <a:pos x="113" y="60"/>
                  </a:cxn>
                  <a:cxn ang="0">
                    <a:pos x="119" y="114"/>
                  </a:cxn>
                  <a:cxn ang="0">
                    <a:pos x="119" y="114"/>
                  </a:cxn>
                </a:cxnLst>
                <a:rect l="0" t="0" r="r" b="b"/>
                <a:pathLst>
                  <a:path w="143" h="341">
                    <a:moveTo>
                      <a:pt x="119" y="114"/>
                    </a:moveTo>
                    <a:lnTo>
                      <a:pt x="113" y="173"/>
                    </a:lnTo>
                    <a:lnTo>
                      <a:pt x="89" y="239"/>
                    </a:lnTo>
                    <a:lnTo>
                      <a:pt x="47" y="293"/>
                    </a:lnTo>
                    <a:lnTo>
                      <a:pt x="0" y="341"/>
                    </a:lnTo>
                    <a:lnTo>
                      <a:pt x="29" y="341"/>
                    </a:lnTo>
                    <a:lnTo>
                      <a:pt x="77" y="287"/>
                    </a:lnTo>
                    <a:lnTo>
                      <a:pt x="113" y="233"/>
                    </a:lnTo>
                    <a:lnTo>
                      <a:pt x="137" y="173"/>
                    </a:lnTo>
                    <a:lnTo>
                      <a:pt x="143" y="114"/>
                    </a:lnTo>
                    <a:lnTo>
                      <a:pt x="137" y="60"/>
                    </a:lnTo>
                    <a:lnTo>
                      <a:pt x="119" y="0"/>
                    </a:lnTo>
                    <a:lnTo>
                      <a:pt x="89" y="0"/>
                    </a:lnTo>
                    <a:lnTo>
                      <a:pt x="113" y="60"/>
                    </a:lnTo>
                    <a:lnTo>
                      <a:pt x="119" y="114"/>
                    </a:lnTo>
                    <a:lnTo>
                      <a:pt x="119" y="11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28" name="Freeform 42"/>
              <p:cNvSpPr>
                <a:spLocks/>
              </p:cNvSpPr>
              <p:nvPr/>
            </p:nvSpPr>
            <p:spPr bwMode="hidden">
              <a:xfrm>
                <a:off x="5061" y="3624"/>
                <a:ext cx="83" cy="90"/>
              </a:xfrm>
              <a:custGeom>
                <a:avLst/>
                <a:gdLst/>
                <a:ahLst/>
                <a:cxnLst>
                  <a:cxn ang="0">
                    <a:pos x="59" y="90"/>
                  </a:cxn>
                  <a:cxn ang="0">
                    <a:pos x="83" y="84"/>
                  </a:cxn>
                  <a:cxn ang="0">
                    <a:pos x="71" y="60"/>
                  </a:cxn>
                  <a:cxn ang="0">
                    <a:pos x="53" y="42"/>
                  </a:cxn>
                  <a:cxn ang="0">
                    <a:pos x="6" y="0"/>
                  </a:cxn>
                  <a:cxn ang="0">
                    <a:pos x="0" y="18"/>
                  </a:cxn>
                  <a:cxn ang="0">
                    <a:pos x="35" y="48"/>
                  </a:cxn>
                  <a:cxn ang="0">
                    <a:pos x="59" y="90"/>
                  </a:cxn>
                  <a:cxn ang="0">
                    <a:pos x="59" y="90"/>
                  </a:cxn>
                </a:cxnLst>
                <a:rect l="0" t="0" r="r" b="b"/>
                <a:pathLst>
                  <a:path w="83" h="90">
                    <a:moveTo>
                      <a:pt x="59" y="90"/>
                    </a:moveTo>
                    <a:lnTo>
                      <a:pt x="83" y="84"/>
                    </a:lnTo>
                    <a:lnTo>
                      <a:pt x="71" y="60"/>
                    </a:lnTo>
                    <a:lnTo>
                      <a:pt x="53" y="42"/>
                    </a:lnTo>
                    <a:lnTo>
                      <a:pt x="6" y="0"/>
                    </a:lnTo>
                    <a:lnTo>
                      <a:pt x="0" y="18"/>
                    </a:lnTo>
                    <a:lnTo>
                      <a:pt x="35" y="48"/>
                    </a:lnTo>
                    <a:lnTo>
                      <a:pt x="59" y="90"/>
                    </a:lnTo>
                    <a:lnTo>
                      <a:pt x="59" y="9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29" name="Freeform 43"/>
              <p:cNvSpPr>
                <a:spLocks/>
              </p:cNvSpPr>
              <p:nvPr/>
            </p:nvSpPr>
            <p:spPr bwMode="hidden">
              <a:xfrm>
                <a:off x="4445" y="3552"/>
                <a:ext cx="717" cy="431"/>
              </a:xfrm>
              <a:custGeom>
                <a:avLst/>
                <a:gdLst/>
                <a:ahLst/>
                <a:cxnLst>
                  <a:cxn ang="0">
                    <a:pos x="693" y="216"/>
                  </a:cxn>
                  <a:cxn ang="0">
                    <a:pos x="687" y="257"/>
                  </a:cxn>
                  <a:cxn ang="0">
                    <a:pos x="669" y="293"/>
                  </a:cxn>
                  <a:cxn ang="0">
                    <a:pos x="633" y="329"/>
                  </a:cxn>
                  <a:cxn ang="0">
                    <a:pos x="598" y="359"/>
                  </a:cxn>
                  <a:cxn ang="0">
                    <a:pos x="544" y="383"/>
                  </a:cxn>
                  <a:cxn ang="0">
                    <a:pos x="490" y="401"/>
                  </a:cxn>
                  <a:cxn ang="0">
                    <a:pos x="424" y="413"/>
                  </a:cxn>
                  <a:cxn ang="0">
                    <a:pos x="359" y="419"/>
                  </a:cxn>
                  <a:cxn ang="0">
                    <a:pos x="293" y="413"/>
                  </a:cxn>
                  <a:cxn ang="0">
                    <a:pos x="227" y="401"/>
                  </a:cxn>
                  <a:cxn ang="0">
                    <a:pos x="173" y="383"/>
                  </a:cxn>
                  <a:cxn ang="0">
                    <a:pos x="119" y="359"/>
                  </a:cxn>
                  <a:cxn ang="0">
                    <a:pos x="84" y="329"/>
                  </a:cxn>
                  <a:cxn ang="0">
                    <a:pos x="48" y="293"/>
                  </a:cxn>
                  <a:cxn ang="0">
                    <a:pos x="30" y="257"/>
                  </a:cxn>
                  <a:cxn ang="0">
                    <a:pos x="24" y="216"/>
                  </a:cxn>
                  <a:cxn ang="0">
                    <a:pos x="30" y="174"/>
                  </a:cxn>
                  <a:cxn ang="0">
                    <a:pos x="48" y="138"/>
                  </a:cxn>
                  <a:cxn ang="0">
                    <a:pos x="84" y="102"/>
                  </a:cxn>
                  <a:cxn ang="0">
                    <a:pos x="119" y="72"/>
                  </a:cxn>
                  <a:cxn ang="0">
                    <a:pos x="173" y="48"/>
                  </a:cxn>
                  <a:cxn ang="0">
                    <a:pos x="227" y="30"/>
                  </a:cxn>
                  <a:cxn ang="0">
                    <a:pos x="293" y="18"/>
                  </a:cxn>
                  <a:cxn ang="0">
                    <a:pos x="359" y="12"/>
                  </a:cxn>
                  <a:cxn ang="0">
                    <a:pos x="418" y="18"/>
                  </a:cxn>
                  <a:cxn ang="0">
                    <a:pos x="478" y="30"/>
                  </a:cxn>
                  <a:cxn ang="0">
                    <a:pos x="532" y="48"/>
                  </a:cxn>
                  <a:cxn ang="0">
                    <a:pos x="580" y="66"/>
                  </a:cxn>
                  <a:cxn ang="0">
                    <a:pos x="586" y="48"/>
                  </a:cxn>
                  <a:cxn ang="0">
                    <a:pos x="478" y="12"/>
                  </a:cxn>
                  <a:cxn ang="0">
                    <a:pos x="418" y="6"/>
                  </a:cxn>
                  <a:cxn ang="0">
                    <a:pos x="359" y="0"/>
                  </a:cxn>
                  <a:cxn ang="0">
                    <a:pos x="287" y="6"/>
                  </a:cxn>
                  <a:cxn ang="0">
                    <a:pos x="221" y="18"/>
                  </a:cxn>
                  <a:cxn ang="0">
                    <a:pos x="161" y="36"/>
                  </a:cxn>
                  <a:cxn ang="0">
                    <a:pos x="107" y="66"/>
                  </a:cxn>
                  <a:cxn ang="0">
                    <a:pos x="60" y="96"/>
                  </a:cxn>
                  <a:cxn ang="0">
                    <a:pos x="30" y="132"/>
                  </a:cxn>
                  <a:cxn ang="0">
                    <a:pos x="6" y="174"/>
                  </a:cxn>
                  <a:cxn ang="0">
                    <a:pos x="0" y="216"/>
                  </a:cxn>
                  <a:cxn ang="0">
                    <a:pos x="6" y="257"/>
                  </a:cxn>
                  <a:cxn ang="0">
                    <a:pos x="30" y="299"/>
                  </a:cxn>
                  <a:cxn ang="0">
                    <a:pos x="60" y="335"/>
                  </a:cxn>
                  <a:cxn ang="0">
                    <a:pos x="107" y="371"/>
                  </a:cxn>
                  <a:cxn ang="0">
                    <a:pos x="161" y="395"/>
                  </a:cxn>
                  <a:cxn ang="0">
                    <a:pos x="221" y="413"/>
                  </a:cxn>
                  <a:cxn ang="0">
                    <a:pos x="287" y="425"/>
                  </a:cxn>
                  <a:cxn ang="0">
                    <a:pos x="359" y="431"/>
                  </a:cxn>
                  <a:cxn ang="0">
                    <a:pos x="430" y="425"/>
                  </a:cxn>
                  <a:cxn ang="0">
                    <a:pos x="496" y="413"/>
                  </a:cxn>
                  <a:cxn ang="0">
                    <a:pos x="562" y="395"/>
                  </a:cxn>
                  <a:cxn ang="0">
                    <a:pos x="610" y="371"/>
                  </a:cxn>
                  <a:cxn ang="0">
                    <a:pos x="657" y="335"/>
                  </a:cxn>
                  <a:cxn ang="0">
                    <a:pos x="687" y="299"/>
                  </a:cxn>
                  <a:cxn ang="0">
                    <a:pos x="711" y="257"/>
                  </a:cxn>
                  <a:cxn ang="0">
                    <a:pos x="717" y="216"/>
                  </a:cxn>
                  <a:cxn ang="0">
                    <a:pos x="717" y="204"/>
                  </a:cxn>
                  <a:cxn ang="0">
                    <a:pos x="711" y="192"/>
                  </a:cxn>
                  <a:cxn ang="0">
                    <a:pos x="687" y="198"/>
                  </a:cxn>
                  <a:cxn ang="0">
                    <a:pos x="693" y="210"/>
                  </a:cxn>
                  <a:cxn ang="0">
                    <a:pos x="693" y="216"/>
                  </a:cxn>
                  <a:cxn ang="0">
                    <a:pos x="693" y="216"/>
                  </a:cxn>
                </a:cxnLst>
                <a:rect l="0" t="0" r="r" b="b"/>
                <a:pathLst>
                  <a:path w="717" h="431">
                    <a:moveTo>
                      <a:pt x="693" y="216"/>
                    </a:moveTo>
                    <a:lnTo>
                      <a:pt x="687" y="257"/>
                    </a:lnTo>
                    <a:lnTo>
                      <a:pt x="669" y="293"/>
                    </a:lnTo>
                    <a:lnTo>
                      <a:pt x="633" y="329"/>
                    </a:lnTo>
                    <a:lnTo>
                      <a:pt x="598" y="359"/>
                    </a:lnTo>
                    <a:lnTo>
                      <a:pt x="544" y="383"/>
                    </a:lnTo>
                    <a:lnTo>
                      <a:pt x="490" y="401"/>
                    </a:lnTo>
                    <a:lnTo>
                      <a:pt x="424" y="413"/>
                    </a:lnTo>
                    <a:lnTo>
                      <a:pt x="359" y="419"/>
                    </a:lnTo>
                    <a:lnTo>
                      <a:pt x="293" y="413"/>
                    </a:lnTo>
                    <a:lnTo>
                      <a:pt x="227" y="401"/>
                    </a:lnTo>
                    <a:lnTo>
                      <a:pt x="173" y="383"/>
                    </a:lnTo>
                    <a:lnTo>
                      <a:pt x="119" y="359"/>
                    </a:lnTo>
                    <a:lnTo>
                      <a:pt x="84" y="329"/>
                    </a:lnTo>
                    <a:lnTo>
                      <a:pt x="48" y="293"/>
                    </a:lnTo>
                    <a:lnTo>
                      <a:pt x="30" y="257"/>
                    </a:lnTo>
                    <a:lnTo>
                      <a:pt x="24" y="216"/>
                    </a:lnTo>
                    <a:lnTo>
                      <a:pt x="30" y="174"/>
                    </a:lnTo>
                    <a:lnTo>
                      <a:pt x="48" y="138"/>
                    </a:lnTo>
                    <a:lnTo>
                      <a:pt x="84" y="102"/>
                    </a:lnTo>
                    <a:lnTo>
                      <a:pt x="119" y="72"/>
                    </a:lnTo>
                    <a:lnTo>
                      <a:pt x="173" y="48"/>
                    </a:lnTo>
                    <a:lnTo>
                      <a:pt x="227" y="30"/>
                    </a:lnTo>
                    <a:lnTo>
                      <a:pt x="293" y="18"/>
                    </a:lnTo>
                    <a:lnTo>
                      <a:pt x="359" y="12"/>
                    </a:lnTo>
                    <a:lnTo>
                      <a:pt x="418" y="18"/>
                    </a:lnTo>
                    <a:lnTo>
                      <a:pt x="478" y="30"/>
                    </a:lnTo>
                    <a:lnTo>
                      <a:pt x="532" y="48"/>
                    </a:lnTo>
                    <a:lnTo>
                      <a:pt x="580" y="66"/>
                    </a:lnTo>
                    <a:lnTo>
                      <a:pt x="586" y="48"/>
                    </a:lnTo>
                    <a:lnTo>
                      <a:pt x="478" y="12"/>
                    </a:lnTo>
                    <a:lnTo>
                      <a:pt x="418" y="6"/>
                    </a:lnTo>
                    <a:lnTo>
                      <a:pt x="359" y="0"/>
                    </a:lnTo>
                    <a:lnTo>
                      <a:pt x="287" y="6"/>
                    </a:lnTo>
                    <a:lnTo>
                      <a:pt x="221" y="18"/>
                    </a:lnTo>
                    <a:lnTo>
                      <a:pt x="161" y="36"/>
                    </a:lnTo>
                    <a:lnTo>
                      <a:pt x="107" y="66"/>
                    </a:lnTo>
                    <a:lnTo>
                      <a:pt x="60" y="96"/>
                    </a:lnTo>
                    <a:lnTo>
                      <a:pt x="30" y="132"/>
                    </a:lnTo>
                    <a:lnTo>
                      <a:pt x="6" y="174"/>
                    </a:lnTo>
                    <a:lnTo>
                      <a:pt x="0" y="216"/>
                    </a:lnTo>
                    <a:lnTo>
                      <a:pt x="6" y="257"/>
                    </a:lnTo>
                    <a:lnTo>
                      <a:pt x="30" y="299"/>
                    </a:lnTo>
                    <a:lnTo>
                      <a:pt x="60" y="335"/>
                    </a:lnTo>
                    <a:lnTo>
                      <a:pt x="107" y="371"/>
                    </a:lnTo>
                    <a:lnTo>
                      <a:pt x="161" y="395"/>
                    </a:lnTo>
                    <a:lnTo>
                      <a:pt x="221" y="413"/>
                    </a:lnTo>
                    <a:lnTo>
                      <a:pt x="287" y="425"/>
                    </a:lnTo>
                    <a:lnTo>
                      <a:pt x="359" y="431"/>
                    </a:lnTo>
                    <a:lnTo>
                      <a:pt x="430" y="425"/>
                    </a:lnTo>
                    <a:lnTo>
                      <a:pt x="496" y="413"/>
                    </a:lnTo>
                    <a:lnTo>
                      <a:pt x="562" y="395"/>
                    </a:lnTo>
                    <a:lnTo>
                      <a:pt x="610" y="371"/>
                    </a:lnTo>
                    <a:lnTo>
                      <a:pt x="657" y="335"/>
                    </a:lnTo>
                    <a:lnTo>
                      <a:pt x="687" y="299"/>
                    </a:lnTo>
                    <a:lnTo>
                      <a:pt x="711" y="257"/>
                    </a:lnTo>
                    <a:lnTo>
                      <a:pt x="717" y="216"/>
                    </a:lnTo>
                    <a:lnTo>
                      <a:pt x="717" y="204"/>
                    </a:lnTo>
                    <a:lnTo>
                      <a:pt x="711" y="192"/>
                    </a:lnTo>
                    <a:lnTo>
                      <a:pt x="687" y="198"/>
                    </a:lnTo>
                    <a:lnTo>
                      <a:pt x="693" y="210"/>
                    </a:lnTo>
                    <a:lnTo>
                      <a:pt x="693" y="216"/>
                    </a:lnTo>
                    <a:lnTo>
                      <a:pt x="693" y="216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30" name="Freeform 44"/>
              <p:cNvSpPr>
                <a:spLocks/>
              </p:cNvSpPr>
              <p:nvPr/>
            </p:nvSpPr>
            <p:spPr bwMode="hidden">
              <a:xfrm>
                <a:off x="4349" y="3510"/>
                <a:ext cx="909" cy="533"/>
              </a:xfrm>
              <a:custGeom>
                <a:avLst/>
                <a:gdLst/>
                <a:ahLst/>
                <a:cxnLst>
                  <a:cxn ang="0">
                    <a:pos x="616" y="0"/>
                  </a:cxn>
                  <a:cxn ang="0">
                    <a:pos x="616" y="18"/>
                  </a:cxn>
                  <a:cxn ang="0">
                    <a:pos x="724" y="60"/>
                  </a:cxn>
                  <a:cxn ang="0">
                    <a:pos x="765" y="84"/>
                  </a:cxn>
                  <a:cxn ang="0">
                    <a:pos x="807" y="114"/>
                  </a:cxn>
                  <a:cxn ang="0">
                    <a:pos x="837" y="144"/>
                  </a:cxn>
                  <a:cxn ang="0">
                    <a:pos x="861" y="180"/>
                  </a:cxn>
                  <a:cxn ang="0">
                    <a:pos x="873" y="216"/>
                  </a:cxn>
                  <a:cxn ang="0">
                    <a:pos x="879" y="258"/>
                  </a:cxn>
                  <a:cxn ang="0">
                    <a:pos x="873" y="311"/>
                  </a:cxn>
                  <a:cxn ang="0">
                    <a:pos x="843" y="359"/>
                  </a:cxn>
                  <a:cxn ang="0">
                    <a:pos x="807" y="401"/>
                  </a:cxn>
                  <a:cxn ang="0">
                    <a:pos x="753" y="443"/>
                  </a:cxn>
                  <a:cxn ang="0">
                    <a:pos x="694" y="473"/>
                  </a:cxn>
                  <a:cxn ang="0">
                    <a:pos x="622" y="497"/>
                  </a:cxn>
                  <a:cxn ang="0">
                    <a:pos x="538" y="509"/>
                  </a:cxn>
                  <a:cxn ang="0">
                    <a:pos x="455" y="515"/>
                  </a:cxn>
                  <a:cxn ang="0">
                    <a:pos x="371" y="509"/>
                  </a:cxn>
                  <a:cxn ang="0">
                    <a:pos x="287" y="497"/>
                  </a:cxn>
                  <a:cxn ang="0">
                    <a:pos x="215" y="473"/>
                  </a:cxn>
                  <a:cxn ang="0">
                    <a:pos x="156" y="443"/>
                  </a:cxn>
                  <a:cxn ang="0">
                    <a:pos x="102" y="401"/>
                  </a:cxn>
                  <a:cxn ang="0">
                    <a:pos x="66" y="359"/>
                  </a:cxn>
                  <a:cxn ang="0">
                    <a:pos x="36" y="311"/>
                  </a:cxn>
                  <a:cxn ang="0">
                    <a:pos x="30" y="258"/>
                  </a:cxn>
                  <a:cxn ang="0">
                    <a:pos x="36" y="222"/>
                  </a:cxn>
                  <a:cxn ang="0">
                    <a:pos x="48" y="186"/>
                  </a:cxn>
                  <a:cxn ang="0">
                    <a:pos x="66" y="156"/>
                  </a:cxn>
                  <a:cxn ang="0">
                    <a:pos x="90" y="126"/>
                  </a:cxn>
                  <a:cxn ang="0">
                    <a:pos x="66" y="114"/>
                  </a:cxn>
                  <a:cxn ang="0">
                    <a:pos x="36" y="144"/>
                  </a:cxn>
                  <a:cxn ang="0">
                    <a:pos x="18" y="180"/>
                  </a:cxn>
                  <a:cxn ang="0">
                    <a:pos x="6" y="216"/>
                  </a:cxn>
                  <a:cxn ang="0">
                    <a:pos x="0" y="258"/>
                  </a:cxn>
                  <a:cxn ang="0">
                    <a:pos x="12" y="311"/>
                  </a:cxn>
                  <a:cxn ang="0">
                    <a:pos x="36" y="365"/>
                  </a:cxn>
                  <a:cxn ang="0">
                    <a:pos x="78" y="413"/>
                  </a:cxn>
                  <a:cxn ang="0">
                    <a:pos x="132" y="449"/>
                  </a:cxn>
                  <a:cxn ang="0">
                    <a:pos x="203" y="485"/>
                  </a:cxn>
                  <a:cxn ang="0">
                    <a:pos x="275" y="509"/>
                  </a:cxn>
                  <a:cxn ang="0">
                    <a:pos x="365" y="527"/>
                  </a:cxn>
                  <a:cxn ang="0">
                    <a:pos x="455" y="533"/>
                  </a:cxn>
                  <a:cxn ang="0">
                    <a:pos x="544" y="527"/>
                  </a:cxn>
                  <a:cxn ang="0">
                    <a:pos x="634" y="509"/>
                  </a:cxn>
                  <a:cxn ang="0">
                    <a:pos x="712" y="485"/>
                  </a:cxn>
                  <a:cxn ang="0">
                    <a:pos x="777" y="449"/>
                  </a:cxn>
                  <a:cxn ang="0">
                    <a:pos x="831" y="413"/>
                  </a:cxn>
                  <a:cxn ang="0">
                    <a:pos x="873" y="365"/>
                  </a:cxn>
                  <a:cxn ang="0">
                    <a:pos x="897" y="311"/>
                  </a:cxn>
                  <a:cxn ang="0">
                    <a:pos x="909" y="258"/>
                  </a:cxn>
                  <a:cxn ang="0">
                    <a:pos x="903" y="216"/>
                  </a:cxn>
                  <a:cxn ang="0">
                    <a:pos x="885" y="174"/>
                  </a:cxn>
                  <a:cxn ang="0">
                    <a:pos x="861" y="132"/>
                  </a:cxn>
                  <a:cxn ang="0">
                    <a:pos x="825" y="102"/>
                  </a:cxn>
                  <a:cxn ang="0">
                    <a:pos x="783" y="66"/>
                  </a:cxn>
                  <a:cxn ang="0">
                    <a:pos x="735" y="42"/>
                  </a:cxn>
                  <a:cxn ang="0">
                    <a:pos x="616" y="0"/>
                  </a:cxn>
                  <a:cxn ang="0">
                    <a:pos x="616" y="0"/>
                  </a:cxn>
                </a:cxnLst>
                <a:rect l="0" t="0" r="r" b="b"/>
                <a:pathLst>
                  <a:path w="909" h="533">
                    <a:moveTo>
                      <a:pt x="616" y="0"/>
                    </a:moveTo>
                    <a:lnTo>
                      <a:pt x="616" y="18"/>
                    </a:lnTo>
                    <a:lnTo>
                      <a:pt x="724" y="60"/>
                    </a:lnTo>
                    <a:lnTo>
                      <a:pt x="765" y="84"/>
                    </a:lnTo>
                    <a:lnTo>
                      <a:pt x="807" y="114"/>
                    </a:lnTo>
                    <a:lnTo>
                      <a:pt x="837" y="144"/>
                    </a:lnTo>
                    <a:lnTo>
                      <a:pt x="861" y="180"/>
                    </a:lnTo>
                    <a:lnTo>
                      <a:pt x="873" y="216"/>
                    </a:lnTo>
                    <a:lnTo>
                      <a:pt x="879" y="258"/>
                    </a:lnTo>
                    <a:lnTo>
                      <a:pt x="873" y="311"/>
                    </a:lnTo>
                    <a:lnTo>
                      <a:pt x="843" y="359"/>
                    </a:lnTo>
                    <a:lnTo>
                      <a:pt x="807" y="401"/>
                    </a:lnTo>
                    <a:lnTo>
                      <a:pt x="753" y="443"/>
                    </a:lnTo>
                    <a:lnTo>
                      <a:pt x="694" y="473"/>
                    </a:lnTo>
                    <a:lnTo>
                      <a:pt x="622" y="497"/>
                    </a:lnTo>
                    <a:lnTo>
                      <a:pt x="538" y="509"/>
                    </a:lnTo>
                    <a:lnTo>
                      <a:pt x="455" y="515"/>
                    </a:lnTo>
                    <a:lnTo>
                      <a:pt x="371" y="509"/>
                    </a:lnTo>
                    <a:lnTo>
                      <a:pt x="287" y="497"/>
                    </a:lnTo>
                    <a:lnTo>
                      <a:pt x="215" y="473"/>
                    </a:lnTo>
                    <a:lnTo>
                      <a:pt x="156" y="443"/>
                    </a:lnTo>
                    <a:lnTo>
                      <a:pt x="102" y="401"/>
                    </a:lnTo>
                    <a:lnTo>
                      <a:pt x="66" y="359"/>
                    </a:lnTo>
                    <a:lnTo>
                      <a:pt x="36" y="311"/>
                    </a:lnTo>
                    <a:lnTo>
                      <a:pt x="30" y="258"/>
                    </a:lnTo>
                    <a:lnTo>
                      <a:pt x="36" y="222"/>
                    </a:lnTo>
                    <a:lnTo>
                      <a:pt x="48" y="186"/>
                    </a:lnTo>
                    <a:lnTo>
                      <a:pt x="66" y="156"/>
                    </a:lnTo>
                    <a:lnTo>
                      <a:pt x="90" y="126"/>
                    </a:lnTo>
                    <a:lnTo>
                      <a:pt x="66" y="114"/>
                    </a:lnTo>
                    <a:lnTo>
                      <a:pt x="36" y="144"/>
                    </a:lnTo>
                    <a:lnTo>
                      <a:pt x="18" y="180"/>
                    </a:lnTo>
                    <a:lnTo>
                      <a:pt x="6" y="216"/>
                    </a:lnTo>
                    <a:lnTo>
                      <a:pt x="0" y="258"/>
                    </a:lnTo>
                    <a:lnTo>
                      <a:pt x="12" y="311"/>
                    </a:lnTo>
                    <a:lnTo>
                      <a:pt x="36" y="365"/>
                    </a:lnTo>
                    <a:lnTo>
                      <a:pt x="78" y="413"/>
                    </a:lnTo>
                    <a:lnTo>
                      <a:pt x="132" y="449"/>
                    </a:lnTo>
                    <a:lnTo>
                      <a:pt x="203" y="485"/>
                    </a:lnTo>
                    <a:lnTo>
                      <a:pt x="275" y="509"/>
                    </a:lnTo>
                    <a:lnTo>
                      <a:pt x="365" y="527"/>
                    </a:lnTo>
                    <a:lnTo>
                      <a:pt x="455" y="533"/>
                    </a:lnTo>
                    <a:lnTo>
                      <a:pt x="544" y="527"/>
                    </a:lnTo>
                    <a:lnTo>
                      <a:pt x="634" y="509"/>
                    </a:lnTo>
                    <a:lnTo>
                      <a:pt x="712" y="485"/>
                    </a:lnTo>
                    <a:lnTo>
                      <a:pt x="777" y="449"/>
                    </a:lnTo>
                    <a:lnTo>
                      <a:pt x="831" y="413"/>
                    </a:lnTo>
                    <a:lnTo>
                      <a:pt x="873" y="365"/>
                    </a:lnTo>
                    <a:lnTo>
                      <a:pt x="897" y="311"/>
                    </a:lnTo>
                    <a:lnTo>
                      <a:pt x="909" y="258"/>
                    </a:lnTo>
                    <a:lnTo>
                      <a:pt x="903" y="216"/>
                    </a:lnTo>
                    <a:lnTo>
                      <a:pt x="885" y="174"/>
                    </a:lnTo>
                    <a:lnTo>
                      <a:pt x="861" y="132"/>
                    </a:lnTo>
                    <a:lnTo>
                      <a:pt x="825" y="102"/>
                    </a:lnTo>
                    <a:lnTo>
                      <a:pt x="783" y="66"/>
                    </a:lnTo>
                    <a:lnTo>
                      <a:pt x="735" y="42"/>
                    </a:lnTo>
                    <a:lnTo>
                      <a:pt x="616" y="0"/>
                    </a:lnTo>
                    <a:lnTo>
                      <a:pt x="616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31" name="Freeform 45"/>
              <p:cNvSpPr>
                <a:spLocks/>
              </p:cNvSpPr>
              <p:nvPr/>
            </p:nvSpPr>
            <p:spPr bwMode="hidden">
              <a:xfrm>
                <a:off x="4564" y="3492"/>
                <a:ext cx="365" cy="66"/>
              </a:xfrm>
              <a:custGeom>
                <a:avLst/>
                <a:gdLst/>
                <a:ahLst/>
                <a:cxnLst>
                  <a:cxn ang="0">
                    <a:pos x="240" y="18"/>
                  </a:cxn>
                  <a:cxn ang="0">
                    <a:pos x="299" y="24"/>
                  </a:cxn>
                  <a:cxn ang="0">
                    <a:pos x="359" y="30"/>
                  </a:cxn>
                  <a:cxn ang="0">
                    <a:pos x="365" y="12"/>
                  </a:cxn>
                  <a:cxn ang="0">
                    <a:pos x="305" y="6"/>
                  </a:cxn>
                  <a:cxn ang="0">
                    <a:pos x="240" y="0"/>
                  </a:cxn>
                  <a:cxn ang="0">
                    <a:pos x="174" y="6"/>
                  </a:cxn>
                  <a:cxn ang="0">
                    <a:pos x="114" y="12"/>
                  </a:cxn>
                  <a:cxn ang="0">
                    <a:pos x="0" y="42"/>
                  </a:cxn>
                  <a:cxn ang="0">
                    <a:pos x="0" y="66"/>
                  </a:cxn>
                  <a:cxn ang="0">
                    <a:pos x="54" y="48"/>
                  </a:cxn>
                  <a:cxn ang="0">
                    <a:pos x="114" y="30"/>
                  </a:cxn>
                  <a:cxn ang="0">
                    <a:pos x="174" y="24"/>
                  </a:cxn>
                  <a:cxn ang="0">
                    <a:pos x="240" y="18"/>
                  </a:cxn>
                  <a:cxn ang="0">
                    <a:pos x="240" y="18"/>
                  </a:cxn>
                </a:cxnLst>
                <a:rect l="0" t="0" r="r" b="b"/>
                <a:pathLst>
                  <a:path w="365" h="66">
                    <a:moveTo>
                      <a:pt x="240" y="18"/>
                    </a:moveTo>
                    <a:lnTo>
                      <a:pt x="299" y="24"/>
                    </a:lnTo>
                    <a:lnTo>
                      <a:pt x="359" y="30"/>
                    </a:lnTo>
                    <a:lnTo>
                      <a:pt x="365" y="12"/>
                    </a:lnTo>
                    <a:lnTo>
                      <a:pt x="305" y="6"/>
                    </a:lnTo>
                    <a:lnTo>
                      <a:pt x="240" y="0"/>
                    </a:lnTo>
                    <a:lnTo>
                      <a:pt x="174" y="6"/>
                    </a:lnTo>
                    <a:lnTo>
                      <a:pt x="114" y="12"/>
                    </a:lnTo>
                    <a:lnTo>
                      <a:pt x="0" y="42"/>
                    </a:lnTo>
                    <a:lnTo>
                      <a:pt x="0" y="66"/>
                    </a:lnTo>
                    <a:lnTo>
                      <a:pt x="54" y="48"/>
                    </a:lnTo>
                    <a:lnTo>
                      <a:pt x="114" y="30"/>
                    </a:lnTo>
                    <a:lnTo>
                      <a:pt x="174" y="24"/>
                    </a:lnTo>
                    <a:lnTo>
                      <a:pt x="240" y="18"/>
                    </a:lnTo>
                    <a:lnTo>
                      <a:pt x="240" y="1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32" name="Freeform 46"/>
              <p:cNvSpPr>
                <a:spLocks/>
              </p:cNvSpPr>
              <p:nvPr/>
            </p:nvSpPr>
            <p:spPr bwMode="hidden">
              <a:xfrm>
                <a:off x="4463" y="3558"/>
                <a:ext cx="66" cy="48"/>
              </a:xfrm>
              <a:custGeom>
                <a:avLst/>
                <a:gdLst/>
                <a:ahLst/>
                <a:cxnLst>
                  <a:cxn ang="0">
                    <a:pos x="66" y="18"/>
                  </a:cxn>
                  <a:cxn ang="0">
                    <a:pos x="48" y="0"/>
                  </a:cxn>
                  <a:cxn ang="0">
                    <a:pos x="24" y="12"/>
                  </a:cxn>
                  <a:cxn ang="0">
                    <a:pos x="0" y="30"/>
                  </a:cxn>
                  <a:cxn ang="0">
                    <a:pos x="12" y="48"/>
                  </a:cxn>
                  <a:cxn ang="0">
                    <a:pos x="42" y="30"/>
                  </a:cxn>
                  <a:cxn ang="0">
                    <a:pos x="66" y="18"/>
                  </a:cxn>
                  <a:cxn ang="0">
                    <a:pos x="66" y="18"/>
                  </a:cxn>
                </a:cxnLst>
                <a:rect l="0" t="0" r="r" b="b"/>
                <a:pathLst>
                  <a:path w="66" h="48">
                    <a:moveTo>
                      <a:pt x="66" y="18"/>
                    </a:moveTo>
                    <a:lnTo>
                      <a:pt x="48" y="0"/>
                    </a:lnTo>
                    <a:lnTo>
                      <a:pt x="24" y="12"/>
                    </a:lnTo>
                    <a:lnTo>
                      <a:pt x="0" y="30"/>
                    </a:lnTo>
                    <a:lnTo>
                      <a:pt x="12" y="48"/>
                    </a:lnTo>
                    <a:lnTo>
                      <a:pt x="42" y="30"/>
                    </a:lnTo>
                    <a:lnTo>
                      <a:pt x="66" y="18"/>
                    </a:lnTo>
                    <a:lnTo>
                      <a:pt x="66" y="1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33" name="Oval 47"/>
              <p:cNvSpPr>
                <a:spLocks noChangeArrowheads="1"/>
              </p:cNvSpPr>
              <p:nvPr/>
            </p:nvSpPr>
            <p:spPr bwMode="hidden">
              <a:xfrm>
                <a:off x="4546" y="3608"/>
                <a:ext cx="518" cy="319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34" name="Oval 48"/>
              <p:cNvSpPr>
                <a:spLocks noChangeArrowheads="1"/>
              </p:cNvSpPr>
              <p:nvPr/>
            </p:nvSpPr>
            <p:spPr bwMode="hidden">
              <a:xfrm>
                <a:off x="4578" y="3630"/>
                <a:ext cx="446" cy="271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35" name="Oval 49"/>
              <p:cNvSpPr>
                <a:spLocks noChangeArrowheads="1"/>
              </p:cNvSpPr>
              <p:nvPr/>
            </p:nvSpPr>
            <p:spPr bwMode="hidden">
              <a:xfrm>
                <a:off x="4610" y="3650"/>
                <a:ext cx="386" cy="233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36" name="Oval 50"/>
              <p:cNvSpPr>
                <a:spLocks noChangeArrowheads="1"/>
              </p:cNvSpPr>
              <p:nvPr/>
            </p:nvSpPr>
            <p:spPr bwMode="hidden">
              <a:xfrm>
                <a:off x="4654" y="3678"/>
                <a:ext cx="298" cy="177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37" name="Oval 51"/>
              <p:cNvSpPr>
                <a:spLocks noChangeArrowheads="1"/>
              </p:cNvSpPr>
              <p:nvPr/>
            </p:nvSpPr>
            <p:spPr bwMode="hidden">
              <a:xfrm>
                <a:off x="4690" y="3698"/>
                <a:ext cx="222" cy="139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38" name="Oval 52"/>
              <p:cNvSpPr>
                <a:spLocks noChangeArrowheads="1"/>
              </p:cNvSpPr>
              <p:nvPr/>
            </p:nvSpPr>
            <p:spPr bwMode="hidden">
              <a:xfrm>
                <a:off x="4738" y="3728"/>
                <a:ext cx="126" cy="81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  <p:grpSp>
          <p:nvGrpSpPr>
            <p:cNvPr id="9" name="Group 53"/>
            <p:cNvGrpSpPr>
              <a:grpSpLocks/>
            </p:cNvGrpSpPr>
            <p:nvPr userDrawn="1"/>
          </p:nvGrpSpPr>
          <p:grpSpPr bwMode="auto">
            <a:xfrm>
              <a:off x="5280" y="3024"/>
              <a:ext cx="425" cy="258"/>
              <a:chOff x="5280" y="3024"/>
              <a:chExt cx="425" cy="258"/>
            </a:xfrm>
          </p:grpSpPr>
          <p:sp>
            <p:nvSpPr>
              <p:cNvPr id="10" name="Freeform 54"/>
              <p:cNvSpPr>
                <a:spLocks/>
              </p:cNvSpPr>
              <p:nvPr/>
            </p:nvSpPr>
            <p:spPr bwMode="hidden">
              <a:xfrm>
                <a:off x="5280" y="3186"/>
                <a:ext cx="383" cy="96"/>
              </a:xfrm>
              <a:custGeom>
                <a:avLst/>
                <a:gdLst/>
                <a:ahLst/>
                <a:cxnLst>
                  <a:cxn ang="0">
                    <a:pos x="209" y="96"/>
                  </a:cxn>
                  <a:cxn ang="0">
                    <a:pos x="143" y="90"/>
                  </a:cxn>
                  <a:cxn ang="0">
                    <a:pos x="83" y="66"/>
                  </a:cxn>
                  <a:cxn ang="0">
                    <a:pos x="35" y="36"/>
                  </a:cxn>
                  <a:cxn ang="0">
                    <a:pos x="6" y="0"/>
                  </a:cxn>
                  <a:cxn ang="0">
                    <a:pos x="0" y="6"/>
                  </a:cxn>
                  <a:cxn ang="0">
                    <a:pos x="29" y="42"/>
                  </a:cxn>
                  <a:cxn ang="0">
                    <a:pos x="77" y="72"/>
                  </a:cxn>
                  <a:cxn ang="0">
                    <a:pos x="137" y="90"/>
                  </a:cxn>
                  <a:cxn ang="0">
                    <a:pos x="209" y="96"/>
                  </a:cxn>
                  <a:cxn ang="0">
                    <a:pos x="263" y="90"/>
                  </a:cxn>
                  <a:cxn ang="0">
                    <a:pos x="311" y="84"/>
                  </a:cxn>
                  <a:cxn ang="0">
                    <a:pos x="352" y="66"/>
                  </a:cxn>
                  <a:cxn ang="0">
                    <a:pos x="382" y="42"/>
                  </a:cxn>
                  <a:cxn ang="0">
                    <a:pos x="376" y="42"/>
                  </a:cxn>
                  <a:cxn ang="0">
                    <a:pos x="346" y="66"/>
                  </a:cxn>
                  <a:cxn ang="0">
                    <a:pos x="305" y="78"/>
                  </a:cxn>
                  <a:cxn ang="0">
                    <a:pos x="263" y="90"/>
                  </a:cxn>
                  <a:cxn ang="0">
                    <a:pos x="209" y="96"/>
                  </a:cxn>
                  <a:cxn ang="0">
                    <a:pos x="209" y="96"/>
                  </a:cxn>
                </a:cxnLst>
                <a:rect l="0" t="0" r="r" b="b"/>
                <a:pathLst>
                  <a:path w="382" h="96">
                    <a:moveTo>
                      <a:pt x="209" y="96"/>
                    </a:moveTo>
                    <a:lnTo>
                      <a:pt x="143" y="90"/>
                    </a:lnTo>
                    <a:lnTo>
                      <a:pt x="83" y="66"/>
                    </a:lnTo>
                    <a:lnTo>
                      <a:pt x="35" y="36"/>
                    </a:lnTo>
                    <a:lnTo>
                      <a:pt x="6" y="0"/>
                    </a:lnTo>
                    <a:lnTo>
                      <a:pt x="0" y="6"/>
                    </a:lnTo>
                    <a:lnTo>
                      <a:pt x="29" y="42"/>
                    </a:lnTo>
                    <a:lnTo>
                      <a:pt x="77" y="72"/>
                    </a:lnTo>
                    <a:lnTo>
                      <a:pt x="137" y="90"/>
                    </a:lnTo>
                    <a:lnTo>
                      <a:pt x="209" y="96"/>
                    </a:lnTo>
                    <a:lnTo>
                      <a:pt x="263" y="90"/>
                    </a:lnTo>
                    <a:lnTo>
                      <a:pt x="311" y="84"/>
                    </a:lnTo>
                    <a:lnTo>
                      <a:pt x="352" y="66"/>
                    </a:lnTo>
                    <a:lnTo>
                      <a:pt x="382" y="42"/>
                    </a:lnTo>
                    <a:lnTo>
                      <a:pt x="376" y="42"/>
                    </a:lnTo>
                    <a:lnTo>
                      <a:pt x="346" y="66"/>
                    </a:lnTo>
                    <a:lnTo>
                      <a:pt x="305" y="78"/>
                    </a:lnTo>
                    <a:lnTo>
                      <a:pt x="263" y="90"/>
                    </a:lnTo>
                    <a:lnTo>
                      <a:pt x="209" y="96"/>
                    </a:lnTo>
                    <a:lnTo>
                      <a:pt x="209" y="9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" name="Freeform 55"/>
              <p:cNvSpPr>
                <a:spLocks/>
              </p:cNvSpPr>
              <p:nvPr/>
            </p:nvSpPr>
            <p:spPr bwMode="hidden">
              <a:xfrm>
                <a:off x="5315" y="3024"/>
                <a:ext cx="258" cy="54"/>
              </a:xfrm>
              <a:custGeom>
                <a:avLst/>
                <a:gdLst/>
                <a:ahLst/>
                <a:cxnLst>
                  <a:cxn ang="0">
                    <a:pos x="174" y="0"/>
                  </a:cxn>
                  <a:cxn ang="0">
                    <a:pos x="216" y="6"/>
                  </a:cxn>
                  <a:cxn ang="0">
                    <a:pos x="258" y="12"/>
                  </a:cxn>
                  <a:cxn ang="0">
                    <a:pos x="252" y="6"/>
                  </a:cxn>
                  <a:cxn ang="0">
                    <a:pos x="216" y="0"/>
                  </a:cxn>
                  <a:cxn ang="0">
                    <a:pos x="174" y="0"/>
                  </a:cxn>
                  <a:cxn ang="0">
                    <a:pos x="120" y="6"/>
                  </a:cxn>
                  <a:cxn ang="0">
                    <a:pos x="78" y="12"/>
                  </a:cxn>
                  <a:cxn ang="0">
                    <a:pos x="36" y="30"/>
                  </a:cxn>
                  <a:cxn ang="0">
                    <a:pos x="0" y="48"/>
                  </a:cxn>
                  <a:cxn ang="0">
                    <a:pos x="6" y="54"/>
                  </a:cxn>
                  <a:cxn ang="0">
                    <a:pos x="36" y="36"/>
                  </a:cxn>
                  <a:cxn ang="0">
                    <a:pos x="78" y="18"/>
                  </a:cxn>
                  <a:cxn ang="0">
                    <a:pos x="120" y="6"/>
                  </a:cxn>
                  <a:cxn ang="0">
                    <a:pos x="174" y="0"/>
                  </a:cxn>
                  <a:cxn ang="0">
                    <a:pos x="174" y="0"/>
                  </a:cxn>
                </a:cxnLst>
                <a:rect l="0" t="0" r="r" b="b"/>
                <a:pathLst>
                  <a:path w="258" h="54">
                    <a:moveTo>
                      <a:pt x="174" y="0"/>
                    </a:moveTo>
                    <a:lnTo>
                      <a:pt x="216" y="6"/>
                    </a:lnTo>
                    <a:lnTo>
                      <a:pt x="258" y="12"/>
                    </a:lnTo>
                    <a:lnTo>
                      <a:pt x="252" y="6"/>
                    </a:lnTo>
                    <a:lnTo>
                      <a:pt x="216" y="0"/>
                    </a:lnTo>
                    <a:lnTo>
                      <a:pt x="174" y="0"/>
                    </a:lnTo>
                    <a:lnTo>
                      <a:pt x="120" y="6"/>
                    </a:lnTo>
                    <a:lnTo>
                      <a:pt x="78" y="12"/>
                    </a:lnTo>
                    <a:lnTo>
                      <a:pt x="36" y="30"/>
                    </a:lnTo>
                    <a:lnTo>
                      <a:pt x="0" y="48"/>
                    </a:lnTo>
                    <a:lnTo>
                      <a:pt x="6" y="54"/>
                    </a:lnTo>
                    <a:lnTo>
                      <a:pt x="36" y="36"/>
                    </a:lnTo>
                    <a:lnTo>
                      <a:pt x="78" y="18"/>
                    </a:lnTo>
                    <a:lnTo>
                      <a:pt x="120" y="6"/>
                    </a:lnTo>
                    <a:lnTo>
                      <a:pt x="174" y="0"/>
                    </a:lnTo>
                    <a:lnTo>
                      <a:pt x="17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2" name="Freeform 56"/>
              <p:cNvSpPr>
                <a:spLocks/>
              </p:cNvSpPr>
              <p:nvPr/>
            </p:nvSpPr>
            <p:spPr bwMode="hidden">
              <a:xfrm>
                <a:off x="5645" y="3066"/>
                <a:ext cx="60" cy="156"/>
              </a:xfrm>
              <a:custGeom>
                <a:avLst/>
                <a:gdLst/>
                <a:ahLst/>
                <a:cxnLst>
                  <a:cxn ang="0">
                    <a:pos x="54" y="90"/>
                  </a:cxn>
                  <a:cxn ang="0">
                    <a:pos x="48" y="126"/>
                  </a:cxn>
                  <a:cxn ang="0">
                    <a:pos x="24" y="156"/>
                  </a:cxn>
                  <a:cxn ang="0">
                    <a:pos x="30" y="156"/>
                  </a:cxn>
                  <a:cxn ang="0">
                    <a:pos x="54" y="126"/>
                  </a:cxn>
                  <a:cxn ang="0">
                    <a:pos x="60" y="90"/>
                  </a:cxn>
                  <a:cxn ang="0">
                    <a:pos x="54" y="66"/>
                  </a:cxn>
                  <a:cxn ang="0">
                    <a:pos x="48" y="42"/>
                  </a:cxn>
                  <a:cxn ang="0">
                    <a:pos x="30" y="18"/>
                  </a:cxn>
                  <a:cxn ang="0">
                    <a:pos x="6" y="0"/>
                  </a:cxn>
                  <a:cxn ang="0">
                    <a:pos x="0" y="6"/>
                  </a:cxn>
                  <a:cxn ang="0">
                    <a:pos x="24" y="24"/>
                  </a:cxn>
                  <a:cxn ang="0">
                    <a:pos x="42" y="42"/>
                  </a:cxn>
                  <a:cxn ang="0">
                    <a:pos x="48" y="66"/>
                  </a:cxn>
                  <a:cxn ang="0">
                    <a:pos x="54" y="90"/>
                  </a:cxn>
                  <a:cxn ang="0">
                    <a:pos x="54" y="90"/>
                  </a:cxn>
                </a:cxnLst>
                <a:rect l="0" t="0" r="r" b="b"/>
                <a:pathLst>
                  <a:path w="60" h="156">
                    <a:moveTo>
                      <a:pt x="54" y="90"/>
                    </a:moveTo>
                    <a:lnTo>
                      <a:pt x="48" y="126"/>
                    </a:lnTo>
                    <a:lnTo>
                      <a:pt x="24" y="156"/>
                    </a:lnTo>
                    <a:lnTo>
                      <a:pt x="30" y="156"/>
                    </a:lnTo>
                    <a:lnTo>
                      <a:pt x="54" y="126"/>
                    </a:lnTo>
                    <a:lnTo>
                      <a:pt x="60" y="90"/>
                    </a:lnTo>
                    <a:lnTo>
                      <a:pt x="54" y="66"/>
                    </a:lnTo>
                    <a:lnTo>
                      <a:pt x="48" y="42"/>
                    </a:lnTo>
                    <a:lnTo>
                      <a:pt x="30" y="18"/>
                    </a:lnTo>
                    <a:lnTo>
                      <a:pt x="6" y="0"/>
                    </a:lnTo>
                    <a:lnTo>
                      <a:pt x="0" y="6"/>
                    </a:lnTo>
                    <a:lnTo>
                      <a:pt x="24" y="24"/>
                    </a:lnTo>
                    <a:lnTo>
                      <a:pt x="42" y="42"/>
                    </a:lnTo>
                    <a:lnTo>
                      <a:pt x="48" y="66"/>
                    </a:lnTo>
                    <a:lnTo>
                      <a:pt x="54" y="90"/>
                    </a:lnTo>
                    <a:lnTo>
                      <a:pt x="54" y="9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3" name="Freeform 57"/>
              <p:cNvSpPr>
                <a:spLocks/>
              </p:cNvSpPr>
              <p:nvPr/>
            </p:nvSpPr>
            <p:spPr bwMode="hidden">
              <a:xfrm>
                <a:off x="5375" y="3246"/>
                <a:ext cx="192" cy="18"/>
              </a:xfrm>
              <a:custGeom>
                <a:avLst/>
                <a:gdLst/>
                <a:ahLst/>
                <a:cxnLst>
                  <a:cxn ang="0">
                    <a:pos x="114" y="12"/>
                  </a:cxn>
                  <a:cxn ang="0">
                    <a:pos x="72" y="6"/>
                  </a:cxn>
                  <a:cxn ang="0">
                    <a:pos x="30" y="0"/>
                  </a:cxn>
                  <a:cxn ang="0">
                    <a:pos x="0" y="0"/>
                  </a:cxn>
                  <a:cxn ang="0">
                    <a:pos x="54" y="12"/>
                  </a:cxn>
                  <a:cxn ang="0">
                    <a:pos x="114" y="18"/>
                  </a:cxn>
                  <a:cxn ang="0">
                    <a:pos x="156" y="18"/>
                  </a:cxn>
                  <a:cxn ang="0">
                    <a:pos x="192" y="12"/>
                  </a:cxn>
                  <a:cxn ang="0">
                    <a:pos x="186" y="0"/>
                  </a:cxn>
                  <a:cxn ang="0">
                    <a:pos x="150" y="6"/>
                  </a:cxn>
                  <a:cxn ang="0">
                    <a:pos x="114" y="12"/>
                  </a:cxn>
                  <a:cxn ang="0">
                    <a:pos x="114" y="12"/>
                  </a:cxn>
                </a:cxnLst>
                <a:rect l="0" t="0" r="r" b="b"/>
                <a:pathLst>
                  <a:path w="192" h="18">
                    <a:moveTo>
                      <a:pt x="114" y="12"/>
                    </a:moveTo>
                    <a:lnTo>
                      <a:pt x="72" y="6"/>
                    </a:lnTo>
                    <a:lnTo>
                      <a:pt x="30" y="0"/>
                    </a:lnTo>
                    <a:lnTo>
                      <a:pt x="0" y="0"/>
                    </a:lnTo>
                    <a:lnTo>
                      <a:pt x="54" y="12"/>
                    </a:lnTo>
                    <a:lnTo>
                      <a:pt x="114" y="18"/>
                    </a:lnTo>
                    <a:lnTo>
                      <a:pt x="156" y="18"/>
                    </a:lnTo>
                    <a:lnTo>
                      <a:pt x="192" y="12"/>
                    </a:lnTo>
                    <a:lnTo>
                      <a:pt x="186" y="0"/>
                    </a:lnTo>
                    <a:lnTo>
                      <a:pt x="150" y="6"/>
                    </a:lnTo>
                    <a:lnTo>
                      <a:pt x="114" y="12"/>
                    </a:lnTo>
                    <a:lnTo>
                      <a:pt x="114" y="1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4" name="Freeform 58"/>
              <p:cNvSpPr>
                <a:spLocks/>
              </p:cNvSpPr>
              <p:nvPr/>
            </p:nvSpPr>
            <p:spPr bwMode="hidden">
              <a:xfrm>
                <a:off x="5304" y="3042"/>
                <a:ext cx="161" cy="186"/>
              </a:xfrm>
              <a:custGeom>
                <a:avLst/>
                <a:gdLst/>
                <a:ahLst/>
                <a:cxnLst>
                  <a:cxn ang="0">
                    <a:pos x="11" y="114"/>
                  </a:cxn>
                  <a:cxn ang="0">
                    <a:pos x="17" y="96"/>
                  </a:cxn>
                  <a:cxn ang="0">
                    <a:pos x="23" y="78"/>
                  </a:cxn>
                  <a:cxn ang="0">
                    <a:pos x="53" y="42"/>
                  </a:cxn>
                  <a:cxn ang="0">
                    <a:pos x="101" y="18"/>
                  </a:cxn>
                  <a:cxn ang="0">
                    <a:pos x="155" y="6"/>
                  </a:cxn>
                  <a:cxn ang="0">
                    <a:pos x="161" y="0"/>
                  </a:cxn>
                  <a:cxn ang="0">
                    <a:pos x="95" y="12"/>
                  </a:cxn>
                  <a:cxn ang="0">
                    <a:pos x="47" y="36"/>
                  </a:cxn>
                  <a:cxn ang="0">
                    <a:pos x="11" y="72"/>
                  </a:cxn>
                  <a:cxn ang="0">
                    <a:pos x="5" y="90"/>
                  </a:cxn>
                  <a:cxn ang="0">
                    <a:pos x="0" y="114"/>
                  </a:cxn>
                  <a:cxn ang="0">
                    <a:pos x="11" y="150"/>
                  </a:cxn>
                  <a:cxn ang="0">
                    <a:pos x="23" y="168"/>
                  </a:cxn>
                  <a:cxn ang="0">
                    <a:pos x="41" y="186"/>
                  </a:cxn>
                  <a:cxn ang="0">
                    <a:pos x="65" y="186"/>
                  </a:cxn>
                  <a:cxn ang="0">
                    <a:pos x="41" y="168"/>
                  </a:cxn>
                  <a:cxn ang="0">
                    <a:pos x="23" y="150"/>
                  </a:cxn>
                  <a:cxn ang="0">
                    <a:pos x="17" y="132"/>
                  </a:cxn>
                  <a:cxn ang="0">
                    <a:pos x="11" y="114"/>
                  </a:cxn>
                  <a:cxn ang="0">
                    <a:pos x="11" y="114"/>
                  </a:cxn>
                </a:cxnLst>
                <a:rect l="0" t="0" r="r" b="b"/>
                <a:pathLst>
                  <a:path w="161" h="186">
                    <a:moveTo>
                      <a:pt x="11" y="114"/>
                    </a:moveTo>
                    <a:lnTo>
                      <a:pt x="17" y="96"/>
                    </a:lnTo>
                    <a:lnTo>
                      <a:pt x="23" y="78"/>
                    </a:lnTo>
                    <a:lnTo>
                      <a:pt x="53" y="42"/>
                    </a:lnTo>
                    <a:lnTo>
                      <a:pt x="101" y="18"/>
                    </a:lnTo>
                    <a:lnTo>
                      <a:pt x="155" y="6"/>
                    </a:lnTo>
                    <a:lnTo>
                      <a:pt x="161" y="0"/>
                    </a:lnTo>
                    <a:lnTo>
                      <a:pt x="95" y="12"/>
                    </a:lnTo>
                    <a:lnTo>
                      <a:pt x="47" y="36"/>
                    </a:lnTo>
                    <a:lnTo>
                      <a:pt x="11" y="72"/>
                    </a:lnTo>
                    <a:lnTo>
                      <a:pt x="5" y="90"/>
                    </a:lnTo>
                    <a:lnTo>
                      <a:pt x="0" y="114"/>
                    </a:lnTo>
                    <a:lnTo>
                      <a:pt x="11" y="150"/>
                    </a:lnTo>
                    <a:lnTo>
                      <a:pt x="23" y="168"/>
                    </a:lnTo>
                    <a:lnTo>
                      <a:pt x="41" y="186"/>
                    </a:lnTo>
                    <a:lnTo>
                      <a:pt x="65" y="186"/>
                    </a:lnTo>
                    <a:lnTo>
                      <a:pt x="41" y="168"/>
                    </a:lnTo>
                    <a:lnTo>
                      <a:pt x="23" y="150"/>
                    </a:lnTo>
                    <a:lnTo>
                      <a:pt x="17" y="132"/>
                    </a:lnTo>
                    <a:lnTo>
                      <a:pt x="11" y="114"/>
                    </a:lnTo>
                    <a:lnTo>
                      <a:pt x="11" y="11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5" name="Freeform 59"/>
              <p:cNvSpPr>
                <a:spLocks/>
              </p:cNvSpPr>
              <p:nvPr/>
            </p:nvSpPr>
            <p:spPr bwMode="hidden">
              <a:xfrm>
                <a:off x="5489" y="3042"/>
                <a:ext cx="186" cy="210"/>
              </a:xfrm>
              <a:custGeom>
                <a:avLst/>
                <a:gdLst/>
                <a:ahLst/>
                <a:cxnLst>
                  <a:cxn ang="0">
                    <a:pos x="0" y="6"/>
                  </a:cxn>
                  <a:cxn ang="0">
                    <a:pos x="66" y="12"/>
                  </a:cxn>
                  <a:cxn ang="0">
                    <a:pos x="119" y="36"/>
                  </a:cxn>
                  <a:cxn ang="0">
                    <a:pos x="155" y="72"/>
                  </a:cxn>
                  <a:cxn ang="0">
                    <a:pos x="161" y="90"/>
                  </a:cxn>
                  <a:cxn ang="0">
                    <a:pos x="167" y="114"/>
                  </a:cxn>
                  <a:cxn ang="0">
                    <a:pos x="161" y="138"/>
                  </a:cxn>
                  <a:cxn ang="0">
                    <a:pos x="149" y="162"/>
                  </a:cxn>
                  <a:cxn ang="0">
                    <a:pos x="119" y="180"/>
                  </a:cxn>
                  <a:cxn ang="0">
                    <a:pos x="90" y="198"/>
                  </a:cxn>
                  <a:cxn ang="0">
                    <a:pos x="96" y="210"/>
                  </a:cxn>
                  <a:cxn ang="0">
                    <a:pos x="131" y="192"/>
                  </a:cxn>
                  <a:cxn ang="0">
                    <a:pos x="161" y="168"/>
                  </a:cxn>
                  <a:cxn ang="0">
                    <a:pos x="179" y="144"/>
                  </a:cxn>
                  <a:cxn ang="0">
                    <a:pos x="185" y="114"/>
                  </a:cxn>
                  <a:cxn ang="0">
                    <a:pos x="179" y="90"/>
                  </a:cxn>
                  <a:cxn ang="0">
                    <a:pos x="173" y="66"/>
                  </a:cxn>
                  <a:cxn ang="0">
                    <a:pos x="155" y="48"/>
                  </a:cxn>
                  <a:cxn ang="0">
                    <a:pos x="131" y="30"/>
                  </a:cxn>
                  <a:cxn ang="0">
                    <a:pos x="72" y="6"/>
                  </a:cxn>
                  <a:cxn ang="0">
                    <a:pos x="0" y="0"/>
                  </a:cxn>
                  <a:cxn ang="0">
                    <a:pos x="0" y="6"/>
                  </a:cxn>
                  <a:cxn ang="0">
                    <a:pos x="0" y="6"/>
                  </a:cxn>
                  <a:cxn ang="0">
                    <a:pos x="0" y="6"/>
                  </a:cxn>
                </a:cxnLst>
                <a:rect l="0" t="0" r="r" b="b"/>
                <a:pathLst>
                  <a:path w="185" h="210">
                    <a:moveTo>
                      <a:pt x="0" y="6"/>
                    </a:moveTo>
                    <a:lnTo>
                      <a:pt x="66" y="12"/>
                    </a:lnTo>
                    <a:lnTo>
                      <a:pt x="119" y="36"/>
                    </a:lnTo>
                    <a:lnTo>
                      <a:pt x="155" y="72"/>
                    </a:lnTo>
                    <a:lnTo>
                      <a:pt x="161" y="90"/>
                    </a:lnTo>
                    <a:lnTo>
                      <a:pt x="167" y="114"/>
                    </a:lnTo>
                    <a:lnTo>
                      <a:pt x="161" y="138"/>
                    </a:lnTo>
                    <a:lnTo>
                      <a:pt x="149" y="162"/>
                    </a:lnTo>
                    <a:lnTo>
                      <a:pt x="119" y="180"/>
                    </a:lnTo>
                    <a:lnTo>
                      <a:pt x="90" y="198"/>
                    </a:lnTo>
                    <a:lnTo>
                      <a:pt x="96" y="210"/>
                    </a:lnTo>
                    <a:lnTo>
                      <a:pt x="131" y="192"/>
                    </a:lnTo>
                    <a:lnTo>
                      <a:pt x="161" y="168"/>
                    </a:lnTo>
                    <a:lnTo>
                      <a:pt x="179" y="144"/>
                    </a:lnTo>
                    <a:lnTo>
                      <a:pt x="185" y="114"/>
                    </a:lnTo>
                    <a:lnTo>
                      <a:pt x="179" y="90"/>
                    </a:lnTo>
                    <a:lnTo>
                      <a:pt x="173" y="66"/>
                    </a:lnTo>
                    <a:lnTo>
                      <a:pt x="155" y="48"/>
                    </a:lnTo>
                    <a:lnTo>
                      <a:pt x="131" y="30"/>
                    </a:lnTo>
                    <a:lnTo>
                      <a:pt x="72" y="6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0" y="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6" name="Freeform 60"/>
              <p:cNvSpPr>
                <a:spLocks noEditPoints="1"/>
              </p:cNvSpPr>
              <p:nvPr/>
            </p:nvSpPr>
            <p:spPr bwMode="hidden">
              <a:xfrm>
                <a:off x="5345" y="3058"/>
                <a:ext cx="299" cy="186"/>
              </a:xfrm>
              <a:custGeom>
                <a:avLst/>
                <a:gdLst/>
                <a:ahLst/>
                <a:cxnLst>
                  <a:cxn ang="0">
                    <a:pos x="150" y="0"/>
                  </a:cxn>
                  <a:cxn ang="0">
                    <a:pos x="90" y="6"/>
                  </a:cxn>
                  <a:cxn ang="0">
                    <a:pos x="42" y="30"/>
                  </a:cxn>
                  <a:cxn ang="0">
                    <a:pos x="12" y="54"/>
                  </a:cxn>
                  <a:cxn ang="0">
                    <a:pos x="6" y="72"/>
                  </a:cxn>
                  <a:cxn ang="0">
                    <a:pos x="0" y="90"/>
                  </a:cxn>
                  <a:cxn ang="0">
                    <a:pos x="6" y="108"/>
                  </a:cxn>
                  <a:cxn ang="0">
                    <a:pos x="12" y="126"/>
                  </a:cxn>
                  <a:cxn ang="0">
                    <a:pos x="42" y="156"/>
                  </a:cxn>
                  <a:cxn ang="0">
                    <a:pos x="90" y="180"/>
                  </a:cxn>
                  <a:cxn ang="0">
                    <a:pos x="150" y="186"/>
                  </a:cxn>
                  <a:cxn ang="0">
                    <a:pos x="209" y="180"/>
                  </a:cxn>
                  <a:cxn ang="0">
                    <a:pos x="257" y="156"/>
                  </a:cxn>
                  <a:cxn ang="0">
                    <a:pos x="287" y="126"/>
                  </a:cxn>
                  <a:cxn ang="0">
                    <a:pos x="299" y="108"/>
                  </a:cxn>
                  <a:cxn ang="0">
                    <a:pos x="299" y="90"/>
                  </a:cxn>
                  <a:cxn ang="0">
                    <a:pos x="299" y="72"/>
                  </a:cxn>
                  <a:cxn ang="0">
                    <a:pos x="287" y="54"/>
                  </a:cxn>
                  <a:cxn ang="0">
                    <a:pos x="257" y="30"/>
                  </a:cxn>
                  <a:cxn ang="0">
                    <a:pos x="209" y="6"/>
                  </a:cxn>
                  <a:cxn ang="0">
                    <a:pos x="150" y="0"/>
                  </a:cxn>
                  <a:cxn ang="0">
                    <a:pos x="150" y="0"/>
                  </a:cxn>
                  <a:cxn ang="0">
                    <a:pos x="150" y="180"/>
                  </a:cxn>
                  <a:cxn ang="0">
                    <a:pos x="96" y="174"/>
                  </a:cxn>
                  <a:cxn ang="0">
                    <a:pos x="48" y="156"/>
                  </a:cxn>
                  <a:cxn ang="0">
                    <a:pos x="18" y="126"/>
                  </a:cxn>
                  <a:cxn ang="0">
                    <a:pos x="12" y="108"/>
                  </a:cxn>
                  <a:cxn ang="0">
                    <a:pos x="6" y="90"/>
                  </a:cxn>
                  <a:cxn ang="0">
                    <a:pos x="12" y="72"/>
                  </a:cxn>
                  <a:cxn ang="0">
                    <a:pos x="18" y="54"/>
                  </a:cxn>
                  <a:cxn ang="0">
                    <a:pos x="48" y="30"/>
                  </a:cxn>
                  <a:cxn ang="0">
                    <a:pos x="96" y="12"/>
                  </a:cxn>
                  <a:cxn ang="0">
                    <a:pos x="150" y="6"/>
                  </a:cxn>
                  <a:cxn ang="0">
                    <a:pos x="203" y="12"/>
                  </a:cxn>
                  <a:cxn ang="0">
                    <a:pos x="251" y="30"/>
                  </a:cxn>
                  <a:cxn ang="0">
                    <a:pos x="281" y="54"/>
                  </a:cxn>
                  <a:cxn ang="0">
                    <a:pos x="293" y="72"/>
                  </a:cxn>
                  <a:cxn ang="0">
                    <a:pos x="293" y="90"/>
                  </a:cxn>
                  <a:cxn ang="0">
                    <a:pos x="293" y="108"/>
                  </a:cxn>
                  <a:cxn ang="0">
                    <a:pos x="281" y="126"/>
                  </a:cxn>
                  <a:cxn ang="0">
                    <a:pos x="251" y="156"/>
                  </a:cxn>
                  <a:cxn ang="0">
                    <a:pos x="203" y="174"/>
                  </a:cxn>
                  <a:cxn ang="0">
                    <a:pos x="150" y="180"/>
                  </a:cxn>
                  <a:cxn ang="0">
                    <a:pos x="150" y="180"/>
                  </a:cxn>
                </a:cxnLst>
                <a:rect l="0" t="0" r="r" b="b"/>
                <a:pathLst>
                  <a:path w="299" h="186">
                    <a:moveTo>
                      <a:pt x="150" y="0"/>
                    </a:moveTo>
                    <a:lnTo>
                      <a:pt x="90" y="6"/>
                    </a:lnTo>
                    <a:lnTo>
                      <a:pt x="42" y="30"/>
                    </a:lnTo>
                    <a:lnTo>
                      <a:pt x="12" y="54"/>
                    </a:lnTo>
                    <a:lnTo>
                      <a:pt x="6" y="72"/>
                    </a:lnTo>
                    <a:lnTo>
                      <a:pt x="0" y="90"/>
                    </a:lnTo>
                    <a:lnTo>
                      <a:pt x="6" y="108"/>
                    </a:lnTo>
                    <a:lnTo>
                      <a:pt x="12" y="126"/>
                    </a:lnTo>
                    <a:lnTo>
                      <a:pt x="42" y="156"/>
                    </a:lnTo>
                    <a:lnTo>
                      <a:pt x="90" y="180"/>
                    </a:lnTo>
                    <a:lnTo>
                      <a:pt x="150" y="186"/>
                    </a:lnTo>
                    <a:lnTo>
                      <a:pt x="209" y="180"/>
                    </a:lnTo>
                    <a:lnTo>
                      <a:pt x="257" y="156"/>
                    </a:lnTo>
                    <a:lnTo>
                      <a:pt x="287" y="126"/>
                    </a:lnTo>
                    <a:lnTo>
                      <a:pt x="299" y="108"/>
                    </a:lnTo>
                    <a:lnTo>
                      <a:pt x="299" y="90"/>
                    </a:lnTo>
                    <a:lnTo>
                      <a:pt x="299" y="72"/>
                    </a:lnTo>
                    <a:lnTo>
                      <a:pt x="287" y="54"/>
                    </a:lnTo>
                    <a:lnTo>
                      <a:pt x="257" y="30"/>
                    </a:lnTo>
                    <a:lnTo>
                      <a:pt x="209" y="6"/>
                    </a:lnTo>
                    <a:lnTo>
                      <a:pt x="150" y="0"/>
                    </a:lnTo>
                    <a:lnTo>
                      <a:pt x="150" y="0"/>
                    </a:lnTo>
                    <a:close/>
                    <a:moveTo>
                      <a:pt x="150" y="180"/>
                    </a:moveTo>
                    <a:lnTo>
                      <a:pt x="96" y="174"/>
                    </a:lnTo>
                    <a:lnTo>
                      <a:pt x="48" y="156"/>
                    </a:lnTo>
                    <a:lnTo>
                      <a:pt x="18" y="126"/>
                    </a:lnTo>
                    <a:lnTo>
                      <a:pt x="12" y="108"/>
                    </a:lnTo>
                    <a:lnTo>
                      <a:pt x="6" y="90"/>
                    </a:lnTo>
                    <a:lnTo>
                      <a:pt x="12" y="72"/>
                    </a:lnTo>
                    <a:lnTo>
                      <a:pt x="18" y="54"/>
                    </a:lnTo>
                    <a:lnTo>
                      <a:pt x="48" y="30"/>
                    </a:lnTo>
                    <a:lnTo>
                      <a:pt x="96" y="12"/>
                    </a:lnTo>
                    <a:lnTo>
                      <a:pt x="150" y="6"/>
                    </a:lnTo>
                    <a:lnTo>
                      <a:pt x="203" y="12"/>
                    </a:lnTo>
                    <a:lnTo>
                      <a:pt x="251" y="30"/>
                    </a:lnTo>
                    <a:lnTo>
                      <a:pt x="281" y="54"/>
                    </a:lnTo>
                    <a:lnTo>
                      <a:pt x="293" y="72"/>
                    </a:lnTo>
                    <a:lnTo>
                      <a:pt x="293" y="90"/>
                    </a:lnTo>
                    <a:lnTo>
                      <a:pt x="293" y="108"/>
                    </a:lnTo>
                    <a:lnTo>
                      <a:pt x="281" y="126"/>
                    </a:lnTo>
                    <a:lnTo>
                      <a:pt x="251" y="156"/>
                    </a:lnTo>
                    <a:lnTo>
                      <a:pt x="203" y="174"/>
                    </a:lnTo>
                    <a:lnTo>
                      <a:pt x="150" y="180"/>
                    </a:lnTo>
                    <a:lnTo>
                      <a:pt x="150" y="18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grpSp>
            <p:nvGrpSpPr>
              <p:cNvPr id="17" name="Group 61"/>
              <p:cNvGrpSpPr>
                <a:grpSpLocks/>
              </p:cNvGrpSpPr>
              <p:nvPr/>
            </p:nvGrpSpPr>
            <p:grpSpPr bwMode="auto">
              <a:xfrm>
                <a:off x="5381" y="3085"/>
                <a:ext cx="227" cy="132"/>
                <a:chOff x="5381" y="3085"/>
                <a:chExt cx="227" cy="132"/>
              </a:xfrm>
            </p:grpSpPr>
            <p:sp>
              <p:nvSpPr>
                <p:cNvPr id="18" name="Oval 62"/>
                <p:cNvSpPr>
                  <a:spLocks noChangeArrowheads="1"/>
                </p:cNvSpPr>
                <p:nvPr userDrawn="1"/>
              </p:nvSpPr>
              <p:spPr bwMode="hidden">
                <a:xfrm>
                  <a:off x="5381" y="3085"/>
                  <a:ext cx="227" cy="132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chemeClr val="accent2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pPr algn="ctr">
                    <a:defRPr/>
                  </a:pPr>
                  <a:endParaRPr lang="en-US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19" name="Oval 63"/>
                <p:cNvSpPr>
                  <a:spLocks noChangeArrowheads="1"/>
                </p:cNvSpPr>
                <p:nvPr userDrawn="1"/>
              </p:nvSpPr>
              <p:spPr bwMode="hidden">
                <a:xfrm>
                  <a:off x="5403" y="3099"/>
                  <a:ext cx="182" cy="102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100000">
                      <a:schemeClr val="bg1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pPr algn="ctr">
                    <a:defRPr/>
                  </a:pPr>
                  <a:endParaRPr lang="en-US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20" name="Oval 64"/>
                <p:cNvSpPr>
                  <a:spLocks noChangeArrowheads="1"/>
                </p:cNvSpPr>
                <p:nvPr userDrawn="1"/>
              </p:nvSpPr>
              <p:spPr bwMode="hidden">
                <a:xfrm>
                  <a:off x="5431" y="3109"/>
                  <a:ext cx="125" cy="82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chemeClr val="accent2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pPr algn="ctr">
                    <a:defRPr/>
                  </a:pPr>
                  <a:endParaRPr lang="en-US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21" name="Oval 65"/>
                <p:cNvSpPr>
                  <a:spLocks noChangeArrowheads="1"/>
                </p:cNvSpPr>
                <p:nvPr userDrawn="1"/>
              </p:nvSpPr>
              <p:spPr bwMode="hidden">
                <a:xfrm>
                  <a:off x="5458" y="3125"/>
                  <a:ext cx="73" cy="47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100000">
                      <a:schemeClr val="bg1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pPr algn="ctr">
                    <a:defRPr/>
                  </a:pPr>
                  <a:endParaRPr lang="en-US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</p:grpSp>
        </p:grpSp>
      </p:grpSp>
      <p:sp>
        <p:nvSpPr>
          <p:cNvPr id="120898" name="Rectangle 66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692275"/>
            <a:ext cx="7772400" cy="1736725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20899" name="Rectangle 67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68" name="Rectangle 68"/>
          <p:cNvSpPr>
            <a:spLocks noGrp="1" noChangeArrowheads="1"/>
          </p:cNvSpPr>
          <p:nvPr>
            <p:ph type="dt" sz="quarter" idx="10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9" name="Rectangle 69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0" name="Rectangle 70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D8A9E25-5E12-42F8-AA62-6FC01F0D7AC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69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70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1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F5A56A-7F8B-46BB-A31D-84E23C33CF3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69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70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1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C1A8D0-6BD3-41B7-91B3-0AA835B37CF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69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0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71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EE15FE-401B-4A0B-AFD5-5BE9F5627B7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69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70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71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0DC12B-3599-40BC-8DA3-7D5190A2EF2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69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70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71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4425DC-D632-46FB-881F-99A0C967225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9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70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71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28C746-174C-4DD4-8A3B-FBAAF9D8F11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69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0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71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70EC2F-27FD-4BA5-87A2-1DC817B9F78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69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0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71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A71A4D-E15C-4FCA-9A23-5554DDF9888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69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70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1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0339AF-2029-4323-8E53-E20FDA2AB2F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4835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483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69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70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1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0448CA-8103-4C6F-A6AA-BE8A679ED0D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chart" preserve="1">
  <p:cSld name="Title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hart Placeholder 2"/>
          <p:cNvSpPr>
            <a:spLocks noGrp="1"/>
          </p:cNvSpPr>
          <p:nvPr>
            <p:ph type="chart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4" name="Rectangle 69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70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1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773347-28ED-4EAA-B4D9-E55A57FF0C8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 cstate="print">
            <a:lum/>
          </a:blip>
          <a:srcRect/>
          <a:stretch>
            <a:fillRect l="-25000" r="-2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Freeform 2"/>
          <p:cNvSpPr>
            <a:spLocks/>
          </p:cNvSpPr>
          <p:nvPr/>
        </p:nvSpPr>
        <p:spPr bwMode="hidden">
          <a:xfrm>
            <a:off x="6627813" y="6429375"/>
            <a:ext cx="285750" cy="209550"/>
          </a:xfrm>
          <a:custGeom>
            <a:avLst/>
            <a:gdLst/>
            <a:ahLst/>
            <a:cxnLst>
              <a:cxn ang="0">
                <a:pos x="0" y="132"/>
              </a:cxn>
              <a:cxn ang="0">
                <a:pos x="29" y="132"/>
              </a:cxn>
              <a:cxn ang="0">
                <a:pos x="77" y="108"/>
              </a:cxn>
              <a:cxn ang="0">
                <a:pos x="119" y="78"/>
              </a:cxn>
              <a:cxn ang="0">
                <a:pos x="155" y="48"/>
              </a:cxn>
              <a:cxn ang="0">
                <a:pos x="179" y="12"/>
              </a:cxn>
              <a:cxn ang="0">
                <a:pos x="173" y="6"/>
              </a:cxn>
              <a:cxn ang="0">
                <a:pos x="167" y="0"/>
              </a:cxn>
              <a:cxn ang="0">
                <a:pos x="137" y="42"/>
              </a:cxn>
              <a:cxn ang="0">
                <a:pos x="101" y="78"/>
              </a:cxn>
              <a:cxn ang="0">
                <a:pos x="53" y="108"/>
              </a:cxn>
              <a:cxn ang="0">
                <a:pos x="0" y="132"/>
              </a:cxn>
              <a:cxn ang="0">
                <a:pos x="0" y="132"/>
              </a:cxn>
            </a:cxnLst>
            <a:rect l="0" t="0" r="r" b="b"/>
            <a:pathLst>
              <a:path w="179" h="132">
                <a:moveTo>
                  <a:pt x="0" y="132"/>
                </a:moveTo>
                <a:lnTo>
                  <a:pt x="29" y="132"/>
                </a:lnTo>
                <a:lnTo>
                  <a:pt x="77" y="108"/>
                </a:lnTo>
                <a:lnTo>
                  <a:pt x="119" y="78"/>
                </a:lnTo>
                <a:lnTo>
                  <a:pt x="155" y="48"/>
                </a:lnTo>
                <a:lnTo>
                  <a:pt x="179" y="12"/>
                </a:lnTo>
                <a:lnTo>
                  <a:pt x="173" y="6"/>
                </a:lnTo>
                <a:lnTo>
                  <a:pt x="167" y="0"/>
                </a:lnTo>
                <a:lnTo>
                  <a:pt x="137" y="42"/>
                </a:lnTo>
                <a:lnTo>
                  <a:pt x="101" y="78"/>
                </a:lnTo>
                <a:lnTo>
                  <a:pt x="53" y="108"/>
                </a:lnTo>
                <a:lnTo>
                  <a:pt x="0" y="132"/>
                </a:lnTo>
                <a:lnTo>
                  <a:pt x="0" y="132"/>
                </a:lnTo>
                <a:close/>
              </a:path>
            </a:pathLst>
          </a:custGeom>
          <a:gradFill rotWithShape="0">
            <a:gsLst>
              <a:gs pos="0">
                <a:schemeClr val="accent2"/>
              </a:gs>
              <a:gs pos="100000">
                <a:schemeClr val="accent2">
                  <a:gamma/>
                  <a:shade val="87843"/>
                  <a:invGamma/>
                </a:schemeClr>
              </a:gs>
            </a:gsLst>
            <a:lin ang="18900000" scaled="1"/>
          </a:gradFill>
          <a:ln w="9525">
            <a:noFill/>
            <a:round/>
            <a:headEnd/>
            <a:tailEnd/>
          </a:ln>
        </p:spPr>
        <p:txBody>
          <a:bodyPr/>
          <a:lstStyle/>
          <a:p>
            <a:pPr algn="ctr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1027" name="Group 3"/>
          <p:cNvGrpSpPr>
            <a:grpSpLocks/>
          </p:cNvGrpSpPr>
          <p:nvPr/>
        </p:nvGrpSpPr>
        <p:grpSpPr bwMode="auto">
          <a:xfrm>
            <a:off x="3175" y="4267200"/>
            <a:ext cx="9140825" cy="2590800"/>
            <a:chOff x="2" y="2688"/>
            <a:chExt cx="5758" cy="1632"/>
          </a:xfrm>
        </p:grpSpPr>
        <p:sp>
          <p:nvSpPr>
            <p:cNvPr id="119812" name="Freeform 4"/>
            <p:cNvSpPr>
              <a:spLocks/>
            </p:cNvSpPr>
            <p:nvPr/>
          </p:nvSpPr>
          <p:spPr bwMode="hidden">
            <a:xfrm>
              <a:off x="2" y="2688"/>
              <a:ext cx="5758" cy="1632"/>
            </a:xfrm>
            <a:custGeom>
              <a:avLst/>
              <a:gdLst/>
              <a:ahLst/>
              <a:cxnLst>
                <a:cxn ang="0">
                  <a:pos x="5740" y="4316"/>
                </a:cxn>
                <a:cxn ang="0">
                  <a:pos x="0" y="4316"/>
                </a:cxn>
                <a:cxn ang="0">
                  <a:pos x="0" y="0"/>
                </a:cxn>
                <a:cxn ang="0">
                  <a:pos x="5740" y="0"/>
                </a:cxn>
                <a:cxn ang="0">
                  <a:pos x="5740" y="4316"/>
                </a:cxn>
                <a:cxn ang="0">
                  <a:pos x="5740" y="4316"/>
                </a:cxn>
              </a:cxnLst>
              <a:rect l="0" t="0" r="r" b="b"/>
              <a:pathLst>
                <a:path w="5740" h="4316">
                  <a:moveTo>
                    <a:pt x="5740" y="4316"/>
                  </a:moveTo>
                  <a:lnTo>
                    <a:pt x="0" y="4316"/>
                  </a:lnTo>
                  <a:lnTo>
                    <a:pt x="0" y="0"/>
                  </a:lnTo>
                  <a:lnTo>
                    <a:pt x="5740" y="0"/>
                  </a:lnTo>
                  <a:lnTo>
                    <a:pt x="5740" y="4316"/>
                  </a:lnTo>
                  <a:lnTo>
                    <a:pt x="5740" y="431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accent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grpSp>
          <p:nvGrpSpPr>
            <p:cNvPr id="1034" name="Group 5"/>
            <p:cNvGrpSpPr>
              <a:grpSpLocks/>
            </p:cNvGrpSpPr>
            <p:nvPr userDrawn="1"/>
          </p:nvGrpSpPr>
          <p:grpSpPr bwMode="auto">
            <a:xfrm>
              <a:off x="3528" y="3715"/>
              <a:ext cx="792" cy="521"/>
              <a:chOff x="3527" y="3715"/>
              <a:chExt cx="792" cy="521"/>
            </a:xfrm>
          </p:grpSpPr>
          <p:sp>
            <p:nvSpPr>
              <p:cNvPr id="119814" name="Oval 6"/>
              <p:cNvSpPr>
                <a:spLocks noChangeArrowheads="1"/>
              </p:cNvSpPr>
              <p:nvPr/>
            </p:nvSpPr>
            <p:spPr bwMode="hidden">
              <a:xfrm>
                <a:off x="3686" y="3810"/>
                <a:ext cx="532" cy="327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15" name="Oval 7"/>
              <p:cNvSpPr>
                <a:spLocks noChangeArrowheads="1"/>
              </p:cNvSpPr>
              <p:nvPr/>
            </p:nvSpPr>
            <p:spPr bwMode="hidden">
              <a:xfrm>
                <a:off x="3726" y="3840"/>
                <a:ext cx="452" cy="275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0980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16" name="Oval 8"/>
              <p:cNvSpPr>
                <a:spLocks noChangeArrowheads="1"/>
              </p:cNvSpPr>
              <p:nvPr/>
            </p:nvSpPr>
            <p:spPr bwMode="hidden">
              <a:xfrm>
                <a:off x="3782" y="3872"/>
                <a:ext cx="344" cy="207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17" name="Oval 9"/>
              <p:cNvSpPr>
                <a:spLocks noChangeArrowheads="1"/>
              </p:cNvSpPr>
              <p:nvPr/>
            </p:nvSpPr>
            <p:spPr bwMode="hidden">
              <a:xfrm>
                <a:off x="3822" y="3896"/>
                <a:ext cx="262" cy="159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18" name="Oval 10"/>
              <p:cNvSpPr>
                <a:spLocks noChangeArrowheads="1"/>
              </p:cNvSpPr>
              <p:nvPr/>
            </p:nvSpPr>
            <p:spPr bwMode="hidden">
              <a:xfrm>
                <a:off x="3856" y="3922"/>
                <a:ext cx="192" cy="107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19" name="Freeform 11"/>
              <p:cNvSpPr>
                <a:spLocks/>
              </p:cNvSpPr>
              <p:nvPr/>
            </p:nvSpPr>
            <p:spPr bwMode="hidden">
              <a:xfrm>
                <a:off x="3575" y="3715"/>
                <a:ext cx="383" cy="161"/>
              </a:xfrm>
              <a:custGeom>
                <a:avLst/>
                <a:gdLst/>
                <a:ahLst/>
                <a:cxnLst>
                  <a:cxn ang="0">
                    <a:pos x="376" y="12"/>
                  </a:cxn>
                  <a:cxn ang="0">
                    <a:pos x="257" y="24"/>
                  </a:cxn>
                  <a:cxn ang="0">
                    <a:pos x="149" y="54"/>
                  </a:cxn>
                  <a:cxn ang="0">
                    <a:pos x="101" y="77"/>
                  </a:cxn>
                  <a:cxn ang="0">
                    <a:pos x="59" y="101"/>
                  </a:cxn>
                  <a:cxn ang="0">
                    <a:pos x="24" y="131"/>
                  </a:cxn>
                  <a:cxn ang="0">
                    <a:pos x="0" y="161"/>
                  </a:cxn>
                  <a:cxn ang="0">
                    <a:pos x="0" y="137"/>
                  </a:cxn>
                  <a:cxn ang="0">
                    <a:pos x="29" y="107"/>
                  </a:cxn>
                  <a:cxn ang="0">
                    <a:pos x="65" y="83"/>
                  </a:cxn>
                  <a:cxn ang="0">
                    <a:pos x="155" y="36"/>
                  </a:cxn>
                  <a:cxn ang="0">
                    <a:pos x="257" y="12"/>
                  </a:cxn>
                  <a:cxn ang="0">
                    <a:pos x="376" y="0"/>
                  </a:cxn>
                  <a:cxn ang="0">
                    <a:pos x="376" y="0"/>
                  </a:cxn>
                  <a:cxn ang="0">
                    <a:pos x="382" y="0"/>
                  </a:cxn>
                  <a:cxn ang="0">
                    <a:pos x="382" y="12"/>
                  </a:cxn>
                  <a:cxn ang="0">
                    <a:pos x="376" y="12"/>
                  </a:cxn>
                  <a:cxn ang="0">
                    <a:pos x="376" y="12"/>
                  </a:cxn>
                  <a:cxn ang="0">
                    <a:pos x="376" y="12"/>
                  </a:cxn>
                </a:cxnLst>
                <a:rect l="0" t="0" r="r" b="b"/>
                <a:pathLst>
                  <a:path w="382" h="161">
                    <a:moveTo>
                      <a:pt x="376" y="12"/>
                    </a:moveTo>
                    <a:lnTo>
                      <a:pt x="257" y="24"/>
                    </a:lnTo>
                    <a:lnTo>
                      <a:pt x="149" y="54"/>
                    </a:lnTo>
                    <a:lnTo>
                      <a:pt x="101" y="77"/>
                    </a:lnTo>
                    <a:lnTo>
                      <a:pt x="59" y="101"/>
                    </a:lnTo>
                    <a:lnTo>
                      <a:pt x="24" y="131"/>
                    </a:lnTo>
                    <a:lnTo>
                      <a:pt x="0" y="161"/>
                    </a:lnTo>
                    <a:lnTo>
                      <a:pt x="0" y="137"/>
                    </a:lnTo>
                    <a:lnTo>
                      <a:pt x="29" y="107"/>
                    </a:lnTo>
                    <a:lnTo>
                      <a:pt x="65" y="83"/>
                    </a:lnTo>
                    <a:lnTo>
                      <a:pt x="155" y="36"/>
                    </a:lnTo>
                    <a:lnTo>
                      <a:pt x="257" y="12"/>
                    </a:lnTo>
                    <a:lnTo>
                      <a:pt x="376" y="0"/>
                    </a:lnTo>
                    <a:lnTo>
                      <a:pt x="376" y="0"/>
                    </a:lnTo>
                    <a:lnTo>
                      <a:pt x="382" y="0"/>
                    </a:lnTo>
                    <a:lnTo>
                      <a:pt x="382" y="12"/>
                    </a:lnTo>
                    <a:lnTo>
                      <a:pt x="376" y="12"/>
                    </a:lnTo>
                    <a:lnTo>
                      <a:pt x="376" y="12"/>
                    </a:lnTo>
                    <a:lnTo>
                      <a:pt x="376" y="1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20" name="Freeform 12"/>
              <p:cNvSpPr>
                <a:spLocks/>
              </p:cNvSpPr>
              <p:nvPr/>
            </p:nvSpPr>
            <p:spPr bwMode="hidden">
              <a:xfrm>
                <a:off x="3695" y="4170"/>
                <a:ext cx="444" cy="66"/>
              </a:xfrm>
              <a:custGeom>
                <a:avLst/>
                <a:gdLst/>
                <a:ahLst/>
                <a:cxnLst>
                  <a:cxn ang="0">
                    <a:pos x="257" y="54"/>
                  </a:cxn>
                  <a:cxn ang="0">
                    <a:pos x="353" y="48"/>
                  </a:cxn>
                  <a:cxn ang="0">
                    <a:pos x="443" y="24"/>
                  </a:cxn>
                  <a:cxn ang="0">
                    <a:pos x="443" y="36"/>
                  </a:cxn>
                  <a:cxn ang="0">
                    <a:pos x="353" y="60"/>
                  </a:cxn>
                  <a:cxn ang="0">
                    <a:pos x="257" y="66"/>
                  </a:cxn>
                  <a:cxn ang="0">
                    <a:pos x="186" y="60"/>
                  </a:cxn>
                  <a:cxn ang="0">
                    <a:pos x="120" y="48"/>
                  </a:cxn>
                  <a:cxn ang="0">
                    <a:pos x="60" y="36"/>
                  </a:cxn>
                  <a:cxn ang="0">
                    <a:pos x="0" y="12"/>
                  </a:cxn>
                  <a:cxn ang="0">
                    <a:pos x="0" y="0"/>
                  </a:cxn>
                  <a:cxn ang="0">
                    <a:pos x="54" y="24"/>
                  </a:cxn>
                  <a:cxn ang="0">
                    <a:pos x="120" y="36"/>
                  </a:cxn>
                  <a:cxn ang="0">
                    <a:pos x="186" y="48"/>
                  </a:cxn>
                  <a:cxn ang="0">
                    <a:pos x="257" y="54"/>
                  </a:cxn>
                  <a:cxn ang="0">
                    <a:pos x="257" y="54"/>
                  </a:cxn>
                </a:cxnLst>
                <a:rect l="0" t="0" r="r" b="b"/>
                <a:pathLst>
                  <a:path w="443" h="66">
                    <a:moveTo>
                      <a:pt x="257" y="54"/>
                    </a:moveTo>
                    <a:lnTo>
                      <a:pt x="353" y="48"/>
                    </a:lnTo>
                    <a:lnTo>
                      <a:pt x="443" y="24"/>
                    </a:lnTo>
                    <a:lnTo>
                      <a:pt x="443" y="36"/>
                    </a:lnTo>
                    <a:lnTo>
                      <a:pt x="353" y="60"/>
                    </a:lnTo>
                    <a:lnTo>
                      <a:pt x="257" y="66"/>
                    </a:lnTo>
                    <a:lnTo>
                      <a:pt x="186" y="60"/>
                    </a:lnTo>
                    <a:lnTo>
                      <a:pt x="120" y="48"/>
                    </a:lnTo>
                    <a:lnTo>
                      <a:pt x="60" y="36"/>
                    </a:lnTo>
                    <a:lnTo>
                      <a:pt x="0" y="12"/>
                    </a:lnTo>
                    <a:lnTo>
                      <a:pt x="0" y="0"/>
                    </a:lnTo>
                    <a:lnTo>
                      <a:pt x="54" y="24"/>
                    </a:lnTo>
                    <a:lnTo>
                      <a:pt x="120" y="36"/>
                    </a:lnTo>
                    <a:lnTo>
                      <a:pt x="186" y="48"/>
                    </a:lnTo>
                    <a:lnTo>
                      <a:pt x="257" y="54"/>
                    </a:lnTo>
                    <a:lnTo>
                      <a:pt x="257" y="5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shade val="84706"/>
                      <a:invGamma/>
                    </a:schemeClr>
                  </a:gs>
                  <a:gs pos="100000">
                    <a:schemeClr val="accent2"/>
                  </a:gs>
                </a:gsLst>
                <a:lin ang="189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21" name="Freeform 13"/>
              <p:cNvSpPr>
                <a:spLocks/>
              </p:cNvSpPr>
              <p:nvPr/>
            </p:nvSpPr>
            <p:spPr bwMode="hidden">
              <a:xfrm>
                <a:off x="3527" y="3906"/>
                <a:ext cx="89" cy="216"/>
              </a:xfrm>
              <a:custGeom>
                <a:avLst/>
                <a:gdLst/>
                <a:ahLst/>
                <a:cxnLst>
                  <a:cxn ang="0">
                    <a:pos x="12" y="66"/>
                  </a:cxn>
                  <a:cxn ang="0">
                    <a:pos x="18" y="108"/>
                  </a:cxn>
                  <a:cxn ang="0">
                    <a:pos x="36" y="144"/>
                  </a:cxn>
                  <a:cxn ang="0">
                    <a:pos x="60" y="180"/>
                  </a:cxn>
                  <a:cxn ang="0">
                    <a:pos x="89" y="216"/>
                  </a:cxn>
                  <a:cxn ang="0">
                    <a:pos x="72" y="216"/>
                  </a:cxn>
                  <a:cxn ang="0">
                    <a:pos x="42" y="180"/>
                  </a:cxn>
                  <a:cxn ang="0">
                    <a:pos x="18" y="144"/>
                  </a:cxn>
                  <a:cxn ang="0">
                    <a:pos x="6" y="108"/>
                  </a:cxn>
                  <a:cxn ang="0">
                    <a:pos x="0" y="66"/>
                  </a:cxn>
                  <a:cxn ang="0">
                    <a:pos x="0" y="30"/>
                  </a:cxn>
                  <a:cxn ang="0">
                    <a:pos x="12" y="0"/>
                  </a:cxn>
                  <a:cxn ang="0">
                    <a:pos x="30" y="0"/>
                  </a:cxn>
                  <a:cxn ang="0">
                    <a:pos x="18" y="30"/>
                  </a:cxn>
                  <a:cxn ang="0">
                    <a:pos x="12" y="66"/>
                  </a:cxn>
                  <a:cxn ang="0">
                    <a:pos x="12" y="66"/>
                  </a:cxn>
                </a:cxnLst>
                <a:rect l="0" t="0" r="r" b="b"/>
                <a:pathLst>
                  <a:path w="89" h="216">
                    <a:moveTo>
                      <a:pt x="12" y="66"/>
                    </a:moveTo>
                    <a:lnTo>
                      <a:pt x="18" y="108"/>
                    </a:lnTo>
                    <a:lnTo>
                      <a:pt x="36" y="144"/>
                    </a:lnTo>
                    <a:lnTo>
                      <a:pt x="60" y="180"/>
                    </a:lnTo>
                    <a:lnTo>
                      <a:pt x="89" y="216"/>
                    </a:lnTo>
                    <a:lnTo>
                      <a:pt x="72" y="216"/>
                    </a:lnTo>
                    <a:lnTo>
                      <a:pt x="42" y="180"/>
                    </a:lnTo>
                    <a:lnTo>
                      <a:pt x="18" y="144"/>
                    </a:lnTo>
                    <a:lnTo>
                      <a:pt x="6" y="108"/>
                    </a:lnTo>
                    <a:lnTo>
                      <a:pt x="0" y="66"/>
                    </a:lnTo>
                    <a:lnTo>
                      <a:pt x="0" y="30"/>
                    </a:lnTo>
                    <a:lnTo>
                      <a:pt x="12" y="0"/>
                    </a:lnTo>
                    <a:lnTo>
                      <a:pt x="30" y="0"/>
                    </a:lnTo>
                    <a:lnTo>
                      <a:pt x="18" y="30"/>
                    </a:lnTo>
                    <a:lnTo>
                      <a:pt x="12" y="66"/>
                    </a:lnTo>
                    <a:lnTo>
                      <a:pt x="12" y="6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22" name="Freeform 14"/>
              <p:cNvSpPr>
                <a:spLocks/>
              </p:cNvSpPr>
              <p:nvPr/>
            </p:nvSpPr>
            <p:spPr bwMode="hidden">
              <a:xfrm>
                <a:off x="3569" y="3745"/>
                <a:ext cx="750" cy="461"/>
              </a:xfrm>
              <a:custGeom>
                <a:avLst/>
                <a:gdLst/>
                <a:ahLst/>
                <a:cxnLst>
                  <a:cxn ang="0">
                    <a:pos x="382" y="443"/>
                  </a:cxn>
                  <a:cxn ang="0">
                    <a:pos x="311" y="437"/>
                  </a:cxn>
                  <a:cxn ang="0">
                    <a:pos x="245" y="425"/>
                  </a:cxn>
                  <a:cxn ang="0">
                    <a:pos x="185" y="407"/>
                  </a:cxn>
                  <a:cxn ang="0">
                    <a:pos x="131" y="383"/>
                  </a:cxn>
                  <a:cxn ang="0">
                    <a:pos x="83" y="347"/>
                  </a:cxn>
                  <a:cxn ang="0">
                    <a:pos x="53" y="311"/>
                  </a:cxn>
                  <a:cxn ang="0">
                    <a:pos x="30" y="269"/>
                  </a:cxn>
                  <a:cxn ang="0">
                    <a:pos x="24" y="227"/>
                  </a:cxn>
                  <a:cxn ang="0">
                    <a:pos x="30" y="185"/>
                  </a:cxn>
                  <a:cxn ang="0">
                    <a:pos x="53" y="143"/>
                  </a:cxn>
                  <a:cxn ang="0">
                    <a:pos x="83" y="107"/>
                  </a:cxn>
                  <a:cxn ang="0">
                    <a:pos x="131" y="77"/>
                  </a:cxn>
                  <a:cxn ang="0">
                    <a:pos x="185" y="47"/>
                  </a:cxn>
                  <a:cxn ang="0">
                    <a:pos x="245" y="30"/>
                  </a:cxn>
                  <a:cxn ang="0">
                    <a:pos x="311" y="18"/>
                  </a:cxn>
                  <a:cxn ang="0">
                    <a:pos x="382" y="12"/>
                  </a:cxn>
                  <a:cxn ang="0">
                    <a:pos x="478" y="18"/>
                  </a:cxn>
                  <a:cxn ang="0">
                    <a:pos x="562" y="41"/>
                  </a:cxn>
                  <a:cxn ang="0">
                    <a:pos x="562" y="36"/>
                  </a:cxn>
                  <a:cxn ang="0">
                    <a:pos x="562" y="30"/>
                  </a:cxn>
                  <a:cxn ang="0">
                    <a:pos x="478" y="6"/>
                  </a:cxn>
                  <a:cxn ang="0">
                    <a:pos x="382" y="0"/>
                  </a:cxn>
                  <a:cxn ang="0">
                    <a:pos x="305" y="6"/>
                  </a:cxn>
                  <a:cxn ang="0">
                    <a:pos x="233" y="18"/>
                  </a:cxn>
                  <a:cxn ang="0">
                    <a:pos x="167" y="41"/>
                  </a:cxn>
                  <a:cxn ang="0">
                    <a:pos x="113" y="65"/>
                  </a:cxn>
                  <a:cxn ang="0">
                    <a:pos x="65" y="101"/>
                  </a:cxn>
                  <a:cxn ang="0">
                    <a:pos x="30" y="137"/>
                  </a:cxn>
                  <a:cxn ang="0">
                    <a:pos x="6" y="179"/>
                  </a:cxn>
                  <a:cxn ang="0">
                    <a:pos x="0" y="227"/>
                  </a:cxn>
                  <a:cxn ang="0">
                    <a:pos x="6" y="275"/>
                  </a:cxn>
                  <a:cxn ang="0">
                    <a:pos x="30" y="317"/>
                  </a:cxn>
                  <a:cxn ang="0">
                    <a:pos x="65" y="359"/>
                  </a:cxn>
                  <a:cxn ang="0">
                    <a:pos x="113" y="395"/>
                  </a:cxn>
                  <a:cxn ang="0">
                    <a:pos x="167" y="419"/>
                  </a:cxn>
                  <a:cxn ang="0">
                    <a:pos x="233" y="443"/>
                  </a:cxn>
                  <a:cxn ang="0">
                    <a:pos x="305" y="455"/>
                  </a:cxn>
                  <a:cxn ang="0">
                    <a:pos x="382" y="461"/>
                  </a:cxn>
                  <a:cxn ang="0">
                    <a:pos x="448" y="455"/>
                  </a:cxn>
                  <a:cxn ang="0">
                    <a:pos x="508" y="449"/>
                  </a:cxn>
                  <a:cxn ang="0">
                    <a:pos x="609" y="413"/>
                  </a:cxn>
                  <a:cxn ang="0">
                    <a:pos x="657" y="389"/>
                  </a:cxn>
                  <a:cxn ang="0">
                    <a:pos x="693" y="359"/>
                  </a:cxn>
                  <a:cxn ang="0">
                    <a:pos x="723" y="329"/>
                  </a:cxn>
                  <a:cxn ang="0">
                    <a:pos x="747" y="293"/>
                  </a:cxn>
                  <a:cxn ang="0">
                    <a:pos x="741" y="287"/>
                  </a:cxn>
                  <a:cxn ang="0">
                    <a:pos x="729" y="281"/>
                  </a:cxn>
                  <a:cxn ang="0">
                    <a:pos x="711" y="317"/>
                  </a:cxn>
                  <a:cxn ang="0">
                    <a:pos x="681" y="347"/>
                  </a:cxn>
                  <a:cxn ang="0">
                    <a:pos x="645" y="377"/>
                  </a:cxn>
                  <a:cxn ang="0">
                    <a:pos x="604" y="401"/>
                  </a:cxn>
                  <a:cxn ang="0">
                    <a:pos x="502" y="431"/>
                  </a:cxn>
                  <a:cxn ang="0">
                    <a:pos x="442" y="443"/>
                  </a:cxn>
                  <a:cxn ang="0">
                    <a:pos x="382" y="443"/>
                  </a:cxn>
                  <a:cxn ang="0">
                    <a:pos x="382" y="443"/>
                  </a:cxn>
                </a:cxnLst>
                <a:rect l="0" t="0" r="r" b="b"/>
                <a:pathLst>
                  <a:path w="747" h="461">
                    <a:moveTo>
                      <a:pt x="382" y="443"/>
                    </a:moveTo>
                    <a:lnTo>
                      <a:pt x="311" y="437"/>
                    </a:lnTo>
                    <a:lnTo>
                      <a:pt x="245" y="425"/>
                    </a:lnTo>
                    <a:lnTo>
                      <a:pt x="185" y="407"/>
                    </a:lnTo>
                    <a:lnTo>
                      <a:pt x="131" y="383"/>
                    </a:lnTo>
                    <a:lnTo>
                      <a:pt x="83" y="347"/>
                    </a:lnTo>
                    <a:lnTo>
                      <a:pt x="53" y="311"/>
                    </a:lnTo>
                    <a:lnTo>
                      <a:pt x="30" y="269"/>
                    </a:lnTo>
                    <a:lnTo>
                      <a:pt x="24" y="227"/>
                    </a:lnTo>
                    <a:lnTo>
                      <a:pt x="30" y="185"/>
                    </a:lnTo>
                    <a:lnTo>
                      <a:pt x="53" y="143"/>
                    </a:lnTo>
                    <a:lnTo>
                      <a:pt x="83" y="107"/>
                    </a:lnTo>
                    <a:lnTo>
                      <a:pt x="131" y="77"/>
                    </a:lnTo>
                    <a:lnTo>
                      <a:pt x="185" y="47"/>
                    </a:lnTo>
                    <a:lnTo>
                      <a:pt x="245" y="30"/>
                    </a:lnTo>
                    <a:lnTo>
                      <a:pt x="311" y="18"/>
                    </a:lnTo>
                    <a:lnTo>
                      <a:pt x="382" y="12"/>
                    </a:lnTo>
                    <a:lnTo>
                      <a:pt x="478" y="18"/>
                    </a:lnTo>
                    <a:lnTo>
                      <a:pt x="562" y="41"/>
                    </a:lnTo>
                    <a:lnTo>
                      <a:pt x="562" y="36"/>
                    </a:lnTo>
                    <a:lnTo>
                      <a:pt x="562" y="30"/>
                    </a:lnTo>
                    <a:lnTo>
                      <a:pt x="478" y="6"/>
                    </a:lnTo>
                    <a:lnTo>
                      <a:pt x="382" y="0"/>
                    </a:lnTo>
                    <a:lnTo>
                      <a:pt x="305" y="6"/>
                    </a:lnTo>
                    <a:lnTo>
                      <a:pt x="233" y="18"/>
                    </a:lnTo>
                    <a:lnTo>
                      <a:pt x="167" y="41"/>
                    </a:lnTo>
                    <a:lnTo>
                      <a:pt x="113" y="65"/>
                    </a:lnTo>
                    <a:lnTo>
                      <a:pt x="65" y="101"/>
                    </a:lnTo>
                    <a:lnTo>
                      <a:pt x="30" y="137"/>
                    </a:lnTo>
                    <a:lnTo>
                      <a:pt x="6" y="179"/>
                    </a:lnTo>
                    <a:lnTo>
                      <a:pt x="0" y="227"/>
                    </a:lnTo>
                    <a:lnTo>
                      <a:pt x="6" y="275"/>
                    </a:lnTo>
                    <a:lnTo>
                      <a:pt x="30" y="317"/>
                    </a:lnTo>
                    <a:lnTo>
                      <a:pt x="65" y="359"/>
                    </a:lnTo>
                    <a:lnTo>
                      <a:pt x="113" y="395"/>
                    </a:lnTo>
                    <a:lnTo>
                      <a:pt x="167" y="419"/>
                    </a:lnTo>
                    <a:lnTo>
                      <a:pt x="233" y="443"/>
                    </a:lnTo>
                    <a:lnTo>
                      <a:pt x="305" y="455"/>
                    </a:lnTo>
                    <a:lnTo>
                      <a:pt x="382" y="461"/>
                    </a:lnTo>
                    <a:lnTo>
                      <a:pt x="448" y="455"/>
                    </a:lnTo>
                    <a:lnTo>
                      <a:pt x="508" y="449"/>
                    </a:lnTo>
                    <a:lnTo>
                      <a:pt x="609" y="413"/>
                    </a:lnTo>
                    <a:lnTo>
                      <a:pt x="657" y="389"/>
                    </a:lnTo>
                    <a:lnTo>
                      <a:pt x="693" y="359"/>
                    </a:lnTo>
                    <a:lnTo>
                      <a:pt x="723" y="329"/>
                    </a:lnTo>
                    <a:lnTo>
                      <a:pt x="747" y="293"/>
                    </a:lnTo>
                    <a:lnTo>
                      <a:pt x="741" y="287"/>
                    </a:lnTo>
                    <a:lnTo>
                      <a:pt x="729" y="281"/>
                    </a:lnTo>
                    <a:lnTo>
                      <a:pt x="711" y="317"/>
                    </a:lnTo>
                    <a:lnTo>
                      <a:pt x="681" y="347"/>
                    </a:lnTo>
                    <a:lnTo>
                      <a:pt x="645" y="377"/>
                    </a:lnTo>
                    <a:lnTo>
                      <a:pt x="604" y="401"/>
                    </a:lnTo>
                    <a:lnTo>
                      <a:pt x="502" y="431"/>
                    </a:lnTo>
                    <a:lnTo>
                      <a:pt x="442" y="443"/>
                    </a:lnTo>
                    <a:lnTo>
                      <a:pt x="382" y="443"/>
                    </a:lnTo>
                    <a:lnTo>
                      <a:pt x="382" y="443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path path="rect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23" name="Freeform 15"/>
              <p:cNvSpPr>
                <a:spLocks/>
              </p:cNvSpPr>
              <p:nvPr/>
            </p:nvSpPr>
            <p:spPr bwMode="hidden">
              <a:xfrm>
                <a:off x="4037" y="3721"/>
                <a:ext cx="96" cy="3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12"/>
                  </a:cxn>
                  <a:cxn ang="0">
                    <a:pos x="48" y="18"/>
                  </a:cxn>
                  <a:cxn ang="0">
                    <a:pos x="96" y="30"/>
                  </a:cxn>
                  <a:cxn ang="0">
                    <a:pos x="96" y="24"/>
                  </a:cxn>
                  <a:cxn ang="0">
                    <a:pos x="96" y="18"/>
                  </a:cxn>
                  <a:cxn ang="0">
                    <a:pos x="48" y="12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w="96" h="30">
                    <a:moveTo>
                      <a:pt x="0" y="0"/>
                    </a:moveTo>
                    <a:lnTo>
                      <a:pt x="0" y="12"/>
                    </a:lnTo>
                    <a:lnTo>
                      <a:pt x="48" y="18"/>
                    </a:lnTo>
                    <a:lnTo>
                      <a:pt x="96" y="30"/>
                    </a:lnTo>
                    <a:lnTo>
                      <a:pt x="96" y="24"/>
                    </a:lnTo>
                    <a:lnTo>
                      <a:pt x="96" y="18"/>
                    </a:lnTo>
                    <a:lnTo>
                      <a:pt x="48" y="12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24" name="Oval 16"/>
              <p:cNvSpPr>
                <a:spLocks noChangeArrowheads="1"/>
              </p:cNvSpPr>
              <p:nvPr/>
            </p:nvSpPr>
            <p:spPr bwMode="hidden">
              <a:xfrm>
                <a:off x="3910" y="3948"/>
                <a:ext cx="84" cy="53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  <p:grpSp>
          <p:nvGrpSpPr>
            <p:cNvPr id="1035" name="Group 17"/>
            <p:cNvGrpSpPr>
              <a:grpSpLocks/>
            </p:cNvGrpSpPr>
            <p:nvPr userDrawn="1"/>
          </p:nvGrpSpPr>
          <p:grpSpPr bwMode="auto">
            <a:xfrm>
              <a:off x="1776" y="3631"/>
              <a:ext cx="1626" cy="683"/>
              <a:chOff x="1776" y="3631"/>
              <a:chExt cx="1626" cy="683"/>
            </a:xfrm>
          </p:grpSpPr>
          <p:sp>
            <p:nvSpPr>
              <p:cNvPr id="119826" name="Oval 18"/>
              <p:cNvSpPr>
                <a:spLocks noChangeArrowheads="1"/>
              </p:cNvSpPr>
              <p:nvPr/>
            </p:nvSpPr>
            <p:spPr bwMode="hidden">
              <a:xfrm>
                <a:off x="2268" y="3934"/>
                <a:ext cx="638" cy="377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87843"/>
                      <a:invGamma/>
                    </a:schemeClr>
                  </a:gs>
                  <a:gs pos="100000">
                    <a:schemeClr val="accent2"/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27" name="Oval 19"/>
              <p:cNvSpPr>
                <a:spLocks noChangeArrowheads="1"/>
              </p:cNvSpPr>
              <p:nvPr/>
            </p:nvSpPr>
            <p:spPr bwMode="hidden">
              <a:xfrm>
                <a:off x="2314" y="3958"/>
                <a:ext cx="543" cy="332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28" name="Oval 20"/>
              <p:cNvSpPr>
                <a:spLocks noChangeArrowheads="1"/>
              </p:cNvSpPr>
              <p:nvPr/>
            </p:nvSpPr>
            <p:spPr bwMode="hidden">
              <a:xfrm>
                <a:off x="2341" y="3979"/>
                <a:ext cx="501" cy="299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0980"/>
                      <a:invGamma/>
                    </a:schemeClr>
                  </a:gs>
                  <a:gs pos="100000">
                    <a:schemeClr val="accent2"/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29" name="Oval 21"/>
              <p:cNvSpPr>
                <a:spLocks noChangeArrowheads="1"/>
              </p:cNvSpPr>
              <p:nvPr/>
            </p:nvSpPr>
            <p:spPr bwMode="hidden">
              <a:xfrm>
                <a:off x="2368" y="3997"/>
                <a:ext cx="444" cy="258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8784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30" name="Oval 22"/>
              <p:cNvSpPr>
                <a:spLocks noChangeArrowheads="1"/>
              </p:cNvSpPr>
              <p:nvPr/>
            </p:nvSpPr>
            <p:spPr bwMode="hidden">
              <a:xfrm>
                <a:off x="2385" y="4005"/>
                <a:ext cx="413" cy="240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31" name="Oval 23"/>
              <p:cNvSpPr>
                <a:spLocks noChangeArrowheads="1"/>
              </p:cNvSpPr>
              <p:nvPr/>
            </p:nvSpPr>
            <p:spPr bwMode="hidden">
              <a:xfrm>
                <a:off x="2437" y="4026"/>
                <a:ext cx="306" cy="192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8784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32" name="Oval 24"/>
              <p:cNvSpPr>
                <a:spLocks noChangeArrowheads="1"/>
              </p:cNvSpPr>
              <p:nvPr/>
            </p:nvSpPr>
            <p:spPr bwMode="hidden">
              <a:xfrm>
                <a:off x="2476" y="4056"/>
                <a:ext cx="227" cy="135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33" name="Oval 25"/>
              <p:cNvSpPr>
                <a:spLocks noChangeArrowheads="1"/>
              </p:cNvSpPr>
              <p:nvPr/>
            </p:nvSpPr>
            <p:spPr bwMode="hidden">
              <a:xfrm>
                <a:off x="2542" y="4097"/>
                <a:ext cx="90" cy="60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34" name="Freeform 26"/>
              <p:cNvSpPr>
                <a:spLocks/>
              </p:cNvSpPr>
              <p:nvPr/>
            </p:nvSpPr>
            <p:spPr bwMode="hidden">
              <a:xfrm>
                <a:off x="2585" y="3822"/>
                <a:ext cx="449" cy="186"/>
              </a:xfrm>
              <a:custGeom>
                <a:avLst/>
                <a:gdLst/>
                <a:ahLst/>
                <a:cxnLst>
                  <a:cxn ang="0">
                    <a:pos x="6" y="6"/>
                  </a:cxn>
                  <a:cxn ang="0">
                    <a:pos x="78" y="12"/>
                  </a:cxn>
                  <a:cxn ang="0">
                    <a:pos x="150" y="18"/>
                  </a:cxn>
                  <a:cxn ang="0">
                    <a:pos x="215" y="36"/>
                  </a:cxn>
                  <a:cxn ang="0">
                    <a:pos x="275" y="60"/>
                  </a:cxn>
                  <a:cxn ang="0">
                    <a:pos x="329" y="84"/>
                  </a:cxn>
                  <a:cxn ang="0">
                    <a:pos x="377" y="114"/>
                  </a:cxn>
                  <a:cxn ang="0">
                    <a:pos x="419" y="150"/>
                  </a:cxn>
                  <a:cxn ang="0">
                    <a:pos x="448" y="186"/>
                  </a:cxn>
                  <a:cxn ang="0">
                    <a:pos x="448" y="162"/>
                  </a:cxn>
                  <a:cxn ang="0">
                    <a:pos x="413" y="126"/>
                  </a:cxn>
                  <a:cxn ang="0">
                    <a:pos x="371" y="96"/>
                  </a:cxn>
                  <a:cxn ang="0">
                    <a:pos x="323" y="66"/>
                  </a:cxn>
                  <a:cxn ang="0">
                    <a:pos x="269" y="48"/>
                  </a:cxn>
                  <a:cxn ang="0">
                    <a:pos x="144" y="12"/>
                  </a:cxn>
                  <a:cxn ang="0">
                    <a:pos x="78" y="6"/>
                  </a:cxn>
                  <a:cxn ang="0">
                    <a:pos x="6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6"/>
                  </a:cxn>
                  <a:cxn ang="0">
                    <a:pos x="0" y="6"/>
                  </a:cxn>
                  <a:cxn ang="0">
                    <a:pos x="6" y="6"/>
                  </a:cxn>
                  <a:cxn ang="0">
                    <a:pos x="6" y="6"/>
                  </a:cxn>
                </a:cxnLst>
                <a:rect l="0" t="0" r="r" b="b"/>
                <a:pathLst>
                  <a:path w="448" h="186">
                    <a:moveTo>
                      <a:pt x="6" y="6"/>
                    </a:moveTo>
                    <a:lnTo>
                      <a:pt x="78" y="12"/>
                    </a:lnTo>
                    <a:lnTo>
                      <a:pt x="150" y="18"/>
                    </a:lnTo>
                    <a:lnTo>
                      <a:pt x="215" y="36"/>
                    </a:lnTo>
                    <a:lnTo>
                      <a:pt x="275" y="60"/>
                    </a:lnTo>
                    <a:lnTo>
                      <a:pt x="329" y="84"/>
                    </a:lnTo>
                    <a:lnTo>
                      <a:pt x="377" y="114"/>
                    </a:lnTo>
                    <a:lnTo>
                      <a:pt x="419" y="150"/>
                    </a:lnTo>
                    <a:lnTo>
                      <a:pt x="448" y="186"/>
                    </a:lnTo>
                    <a:lnTo>
                      <a:pt x="448" y="162"/>
                    </a:lnTo>
                    <a:lnTo>
                      <a:pt x="413" y="126"/>
                    </a:lnTo>
                    <a:lnTo>
                      <a:pt x="371" y="96"/>
                    </a:lnTo>
                    <a:lnTo>
                      <a:pt x="323" y="66"/>
                    </a:lnTo>
                    <a:lnTo>
                      <a:pt x="269" y="48"/>
                    </a:lnTo>
                    <a:lnTo>
                      <a:pt x="144" y="12"/>
                    </a:lnTo>
                    <a:lnTo>
                      <a:pt x="78" y="6"/>
                    </a:lnTo>
                    <a:lnTo>
                      <a:pt x="6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6" y="6"/>
                    </a:lnTo>
                    <a:lnTo>
                      <a:pt x="6" y="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shade val="90980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35" name="Freeform 27"/>
              <p:cNvSpPr>
                <a:spLocks/>
              </p:cNvSpPr>
              <p:nvPr/>
            </p:nvSpPr>
            <p:spPr bwMode="hidden">
              <a:xfrm>
                <a:off x="2142" y="3852"/>
                <a:ext cx="892" cy="462"/>
              </a:xfrm>
              <a:custGeom>
                <a:avLst/>
                <a:gdLst/>
                <a:ahLst/>
                <a:cxnLst>
                  <a:cxn ang="0">
                    <a:pos x="23" y="276"/>
                  </a:cxn>
                  <a:cxn ang="0">
                    <a:pos x="29" y="222"/>
                  </a:cxn>
                  <a:cxn ang="0">
                    <a:pos x="59" y="174"/>
                  </a:cxn>
                  <a:cxn ang="0">
                    <a:pos x="95" y="132"/>
                  </a:cxn>
                  <a:cxn ang="0">
                    <a:pos x="149" y="96"/>
                  </a:cxn>
                  <a:cxn ang="0">
                    <a:pos x="209" y="60"/>
                  </a:cxn>
                  <a:cxn ang="0">
                    <a:pos x="281" y="36"/>
                  </a:cxn>
                  <a:cxn ang="0">
                    <a:pos x="364" y="24"/>
                  </a:cxn>
                  <a:cxn ang="0">
                    <a:pos x="448" y="18"/>
                  </a:cxn>
                  <a:cxn ang="0">
                    <a:pos x="532" y="24"/>
                  </a:cxn>
                  <a:cxn ang="0">
                    <a:pos x="609" y="36"/>
                  </a:cxn>
                  <a:cxn ang="0">
                    <a:pos x="681" y="60"/>
                  </a:cxn>
                  <a:cxn ang="0">
                    <a:pos x="741" y="96"/>
                  </a:cxn>
                  <a:cxn ang="0">
                    <a:pos x="795" y="132"/>
                  </a:cxn>
                  <a:cxn ang="0">
                    <a:pos x="831" y="174"/>
                  </a:cxn>
                  <a:cxn ang="0">
                    <a:pos x="861" y="222"/>
                  </a:cxn>
                  <a:cxn ang="0">
                    <a:pos x="867" y="276"/>
                  </a:cxn>
                  <a:cxn ang="0">
                    <a:pos x="855" y="330"/>
                  </a:cxn>
                  <a:cxn ang="0">
                    <a:pos x="831" y="378"/>
                  </a:cxn>
                  <a:cxn ang="0">
                    <a:pos x="783" y="426"/>
                  </a:cxn>
                  <a:cxn ang="0">
                    <a:pos x="723" y="462"/>
                  </a:cxn>
                  <a:cxn ang="0">
                    <a:pos x="765" y="462"/>
                  </a:cxn>
                  <a:cxn ang="0">
                    <a:pos x="819" y="426"/>
                  </a:cxn>
                  <a:cxn ang="0">
                    <a:pos x="855" y="378"/>
                  </a:cxn>
                  <a:cxn ang="0">
                    <a:pos x="884" y="330"/>
                  </a:cxn>
                  <a:cxn ang="0">
                    <a:pos x="890" y="276"/>
                  </a:cxn>
                  <a:cxn ang="0">
                    <a:pos x="884" y="222"/>
                  </a:cxn>
                  <a:cxn ang="0">
                    <a:pos x="855" y="168"/>
                  </a:cxn>
                  <a:cxn ang="0">
                    <a:pos x="813" y="120"/>
                  </a:cxn>
                  <a:cxn ang="0">
                    <a:pos x="759" y="84"/>
                  </a:cxn>
                  <a:cxn ang="0">
                    <a:pos x="693" y="48"/>
                  </a:cxn>
                  <a:cxn ang="0">
                    <a:pos x="621" y="24"/>
                  </a:cxn>
                  <a:cxn ang="0">
                    <a:pos x="538" y="6"/>
                  </a:cxn>
                  <a:cxn ang="0">
                    <a:pos x="448" y="0"/>
                  </a:cxn>
                  <a:cxn ang="0">
                    <a:pos x="358" y="6"/>
                  </a:cxn>
                  <a:cxn ang="0">
                    <a:pos x="275" y="24"/>
                  </a:cxn>
                  <a:cxn ang="0">
                    <a:pos x="197" y="48"/>
                  </a:cxn>
                  <a:cxn ang="0">
                    <a:pos x="131" y="84"/>
                  </a:cxn>
                  <a:cxn ang="0">
                    <a:pos x="77" y="120"/>
                  </a:cxn>
                  <a:cxn ang="0">
                    <a:pos x="35" y="168"/>
                  </a:cxn>
                  <a:cxn ang="0">
                    <a:pos x="12" y="222"/>
                  </a:cxn>
                  <a:cxn ang="0">
                    <a:pos x="0" y="276"/>
                  </a:cxn>
                  <a:cxn ang="0">
                    <a:pos x="6" y="330"/>
                  </a:cxn>
                  <a:cxn ang="0">
                    <a:pos x="35" y="378"/>
                  </a:cxn>
                  <a:cxn ang="0">
                    <a:pos x="71" y="426"/>
                  </a:cxn>
                  <a:cxn ang="0">
                    <a:pos x="125" y="462"/>
                  </a:cxn>
                  <a:cxn ang="0">
                    <a:pos x="167" y="462"/>
                  </a:cxn>
                  <a:cxn ang="0">
                    <a:pos x="107" y="426"/>
                  </a:cxn>
                  <a:cxn ang="0">
                    <a:pos x="59" y="378"/>
                  </a:cxn>
                  <a:cxn ang="0">
                    <a:pos x="35" y="330"/>
                  </a:cxn>
                  <a:cxn ang="0">
                    <a:pos x="23" y="276"/>
                  </a:cxn>
                  <a:cxn ang="0">
                    <a:pos x="23" y="276"/>
                  </a:cxn>
                </a:cxnLst>
                <a:rect l="0" t="0" r="r" b="b"/>
                <a:pathLst>
                  <a:path w="890" h="462">
                    <a:moveTo>
                      <a:pt x="23" y="276"/>
                    </a:moveTo>
                    <a:lnTo>
                      <a:pt x="29" y="222"/>
                    </a:lnTo>
                    <a:lnTo>
                      <a:pt x="59" y="174"/>
                    </a:lnTo>
                    <a:lnTo>
                      <a:pt x="95" y="132"/>
                    </a:lnTo>
                    <a:lnTo>
                      <a:pt x="149" y="96"/>
                    </a:lnTo>
                    <a:lnTo>
                      <a:pt x="209" y="60"/>
                    </a:lnTo>
                    <a:lnTo>
                      <a:pt x="281" y="36"/>
                    </a:lnTo>
                    <a:lnTo>
                      <a:pt x="364" y="24"/>
                    </a:lnTo>
                    <a:lnTo>
                      <a:pt x="448" y="18"/>
                    </a:lnTo>
                    <a:lnTo>
                      <a:pt x="532" y="24"/>
                    </a:lnTo>
                    <a:lnTo>
                      <a:pt x="609" y="36"/>
                    </a:lnTo>
                    <a:lnTo>
                      <a:pt x="681" y="60"/>
                    </a:lnTo>
                    <a:lnTo>
                      <a:pt x="741" y="96"/>
                    </a:lnTo>
                    <a:lnTo>
                      <a:pt x="795" y="132"/>
                    </a:lnTo>
                    <a:lnTo>
                      <a:pt x="831" y="174"/>
                    </a:lnTo>
                    <a:lnTo>
                      <a:pt x="861" y="222"/>
                    </a:lnTo>
                    <a:lnTo>
                      <a:pt x="867" y="276"/>
                    </a:lnTo>
                    <a:lnTo>
                      <a:pt x="855" y="330"/>
                    </a:lnTo>
                    <a:lnTo>
                      <a:pt x="831" y="378"/>
                    </a:lnTo>
                    <a:lnTo>
                      <a:pt x="783" y="426"/>
                    </a:lnTo>
                    <a:lnTo>
                      <a:pt x="723" y="462"/>
                    </a:lnTo>
                    <a:lnTo>
                      <a:pt x="765" y="462"/>
                    </a:lnTo>
                    <a:lnTo>
                      <a:pt x="819" y="426"/>
                    </a:lnTo>
                    <a:lnTo>
                      <a:pt x="855" y="378"/>
                    </a:lnTo>
                    <a:lnTo>
                      <a:pt x="884" y="330"/>
                    </a:lnTo>
                    <a:lnTo>
                      <a:pt x="890" y="276"/>
                    </a:lnTo>
                    <a:lnTo>
                      <a:pt x="884" y="222"/>
                    </a:lnTo>
                    <a:lnTo>
                      <a:pt x="855" y="168"/>
                    </a:lnTo>
                    <a:lnTo>
                      <a:pt x="813" y="120"/>
                    </a:lnTo>
                    <a:lnTo>
                      <a:pt x="759" y="84"/>
                    </a:lnTo>
                    <a:lnTo>
                      <a:pt x="693" y="48"/>
                    </a:lnTo>
                    <a:lnTo>
                      <a:pt x="621" y="24"/>
                    </a:lnTo>
                    <a:lnTo>
                      <a:pt x="538" y="6"/>
                    </a:lnTo>
                    <a:lnTo>
                      <a:pt x="448" y="0"/>
                    </a:lnTo>
                    <a:lnTo>
                      <a:pt x="358" y="6"/>
                    </a:lnTo>
                    <a:lnTo>
                      <a:pt x="275" y="24"/>
                    </a:lnTo>
                    <a:lnTo>
                      <a:pt x="197" y="48"/>
                    </a:lnTo>
                    <a:lnTo>
                      <a:pt x="131" y="84"/>
                    </a:lnTo>
                    <a:lnTo>
                      <a:pt x="77" y="120"/>
                    </a:lnTo>
                    <a:lnTo>
                      <a:pt x="35" y="168"/>
                    </a:lnTo>
                    <a:lnTo>
                      <a:pt x="12" y="222"/>
                    </a:lnTo>
                    <a:lnTo>
                      <a:pt x="0" y="276"/>
                    </a:lnTo>
                    <a:lnTo>
                      <a:pt x="6" y="330"/>
                    </a:lnTo>
                    <a:lnTo>
                      <a:pt x="35" y="378"/>
                    </a:lnTo>
                    <a:lnTo>
                      <a:pt x="71" y="426"/>
                    </a:lnTo>
                    <a:lnTo>
                      <a:pt x="125" y="462"/>
                    </a:lnTo>
                    <a:lnTo>
                      <a:pt x="167" y="462"/>
                    </a:lnTo>
                    <a:lnTo>
                      <a:pt x="107" y="426"/>
                    </a:lnTo>
                    <a:lnTo>
                      <a:pt x="59" y="378"/>
                    </a:lnTo>
                    <a:lnTo>
                      <a:pt x="35" y="330"/>
                    </a:lnTo>
                    <a:lnTo>
                      <a:pt x="23" y="276"/>
                    </a:lnTo>
                    <a:lnTo>
                      <a:pt x="23" y="27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4706"/>
                      <a:invGamma/>
                    </a:schemeClr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36" name="Freeform 28"/>
              <p:cNvSpPr>
                <a:spLocks/>
              </p:cNvSpPr>
              <p:nvPr/>
            </p:nvSpPr>
            <p:spPr bwMode="hidden">
              <a:xfrm>
                <a:off x="2082" y="3828"/>
                <a:ext cx="407" cy="486"/>
              </a:xfrm>
              <a:custGeom>
                <a:avLst/>
                <a:gdLst/>
                <a:ahLst/>
                <a:cxnLst>
                  <a:cxn ang="0">
                    <a:pos x="18" y="300"/>
                  </a:cxn>
                  <a:cxn ang="0">
                    <a:pos x="24" y="246"/>
                  </a:cxn>
                  <a:cxn ang="0">
                    <a:pos x="48" y="198"/>
                  </a:cxn>
                  <a:cxn ang="0">
                    <a:pos x="83" y="150"/>
                  </a:cxn>
                  <a:cxn ang="0">
                    <a:pos x="131" y="108"/>
                  </a:cxn>
                  <a:cxn ang="0">
                    <a:pos x="185" y="72"/>
                  </a:cxn>
                  <a:cxn ang="0">
                    <a:pos x="251" y="42"/>
                  </a:cxn>
                  <a:cxn ang="0">
                    <a:pos x="329" y="24"/>
                  </a:cxn>
                  <a:cxn ang="0">
                    <a:pos x="406" y="6"/>
                  </a:cxn>
                  <a:cxn ang="0">
                    <a:pos x="406" y="0"/>
                  </a:cxn>
                  <a:cxn ang="0">
                    <a:pos x="323" y="12"/>
                  </a:cxn>
                  <a:cxn ang="0">
                    <a:pos x="245" y="36"/>
                  </a:cxn>
                  <a:cxn ang="0">
                    <a:pos x="179" y="66"/>
                  </a:cxn>
                  <a:cxn ang="0">
                    <a:pos x="119" y="102"/>
                  </a:cxn>
                  <a:cxn ang="0">
                    <a:pos x="72" y="144"/>
                  </a:cxn>
                  <a:cxn ang="0">
                    <a:pos x="30" y="192"/>
                  </a:cxn>
                  <a:cxn ang="0">
                    <a:pos x="6" y="246"/>
                  </a:cxn>
                  <a:cxn ang="0">
                    <a:pos x="0" y="300"/>
                  </a:cxn>
                  <a:cxn ang="0">
                    <a:pos x="6" y="348"/>
                  </a:cxn>
                  <a:cxn ang="0">
                    <a:pos x="30" y="396"/>
                  </a:cxn>
                  <a:cxn ang="0">
                    <a:pos x="66" y="444"/>
                  </a:cxn>
                  <a:cxn ang="0">
                    <a:pos x="107" y="486"/>
                  </a:cxn>
                  <a:cxn ang="0">
                    <a:pos x="131" y="486"/>
                  </a:cxn>
                  <a:cxn ang="0">
                    <a:pos x="83" y="450"/>
                  </a:cxn>
                  <a:cxn ang="0">
                    <a:pos x="48" y="402"/>
                  </a:cxn>
                  <a:cxn ang="0">
                    <a:pos x="24" y="354"/>
                  </a:cxn>
                  <a:cxn ang="0">
                    <a:pos x="18" y="300"/>
                  </a:cxn>
                  <a:cxn ang="0">
                    <a:pos x="18" y="300"/>
                  </a:cxn>
                </a:cxnLst>
                <a:rect l="0" t="0" r="r" b="b"/>
                <a:pathLst>
                  <a:path w="406" h="486">
                    <a:moveTo>
                      <a:pt x="18" y="300"/>
                    </a:moveTo>
                    <a:lnTo>
                      <a:pt x="24" y="246"/>
                    </a:lnTo>
                    <a:lnTo>
                      <a:pt x="48" y="198"/>
                    </a:lnTo>
                    <a:lnTo>
                      <a:pt x="83" y="150"/>
                    </a:lnTo>
                    <a:lnTo>
                      <a:pt x="131" y="108"/>
                    </a:lnTo>
                    <a:lnTo>
                      <a:pt x="185" y="72"/>
                    </a:lnTo>
                    <a:lnTo>
                      <a:pt x="251" y="42"/>
                    </a:lnTo>
                    <a:lnTo>
                      <a:pt x="329" y="24"/>
                    </a:lnTo>
                    <a:lnTo>
                      <a:pt x="406" y="6"/>
                    </a:lnTo>
                    <a:lnTo>
                      <a:pt x="406" y="0"/>
                    </a:lnTo>
                    <a:lnTo>
                      <a:pt x="323" y="12"/>
                    </a:lnTo>
                    <a:lnTo>
                      <a:pt x="245" y="36"/>
                    </a:lnTo>
                    <a:lnTo>
                      <a:pt x="179" y="66"/>
                    </a:lnTo>
                    <a:lnTo>
                      <a:pt x="119" y="102"/>
                    </a:lnTo>
                    <a:lnTo>
                      <a:pt x="72" y="144"/>
                    </a:lnTo>
                    <a:lnTo>
                      <a:pt x="30" y="192"/>
                    </a:lnTo>
                    <a:lnTo>
                      <a:pt x="6" y="246"/>
                    </a:lnTo>
                    <a:lnTo>
                      <a:pt x="0" y="300"/>
                    </a:lnTo>
                    <a:lnTo>
                      <a:pt x="6" y="348"/>
                    </a:lnTo>
                    <a:lnTo>
                      <a:pt x="30" y="396"/>
                    </a:lnTo>
                    <a:lnTo>
                      <a:pt x="66" y="444"/>
                    </a:lnTo>
                    <a:lnTo>
                      <a:pt x="107" y="486"/>
                    </a:lnTo>
                    <a:lnTo>
                      <a:pt x="131" y="486"/>
                    </a:lnTo>
                    <a:lnTo>
                      <a:pt x="83" y="450"/>
                    </a:lnTo>
                    <a:lnTo>
                      <a:pt x="48" y="402"/>
                    </a:lnTo>
                    <a:lnTo>
                      <a:pt x="24" y="354"/>
                    </a:lnTo>
                    <a:lnTo>
                      <a:pt x="18" y="300"/>
                    </a:lnTo>
                    <a:lnTo>
                      <a:pt x="18" y="30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37" name="Freeform 29"/>
              <p:cNvSpPr>
                <a:spLocks/>
              </p:cNvSpPr>
              <p:nvPr/>
            </p:nvSpPr>
            <p:spPr bwMode="hidden">
              <a:xfrm>
                <a:off x="2987" y="4044"/>
                <a:ext cx="108" cy="252"/>
              </a:xfrm>
              <a:custGeom>
                <a:avLst/>
                <a:gdLst/>
                <a:ahLst/>
                <a:cxnLst>
                  <a:cxn ang="0">
                    <a:pos x="89" y="84"/>
                  </a:cxn>
                  <a:cxn ang="0">
                    <a:pos x="83" y="132"/>
                  </a:cxn>
                  <a:cxn ang="0">
                    <a:pos x="65" y="174"/>
                  </a:cxn>
                  <a:cxn ang="0">
                    <a:pos x="36" y="216"/>
                  </a:cxn>
                  <a:cxn ang="0">
                    <a:pos x="0" y="252"/>
                  </a:cxn>
                  <a:cxn ang="0">
                    <a:pos x="18" y="252"/>
                  </a:cxn>
                  <a:cxn ang="0">
                    <a:pos x="53" y="216"/>
                  </a:cxn>
                  <a:cxn ang="0">
                    <a:pos x="83" y="174"/>
                  </a:cxn>
                  <a:cxn ang="0">
                    <a:pos x="101" y="132"/>
                  </a:cxn>
                  <a:cxn ang="0">
                    <a:pos x="107" y="84"/>
                  </a:cxn>
                  <a:cxn ang="0">
                    <a:pos x="101" y="42"/>
                  </a:cxn>
                  <a:cxn ang="0">
                    <a:pos x="89" y="0"/>
                  </a:cxn>
                  <a:cxn ang="0">
                    <a:pos x="65" y="0"/>
                  </a:cxn>
                  <a:cxn ang="0">
                    <a:pos x="83" y="42"/>
                  </a:cxn>
                  <a:cxn ang="0">
                    <a:pos x="89" y="84"/>
                  </a:cxn>
                  <a:cxn ang="0">
                    <a:pos x="89" y="84"/>
                  </a:cxn>
                </a:cxnLst>
                <a:rect l="0" t="0" r="r" b="b"/>
                <a:pathLst>
                  <a:path w="107" h="252">
                    <a:moveTo>
                      <a:pt x="89" y="84"/>
                    </a:moveTo>
                    <a:lnTo>
                      <a:pt x="83" y="132"/>
                    </a:lnTo>
                    <a:lnTo>
                      <a:pt x="65" y="174"/>
                    </a:lnTo>
                    <a:lnTo>
                      <a:pt x="36" y="216"/>
                    </a:lnTo>
                    <a:lnTo>
                      <a:pt x="0" y="252"/>
                    </a:lnTo>
                    <a:lnTo>
                      <a:pt x="18" y="252"/>
                    </a:lnTo>
                    <a:lnTo>
                      <a:pt x="53" y="216"/>
                    </a:lnTo>
                    <a:lnTo>
                      <a:pt x="83" y="174"/>
                    </a:lnTo>
                    <a:lnTo>
                      <a:pt x="101" y="132"/>
                    </a:lnTo>
                    <a:lnTo>
                      <a:pt x="107" y="84"/>
                    </a:lnTo>
                    <a:lnTo>
                      <a:pt x="101" y="42"/>
                    </a:lnTo>
                    <a:lnTo>
                      <a:pt x="89" y="0"/>
                    </a:lnTo>
                    <a:lnTo>
                      <a:pt x="65" y="0"/>
                    </a:lnTo>
                    <a:lnTo>
                      <a:pt x="83" y="42"/>
                    </a:lnTo>
                    <a:lnTo>
                      <a:pt x="89" y="84"/>
                    </a:lnTo>
                    <a:lnTo>
                      <a:pt x="89" y="8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1961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38" name="Freeform 30"/>
              <p:cNvSpPr>
                <a:spLocks/>
              </p:cNvSpPr>
              <p:nvPr/>
            </p:nvSpPr>
            <p:spPr bwMode="hidden">
              <a:xfrm>
                <a:off x="2068" y="3685"/>
                <a:ext cx="835" cy="150"/>
              </a:xfrm>
              <a:custGeom>
                <a:avLst/>
                <a:gdLst/>
                <a:ahLst/>
                <a:cxnLst>
                  <a:cxn ang="0">
                    <a:pos x="518" y="18"/>
                  </a:cxn>
                  <a:cxn ang="0">
                    <a:pos x="597" y="24"/>
                  </a:cxn>
                  <a:cxn ang="0">
                    <a:pos x="682" y="30"/>
                  </a:cxn>
                  <a:cxn ang="0">
                    <a:pos x="755" y="42"/>
                  </a:cxn>
                  <a:cxn ang="0">
                    <a:pos x="828" y="60"/>
                  </a:cxn>
                  <a:cxn ang="0">
                    <a:pos x="835" y="42"/>
                  </a:cxn>
                  <a:cxn ang="0">
                    <a:pos x="761" y="24"/>
                  </a:cxn>
                  <a:cxn ang="0">
                    <a:pos x="688" y="12"/>
                  </a:cxn>
                  <a:cxn ang="0">
                    <a:pos x="603" y="6"/>
                  </a:cxn>
                  <a:cxn ang="0">
                    <a:pos x="518" y="0"/>
                  </a:cxn>
                  <a:cxn ang="0">
                    <a:pos x="372" y="12"/>
                  </a:cxn>
                  <a:cxn ang="0">
                    <a:pos x="232" y="36"/>
                  </a:cxn>
                  <a:cxn ang="0">
                    <a:pos x="110" y="78"/>
                  </a:cxn>
                  <a:cxn ang="0">
                    <a:pos x="0" y="132"/>
                  </a:cxn>
                  <a:cxn ang="0">
                    <a:pos x="19" y="150"/>
                  </a:cxn>
                  <a:cxn ang="0">
                    <a:pos x="122" y="96"/>
                  </a:cxn>
                  <a:cxn ang="0">
                    <a:pos x="244" y="54"/>
                  </a:cxn>
                  <a:cxn ang="0">
                    <a:pos x="378" y="30"/>
                  </a:cxn>
                  <a:cxn ang="0">
                    <a:pos x="518" y="18"/>
                  </a:cxn>
                  <a:cxn ang="0">
                    <a:pos x="518" y="18"/>
                  </a:cxn>
                </a:cxnLst>
                <a:rect l="0" t="0" r="r" b="b"/>
                <a:pathLst>
                  <a:path w="835" h="150">
                    <a:moveTo>
                      <a:pt x="518" y="18"/>
                    </a:moveTo>
                    <a:lnTo>
                      <a:pt x="597" y="24"/>
                    </a:lnTo>
                    <a:lnTo>
                      <a:pt x="682" y="30"/>
                    </a:lnTo>
                    <a:lnTo>
                      <a:pt x="755" y="42"/>
                    </a:lnTo>
                    <a:lnTo>
                      <a:pt x="828" y="60"/>
                    </a:lnTo>
                    <a:lnTo>
                      <a:pt x="835" y="42"/>
                    </a:lnTo>
                    <a:lnTo>
                      <a:pt x="761" y="24"/>
                    </a:lnTo>
                    <a:lnTo>
                      <a:pt x="688" y="12"/>
                    </a:lnTo>
                    <a:lnTo>
                      <a:pt x="603" y="6"/>
                    </a:lnTo>
                    <a:lnTo>
                      <a:pt x="518" y="0"/>
                    </a:lnTo>
                    <a:lnTo>
                      <a:pt x="372" y="12"/>
                    </a:lnTo>
                    <a:lnTo>
                      <a:pt x="232" y="36"/>
                    </a:lnTo>
                    <a:lnTo>
                      <a:pt x="110" y="78"/>
                    </a:lnTo>
                    <a:lnTo>
                      <a:pt x="0" y="132"/>
                    </a:lnTo>
                    <a:lnTo>
                      <a:pt x="19" y="150"/>
                    </a:lnTo>
                    <a:lnTo>
                      <a:pt x="122" y="96"/>
                    </a:lnTo>
                    <a:lnTo>
                      <a:pt x="244" y="54"/>
                    </a:lnTo>
                    <a:lnTo>
                      <a:pt x="378" y="30"/>
                    </a:lnTo>
                    <a:lnTo>
                      <a:pt x="518" y="18"/>
                    </a:lnTo>
                    <a:lnTo>
                      <a:pt x="518" y="18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39" name="Freeform 31"/>
              <p:cNvSpPr>
                <a:spLocks/>
              </p:cNvSpPr>
              <p:nvPr/>
            </p:nvSpPr>
            <p:spPr bwMode="hidden">
              <a:xfrm>
                <a:off x="1867" y="3853"/>
                <a:ext cx="171" cy="461"/>
              </a:xfrm>
              <a:custGeom>
                <a:avLst/>
                <a:gdLst/>
                <a:ahLst/>
                <a:cxnLst>
                  <a:cxn ang="0">
                    <a:pos x="31" y="263"/>
                  </a:cxn>
                  <a:cxn ang="0">
                    <a:pos x="43" y="191"/>
                  </a:cxn>
                  <a:cxn ang="0">
                    <a:pos x="67" y="131"/>
                  </a:cxn>
                  <a:cxn ang="0">
                    <a:pos x="116" y="72"/>
                  </a:cxn>
                  <a:cxn ang="0">
                    <a:pos x="171" y="18"/>
                  </a:cxn>
                  <a:cxn ang="0">
                    <a:pos x="153" y="0"/>
                  </a:cxn>
                  <a:cxn ang="0">
                    <a:pos x="86" y="60"/>
                  </a:cxn>
                  <a:cxn ang="0">
                    <a:pos x="43" y="120"/>
                  </a:cxn>
                  <a:cxn ang="0">
                    <a:pos x="13" y="191"/>
                  </a:cxn>
                  <a:cxn ang="0">
                    <a:pos x="0" y="263"/>
                  </a:cxn>
                  <a:cxn ang="0">
                    <a:pos x="6" y="317"/>
                  </a:cxn>
                  <a:cxn ang="0">
                    <a:pos x="25" y="365"/>
                  </a:cxn>
                  <a:cxn ang="0">
                    <a:pos x="49" y="413"/>
                  </a:cxn>
                  <a:cxn ang="0">
                    <a:pos x="86" y="461"/>
                  </a:cxn>
                  <a:cxn ang="0">
                    <a:pos x="122" y="461"/>
                  </a:cxn>
                  <a:cxn ang="0">
                    <a:pos x="86" y="413"/>
                  </a:cxn>
                  <a:cxn ang="0">
                    <a:pos x="55" y="365"/>
                  </a:cxn>
                  <a:cxn ang="0">
                    <a:pos x="37" y="317"/>
                  </a:cxn>
                  <a:cxn ang="0">
                    <a:pos x="31" y="263"/>
                  </a:cxn>
                  <a:cxn ang="0">
                    <a:pos x="31" y="263"/>
                  </a:cxn>
                </a:cxnLst>
                <a:rect l="0" t="0" r="r" b="b"/>
                <a:pathLst>
                  <a:path w="171" h="461">
                    <a:moveTo>
                      <a:pt x="31" y="263"/>
                    </a:moveTo>
                    <a:lnTo>
                      <a:pt x="43" y="191"/>
                    </a:lnTo>
                    <a:lnTo>
                      <a:pt x="67" y="131"/>
                    </a:lnTo>
                    <a:lnTo>
                      <a:pt x="116" y="72"/>
                    </a:lnTo>
                    <a:lnTo>
                      <a:pt x="171" y="18"/>
                    </a:lnTo>
                    <a:lnTo>
                      <a:pt x="153" y="0"/>
                    </a:lnTo>
                    <a:lnTo>
                      <a:pt x="86" y="60"/>
                    </a:lnTo>
                    <a:lnTo>
                      <a:pt x="43" y="120"/>
                    </a:lnTo>
                    <a:lnTo>
                      <a:pt x="13" y="191"/>
                    </a:lnTo>
                    <a:lnTo>
                      <a:pt x="0" y="263"/>
                    </a:lnTo>
                    <a:lnTo>
                      <a:pt x="6" y="317"/>
                    </a:lnTo>
                    <a:lnTo>
                      <a:pt x="25" y="365"/>
                    </a:lnTo>
                    <a:lnTo>
                      <a:pt x="49" y="413"/>
                    </a:lnTo>
                    <a:lnTo>
                      <a:pt x="86" y="461"/>
                    </a:lnTo>
                    <a:lnTo>
                      <a:pt x="122" y="461"/>
                    </a:lnTo>
                    <a:lnTo>
                      <a:pt x="86" y="413"/>
                    </a:lnTo>
                    <a:lnTo>
                      <a:pt x="55" y="365"/>
                    </a:lnTo>
                    <a:lnTo>
                      <a:pt x="37" y="317"/>
                    </a:lnTo>
                    <a:lnTo>
                      <a:pt x="31" y="263"/>
                    </a:lnTo>
                    <a:lnTo>
                      <a:pt x="31" y="263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40" name="Freeform 32"/>
              <p:cNvSpPr>
                <a:spLocks/>
              </p:cNvSpPr>
              <p:nvPr/>
            </p:nvSpPr>
            <p:spPr bwMode="hidden">
              <a:xfrm>
                <a:off x="2951" y="3751"/>
                <a:ext cx="360" cy="563"/>
              </a:xfrm>
              <a:custGeom>
                <a:avLst/>
                <a:gdLst/>
                <a:ahLst/>
                <a:cxnLst>
                  <a:cxn ang="0">
                    <a:pos x="360" y="365"/>
                  </a:cxn>
                  <a:cxn ang="0">
                    <a:pos x="353" y="305"/>
                  </a:cxn>
                  <a:cxn ang="0">
                    <a:pos x="335" y="251"/>
                  </a:cxn>
                  <a:cxn ang="0">
                    <a:pos x="305" y="204"/>
                  </a:cxn>
                  <a:cxn ang="0">
                    <a:pos x="262" y="156"/>
                  </a:cxn>
                  <a:cxn ang="0">
                    <a:pos x="213" y="108"/>
                  </a:cxn>
                  <a:cxn ang="0">
                    <a:pos x="159" y="66"/>
                  </a:cxn>
                  <a:cxn ang="0">
                    <a:pos x="92" y="30"/>
                  </a:cxn>
                  <a:cxn ang="0">
                    <a:pos x="19" y="0"/>
                  </a:cxn>
                  <a:cxn ang="0">
                    <a:pos x="0" y="12"/>
                  </a:cxn>
                  <a:cxn ang="0">
                    <a:pos x="67" y="42"/>
                  </a:cxn>
                  <a:cxn ang="0">
                    <a:pos x="134" y="78"/>
                  </a:cxn>
                  <a:cxn ang="0">
                    <a:pos x="189" y="114"/>
                  </a:cxn>
                  <a:cxn ang="0">
                    <a:pos x="238" y="162"/>
                  </a:cxn>
                  <a:cxn ang="0">
                    <a:pos x="274" y="210"/>
                  </a:cxn>
                  <a:cxn ang="0">
                    <a:pos x="299" y="257"/>
                  </a:cxn>
                  <a:cxn ang="0">
                    <a:pos x="317" y="311"/>
                  </a:cxn>
                  <a:cxn ang="0">
                    <a:pos x="323" y="365"/>
                  </a:cxn>
                  <a:cxn ang="0">
                    <a:pos x="317" y="419"/>
                  </a:cxn>
                  <a:cxn ang="0">
                    <a:pos x="299" y="467"/>
                  </a:cxn>
                  <a:cxn ang="0">
                    <a:pos x="274" y="515"/>
                  </a:cxn>
                  <a:cxn ang="0">
                    <a:pos x="238" y="563"/>
                  </a:cxn>
                  <a:cxn ang="0">
                    <a:pos x="268" y="563"/>
                  </a:cxn>
                  <a:cxn ang="0">
                    <a:pos x="311" y="515"/>
                  </a:cxn>
                  <a:cxn ang="0">
                    <a:pos x="335" y="467"/>
                  </a:cxn>
                  <a:cxn ang="0">
                    <a:pos x="353" y="419"/>
                  </a:cxn>
                  <a:cxn ang="0">
                    <a:pos x="360" y="365"/>
                  </a:cxn>
                  <a:cxn ang="0">
                    <a:pos x="360" y="365"/>
                  </a:cxn>
                </a:cxnLst>
                <a:rect l="0" t="0" r="r" b="b"/>
                <a:pathLst>
                  <a:path w="360" h="563">
                    <a:moveTo>
                      <a:pt x="360" y="365"/>
                    </a:moveTo>
                    <a:lnTo>
                      <a:pt x="353" y="305"/>
                    </a:lnTo>
                    <a:lnTo>
                      <a:pt x="335" y="251"/>
                    </a:lnTo>
                    <a:lnTo>
                      <a:pt x="305" y="204"/>
                    </a:lnTo>
                    <a:lnTo>
                      <a:pt x="262" y="156"/>
                    </a:lnTo>
                    <a:lnTo>
                      <a:pt x="213" y="108"/>
                    </a:lnTo>
                    <a:lnTo>
                      <a:pt x="159" y="66"/>
                    </a:lnTo>
                    <a:lnTo>
                      <a:pt x="92" y="30"/>
                    </a:lnTo>
                    <a:lnTo>
                      <a:pt x="19" y="0"/>
                    </a:lnTo>
                    <a:lnTo>
                      <a:pt x="0" y="12"/>
                    </a:lnTo>
                    <a:lnTo>
                      <a:pt x="67" y="42"/>
                    </a:lnTo>
                    <a:lnTo>
                      <a:pt x="134" y="78"/>
                    </a:lnTo>
                    <a:lnTo>
                      <a:pt x="189" y="114"/>
                    </a:lnTo>
                    <a:lnTo>
                      <a:pt x="238" y="162"/>
                    </a:lnTo>
                    <a:lnTo>
                      <a:pt x="274" y="210"/>
                    </a:lnTo>
                    <a:lnTo>
                      <a:pt x="299" y="257"/>
                    </a:lnTo>
                    <a:lnTo>
                      <a:pt x="317" y="311"/>
                    </a:lnTo>
                    <a:lnTo>
                      <a:pt x="323" y="365"/>
                    </a:lnTo>
                    <a:lnTo>
                      <a:pt x="317" y="419"/>
                    </a:lnTo>
                    <a:lnTo>
                      <a:pt x="299" y="467"/>
                    </a:lnTo>
                    <a:lnTo>
                      <a:pt x="274" y="515"/>
                    </a:lnTo>
                    <a:lnTo>
                      <a:pt x="238" y="563"/>
                    </a:lnTo>
                    <a:lnTo>
                      <a:pt x="268" y="563"/>
                    </a:lnTo>
                    <a:lnTo>
                      <a:pt x="311" y="515"/>
                    </a:lnTo>
                    <a:lnTo>
                      <a:pt x="335" y="467"/>
                    </a:lnTo>
                    <a:lnTo>
                      <a:pt x="353" y="419"/>
                    </a:lnTo>
                    <a:lnTo>
                      <a:pt x="360" y="365"/>
                    </a:lnTo>
                    <a:lnTo>
                      <a:pt x="360" y="3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41" name="Freeform 33"/>
              <p:cNvSpPr>
                <a:spLocks/>
              </p:cNvSpPr>
              <p:nvPr/>
            </p:nvSpPr>
            <p:spPr bwMode="hidden">
              <a:xfrm>
                <a:off x="2318" y="3631"/>
                <a:ext cx="1078" cy="425"/>
              </a:xfrm>
              <a:custGeom>
                <a:avLst/>
                <a:gdLst/>
                <a:ahLst/>
                <a:cxnLst>
                  <a:cxn ang="0">
                    <a:pos x="1053" y="425"/>
                  </a:cxn>
                  <a:cxn ang="0">
                    <a:pos x="1078" y="419"/>
                  </a:cxn>
                  <a:cxn ang="0">
                    <a:pos x="1066" y="377"/>
                  </a:cxn>
                  <a:cxn ang="0">
                    <a:pos x="1047" y="336"/>
                  </a:cxn>
                  <a:cxn ang="0">
                    <a:pos x="986" y="252"/>
                  </a:cxn>
                  <a:cxn ang="0">
                    <a:pos x="907" y="180"/>
                  </a:cxn>
                  <a:cxn ang="0">
                    <a:pos x="810" y="120"/>
                  </a:cxn>
                  <a:cxn ang="0">
                    <a:pos x="694" y="72"/>
                  </a:cxn>
                  <a:cxn ang="0">
                    <a:pos x="560" y="30"/>
                  </a:cxn>
                  <a:cxn ang="0">
                    <a:pos x="420" y="6"/>
                  </a:cxn>
                  <a:cxn ang="0">
                    <a:pos x="268" y="0"/>
                  </a:cxn>
                  <a:cxn ang="0">
                    <a:pos x="134" y="6"/>
                  </a:cxn>
                  <a:cxn ang="0">
                    <a:pos x="0" y="24"/>
                  </a:cxn>
                  <a:cxn ang="0">
                    <a:pos x="12" y="36"/>
                  </a:cxn>
                  <a:cxn ang="0">
                    <a:pos x="134" y="18"/>
                  </a:cxn>
                  <a:cxn ang="0">
                    <a:pos x="268" y="12"/>
                  </a:cxn>
                  <a:cxn ang="0">
                    <a:pos x="420" y="18"/>
                  </a:cxn>
                  <a:cxn ang="0">
                    <a:pos x="554" y="42"/>
                  </a:cxn>
                  <a:cxn ang="0">
                    <a:pos x="682" y="84"/>
                  </a:cxn>
                  <a:cxn ang="0">
                    <a:pos x="798" y="132"/>
                  </a:cxn>
                  <a:cxn ang="0">
                    <a:pos x="895" y="192"/>
                  </a:cxn>
                  <a:cxn ang="0">
                    <a:pos x="968" y="264"/>
                  </a:cxn>
                  <a:cxn ang="0">
                    <a:pos x="999" y="300"/>
                  </a:cxn>
                  <a:cxn ang="0">
                    <a:pos x="1023" y="342"/>
                  </a:cxn>
                  <a:cxn ang="0">
                    <a:pos x="1041" y="383"/>
                  </a:cxn>
                  <a:cxn ang="0">
                    <a:pos x="1053" y="425"/>
                  </a:cxn>
                  <a:cxn ang="0">
                    <a:pos x="1053" y="425"/>
                  </a:cxn>
                </a:cxnLst>
                <a:rect l="0" t="0" r="r" b="b"/>
                <a:pathLst>
                  <a:path w="1078" h="425">
                    <a:moveTo>
                      <a:pt x="1053" y="425"/>
                    </a:moveTo>
                    <a:lnTo>
                      <a:pt x="1078" y="419"/>
                    </a:lnTo>
                    <a:lnTo>
                      <a:pt x="1066" y="377"/>
                    </a:lnTo>
                    <a:lnTo>
                      <a:pt x="1047" y="336"/>
                    </a:lnTo>
                    <a:lnTo>
                      <a:pt x="986" y="252"/>
                    </a:lnTo>
                    <a:lnTo>
                      <a:pt x="907" y="180"/>
                    </a:lnTo>
                    <a:lnTo>
                      <a:pt x="810" y="120"/>
                    </a:lnTo>
                    <a:lnTo>
                      <a:pt x="694" y="72"/>
                    </a:lnTo>
                    <a:lnTo>
                      <a:pt x="560" y="30"/>
                    </a:lnTo>
                    <a:lnTo>
                      <a:pt x="420" y="6"/>
                    </a:lnTo>
                    <a:lnTo>
                      <a:pt x="268" y="0"/>
                    </a:lnTo>
                    <a:lnTo>
                      <a:pt x="134" y="6"/>
                    </a:lnTo>
                    <a:lnTo>
                      <a:pt x="0" y="24"/>
                    </a:lnTo>
                    <a:lnTo>
                      <a:pt x="12" y="36"/>
                    </a:lnTo>
                    <a:lnTo>
                      <a:pt x="134" y="18"/>
                    </a:lnTo>
                    <a:lnTo>
                      <a:pt x="268" y="12"/>
                    </a:lnTo>
                    <a:lnTo>
                      <a:pt x="420" y="18"/>
                    </a:lnTo>
                    <a:lnTo>
                      <a:pt x="554" y="42"/>
                    </a:lnTo>
                    <a:lnTo>
                      <a:pt x="682" y="84"/>
                    </a:lnTo>
                    <a:lnTo>
                      <a:pt x="798" y="132"/>
                    </a:lnTo>
                    <a:lnTo>
                      <a:pt x="895" y="192"/>
                    </a:lnTo>
                    <a:lnTo>
                      <a:pt x="968" y="264"/>
                    </a:lnTo>
                    <a:lnTo>
                      <a:pt x="999" y="300"/>
                    </a:lnTo>
                    <a:lnTo>
                      <a:pt x="1023" y="342"/>
                    </a:lnTo>
                    <a:lnTo>
                      <a:pt x="1041" y="383"/>
                    </a:lnTo>
                    <a:lnTo>
                      <a:pt x="1053" y="425"/>
                    </a:lnTo>
                    <a:lnTo>
                      <a:pt x="1053" y="42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42" name="Freeform 34"/>
              <p:cNvSpPr>
                <a:spLocks/>
              </p:cNvSpPr>
              <p:nvPr/>
            </p:nvSpPr>
            <p:spPr bwMode="hidden">
              <a:xfrm>
                <a:off x="3304" y="4080"/>
                <a:ext cx="98" cy="234"/>
              </a:xfrm>
              <a:custGeom>
                <a:avLst/>
                <a:gdLst/>
                <a:ahLst/>
                <a:cxnLst>
                  <a:cxn ang="0">
                    <a:pos x="0" y="234"/>
                  </a:cxn>
                  <a:cxn ang="0">
                    <a:pos x="25" y="234"/>
                  </a:cxn>
                  <a:cxn ang="0">
                    <a:pos x="55" y="186"/>
                  </a:cxn>
                  <a:cxn ang="0">
                    <a:pos x="80" y="138"/>
                  </a:cxn>
                  <a:cxn ang="0">
                    <a:pos x="92" y="90"/>
                  </a:cxn>
                  <a:cxn ang="0">
                    <a:pos x="98" y="36"/>
                  </a:cxn>
                  <a:cxn ang="0">
                    <a:pos x="98" y="0"/>
                  </a:cxn>
                  <a:cxn ang="0">
                    <a:pos x="74" y="0"/>
                  </a:cxn>
                  <a:cxn ang="0">
                    <a:pos x="74" y="36"/>
                  </a:cxn>
                  <a:cxn ang="0">
                    <a:pos x="67" y="90"/>
                  </a:cxn>
                  <a:cxn ang="0">
                    <a:pos x="55" y="138"/>
                  </a:cxn>
                  <a:cxn ang="0">
                    <a:pos x="31" y="186"/>
                  </a:cxn>
                  <a:cxn ang="0">
                    <a:pos x="0" y="234"/>
                  </a:cxn>
                  <a:cxn ang="0">
                    <a:pos x="0" y="234"/>
                  </a:cxn>
                </a:cxnLst>
                <a:rect l="0" t="0" r="r" b="b"/>
                <a:pathLst>
                  <a:path w="98" h="234">
                    <a:moveTo>
                      <a:pt x="0" y="234"/>
                    </a:moveTo>
                    <a:lnTo>
                      <a:pt x="25" y="234"/>
                    </a:lnTo>
                    <a:lnTo>
                      <a:pt x="55" y="186"/>
                    </a:lnTo>
                    <a:lnTo>
                      <a:pt x="80" y="138"/>
                    </a:lnTo>
                    <a:lnTo>
                      <a:pt x="92" y="90"/>
                    </a:lnTo>
                    <a:lnTo>
                      <a:pt x="98" y="36"/>
                    </a:lnTo>
                    <a:lnTo>
                      <a:pt x="98" y="0"/>
                    </a:lnTo>
                    <a:lnTo>
                      <a:pt x="74" y="0"/>
                    </a:lnTo>
                    <a:lnTo>
                      <a:pt x="74" y="36"/>
                    </a:lnTo>
                    <a:lnTo>
                      <a:pt x="67" y="90"/>
                    </a:lnTo>
                    <a:lnTo>
                      <a:pt x="55" y="138"/>
                    </a:lnTo>
                    <a:lnTo>
                      <a:pt x="31" y="186"/>
                    </a:lnTo>
                    <a:lnTo>
                      <a:pt x="0" y="234"/>
                    </a:lnTo>
                    <a:lnTo>
                      <a:pt x="0" y="23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43" name="Freeform 35"/>
              <p:cNvSpPr>
                <a:spLocks/>
              </p:cNvSpPr>
              <p:nvPr/>
            </p:nvSpPr>
            <p:spPr bwMode="hidden">
              <a:xfrm>
                <a:off x="1776" y="3673"/>
                <a:ext cx="481" cy="641"/>
              </a:xfrm>
              <a:custGeom>
                <a:avLst/>
                <a:gdLst/>
                <a:ahLst/>
                <a:cxnLst>
                  <a:cxn ang="0">
                    <a:pos x="18" y="443"/>
                  </a:cxn>
                  <a:cxn ang="0">
                    <a:pos x="24" y="371"/>
                  </a:cxn>
                  <a:cxn ang="0">
                    <a:pos x="55" y="305"/>
                  </a:cxn>
                  <a:cxn ang="0">
                    <a:pos x="91" y="246"/>
                  </a:cxn>
                  <a:cxn ang="0">
                    <a:pos x="146" y="186"/>
                  </a:cxn>
                  <a:cxn ang="0">
                    <a:pos x="213" y="132"/>
                  </a:cxn>
                  <a:cxn ang="0">
                    <a:pos x="292" y="84"/>
                  </a:cxn>
                  <a:cxn ang="0">
                    <a:pos x="384" y="48"/>
                  </a:cxn>
                  <a:cxn ang="0">
                    <a:pos x="481" y="12"/>
                  </a:cxn>
                  <a:cxn ang="0">
                    <a:pos x="457" y="0"/>
                  </a:cxn>
                  <a:cxn ang="0">
                    <a:pos x="359" y="36"/>
                  </a:cxn>
                  <a:cxn ang="0">
                    <a:pos x="274" y="78"/>
                  </a:cxn>
                  <a:cxn ang="0">
                    <a:pos x="195" y="126"/>
                  </a:cxn>
                  <a:cxn ang="0">
                    <a:pos x="128" y="180"/>
                  </a:cxn>
                  <a:cxn ang="0">
                    <a:pos x="73" y="240"/>
                  </a:cxn>
                  <a:cxn ang="0">
                    <a:pos x="37" y="305"/>
                  </a:cxn>
                  <a:cxn ang="0">
                    <a:pos x="6" y="371"/>
                  </a:cxn>
                  <a:cxn ang="0">
                    <a:pos x="0" y="443"/>
                  </a:cxn>
                  <a:cxn ang="0">
                    <a:pos x="6" y="497"/>
                  </a:cxn>
                  <a:cxn ang="0">
                    <a:pos x="18" y="545"/>
                  </a:cxn>
                  <a:cxn ang="0">
                    <a:pos x="43" y="593"/>
                  </a:cxn>
                  <a:cxn ang="0">
                    <a:pos x="73" y="641"/>
                  </a:cxn>
                  <a:cxn ang="0">
                    <a:pos x="97" y="641"/>
                  </a:cxn>
                  <a:cxn ang="0">
                    <a:pos x="67" y="593"/>
                  </a:cxn>
                  <a:cxn ang="0">
                    <a:pos x="43" y="545"/>
                  </a:cxn>
                  <a:cxn ang="0">
                    <a:pos x="24" y="497"/>
                  </a:cxn>
                  <a:cxn ang="0">
                    <a:pos x="18" y="443"/>
                  </a:cxn>
                  <a:cxn ang="0">
                    <a:pos x="18" y="443"/>
                  </a:cxn>
                </a:cxnLst>
                <a:rect l="0" t="0" r="r" b="b"/>
                <a:pathLst>
                  <a:path w="481" h="641">
                    <a:moveTo>
                      <a:pt x="18" y="443"/>
                    </a:moveTo>
                    <a:lnTo>
                      <a:pt x="24" y="371"/>
                    </a:lnTo>
                    <a:lnTo>
                      <a:pt x="55" y="305"/>
                    </a:lnTo>
                    <a:lnTo>
                      <a:pt x="91" y="246"/>
                    </a:lnTo>
                    <a:lnTo>
                      <a:pt x="146" y="186"/>
                    </a:lnTo>
                    <a:lnTo>
                      <a:pt x="213" y="132"/>
                    </a:lnTo>
                    <a:lnTo>
                      <a:pt x="292" y="84"/>
                    </a:lnTo>
                    <a:lnTo>
                      <a:pt x="384" y="48"/>
                    </a:lnTo>
                    <a:lnTo>
                      <a:pt x="481" y="12"/>
                    </a:lnTo>
                    <a:lnTo>
                      <a:pt x="457" y="0"/>
                    </a:lnTo>
                    <a:lnTo>
                      <a:pt x="359" y="36"/>
                    </a:lnTo>
                    <a:lnTo>
                      <a:pt x="274" y="78"/>
                    </a:lnTo>
                    <a:lnTo>
                      <a:pt x="195" y="126"/>
                    </a:lnTo>
                    <a:lnTo>
                      <a:pt x="128" y="180"/>
                    </a:lnTo>
                    <a:lnTo>
                      <a:pt x="73" y="240"/>
                    </a:lnTo>
                    <a:lnTo>
                      <a:pt x="37" y="305"/>
                    </a:lnTo>
                    <a:lnTo>
                      <a:pt x="6" y="371"/>
                    </a:lnTo>
                    <a:lnTo>
                      <a:pt x="0" y="443"/>
                    </a:lnTo>
                    <a:lnTo>
                      <a:pt x="6" y="497"/>
                    </a:lnTo>
                    <a:lnTo>
                      <a:pt x="18" y="545"/>
                    </a:lnTo>
                    <a:lnTo>
                      <a:pt x="43" y="593"/>
                    </a:lnTo>
                    <a:lnTo>
                      <a:pt x="73" y="641"/>
                    </a:lnTo>
                    <a:lnTo>
                      <a:pt x="97" y="641"/>
                    </a:lnTo>
                    <a:lnTo>
                      <a:pt x="67" y="593"/>
                    </a:lnTo>
                    <a:lnTo>
                      <a:pt x="43" y="545"/>
                    </a:lnTo>
                    <a:lnTo>
                      <a:pt x="24" y="497"/>
                    </a:lnTo>
                    <a:lnTo>
                      <a:pt x="18" y="443"/>
                    </a:lnTo>
                    <a:lnTo>
                      <a:pt x="18" y="443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  <p:grpSp>
          <p:nvGrpSpPr>
            <p:cNvPr id="1036" name="Group 36"/>
            <p:cNvGrpSpPr>
              <a:grpSpLocks/>
            </p:cNvGrpSpPr>
            <p:nvPr userDrawn="1"/>
          </p:nvGrpSpPr>
          <p:grpSpPr bwMode="auto">
            <a:xfrm>
              <a:off x="4128" y="3360"/>
              <a:ext cx="1351" cy="821"/>
              <a:chOff x="4128" y="3360"/>
              <a:chExt cx="1351" cy="821"/>
            </a:xfrm>
          </p:grpSpPr>
          <p:sp>
            <p:nvSpPr>
              <p:cNvPr id="119845" name="Freeform 37"/>
              <p:cNvSpPr>
                <a:spLocks noEditPoints="1"/>
              </p:cNvSpPr>
              <p:nvPr/>
            </p:nvSpPr>
            <p:spPr bwMode="hidden">
              <a:xfrm>
                <a:off x="4200" y="3402"/>
                <a:ext cx="1201" cy="731"/>
              </a:xfrm>
              <a:custGeom>
                <a:avLst/>
                <a:gdLst/>
                <a:ahLst/>
                <a:cxnLst>
                  <a:cxn ang="0">
                    <a:pos x="484" y="6"/>
                  </a:cxn>
                  <a:cxn ang="0">
                    <a:pos x="263" y="60"/>
                  </a:cxn>
                  <a:cxn ang="0">
                    <a:pos x="101" y="162"/>
                  </a:cxn>
                  <a:cxn ang="0">
                    <a:pos x="12" y="294"/>
                  </a:cxn>
                  <a:cxn ang="0">
                    <a:pos x="0" y="366"/>
                  </a:cxn>
                  <a:cxn ang="0">
                    <a:pos x="12" y="437"/>
                  </a:cxn>
                  <a:cxn ang="0">
                    <a:pos x="101" y="569"/>
                  </a:cxn>
                  <a:cxn ang="0">
                    <a:pos x="263" y="671"/>
                  </a:cxn>
                  <a:cxn ang="0">
                    <a:pos x="484" y="725"/>
                  </a:cxn>
                  <a:cxn ang="0">
                    <a:pos x="723" y="725"/>
                  </a:cxn>
                  <a:cxn ang="0">
                    <a:pos x="938" y="671"/>
                  </a:cxn>
                  <a:cxn ang="0">
                    <a:pos x="1100" y="569"/>
                  </a:cxn>
                  <a:cxn ang="0">
                    <a:pos x="1189" y="437"/>
                  </a:cxn>
                  <a:cxn ang="0">
                    <a:pos x="1201" y="366"/>
                  </a:cxn>
                  <a:cxn ang="0">
                    <a:pos x="1189" y="294"/>
                  </a:cxn>
                  <a:cxn ang="0">
                    <a:pos x="1100" y="162"/>
                  </a:cxn>
                  <a:cxn ang="0">
                    <a:pos x="938" y="60"/>
                  </a:cxn>
                  <a:cxn ang="0">
                    <a:pos x="723" y="6"/>
                  </a:cxn>
                  <a:cxn ang="0">
                    <a:pos x="604" y="0"/>
                  </a:cxn>
                  <a:cxn ang="0">
                    <a:pos x="490" y="701"/>
                  </a:cxn>
                  <a:cxn ang="0">
                    <a:pos x="287" y="647"/>
                  </a:cxn>
                  <a:cxn ang="0">
                    <a:pos x="131" y="557"/>
                  </a:cxn>
                  <a:cxn ang="0">
                    <a:pos x="48" y="437"/>
                  </a:cxn>
                  <a:cxn ang="0">
                    <a:pos x="36" y="366"/>
                  </a:cxn>
                  <a:cxn ang="0">
                    <a:pos x="48" y="300"/>
                  </a:cxn>
                  <a:cxn ang="0">
                    <a:pos x="131" y="174"/>
                  </a:cxn>
                  <a:cxn ang="0">
                    <a:pos x="287" y="84"/>
                  </a:cxn>
                  <a:cxn ang="0">
                    <a:pos x="490" y="30"/>
                  </a:cxn>
                  <a:cxn ang="0">
                    <a:pos x="717" y="30"/>
                  </a:cxn>
                  <a:cxn ang="0">
                    <a:pos x="920" y="84"/>
                  </a:cxn>
                  <a:cxn ang="0">
                    <a:pos x="1070" y="174"/>
                  </a:cxn>
                  <a:cxn ang="0">
                    <a:pos x="1153" y="300"/>
                  </a:cxn>
                  <a:cxn ang="0">
                    <a:pos x="1153" y="437"/>
                  </a:cxn>
                  <a:cxn ang="0">
                    <a:pos x="1070" y="557"/>
                  </a:cxn>
                  <a:cxn ang="0">
                    <a:pos x="920" y="647"/>
                  </a:cxn>
                  <a:cxn ang="0">
                    <a:pos x="717" y="701"/>
                  </a:cxn>
                  <a:cxn ang="0">
                    <a:pos x="604" y="707"/>
                  </a:cxn>
                </a:cxnLst>
                <a:rect l="0" t="0" r="r" b="b"/>
                <a:pathLst>
                  <a:path w="1201" h="731">
                    <a:moveTo>
                      <a:pt x="604" y="0"/>
                    </a:moveTo>
                    <a:lnTo>
                      <a:pt x="484" y="6"/>
                    </a:lnTo>
                    <a:lnTo>
                      <a:pt x="370" y="30"/>
                    </a:lnTo>
                    <a:lnTo>
                      <a:pt x="263" y="60"/>
                    </a:lnTo>
                    <a:lnTo>
                      <a:pt x="179" y="108"/>
                    </a:lnTo>
                    <a:lnTo>
                      <a:pt x="101" y="162"/>
                    </a:lnTo>
                    <a:lnTo>
                      <a:pt x="48" y="222"/>
                    </a:lnTo>
                    <a:lnTo>
                      <a:pt x="12" y="294"/>
                    </a:lnTo>
                    <a:lnTo>
                      <a:pt x="6" y="330"/>
                    </a:lnTo>
                    <a:lnTo>
                      <a:pt x="0" y="366"/>
                    </a:lnTo>
                    <a:lnTo>
                      <a:pt x="6" y="401"/>
                    </a:lnTo>
                    <a:lnTo>
                      <a:pt x="12" y="437"/>
                    </a:lnTo>
                    <a:lnTo>
                      <a:pt x="48" y="509"/>
                    </a:lnTo>
                    <a:lnTo>
                      <a:pt x="101" y="569"/>
                    </a:lnTo>
                    <a:lnTo>
                      <a:pt x="179" y="623"/>
                    </a:lnTo>
                    <a:lnTo>
                      <a:pt x="263" y="671"/>
                    </a:lnTo>
                    <a:lnTo>
                      <a:pt x="370" y="701"/>
                    </a:lnTo>
                    <a:lnTo>
                      <a:pt x="484" y="725"/>
                    </a:lnTo>
                    <a:lnTo>
                      <a:pt x="604" y="731"/>
                    </a:lnTo>
                    <a:lnTo>
                      <a:pt x="723" y="725"/>
                    </a:lnTo>
                    <a:lnTo>
                      <a:pt x="837" y="701"/>
                    </a:lnTo>
                    <a:lnTo>
                      <a:pt x="938" y="671"/>
                    </a:lnTo>
                    <a:lnTo>
                      <a:pt x="1028" y="623"/>
                    </a:lnTo>
                    <a:lnTo>
                      <a:pt x="1100" y="569"/>
                    </a:lnTo>
                    <a:lnTo>
                      <a:pt x="1153" y="509"/>
                    </a:lnTo>
                    <a:lnTo>
                      <a:pt x="1189" y="437"/>
                    </a:lnTo>
                    <a:lnTo>
                      <a:pt x="1201" y="401"/>
                    </a:lnTo>
                    <a:lnTo>
                      <a:pt x="1201" y="366"/>
                    </a:lnTo>
                    <a:lnTo>
                      <a:pt x="1201" y="330"/>
                    </a:lnTo>
                    <a:lnTo>
                      <a:pt x="1189" y="294"/>
                    </a:lnTo>
                    <a:lnTo>
                      <a:pt x="1153" y="222"/>
                    </a:lnTo>
                    <a:lnTo>
                      <a:pt x="1100" y="162"/>
                    </a:lnTo>
                    <a:lnTo>
                      <a:pt x="1028" y="108"/>
                    </a:lnTo>
                    <a:lnTo>
                      <a:pt x="938" y="60"/>
                    </a:lnTo>
                    <a:lnTo>
                      <a:pt x="837" y="30"/>
                    </a:lnTo>
                    <a:lnTo>
                      <a:pt x="723" y="6"/>
                    </a:lnTo>
                    <a:lnTo>
                      <a:pt x="604" y="0"/>
                    </a:lnTo>
                    <a:lnTo>
                      <a:pt x="604" y="0"/>
                    </a:lnTo>
                    <a:close/>
                    <a:moveTo>
                      <a:pt x="604" y="707"/>
                    </a:moveTo>
                    <a:lnTo>
                      <a:pt x="490" y="701"/>
                    </a:lnTo>
                    <a:lnTo>
                      <a:pt x="382" y="683"/>
                    </a:lnTo>
                    <a:lnTo>
                      <a:pt x="287" y="647"/>
                    </a:lnTo>
                    <a:lnTo>
                      <a:pt x="203" y="611"/>
                    </a:lnTo>
                    <a:lnTo>
                      <a:pt x="131" y="557"/>
                    </a:lnTo>
                    <a:lnTo>
                      <a:pt x="83" y="497"/>
                    </a:lnTo>
                    <a:lnTo>
                      <a:pt x="48" y="437"/>
                    </a:lnTo>
                    <a:lnTo>
                      <a:pt x="42" y="401"/>
                    </a:lnTo>
                    <a:lnTo>
                      <a:pt x="36" y="366"/>
                    </a:lnTo>
                    <a:lnTo>
                      <a:pt x="42" y="330"/>
                    </a:lnTo>
                    <a:lnTo>
                      <a:pt x="48" y="300"/>
                    </a:lnTo>
                    <a:lnTo>
                      <a:pt x="83" y="234"/>
                    </a:lnTo>
                    <a:lnTo>
                      <a:pt x="131" y="174"/>
                    </a:lnTo>
                    <a:lnTo>
                      <a:pt x="203" y="126"/>
                    </a:lnTo>
                    <a:lnTo>
                      <a:pt x="287" y="84"/>
                    </a:lnTo>
                    <a:lnTo>
                      <a:pt x="382" y="54"/>
                    </a:lnTo>
                    <a:lnTo>
                      <a:pt x="490" y="30"/>
                    </a:lnTo>
                    <a:lnTo>
                      <a:pt x="604" y="24"/>
                    </a:lnTo>
                    <a:lnTo>
                      <a:pt x="717" y="30"/>
                    </a:lnTo>
                    <a:lnTo>
                      <a:pt x="825" y="54"/>
                    </a:lnTo>
                    <a:lnTo>
                      <a:pt x="920" y="84"/>
                    </a:lnTo>
                    <a:lnTo>
                      <a:pt x="1004" y="126"/>
                    </a:lnTo>
                    <a:lnTo>
                      <a:pt x="1070" y="174"/>
                    </a:lnTo>
                    <a:lnTo>
                      <a:pt x="1124" y="234"/>
                    </a:lnTo>
                    <a:lnTo>
                      <a:pt x="1153" y="300"/>
                    </a:lnTo>
                    <a:lnTo>
                      <a:pt x="1165" y="366"/>
                    </a:lnTo>
                    <a:lnTo>
                      <a:pt x="1153" y="437"/>
                    </a:lnTo>
                    <a:lnTo>
                      <a:pt x="1124" y="497"/>
                    </a:lnTo>
                    <a:lnTo>
                      <a:pt x="1070" y="557"/>
                    </a:lnTo>
                    <a:lnTo>
                      <a:pt x="1004" y="611"/>
                    </a:lnTo>
                    <a:lnTo>
                      <a:pt x="920" y="647"/>
                    </a:lnTo>
                    <a:lnTo>
                      <a:pt x="825" y="683"/>
                    </a:lnTo>
                    <a:lnTo>
                      <a:pt x="717" y="701"/>
                    </a:lnTo>
                    <a:lnTo>
                      <a:pt x="604" y="707"/>
                    </a:lnTo>
                    <a:lnTo>
                      <a:pt x="604" y="707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46" name="Freeform 38"/>
              <p:cNvSpPr>
                <a:spLocks/>
              </p:cNvSpPr>
              <p:nvPr/>
            </p:nvSpPr>
            <p:spPr bwMode="hidden">
              <a:xfrm>
                <a:off x="4128" y="3366"/>
                <a:ext cx="544" cy="737"/>
              </a:xfrm>
              <a:custGeom>
                <a:avLst/>
                <a:gdLst/>
                <a:ahLst/>
                <a:cxnLst>
                  <a:cxn ang="0">
                    <a:pos x="24" y="402"/>
                  </a:cxn>
                  <a:cxn ang="0">
                    <a:pos x="36" y="330"/>
                  </a:cxn>
                  <a:cxn ang="0">
                    <a:pos x="66" y="264"/>
                  </a:cxn>
                  <a:cxn ang="0">
                    <a:pos x="108" y="204"/>
                  </a:cxn>
                  <a:cxn ang="0">
                    <a:pos x="173" y="150"/>
                  </a:cxn>
                  <a:cxn ang="0">
                    <a:pos x="251" y="102"/>
                  </a:cxn>
                  <a:cxn ang="0">
                    <a:pos x="335" y="60"/>
                  </a:cxn>
                  <a:cxn ang="0">
                    <a:pos x="436" y="30"/>
                  </a:cxn>
                  <a:cxn ang="0">
                    <a:pos x="544" y="12"/>
                  </a:cxn>
                  <a:cxn ang="0">
                    <a:pos x="544" y="0"/>
                  </a:cxn>
                  <a:cxn ang="0">
                    <a:pos x="430" y="18"/>
                  </a:cxn>
                  <a:cxn ang="0">
                    <a:pos x="329" y="48"/>
                  </a:cxn>
                  <a:cxn ang="0">
                    <a:pos x="233" y="90"/>
                  </a:cxn>
                  <a:cxn ang="0">
                    <a:pos x="155" y="138"/>
                  </a:cxn>
                  <a:cxn ang="0">
                    <a:pos x="90" y="198"/>
                  </a:cxn>
                  <a:cxn ang="0">
                    <a:pos x="42" y="258"/>
                  </a:cxn>
                  <a:cxn ang="0">
                    <a:pos x="12" y="330"/>
                  </a:cxn>
                  <a:cxn ang="0">
                    <a:pos x="0" y="402"/>
                  </a:cxn>
                  <a:cxn ang="0">
                    <a:pos x="6" y="455"/>
                  </a:cxn>
                  <a:cxn ang="0">
                    <a:pos x="18" y="503"/>
                  </a:cxn>
                  <a:cxn ang="0">
                    <a:pos x="42" y="545"/>
                  </a:cxn>
                  <a:cxn ang="0">
                    <a:pos x="78" y="593"/>
                  </a:cxn>
                  <a:cxn ang="0">
                    <a:pos x="114" y="635"/>
                  </a:cxn>
                  <a:cxn ang="0">
                    <a:pos x="161" y="671"/>
                  </a:cxn>
                  <a:cxn ang="0">
                    <a:pos x="221" y="707"/>
                  </a:cxn>
                  <a:cxn ang="0">
                    <a:pos x="281" y="737"/>
                  </a:cxn>
                  <a:cxn ang="0">
                    <a:pos x="323" y="737"/>
                  </a:cxn>
                  <a:cxn ang="0">
                    <a:pos x="257" y="707"/>
                  </a:cxn>
                  <a:cxn ang="0">
                    <a:pos x="203" y="671"/>
                  </a:cxn>
                  <a:cxn ang="0">
                    <a:pos x="149" y="635"/>
                  </a:cxn>
                  <a:cxn ang="0">
                    <a:pos x="108" y="593"/>
                  </a:cxn>
                  <a:cxn ang="0">
                    <a:pos x="72" y="551"/>
                  </a:cxn>
                  <a:cxn ang="0">
                    <a:pos x="48" y="503"/>
                  </a:cxn>
                  <a:cxn ang="0">
                    <a:pos x="30" y="455"/>
                  </a:cxn>
                  <a:cxn ang="0">
                    <a:pos x="24" y="402"/>
                  </a:cxn>
                  <a:cxn ang="0">
                    <a:pos x="24" y="402"/>
                  </a:cxn>
                </a:cxnLst>
                <a:rect l="0" t="0" r="r" b="b"/>
                <a:pathLst>
                  <a:path w="544" h="737">
                    <a:moveTo>
                      <a:pt x="24" y="402"/>
                    </a:moveTo>
                    <a:lnTo>
                      <a:pt x="36" y="330"/>
                    </a:lnTo>
                    <a:lnTo>
                      <a:pt x="66" y="264"/>
                    </a:lnTo>
                    <a:lnTo>
                      <a:pt x="108" y="204"/>
                    </a:lnTo>
                    <a:lnTo>
                      <a:pt x="173" y="150"/>
                    </a:lnTo>
                    <a:lnTo>
                      <a:pt x="251" y="102"/>
                    </a:lnTo>
                    <a:lnTo>
                      <a:pt x="335" y="60"/>
                    </a:lnTo>
                    <a:lnTo>
                      <a:pt x="436" y="30"/>
                    </a:lnTo>
                    <a:lnTo>
                      <a:pt x="544" y="12"/>
                    </a:lnTo>
                    <a:lnTo>
                      <a:pt x="544" y="0"/>
                    </a:lnTo>
                    <a:lnTo>
                      <a:pt x="430" y="18"/>
                    </a:lnTo>
                    <a:lnTo>
                      <a:pt x="329" y="48"/>
                    </a:lnTo>
                    <a:lnTo>
                      <a:pt x="233" y="90"/>
                    </a:lnTo>
                    <a:lnTo>
                      <a:pt x="155" y="138"/>
                    </a:lnTo>
                    <a:lnTo>
                      <a:pt x="90" y="198"/>
                    </a:lnTo>
                    <a:lnTo>
                      <a:pt x="42" y="258"/>
                    </a:lnTo>
                    <a:lnTo>
                      <a:pt x="12" y="330"/>
                    </a:lnTo>
                    <a:lnTo>
                      <a:pt x="0" y="402"/>
                    </a:lnTo>
                    <a:lnTo>
                      <a:pt x="6" y="455"/>
                    </a:lnTo>
                    <a:lnTo>
                      <a:pt x="18" y="503"/>
                    </a:lnTo>
                    <a:lnTo>
                      <a:pt x="42" y="545"/>
                    </a:lnTo>
                    <a:lnTo>
                      <a:pt x="78" y="593"/>
                    </a:lnTo>
                    <a:lnTo>
                      <a:pt x="114" y="635"/>
                    </a:lnTo>
                    <a:lnTo>
                      <a:pt x="161" y="671"/>
                    </a:lnTo>
                    <a:lnTo>
                      <a:pt x="221" y="707"/>
                    </a:lnTo>
                    <a:lnTo>
                      <a:pt x="281" y="737"/>
                    </a:lnTo>
                    <a:lnTo>
                      <a:pt x="323" y="737"/>
                    </a:lnTo>
                    <a:lnTo>
                      <a:pt x="257" y="707"/>
                    </a:lnTo>
                    <a:lnTo>
                      <a:pt x="203" y="671"/>
                    </a:lnTo>
                    <a:lnTo>
                      <a:pt x="149" y="635"/>
                    </a:lnTo>
                    <a:lnTo>
                      <a:pt x="108" y="593"/>
                    </a:lnTo>
                    <a:lnTo>
                      <a:pt x="72" y="551"/>
                    </a:lnTo>
                    <a:lnTo>
                      <a:pt x="48" y="503"/>
                    </a:lnTo>
                    <a:lnTo>
                      <a:pt x="30" y="455"/>
                    </a:lnTo>
                    <a:lnTo>
                      <a:pt x="24" y="402"/>
                    </a:lnTo>
                    <a:lnTo>
                      <a:pt x="24" y="40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47" name="Freeform 39"/>
              <p:cNvSpPr>
                <a:spLocks/>
              </p:cNvSpPr>
              <p:nvPr/>
            </p:nvSpPr>
            <p:spPr bwMode="hidden">
              <a:xfrm>
                <a:off x="4792" y="3360"/>
                <a:ext cx="609" cy="252"/>
              </a:xfrm>
              <a:custGeom>
                <a:avLst/>
                <a:gdLst/>
                <a:ahLst/>
                <a:cxnLst>
                  <a:cxn ang="0">
                    <a:pos x="12" y="12"/>
                  </a:cxn>
                  <a:cxn ang="0">
                    <a:pos x="113" y="18"/>
                  </a:cxn>
                  <a:cxn ang="0">
                    <a:pos x="203" y="30"/>
                  </a:cxn>
                  <a:cxn ang="0">
                    <a:pos x="292" y="48"/>
                  </a:cxn>
                  <a:cxn ang="0">
                    <a:pos x="376" y="78"/>
                  </a:cxn>
                  <a:cxn ang="0">
                    <a:pos x="448" y="114"/>
                  </a:cxn>
                  <a:cxn ang="0">
                    <a:pos x="514" y="156"/>
                  </a:cxn>
                  <a:cxn ang="0">
                    <a:pos x="567" y="198"/>
                  </a:cxn>
                  <a:cxn ang="0">
                    <a:pos x="609" y="252"/>
                  </a:cxn>
                  <a:cxn ang="0">
                    <a:pos x="609" y="216"/>
                  </a:cxn>
                  <a:cxn ang="0">
                    <a:pos x="561" y="168"/>
                  </a:cxn>
                  <a:cxn ang="0">
                    <a:pos x="502" y="126"/>
                  </a:cxn>
                  <a:cxn ang="0">
                    <a:pos x="436" y="90"/>
                  </a:cxn>
                  <a:cxn ang="0">
                    <a:pos x="364" y="60"/>
                  </a:cxn>
                  <a:cxn ang="0">
                    <a:pos x="286" y="36"/>
                  </a:cxn>
                  <a:cxn ang="0">
                    <a:pos x="197" y="18"/>
                  </a:cxn>
                  <a:cxn ang="0">
                    <a:pos x="107" y="6"/>
                  </a:cxn>
                  <a:cxn ang="0">
                    <a:pos x="12" y="0"/>
                  </a:cxn>
                  <a:cxn ang="0">
                    <a:pos x="6" y="0"/>
                  </a:cxn>
                  <a:cxn ang="0">
                    <a:pos x="0" y="0"/>
                  </a:cxn>
                  <a:cxn ang="0">
                    <a:pos x="0" y="12"/>
                  </a:cxn>
                  <a:cxn ang="0">
                    <a:pos x="6" y="12"/>
                  </a:cxn>
                  <a:cxn ang="0">
                    <a:pos x="12" y="12"/>
                  </a:cxn>
                  <a:cxn ang="0">
                    <a:pos x="12" y="12"/>
                  </a:cxn>
                </a:cxnLst>
                <a:rect l="0" t="0" r="r" b="b"/>
                <a:pathLst>
                  <a:path w="609" h="252">
                    <a:moveTo>
                      <a:pt x="12" y="12"/>
                    </a:moveTo>
                    <a:lnTo>
                      <a:pt x="113" y="18"/>
                    </a:lnTo>
                    <a:lnTo>
                      <a:pt x="203" y="30"/>
                    </a:lnTo>
                    <a:lnTo>
                      <a:pt x="292" y="48"/>
                    </a:lnTo>
                    <a:lnTo>
                      <a:pt x="376" y="78"/>
                    </a:lnTo>
                    <a:lnTo>
                      <a:pt x="448" y="114"/>
                    </a:lnTo>
                    <a:lnTo>
                      <a:pt x="514" y="156"/>
                    </a:lnTo>
                    <a:lnTo>
                      <a:pt x="567" y="198"/>
                    </a:lnTo>
                    <a:lnTo>
                      <a:pt x="609" y="252"/>
                    </a:lnTo>
                    <a:lnTo>
                      <a:pt x="609" y="216"/>
                    </a:lnTo>
                    <a:lnTo>
                      <a:pt x="561" y="168"/>
                    </a:lnTo>
                    <a:lnTo>
                      <a:pt x="502" y="126"/>
                    </a:lnTo>
                    <a:lnTo>
                      <a:pt x="436" y="90"/>
                    </a:lnTo>
                    <a:lnTo>
                      <a:pt x="364" y="60"/>
                    </a:lnTo>
                    <a:lnTo>
                      <a:pt x="286" y="36"/>
                    </a:lnTo>
                    <a:lnTo>
                      <a:pt x="197" y="18"/>
                    </a:lnTo>
                    <a:lnTo>
                      <a:pt x="107" y="6"/>
                    </a:lnTo>
                    <a:lnTo>
                      <a:pt x="12" y="0"/>
                    </a:lnTo>
                    <a:lnTo>
                      <a:pt x="6" y="0"/>
                    </a:lnTo>
                    <a:lnTo>
                      <a:pt x="0" y="0"/>
                    </a:lnTo>
                    <a:lnTo>
                      <a:pt x="0" y="12"/>
                    </a:lnTo>
                    <a:lnTo>
                      <a:pt x="6" y="12"/>
                    </a:lnTo>
                    <a:lnTo>
                      <a:pt x="12" y="12"/>
                    </a:lnTo>
                    <a:lnTo>
                      <a:pt x="12" y="1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48" name="Freeform 40"/>
              <p:cNvSpPr>
                <a:spLocks/>
              </p:cNvSpPr>
              <p:nvPr/>
            </p:nvSpPr>
            <p:spPr bwMode="hidden">
              <a:xfrm>
                <a:off x="5246" y="4007"/>
                <a:ext cx="72" cy="54"/>
              </a:xfrm>
              <a:custGeom>
                <a:avLst/>
                <a:gdLst/>
                <a:ahLst/>
                <a:cxnLst>
                  <a:cxn ang="0">
                    <a:pos x="72" y="0"/>
                  </a:cxn>
                  <a:cxn ang="0">
                    <a:pos x="36" y="30"/>
                  </a:cxn>
                  <a:cxn ang="0">
                    <a:pos x="0" y="54"/>
                  </a:cxn>
                  <a:cxn ang="0">
                    <a:pos x="36" y="54"/>
                  </a:cxn>
                  <a:cxn ang="0">
                    <a:pos x="54" y="42"/>
                  </a:cxn>
                  <a:cxn ang="0">
                    <a:pos x="72" y="24"/>
                  </a:cxn>
                  <a:cxn ang="0">
                    <a:pos x="72" y="24"/>
                  </a:cxn>
                  <a:cxn ang="0">
                    <a:pos x="72" y="0"/>
                  </a:cxn>
                  <a:cxn ang="0">
                    <a:pos x="72" y="0"/>
                  </a:cxn>
                </a:cxnLst>
                <a:rect l="0" t="0" r="r" b="b"/>
                <a:pathLst>
                  <a:path w="72" h="54">
                    <a:moveTo>
                      <a:pt x="72" y="0"/>
                    </a:moveTo>
                    <a:lnTo>
                      <a:pt x="36" y="30"/>
                    </a:lnTo>
                    <a:lnTo>
                      <a:pt x="0" y="54"/>
                    </a:lnTo>
                    <a:lnTo>
                      <a:pt x="36" y="54"/>
                    </a:lnTo>
                    <a:lnTo>
                      <a:pt x="54" y="42"/>
                    </a:lnTo>
                    <a:lnTo>
                      <a:pt x="72" y="24"/>
                    </a:lnTo>
                    <a:lnTo>
                      <a:pt x="72" y="24"/>
                    </a:lnTo>
                    <a:lnTo>
                      <a:pt x="72" y="0"/>
                    </a:lnTo>
                    <a:lnTo>
                      <a:pt x="7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49" name="Freeform 41"/>
              <p:cNvSpPr>
                <a:spLocks/>
              </p:cNvSpPr>
              <p:nvPr/>
            </p:nvSpPr>
            <p:spPr bwMode="hidden">
              <a:xfrm>
                <a:off x="4505" y="4073"/>
                <a:ext cx="705" cy="108"/>
              </a:xfrm>
              <a:custGeom>
                <a:avLst/>
                <a:gdLst/>
                <a:ahLst/>
                <a:cxnLst>
                  <a:cxn ang="0">
                    <a:pos x="299" y="90"/>
                  </a:cxn>
                  <a:cxn ang="0">
                    <a:pos x="221" y="90"/>
                  </a:cxn>
                  <a:cxn ang="0">
                    <a:pos x="143" y="78"/>
                  </a:cxn>
                  <a:cxn ang="0">
                    <a:pos x="0" y="48"/>
                  </a:cxn>
                  <a:cxn ang="0">
                    <a:pos x="0" y="66"/>
                  </a:cxn>
                  <a:cxn ang="0">
                    <a:pos x="143" y="96"/>
                  </a:cxn>
                  <a:cxn ang="0">
                    <a:pos x="221" y="108"/>
                  </a:cxn>
                  <a:cxn ang="0">
                    <a:pos x="299" y="108"/>
                  </a:cxn>
                  <a:cxn ang="0">
                    <a:pos x="412" y="102"/>
                  </a:cxn>
                  <a:cxn ang="0">
                    <a:pos x="520" y="84"/>
                  </a:cxn>
                  <a:cxn ang="0">
                    <a:pos x="615" y="60"/>
                  </a:cxn>
                  <a:cxn ang="0">
                    <a:pos x="705" y="24"/>
                  </a:cxn>
                  <a:cxn ang="0">
                    <a:pos x="705" y="0"/>
                  </a:cxn>
                  <a:cxn ang="0">
                    <a:pos x="615" y="42"/>
                  </a:cxn>
                  <a:cxn ang="0">
                    <a:pos x="520" y="66"/>
                  </a:cxn>
                  <a:cxn ang="0">
                    <a:pos x="412" y="84"/>
                  </a:cxn>
                  <a:cxn ang="0">
                    <a:pos x="299" y="90"/>
                  </a:cxn>
                  <a:cxn ang="0">
                    <a:pos x="299" y="90"/>
                  </a:cxn>
                </a:cxnLst>
                <a:rect l="0" t="0" r="r" b="b"/>
                <a:pathLst>
                  <a:path w="705" h="108">
                    <a:moveTo>
                      <a:pt x="299" y="90"/>
                    </a:moveTo>
                    <a:lnTo>
                      <a:pt x="221" y="90"/>
                    </a:lnTo>
                    <a:lnTo>
                      <a:pt x="143" y="78"/>
                    </a:lnTo>
                    <a:lnTo>
                      <a:pt x="0" y="48"/>
                    </a:lnTo>
                    <a:lnTo>
                      <a:pt x="0" y="66"/>
                    </a:lnTo>
                    <a:lnTo>
                      <a:pt x="143" y="96"/>
                    </a:lnTo>
                    <a:lnTo>
                      <a:pt x="221" y="108"/>
                    </a:lnTo>
                    <a:lnTo>
                      <a:pt x="299" y="108"/>
                    </a:lnTo>
                    <a:lnTo>
                      <a:pt x="412" y="102"/>
                    </a:lnTo>
                    <a:lnTo>
                      <a:pt x="520" y="84"/>
                    </a:lnTo>
                    <a:lnTo>
                      <a:pt x="615" y="60"/>
                    </a:lnTo>
                    <a:lnTo>
                      <a:pt x="705" y="24"/>
                    </a:lnTo>
                    <a:lnTo>
                      <a:pt x="705" y="0"/>
                    </a:lnTo>
                    <a:lnTo>
                      <a:pt x="615" y="42"/>
                    </a:lnTo>
                    <a:lnTo>
                      <a:pt x="520" y="66"/>
                    </a:lnTo>
                    <a:lnTo>
                      <a:pt x="412" y="84"/>
                    </a:lnTo>
                    <a:lnTo>
                      <a:pt x="299" y="90"/>
                    </a:lnTo>
                    <a:lnTo>
                      <a:pt x="299" y="9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50" name="Freeform 42"/>
              <p:cNvSpPr>
                <a:spLocks/>
              </p:cNvSpPr>
              <p:nvPr/>
            </p:nvSpPr>
            <p:spPr bwMode="hidden">
              <a:xfrm>
                <a:off x="5336" y="3654"/>
                <a:ext cx="143" cy="341"/>
              </a:xfrm>
              <a:custGeom>
                <a:avLst/>
                <a:gdLst/>
                <a:ahLst/>
                <a:cxnLst>
                  <a:cxn ang="0">
                    <a:pos x="119" y="114"/>
                  </a:cxn>
                  <a:cxn ang="0">
                    <a:pos x="113" y="173"/>
                  </a:cxn>
                  <a:cxn ang="0">
                    <a:pos x="89" y="239"/>
                  </a:cxn>
                  <a:cxn ang="0">
                    <a:pos x="47" y="293"/>
                  </a:cxn>
                  <a:cxn ang="0">
                    <a:pos x="0" y="341"/>
                  </a:cxn>
                  <a:cxn ang="0">
                    <a:pos x="29" y="341"/>
                  </a:cxn>
                  <a:cxn ang="0">
                    <a:pos x="77" y="287"/>
                  </a:cxn>
                  <a:cxn ang="0">
                    <a:pos x="113" y="233"/>
                  </a:cxn>
                  <a:cxn ang="0">
                    <a:pos x="137" y="173"/>
                  </a:cxn>
                  <a:cxn ang="0">
                    <a:pos x="143" y="114"/>
                  </a:cxn>
                  <a:cxn ang="0">
                    <a:pos x="137" y="60"/>
                  </a:cxn>
                  <a:cxn ang="0">
                    <a:pos x="119" y="0"/>
                  </a:cxn>
                  <a:cxn ang="0">
                    <a:pos x="89" y="0"/>
                  </a:cxn>
                  <a:cxn ang="0">
                    <a:pos x="113" y="60"/>
                  </a:cxn>
                  <a:cxn ang="0">
                    <a:pos x="119" y="114"/>
                  </a:cxn>
                  <a:cxn ang="0">
                    <a:pos x="119" y="114"/>
                  </a:cxn>
                </a:cxnLst>
                <a:rect l="0" t="0" r="r" b="b"/>
                <a:pathLst>
                  <a:path w="143" h="341">
                    <a:moveTo>
                      <a:pt x="119" y="114"/>
                    </a:moveTo>
                    <a:lnTo>
                      <a:pt x="113" y="173"/>
                    </a:lnTo>
                    <a:lnTo>
                      <a:pt x="89" y="239"/>
                    </a:lnTo>
                    <a:lnTo>
                      <a:pt x="47" y="293"/>
                    </a:lnTo>
                    <a:lnTo>
                      <a:pt x="0" y="341"/>
                    </a:lnTo>
                    <a:lnTo>
                      <a:pt x="29" y="341"/>
                    </a:lnTo>
                    <a:lnTo>
                      <a:pt x="77" y="287"/>
                    </a:lnTo>
                    <a:lnTo>
                      <a:pt x="113" y="233"/>
                    </a:lnTo>
                    <a:lnTo>
                      <a:pt x="137" y="173"/>
                    </a:lnTo>
                    <a:lnTo>
                      <a:pt x="143" y="114"/>
                    </a:lnTo>
                    <a:lnTo>
                      <a:pt x="137" y="60"/>
                    </a:lnTo>
                    <a:lnTo>
                      <a:pt x="119" y="0"/>
                    </a:lnTo>
                    <a:lnTo>
                      <a:pt x="89" y="0"/>
                    </a:lnTo>
                    <a:lnTo>
                      <a:pt x="113" y="60"/>
                    </a:lnTo>
                    <a:lnTo>
                      <a:pt x="119" y="114"/>
                    </a:lnTo>
                    <a:lnTo>
                      <a:pt x="119" y="11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51" name="Freeform 43"/>
              <p:cNvSpPr>
                <a:spLocks/>
              </p:cNvSpPr>
              <p:nvPr/>
            </p:nvSpPr>
            <p:spPr bwMode="hidden">
              <a:xfrm>
                <a:off x="5061" y="3624"/>
                <a:ext cx="83" cy="90"/>
              </a:xfrm>
              <a:custGeom>
                <a:avLst/>
                <a:gdLst/>
                <a:ahLst/>
                <a:cxnLst>
                  <a:cxn ang="0">
                    <a:pos x="59" y="90"/>
                  </a:cxn>
                  <a:cxn ang="0">
                    <a:pos x="83" y="84"/>
                  </a:cxn>
                  <a:cxn ang="0">
                    <a:pos x="71" y="60"/>
                  </a:cxn>
                  <a:cxn ang="0">
                    <a:pos x="53" y="42"/>
                  </a:cxn>
                  <a:cxn ang="0">
                    <a:pos x="6" y="0"/>
                  </a:cxn>
                  <a:cxn ang="0">
                    <a:pos x="0" y="18"/>
                  </a:cxn>
                  <a:cxn ang="0">
                    <a:pos x="35" y="48"/>
                  </a:cxn>
                  <a:cxn ang="0">
                    <a:pos x="59" y="90"/>
                  </a:cxn>
                  <a:cxn ang="0">
                    <a:pos x="59" y="90"/>
                  </a:cxn>
                </a:cxnLst>
                <a:rect l="0" t="0" r="r" b="b"/>
                <a:pathLst>
                  <a:path w="83" h="90">
                    <a:moveTo>
                      <a:pt x="59" y="90"/>
                    </a:moveTo>
                    <a:lnTo>
                      <a:pt x="83" y="84"/>
                    </a:lnTo>
                    <a:lnTo>
                      <a:pt x="71" y="60"/>
                    </a:lnTo>
                    <a:lnTo>
                      <a:pt x="53" y="42"/>
                    </a:lnTo>
                    <a:lnTo>
                      <a:pt x="6" y="0"/>
                    </a:lnTo>
                    <a:lnTo>
                      <a:pt x="0" y="18"/>
                    </a:lnTo>
                    <a:lnTo>
                      <a:pt x="35" y="48"/>
                    </a:lnTo>
                    <a:lnTo>
                      <a:pt x="59" y="90"/>
                    </a:lnTo>
                    <a:lnTo>
                      <a:pt x="59" y="9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52" name="Freeform 44"/>
              <p:cNvSpPr>
                <a:spLocks/>
              </p:cNvSpPr>
              <p:nvPr/>
            </p:nvSpPr>
            <p:spPr bwMode="hidden">
              <a:xfrm>
                <a:off x="4445" y="3552"/>
                <a:ext cx="717" cy="431"/>
              </a:xfrm>
              <a:custGeom>
                <a:avLst/>
                <a:gdLst/>
                <a:ahLst/>
                <a:cxnLst>
                  <a:cxn ang="0">
                    <a:pos x="693" y="216"/>
                  </a:cxn>
                  <a:cxn ang="0">
                    <a:pos x="687" y="257"/>
                  </a:cxn>
                  <a:cxn ang="0">
                    <a:pos x="669" y="293"/>
                  </a:cxn>
                  <a:cxn ang="0">
                    <a:pos x="633" y="329"/>
                  </a:cxn>
                  <a:cxn ang="0">
                    <a:pos x="598" y="359"/>
                  </a:cxn>
                  <a:cxn ang="0">
                    <a:pos x="544" y="383"/>
                  </a:cxn>
                  <a:cxn ang="0">
                    <a:pos x="490" y="401"/>
                  </a:cxn>
                  <a:cxn ang="0">
                    <a:pos x="424" y="413"/>
                  </a:cxn>
                  <a:cxn ang="0">
                    <a:pos x="359" y="419"/>
                  </a:cxn>
                  <a:cxn ang="0">
                    <a:pos x="293" y="413"/>
                  </a:cxn>
                  <a:cxn ang="0">
                    <a:pos x="227" y="401"/>
                  </a:cxn>
                  <a:cxn ang="0">
                    <a:pos x="173" y="383"/>
                  </a:cxn>
                  <a:cxn ang="0">
                    <a:pos x="119" y="359"/>
                  </a:cxn>
                  <a:cxn ang="0">
                    <a:pos x="84" y="329"/>
                  </a:cxn>
                  <a:cxn ang="0">
                    <a:pos x="48" y="293"/>
                  </a:cxn>
                  <a:cxn ang="0">
                    <a:pos x="30" y="257"/>
                  </a:cxn>
                  <a:cxn ang="0">
                    <a:pos x="24" y="216"/>
                  </a:cxn>
                  <a:cxn ang="0">
                    <a:pos x="30" y="174"/>
                  </a:cxn>
                  <a:cxn ang="0">
                    <a:pos x="48" y="138"/>
                  </a:cxn>
                  <a:cxn ang="0">
                    <a:pos x="84" y="102"/>
                  </a:cxn>
                  <a:cxn ang="0">
                    <a:pos x="119" y="72"/>
                  </a:cxn>
                  <a:cxn ang="0">
                    <a:pos x="173" y="48"/>
                  </a:cxn>
                  <a:cxn ang="0">
                    <a:pos x="227" y="30"/>
                  </a:cxn>
                  <a:cxn ang="0">
                    <a:pos x="293" y="18"/>
                  </a:cxn>
                  <a:cxn ang="0">
                    <a:pos x="359" y="12"/>
                  </a:cxn>
                  <a:cxn ang="0">
                    <a:pos x="418" y="18"/>
                  </a:cxn>
                  <a:cxn ang="0">
                    <a:pos x="478" y="30"/>
                  </a:cxn>
                  <a:cxn ang="0">
                    <a:pos x="532" y="48"/>
                  </a:cxn>
                  <a:cxn ang="0">
                    <a:pos x="580" y="66"/>
                  </a:cxn>
                  <a:cxn ang="0">
                    <a:pos x="586" y="48"/>
                  </a:cxn>
                  <a:cxn ang="0">
                    <a:pos x="478" y="12"/>
                  </a:cxn>
                  <a:cxn ang="0">
                    <a:pos x="418" y="6"/>
                  </a:cxn>
                  <a:cxn ang="0">
                    <a:pos x="359" y="0"/>
                  </a:cxn>
                  <a:cxn ang="0">
                    <a:pos x="287" y="6"/>
                  </a:cxn>
                  <a:cxn ang="0">
                    <a:pos x="221" y="18"/>
                  </a:cxn>
                  <a:cxn ang="0">
                    <a:pos x="161" y="36"/>
                  </a:cxn>
                  <a:cxn ang="0">
                    <a:pos x="107" y="66"/>
                  </a:cxn>
                  <a:cxn ang="0">
                    <a:pos x="60" y="96"/>
                  </a:cxn>
                  <a:cxn ang="0">
                    <a:pos x="30" y="132"/>
                  </a:cxn>
                  <a:cxn ang="0">
                    <a:pos x="6" y="174"/>
                  </a:cxn>
                  <a:cxn ang="0">
                    <a:pos x="0" y="216"/>
                  </a:cxn>
                  <a:cxn ang="0">
                    <a:pos x="6" y="257"/>
                  </a:cxn>
                  <a:cxn ang="0">
                    <a:pos x="30" y="299"/>
                  </a:cxn>
                  <a:cxn ang="0">
                    <a:pos x="60" y="335"/>
                  </a:cxn>
                  <a:cxn ang="0">
                    <a:pos x="107" y="371"/>
                  </a:cxn>
                  <a:cxn ang="0">
                    <a:pos x="161" y="395"/>
                  </a:cxn>
                  <a:cxn ang="0">
                    <a:pos x="221" y="413"/>
                  </a:cxn>
                  <a:cxn ang="0">
                    <a:pos x="287" y="425"/>
                  </a:cxn>
                  <a:cxn ang="0">
                    <a:pos x="359" y="431"/>
                  </a:cxn>
                  <a:cxn ang="0">
                    <a:pos x="430" y="425"/>
                  </a:cxn>
                  <a:cxn ang="0">
                    <a:pos x="496" y="413"/>
                  </a:cxn>
                  <a:cxn ang="0">
                    <a:pos x="562" y="395"/>
                  </a:cxn>
                  <a:cxn ang="0">
                    <a:pos x="610" y="371"/>
                  </a:cxn>
                  <a:cxn ang="0">
                    <a:pos x="657" y="335"/>
                  </a:cxn>
                  <a:cxn ang="0">
                    <a:pos x="687" y="299"/>
                  </a:cxn>
                  <a:cxn ang="0">
                    <a:pos x="711" y="257"/>
                  </a:cxn>
                  <a:cxn ang="0">
                    <a:pos x="717" y="216"/>
                  </a:cxn>
                  <a:cxn ang="0">
                    <a:pos x="717" y="204"/>
                  </a:cxn>
                  <a:cxn ang="0">
                    <a:pos x="711" y="192"/>
                  </a:cxn>
                  <a:cxn ang="0">
                    <a:pos x="687" y="198"/>
                  </a:cxn>
                  <a:cxn ang="0">
                    <a:pos x="693" y="210"/>
                  </a:cxn>
                  <a:cxn ang="0">
                    <a:pos x="693" y="216"/>
                  </a:cxn>
                  <a:cxn ang="0">
                    <a:pos x="693" y="216"/>
                  </a:cxn>
                </a:cxnLst>
                <a:rect l="0" t="0" r="r" b="b"/>
                <a:pathLst>
                  <a:path w="717" h="431">
                    <a:moveTo>
                      <a:pt x="693" y="216"/>
                    </a:moveTo>
                    <a:lnTo>
                      <a:pt x="687" y="257"/>
                    </a:lnTo>
                    <a:lnTo>
                      <a:pt x="669" y="293"/>
                    </a:lnTo>
                    <a:lnTo>
                      <a:pt x="633" y="329"/>
                    </a:lnTo>
                    <a:lnTo>
                      <a:pt x="598" y="359"/>
                    </a:lnTo>
                    <a:lnTo>
                      <a:pt x="544" y="383"/>
                    </a:lnTo>
                    <a:lnTo>
                      <a:pt x="490" y="401"/>
                    </a:lnTo>
                    <a:lnTo>
                      <a:pt x="424" y="413"/>
                    </a:lnTo>
                    <a:lnTo>
                      <a:pt x="359" y="419"/>
                    </a:lnTo>
                    <a:lnTo>
                      <a:pt x="293" y="413"/>
                    </a:lnTo>
                    <a:lnTo>
                      <a:pt x="227" y="401"/>
                    </a:lnTo>
                    <a:lnTo>
                      <a:pt x="173" y="383"/>
                    </a:lnTo>
                    <a:lnTo>
                      <a:pt x="119" y="359"/>
                    </a:lnTo>
                    <a:lnTo>
                      <a:pt x="84" y="329"/>
                    </a:lnTo>
                    <a:lnTo>
                      <a:pt x="48" y="293"/>
                    </a:lnTo>
                    <a:lnTo>
                      <a:pt x="30" y="257"/>
                    </a:lnTo>
                    <a:lnTo>
                      <a:pt x="24" y="216"/>
                    </a:lnTo>
                    <a:lnTo>
                      <a:pt x="30" y="174"/>
                    </a:lnTo>
                    <a:lnTo>
                      <a:pt x="48" y="138"/>
                    </a:lnTo>
                    <a:lnTo>
                      <a:pt x="84" y="102"/>
                    </a:lnTo>
                    <a:lnTo>
                      <a:pt x="119" y="72"/>
                    </a:lnTo>
                    <a:lnTo>
                      <a:pt x="173" y="48"/>
                    </a:lnTo>
                    <a:lnTo>
                      <a:pt x="227" y="30"/>
                    </a:lnTo>
                    <a:lnTo>
                      <a:pt x="293" y="18"/>
                    </a:lnTo>
                    <a:lnTo>
                      <a:pt x="359" y="12"/>
                    </a:lnTo>
                    <a:lnTo>
                      <a:pt x="418" y="18"/>
                    </a:lnTo>
                    <a:lnTo>
                      <a:pt x="478" y="30"/>
                    </a:lnTo>
                    <a:lnTo>
                      <a:pt x="532" y="48"/>
                    </a:lnTo>
                    <a:lnTo>
                      <a:pt x="580" y="66"/>
                    </a:lnTo>
                    <a:lnTo>
                      <a:pt x="586" y="48"/>
                    </a:lnTo>
                    <a:lnTo>
                      <a:pt x="478" y="12"/>
                    </a:lnTo>
                    <a:lnTo>
                      <a:pt x="418" y="6"/>
                    </a:lnTo>
                    <a:lnTo>
                      <a:pt x="359" y="0"/>
                    </a:lnTo>
                    <a:lnTo>
                      <a:pt x="287" y="6"/>
                    </a:lnTo>
                    <a:lnTo>
                      <a:pt x="221" y="18"/>
                    </a:lnTo>
                    <a:lnTo>
                      <a:pt x="161" y="36"/>
                    </a:lnTo>
                    <a:lnTo>
                      <a:pt x="107" y="66"/>
                    </a:lnTo>
                    <a:lnTo>
                      <a:pt x="60" y="96"/>
                    </a:lnTo>
                    <a:lnTo>
                      <a:pt x="30" y="132"/>
                    </a:lnTo>
                    <a:lnTo>
                      <a:pt x="6" y="174"/>
                    </a:lnTo>
                    <a:lnTo>
                      <a:pt x="0" y="216"/>
                    </a:lnTo>
                    <a:lnTo>
                      <a:pt x="6" y="257"/>
                    </a:lnTo>
                    <a:lnTo>
                      <a:pt x="30" y="299"/>
                    </a:lnTo>
                    <a:lnTo>
                      <a:pt x="60" y="335"/>
                    </a:lnTo>
                    <a:lnTo>
                      <a:pt x="107" y="371"/>
                    </a:lnTo>
                    <a:lnTo>
                      <a:pt x="161" y="395"/>
                    </a:lnTo>
                    <a:lnTo>
                      <a:pt x="221" y="413"/>
                    </a:lnTo>
                    <a:lnTo>
                      <a:pt x="287" y="425"/>
                    </a:lnTo>
                    <a:lnTo>
                      <a:pt x="359" y="431"/>
                    </a:lnTo>
                    <a:lnTo>
                      <a:pt x="430" y="425"/>
                    </a:lnTo>
                    <a:lnTo>
                      <a:pt x="496" y="413"/>
                    </a:lnTo>
                    <a:lnTo>
                      <a:pt x="562" y="395"/>
                    </a:lnTo>
                    <a:lnTo>
                      <a:pt x="610" y="371"/>
                    </a:lnTo>
                    <a:lnTo>
                      <a:pt x="657" y="335"/>
                    </a:lnTo>
                    <a:lnTo>
                      <a:pt x="687" y="299"/>
                    </a:lnTo>
                    <a:lnTo>
                      <a:pt x="711" y="257"/>
                    </a:lnTo>
                    <a:lnTo>
                      <a:pt x="717" y="216"/>
                    </a:lnTo>
                    <a:lnTo>
                      <a:pt x="717" y="204"/>
                    </a:lnTo>
                    <a:lnTo>
                      <a:pt x="711" y="192"/>
                    </a:lnTo>
                    <a:lnTo>
                      <a:pt x="687" y="198"/>
                    </a:lnTo>
                    <a:lnTo>
                      <a:pt x="693" y="210"/>
                    </a:lnTo>
                    <a:lnTo>
                      <a:pt x="693" y="216"/>
                    </a:lnTo>
                    <a:lnTo>
                      <a:pt x="693" y="216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53" name="Freeform 45"/>
              <p:cNvSpPr>
                <a:spLocks/>
              </p:cNvSpPr>
              <p:nvPr/>
            </p:nvSpPr>
            <p:spPr bwMode="hidden">
              <a:xfrm>
                <a:off x="4349" y="3510"/>
                <a:ext cx="909" cy="533"/>
              </a:xfrm>
              <a:custGeom>
                <a:avLst/>
                <a:gdLst/>
                <a:ahLst/>
                <a:cxnLst>
                  <a:cxn ang="0">
                    <a:pos x="616" y="0"/>
                  </a:cxn>
                  <a:cxn ang="0">
                    <a:pos x="616" y="18"/>
                  </a:cxn>
                  <a:cxn ang="0">
                    <a:pos x="724" y="60"/>
                  </a:cxn>
                  <a:cxn ang="0">
                    <a:pos x="765" y="84"/>
                  </a:cxn>
                  <a:cxn ang="0">
                    <a:pos x="807" y="114"/>
                  </a:cxn>
                  <a:cxn ang="0">
                    <a:pos x="837" y="144"/>
                  </a:cxn>
                  <a:cxn ang="0">
                    <a:pos x="861" y="180"/>
                  </a:cxn>
                  <a:cxn ang="0">
                    <a:pos x="873" y="216"/>
                  </a:cxn>
                  <a:cxn ang="0">
                    <a:pos x="879" y="258"/>
                  </a:cxn>
                  <a:cxn ang="0">
                    <a:pos x="873" y="311"/>
                  </a:cxn>
                  <a:cxn ang="0">
                    <a:pos x="843" y="359"/>
                  </a:cxn>
                  <a:cxn ang="0">
                    <a:pos x="807" y="401"/>
                  </a:cxn>
                  <a:cxn ang="0">
                    <a:pos x="753" y="443"/>
                  </a:cxn>
                  <a:cxn ang="0">
                    <a:pos x="694" y="473"/>
                  </a:cxn>
                  <a:cxn ang="0">
                    <a:pos x="622" y="497"/>
                  </a:cxn>
                  <a:cxn ang="0">
                    <a:pos x="538" y="509"/>
                  </a:cxn>
                  <a:cxn ang="0">
                    <a:pos x="455" y="515"/>
                  </a:cxn>
                  <a:cxn ang="0">
                    <a:pos x="371" y="509"/>
                  </a:cxn>
                  <a:cxn ang="0">
                    <a:pos x="287" y="497"/>
                  </a:cxn>
                  <a:cxn ang="0">
                    <a:pos x="215" y="473"/>
                  </a:cxn>
                  <a:cxn ang="0">
                    <a:pos x="156" y="443"/>
                  </a:cxn>
                  <a:cxn ang="0">
                    <a:pos x="102" y="401"/>
                  </a:cxn>
                  <a:cxn ang="0">
                    <a:pos x="66" y="359"/>
                  </a:cxn>
                  <a:cxn ang="0">
                    <a:pos x="36" y="311"/>
                  </a:cxn>
                  <a:cxn ang="0">
                    <a:pos x="30" y="258"/>
                  </a:cxn>
                  <a:cxn ang="0">
                    <a:pos x="36" y="222"/>
                  </a:cxn>
                  <a:cxn ang="0">
                    <a:pos x="48" y="186"/>
                  </a:cxn>
                  <a:cxn ang="0">
                    <a:pos x="66" y="156"/>
                  </a:cxn>
                  <a:cxn ang="0">
                    <a:pos x="90" y="126"/>
                  </a:cxn>
                  <a:cxn ang="0">
                    <a:pos x="66" y="114"/>
                  </a:cxn>
                  <a:cxn ang="0">
                    <a:pos x="36" y="144"/>
                  </a:cxn>
                  <a:cxn ang="0">
                    <a:pos x="18" y="180"/>
                  </a:cxn>
                  <a:cxn ang="0">
                    <a:pos x="6" y="216"/>
                  </a:cxn>
                  <a:cxn ang="0">
                    <a:pos x="0" y="258"/>
                  </a:cxn>
                  <a:cxn ang="0">
                    <a:pos x="12" y="311"/>
                  </a:cxn>
                  <a:cxn ang="0">
                    <a:pos x="36" y="365"/>
                  </a:cxn>
                  <a:cxn ang="0">
                    <a:pos x="78" y="413"/>
                  </a:cxn>
                  <a:cxn ang="0">
                    <a:pos x="132" y="449"/>
                  </a:cxn>
                  <a:cxn ang="0">
                    <a:pos x="203" y="485"/>
                  </a:cxn>
                  <a:cxn ang="0">
                    <a:pos x="275" y="509"/>
                  </a:cxn>
                  <a:cxn ang="0">
                    <a:pos x="365" y="527"/>
                  </a:cxn>
                  <a:cxn ang="0">
                    <a:pos x="455" y="533"/>
                  </a:cxn>
                  <a:cxn ang="0">
                    <a:pos x="544" y="527"/>
                  </a:cxn>
                  <a:cxn ang="0">
                    <a:pos x="634" y="509"/>
                  </a:cxn>
                  <a:cxn ang="0">
                    <a:pos x="712" y="485"/>
                  </a:cxn>
                  <a:cxn ang="0">
                    <a:pos x="777" y="449"/>
                  </a:cxn>
                  <a:cxn ang="0">
                    <a:pos x="831" y="413"/>
                  </a:cxn>
                  <a:cxn ang="0">
                    <a:pos x="873" y="365"/>
                  </a:cxn>
                  <a:cxn ang="0">
                    <a:pos x="897" y="311"/>
                  </a:cxn>
                  <a:cxn ang="0">
                    <a:pos x="909" y="258"/>
                  </a:cxn>
                  <a:cxn ang="0">
                    <a:pos x="903" y="216"/>
                  </a:cxn>
                  <a:cxn ang="0">
                    <a:pos x="885" y="174"/>
                  </a:cxn>
                  <a:cxn ang="0">
                    <a:pos x="861" y="132"/>
                  </a:cxn>
                  <a:cxn ang="0">
                    <a:pos x="825" y="102"/>
                  </a:cxn>
                  <a:cxn ang="0">
                    <a:pos x="783" y="66"/>
                  </a:cxn>
                  <a:cxn ang="0">
                    <a:pos x="735" y="42"/>
                  </a:cxn>
                  <a:cxn ang="0">
                    <a:pos x="616" y="0"/>
                  </a:cxn>
                  <a:cxn ang="0">
                    <a:pos x="616" y="0"/>
                  </a:cxn>
                </a:cxnLst>
                <a:rect l="0" t="0" r="r" b="b"/>
                <a:pathLst>
                  <a:path w="909" h="533">
                    <a:moveTo>
                      <a:pt x="616" y="0"/>
                    </a:moveTo>
                    <a:lnTo>
                      <a:pt x="616" y="18"/>
                    </a:lnTo>
                    <a:lnTo>
                      <a:pt x="724" y="60"/>
                    </a:lnTo>
                    <a:lnTo>
                      <a:pt x="765" y="84"/>
                    </a:lnTo>
                    <a:lnTo>
                      <a:pt x="807" y="114"/>
                    </a:lnTo>
                    <a:lnTo>
                      <a:pt x="837" y="144"/>
                    </a:lnTo>
                    <a:lnTo>
                      <a:pt x="861" y="180"/>
                    </a:lnTo>
                    <a:lnTo>
                      <a:pt x="873" y="216"/>
                    </a:lnTo>
                    <a:lnTo>
                      <a:pt x="879" y="258"/>
                    </a:lnTo>
                    <a:lnTo>
                      <a:pt x="873" y="311"/>
                    </a:lnTo>
                    <a:lnTo>
                      <a:pt x="843" y="359"/>
                    </a:lnTo>
                    <a:lnTo>
                      <a:pt x="807" y="401"/>
                    </a:lnTo>
                    <a:lnTo>
                      <a:pt x="753" y="443"/>
                    </a:lnTo>
                    <a:lnTo>
                      <a:pt x="694" y="473"/>
                    </a:lnTo>
                    <a:lnTo>
                      <a:pt x="622" y="497"/>
                    </a:lnTo>
                    <a:lnTo>
                      <a:pt x="538" y="509"/>
                    </a:lnTo>
                    <a:lnTo>
                      <a:pt x="455" y="515"/>
                    </a:lnTo>
                    <a:lnTo>
                      <a:pt x="371" y="509"/>
                    </a:lnTo>
                    <a:lnTo>
                      <a:pt x="287" y="497"/>
                    </a:lnTo>
                    <a:lnTo>
                      <a:pt x="215" y="473"/>
                    </a:lnTo>
                    <a:lnTo>
                      <a:pt x="156" y="443"/>
                    </a:lnTo>
                    <a:lnTo>
                      <a:pt x="102" y="401"/>
                    </a:lnTo>
                    <a:lnTo>
                      <a:pt x="66" y="359"/>
                    </a:lnTo>
                    <a:lnTo>
                      <a:pt x="36" y="311"/>
                    </a:lnTo>
                    <a:lnTo>
                      <a:pt x="30" y="258"/>
                    </a:lnTo>
                    <a:lnTo>
                      <a:pt x="36" y="222"/>
                    </a:lnTo>
                    <a:lnTo>
                      <a:pt x="48" y="186"/>
                    </a:lnTo>
                    <a:lnTo>
                      <a:pt x="66" y="156"/>
                    </a:lnTo>
                    <a:lnTo>
                      <a:pt x="90" y="126"/>
                    </a:lnTo>
                    <a:lnTo>
                      <a:pt x="66" y="114"/>
                    </a:lnTo>
                    <a:lnTo>
                      <a:pt x="36" y="144"/>
                    </a:lnTo>
                    <a:lnTo>
                      <a:pt x="18" y="180"/>
                    </a:lnTo>
                    <a:lnTo>
                      <a:pt x="6" y="216"/>
                    </a:lnTo>
                    <a:lnTo>
                      <a:pt x="0" y="258"/>
                    </a:lnTo>
                    <a:lnTo>
                      <a:pt x="12" y="311"/>
                    </a:lnTo>
                    <a:lnTo>
                      <a:pt x="36" y="365"/>
                    </a:lnTo>
                    <a:lnTo>
                      <a:pt x="78" y="413"/>
                    </a:lnTo>
                    <a:lnTo>
                      <a:pt x="132" y="449"/>
                    </a:lnTo>
                    <a:lnTo>
                      <a:pt x="203" y="485"/>
                    </a:lnTo>
                    <a:lnTo>
                      <a:pt x="275" y="509"/>
                    </a:lnTo>
                    <a:lnTo>
                      <a:pt x="365" y="527"/>
                    </a:lnTo>
                    <a:lnTo>
                      <a:pt x="455" y="533"/>
                    </a:lnTo>
                    <a:lnTo>
                      <a:pt x="544" y="527"/>
                    </a:lnTo>
                    <a:lnTo>
                      <a:pt x="634" y="509"/>
                    </a:lnTo>
                    <a:lnTo>
                      <a:pt x="712" y="485"/>
                    </a:lnTo>
                    <a:lnTo>
                      <a:pt x="777" y="449"/>
                    </a:lnTo>
                    <a:lnTo>
                      <a:pt x="831" y="413"/>
                    </a:lnTo>
                    <a:lnTo>
                      <a:pt x="873" y="365"/>
                    </a:lnTo>
                    <a:lnTo>
                      <a:pt x="897" y="311"/>
                    </a:lnTo>
                    <a:lnTo>
                      <a:pt x="909" y="258"/>
                    </a:lnTo>
                    <a:lnTo>
                      <a:pt x="903" y="216"/>
                    </a:lnTo>
                    <a:lnTo>
                      <a:pt x="885" y="174"/>
                    </a:lnTo>
                    <a:lnTo>
                      <a:pt x="861" y="132"/>
                    </a:lnTo>
                    <a:lnTo>
                      <a:pt x="825" y="102"/>
                    </a:lnTo>
                    <a:lnTo>
                      <a:pt x="783" y="66"/>
                    </a:lnTo>
                    <a:lnTo>
                      <a:pt x="735" y="42"/>
                    </a:lnTo>
                    <a:lnTo>
                      <a:pt x="616" y="0"/>
                    </a:lnTo>
                    <a:lnTo>
                      <a:pt x="616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54" name="Freeform 46"/>
              <p:cNvSpPr>
                <a:spLocks/>
              </p:cNvSpPr>
              <p:nvPr/>
            </p:nvSpPr>
            <p:spPr bwMode="hidden">
              <a:xfrm>
                <a:off x="4564" y="3492"/>
                <a:ext cx="365" cy="66"/>
              </a:xfrm>
              <a:custGeom>
                <a:avLst/>
                <a:gdLst/>
                <a:ahLst/>
                <a:cxnLst>
                  <a:cxn ang="0">
                    <a:pos x="240" y="18"/>
                  </a:cxn>
                  <a:cxn ang="0">
                    <a:pos x="299" y="24"/>
                  </a:cxn>
                  <a:cxn ang="0">
                    <a:pos x="359" y="30"/>
                  </a:cxn>
                  <a:cxn ang="0">
                    <a:pos x="365" y="12"/>
                  </a:cxn>
                  <a:cxn ang="0">
                    <a:pos x="305" y="6"/>
                  </a:cxn>
                  <a:cxn ang="0">
                    <a:pos x="240" y="0"/>
                  </a:cxn>
                  <a:cxn ang="0">
                    <a:pos x="174" y="6"/>
                  </a:cxn>
                  <a:cxn ang="0">
                    <a:pos x="114" y="12"/>
                  </a:cxn>
                  <a:cxn ang="0">
                    <a:pos x="0" y="42"/>
                  </a:cxn>
                  <a:cxn ang="0">
                    <a:pos x="0" y="66"/>
                  </a:cxn>
                  <a:cxn ang="0">
                    <a:pos x="54" y="48"/>
                  </a:cxn>
                  <a:cxn ang="0">
                    <a:pos x="114" y="30"/>
                  </a:cxn>
                  <a:cxn ang="0">
                    <a:pos x="174" y="24"/>
                  </a:cxn>
                  <a:cxn ang="0">
                    <a:pos x="240" y="18"/>
                  </a:cxn>
                  <a:cxn ang="0">
                    <a:pos x="240" y="18"/>
                  </a:cxn>
                </a:cxnLst>
                <a:rect l="0" t="0" r="r" b="b"/>
                <a:pathLst>
                  <a:path w="365" h="66">
                    <a:moveTo>
                      <a:pt x="240" y="18"/>
                    </a:moveTo>
                    <a:lnTo>
                      <a:pt x="299" y="24"/>
                    </a:lnTo>
                    <a:lnTo>
                      <a:pt x="359" y="30"/>
                    </a:lnTo>
                    <a:lnTo>
                      <a:pt x="365" y="12"/>
                    </a:lnTo>
                    <a:lnTo>
                      <a:pt x="305" y="6"/>
                    </a:lnTo>
                    <a:lnTo>
                      <a:pt x="240" y="0"/>
                    </a:lnTo>
                    <a:lnTo>
                      <a:pt x="174" y="6"/>
                    </a:lnTo>
                    <a:lnTo>
                      <a:pt x="114" y="12"/>
                    </a:lnTo>
                    <a:lnTo>
                      <a:pt x="0" y="42"/>
                    </a:lnTo>
                    <a:lnTo>
                      <a:pt x="0" y="66"/>
                    </a:lnTo>
                    <a:lnTo>
                      <a:pt x="54" y="48"/>
                    </a:lnTo>
                    <a:lnTo>
                      <a:pt x="114" y="30"/>
                    </a:lnTo>
                    <a:lnTo>
                      <a:pt x="174" y="24"/>
                    </a:lnTo>
                    <a:lnTo>
                      <a:pt x="240" y="18"/>
                    </a:lnTo>
                    <a:lnTo>
                      <a:pt x="240" y="1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55" name="Freeform 47"/>
              <p:cNvSpPr>
                <a:spLocks/>
              </p:cNvSpPr>
              <p:nvPr/>
            </p:nvSpPr>
            <p:spPr bwMode="hidden">
              <a:xfrm>
                <a:off x="4463" y="3558"/>
                <a:ext cx="66" cy="48"/>
              </a:xfrm>
              <a:custGeom>
                <a:avLst/>
                <a:gdLst/>
                <a:ahLst/>
                <a:cxnLst>
                  <a:cxn ang="0">
                    <a:pos x="66" y="18"/>
                  </a:cxn>
                  <a:cxn ang="0">
                    <a:pos x="48" y="0"/>
                  </a:cxn>
                  <a:cxn ang="0">
                    <a:pos x="24" y="12"/>
                  </a:cxn>
                  <a:cxn ang="0">
                    <a:pos x="0" y="30"/>
                  </a:cxn>
                  <a:cxn ang="0">
                    <a:pos x="12" y="48"/>
                  </a:cxn>
                  <a:cxn ang="0">
                    <a:pos x="42" y="30"/>
                  </a:cxn>
                  <a:cxn ang="0">
                    <a:pos x="66" y="18"/>
                  </a:cxn>
                  <a:cxn ang="0">
                    <a:pos x="66" y="18"/>
                  </a:cxn>
                </a:cxnLst>
                <a:rect l="0" t="0" r="r" b="b"/>
                <a:pathLst>
                  <a:path w="66" h="48">
                    <a:moveTo>
                      <a:pt x="66" y="18"/>
                    </a:moveTo>
                    <a:lnTo>
                      <a:pt x="48" y="0"/>
                    </a:lnTo>
                    <a:lnTo>
                      <a:pt x="24" y="12"/>
                    </a:lnTo>
                    <a:lnTo>
                      <a:pt x="0" y="30"/>
                    </a:lnTo>
                    <a:lnTo>
                      <a:pt x="12" y="48"/>
                    </a:lnTo>
                    <a:lnTo>
                      <a:pt x="42" y="30"/>
                    </a:lnTo>
                    <a:lnTo>
                      <a:pt x="66" y="18"/>
                    </a:lnTo>
                    <a:lnTo>
                      <a:pt x="66" y="1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56" name="Oval 48"/>
              <p:cNvSpPr>
                <a:spLocks noChangeArrowheads="1"/>
              </p:cNvSpPr>
              <p:nvPr/>
            </p:nvSpPr>
            <p:spPr bwMode="hidden">
              <a:xfrm>
                <a:off x="4546" y="3608"/>
                <a:ext cx="518" cy="319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57" name="Oval 49"/>
              <p:cNvSpPr>
                <a:spLocks noChangeArrowheads="1"/>
              </p:cNvSpPr>
              <p:nvPr/>
            </p:nvSpPr>
            <p:spPr bwMode="hidden">
              <a:xfrm>
                <a:off x="4578" y="3630"/>
                <a:ext cx="446" cy="271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58" name="Oval 50"/>
              <p:cNvSpPr>
                <a:spLocks noChangeArrowheads="1"/>
              </p:cNvSpPr>
              <p:nvPr/>
            </p:nvSpPr>
            <p:spPr bwMode="hidden">
              <a:xfrm>
                <a:off x="4610" y="3650"/>
                <a:ext cx="386" cy="233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59" name="Oval 51"/>
              <p:cNvSpPr>
                <a:spLocks noChangeArrowheads="1"/>
              </p:cNvSpPr>
              <p:nvPr/>
            </p:nvSpPr>
            <p:spPr bwMode="hidden">
              <a:xfrm>
                <a:off x="4654" y="3678"/>
                <a:ext cx="298" cy="177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60" name="Oval 52"/>
              <p:cNvSpPr>
                <a:spLocks noChangeArrowheads="1"/>
              </p:cNvSpPr>
              <p:nvPr/>
            </p:nvSpPr>
            <p:spPr bwMode="hidden">
              <a:xfrm>
                <a:off x="4690" y="3698"/>
                <a:ext cx="222" cy="139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61" name="Oval 53"/>
              <p:cNvSpPr>
                <a:spLocks noChangeArrowheads="1"/>
              </p:cNvSpPr>
              <p:nvPr/>
            </p:nvSpPr>
            <p:spPr bwMode="hidden">
              <a:xfrm>
                <a:off x="4738" y="3728"/>
                <a:ext cx="126" cy="81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  <p:grpSp>
          <p:nvGrpSpPr>
            <p:cNvPr id="1037" name="Group 54"/>
            <p:cNvGrpSpPr>
              <a:grpSpLocks/>
            </p:cNvGrpSpPr>
            <p:nvPr userDrawn="1"/>
          </p:nvGrpSpPr>
          <p:grpSpPr bwMode="auto">
            <a:xfrm>
              <a:off x="5280" y="3024"/>
              <a:ext cx="425" cy="258"/>
              <a:chOff x="5280" y="3024"/>
              <a:chExt cx="425" cy="258"/>
            </a:xfrm>
          </p:grpSpPr>
          <p:sp>
            <p:nvSpPr>
              <p:cNvPr id="119863" name="Freeform 55"/>
              <p:cNvSpPr>
                <a:spLocks/>
              </p:cNvSpPr>
              <p:nvPr/>
            </p:nvSpPr>
            <p:spPr bwMode="hidden">
              <a:xfrm>
                <a:off x="5280" y="3186"/>
                <a:ext cx="383" cy="96"/>
              </a:xfrm>
              <a:custGeom>
                <a:avLst/>
                <a:gdLst/>
                <a:ahLst/>
                <a:cxnLst>
                  <a:cxn ang="0">
                    <a:pos x="209" y="96"/>
                  </a:cxn>
                  <a:cxn ang="0">
                    <a:pos x="143" y="90"/>
                  </a:cxn>
                  <a:cxn ang="0">
                    <a:pos x="83" y="66"/>
                  </a:cxn>
                  <a:cxn ang="0">
                    <a:pos x="35" y="36"/>
                  </a:cxn>
                  <a:cxn ang="0">
                    <a:pos x="6" y="0"/>
                  </a:cxn>
                  <a:cxn ang="0">
                    <a:pos x="0" y="6"/>
                  </a:cxn>
                  <a:cxn ang="0">
                    <a:pos x="29" y="42"/>
                  </a:cxn>
                  <a:cxn ang="0">
                    <a:pos x="77" y="72"/>
                  </a:cxn>
                  <a:cxn ang="0">
                    <a:pos x="137" y="90"/>
                  </a:cxn>
                  <a:cxn ang="0">
                    <a:pos x="209" y="96"/>
                  </a:cxn>
                  <a:cxn ang="0">
                    <a:pos x="263" y="90"/>
                  </a:cxn>
                  <a:cxn ang="0">
                    <a:pos x="311" y="84"/>
                  </a:cxn>
                  <a:cxn ang="0">
                    <a:pos x="352" y="66"/>
                  </a:cxn>
                  <a:cxn ang="0">
                    <a:pos x="382" y="42"/>
                  </a:cxn>
                  <a:cxn ang="0">
                    <a:pos x="376" y="42"/>
                  </a:cxn>
                  <a:cxn ang="0">
                    <a:pos x="346" y="66"/>
                  </a:cxn>
                  <a:cxn ang="0">
                    <a:pos x="305" y="78"/>
                  </a:cxn>
                  <a:cxn ang="0">
                    <a:pos x="263" y="90"/>
                  </a:cxn>
                  <a:cxn ang="0">
                    <a:pos x="209" y="96"/>
                  </a:cxn>
                  <a:cxn ang="0">
                    <a:pos x="209" y="96"/>
                  </a:cxn>
                </a:cxnLst>
                <a:rect l="0" t="0" r="r" b="b"/>
                <a:pathLst>
                  <a:path w="382" h="96">
                    <a:moveTo>
                      <a:pt x="209" y="96"/>
                    </a:moveTo>
                    <a:lnTo>
                      <a:pt x="143" y="90"/>
                    </a:lnTo>
                    <a:lnTo>
                      <a:pt x="83" y="66"/>
                    </a:lnTo>
                    <a:lnTo>
                      <a:pt x="35" y="36"/>
                    </a:lnTo>
                    <a:lnTo>
                      <a:pt x="6" y="0"/>
                    </a:lnTo>
                    <a:lnTo>
                      <a:pt x="0" y="6"/>
                    </a:lnTo>
                    <a:lnTo>
                      <a:pt x="29" y="42"/>
                    </a:lnTo>
                    <a:lnTo>
                      <a:pt x="77" y="72"/>
                    </a:lnTo>
                    <a:lnTo>
                      <a:pt x="137" y="90"/>
                    </a:lnTo>
                    <a:lnTo>
                      <a:pt x="209" y="96"/>
                    </a:lnTo>
                    <a:lnTo>
                      <a:pt x="263" y="90"/>
                    </a:lnTo>
                    <a:lnTo>
                      <a:pt x="311" y="84"/>
                    </a:lnTo>
                    <a:lnTo>
                      <a:pt x="352" y="66"/>
                    </a:lnTo>
                    <a:lnTo>
                      <a:pt x="382" y="42"/>
                    </a:lnTo>
                    <a:lnTo>
                      <a:pt x="376" y="42"/>
                    </a:lnTo>
                    <a:lnTo>
                      <a:pt x="346" y="66"/>
                    </a:lnTo>
                    <a:lnTo>
                      <a:pt x="305" y="78"/>
                    </a:lnTo>
                    <a:lnTo>
                      <a:pt x="263" y="90"/>
                    </a:lnTo>
                    <a:lnTo>
                      <a:pt x="209" y="96"/>
                    </a:lnTo>
                    <a:lnTo>
                      <a:pt x="209" y="9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64" name="Freeform 56"/>
              <p:cNvSpPr>
                <a:spLocks/>
              </p:cNvSpPr>
              <p:nvPr/>
            </p:nvSpPr>
            <p:spPr bwMode="hidden">
              <a:xfrm>
                <a:off x="5315" y="3024"/>
                <a:ext cx="258" cy="54"/>
              </a:xfrm>
              <a:custGeom>
                <a:avLst/>
                <a:gdLst/>
                <a:ahLst/>
                <a:cxnLst>
                  <a:cxn ang="0">
                    <a:pos x="174" y="0"/>
                  </a:cxn>
                  <a:cxn ang="0">
                    <a:pos x="216" y="6"/>
                  </a:cxn>
                  <a:cxn ang="0">
                    <a:pos x="258" y="12"/>
                  </a:cxn>
                  <a:cxn ang="0">
                    <a:pos x="252" y="6"/>
                  </a:cxn>
                  <a:cxn ang="0">
                    <a:pos x="216" y="0"/>
                  </a:cxn>
                  <a:cxn ang="0">
                    <a:pos x="174" y="0"/>
                  </a:cxn>
                  <a:cxn ang="0">
                    <a:pos x="120" y="6"/>
                  </a:cxn>
                  <a:cxn ang="0">
                    <a:pos x="78" y="12"/>
                  </a:cxn>
                  <a:cxn ang="0">
                    <a:pos x="36" y="30"/>
                  </a:cxn>
                  <a:cxn ang="0">
                    <a:pos x="0" y="48"/>
                  </a:cxn>
                  <a:cxn ang="0">
                    <a:pos x="6" y="54"/>
                  </a:cxn>
                  <a:cxn ang="0">
                    <a:pos x="36" y="36"/>
                  </a:cxn>
                  <a:cxn ang="0">
                    <a:pos x="78" y="18"/>
                  </a:cxn>
                  <a:cxn ang="0">
                    <a:pos x="120" y="6"/>
                  </a:cxn>
                  <a:cxn ang="0">
                    <a:pos x="174" y="0"/>
                  </a:cxn>
                  <a:cxn ang="0">
                    <a:pos x="174" y="0"/>
                  </a:cxn>
                </a:cxnLst>
                <a:rect l="0" t="0" r="r" b="b"/>
                <a:pathLst>
                  <a:path w="258" h="54">
                    <a:moveTo>
                      <a:pt x="174" y="0"/>
                    </a:moveTo>
                    <a:lnTo>
                      <a:pt x="216" y="6"/>
                    </a:lnTo>
                    <a:lnTo>
                      <a:pt x="258" y="12"/>
                    </a:lnTo>
                    <a:lnTo>
                      <a:pt x="252" y="6"/>
                    </a:lnTo>
                    <a:lnTo>
                      <a:pt x="216" y="0"/>
                    </a:lnTo>
                    <a:lnTo>
                      <a:pt x="174" y="0"/>
                    </a:lnTo>
                    <a:lnTo>
                      <a:pt x="120" y="6"/>
                    </a:lnTo>
                    <a:lnTo>
                      <a:pt x="78" y="12"/>
                    </a:lnTo>
                    <a:lnTo>
                      <a:pt x="36" y="30"/>
                    </a:lnTo>
                    <a:lnTo>
                      <a:pt x="0" y="48"/>
                    </a:lnTo>
                    <a:lnTo>
                      <a:pt x="6" y="54"/>
                    </a:lnTo>
                    <a:lnTo>
                      <a:pt x="36" y="36"/>
                    </a:lnTo>
                    <a:lnTo>
                      <a:pt x="78" y="18"/>
                    </a:lnTo>
                    <a:lnTo>
                      <a:pt x="120" y="6"/>
                    </a:lnTo>
                    <a:lnTo>
                      <a:pt x="174" y="0"/>
                    </a:lnTo>
                    <a:lnTo>
                      <a:pt x="17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65" name="Freeform 57"/>
              <p:cNvSpPr>
                <a:spLocks/>
              </p:cNvSpPr>
              <p:nvPr/>
            </p:nvSpPr>
            <p:spPr bwMode="hidden">
              <a:xfrm>
                <a:off x="5645" y="3066"/>
                <a:ext cx="60" cy="156"/>
              </a:xfrm>
              <a:custGeom>
                <a:avLst/>
                <a:gdLst/>
                <a:ahLst/>
                <a:cxnLst>
                  <a:cxn ang="0">
                    <a:pos x="54" y="90"/>
                  </a:cxn>
                  <a:cxn ang="0">
                    <a:pos x="48" y="126"/>
                  </a:cxn>
                  <a:cxn ang="0">
                    <a:pos x="24" y="156"/>
                  </a:cxn>
                  <a:cxn ang="0">
                    <a:pos x="30" y="156"/>
                  </a:cxn>
                  <a:cxn ang="0">
                    <a:pos x="54" y="126"/>
                  </a:cxn>
                  <a:cxn ang="0">
                    <a:pos x="60" y="90"/>
                  </a:cxn>
                  <a:cxn ang="0">
                    <a:pos x="54" y="66"/>
                  </a:cxn>
                  <a:cxn ang="0">
                    <a:pos x="48" y="42"/>
                  </a:cxn>
                  <a:cxn ang="0">
                    <a:pos x="30" y="18"/>
                  </a:cxn>
                  <a:cxn ang="0">
                    <a:pos x="6" y="0"/>
                  </a:cxn>
                  <a:cxn ang="0">
                    <a:pos x="0" y="6"/>
                  </a:cxn>
                  <a:cxn ang="0">
                    <a:pos x="24" y="24"/>
                  </a:cxn>
                  <a:cxn ang="0">
                    <a:pos x="42" y="42"/>
                  </a:cxn>
                  <a:cxn ang="0">
                    <a:pos x="48" y="66"/>
                  </a:cxn>
                  <a:cxn ang="0">
                    <a:pos x="54" y="90"/>
                  </a:cxn>
                  <a:cxn ang="0">
                    <a:pos x="54" y="90"/>
                  </a:cxn>
                </a:cxnLst>
                <a:rect l="0" t="0" r="r" b="b"/>
                <a:pathLst>
                  <a:path w="60" h="156">
                    <a:moveTo>
                      <a:pt x="54" y="90"/>
                    </a:moveTo>
                    <a:lnTo>
                      <a:pt x="48" y="126"/>
                    </a:lnTo>
                    <a:lnTo>
                      <a:pt x="24" y="156"/>
                    </a:lnTo>
                    <a:lnTo>
                      <a:pt x="30" y="156"/>
                    </a:lnTo>
                    <a:lnTo>
                      <a:pt x="54" y="126"/>
                    </a:lnTo>
                    <a:lnTo>
                      <a:pt x="60" y="90"/>
                    </a:lnTo>
                    <a:lnTo>
                      <a:pt x="54" y="66"/>
                    </a:lnTo>
                    <a:lnTo>
                      <a:pt x="48" y="42"/>
                    </a:lnTo>
                    <a:lnTo>
                      <a:pt x="30" y="18"/>
                    </a:lnTo>
                    <a:lnTo>
                      <a:pt x="6" y="0"/>
                    </a:lnTo>
                    <a:lnTo>
                      <a:pt x="0" y="6"/>
                    </a:lnTo>
                    <a:lnTo>
                      <a:pt x="24" y="24"/>
                    </a:lnTo>
                    <a:lnTo>
                      <a:pt x="42" y="42"/>
                    </a:lnTo>
                    <a:lnTo>
                      <a:pt x="48" y="66"/>
                    </a:lnTo>
                    <a:lnTo>
                      <a:pt x="54" y="90"/>
                    </a:lnTo>
                    <a:lnTo>
                      <a:pt x="54" y="9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66" name="Freeform 58"/>
              <p:cNvSpPr>
                <a:spLocks/>
              </p:cNvSpPr>
              <p:nvPr/>
            </p:nvSpPr>
            <p:spPr bwMode="hidden">
              <a:xfrm>
                <a:off x="5375" y="3246"/>
                <a:ext cx="192" cy="18"/>
              </a:xfrm>
              <a:custGeom>
                <a:avLst/>
                <a:gdLst/>
                <a:ahLst/>
                <a:cxnLst>
                  <a:cxn ang="0">
                    <a:pos x="114" y="12"/>
                  </a:cxn>
                  <a:cxn ang="0">
                    <a:pos x="72" y="6"/>
                  </a:cxn>
                  <a:cxn ang="0">
                    <a:pos x="30" y="0"/>
                  </a:cxn>
                  <a:cxn ang="0">
                    <a:pos x="0" y="0"/>
                  </a:cxn>
                  <a:cxn ang="0">
                    <a:pos x="54" y="12"/>
                  </a:cxn>
                  <a:cxn ang="0">
                    <a:pos x="114" y="18"/>
                  </a:cxn>
                  <a:cxn ang="0">
                    <a:pos x="156" y="18"/>
                  </a:cxn>
                  <a:cxn ang="0">
                    <a:pos x="192" y="12"/>
                  </a:cxn>
                  <a:cxn ang="0">
                    <a:pos x="186" y="0"/>
                  </a:cxn>
                  <a:cxn ang="0">
                    <a:pos x="150" y="6"/>
                  </a:cxn>
                  <a:cxn ang="0">
                    <a:pos x="114" y="12"/>
                  </a:cxn>
                  <a:cxn ang="0">
                    <a:pos x="114" y="12"/>
                  </a:cxn>
                </a:cxnLst>
                <a:rect l="0" t="0" r="r" b="b"/>
                <a:pathLst>
                  <a:path w="192" h="18">
                    <a:moveTo>
                      <a:pt x="114" y="12"/>
                    </a:moveTo>
                    <a:lnTo>
                      <a:pt x="72" y="6"/>
                    </a:lnTo>
                    <a:lnTo>
                      <a:pt x="30" y="0"/>
                    </a:lnTo>
                    <a:lnTo>
                      <a:pt x="0" y="0"/>
                    </a:lnTo>
                    <a:lnTo>
                      <a:pt x="54" y="12"/>
                    </a:lnTo>
                    <a:lnTo>
                      <a:pt x="114" y="18"/>
                    </a:lnTo>
                    <a:lnTo>
                      <a:pt x="156" y="18"/>
                    </a:lnTo>
                    <a:lnTo>
                      <a:pt x="192" y="12"/>
                    </a:lnTo>
                    <a:lnTo>
                      <a:pt x="186" y="0"/>
                    </a:lnTo>
                    <a:lnTo>
                      <a:pt x="150" y="6"/>
                    </a:lnTo>
                    <a:lnTo>
                      <a:pt x="114" y="12"/>
                    </a:lnTo>
                    <a:lnTo>
                      <a:pt x="114" y="1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67" name="Freeform 59"/>
              <p:cNvSpPr>
                <a:spLocks/>
              </p:cNvSpPr>
              <p:nvPr/>
            </p:nvSpPr>
            <p:spPr bwMode="hidden">
              <a:xfrm>
                <a:off x="5304" y="3042"/>
                <a:ext cx="161" cy="186"/>
              </a:xfrm>
              <a:custGeom>
                <a:avLst/>
                <a:gdLst/>
                <a:ahLst/>
                <a:cxnLst>
                  <a:cxn ang="0">
                    <a:pos x="11" y="114"/>
                  </a:cxn>
                  <a:cxn ang="0">
                    <a:pos x="17" y="96"/>
                  </a:cxn>
                  <a:cxn ang="0">
                    <a:pos x="23" y="78"/>
                  </a:cxn>
                  <a:cxn ang="0">
                    <a:pos x="53" y="42"/>
                  </a:cxn>
                  <a:cxn ang="0">
                    <a:pos x="101" y="18"/>
                  </a:cxn>
                  <a:cxn ang="0">
                    <a:pos x="155" y="6"/>
                  </a:cxn>
                  <a:cxn ang="0">
                    <a:pos x="161" y="0"/>
                  </a:cxn>
                  <a:cxn ang="0">
                    <a:pos x="95" y="12"/>
                  </a:cxn>
                  <a:cxn ang="0">
                    <a:pos x="47" y="36"/>
                  </a:cxn>
                  <a:cxn ang="0">
                    <a:pos x="11" y="72"/>
                  </a:cxn>
                  <a:cxn ang="0">
                    <a:pos x="5" y="90"/>
                  </a:cxn>
                  <a:cxn ang="0">
                    <a:pos x="0" y="114"/>
                  </a:cxn>
                  <a:cxn ang="0">
                    <a:pos x="11" y="150"/>
                  </a:cxn>
                  <a:cxn ang="0">
                    <a:pos x="23" y="168"/>
                  </a:cxn>
                  <a:cxn ang="0">
                    <a:pos x="41" y="186"/>
                  </a:cxn>
                  <a:cxn ang="0">
                    <a:pos x="65" y="186"/>
                  </a:cxn>
                  <a:cxn ang="0">
                    <a:pos x="41" y="168"/>
                  </a:cxn>
                  <a:cxn ang="0">
                    <a:pos x="23" y="150"/>
                  </a:cxn>
                  <a:cxn ang="0">
                    <a:pos x="17" y="132"/>
                  </a:cxn>
                  <a:cxn ang="0">
                    <a:pos x="11" y="114"/>
                  </a:cxn>
                  <a:cxn ang="0">
                    <a:pos x="11" y="114"/>
                  </a:cxn>
                </a:cxnLst>
                <a:rect l="0" t="0" r="r" b="b"/>
                <a:pathLst>
                  <a:path w="161" h="186">
                    <a:moveTo>
                      <a:pt x="11" y="114"/>
                    </a:moveTo>
                    <a:lnTo>
                      <a:pt x="17" y="96"/>
                    </a:lnTo>
                    <a:lnTo>
                      <a:pt x="23" y="78"/>
                    </a:lnTo>
                    <a:lnTo>
                      <a:pt x="53" y="42"/>
                    </a:lnTo>
                    <a:lnTo>
                      <a:pt x="101" y="18"/>
                    </a:lnTo>
                    <a:lnTo>
                      <a:pt x="155" y="6"/>
                    </a:lnTo>
                    <a:lnTo>
                      <a:pt x="161" y="0"/>
                    </a:lnTo>
                    <a:lnTo>
                      <a:pt x="95" y="12"/>
                    </a:lnTo>
                    <a:lnTo>
                      <a:pt x="47" y="36"/>
                    </a:lnTo>
                    <a:lnTo>
                      <a:pt x="11" y="72"/>
                    </a:lnTo>
                    <a:lnTo>
                      <a:pt x="5" y="90"/>
                    </a:lnTo>
                    <a:lnTo>
                      <a:pt x="0" y="114"/>
                    </a:lnTo>
                    <a:lnTo>
                      <a:pt x="11" y="150"/>
                    </a:lnTo>
                    <a:lnTo>
                      <a:pt x="23" y="168"/>
                    </a:lnTo>
                    <a:lnTo>
                      <a:pt x="41" y="186"/>
                    </a:lnTo>
                    <a:lnTo>
                      <a:pt x="65" y="186"/>
                    </a:lnTo>
                    <a:lnTo>
                      <a:pt x="41" y="168"/>
                    </a:lnTo>
                    <a:lnTo>
                      <a:pt x="23" y="150"/>
                    </a:lnTo>
                    <a:lnTo>
                      <a:pt x="17" y="132"/>
                    </a:lnTo>
                    <a:lnTo>
                      <a:pt x="11" y="114"/>
                    </a:lnTo>
                    <a:lnTo>
                      <a:pt x="11" y="11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68" name="Freeform 60"/>
              <p:cNvSpPr>
                <a:spLocks/>
              </p:cNvSpPr>
              <p:nvPr/>
            </p:nvSpPr>
            <p:spPr bwMode="hidden">
              <a:xfrm>
                <a:off x="5489" y="3042"/>
                <a:ext cx="186" cy="210"/>
              </a:xfrm>
              <a:custGeom>
                <a:avLst/>
                <a:gdLst/>
                <a:ahLst/>
                <a:cxnLst>
                  <a:cxn ang="0">
                    <a:pos x="0" y="6"/>
                  </a:cxn>
                  <a:cxn ang="0">
                    <a:pos x="66" y="12"/>
                  </a:cxn>
                  <a:cxn ang="0">
                    <a:pos x="119" y="36"/>
                  </a:cxn>
                  <a:cxn ang="0">
                    <a:pos x="155" y="72"/>
                  </a:cxn>
                  <a:cxn ang="0">
                    <a:pos x="161" y="90"/>
                  </a:cxn>
                  <a:cxn ang="0">
                    <a:pos x="167" y="114"/>
                  </a:cxn>
                  <a:cxn ang="0">
                    <a:pos x="161" y="138"/>
                  </a:cxn>
                  <a:cxn ang="0">
                    <a:pos x="149" y="162"/>
                  </a:cxn>
                  <a:cxn ang="0">
                    <a:pos x="119" y="180"/>
                  </a:cxn>
                  <a:cxn ang="0">
                    <a:pos x="90" y="198"/>
                  </a:cxn>
                  <a:cxn ang="0">
                    <a:pos x="96" y="210"/>
                  </a:cxn>
                  <a:cxn ang="0">
                    <a:pos x="131" y="192"/>
                  </a:cxn>
                  <a:cxn ang="0">
                    <a:pos x="161" y="168"/>
                  </a:cxn>
                  <a:cxn ang="0">
                    <a:pos x="179" y="144"/>
                  </a:cxn>
                  <a:cxn ang="0">
                    <a:pos x="185" y="114"/>
                  </a:cxn>
                  <a:cxn ang="0">
                    <a:pos x="179" y="90"/>
                  </a:cxn>
                  <a:cxn ang="0">
                    <a:pos x="173" y="66"/>
                  </a:cxn>
                  <a:cxn ang="0">
                    <a:pos x="155" y="48"/>
                  </a:cxn>
                  <a:cxn ang="0">
                    <a:pos x="131" y="30"/>
                  </a:cxn>
                  <a:cxn ang="0">
                    <a:pos x="72" y="6"/>
                  </a:cxn>
                  <a:cxn ang="0">
                    <a:pos x="0" y="0"/>
                  </a:cxn>
                  <a:cxn ang="0">
                    <a:pos x="0" y="6"/>
                  </a:cxn>
                  <a:cxn ang="0">
                    <a:pos x="0" y="6"/>
                  </a:cxn>
                  <a:cxn ang="0">
                    <a:pos x="0" y="6"/>
                  </a:cxn>
                </a:cxnLst>
                <a:rect l="0" t="0" r="r" b="b"/>
                <a:pathLst>
                  <a:path w="185" h="210">
                    <a:moveTo>
                      <a:pt x="0" y="6"/>
                    </a:moveTo>
                    <a:lnTo>
                      <a:pt x="66" y="12"/>
                    </a:lnTo>
                    <a:lnTo>
                      <a:pt x="119" y="36"/>
                    </a:lnTo>
                    <a:lnTo>
                      <a:pt x="155" y="72"/>
                    </a:lnTo>
                    <a:lnTo>
                      <a:pt x="161" y="90"/>
                    </a:lnTo>
                    <a:lnTo>
                      <a:pt x="167" y="114"/>
                    </a:lnTo>
                    <a:lnTo>
                      <a:pt x="161" y="138"/>
                    </a:lnTo>
                    <a:lnTo>
                      <a:pt x="149" y="162"/>
                    </a:lnTo>
                    <a:lnTo>
                      <a:pt x="119" y="180"/>
                    </a:lnTo>
                    <a:lnTo>
                      <a:pt x="90" y="198"/>
                    </a:lnTo>
                    <a:lnTo>
                      <a:pt x="96" y="210"/>
                    </a:lnTo>
                    <a:lnTo>
                      <a:pt x="131" y="192"/>
                    </a:lnTo>
                    <a:lnTo>
                      <a:pt x="161" y="168"/>
                    </a:lnTo>
                    <a:lnTo>
                      <a:pt x="179" y="144"/>
                    </a:lnTo>
                    <a:lnTo>
                      <a:pt x="185" y="114"/>
                    </a:lnTo>
                    <a:lnTo>
                      <a:pt x="179" y="90"/>
                    </a:lnTo>
                    <a:lnTo>
                      <a:pt x="173" y="66"/>
                    </a:lnTo>
                    <a:lnTo>
                      <a:pt x="155" y="48"/>
                    </a:lnTo>
                    <a:lnTo>
                      <a:pt x="131" y="30"/>
                    </a:lnTo>
                    <a:lnTo>
                      <a:pt x="72" y="6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0" y="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69" name="Freeform 61"/>
              <p:cNvSpPr>
                <a:spLocks noEditPoints="1"/>
              </p:cNvSpPr>
              <p:nvPr/>
            </p:nvSpPr>
            <p:spPr bwMode="hidden">
              <a:xfrm>
                <a:off x="5345" y="3058"/>
                <a:ext cx="299" cy="186"/>
              </a:xfrm>
              <a:custGeom>
                <a:avLst/>
                <a:gdLst/>
                <a:ahLst/>
                <a:cxnLst>
                  <a:cxn ang="0">
                    <a:pos x="150" y="0"/>
                  </a:cxn>
                  <a:cxn ang="0">
                    <a:pos x="90" y="6"/>
                  </a:cxn>
                  <a:cxn ang="0">
                    <a:pos x="42" y="30"/>
                  </a:cxn>
                  <a:cxn ang="0">
                    <a:pos x="12" y="54"/>
                  </a:cxn>
                  <a:cxn ang="0">
                    <a:pos x="6" y="72"/>
                  </a:cxn>
                  <a:cxn ang="0">
                    <a:pos x="0" y="90"/>
                  </a:cxn>
                  <a:cxn ang="0">
                    <a:pos x="6" y="108"/>
                  </a:cxn>
                  <a:cxn ang="0">
                    <a:pos x="12" y="126"/>
                  </a:cxn>
                  <a:cxn ang="0">
                    <a:pos x="42" y="156"/>
                  </a:cxn>
                  <a:cxn ang="0">
                    <a:pos x="90" y="180"/>
                  </a:cxn>
                  <a:cxn ang="0">
                    <a:pos x="150" y="186"/>
                  </a:cxn>
                  <a:cxn ang="0">
                    <a:pos x="209" y="180"/>
                  </a:cxn>
                  <a:cxn ang="0">
                    <a:pos x="257" y="156"/>
                  </a:cxn>
                  <a:cxn ang="0">
                    <a:pos x="287" y="126"/>
                  </a:cxn>
                  <a:cxn ang="0">
                    <a:pos x="299" y="108"/>
                  </a:cxn>
                  <a:cxn ang="0">
                    <a:pos x="299" y="90"/>
                  </a:cxn>
                  <a:cxn ang="0">
                    <a:pos x="299" y="72"/>
                  </a:cxn>
                  <a:cxn ang="0">
                    <a:pos x="287" y="54"/>
                  </a:cxn>
                  <a:cxn ang="0">
                    <a:pos x="257" y="30"/>
                  </a:cxn>
                  <a:cxn ang="0">
                    <a:pos x="209" y="6"/>
                  </a:cxn>
                  <a:cxn ang="0">
                    <a:pos x="150" y="0"/>
                  </a:cxn>
                  <a:cxn ang="0">
                    <a:pos x="150" y="0"/>
                  </a:cxn>
                  <a:cxn ang="0">
                    <a:pos x="150" y="180"/>
                  </a:cxn>
                  <a:cxn ang="0">
                    <a:pos x="96" y="174"/>
                  </a:cxn>
                  <a:cxn ang="0">
                    <a:pos x="48" y="156"/>
                  </a:cxn>
                  <a:cxn ang="0">
                    <a:pos x="18" y="126"/>
                  </a:cxn>
                  <a:cxn ang="0">
                    <a:pos x="12" y="108"/>
                  </a:cxn>
                  <a:cxn ang="0">
                    <a:pos x="6" y="90"/>
                  </a:cxn>
                  <a:cxn ang="0">
                    <a:pos x="12" y="72"/>
                  </a:cxn>
                  <a:cxn ang="0">
                    <a:pos x="18" y="54"/>
                  </a:cxn>
                  <a:cxn ang="0">
                    <a:pos x="48" y="30"/>
                  </a:cxn>
                  <a:cxn ang="0">
                    <a:pos x="96" y="12"/>
                  </a:cxn>
                  <a:cxn ang="0">
                    <a:pos x="150" y="6"/>
                  </a:cxn>
                  <a:cxn ang="0">
                    <a:pos x="203" y="12"/>
                  </a:cxn>
                  <a:cxn ang="0">
                    <a:pos x="251" y="30"/>
                  </a:cxn>
                  <a:cxn ang="0">
                    <a:pos x="281" y="54"/>
                  </a:cxn>
                  <a:cxn ang="0">
                    <a:pos x="293" y="72"/>
                  </a:cxn>
                  <a:cxn ang="0">
                    <a:pos x="293" y="90"/>
                  </a:cxn>
                  <a:cxn ang="0">
                    <a:pos x="293" y="108"/>
                  </a:cxn>
                  <a:cxn ang="0">
                    <a:pos x="281" y="126"/>
                  </a:cxn>
                  <a:cxn ang="0">
                    <a:pos x="251" y="156"/>
                  </a:cxn>
                  <a:cxn ang="0">
                    <a:pos x="203" y="174"/>
                  </a:cxn>
                  <a:cxn ang="0">
                    <a:pos x="150" y="180"/>
                  </a:cxn>
                  <a:cxn ang="0">
                    <a:pos x="150" y="180"/>
                  </a:cxn>
                </a:cxnLst>
                <a:rect l="0" t="0" r="r" b="b"/>
                <a:pathLst>
                  <a:path w="299" h="186">
                    <a:moveTo>
                      <a:pt x="150" y="0"/>
                    </a:moveTo>
                    <a:lnTo>
                      <a:pt x="90" y="6"/>
                    </a:lnTo>
                    <a:lnTo>
                      <a:pt x="42" y="30"/>
                    </a:lnTo>
                    <a:lnTo>
                      <a:pt x="12" y="54"/>
                    </a:lnTo>
                    <a:lnTo>
                      <a:pt x="6" y="72"/>
                    </a:lnTo>
                    <a:lnTo>
                      <a:pt x="0" y="90"/>
                    </a:lnTo>
                    <a:lnTo>
                      <a:pt x="6" y="108"/>
                    </a:lnTo>
                    <a:lnTo>
                      <a:pt x="12" y="126"/>
                    </a:lnTo>
                    <a:lnTo>
                      <a:pt x="42" y="156"/>
                    </a:lnTo>
                    <a:lnTo>
                      <a:pt x="90" y="180"/>
                    </a:lnTo>
                    <a:lnTo>
                      <a:pt x="150" y="186"/>
                    </a:lnTo>
                    <a:lnTo>
                      <a:pt x="209" y="180"/>
                    </a:lnTo>
                    <a:lnTo>
                      <a:pt x="257" y="156"/>
                    </a:lnTo>
                    <a:lnTo>
                      <a:pt x="287" y="126"/>
                    </a:lnTo>
                    <a:lnTo>
                      <a:pt x="299" y="108"/>
                    </a:lnTo>
                    <a:lnTo>
                      <a:pt x="299" y="90"/>
                    </a:lnTo>
                    <a:lnTo>
                      <a:pt x="299" y="72"/>
                    </a:lnTo>
                    <a:lnTo>
                      <a:pt x="287" y="54"/>
                    </a:lnTo>
                    <a:lnTo>
                      <a:pt x="257" y="30"/>
                    </a:lnTo>
                    <a:lnTo>
                      <a:pt x="209" y="6"/>
                    </a:lnTo>
                    <a:lnTo>
                      <a:pt x="150" y="0"/>
                    </a:lnTo>
                    <a:lnTo>
                      <a:pt x="150" y="0"/>
                    </a:lnTo>
                    <a:close/>
                    <a:moveTo>
                      <a:pt x="150" y="180"/>
                    </a:moveTo>
                    <a:lnTo>
                      <a:pt x="96" y="174"/>
                    </a:lnTo>
                    <a:lnTo>
                      <a:pt x="48" y="156"/>
                    </a:lnTo>
                    <a:lnTo>
                      <a:pt x="18" y="126"/>
                    </a:lnTo>
                    <a:lnTo>
                      <a:pt x="12" y="108"/>
                    </a:lnTo>
                    <a:lnTo>
                      <a:pt x="6" y="90"/>
                    </a:lnTo>
                    <a:lnTo>
                      <a:pt x="12" y="72"/>
                    </a:lnTo>
                    <a:lnTo>
                      <a:pt x="18" y="54"/>
                    </a:lnTo>
                    <a:lnTo>
                      <a:pt x="48" y="30"/>
                    </a:lnTo>
                    <a:lnTo>
                      <a:pt x="96" y="12"/>
                    </a:lnTo>
                    <a:lnTo>
                      <a:pt x="150" y="6"/>
                    </a:lnTo>
                    <a:lnTo>
                      <a:pt x="203" y="12"/>
                    </a:lnTo>
                    <a:lnTo>
                      <a:pt x="251" y="30"/>
                    </a:lnTo>
                    <a:lnTo>
                      <a:pt x="281" y="54"/>
                    </a:lnTo>
                    <a:lnTo>
                      <a:pt x="293" y="72"/>
                    </a:lnTo>
                    <a:lnTo>
                      <a:pt x="293" y="90"/>
                    </a:lnTo>
                    <a:lnTo>
                      <a:pt x="293" y="108"/>
                    </a:lnTo>
                    <a:lnTo>
                      <a:pt x="281" y="126"/>
                    </a:lnTo>
                    <a:lnTo>
                      <a:pt x="251" y="156"/>
                    </a:lnTo>
                    <a:lnTo>
                      <a:pt x="203" y="174"/>
                    </a:lnTo>
                    <a:lnTo>
                      <a:pt x="150" y="180"/>
                    </a:lnTo>
                    <a:lnTo>
                      <a:pt x="150" y="18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grpSp>
            <p:nvGrpSpPr>
              <p:cNvPr id="1045" name="Group 62"/>
              <p:cNvGrpSpPr>
                <a:grpSpLocks/>
              </p:cNvGrpSpPr>
              <p:nvPr/>
            </p:nvGrpSpPr>
            <p:grpSpPr bwMode="auto">
              <a:xfrm>
                <a:off x="5381" y="3085"/>
                <a:ext cx="227" cy="132"/>
                <a:chOff x="5381" y="3085"/>
                <a:chExt cx="227" cy="132"/>
              </a:xfrm>
            </p:grpSpPr>
            <p:sp>
              <p:nvSpPr>
                <p:cNvPr id="119871" name="Oval 63"/>
                <p:cNvSpPr>
                  <a:spLocks noChangeArrowheads="1"/>
                </p:cNvSpPr>
                <p:nvPr userDrawn="1"/>
              </p:nvSpPr>
              <p:spPr bwMode="hidden">
                <a:xfrm>
                  <a:off x="5381" y="3085"/>
                  <a:ext cx="227" cy="132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chemeClr val="accent2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pPr algn="ctr">
                    <a:defRPr/>
                  </a:pPr>
                  <a:endParaRPr lang="en-US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119872" name="Oval 64"/>
                <p:cNvSpPr>
                  <a:spLocks noChangeArrowheads="1"/>
                </p:cNvSpPr>
                <p:nvPr userDrawn="1"/>
              </p:nvSpPr>
              <p:spPr bwMode="hidden">
                <a:xfrm>
                  <a:off x="5403" y="3099"/>
                  <a:ext cx="182" cy="102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100000">
                      <a:schemeClr val="bg1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pPr algn="ctr">
                    <a:defRPr/>
                  </a:pPr>
                  <a:endParaRPr lang="en-US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119873" name="Oval 65"/>
                <p:cNvSpPr>
                  <a:spLocks noChangeArrowheads="1"/>
                </p:cNvSpPr>
                <p:nvPr userDrawn="1"/>
              </p:nvSpPr>
              <p:spPr bwMode="hidden">
                <a:xfrm>
                  <a:off x="5431" y="3109"/>
                  <a:ext cx="125" cy="82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chemeClr val="accent2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pPr algn="ctr">
                    <a:defRPr/>
                  </a:pPr>
                  <a:endParaRPr lang="en-US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119874" name="Oval 66"/>
                <p:cNvSpPr>
                  <a:spLocks noChangeArrowheads="1"/>
                </p:cNvSpPr>
                <p:nvPr userDrawn="1"/>
              </p:nvSpPr>
              <p:spPr bwMode="hidden">
                <a:xfrm>
                  <a:off x="5458" y="3125"/>
                  <a:ext cx="73" cy="47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100000">
                      <a:schemeClr val="bg1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pPr algn="ctr">
                    <a:defRPr/>
                  </a:pPr>
                  <a:endParaRPr lang="en-US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</p:grpSp>
        </p:grpSp>
      </p:grpSp>
      <p:sp>
        <p:nvSpPr>
          <p:cNvPr id="119875" name="Rectangle 67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113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19876" name="Rectangle 68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19877" name="Rectangle 69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400" b="0" i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9878" name="Rectangle 70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400" b="0" i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9879" name="Rectangle 71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400" b="0" i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fld id="{34F75A4A-80A1-493A-90F9-0C583F72330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80" r:id="rId1"/>
    <p:sldLayoutId id="2147483681" r:id="rId2"/>
    <p:sldLayoutId id="2147483682" r:id="rId3"/>
    <p:sldLayoutId id="2147483683" r:id="rId4"/>
    <p:sldLayoutId id="2147483684" r:id="rId5"/>
    <p:sldLayoutId id="2147483685" r:id="rId6"/>
    <p:sldLayoutId id="2147483686" r:id="rId7"/>
    <p:sldLayoutId id="2147483687" r:id="rId8"/>
    <p:sldLayoutId id="2147483688" r:id="rId9"/>
    <p:sldLayoutId id="2147483689" r:id="rId10"/>
    <p:sldLayoutId id="2147483690" r:id="rId11"/>
    <p:sldLayoutId id="2147483691" r:id="rId12"/>
  </p:sldLayoutIdLst>
  <p:transition spd="med">
    <p:fade/>
  </p:transition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itchFamily="2" charset="2"/>
        <a:buChar char="Ø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" pitchFamily="2" charset="2"/>
        <a:buChar char="l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Char char="•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50000"/>
        <a:buFont typeface="Wingdings" pitchFamily="2" charset="2"/>
        <a:buChar char="l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gi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gi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gi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1.pn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8.jpeg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5.JP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56.emf"/><Relationship Id="rId5" Type="http://schemas.openxmlformats.org/officeDocument/2006/relationships/oleObject" Target="../embeddings/Microsoft_Excel_97-2003_Worksheet1.xls"/><Relationship Id="rId4" Type="http://schemas.openxmlformats.org/officeDocument/2006/relationships/oleObject" Target="../embeddings/oleObject1.bin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7" Type="http://schemas.openxmlformats.org/officeDocument/2006/relationships/image" Target="../media/image58.e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Microsoft_Excel_97-2003_Worksheet2.xls"/><Relationship Id="rId5" Type="http://schemas.openxmlformats.org/officeDocument/2006/relationships/oleObject" Target="../embeddings/oleObject2.bin"/><Relationship Id="rId4" Type="http://schemas.openxmlformats.org/officeDocument/2006/relationships/image" Target="../media/image57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59.emf"/><Relationship Id="rId5" Type="http://schemas.openxmlformats.org/officeDocument/2006/relationships/oleObject" Target="../embeddings/Microsoft_Excel_97-2003_Worksheet3.xls"/><Relationship Id="rId4" Type="http://schemas.openxmlformats.org/officeDocument/2006/relationships/oleObject" Target="../embeddings/oleObject3.bin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61.emf"/><Relationship Id="rId5" Type="http://schemas.openxmlformats.org/officeDocument/2006/relationships/oleObject" Target="../embeddings/Microsoft_Excel_97-2003_Worksheet4.xls"/><Relationship Id="rId4" Type="http://schemas.openxmlformats.org/officeDocument/2006/relationships/oleObject" Target="../embeddings/oleObject4.bin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62.emf"/><Relationship Id="rId5" Type="http://schemas.openxmlformats.org/officeDocument/2006/relationships/oleObject" Target="../embeddings/Microsoft_Excel_97-2003_Worksheet5.xls"/><Relationship Id="rId4" Type="http://schemas.openxmlformats.org/officeDocument/2006/relationships/oleObject" Target="../embeddings/oleObject5.bin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63.emf"/><Relationship Id="rId5" Type="http://schemas.openxmlformats.org/officeDocument/2006/relationships/oleObject" Target="../embeddings/Microsoft_Excel_97-2003_Worksheet6.xls"/><Relationship Id="rId4" Type="http://schemas.openxmlformats.org/officeDocument/2006/relationships/oleObject" Target="../embeddings/oleObject6.bin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5" Type="http://schemas.openxmlformats.org/officeDocument/2006/relationships/image" Target="../media/image64.emf"/><Relationship Id="rId4" Type="http://schemas.openxmlformats.org/officeDocument/2006/relationships/oleObject" Target="../embeddings/Microsoft_Excel_97-2003_Worksheet7.xls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5" Type="http://schemas.openxmlformats.org/officeDocument/2006/relationships/image" Target="../media/image65.emf"/><Relationship Id="rId4" Type="http://schemas.openxmlformats.org/officeDocument/2006/relationships/oleObject" Target="../embeddings/Microsoft_Excel_97-2003_Worksheet8.xls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4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gif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8.jpe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5" descr="fox12logo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70396" y="4648200"/>
            <a:ext cx="6578204" cy="1143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6350" stA="50000" endA="300" endPos="55500" dist="101600" dir="5400000" sy="-100000" algn="bl" rotWithShape="0"/>
          </a:effectLst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685800" y="304800"/>
            <a:ext cx="7772400" cy="4065587"/>
          </a:xfrm>
          <a:solidFill>
            <a:srgbClr val="2214D4">
              <a:alpha val="12000"/>
            </a:srgbClr>
          </a:solidFill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  <p:style>
          <a:lnRef idx="0">
            <a:scrgbClr r="0" g="0" b="0"/>
          </a:lnRef>
          <a:fillRef idx="1003">
            <a:schemeClr val="dk2"/>
          </a:fillRef>
          <a:effectRef idx="0">
            <a:scrgbClr r="0" g="0" b="0"/>
          </a:effectRef>
          <a:fontRef idx="major"/>
        </p:style>
        <p:txBody>
          <a:bodyPr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r>
              <a:rPr lang="en-US" sz="4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2015-2016</a:t>
            </a:r>
            <a:br>
              <a:rPr lang="en-US" sz="4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reflection blurRad="12700" stA="28000" endPos="45000" dist="1000" dir="5400000" sy="-100000" algn="bl" rotWithShape="0"/>
                </a:effectLst>
              </a:rPr>
            </a:br>
            <a:r>
              <a:rPr lang="en-US" sz="4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Winter Weather</a:t>
            </a:r>
            <a:br>
              <a:rPr lang="en-US" sz="4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reflection blurRad="12700" stA="28000" endPos="45000" dist="1000" dir="5400000" sy="-100000" algn="bl" rotWithShape="0"/>
                </a:effectLst>
              </a:rPr>
            </a:br>
            <a:r>
              <a:rPr lang="en-US" sz="4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Wrap Up</a:t>
            </a:r>
            <a:br>
              <a:rPr lang="en-US" sz="4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reflection blurRad="12700" stA="28000" endPos="45000" dist="1000" dir="5400000" sy="-100000" algn="bl" rotWithShape="0"/>
                </a:effectLst>
              </a:rPr>
            </a:br>
            <a:r>
              <a:rPr lang="en-US" sz="2400" b="1" cap="all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/>
            </a:r>
            <a:br>
              <a:rPr lang="en-US" sz="2400" b="1" cap="all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reflection blurRad="12700" stA="28000" endPos="45000" dist="1000" dir="5400000" sy="-100000" algn="bl" rotWithShape="0"/>
                </a:effectLst>
              </a:rPr>
            </a:br>
            <a:r>
              <a:rPr lang="en-US" sz="2400" b="1" cap="all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Some Big WEATHER EVENTS!</a:t>
            </a:r>
            <a:r>
              <a:rPr lang="en-US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/>
            </a:r>
            <a:br>
              <a:rPr lang="en-US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</a:br>
            <a:r>
              <a:rPr lang="en-US" sz="20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/>
            </a:r>
            <a:br>
              <a:rPr lang="en-US" sz="20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</a:br>
            <a:r>
              <a:rPr lang="en-US" sz="2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Mark Nelsen</a:t>
            </a:r>
            <a:endParaRPr lang="en-US" b="1" spc="150" dirty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228600" y="1371600"/>
            <a:ext cx="8839200" cy="3581399"/>
          </a:xfrm>
          <a:solidFill>
            <a:srgbClr val="2214D4">
              <a:alpha val="12000"/>
            </a:srgbClr>
          </a:solidFill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  <p:style>
          <a:lnRef idx="0">
            <a:scrgbClr r="0" g="0" b="0"/>
          </a:lnRef>
          <a:fillRef idx="1003">
            <a:schemeClr val="dk2"/>
          </a:fillRef>
          <a:effectRef idx="0">
            <a:scrgbClr r="0" g="0" b="0"/>
          </a:effectRef>
          <a:fontRef idx="major"/>
        </p:style>
        <p:txBody>
          <a:bodyPr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r>
              <a:rPr lang="en-US" sz="72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DECEMBER WAS EXCITING!</a:t>
            </a:r>
            <a:r>
              <a:rPr lang="en-US" sz="4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/>
            </a:r>
            <a:br>
              <a:rPr lang="en-US" sz="4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reflection blurRad="12700" stA="28000" endPos="45000" dist="1000" dir="5400000" sy="-100000" algn="bl" rotWithShape="0"/>
                </a:effectLst>
              </a:rPr>
            </a:br>
            <a:r>
              <a:rPr lang="en-US" sz="32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A Classic “El Nino WINTER” OTHERWISE</a:t>
            </a:r>
            <a:endParaRPr lang="en-US" sz="3600" b="1" spc="150" dirty="0">
              <a:ln w="11430"/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12700" stA="28000" endPos="45000" dist="1000" dir="5400000" sy="-100000" algn="bl" rotWithShape="0"/>
              </a:effectLst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772186272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70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-228600"/>
            <a:ext cx="7696200" cy="1752600"/>
          </a:xfrm>
        </p:spPr>
        <p:txBody>
          <a:bodyPr/>
          <a:lstStyle/>
          <a:p>
            <a:pPr eaLnBrk="1" hangingPunct="1">
              <a:defRPr/>
            </a:pPr>
            <a:r>
              <a:rPr lang="en-US" sz="4800" b="1" dirty="0" smtClean="0">
                <a:solidFill>
                  <a:srgbClr val="FFFF99"/>
                </a:solidFill>
                <a:effectLst>
                  <a:outerShdw blurRad="38100" dist="127000" dir="2820000" sx="97000" sy="97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Lucida Sans Unicode" pitchFamily="34" charset="0"/>
              </a:rPr>
              <a:t>   Quick Thoughts</a:t>
            </a:r>
            <a:endParaRPr lang="en-US" sz="4000" b="1" dirty="0" smtClean="0">
              <a:solidFill>
                <a:srgbClr val="FFFF99"/>
              </a:solidFill>
              <a:effectLst>
                <a:outerShdw blurRad="38100" dist="127000" dir="2820000" sx="97000" sy="97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-30192" y="2362200"/>
            <a:ext cx="9144000" cy="243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 anchorCtr="1"/>
          <a:lstStyle/>
          <a:p>
            <a:pPr marL="514350" indent="-514350">
              <a:buFont typeface="Wingdings" panose="05000000000000000000" pitchFamily="2" charset="2"/>
              <a:buChar char="v"/>
              <a:defRPr/>
            </a:pPr>
            <a:r>
              <a:rPr lang="en-US" sz="2800" b="0" i="0" kern="100" spc="-100" dirty="0" smtClean="0">
                <a:effectLst>
                  <a:outerShdw blurRad="38100" dist="1397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+mj-ea"/>
                <a:cs typeface="Lucida Sans Unicode" pitchFamily="34" charset="0"/>
              </a:rPr>
              <a:t>A Crazy Wet &amp; Wild December, otherwise not much memorable</a:t>
            </a:r>
          </a:p>
          <a:p>
            <a:pPr marL="514350" indent="-514350">
              <a:buFont typeface="Wingdings" panose="05000000000000000000" pitchFamily="2" charset="2"/>
              <a:buChar char="v"/>
              <a:defRPr/>
            </a:pPr>
            <a:endParaRPr lang="en-US" sz="2800" b="0" i="0" u="sng" kern="100" spc="-100" dirty="0" smtClean="0">
              <a:effectLst>
                <a:outerShdw blurRad="38100" dist="1397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ea typeface="+mj-ea"/>
              <a:cs typeface="Lucida Sans Unicode" pitchFamily="34" charset="0"/>
            </a:endParaRPr>
          </a:p>
          <a:p>
            <a:pPr marL="514350" indent="-514350">
              <a:buFont typeface="Wingdings" panose="05000000000000000000" pitchFamily="2" charset="2"/>
              <a:buChar char="v"/>
              <a:defRPr/>
            </a:pPr>
            <a:r>
              <a:rPr lang="en-US" sz="2800" b="0" i="0" kern="100" spc="-100" dirty="0" smtClean="0">
                <a:effectLst>
                  <a:outerShdw blurRad="38100" dist="1397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+mj-ea"/>
                <a:cs typeface="Lucida Sans Unicode" pitchFamily="34" charset="0"/>
              </a:rPr>
              <a:t>No Arctic Blasts (2</a:t>
            </a:r>
            <a:r>
              <a:rPr lang="en-US" sz="2800" b="0" i="0" kern="100" spc="-100" baseline="30000" dirty="0" smtClean="0">
                <a:effectLst>
                  <a:outerShdw blurRad="38100" dist="1397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+mj-ea"/>
                <a:cs typeface="Lucida Sans Unicode" pitchFamily="34" charset="0"/>
              </a:rPr>
              <a:t>nd</a:t>
            </a:r>
            <a:r>
              <a:rPr lang="en-US" sz="2800" b="0" i="0" kern="100" spc="-100" dirty="0" smtClean="0">
                <a:effectLst>
                  <a:outerShdw blurRad="38100" dist="1397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+mj-ea"/>
                <a:cs typeface="Lucida Sans Unicode" pitchFamily="34" charset="0"/>
              </a:rPr>
              <a:t> consecutive winter)</a:t>
            </a:r>
          </a:p>
          <a:p>
            <a:pPr marL="514350" indent="-514350">
              <a:buFont typeface="Wingdings" panose="05000000000000000000" pitchFamily="2" charset="2"/>
              <a:buChar char="v"/>
              <a:defRPr/>
            </a:pPr>
            <a:endParaRPr lang="en-US" sz="2800" b="0" i="0" u="sng" kern="100" spc="-100" dirty="0">
              <a:effectLst>
                <a:outerShdw blurRad="38100" dist="1397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ea typeface="+mj-ea"/>
              <a:cs typeface="Lucida Sans Unicode" pitchFamily="34" charset="0"/>
            </a:endParaRPr>
          </a:p>
          <a:p>
            <a:pPr marL="514350" indent="-514350">
              <a:buFont typeface="Wingdings" panose="05000000000000000000" pitchFamily="2" charset="2"/>
              <a:buChar char="v"/>
              <a:defRPr/>
            </a:pPr>
            <a:r>
              <a:rPr lang="en-US" sz="2800" b="0" i="0" kern="100" spc="-100" dirty="0" smtClean="0">
                <a:effectLst>
                  <a:outerShdw blurRad="38100" dist="1397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+mj-ea"/>
                <a:cs typeface="Lucida Sans Unicode" pitchFamily="34" charset="0"/>
              </a:rPr>
              <a:t>Very few cold post-frontal wet </a:t>
            </a:r>
            <a:r>
              <a:rPr lang="en-US" sz="2800" b="0" i="0" kern="100" spc="-100" dirty="0" err="1" smtClean="0">
                <a:effectLst>
                  <a:outerShdw blurRad="38100" dist="1397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+mj-ea"/>
                <a:cs typeface="Lucida Sans Unicode" pitchFamily="34" charset="0"/>
              </a:rPr>
              <a:t>airmasses</a:t>
            </a:r>
            <a:r>
              <a:rPr lang="en-US" sz="2800" b="0" i="0" kern="100" spc="-100" dirty="0" smtClean="0">
                <a:effectLst>
                  <a:outerShdw blurRad="38100" dist="1397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+mj-ea"/>
                <a:cs typeface="Lucida Sans Unicode" pitchFamily="34" charset="0"/>
              </a:rPr>
              <a:t> for 3rd consecutive year; snow level rarely dipped below 2,500’.</a:t>
            </a:r>
          </a:p>
          <a:p>
            <a:pPr marL="514350" indent="-514350">
              <a:buFont typeface="Wingdings" panose="05000000000000000000" pitchFamily="2" charset="2"/>
              <a:buChar char="v"/>
              <a:defRPr/>
            </a:pPr>
            <a:endParaRPr lang="en-US" sz="2800" b="0" i="0" kern="100" spc="-100" dirty="0">
              <a:effectLst>
                <a:outerShdw blurRad="38100" dist="1397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ea typeface="+mj-ea"/>
              <a:cs typeface="Lucida Sans Unicode" pitchFamily="34" charset="0"/>
            </a:endParaRPr>
          </a:p>
          <a:p>
            <a:pPr marL="514350" indent="-514350">
              <a:buFont typeface="Wingdings" panose="05000000000000000000" pitchFamily="2" charset="2"/>
              <a:buChar char="v"/>
              <a:defRPr/>
            </a:pPr>
            <a:r>
              <a:rPr lang="en-US" sz="3600" i="0" kern="100" spc="-100" dirty="0" smtClean="0">
                <a:solidFill>
                  <a:srgbClr val="FFC000"/>
                </a:solidFill>
                <a:effectLst>
                  <a:outerShdw blurRad="38100" dist="1397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+mj-ea"/>
                <a:cs typeface="Lucida Sans Unicode" pitchFamily="34" charset="0"/>
              </a:rPr>
              <a:t>4</a:t>
            </a:r>
            <a:r>
              <a:rPr lang="en-US" sz="3600" i="0" kern="100" spc="-100" baseline="30000" dirty="0" smtClean="0">
                <a:solidFill>
                  <a:srgbClr val="FFC000"/>
                </a:solidFill>
                <a:effectLst>
                  <a:outerShdw blurRad="38100" dist="1397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+mj-ea"/>
                <a:cs typeface="Lucida Sans Unicode" pitchFamily="34" charset="0"/>
              </a:rPr>
              <a:t>TH</a:t>
            </a:r>
            <a:r>
              <a:rPr lang="en-US" sz="3600" i="0" kern="100" spc="-100" dirty="0" smtClean="0">
                <a:solidFill>
                  <a:srgbClr val="FFC000"/>
                </a:solidFill>
                <a:effectLst>
                  <a:outerShdw blurRad="38100" dist="1397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+mj-ea"/>
                <a:cs typeface="Lucida Sans Unicode" pitchFamily="34" charset="0"/>
              </a:rPr>
              <a:t> Warmest Winter On Record:  </a:t>
            </a:r>
            <a:r>
              <a:rPr lang="en-US" sz="2800" b="0" i="0" kern="100" spc="-100" dirty="0" smtClean="0">
                <a:effectLst>
                  <a:outerShdw blurRad="38100" dist="1397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+mj-ea"/>
                <a:cs typeface="Lucida Sans Unicode" pitchFamily="34" charset="0"/>
              </a:rPr>
              <a:t>In Portland</a:t>
            </a:r>
          </a:p>
          <a:p>
            <a:pPr marL="514350" indent="-514350">
              <a:buFont typeface="Wingdings" panose="05000000000000000000" pitchFamily="2" charset="2"/>
              <a:buChar char="v"/>
              <a:defRPr/>
            </a:pPr>
            <a:endParaRPr lang="en-US" sz="2800" b="0" i="0" kern="100" spc="-100" dirty="0" smtClean="0">
              <a:solidFill>
                <a:srgbClr val="FFC000"/>
              </a:solidFill>
              <a:effectLst>
                <a:outerShdw blurRad="38100" dist="1397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  <a:ea typeface="+mj-ea"/>
              <a:cs typeface="Lucida Sans Unicode" pitchFamily="34" charset="0"/>
            </a:endParaRPr>
          </a:p>
          <a:p>
            <a:pPr marL="514350" indent="-514350">
              <a:buFont typeface="Wingdings" panose="05000000000000000000" pitchFamily="2" charset="2"/>
              <a:buChar char="v"/>
              <a:defRPr/>
            </a:pPr>
            <a:r>
              <a:rPr lang="en-US" sz="2800" b="0" i="0" kern="100" spc="-100" dirty="0" smtClean="0">
                <a:solidFill>
                  <a:srgbClr val="FFC000"/>
                </a:solidFill>
                <a:effectLst>
                  <a:outerShdw blurRad="38100" dist="1397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+mj-ea"/>
                <a:cs typeface="Lucida Sans Unicode" pitchFamily="34" charset="0"/>
              </a:rPr>
              <a:t>Last </a:t>
            </a:r>
            <a:r>
              <a:rPr lang="en-US" sz="2800" b="0" i="0" u="sng" kern="100" spc="-100" dirty="0" smtClean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1397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+mj-ea"/>
                <a:cs typeface="Lucida Sans Unicode" pitchFamily="34" charset="0"/>
              </a:rPr>
              <a:t>COLD</a:t>
            </a:r>
            <a:r>
              <a:rPr lang="en-US" sz="2800" b="0" i="0" kern="100" spc="-100" dirty="0" smtClean="0">
                <a:solidFill>
                  <a:srgbClr val="FFC000"/>
                </a:solidFill>
                <a:effectLst>
                  <a:outerShdw blurRad="38100" dist="1397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+mj-ea"/>
                <a:cs typeface="Lucida Sans Unicode" pitchFamily="34" charset="0"/>
              </a:rPr>
              <a:t> Month Was December 2013!</a:t>
            </a:r>
          </a:p>
          <a:p>
            <a:pPr>
              <a:defRPr/>
            </a:pPr>
            <a:r>
              <a:rPr lang="en-US" sz="2000" b="0" i="0" kern="100" spc="-100" dirty="0">
                <a:solidFill>
                  <a:srgbClr val="FFC000"/>
                </a:solidFill>
                <a:effectLst>
                  <a:outerShdw blurRad="38100" dist="1397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+mj-ea"/>
                <a:cs typeface="Lucida Sans Unicode" pitchFamily="34" charset="0"/>
              </a:rPr>
              <a:t> </a:t>
            </a:r>
            <a:r>
              <a:rPr lang="en-US" sz="2000" b="0" i="0" kern="100" spc="-100" dirty="0" smtClean="0">
                <a:solidFill>
                  <a:srgbClr val="FFC000"/>
                </a:solidFill>
                <a:effectLst>
                  <a:outerShdw blurRad="38100" dist="1397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+mj-ea"/>
                <a:cs typeface="Lucida Sans Unicode" pitchFamily="34" charset="0"/>
              </a:rPr>
              <a:t>          </a:t>
            </a:r>
            <a:r>
              <a:rPr lang="en-US" sz="2400" b="0" i="0" kern="100" spc="-100" dirty="0" smtClean="0">
                <a:effectLst>
                  <a:outerShdw blurRad="38100" dist="1397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+mj-ea"/>
                <a:cs typeface="Lucida Sans Unicode" pitchFamily="34" charset="0"/>
              </a:rPr>
              <a:t>We are in a historic multi-year warm period</a:t>
            </a:r>
          </a:p>
        </p:txBody>
      </p:sp>
    </p:spTree>
    <p:custDataLst>
      <p:tags r:id="rId1"/>
    </p:custData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 cstate="print">
            <a:lum/>
          </a:blip>
          <a:srcRect/>
          <a:stretch>
            <a:fillRect l="-10000" r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 bwMode="auto">
          <a:xfrm>
            <a:off x="762000" y="721044"/>
            <a:ext cx="7391400" cy="5478423"/>
          </a:xfrm>
          <a:prstGeom prst="rect">
            <a:avLst/>
          </a:prstGeom>
          <a:solidFill>
            <a:schemeClr val="bg1">
              <a:lumMod val="75000"/>
              <a:alpha val="88000"/>
            </a:schemeClr>
          </a:solidFill>
          <a:ln w="66675">
            <a:solidFill>
              <a:schemeClr val="bg1">
                <a:lumMod val="75000"/>
              </a:schemeClr>
            </a:solidFill>
            <a:headEnd/>
            <a:tailEnd/>
          </a:ln>
          <a:effectLst>
            <a:glow rad="228600">
              <a:schemeClr val="accent2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anchor="ctr" anchorCtr="1">
            <a:spAutoFit/>
          </a:bodyPr>
          <a:lstStyle/>
          <a:p>
            <a:pPr algn="ctr">
              <a:buClr>
                <a:srgbClr val="FFC000"/>
              </a:buClr>
              <a:defRPr/>
            </a:pPr>
            <a:endParaRPr lang="en-US" sz="4400" i="0" kern="10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1"/>
              </a:solidFill>
              <a:effectLst>
                <a:outerShdw blurRad="50800" dist="50800" dir="5400000" algn="ctr" rotWithShape="0">
                  <a:schemeClr val="accent4">
                    <a:lumMod val="10000"/>
                  </a:schemeClr>
                </a:outerShdw>
              </a:effectLst>
              <a:latin typeface="+mj-lt"/>
              <a:cs typeface="Arial" pitchFamily="34" charset="0"/>
            </a:endParaRPr>
          </a:p>
          <a:p>
            <a:pPr algn="ctr">
              <a:buClr>
                <a:srgbClr val="FFC000"/>
              </a:buClr>
              <a:defRPr/>
            </a:pPr>
            <a:r>
              <a:rPr lang="en-US" sz="440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latin typeface="+mj-lt"/>
                <a:cs typeface="Arial" pitchFamily="34" charset="0"/>
              </a:rPr>
              <a:t>OFFICIAL </a:t>
            </a:r>
          </a:p>
          <a:p>
            <a:pPr algn="ctr">
              <a:buClr>
                <a:srgbClr val="FFC000"/>
              </a:buClr>
              <a:defRPr/>
            </a:pPr>
            <a:r>
              <a:rPr lang="en-US" sz="440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latin typeface="+mj-lt"/>
                <a:cs typeface="Arial" pitchFamily="34" charset="0"/>
              </a:rPr>
              <a:t>SNOW  TOTAL</a:t>
            </a:r>
            <a:endParaRPr lang="en-US" sz="5400" i="0" kern="10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1"/>
              </a:solidFill>
              <a:effectLst>
                <a:outerShdw blurRad="50800" dist="50800" dir="5400000" algn="ctr" rotWithShape="0">
                  <a:schemeClr val="accent4">
                    <a:lumMod val="10000"/>
                  </a:schemeClr>
                </a:outerShdw>
              </a:effectLst>
              <a:latin typeface="+mj-lt"/>
              <a:cs typeface="Arial" pitchFamily="34" charset="0"/>
            </a:endParaRPr>
          </a:p>
          <a:p>
            <a:pPr algn="ctr">
              <a:buClr>
                <a:srgbClr val="FFC000"/>
              </a:buClr>
              <a:defRPr/>
            </a:pPr>
            <a:endParaRPr lang="en-US" sz="2000" b="0" i="0" kern="10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1"/>
              </a:solidFill>
              <a:effectLst>
                <a:outerShdw blurRad="50800" dist="50800" dir="5400000" algn="ctr" rotWithShape="0">
                  <a:schemeClr val="accent4">
                    <a:lumMod val="10000"/>
                  </a:schemeClr>
                </a:outerShdw>
              </a:effectLst>
              <a:latin typeface="Bookman Old Style" pitchFamily="18" charset="0"/>
              <a:cs typeface="Arial" pitchFamily="34" charset="0"/>
            </a:endParaRPr>
          </a:p>
          <a:p>
            <a:pPr algn="ctr">
              <a:buClr>
                <a:srgbClr val="FFC000"/>
              </a:buClr>
              <a:defRPr/>
            </a:pPr>
            <a:r>
              <a:rPr lang="en-US" sz="600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cs typeface="Arial" pitchFamily="34" charset="0"/>
              </a:rPr>
              <a:t>1.1” </a:t>
            </a:r>
            <a:endParaRPr lang="en-US" sz="3600" i="0" kern="10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FF00"/>
              </a:solidFill>
              <a:effectLst>
                <a:outerShdw blurRad="50800" dist="50800" dir="5400000" algn="ctr" rotWithShape="0">
                  <a:schemeClr val="accent4">
                    <a:lumMod val="10000"/>
                  </a:schemeClr>
                </a:outerShdw>
              </a:effectLst>
              <a:cs typeface="Arial" pitchFamily="34" charset="0"/>
            </a:endParaRPr>
          </a:p>
          <a:p>
            <a:pPr algn="ctr">
              <a:buClr>
                <a:srgbClr val="FFC000"/>
              </a:buClr>
              <a:defRPr/>
            </a:pPr>
            <a:r>
              <a:rPr lang="en-US" sz="2400" b="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cs typeface="Arial" pitchFamily="34" charset="0"/>
              </a:rPr>
              <a:t>at PQR (NWS Office)</a:t>
            </a:r>
          </a:p>
          <a:p>
            <a:pPr algn="ctr">
              <a:buClr>
                <a:srgbClr val="FFC000"/>
              </a:buClr>
              <a:defRPr/>
            </a:pPr>
            <a:r>
              <a:rPr lang="en-US" sz="2400" b="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cs typeface="Arial" pitchFamily="34" charset="0"/>
              </a:rPr>
              <a:t>     </a:t>
            </a:r>
            <a:endParaRPr lang="en-US" sz="2000" b="0" i="0" kern="100" baseline="3000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1"/>
              </a:solidFill>
              <a:effectLst>
                <a:outerShdw blurRad="50800" dist="50800" dir="5400000" algn="ctr" rotWithShape="0">
                  <a:schemeClr val="accent4">
                    <a:lumMod val="10000"/>
                  </a:schemeClr>
                </a:outerShdw>
              </a:effectLst>
              <a:latin typeface="Bookman Old Style" pitchFamily="18" charset="0"/>
              <a:cs typeface="Arial" pitchFamily="34" charset="0"/>
            </a:endParaRPr>
          </a:p>
          <a:p>
            <a:pPr algn="ctr">
              <a:buClr>
                <a:srgbClr val="FFC000"/>
              </a:buClr>
              <a:defRPr/>
            </a:pPr>
            <a:endParaRPr lang="en-US" sz="2000" b="0" i="0" kern="100" baseline="3000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1"/>
              </a:solidFill>
              <a:effectLst>
                <a:outerShdw blurRad="50800" dist="50800" dir="5400000" algn="ctr" rotWithShape="0">
                  <a:schemeClr val="accent4">
                    <a:lumMod val="10000"/>
                  </a:schemeClr>
                </a:outerShdw>
              </a:effectLst>
              <a:latin typeface="Bookman Old Style" pitchFamily="18" charset="0"/>
              <a:cs typeface="Arial" pitchFamily="34" charset="0"/>
            </a:endParaRPr>
          </a:p>
          <a:p>
            <a:pPr algn="ctr">
              <a:buClr>
                <a:srgbClr val="FFC000"/>
              </a:buClr>
              <a:defRPr/>
            </a:pPr>
            <a:r>
              <a:rPr lang="en-US" sz="360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cs typeface="Arial" pitchFamily="34" charset="0"/>
              </a:rPr>
              <a:t>1.0”</a:t>
            </a:r>
            <a:r>
              <a:rPr lang="en-US" sz="240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cs typeface="Arial" pitchFamily="34" charset="0"/>
              </a:rPr>
              <a:t> D</a:t>
            </a:r>
            <a:r>
              <a:rPr lang="en-US" sz="240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owntown </a:t>
            </a:r>
            <a:r>
              <a:rPr lang="en-US" sz="90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(KGW on JANUARY 3</a:t>
            </a:r>
            <a:r>
              <a:rPr lang="en-US" sz="900" i="0" kern="100" baseline="300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RD</a:t>
            </a:r>
            <a:r>
              <a:rPr lang="en-US" sz="90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)</a:t>
            </a:r>
            <a:endParaRPr lang="en-US" sz="4000" i="0" kern="10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FF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  <a:p>
            <a:pPr algn="ctr">
              <a:buClr>
                <a:srgbClr val="FFC000"/>
              </a:buClr>
              <a:defRPr/>
            </a:pPr>
            <a:endParaRPr lang="en-US" sz="2000" b="0" i="0" kern="100" baseline="3000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1"/>
              </a:solidFill>
              <a:effectLst>
                <a:outerShdw blurRad="50800" dist="50800" dir="5400000" algn="ctr" rotWithShape="0">
                  <a:schemeClr val="accent4">
                    <a:lumMod val="10000"/>
                  </a:schemeClr>
                </a:outerShdw>
              </a:effectLst>
              <a:latin typeface="Bookman Old Style" pitchFamily="18" charset="0"/>
              <a:cs typeface="Arial" pitchFamily="34" charset="0"/>
            </a:endParaRPr>
          </a:p>
          <a:p>
            <a:pPr algn="ctr">
              <a:buClr>
                <a:srgbClr val="FFC000"/>
              </a:buClr>
              <a:defRPr/>
            </a:pPr>
            <a:endParaRPr lang="en-US" sz="2000" b="0" i="0" kern="100" baseline="3000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1"/>
              </a:solidFill>
              <a:effectLst>
                <a:outerShdw blurRad="50800" dist="50800" dir="5400000" algn="ctr" rotWithShape="0">
                  <a:schemeClr val="accent4">
                    <a:lumMod val="10000"/>
                  </a:schemeClr>
                </a:outerShdw>
              </a:effectLst>
              <a:latin typeface="Bookman Old Style" pitchFamily="18" charset="0"/>
              <a:cs typeface="Arial" pitchFamily="34" charset="0"/>
            </a:endParaRPr>
          </a:p>
          <a:p>
            <a:pPr algn="ctr">
              <a:buClr>
                <a:srgbClr val="FFC000"/>
              </a:buClr>
              <a:defRPr/>
            </a:pPr>
            <a:endParaRPr lang="en-US" sz="2000" b="0" i="0" kern="10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0E510"/>
              </a:solidFill>
              <a:effectLst>
                <a:outerShdw blurRad="50800" dist="50800" dir="5400000" algn="ctr" rotWithShape="0">
                  <a:schemeClr val="accent4">
                    <a:lumMod val="10000"/>
                  </a:schemeClr>
                </a:outerShdw>
              </a:effectLst>
              <a:latin typeface="Book Antiqua" pitchFamily="18" charset="0"/>
              <a:cs typeface="Arial" pitchFamily="34" charset="0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mph" presetSubtype="0" repeatCount="indefinite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" dur="2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35" presetClass="emph" presetSubtype="0" repeatCount="indefinite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9" dur="2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 cstate="print">
            <a:lum/>
          </a:blip>
          <a:srcRect/>
          <a:stretch>
            <a:fillRect l="-10000" r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 bwMode="auto">
          <a:xfrm>
            <a:off x="838200" y="1143000"/>
            <a:ext cx="7391400" cy="3689017"/>
          </a:xfrm>
          <a:prstGeom prst="rect">
            <a:avLst/>
          </a:prstGeom>
          <a:solidFill>
            <a:schemeClr val="bg1">
              <a:lumMod val="75000"/>
              <a:alpha val="88000"/>
            </a:schemeClr>
          </a:solidFill>
          <a:ln w="66675">
            <a:solidFill>
              <a:schemeClr val="bg1">
                <a:lumMod val="75000"/>
              </a:schemeClr>
            </a:solidFill>
            <a:headEnd/>
            <a:tailEnd/>
          </a:ln>
          <a:effectLst>
            <a:glow rad="228600">
              <a:schemeClr val="accent2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anchor="ctr" anchorCtr="1">
            <a:noAutofit/>
          </a:bodyPr>
          <a:lstStyle/>
          <a:p>
            <a:pPr algn="ctr">
              <a:buClr>
                <a:srgbClr val="FFC000"/>
              </a:buClr>
              <a:defRPr/>
            </a:pPr>
            <a:r>
              <a:rPr lang="en-US" sz="2400" b="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cs typeface="Arial" pitchFamily="34" charset="0"/>
              </a:rPr>
              <a:t>Snowfalls at PQR (official site)</a:t>
            </a:r>
          </a:p>
          <a:p>
            <a:pPr algn="ctr">
              <a:buClr>
                <a:srgbClr val="FFC000"/>
              </a:buClr>
              <a:defRPr/>
            </a:pPr>
            <a:endParaRPr lang="en-US" sz="2400" b="0" i="0" kern="10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1"/>
              </a:solidFill>
              <a:effectLst>
                <a:outerShdw blurRad="50800" dist="50800" dir="5400000" algn="ctr" rotWithShape="0">
                  <a:schemeClr val="accent4">
                    <a:lumMod val="10000"/>
                  </a:schemeClr>
                </a:outerShdw>
              </a:effectLst>
              <a:cs typeface="Arial" pitchFamily="34" charset="0"/>
            </a:endParaRPr>
          </a:p>
          <a:p>
            <a:pPr algn="ctr">
              <a:buClr>
                <a:srgbClr val="FFC000"/>
              </a:buClr>
              <a:defRPr/>
            </a:pPr>
            <a:r>
              <a:rPr lang="en-US" sz="360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cs typeface="Arial" pitchFamily="34" charset="0"/>
              </a:rPr>
              <a:t>     .1” </a:t>
            </a:r>
            <a:r>
              <a:rPr lang="en-US" sz="280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cs typeface="Arial" pitchFamily="34" charset="0"/>
              </a:rPr>
              <a:t>December 27</a:t>
            </a:r>
            <a:r>
              <a:rPr lang="en-US" sz="2800" i="0" kern="100" baseline="300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cs typeface="Arial" pitchFamily="34" charset="0"/>
              </a:rPr>
              <a:t>th</a:t>
            </a:r>
            <a:endParaRPr lang="en-US" sz="2800" i="0" kern="10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1"/>
              </a:solidFill>
              <a:effectLst>
                <a:outerShdw blurRad="50800" dist="50800" dir="5400000" algn="ctr" rotWithShape="0">
                  <a:schemeClr val="accent4">
                    <a:lumMod val="10000"/>
                  </a:schemeClr>
                </a:outerShdw>
              </a:effectLst>
              <a:cs typeface="Arial" pitchFamily="34" charset="0"/>
            </a:endParaRPr>
          </a:p>
          <a:p>
            <a:pPr algn="ctr">
              <a:buClr>
                <a:srgbClr val="FFC000"/>
              </a:buClr>
              <a:defRPr/>
            </a:pPr>
            <a:r>
              <a:rPr lang="en-US" sz="360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cs typeface="Arial" pitchFamily="34" charset="0"/>
              </a:rPr>
              <a:t>1.0” </a:t>
            </a:r>
            <a:r>
              <a:rPr lang="en-US" sz="280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cs typeface="Arial" pitchFamily="34" charset="0"/>
              </a:rPr>
              <a:t>January 3rd</a:t>
            </a:r>
            <a:endParaRPr lang="en-US" sz="2800" i="0" kern="10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1"/>
              </a:solidFill>
              <a:effectLst>
                <a:outerShdw blurRad="50800" dist="50800" dir="5400000" algn="ctr" rotWithShape="0">
                  <a:schemeClr val="accent4">
                    <a:lumMod val="10000"/>
                  </a:schemeClr>
                </a:outerShdw>
              </a:effectLst>
              <a:cs typeface="Arial" pitchFamily="34" charset="0"/>
            </a:endParaRPr>
          </a:p>
          <a:p>
            <a:pPr algn="ctr">
              <a:buClr>
                <a:srgbClr val="FFC000"/>
              </a:buClr>
              <a:defRPr/>
            </a:pPr>
            <a:endParaRPr lang="en-US" sz="2800" i="0" kern="10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1"/>
              </a:solidFill>
              <a:effectLst>
                <a:outerShdw blurRad="50800" dist="50800" dir="5400000" algn="ctr" rotWithShape="0">
                  <a:schemeClr val="accent4">
                    <a:lumMod val="10000"/>
                  </a:schemeClr>
                </a:outerShdw>
              </a:effectLst>
              <a:cs typeface="Arial" pitchFamily="34" charset="0"/>
            </a:endParaRPr>
          </a:p>
          <a:p>
            <a:pPr algn="ctr">
              <a:buClr>
                <a:srgbClr val="FFC000"/>
              </a:buClr>
              <a:defRPr/>
            </a:pPr>
            <a:r>
              <a:rPr lang="en-US" sz="280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cs typeface="Arial" pitchFamily="34" charset="0"/>
              </a:rPr>
              <a:t>	</a:t>
            </a:r>
            <a:endParaRPr lang="en-US" sz="2000" i="0" kern="10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1"/>
              </a:solidFill>
              <a:effectLst>
                <a:outerShdw blurRad="50800" dist="50800" dir="5400000" algn="ctr" rotWithShape="0">
                  <a:schemeClr val="accent4">
                    <a:lumMod val="10000"/>
                  </a:schemeClr>
                </a:outerShdw>
              </a:effectLst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45914804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152400"/>
            <a:ext cx="8077200" cy="1981200"/>
          </a:xfrm>
        </p:spPr>
        <p:txBody>
          <a:bodyPr/>
          <a:lstStyle/>
          <a:p>
            <a:pPr eaLnBrk="1" hangingPunct="1">
              <a:defRPr/>
            </a:pPr>
            <a:r>
              <a:rPr lang="en-US" sz="6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Lucida Sans Unicode" pitchFamily="34" charset="0"/>
              </a:rPr>
              <a:t>THE USA VIEW</a:t>
            </a:r>
            <a:br>
              <a:rPr lang="en-US" sz="6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Lucida Sans Unicode" pitchFamily="34" charset="0"/>
              </a:rPr>
            </a:br>
            <a:endParaRPr lang="en-US" sz="4000" b="1" dirty="0" smtClean="0">
              <a:solidFill>
                <a:srgbClr val="FFFFCC"/>
              </a:solidFill>
              <a:latin typeface="Calibri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7565" y="1597123"/>
            <a:ext cx="6648139" cy="485825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152400"/>
            <a:ext cx="8077200" cy="1981200"/>
          </a:xfrm>
        </p:spPr>
        <p:txBody>
          <a:bodyPr/>
          <a:lstStyle/>
          <a:p>
            <a:pPr eaLnBrk="1" hangingPunct="1">
              <a:defRPr/>
            </a:pPr>
            <a:r>
              <a:rPr lang="en-US" sz="6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Lucida Sans Unicode" pitchFamily="34" charset="0"/>
              </a:rPr>
              <a:t>THE USA VIEW</a:t>
            </a:r>
            <a:br>
              <a:rPr lang="en-US" sz="6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Lucida Sans Unicode" pitchFamily="34" charset="0"/>
              </a:rPr>
            </a:br>
            <a:endParaRPr lang="en-US" sz="4000" b="1" dirty="0" smtClean="0">
              <a:solidFill>
                <a:srgbClr val="FFFFCC"/>
              </a:solidFill>
              <a:latin typeface="Calibri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201" y="1592814"/>
            <a:ext cx="6553196" cy="478887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152400"/>
            <a:ext cx="8077200" cy="1981200"/>
          </a:xfrm>
        </p:spPr>
        <p:txBody>
          <a:bodyPr/>
          <a:lstStyle/>
          <a:p>
            <a:pPr eaLnBrk="1" hangingPunct="1">
              <a:defRPr/>
            </a:pPr>
            <a:r>
              <a:rPr lang="en-US" sz="6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Lucida Sans Unicode" pitchFamily="34" charset="0"/>
              </a:rPr>
              <a:t>THE USA VIEW</a:t>
            </a:r>
            <a:br>
              <a:rPr lang="en-US" sz="6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Lucida Sans Unicode" pitchFamily="34" charset="0"/>
              </a:rPr>
            </a:br>
            <a:endParaRPr lang="en-US" sz="4000" b="1" dirty="0" smtClean="0">
              <a:solidFill>
                <a:srgbClr val="FFFFCC"/>
              </a:solidFill>
              <a:latin typeface="Calibri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201" y="1592814"/>
            <a:ext cx="6553196" cy="478887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152400"/>
            <a:ext cx="8077200" cy="1981200"/>
          </a:xfrm>
        </p:spPr>
        <p:txBody>
          <a:bodyPr/>
          <a:lstStyle/>
          <a:p>
            <a:pPr eaLnBrk="1" hangingPunct="1">
              <a:defRPr/>
            </a:pPr>
            <a:r>
              <a:rPr lang="en-US" sz="6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Lucida Sans Unicode" pitchFamily="34" charset="0"/>
              </a:rPr>
              <a:t>THE USA VIEW</a:t>
            </a:r>
            <a:br>
              <a:rPr lang="en-US" sz="6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Lucida Sans Unicode" pitchFamily="34" charset="0"/>
              </a:rPr>
            </a:br>
            <a:endParaRPr lang="en-US" sz="4000" b="1" dirty="0" smtClean="0">
              <a:solidFill>
                <a:srgbClr val="FFFFCC"/>
              </a:solidFill>
              <a:latin typeface="Calibri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219201" y="1592815"/>
            <a:ext cx="6553196" cy="478887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152400"/>
            <a:ext cx="8077200" cy="1981200"/>
          </a:xfrm>
        </p:spPr>
        <p:txBody>
          <a:bodyPr/>
          <a:lstStyle/>
          <a:p>
            <a:pPr eaLnBrk="1" hangingPunct="1">
              <a:defRPr/>
            </a:pPr>
            <a:r>
              <a:rPr lang="en-US" sz="6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Lucida Sans Unicode" pitchFamily="34" charset="0"/>
              </a:rPr>
              <a:t>THE 3 MONTH PERIOD</a:t>
            </a:r>
            <a:br>
              <a:rPr lang="en-US" sz="6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Lucida Sans Unicode" pitchFamily="34" charset="0"/>
              </a:rPr>
            </a:br>
            <a:endParaRPr lang="en-US" sz="4000" b="1" dirty="0" smtClean="0">
              <a:solidFill>
                <a:srgbClr val="FFFFCC"/>
              </a:solidFill>
              <a:latin typeface="Calibri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28700" y="1371600"/>
            <a:ext cx="7238998" cy="529003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152400"/>
            <a:ext cx="8077200" cy="1981200"/>
          </a:xfrm>
        </p:spPr>
        <p:txBody>
          <a:bodyPr/>
          <a:lstStyle/>
          <a:p>
            <a:pPr eaLnBrk="1" hangingPunct="1">
              <a:defRPr/>
            </a:pPr>
            <a:r>
              <a:rPr lang="en-US" sz="5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Lucida Sans Unicode" pitchFamily="34" charset="0"/>
              </a:rPr>
              <a:t>3 MONTH PRECIPITATION</a:t>
            </a:r>
            <a:r>
              <a:rPr lang="en-US" sz="6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Lucida Sans Unicode" pitchFamily="34" charset="0"/>
              </a:rPr>
              <a:t/>
            </a:r>
            <a:br>
              <a:rPr lang="en-US" sz="6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Lucida Sans Unicode" pitchFamily="34" charset="0"/>
              </a:rPr>
            </a:br>
            <a:endParaRPr lang="en-US" sz="4000" b="1" dirty="0" smtClean="0">
              <a:solidFill>
                <a:srgbClr val="FFFFCC"/>
              </a:solidFill>
              <a:latin typeface="Calibri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28175" y="1143000"/>
            <a:ext cx="7640050" cy="558311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4191257939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152400"/>
            <a:ext cx="8077200" cy="1676400"/>
          </a:xfrm>
        </p:spPr>
        <p:txBody>
          <a:bodyPr/>
          <a:lstStyle/>
          <a:p>
            <a:pPr eaLnBrk="1" hangingPunct="1">
              <a:defRPr/>
            </a:pPr>
            <a:r>
              <a:rPr lang="en-US" sz="32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Lucida Sans Unicode" pitchFamily="34" charset="0"/>
              </a:rPr>
              <a:t>Oregon Winter Temps </a:t>
            </a:r>
            <a:r>
              <a:rPr lang="en-US" sz="2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Lucida Sans Unicode" pitchFamily="34" charset="0"/>
              </a:rPr>
              <a:t>(the past 100 years)</a:t>
            </a:r>
            <a:r>
              <a:rPr lang="en-US" sz="32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Lucida Sans Unicode" pitchFamily="34" charset="0"/>
              </a:rPr>
              <a:t/>
            </a:r>
            <a:br>
              <a:rPr lang="en-US" sz="32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Lucida Sans Unicode" pitchFamily="34" charset="0"/>
              </a:rPr>
            </a:br>
            <a:r>
              <a:rPr lang="en-US" sz="2400" b="1" dirty="0" smtClean="0">
                <a:solidFill>
                  <a:srgbClr val="F0E51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Lucida Sans Unicode" pitchFamily="34" charset="0"/>
              </a:rPr>
              <a:t>2</a:t>
            </a:r>
            <a:r>
              <a:rPr lang="en-US" sz="2400" b="1" baseline="30000" dirty="0" smtClean="0">
                <a:solidFill>
                  <a:srgbClr val="F0E51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Lucida Sans Unicode" pitchFamily="34" charset="0"/>
              </a:rPr>
              <a:t>nd</a:t>
            </a:r>
            <a:r>
              <a:rPr lang="en-US" sz="2400" b="1" dirty="0" smtClean="0">
                <a:solidFill>
                  <a:srgbClr val="F0E51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Lucida Sans Unicode" pitchFamily="34" charset="0"/>
              </a:rPr>
              <a:t> Warmest in the last 13</a:t>
            </a:r>
            <a:endParaRPr lang="en-US" sz="3600" b="1" dirty="0" smtClean="0">
              <a:solidFill>
                <a:srgbClr val="FFFFCC"/>
              </a:solidFill>
              <a:latin typeface="Calibri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314521" y="2078484"/>
            <a:ext cx="6362556" cy="381753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152400"/>
            <a:ext cx="8077200" cy="1676400"/>
          </a:xfrm>
        </p:spPr>
        <p:txBody>
          <a:bodyPr/>
          <a:lstStyle/>
          <a:p>
            <a:pPr eaLnBrk="1" hangingPunct="1">
              <a:defRPr/>
            </a:pPr>
            <a:r>
              <a:rPr lang="en-US" sz="32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Lucida Sans Unicode" pitchFamily="34" charset="0"/>
              </a:rPr>
              <a:t>Western Valleys Winter Temps </a:t>
            </a:r>
            <a:r>
              <a:rPr lang="en-US" sz="2000" b="1" i="1" dirty="0" smtClean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Lucida Sans Unicode" pitchFamily="34" charset="0"/>
              </a:rPr>
              <a:t>(the past 100 years)</a:t>
            </a:r>
            <a:r>
              <a:rPr lang="en-US" sz="3200" b="1" i="1" dirty="0" smtClean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Lucida Sans Unicode" pitchFamily="34" charset="0"/>
              </a:rPr>
              <a:t/>
            </a:r>
            <a:br>
              <a:rPr lang="en-US" sz="3200" b="1" i="1" dirty="0" smtClean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Lucida Sans Unicode" pitchFamily="34" charset="0"/>
              </a:rPr>
            </a:br>
            <a:r>
              <a:rPr lang="en-US" sz="2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Lucida Sans Unicode" pitchFamily="34" charset="0"/>
              </a:rPr>
              <a:t>Last cold winter was 1992-1993</a:t>
            </a:r>
            <a:endParaRPr lang="en-US" sz="3600" b="1" i="1" dirty="0" smtClean="0">
              <a:solidFill>
                <a:srgbClr val="FFFF00"/>
              </a:solidFill>
              <a:latin typeface="Calibri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81000" y="2172832"/>
            <a:ext cx="5867400" cy="352044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cxnSp>
        <p:nvCxnSpPr>
          <p:cNvPr id="7" name="Straight Arrow Connector 6"/>
          <p:cNvCxnSpPr/>
          <p:nvPr/>
        </p:nvCxnSpPr>
        <p:spPr bwMode="auto">
          <a:xfrm flipH="1" flipV="1">
            <a:off x="5867400" y="3124200"/>
            <a:ext cx="1235016" cy="520006"/>
          </a:xfrm>
          <a:prstGeom prst="straightConnector1">
            <a:avLst/>
          </a:prstGeom>
          <a:ln w="63500">
            <a:solidFill>
              <a:srgbClr val="FF0000"/>
            </a:solidFill>
            <a:headEnd type="none" w="med" len="med"/>
            <a:tailEnd type="triangle"/>
          </a:ln>
          <a:effectLst>
            <a:outerShdw blurRad="40000" dist="63500" dir="5400000" rotWithShape="0">
              <a:srgbClr val="000000">
                <a:alpha val="81000"/>
              </a:srgbClr>
            </a:outerShdw>
            <a:softEdge rad="0"/>
          </a:effectLst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6629400" y="3217037"/>
            <a:ext cx="2362200" cy="1107996"/>
          </a:xfrm>
          <a:prstGeom prst="rect">
            <a:avLst/>
          </a:prstGeom>
          <a:solidFill>
            <a:srgbClr val="C00000"/>
          </a:solidFill>
          <a:effectLst>
            <a:outerShdw blurRad="50800" dist="50800" dir="5400000" algn="ctr" rotWithShape="0">
              <a:srgbClr val="1F1F1F">
                <a:alpha val="64000"/>
              </a:srgbClr>
            </a:outerShdw>
            <a:softEdge rad="25400"/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effectLst>
                  <a:outerShdw blurRad="50800" dist="50800" dir="5400000" algn="ctr" rotWithShape="0">
                    <a:srgbClr val="1F1F1F"/>
                  </a:outerShdw>
                </a:effectLst>
              </a:rPr>
              <a:t>This Winter in Oregon Zone 2 </a:t>
            </a:r>
            <a:r>
              <a:rPr lang="en-US" sz="1800" dirty="0" smtClean="0">
                <a:effectLst>
                  <a:outerShdw blurRad="50800" dist="50800" dir="5400000" algn="ctr" rotWithShape="0">
                    <a:srgbClr val="1F1F1F"/>
                  </a:outerShdw>
                </a:effectLst>
              </a:rPr>
              <a:t>(Willamette Valley)</a:t>
            </a:r>
            <a:endParaRPr lang="en-US" sz="1800" dirty="0">
              <a:effectLst>
                <a:outerShdw blurRad="50800" dist="50800" dir="5400000" algn="ctr" rotWithShape="0">
                  <a:srgbClr val="1F1F1F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234452412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152400"/>
            <a:ext cx="8077200" cy="1981200"/>
          </a:xfrm>
        </p:spPr>
        <p:txBody>
          <a:bodyPr/>
          <a:lstStyle/>
          <a:p>
            <a:pPr eaLnBrk="1" hangingPunct="1">
              <a:defRPr/>
            </a:pPr>
            <a:r>
              <a:rPr lang="en-US" sz="6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Lucida Sans Unicode" pitchFamily="34" charset="0"/>
              </a:rPr>
              <a:t>UPPER LEVEL PATTERNS</a:t>
            </a:r>
            <a:r>
              <a:rPr lang="en-US" sz="6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Lucida Sans Unicode" pitchFamily="34" charset="0"/>
              </a:rPr>
              <a:t/>
            </a:r>
            <a:br>
              <a:rPr lang="en-US" sz="6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Lucida Sans Unicode" pitchFamily="34" charset="0"/>
              </a:rPr>
            </a:br>
            <a:endParaRPr lang="en-US" sz="4000" b="1" dirty="0" smtClean="0">
              <a:solidFill>
                <a:srgbClr val="FFFFCC"/>
              </a:solidFill>
              <a:latin typeface="Calibri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201" y="1295400"/>
            <a:ext cx="6553194" cy="538370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152400"/>
            <a:ext cx="8077200" cy="1981200"/>
          </a:xfrm>
        </p:spPr>
        <p:txBody>
          <a:bodyPr/>
          <a:lstStyle/>
          <a:p>
            <a:pPr eaLnBrk="1" hangingPunct="1">
              <a:defRPr/>
            </a:pPr>
            <a:r>
              <a:rPr lang="en-US" sz="6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Lucida Sans Unicode" pitchFamily="34" charset="0"/>
              </a:rPr>
              <a:t>UPPER LEVEL PATTERNS</a:t>
            </a:r>
            <a:r>
              <a:rPr lang="en-US" sz="6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Lucida Sans Unicode" pitchFamily="34" charset="0"/>
              </a:rPr>
              <a:t/>
            </a:r>
            <a:br>
              <a:rPr lang="en-US" sz="6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Lucida Sans Unicode" pitchFamily="34" charset="0"/>
              </a:rPr>
            </a:br>
            <a:endParaRPr lang="en-US" sz="4000" b="1" dirty="0" smtClean="0">
              <a:solidFill>
                <a:srgbClr val="FFFFCC"/>
              </a:solidFill>
              <a:latin typeface="Calibri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201" y="1295400"/>
            <a:ext cx="6553194" cy="53837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339190192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152400"/>
            <a:ext cx="8077200" cy="1981200"/>
          </a:xfrm>
        </p:spPr>
        <p:txBody>
          <a:bodyPr/>
          <a:lstStyle/>
          <a:p>
            <a:pPr eaLnBrk="1" hangingPunct="1">
              <a:defRPr/>
            </a:pPr>
            <a:r>
              <a:rPr lang="en-US" sz="6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Lucida Sans Unicode" pitchFamily="34" charset="0"/>
              </a:rPr>
              <a:t>UPPER LEVEL PATTERNS</a:t>
            </a:r>
            <a:r>
              <a:rPr lang="en-US" sz="6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Lucida Sans Unicode" pitchFamily="34" charset="0"/>
              </a:rPr>
              <a:t/>
            </a:r>
            <a:br>
              <a:rPr lang="en-US" sz="6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Lucida Sans Unicode" pitchFamily="34" charset="0"/>
              </a:rPr>
            </a:br>
            <a:endParaRPr lang="en-US" sz="4000" b="1" dirty="0" smtClean="0">
              <a:solidFill>
                <a:srgbClr val="FFFFCC"/>
              </a:solidFill>
              <a:latin typeface="Calibri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201" y="1295400"/>
            <a:ext cx="6553194" cy="538370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152400"/>
            <a:ext cx="8077200" cy="1981200"/>
          </a:xfrm>
        </p:spPr>
        <p:txBody>
          <a:bodyPr/>
          <a:lstStyle/>
          <a:p>
            <a:pPr eaLnBrk="1" hangingPunct="1">
              <a:defRPr/>
            </a:pPr>
            <a:r>
              <a:rPr lang="en-US" sz="6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Lucida Sans Unicode" pitchFamily="34" charset="0"/>
              </a:rPr>
              <a:t>UPPER LEVEL PATTERNS</a:t>
            </a:r>
            <a:r>
              <a:rPr lang="en-US" sz="6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Lucida Sans Unicode" pitchFamily="34" charset="0"/>
              </a:rPr>
              <a:t/>
            </a:r>
            <a:br>
              <a:rPr lang="en-US" sz="6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Lucida Sans Unicode" pitchFamily="34" charset="0"/>
              </a:rPr>
            </a:br>
            <a:endParaRPr lang="en-US" sz="4000" b="1" dirty="0" smtClean="0">
              <a:solidFill>
                <a:srgbClr val="FFFFCC"/>
              </a:solidFill>
              <a:latin typeface="Calibri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219201" y="1295400"/>
            <a:ext cx="6553194" cy="538370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2514600" y="228600"/>
            <a:ext cx="3886200" cy="553998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360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NOVEMBER</a:t>
            </a:r>
            <a:endParaRPr lang="en-US" sz="4400" i="0" kern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1">
                  <a:lumMod val="5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  <a:ea typeface="+mj-ea"/>
              <a:cs typeface="+mj-cs"/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76200" y="838200"/>
            <a:ext cx="8991600" cy="1600200"/>
          </a:xfrm>
          <a:prstGeom prst="rect">
            <a:avLst/>
          </a:prstGeom>
          <a:solidFill>
            <a:schemeClr val="bg1">
              <a:lumMod val="50000"/>
              <a:alpha val="41000"/>
            </a:schemeClr>
          </a:solidFill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anchor="ctr" anchorCtr="1">
            <a:noAutofit/>
          </a:bodyPr>
          <a:lstStyle/>
          <a:p>
            <a:pPr>
              <a:buClr>
                <a:srgbClr val="FFC000"/>
              </a:buClr>
              <a:defRPr/>
            </a:pPr>
            <a:r>
              <a:rPr lang="en-US" sz="2400" b="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Uneventful month, near normal temperatures</a:t>
            </a:r>
            <a:endParaRPr lang="en-US" sz="3200" b="0" i="0" kern="10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1"/>
              </a:solidFill>
              <a:effectLst>
                <a:outerShdw blurRad="50800" dist="50800" dir="5400000" algn="ctr" rotWithShape="0">
                  <a:schemeClr val="accent4">
                    <a:lumMod val="10000"/>
                  </a:schemeClr>
                </a:outerShdw>
              </a:effectLst>
              <a:ea typeface="+mj-ea"/>
              <a:cs typeface="Arial" pitchFamily="34" charset="0"/>
            </a:endParaRPr>
          </a:p>
          <a:p>
            <a:pPr lvl="2">
              <a:buClr>
                <a:srgbClr val="FFC000"/>
              </a:buClr>
              <a:defRPr/>
            </a:pPr>
            <a:r>
              <a:rPr lang="en-US" sz="2000" b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0E510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cs typeface="Arial" pitchFamily="34" charset="0"/>
              </a:rPr>
              <a:t>Except cool the last week</a:t>
            </a:r>
            <a:endParaRPr lang="en-US" sz="3200" b="0" kern="10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0E510"/>
              </a:solidFill>
              <a:effectLst>
                <a:outerShdw blurRad="50800" dist="50800" dir="5400000" algn="ctr" rotWithShape="0">
                  <a:schemeClr val="accent4">
                    <a:lumMod val="10000"/>
                  </a:schemeClr>
                </a:outerShdw>
              </a:effectLst>
              <a:cs typeface="Arial" pitchFamily="34" charset="0"/>
            </a:endParaRPr>
          </a:p>
          <a:p>
            <a:pPr>
              <a:buClr>
                <a:srgbClr val="FFC000"/>
              </a:buClr>
              <a:buFont typeface="Wingdings" pitchFamily="2" charset="2"/>
              <a:buChar char="§"/>
              <a:defRPr/>
            </a:pPr>
            <a:r>
              <a:rPr lang="en-US" sz="3200" b="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 </a:t>
            </a:r>
            <a:r>
              <a:rPr lang="en-US" sz="2400" b="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24 degree low </a:t>
            </a:r>
            <a:r>
              <a:rPr lang="en-US" sz="2000" b="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(twice)</a:t>
            </a:r>
            <a:r>
              <a:rPr lang="en-US" sz="2400" b="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 was coldest of “winter”</a:t>
            </a:r>
            <a:endParaRPr lang="en-US" sz="3200" b="0" i="0" kern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1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ea typeface="+mj-ea"/>
              <a:cs typeface="Arial" pitchFamily="34" charset="0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47700" y="2494002"/>
            <a:ext cx="7848600" cy="41687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cxnSp>
        <p:nvCxnSpPr>
          <p:cNvPr id="12" name="Straight Connector 11"/>
          <p:cNvCxnSpPr/>
          <p:nvPr/>
        </p:nvCxnSpPr>
        <p:spPr bwMode="auto">
          <a:xfrm>
            <a:off x="1524000" y="4648200"/>
            <a:ext cx="5715000" cy="304800"/>
          </a:xfrm>
          <a:prstGeom prst="line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4" name="Straight Connector 13"/>
          <p:cNvCxnSpPr/>
          <p:nvPr/>
        </p:nvCxnSpPr>
        <p:spPr bwMode="auto">
          <a:xfrm>
            <a:off x="1524000" y="4648200"/>
            <a:ext cx="5715000" cy="304800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 bwMode="auto">
          <a:xfrm>
            <a:off x="1524000" y="3962400"/>
            <a:ext cx="5715000" cy="438510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6245252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2514600" y="228600"/>
            <a:ext cx="3886200" cy="553998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360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NOVEMBER</a:t>
            </a:r>
            <a:endParaRPr lang="en-US" sz="4400" i="0" kern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1">
                  <a:lumMod val="5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  <a:ea typeface="+mj-ea"/>
              <a:cs typeface="+mj-cs"/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76200" y="838200"/>
            <a:ext cx="8991600" cy="1600200"/>
          </a:xfrm>
          <a:prstGeom prst="rect">
            <a:avLst/>
          </a:prstGeom>
          <a:solidFill>
            <a:schemeClr val="bg1">
              <a:lumMod val="50000"/>
              <a:alpha val="41000"/>
            </a:schemeClr>
          </a:solidFill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anchor="ctr" anchorCtr="1">
            <a:noAutofit/>
          </a:bodyPr>
          <a:lstStyle/>
          <a:p>
            <a:pPr algn="ctr">
              <a:buClr>
                <a:srgbClr val="FFC000"/>
              </a:buClr>
              <a:defRPr/>
            </a:pPr>
            <a:r>
              <a:rPr lang="en-US" sz="2400" b="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Deluge first half of month north and west of Portland</a:t>
            </a:r>
          </a:p>
          <a:p>
            <a:pPr algn="ctr">
              <a:buClr>
                <a:srgbClr val="FFC000"/>
              </a:buClr>
              <a:defRPr/>
            </a:pPr>
            <a:r>
              <a:rPr lang="en-US" sz="2000" b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0E510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cs typeface="Arial" pitchFamily="34" charset="0"/>
              </a:rPr>
              <a:t>Much drier to the south and east</a:t>
            </a:r>
          </a:p>
          <a:p>
            <a:pPr algn="ctr">
              <a:buClr>
                <a:srgbClr val="FFC000"/>
              </a:buClr>
              <a:defRPr/>
            </a:pPr>
            <a:r>
              <a:rPr lang="en-US" sz="2000" b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0E510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cs typeface="Arial" pitchFamily="34" charset="0"/>
              </a:rPr>
              <a:t>(RAIN TOTAL 1</a:t>
            </a:r>
            <a:r>
              <a:rPr lang="en-US" sz="2000" b="0" kern="100" baseline="300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0E510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cs typeface="Arial" pitchFamily="34" charset="0"/>
              </a:rPr>
              <a:t>st</a:t>
            </a:r>
            <a:r>
              <a:rPr lang="en-US" sz="2000" b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0E510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cs typeface="Arial" pitchFamily="34" charset="0"/>
              </a:rPr>
              <a:t>-18</a:t>
            </a:r>
            <a:r>
              <a:rPr lang="en-US" sz="2000" b="0" kern="100" baseline="300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0E510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cs typeface="Arial" pitchFamily="34" charset="0"/>
              </a:rPr>
              <a:t>th</a:t>
            </a:r>
            <a:r>
              <a:rPr lang="en-US" sz="2000" b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0E510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cs typeface="Arial" pitchFamily="34" charset="0"/>
              </a:rPr>
              <a:t>)</a:t>
            </a:r>
            <a:endParaRPr lang="en-US" sz="3200" b="0" kern="10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0E510"/>
              </a:solidFill>
              <a:effectLst>
                <a:outerShdw blurRad="50800" dist="50800" dir="5400000" algn="ctr" rotWithShape="0">
                  <a:schemeClr val="accent4">
                    <a:lumMod val="10000"/>
                  </a:schemeClr>
                </a:outerShdw>
              </a:effectLst>
              <a:cs typeface="Arial" pitchFamily="34" charset="0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64658" y="2494002"/>
            <a:ext cx="7414683" cy="41687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cxnSp>
        <p:nvCxnSpPr>
          <p:cNvPr id="12" name="Straight Connector 11"/>
          <p:cNvCxnSpPr/>
          <p:nvPr/>
        </p:nvCxnSpPr>
        <p:spPr bwMode="auto">
          <a:xfrm>
            <a:off x="1524000" y="4648200"/>
            <a:ext cx="5715000" cy="304800"/>
          </a:xfrm>
          <a:prstGeom prst="line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4257837423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2514600" y="228600"/>
            <a:ext cx="3886200" cy="553998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360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NOVEMBER</a:t>
            </a:r>
            <a:endParaRPr lang="en-US" sz="4400" i="0" kern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1">
                  <a:lumMod val="5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  <a:ea typeface="+mj-ea"/>
              <a:cs typeface="+mj-cs"/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76200" y="838200"/>
            <a:ext cx="8991600" cy="1600200"/>
          </a:xfrm>
          <a:prstGeom prst="rect">
            <a:avLst/>
          </a:prstGeom>
          <a:solidFill>
            <a:schemeClr val="bg1">
              <a:lumMod val="50000"/>
              <a:alpha val="41000"/>
            </a:schemeClr>
          </a:solidFill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anchor="ctr" anchorCtr="1">
            <a:noAutofit/>
          </a:bodyPr>
          <a:lstStyle/>
          <a:p>
            <a:pPr algn="ctr">
              <a:buClr>
                <a:srgbClr val="FFC000"/>
              </a:buClr>
              <a:defRPr/>
            </a:pPr>
            <a:r>
              <a:rPr lang="en-US" sz="2400" b="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Ski season slow to start</a:t>
            </a:r>
          </a:p>
          <a:p>
            <a:pPr algn="ctr">
              <a:buClr>
                <a:srgbClr val="FFC000"/>
              </a:buClr>
              <a:defRPr/>
            </a:pPr>
            <a:r>
              <a:rPr lang="en-US" sz="2000" b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0E510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cs typeface="Arial" pitchFamily="34" charset="0"/>
              </a:rPr>
              <a:t>Very limited openings through first weekend of December</a:t>
            </a:r>
            <a:endParaRPr lang="en-US" sz="3200" b="0" kern="10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0E510"/>
              </a:solidFill>
              <a:effectLst>
                <a:outerShdw blurRad="50800" dist="50800" dir="5400000" algn="ctr" rotWithShape="0">
                  <a:schemeClr val="accent4">
                    <a:lumMod val="10000"/>
                  </a:schemeClr>
                </a:outerShdw>
              </a:effectLst>
              <a:cs typeface="Arial" pitchFamily="34" charset="0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66489" y="2494002"/>
            <a:ext cx="7411021" cy="41687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cxnSp>
        <p:nvCxnSpPr>
          <p:cNvPr id="12" name="Straight Connector 11"/>
          <p:cNvCxnSpPr/>
          <p:nvPr/>
        </p:nvCxnSpPr>
        <p:spPr bwMode="auto">
          <a:xfrm>
            <a:off x="1524000" y="4648200"/>
            <a:ext cx="5715000" cy="304800"/>
          </a:xfrm>
          <a:prstGeom prst="line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1325013699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2600930" y="228600"/>
            <a:ext cx="3886200" cy="553998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360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DECEMBER</a:t>
            </a:r>
            <a:endParaRPr lang="en-US" sz="4400" i="0" kern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1">
                  <a:lumMod val="5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  <a:ea typeface="+mj-ea"/>
              <a:cs typeface="+mj-cs"/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734030" y="1066800"/>
            <a:ext cx="7620000" cy="990600"/>
          </a:xfrm>
          <a:prstGeom prst="rect">
            <a:avLst/>
          </a:prstGeom>
          <a:solidFill>
            <a:schemeClr val="bg1">
              <a:lumMod val="50000"/>
              <a:alpha val="41000"/>
            </a:schemeClr>
          </a:solidFill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lIns="0" tIns="274320" rIns="0" bIns="274320" anchor="ctr" anchorCtr="1">
            <a:noAutofit/>
          </a:bodyPr>
          <a:lstStyle/>
          <a:p>
            <a:pPr algn="ctr">
              <a:buClr>
                <a:srgbClr val="FFC000"/>
              </a:buClr>
              <a:defRPr/>
            </a:pPr>
            <a:endParaRPr lang="en-US" sz="4000" b="0" i="0" kern="10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1"/>
              </a:solidFill>
              <a:effectLst>
                <a:outerShdw blurRad="50800" dist="50800" dir="5400000" algn="ctr" rotWithShape="0">
                  <a:schemeClr val="accent4">
                    <a:lumMod val="10000"/>
                  </a:schemeClr>
                </a:outerShdw>
              </a:effectLst>
              <a:ea typeface="+mj-ea"/>
              <a:cs typeface="Arial" pitchFamily="34" charset="0"/>
            </a:endParaRPr>
          </a:p>
          <a:p>
            <a:pPr algn="ctr">
              <a:buClr>
                <a:srgbClr val="FFC000"/>
              </a:buClr>
              <a:defRPr/>
            </a:pPr>
            <a:r>
              <a:rPr lang="en-US" sz="2800" b="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Mild, except for chilly Christmas to New Year</a:t>
            </a:r>
          </a:p>
          <a:p>
            <a:pPr algn="ctr">
              <a:buClr>
                <a:srgbClr val="FFC000"/>
              </a:buClr>
              <a:defRPr/>
            </a:pPr>
            <a:endParaRPr lang="en-US" sz="4000" b="0" i="0" kern="10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1"/>
              </a:solidFill>
              <a:effectLst>
                <a:outerShdw blurRad="50800" dist="50800" dir="5400000" algn="ctr" rotWithShape="0">
                  <a:schemeClr val="accent4">
                    <a:lumMod val="10000"/>
                  </a:schemeClr>
                </a:outerShdw>
              </a:effectLst>
              <a:ea typeface="+mj-ea"/>
              <a:cs typeface="Arial" pitchFamily="34" charset="0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34030" y="2209800"/>
            <a:ext cx="7647970" cy="41687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151341" y="381001"/>
            <a:ext cx="8765115" cy="92333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320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DECEMBER: </a:t>
            </a:r>
            <a:r>
              <a:rPr lang="en-US" sz="280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All Hell Breaks Loose!</a:t>
            </a:r>
          </a:p>
          <a:p>
            <a:pPr algn="ctr">
              <a:defRPr/>
            </a:pPr>
            <a:r>
              <a:rPr lang="en-US" sz="280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Flooding, Windstorm, Mudslides, &amp; Tornado</a:t>
            </a:r>
            <a:endParaRPr lang="en-US" sz="3600" kern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1">
                  <a:lumMod val="5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  <a:ea typeface="+mj-ea"/>
              <a:cs typeface="+mj-cs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228600" y="1524000"/>
            <a:ext cx="4840717" cy="32004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3951514" y="3429000"/>
            <a:ext cx="5069255" cy="325277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510552905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151341" y="381001"/>
            <a:ext cx="8765115" cy="92333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320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DECEMBER: </a:t>
            </a:r>
            <a:r>
              <a:rPr lang="en-US" sz="280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All Hell Breaks Loose!</a:t>
            </a:r>
          </a:p>
          <a:p>
            <a:pPr algn="ctr">
              <a:defRPr/>
            </a:pPr>
            <a:r>
              <a:rPr lang="en-US" sz="280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Flooding, Windstorm, Mudslides, &amp; Tornado</a:t>
            </a:r>
            <a:endParaRPr lang="en-US" sz="3600" kern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1">
                  <a:lumMod val="5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  <a:ea typeface="+mj-ea"/>
              <a:cs typeface="+mj-cs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76680" y="1600200"/>
            <a:ext cx="3762969" cy="501729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876800" y="1600201"/>
            <a:ext cx="3762969" cy="501729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510552905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1676400" y="152400"/>
            <a:ext cx="5572730" cy="553998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360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DECEMBER RAIN</a:t>
            </a:r>
            <a:endParaRPr lang="en-US" sz="4400" i="0" kern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1">
                  <a:lumMod val="5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  <a:ea typeface="+mj-ea"/>
              <a:cs typeface="+mj-cs"/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162530" y="791224"/>
            <a:ext cx="8763000" cy="1189976"/>
          </a:xfrm>
          <a:prstGeom prst="rect">
            <a:avLst/>
          </a:prstGeom>
          <a:solidFill>
            <a:schemeClr val="bg1">
              <a:lumMod val="50000"/>
              <a:alpha val="41000"/>
            </a:schemeClr>
          </a:solidFill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lIns="0" tIns="274320" rIns="0" bIns="274320" anchor="ctr" anchorCtr="1">
            <a:noAutofit/>
          </a:bodyPr>
          <a:lstStyle/>
          <a:p>
            <a:pPr marL="342900" indent="-342900">
              <a:buClr>
                <a:srgbClr val="FFC000"/>
              </a:buClr>
              <a:buFont typeface="Wingdings" panose="05000000000000000000" pitchFamily="2" charset="2"/>
              <a:buChar char="Ø"/>
              <a:defRPr/>
            </a:pPr>
            <a:r>
              <a:rPr lang="en-US" sz="2400" b="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Continuous barrage of wet Pacific fronts</a:t>
            </a:r>
          </a:p>
          <a:p>
            <a:pPr marL="342900" indent="-342900">
              <a:buClr>
                <a:srgbClr val="FFC000"/>
              </a:buClr>
              <a:buFont typeface="Wingdings" panose="05000000000000000000" pitchFamily="2" charset="2"/>
              <a:buChar char="Ø"/>
              <a:defRPr/>
            </a:pPr>
            <a:r>
              <a:rPr lang="en-US" sz="2000" b="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Many daily and consecutive day rain records set</a:t>
            </a:r>
          </a:p>
          <a:p>
            <a:pPr marL="342900" indent="-342900">
              <a:buClr>
                <a:srgbClr val="FFC000"/>
              </a:buClr>
              <a:buFont typeface="Wingdings" panose="05000000000000000000" pitchFamily="2" charset="2"/>
              <a:buChar char="Ø"/>
              <a:defRPr/>
            </a:pPr>
            <a:r>
              <a:rPr lang="en-US" sz="2000" b="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Lots of mudslides, landslides, &amp; closed highways</a:t>
            </a:r>
            <a:endParaRPr lang="en-US" sz="3200" b="0" i="0" kern="10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1"/>
              </a:solidFill>
              <a:effectLst>
                <a:outerShdw blurRad="50800" dist="50800" dir="5400000" algn="ctr" rotWithShape="0">
                  <a:schemeClr val="accent4">
                    <a:lumMod val="10000"/>
                  </a:schemeClr>
                </a:outerShdw>
              </a:effectLst>
              <a:cs typeface="Arial" pitchFamily="34" charset="0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19964" y="2055962"/>
            <a:ext cx="8248131" cy="463957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28233163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1676400" y="152400"/>
            <a:ext cx="5572730" cy="553998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360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DECEMBER RAIN</a:t>
            </a:r>
            <a:endParaRPr lang="en-US" sz="4400" i="0" kern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1">
                  <a:lumMod val="5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  <a:ea typeface="+mj-ea"/>
              <a:cs typeface="+mj-cs"/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162530" y="791224"/>
            <a:ext cx="8763000" cy="1189976"/>
          </a:xfrm>
          <a:prstGeom prst="rect">
            <a:avLst/>
          </a:prstGeom>
          <a:solidFill>
            <a:schemeClr val="bg1">
              <a:lumMod val="50000"/>
              <a:alpha val="41000"/>
            </a:schemeClr>
          </a:solidFill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lIns="0" tIns="274320" rIns="0" bIns="274320" anchor="ctr" anchorCtr="1">
            <a:noAutofit/>
          </a:bodyPr>
          <a:lstStyle/>
          <a:p>
            <a:pPr marL="342900" indent="-342900">
              <a:buClr>
                <a:srgbClr val="FFC000"/>
              </a:buClr>
              <a:buFont typeface="Wingdings" panose="05000000000000000000" pitchFamily="2" charset="2"/>
              <a:buChar char="Ø"/>
              <a:defRPr/>
            </a:pPr>
            <a:r>
              <a:rPr lang="en-US" sz="2400" b="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Continuous barrage of wet Pacific fronts</a:t>
            </a:r>
          </a:p>
          <a:p>
            <a:pPr marL="342900" indent="-342900">
              <a:buClr>
                <a:srgbClr val="FFC000"/>
              </a:buClr>
              <a:buFont typeface="Wingdings" panose="05000000000000000000" pitchFamily="2" charset="2"/>
              <a:buChar char="Ø"/>
              <a:defRPr/>
            </a:pPr>
            <a:r>
              <a:rPr lang="en-US" sz="2000" b="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Many daily and consecutive day rain records set</a:t>
            </a:r>
          </a:p>
          <a:p>
            <a:pPr marL="342900" indent="-342900">
              <a:buClr>
                <a:srgbClr val="FFC000"/>
              </a:buClr>
              <a:buFont typeface="Wingdings" panose="05000000000000000000" pitchFamily="2" charset="2"/>
              <a:buChar char="Ø"/>
              <a:defRPr/>
            </a:pPr>
            <a:r>
              <a:rPr lang="en-US" sz="2000" b="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Lots of mudslides, landslides, &amp; closed highways</a:t>
            </a:r>
            <a:endParaRPr lang="en-US" sz="3200" b="0" i="0" kern="10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1"/>
              </a:solidFill>
              <a:effectLst>
                <a:outerShdw blurRad="50800" dist="50800" dir="5400000" algn="ctr" rotWithShape="0">
                  <a:schemeClr val="accent4">
                    <a:lumMod val="10000"/>
                  </a:schemeClr>
                </a:outerShdw>
              </a:effectLst>
              <a:cs typeface="Arial" pitchFamily="34" charset="0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62530" y="2066026"/>
            <a:ext cx="4866668" cy="273750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319372" y="3505200"/>
            <a:ext cx="5632037" cy="316802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598738964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1676400" y="152400"/>
            <a:ext cx="5572730" cy="553998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360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DECEMBER RAIN</a:t>
            </a:r>
            <a:endParaRPr lang="en-US" sz="4400" i="0" kern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1">
                  <a:lumMod val="5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  <a:ea typeface="+mj-ea"/>
              <a:cs typeface="+mj-cs"/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76200" y="791224"/>
            <a:ext cx="8849330" cy="504176"/>
          </a:xfrm>
          <a:prstGeom prst="rect">
            <a:avLst/>
          </a:prstGeom>
          <a:solidFill>
            <a:schemeClr val="bg1">
              <a:lumMod val="50000"/>
              <a:alpha val="41000"/>
            </a:schemeClr>
          </a:solidFill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lIns="0" tIns="274320" rIns="0" bIns="274320" anchor="ctr" anchorCtr="1">
            <a:noAutofit/>
          </a:bodyPr>
          <a:lstStyle/>
          <a:p>
            <a:pPr marL="342900" indent="-342900">
              <a:buClr>
                <a:srgbClr val="FFC000"/>
              </a:buClr>
              <a:buFont typeface="Wingdings" panose="05000000000000000000" pitchFamily="2" charset="2"/>
              <a:buChar char="Ø"/>
              <a:defRPr/>
            </a:pPr>
            <a:r>
              <a:rPr lang="en-US" sz="2400" b="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Huge Soaking Across the Region</a:t>
            </a: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53519" y="1413294"/>
            <a:ext cx="8731213" cy="491130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7988" y="1413294"/>
            <a:ext cx="8731210" cy="491130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873660290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381000" y="228600"/>
            <a:ext cx="8458200" cy="553998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360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BATTLE GROUND TORNADO</a:t>
            </a:r>
            <a:endParaRPr lang="en-US" sz="4400" i="0" kern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1">
                  <a:lumMod val="5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  <a:ea typeface="+mj-ea"/>
              <a:cs typeface="+mj-cs"/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162530" y="791224"/>
            <a:ext cx="8763000" cy="1189976"/>
          </a:xfrm>
          <a:prstGeom prst="rect">
            <a:avLst/>
          </a:prstGeom>
          <a:solidFill>
            <a:schemeClr val="bg1">
              <a:lumMod val="50000"/>
              <a:alpha val="41000"/>
            </a:schemeClr>
          </a:solidFill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lIns="0" tIns="274320" rIns="0" bIns="274320" anchor="ctr" anchorCtr="1">
            <a:noAutofit/>
          </a:bodyPr>
          <a:lstStyle/>
          <a:p>
            <a:pPr marL="342900" indent="-342900">
              <a:buClr>
                <a:srgbClr val="FFC000"/>
              </a:buClr>
              <a:buFont typeface="Wingdings" panose="05000000000000000000" pitchFamily="2" charset="2"/>
              <a:buChar char="Ø"/>
              <a:defRPr/>
            </a:pPr>
            <a:r>
              <a:rPr lang="en-US" sz="2400" b="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December 10</a:t>
            </a:r>
            <a:r>
              <a:rPr lang="en-US" sz="2400" b="0" i="0" kern="100" baseline="300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th</a:t>
            </a:r>
            <a:r>
              <a:rPr lang="en-US" sz="2400" b="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, 11:15am</a:t>
            </a:r>
          </a:p>
          <a:p>
            <a:pPr marL="342900" indent="-342900">
              <a:buClr>
                <a:srgbClr val="FFC000"/>
              </a:buClr>
              <a:buFont typeface="Wingdings" panose="05000000000000000000" pitchFamily="2" charset="2"/>
              <a:buChar char="Ø"/>
              <a:defRPr/>
            </a:pPr>
            <a:r>
              <a:rPr lang="en-US" sz="2400" b="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Another midday tornado…inconvenient for TV people</a:t>
            </a: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609601" y="2133600"/>
            <a:ext cx="7686068" cy="432341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86696" y="2069307"/>
            <a:ext cx="7914667" cy="445199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190512328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20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762000" y="304800"/>
            <a:ext cx="7543800" cy="553998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360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December 21st Wind Storm</a:t>
            </a:r>
            <a:endParaRPr lang="en-US" sz="4400" i="0" kern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1">
                  <a:lumMod val="5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  <a:ea typeface="+mj-ea"/>
              <a:cs typeface="+mj-cs"/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762000" y="841801"/>
            <a:ext cx="7543800" cy="830997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180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Deep low pressure tracks west to east across southern Washington</a:t>
            </a:r>
          </a:p>
          <a:p>
            <a:pPr algn="ctr">
              <a:defRPr/>
            </a:pPr>
            <a:r>
              <a:rPr lang="en-US" sz="180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CC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Relatively minor storm:  </a:t>
            </a:r>
            <a:r>
              <a:rPr lang="en-US" sz="180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99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35,000 PGE outages at peak</a:t>
            </a:r>
            <a:endParaRPr lang="en-US" sz="2400" i="0" kern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FF99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  <a:ea typeface="+mj-ea"/>
              <a:cs typeface="+mj-cs"/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1524000" y="2057400"/>
            <a:ext cx="6248400" cy="46863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1524000" y="2057400"/>
            <a:ext cx="6197600" cy="46482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50053220"/>
      </p:ext>
    </p:extLst>
  </p:cSld>
  <p:clrMapOvr>
    <a:masterClrMapping/>
  </p:clrMapOvr>
  <p:transition spd="med" advClick="0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762000" y="304800"/>
            <a:ext cx="7543800" cy="553998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360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December 21st Wind Storm</a:t>
            </a:r>
            <a:endParaRPr lang="en-US" sz="4400" i="0" kern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1">
                  <a:lumMod val="5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  <a:ea typeface="+mj-ea"/>
              <a:cs typeface="+mj-cs"/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762000" y="841801"/>
            <a:ext cx="7543800" cy="830997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180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Deep low pressure tracks west to east across southern Washington</a:t>
            </a:r>
          </a:p>
          <a:p>
            <a:pPr algn="ctr">
              <a:defRPr/>
            </a:pPr>
            <a:r>
              <a:rPr lang="en-US" sz="180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CC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Relatively minor storm:  </a:t>
            </a:r>
            <a:r>
              <a:rPr lang="en-US" sz="180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99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35,000 PGE outages at peak</a:t>
            </a:r>
            <a:endParaRPr lang="en-US" sz="2400" i="0" kern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FF99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  <a:ea typeface="+mj-ea"/>
              <a:cs typeface="+mj-cs"/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20616" y="1752600"/>
            <a:ext cx="5181599" cy="291465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191933" y="3429000"/>
            <a:ext cx="5723467" cy="321945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50053220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2600930" y="228600"/>
            <a:ext cx="3886200" cy="553998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360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SKI SEASON</a:t>
            </a:r>
            <a:endParaRPr lang="en-US" sz="4400" i="0" kern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1">
                  <a:lumMod val="5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  <a:ea typeface="+mj-ea"/>
              <a:cs typeface="+mj-cs"/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162530" y="791224"/>
            <a:ext cx="8763000" cy="1189976"/>
          </a:xfrm>
          <a:prstGeom prst="rect">
            <a:avLst/>
          </a:prstGeom>
          <a:solidFill>
            <a:schemeClr val="bg1">
              <a:lumMod val="50000"/>
              <a:alpha val="41000"/>
            </a:schemeClr>
          </a:solidFill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lIns="0" tIns="274320" rIns="0" bIns="274320" anchor="ctr" anchorCtr="1">
            <a:noAutofit/>
          </a:bodyPr>
          <a:lstStyle/>
          <a:p>
            <a:pPr marL="342900" indent="-342900">
              <a:buClr>
                <a:srgbClr val="FFC000"/>
              </a:buClr>
              <a:buFont typeface="Wingdings" panose="05000000000000000000" pitchFamily="2" charset="2"/>
              <a:buChar char="Ø"/>
              <a:defRPr/>
            </a:pPr>
            <a:r>
              <a:rPr lang="en-US" sz="2400" b="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Widespread Openings After 2</a:t>
            </a:r>
            <a:r>
              <a:rPr lang="en-US" sz="2400" b="0" i="0" kern="100" baseline="300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nd</a:t>
            </a:r>
            <a:r>
              <a:rPr lang="en-US" sz="2400" b="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 Weekend of December</a:t>
            </a:r>
          </a:p>
          <a:p>
            <a:pPr marL="342900" indent="-342900">
              <a:buClr>
                <a:srgbClr val="FFC000"/>
              </a:buClr>
              <a:buFont typeface="Wingdings" panose="05000000000000000000" pitchFamily="2" charset="2"/>
              <a:buChar char="Ø"/>
              <a:defRPr/>
            </a:pPr>
            <a:r>
              <a:rPr lang="en-US" sz="2000" b="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Excellent Conditions Rest of December:  </a:t>
            </a:r>
            <a:r>
              <a:rPr lang="en-US" sz="2000" b="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Dec 22</a:t>
            </a:r>
            <a:r>
              <a:rPr lang="en-US" sz="2000" b="0" i="0" kern="100" baseline="300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nd</a:t>
            </a:r>
            <a:endParaRPr lang="en-US" sz="2000" b="0" i="0" kern="10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FF00"/>
              </a:solidFill>
              <a:effectLst>
                <a:outerShdw blurRad="50800" dist="50800" dir="5400000" algn="ctr" rotWithShape="0">
                  <a:schemeClr val="accent4">
                    <a:lumMod val="10000"/>
                  </a:schemeClr>
                </a:outerShdw>
              </a:effectLst>
              <a:ea typeface="+mj-ea"/>
              <a:cs typeface="Arial" pitchFamily="34" charset="0"/>
            </a:endParaRPr>
          </a:p>
          <a:p>
            <a:pPr marL="342900" indent="-342900">
              <a:buClr>
                <a:srgbClr val="FFC000"/>
              </a:buClr>
              <a:buFont typeface="Wingdings" panose="05000000000000000000" pitchFamily="2" charset="2"/>
              <a:buChar char="Ø"/>
              <a:defRPr/>
            </a:pPr>
            <a:r>
              <a:rPr lang="en-US" sz="2400" b="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2</a:t>
            </a:r>
            <a:r>
              <a:rPr lang="en-US" sz="2400" b="0" i="0" kern="100" baseline="300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nd</a:t>
            </a:r>
            <a:r>
              <a:rPr lang="en-US" sz="2400" b="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 Year With An Excellent Christmas Break!</a:t>
            </a: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609600" y="2133600"/>
            <a:ext cx="7686070" cy="432341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1143000" y="1676400"/>
            <a:ext cx="6858000" cy="472144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190512328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762000" y="228600"/>
            <a:ext cx="7772400" cy="553998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360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JANUARY &amp; FEBRUARY</a:t>
            </a:r>
            <a:endParaRPr lang="en-US" sz="4400" i="0" kern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1">
                  <a:lumMod val="5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  <a:ea typeface="+mj-ea"/>
              <a:cs typeface="+mj-cs"/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381000" y="990601"/>
            <a:ext cx="8534400" cy="1295399"/>
          </a:xfrm>
          <a:prstGeom prst="rect">
            <a:avLst/>
          </a:prstGeom>
          <a:solidFill>
            <a:schemeClr val="bg1">
              <a:lumMod val="50000"/>
              <a:alpha val="41000"/>
            </a:schemeClr>
          </a:solidFill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 anchor="ctr" anchorCtr="1">
            <a:noAutofit/>
          </a:bodyPr>
          <a:lstStyle/>
          <a:p>
            <a:pPr algn="ctr">
              <a:buClr>
                <a:srgbClr val="FFC000"/>
              </a:buClr>
              <a:defRPr/>
            </a:pPr>
            <a:r>
              <a:rPr lang="en-US" sz="4000" b="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cs typeface="Arial" pitchFamily="34" charset="0"/>
              </a:rPr>
              <a:t>  Move along, nothing to see…</a:t>
            </a:r>
          </a:p>
          <a:p>
            <a:pPr algn="ctr">
              <a:buClr>
                <a:srgbClr val="FFC000"/>
              </a:buClr>
              <a:defRPr/>
            </a:pPr>
            <a:r>
              <a:rPr lang="en-US" sz="2400" b="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cs typeface="Arial" pitchFamily="34" charset="0"/>
              </a:rPr>
              <a:t>EXCEPT, a nice little snow/ice storm early January</a:t>
            </a:r>
          </a:p>
          <a:p>
            <a:pPr algn="ctr">
              <a:buClr>
                <a:srgbClr val="FFC000"/>
              </a:buClr>
              <a:defRPr/>
            </a:pPr>
            <a:r>
              <a:rPr lang="en-US" sz="2400" b="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cs typeface="Arial" pitchFamily="34" charset="0"/>
              </a:rPr>
              <a:t>&amp; gusty east wind for 18 days Christmas to January 12th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90600" y="2438400"/>
            <a:ext cx="7422772" cy="417530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90600" y="2438400"/>
            <a:ext cx="7422771" cy="417530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 spd="med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04800" y="2514600"/>
            <a:ext cx="4495800" cy="29972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762000" y="228600"/>
            <a:ext cx="7772400" cy="553998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360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JANUARY 3RD SNOW/ICE</a:t>
            </a:r>
            <a:endParaRPr lang="en-US" sz="4400" i="0" kern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1">
                  <a:lumMod val="5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  <a:ea typeface="+mj-ea"/>
              <a:cs typeface="+mj-cs"/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304800" y="838200"/>
            <a:ext cx="8534400" cy="1600438"/>
          </a:xfrm>
          <a:prstGeom prst="rect">
            <a:avLst/>
          </a:prstGeom>
          <a:solidFill>
            <a:schemeClr val="bg1">
              <a:lumMod val="50000"/>
              <a:alpha val="41000"/>
            </a:schemeClr>
          </a:solidFill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 anchor="ctr" anchorCtr="1">
            <a:spAutoFit/>
          </a:bodyPr>
          <a:lstStyle/>
          <a:p>
            <a:pPr algn="ctr">
              <a:buClr>
                <a:srgbClr val="FFC000"/>
              </a:buClr>
              <a:defRPr/>
            </a:pPr>
            <a:r>
              <a:rPr lang="en-US" sz="2800" b="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cs typeface="Arial" pitchFamily="34" charset="0"/>
              </a:rPr>
              <a:t>  First time in 2 years we get a frozen/snowy day in Portland…from</a:t>
            </a:r>
            <a:r>
              <a:rPr lang="en-US" sz="2400" b="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cs typeface="Arial" pitchFamily="34" charset="0"/>
              </a:rPr>
              <a:t> “FAKE” COLD too!</a:t>
            </a:r>
          </a:p>
          <a:p>
            <a:pPr algn="ctr">
              <a:buClr>
                <a:srgbClr val="FFC000"/>
              </a:buClr>
              <a:defRPr/>
            </a:pPr>
            <a:r>
              <a:rPr lang="en-US" sz="2400" b="0" i="0" kern="10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cs typeface="Arial" pitchFamily="34" charset="0"/>
              </a:rPr>
              <a:t>Airmass</a:t>
            </a:r>
            <a:r>
              <a:rPr lang="en-US" sz="2400" b="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cs typeface="Arial" pitchFamily="34" charset="0"/>
              </a:rPr>
              <a:t> spilling through Gorge gradually cooled over 4 day period.  Cold air formed over Pac. Northwest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810000" y="3733800"/>
            <a:ext cx="5173468" cy="290863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38200" y="2438400"/>
            <a:ext cx="7772401" cy="405288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 spd="med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" presetClass="exit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2" presetClass="exit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4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341346" y="2407853"/>
            <a:ext cx="6232707" cy="417530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2514600" y="228600"/>
            <a:ext cx="3886200" cy="553998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360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JANUARY</a:t>
            </a:r>
            <a:endParaRPr lang="en-US" sz="4400" i="0" kern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1">
                  <a:lumMod val="5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  <a:ea typeface="+mj-ea"/>
              <a:cs typeface="+mj-cs"/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381000" y="990601"/>
            <a:ext cx="8534400" cy="1295399"/>
          </a:xfrm>
          <a:prstGeom prst="rect">
            <a:avLst/>
          </a:prstGeom>
          <a:solidFill>
            <a:schemeClr val="bg1">
              <a:lumMod val="50000"/>
              <a:alpha val="41000"/>
            </a:schemeClr>
          </a:solidFill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 anchor="ctr" anchorCtr="1">
            <a:noAutofit/>
          </a:bodyPr>
          <a:lstStyle/>
          <a:p>
            <a:pPr algn="ctr">
              <a:buClr>
                <a:srgbClr val="FFC000"/>
              </a:buClr>
              <a:defRPr/>
            </a:pPr>
            <a:r>
              <a:rPr lang="en-US" sz="4000" b="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cs typeface="Arial" pitchFamily="34" charset="0"/>
              </a:rPr>
              <a:t>  Rest of month was uneventful</a:t>
            </a:r>
          </a:p>
          <a:p>
            <a:pPr algn="ctr">
              <a:buClr>
                <a:srgbClr val="FFC000"/>
              </a:buClr>
              <a:defRPr/>
            </a:pPr>
            <a:r>
              <a:rPr lang="en-US" sz="2400" b="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cs typeface="Arial" pitchFamily="34" charset="0"/>
              </a:rPr>
              <a:t>A very warm month after the 10</a:t>
            </a:r>
            <a:r>
              <a:rPr lang="en-US" sz="2400" b="0" i="0" kern="100" baseline="300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cs typeface="Arial" pitchFamily="34" charset="0"/>
              </a:rPr>
              <a:t>th</a:t>
            </a:r>
            <a:r>
              <a:rPr lang="en-US" sz="2400" b="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cs typeface="Arial" pitchFamily="34" charset="0"/>
              </a:rPr>
              <a:t>, no freezing last 20+ days</a:t>
            </a:r>
          </a:p>
        </p:txBody>
      </p:sp>
      <p:sp>
        <p:nvSpPr>
          <p:cNvPr id="2" name="Multiply 1"/>
          <p:cNvSpPr/>
          <p:nvPr/>
        </p:nvSpPr>
        <p:spPr bwMode="auto">
          <a:xfrm>
            <a:off x="3886200" y="4495800"/>
            <a:ext cx="914400" cy="914400"/>
          </a:xfrm>
          <a:prstGeom prst="mathMultiply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800" b="1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</p:txBody>
      </p:sp>
      <p:sp>
        <p:nvSpPr>
          <p:cNvPr id="3" name="Multiply 2"/>
          <p:cNvSpPr/>
          <p:nvPr/>
        </p:nvSpPr>
        <p:spPr bwMode="auto">
          <a:xfrm>
            <a:off x="2743200" y="3886200"/>
            <a:ext cx="1600200" cy="762000"/>
          </a:xfrm>
          <a:prstGeom prst="mathMultiply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800" b="1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38916079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46314" y="2408884"/>
            <a:ext cx="7422772" cy="417324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2514600" y="228600"/>
            <a:ext cx="3886200" cy="553998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360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JANUARY</a:t>
            </a:r>
            <a:endParaRPr lang="en-US" sz="4400" i="0" kern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1">
                  <a:lumMod val="5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  <a:ea typeface="+mj-ea"/>
              <a:cs typeface="+mj-cs"/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381000" y="990601"/>
            <a:ext cx="8534400" cy="1295399"/>
          </a:xfrm>
          <a:prstGeom prst="rect">
            <a:avLst/>
          </a:prstGeom>
          <a:solidFill>
            <a:schemeClr val="bg1">
              <a:lumMod val="50000"/>
              <a:alpha val="41000"/>
            </a:schemeClr>
          </a:solidFill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 anchor="ctr" anchorCtr="1">
            <a:noAutofit/>
          </a:bodyPr>
          <a:lstStyle/>
          <a:p>
            <a:pPr algn="ctr">
              <a:buClr>
                <a:srgbClr val="FFC000"/>
              </a:buClr>
              <a:defRPr/>
            </a:pPr>
            <a:r>
              <a:rPr lang="en-US" sz="4000" b="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cs typeface="Arial" pitchFamily="34" charset="0"/>
              </a:rPr>
              <a:t>  First 70 of the Year In Oregon</a:t>
            </a:r>
          </a:p>
          <a:p>
            <a:pPr algn="ctr">
              <a:buClr>
                <a:srgbClr val="FFC000"/>
              </a:buClr>
              <a:defRPr/>
            </a:pPr>
            <a:r>
              <a:rPr lang="en-US" sz="2400" b="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cs typeface="Arial" pitchFamily="34" charset="0"/>
              </a:rPr>
              <a:t>January 21</a:t>
            </a:r>
            <a:r>
              <a:rPr lang="en-US" sz="2400" b="0" i="0" kern="100" baseline="300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cs typeface="Arial" pitchFamily="34" charset="0"/>
              </a:rPr>
              <a:t>st</a:t>
            </a:r>
            <a:r>
              <a:rPr lang="en-US" sz="2400" b="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cs typeface="Arial" pitchFamily="34" charset="0"/>
              </a:rPr>
              <a:t>, temps around 70 on the coast</a:t>
            </a:r>
          </a:p>
        </p:txBody>
      </p:sp>
      <p:sp>
        <p:nvSpPr>
          <p:cNvPr id="2" name="Multiply 1"/>
          <p:cNvSpPr/>
          <p:nvPr/>
        </p:nvSpPr>
        <p:spPr bwMode="auto">
          <a:xfrm>
            <a:off x="3886200" y="4495800"/>
            <a:ext cx="914400" cy="914400"/>
          </a:xfrm>
          <a:prstGeom prst="mathMultiply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800" b="1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</p:txBody>
      </p:sp>
      <p:sp>
        <p:nvSpPr>
          <p:cNvPr id="3" name="Multiply 2"/>
          <p:cNvSpPr/>
          <p:nvPr/>
        </p:nvSpPr>
        <p:spPr bwMode="auto">
          <a:xfrm>
            <a:off x="2743200" y="3886200"/>
            <a:ext cx="1600200" cy="762000"/>
          </a:xfrm>
          <a:prstGeom prst="mathMultiply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800" b="1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38916079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46314" y="2408884"/>
            <a:ext cx="7422771" cy="417324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2514600" y="228600"/>
            <a:ext cx="3886200" cy="553998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360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JANUARY</a:t>
            </a:r>
            <a:endParaRPr lang="en-US" sz="4400" i="0" kern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1">
                  <a:lumMod val="5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  <a:ea typeface="+mj-ea"/>
              <a:cs typeface="+mj-cs"/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381000" y="990601"/>
            <a:ext cx="8534400" cy="1295399"/>
          </a:xfrm>
          <a:prstGeom prst="rect">
            <a:avLst/>
          </a:prstGeom>
          <a:solidFill>
            <a:schemeClr val="bg1">
              <a:lumMod val="50000"/>
              <a:alpha val="41000"/>
            </a:schemeClr>
          </a:solidFill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 anchor="ctr" anchorCtr="1">
            <a:noAutofit/>
          </a:bodyPr>
          <a:lstStyle/>
          <a:p>
            <a:pPr algn="ctr">
              <a:buClr>
                <a:srgbClr val="FFC000"/>
              </a:buClr>
              <a:defRPr/>
            </a:pPr>
            <a:r>
              <a:rPr lang="en-US" sz="4000" b="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cs typeface="Arial" pitchFamily="34" charset="0"/>
              </a:rPr>
              <a:t>  Mild temps take toll on snowpack</a:t>
            </a:r>
          </a:p>
          <a:p>
            <a:pPr algn="ctr">
              <a:buClr>
                <a:srgbClr val="FFC000"/>
              </a:buClr>
              <a:defRPr/>
            </a:pPr>
            <a:r>
              <a:rPr lang="en-US" sz="2400" b="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cs typeface="Arial" pitchFamily="34" charset="0"/>
              </a:rPr>
              <a:t>Percent of normal drops significantly during month</a:t>
            </a:r>
          </a:p>
        </p:txBody>
      </p:sp>
      <p:sp>
        <p:nvSpPr>
          <p:cNvPr id="2" name="Multiply 1"/>
          <p:cNvSpPr/>
          <p:nvPr/>
        </p:nvSpPr>
        <p:spPr bwMode="auto">
          <a:xfrm>
            <a:off x="3886200" y="4495800"/>
            <a:ext cx="914400" cy="914400"/>
          </a:xfrm>
          <a:prstGeom prst="mathMultiply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800" b="1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</p:txBody>
      </p:sp>
      <p:sp>
        <p:nvSpPr>
          <p:cNvPr id="3" name="Multiply 2"/>
          <p:cNvSpPr/>
          <p:nvPr/>
        </p:nvSpPr>
        <p:spPr bwMode="auto">
          <a:xfrm>
            <a:off x="2743200" y="3886200"/>
            <a:ext cx="1600200" cy="762000"/>
          </a:xfrm>
          <a:prstGeom prst="mathMultiply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800" b="1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38916079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447800" y="2438400"/>
            <a:ext cx="6369878" cy="42672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2514600" y="228600"/>
            <a:ext cx="3886200" cy="553998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360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FEBRUARY</a:t>
            </a:r>
            <a:endParaRPr lang="en-US" sz="4400" i="0" kern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1">
                  <a:lumMod val="5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  <a:ea typeface="+mj-ea"/>
              <a:cs typeface="+mj-cs"/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381000" y="990601"/>
            <a:ext cx="8534400" cy="1295399"/>
          </a:xfrm>
          <a:prstGeom prst="rect">
            <a:avLst/>
          </a:prstGeom>
          <a:solidFill>
            <a:schemeClr val="bg1">
              <a:lumMod val="50000"/>
              <a:alpha val="41000"/>
            </a:schemeClr>
          </a:solidFill>
          <a:ln w="9525">
            <a:solidFill>
              <a:schemeClr val="tx1"/>
            </a:solidFill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 anchor="ctr" anchorCtr="1">
            <a:noAutofit/>
          </a:bodyPr>
          <a:lstStyle/>
          <a:p>
            <a:pPr algn="ctr">
              <a:buClr>
                <a:srgbClr val="FFC000"/>
              </a:buClr>
              <a:defRPr/>
            </a:pPr>
            <a:r>
              <a:rPr lang="en-US" sz="3600" b="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cs typeface="Arial" pitchFamily="34" charset="0"/>
              </a:rPr>
              <a:t>Very warm, but near normal precipitation</a:t>
            </a:r>
          </a:p>
          <a:p>
            <a:pPr algn="ctr">
              <a:buClr>
                <a:srgbClr val="FFC000"/>
              </a:buClr>
              <a:defRPr/>
            </a:pPr>
            <a:r>
              <a:rPr lang="en-US" sz="2400" b="0" i="0" kern="100" dirty="0" smtClean="0">
                <a:ln w="12700">
                  <a:noFill/>
                  <a:prstDash val="solid"/>
                </a:ln>
                <a:solidFill>
                  <a:schemeClr val="bg1">
                    <a:lumMod val="40000"/>
                    <a:lumOff val="60000"/>
                  </a:schemeClr>
                </a:solidFill>
                <a:cs typeface="Arial" pitchFamily="34" charset="0"/>
              </a:rPr>
              <a:t>Last Frost was on February 2nd</a:t>
            </a:r>
          </a:p>
          <a:p>
            <a:pPr algn="ctr">
              <a:buClr>
                <a:srgbClr val="FFC000"/>
              </a:buClr>
              <a:defRPr/>
            </a:pPr>
            <a:r>
              <a:rPr lang="en-US" sz="2400" b="0" i="0" kern="100" dirty="0" smtClean="0">
                <a:ln w="12700">
                  <a:noFill/>
                  <a:prstDash val="solid"/>
                </a:ln>
                <a:solidFill>
                  <a:schemeClr val="bg1">
                    <a:lumMod val="40000"/>
                    <a:lumOff val="60000"/>
                  </a:schemeClr>
                </a:solidFill>
                <a:cs typeface="Arial" pitchFamily="34" charset="0"/>
              </a:rPr>
              <a:t>* EARLIEST ON RECORD AT PDX *</a:t>
            </a:r>
          </a:p>
        </p:txBody>
      </p:sp>
      <p:sp>
        <p:nvSpPr>
          <p:cNvPr id="2" name="Multiply 1"/>
          <p:cNvSpPr/>
          <p:nvPr/>
        </p:nvSpPr>
        <p:spPr bwMode="auto">
          <a:xfrm>
            <a:off x="3886200" y="4495800"/>
            <a:ext cx="914400" cy="914400"/>
          </a:xfrm>
          <a:prstGeom prst="mathMultiply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800" b="1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38916079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28600" y="2438400"/>
            <a:ext cx="4931709" cy="277271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2514600" y="228600"/>
            <a:ext cx="3886200" cy="553998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360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FEBRUARY</a:t>
            </a:r>
            <a:endParaRPr lang="en-US" sz="4400" i="0" kern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1">
                  <a:lumMod val="5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  <a:ea typeface="+mj-ea"/>
              <a:cs typeface="+mj-cs"/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381000" y="990601"/>
            <a:ext cx="8534400" cy="1295399"/>
          </a:xfrm>
          <a:prstGeom prst="rect">
            <a:avLst/>
          </a:prstGeom>
          <a:solidFill>
            <a:schemeClr val="bg1">
              <a:lumMod val="50000"/>
              <a:alpha val="41000"/>
            </a:schemeClr>
          </a:solidFill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 anchor="ctr" anchorCtr="1">
            <a:noAutofit/>
          </a:bodyPr>
          <a:lstStyle/>
          <a:p>
            <a:pPr algn="ctr">
              <a:buClr>
                <a:srgbClr val="FFC000"/>
              </a:buClr>
              <a:defRPr/>
            </a:pPr>
            <a:r>
              <a:rPr lang="en-US" sz="3600" b="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cs typeface="Arial" pitchFamily="34" charset="0"/>
              </a:rPr>
              <a:t>Very warm, but near normal precipitation</a:t>
            </a:r>
          </a:p>
          <a:p>
            <a:pPr algn="ctr">
              <a:buClr>
                <a:srgbClr val="FFC000"/>
              </a:buClr>
              <a:defRPr/>
            </a:pPr>
            <a:r>
              <a:rPr lang="en-US" sz="2400" b="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cs typeface="Arial" pitchFamily="34" charset="0"/>
              </a:rPr>
              <a:t>2</a:t>
            </a:r>
            <a:r>
              <a:rPr lang="en-US" sz="2400" b="0" i="0" kern="100" baseline="300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cs typeface="Arial" pitchFamily="34" charset="0"/>
              </a:rPr>
              <a:t>nd</a:t>
            </a:r>
            <a:r>
              <a:rPr lang="en-US" sz="2400" b="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cs typeface="Arial" pitchFamily="34" charset="0"/>
              </a:rPr>
              <a:t> Consecutive Record February in Portland</a:t>
            </a:r>
          </a:p>
        </p:txBody>
      </p:sp>
      <p:sp>
        <p:nvSpPr>
          <p:cNvPr id="2" name="Multiply 1"/>
          <p:cNvSpPr/>
          <p:nvPr/>
        </p:nvSpPr>
        <p:spPr bwMode="auto">
          <a:xfrm>
            <a:off x="3886200" y="4495800"/>
            <a:ext cx="914400" cy="914400"/>
          </a:xfrm>
          <a:prstGeom prst="mathMultiply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800" b="1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038600" y="3733800"/>
            <a:ext cx="4931708" cy="277271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600200" y="4800600"/>
            <a:ext cx="1981200" cy="177265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0" name="TextBox 9"/>
          <p:cNvSpPr txBox="1"/>
          <p:nvPr/>
        </p:nvSpPr>
        <p:spPr>
          <a:xfrm>
            <a:off x="228600" y="5486400"/>
            <a:ext cx="1524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0" i="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Forked</a:t>
            </a:r>
          </a:p>
          <a:p>
            <a:pPr algn="ctr"/>
            <a:r>
              <a:rPr lang="en-US" sz="2000" b="0" i="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on 15th</a:t>
            </a:r>
            <a:endParaRPr lang="en-US" b="0" i="0" dirty="0">
              <a:solidFill>
                <a:srgbClr val="FFFF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638916079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10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10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66800" y="2438400"/>
            <a:ext cx="6917245" cy="405811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2514600" y="228600"/>
            <a:ext cx="3886200" cy="553998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360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FEBRUARY</a:t>
            </a:r>
            <a:endParaRPr lang="en-US" sz="4400" i="0" kern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1">
                  <a:lumMod val="5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  <a:ea typeface="+mj-ea"/>
              <a:cs typeface="+mj-cs"/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381000" y="990601"/>
            <a:ext cx="8534400" cy="1295399"/>
          </a:xfrm>
          <a:prstGeom prst="rect">
            <a:avLst/>
          </a:prstGeom>
          <a:solidFill>
            <a:schemeClr val="bg1">
              <a:lumMod val="50000"/>
              <a:alpha val="41000"/>
            </a:schemeClr>
          </a:solidFill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 anchor="ctr" anchorCtr="1">
            <a:noAutofit/>
          </a:bodyPr>
          <a:lstStyle/>
          <a:p>
            <a:pPr algn="ctr">
              <a:buClr>
                <a:srgbClr val="FFC000"/>
              </a:buClr>
              <a:defRPr/>
            </a:pPr>
            <a:r>
              <a:rPr lang="en-US" sz="3600" b="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cs typeface="Arial" pitchFamily="34" charset="0"/>
              </a:rPr>
              <a:t>Very warm, but near normal precipitation</a:t>
            </a:r>
          </a:p>
          <a:p>
            <a:pPr algn="ctr">
              <a:buClr>
                <a:srgbClr val="FFC000"/>
              </a:buClr>
              <a:defRPr/>
            </a:pPr>
            <a:r>
              <a:rPr lang="en-US" sz="2400" b="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cs typeface="Arial" pitchFamily="34" charset="0"/>
              </a:rPr>
              <a:t>Historic “Hot” Upper Level Ridge Around the 8th</a:t>
            </a:r>
          </a:p>
        </p:txBody>
      </p:sp>
      <p:sp>
        <p:nvSpPr>
          <p:cNvPr id="2" name="Multiply 1"/>
          <p:cNvSpPr/>
          <p:nvPr/>
        </p:nvSpPr>
        <p:spPr bwMode="auto">
          <a:xfrm>
            <a:off x="3886200" y="4495800"/>
            <a:ext cx="914400" cy="914400"/>
          </a:xfrm>
          <a:prstGeom prst="mathMultiply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800" b="1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</p:txBody>
      </p:sp>
      <p:sp>
        <p:nvSpPr>
          <p:cNvPr id="3" name="Multiply 2"/>
          <p:cNvSpPr/>
          <p:nvPr/>
        </p:nvSpPr>
        <p:spPr bwMode="auto">
          <a:xfrm>
            <a:off x="2743200" y="3886200"/>
            <a:ext cx="1600200" cy="762000"/>
          </a:xfrm>
          <a:prstGeom prst="mathMultiply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800" b="1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38916079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52400" y="2438400"/>
            <a:ext cx="4522872" cy="254411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2514600" y="228600"/>
            <a:ext cx="3886200" cy="553998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360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FEBRUARY</a:t>
            </a:r>
            <a:endParaRPr lang="en-US" sz="4400" i="0" kern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1">
                  <a:lumMod val="5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  <a:ea typeface="+mj-ea"/>
              <a:cs typeface="+mj-cs"/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381000" y="990601"/>
            <a:ext cx="8534400" cy="1295399"/>
          </a:xfrm>
          <a:prstGeom prst="rect">
            <a:avLst/>
          </a:prstGeom>
          <a:solidFill>
            <a:schemeClr val="bg1">
              <a:lumMod val="50000"/>
              <a:alpha val="41000"/>
            </a:schemeClr>
          </a:solidFill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 anchor="ctr" anchorCtr="1">
            <a:noAutofit/>
          </a:bodyPr>
          <a:lstStyle/>
          <a:p>
            <a:pPr algn="ctr">
              <a:buClr>
                <a:srgbClr val="FFC000"/>
              </a:buClr>
              <a:defRPr/>
            </a:pPr>
            <a:r>
              <a:rPr lang="en-US" sz="3600" b="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cs typeface="Arial" pitchFamily="34" charset="0"/>
              </a:rPr>
              <a:t>Very warm, but near normal precipitation</a:t>
            </a:r>
          </a:p>
          <a:p>
            <a:pPr algn="ctr">
              <a:buClr>
                <a:srgbClr val="FFC000"/>
              </a:buClr>
              <a:defRPr/>
            </a:pPr>
            <a:r>
              <a:rPr lang="en-US" sz="2400" b="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cs typeface="Arial" pitchFamily="34" charset="0"/>
              </a:rPr>
              <a:t>Record Coastal Heat February 8th</a:t>
            </a:r>
          </a:p>
        </p:txBody>
      </p:sp>
      <p:sp>
        <p:nvSpPr>
          <p:cNvPr id="2" name="Multiply 1"/>
          <p:cNvSpPr/>
          <p:nvPr/>
        </p:nvSpPr>
        <p:spPr bwMode="auto">
          <a:xfrm>
            <a:off x="3886200" y="4495800"/>
            <a:ext cx="914400" cy="914400"/>
          </a:xfrm>
          <a:prstGeom prst="mathMultiply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800" b="1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</p:txBody>
      </p:sp>
      <p:sp>
        <p:nvSpPr>
          <p:cNvPr id="3" name="Multiply 2"/>
          <p:cNvSpPr/>
          <p:nvPr/>
        </p:nvSpPr>
        <p:spPr bwMode="auto">
          <a:xfrm>
            <a:off x="2743200" y="3886200"/>
            <a:ext cx="1600200" cy="762000"/>
          </a:xfrm>
          <a:prstGeom prst="mathMultiply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800" b="1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733800" y="3733800"/>
            <a:ext cx="5064739" cy="284891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638916079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46314" y="2408884"/>
            <a:ext cx="7422771" cy="417324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2514600" y="228600"/>
            <a:ext cx="3886200" cy="553998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360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FEBRUARY</a:t>
            </a:r>
            <a:endParaRPr lang="en-US" sz="4400" i="0" kern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1">
                  <a:lumMod val="5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  <a:ea typeface="+mj-ea"/>
              <a:cs typeface="+mj-cs"/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381000" y="990601"/>
            <a:ext cx="8534400" cy="1295399"/>
          </a:xfrm>
          <a:prstGeom prst="rect">
            <a:avLst/>
          </a:prstGeom>
          <a:solidFill>
            <a:schemeClr val="bg1">
              <a:lumMod val="50000"/>
              <a:alpha val="41000"/>
            </a:schemeClr>
          </a:solidFill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 anchor="ctr" anchorCtr="1">
            <a:noAutofit/>
          </a:bodyPr>
          <a:lstStyle/>
          <a:p>
            <a:pPr algn="ctr">
              <a:buClr>
                <a:srgbClr val="FFC000"/>
              </a:buClr>
              <a:defRPr/>
            </a:pPr>
            <a:r>
              <a:rPr lang="en-US" sz="3600" b="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cs typeface="Arial" pitchFamily="34" charset="0"/>
              </a:rPr>
              <a:t>Very warm, but near normal precipitation</a:t>
            </a:r>
          </a:p>
          <a:p>
            <a:pPr algn="ctr">
              <a:buClr>
                <a:srgbClr val="FFC000"/>
              </a:buClr>
              <a:defRPr/>
            </a:pPr>
            <a:r>
              <a:rPr lang="en-US" sz="2400" b="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cs typeface="Arial" pitchFamily="34" charset="0"/>
              </a:rPr>
              <a:t>Snowpack below average in NW Oregon by end of month</a:t>
            </a:r>
          </a:p>
        </p:txBody>
      </p:sp>
      <p:sp>
        <p:nvSpPr>
          <p:cNvPr id="2" name="Multiply 1"/>
          <p:cNvSpPr/>
          <p:nvPr/>
        </p:nvSpPr>
        <p:spPr bwMode="auto">
          <a:xfrm>
            <a:off x="3886200" y="4495800"/>
            <a:ext cx="914400" cy="914400"/>
          </a:xfrm>
          <a:prstGeom prst="mathMultiply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800" b="1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</p:txBody>
      </p:sp>
      <p:sp>
        <p:nvSpPr>
          <p:cNvPr id="3" name="Multiply 2"/>
          <p:cNvSpPr/>
          <p:nvPr/>
        </p:nvSpPr>
        <p:spPr bwMode="auto">
          <a:xfrm>
            <a:off x="2743200" y="3886200"/>
            <a:ext cx="1600200" cy="762000"/>
          </a:xfrm>
          <a:prstGeom prst="mathMultiply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800" b="1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38916079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9645" y="2287154"/>
            <a:ext cx="6997110" cy="442014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381000" y="81022"/>
            <a:ext cx="8534400" cy="984885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360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EL NINO</a:t>
            </a:r>
          </a:p>
          <a:p>
            <a:pPr algn="ctr">
              <a:defRPr/>
            </a:pPr>
            <a:r>
              <a:rPr lang="en-US" sz="280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Lives up to its reputation in Cascades</a:t>
            </a:r>
            <a:endParaRPr lang="en-US" sz="3600" i="0" kern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1">
                  <a:lumMod val="5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  <a:ea typeface="+mj-ea"/>
              <a:cs typeface="+mj-cs"/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357996" y="1149805"/>
            <a:ext cx="8534400" cy="1113317"/>
          </a:xfrm>
          <a:prstGeom prst="rect">
            <a:avLst/>
          </a:prstGeom>
          <a:solidFill>
            <a:schemeClr val="bg1">
              <a:lumMod val="50000"/>
              <a:alpha val="41000"/>
            </a:schemeClr>
          </a:solidFill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 anchor="ctr" anchorCtr="1">
            <a:noAutofit/>
          </a:bodyPr>
          <a:lstStyle/>
          <a:p>
            <a:pPr algn="ctr">
              <a:buClr>
                <a:srgbClr val="FFC000"/>
              </a:buClr>
              <a:defRPr/>
            </a:pPr>
            <a:r>
              <a:rPr lang="en-US" sz="2800" b="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cs typeface="Arial" pitchFamily="34" charset="0"/>
              </a:rPr>
              <a:t>Average to above average snowfall up high, below normal lower areas</a:t>
            </a:r>
          </a:p>
          <a:p>
            <a:pPr algn="ctr">
              <a:buClr>
                <a:srgbClr val="FFC000"/>
              </a:buClr>
              <a:defRPr/>
            </a:pPr>
            <a:r>
              <a:rPr lang="en-US" sz="2400" b="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cs typeface="Arial" pitchFamily="34" charset="0"/>
              </a:rPr>
              <a:t>Fewer “cold” storms</a:t>
            </a:r>
            <a:endParaRPr lang="en-US" sz="1600" b="0" i="0" kern="10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FF00"/>
              </a:solidFill>
              <a:effectLst>
                <a:outerShdw blurRad="50800" dist="50800" dir="5400000" algn="ctr" rotWithShape="0">
                  <a:schemeClr val="accent4">
                    <a:lumMod val="10000"/>
                  </a:schemeClr>
                </a:outerShdw>
              </a:effectLst>
              <a:cs typeface="Arial" pitchFamily="34" charset="0"/>
            </a:endParaRPr>
          </a:p>
        </p:txBody>
      </p:sp>
      <p:sp>
        <p:nvSpPr>
          <p:cNvPr id="2" name="Multiply 1"/>
          <p:cNvSpPr/>
          <p:nvPr/>
        </p:nvSpPr>
        <p:spPr bwMode="auto">
          <a:xfrm>
            <a:off x="3886200" y="4495800"/>
            <a:ext cx="914400" cy="914400"/>
          </a:xfrm>
          <a:prstGeom prst="mathMultiply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800" b="1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</p:txBody>
      </p:sp>
      <p:sp>
        <p:nvSpPr>
          <p:cNvPr id="3" name="Multiply 2"/>
          <p:cNvSpPr/>
          <p:nvPr/>
        </p:nvSpPr>
        <p:spPr bwMode="auto">
          <a:xfrm>
            <a:off x="2743200" y="3886200"/>
            <a:ext cx="1600200" cy="762000"/>
          </a:xfrm>
          <a:prstGeom prst="mathMultiply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800" b="1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520" y="2293973"/>
            <a:ext cx="6997110" cy="440365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4518" y="2287109"/>
            <a:ext cx="6967363" cy="438653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4267827444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0">
          <a:blip r:embed="rId3" cstate="print">
            <a:lum/>
          </a:blip>
          <a:srcRect/>
          <a:stretch>
            <a:fillRect l="-10000" r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122" name="Chart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41491232"/>
              </p:ext>
            </p:extLst>
          </p:nvPr>
        </p:nvGraphicFramePr>
        <p:xfrm>
          <a:off x="228600" y="1447800"/>
          <a:ext cx="8659813" cy="5145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87" name="Worksheet" r:id="rId5" imgW="8810513" imgH="5229165" progId="Excel.Sheet.8">
                  <p:embed/>
                </p:oleObj>
              </mc:Choice>
              <mc:Fallback>
                <p:oleObj name="Worksheet" r:id="rId5" imgW="8810513" imgH="5229165" progId="Excel.Sheet.8">
                  <p:embed/>
                  <p:pic>
                    <p:nvPicPr>
                      <p:cNvPr id="0" name="Picture 61"/>
                      <p:cNvPicPr>
                        <a:picLocks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8600" y="1447800"/>
                        <a:ext cx="8659813" cy="51450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ounded Rectangle 4"/>
          <p:cNvSpPr/>
          <p:nvPr/>
        </p:nvSpPr>
        <p:spPr bwMode="auto">
          <a:xfrm>
            <a:off x="4876800" y="1676400"/>
            <a:ext cx="838200" cy="609600"/>
          </a:xfrm>
          <a:prstGeom prst="round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anchor="ctr" anchorCtr="1"/>
          <a:lstStyle/>
          <a:p>
            <a:pPr algn="ctr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Rectangle 5"/>
          <p:cNvSpPr/>
          <p:nvPr/>
        </p:nvSpPr>
        <p:spPr bwMode="auto">
          <a:xfrm>
            <a:off x="4114800" y="1676400"/>
            <a:ext cx="3581400" cy="3124200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anchor="ctr" anchorCtr="1"/>
          <a:lstStyle/>
          <a:p>
            <a:pPr algn="ctr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304799" y="411777"/>
            <a:ext cx="8659813" cy="800219"/>
          </a:xfrm>
          <a:prstGeom prst="rect">
            <a:avLst/>
          </a:prstGeom>
          <a:ln>
            <a:noFill/>
            <a:headEnd/>
            <a:tailEnd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320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A Few Minor Windstorms</a:t>
            </a:r>
          </a:p>
          <a:p>
            <a:pPr algn="ctr">
              <a:defRPr/>
            </a:pPr>
            <a:r>
              <a:rPr lang="en-US" sz="2000" kern="100" dirty="0">
                <a:ln w="12700">
                  <a:noFill/>
                  <a:prstDash val="solid"/>
                </a:ln>
                <a:solidFill>
                  <a:schemeClr val="bg1">
                    <a:lumMod val="50000"/>
                  </a:schemeClr>
                </a:solidFill>
                <a:latin typeface="Arial Black" pitchFamily="34" charset="0"/>
                <a:ea typeface="+mj-ea"/>
                <a:cs typeface="Lucida Sans Unicode" pitchFamily="34" charset="0"/>
              </a:rPr>
              <a:t>2</a:t>
            </a:r>
            <a:r>
              <a:rPr lang="en-US" sz="2000" kern="100" dirty="0" smtClean="0">
                <a:ln w="12700">
                  <a:noFill/>
                  <a:prstDash val="solid"/>
                </a:ln>
                <a:solidFill>
                  <a:schemeClr val="bg1">
                    <a:lumMod val="50000"/>
                  </a:schemeClr>
                </a:solidFill>
                <a:latin typeface="Arial Black" pitchFamily="34" charset="0"/>
                <a:ea typeface="+mj-ea"/>
                <a:cs typeface="Lucida Sans Unicode" pitchFamily="34" charset="0"/>
              </a:rPr>
              <a:t>0 years without a regional MAJOR storm </a:t>
            </a:r>
            <a:r>
              <a:rPr lang="en-US" sz="1400" b="0" kern="100" dirty="0" smtClean="0">
                <a:ln w="12700">
                  <a:noFill/>
                  <a:prstDash val="solid"/>
                </a:ln>
                <a:solidFill>
                  <a:srgbClr val="FFFF99"/>
                </a:solidFill>
                <a:ea typeface="+mj-ea"/>
                <a:cs typeface="Lucida Sans Unicode" pitchFamily="34" charset="0"/>
              </a:rPr>
              <a:t>(Emphasis for Wolf Read)</a:t>
            </a:r>
            <a:endParaRPr lang="en-US" sz="1800" b="0" kern="0" dirty="0">
              <a:ln w="12700">
                <a:noFill/>
                <a:prstDash val="solid"/>
              </a:ln>
              <a:solidFill>
                <a:srgbClr val="FFFF99"/>
              </a:solidFill>
              <a:ea typeface="+mj-ea"/>
              <a:cs typeface="+mj-cs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0">
          <a:blip r:embed="rId4" cstate="print">
            <a:lum/>
          </a:blip>
          <a:srcRect/>
          <a:stretch>
            <a:fillRect l="-10000" r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/>
        </p:nvSpPr>
        <p:spPr bwMode="auto">
          <a:xfrm>
            <a:off x="4876800" y="1676400"/>
            <a:ext cx="838200" cy="609600"/>
          </a:xfrm>
          <a:prstGeom prst="round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anchor="ctr" anchorCtr="1"/>
          <a:lstStyle/>
          <a:p>
            <a:pPr algn="ctr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Rectangle 5"/>
          <p:cNvSpPr/>
          <p:nvPr/>
        </p:nvSpPr>
        <p:spPr bwMode="auto">
          <a:xfrm>
            <a:off x="4114800" y="1676400"/>
            <a:ext cx="3581400" cy="3124200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anchor="ctr" anchorCtr="1"/>
          <a:lstStyle/>
          <a:p>
            <a:pPr algn="ctr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68609" name="Chart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84509419"/>
              </p:ext>
            </p:extLst>
          </p:nvPr>
        </p:nvGraphicFramePr>
        <p:xfrm>
          <a:off x="228600" y="1219200"/>
          <a:ext cx="8488363" cy="4953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8675" name="Worksheet" r:id="rId6" imgW="8829565" imgH="5210190" progId="Excel.Sheet.8">
                  <p:embed followColorScheme="full"/>
                </p:oleObj>
              </mc:Choice>
              <mc:Fallback>
                <p:oleObj name="Worksheet" r:id="rId6" imgW="8829565" imgH="5210190" progId="Excel.Sheet.8">
                  <p:embed followColorScheme="full"/>
                  <p:pic>
                    <p:nvPicPr>
                      <p:cNvPr id="0" name="Picture 61"/>
                      <p:cNvPicPr>
                        <a:picLocks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8600" y="1219200"/>
                        <a:ext cx="8488363" cy="4953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0">
          <a:blip r:embed="rId3" cstate="print">
            <a:lum/>
          </a:blip>
          <a:srcRect/>
          <a:stretch>
            <a:fillRect l="-10000" r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7346" name="Chart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2272034"/>
              </p:ext>
            </p:extLst>
          </p:nvPr>
        </p:nvGraphicFramePr>
        <p:xfrm>
          <a:off x="82550" y="266700"/>
          <a:ext cx="8974138" cy="49260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7412" name="Worksheet" r:id="rId5" imgW="8877379" imgH="4867290" progId="Excel.Sheet.8">
                  <p:embed/>
                </p:oleObj>
              </mc:Choice>
              <mc:Fallback>
                <p:oleObj name="Worksheet" r:id="rId5" imgW="8877379" imgH="4867290" progId="Excel.Sheet.8">
                  <p:embed/>
                  <p:pic>
                    <p:nvPicPr>
                      <p:cNvPr id="0" name="Picture 62"/>
                      <p:cNvPicPr>
                        <a:picLocks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2550" y="266700"/>
                        <a:ext cx="8974138" cy="49260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="0">
  <p:cSld>
    <p:bg>
      <p:bgPr>
        <a:blipFill dpi="0" rotWithShape="0">
          <a:blip r:embed="rId3" cstate="print">
            <a:lum/>
          </a:blip>
          <a:srcRect/>
          <a:stretch>
            <a:fillRect l="-10000" r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7346" name="Chart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25243747"/>
              </p:ext>
            </p:extLst>
          </p:nvPr>
        </p:nvGraphicFramePr>
        <p:xfrm>
          <a:off x="82550" y="266700"/>
          <a:ext cx="9031288" cy="5235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731" name="Worksheet" r:id="rId5" imgW="8934377" imgH="5172120" progId="Excel.Sheet.8">
                  <p:embed/>
                </p:oleObj>
              </mc:Choice>
              <mc:Fallback>
                <p:oleObj name="Worksheet" r:id="rId5" imgW="8934377" imgH="5172120" progId="Excel.Sheet.8">
                  <p:embed/>
                  <p:pic>
                    <p:nvPicPr>
                      <p:cNvPr id="0" name="Picture 61"/>
                      <p:cNvPicPr>
                        <a:picLocks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2550" y="266700"/>
                        <a:ext cx="9031288" cy="52355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push dir="r"/>
  </p:transition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0">
          <a:blip r:embed="rId3" cstate="print">
            <a:lum/>
          </a:blip>
          <a:srcRect/>
          <a:stretch>
            <a:fillRect l="-10000" r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074" name="Chart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51010799"/>
              </p:ext>
            </p:extLst>
          </p:nvPr>
        </p:nvGraphicFramePr>
        <p:xfrm>
          <a:off x="152400" y="241300"/>
          <a:ext cx="8851900" cy="4867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39" name="Worksheet" r:id="rId5" imgW="8839200" imgH="4867149" progId="Excel.Sheet.8">
                  <p:embed followColorScheme="full"/>
                </p:oleObj>
              </mc:Choice>
              <mc:Fallback>
                <p:oleObj name="Worksheet" r:id="rId5" imgW="8839200" imgH="4867149" progId="Excel.Sheet.8">
                  <p:embed followColorScheme="full"/>
                  <p:pic>
                    <p:nvPicPr>
                      <p:cNvPr id="0" name="Picture 61"/>
                      <p:cNvPicPr>
                        <a:picLocks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" y="241300"/>
                        <a:ext cx="8851900" cy="48672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Rectangle 2"/>
          <p:cNvSpPr/>
          <p:nvPr/>
        </p:nvSpPr>
        <p:spPr>
          <a:xfrm>
            <a:off x="1676400" y="5791200"/>
            <a:ext cx="5727700" cy="369888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1800" dirty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1940-1995 </a:t>
            </a:r>
            <a:r>
              <a:rPr lang="en-US" sz="1800" i="0" dirty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= PDX      </a:t>
            </a:r>
            <a:r>
              <a:rPr lang="en-US" sz="1800" dirty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1996-Present </a:t>
            </a:r>
            <a:r>
              <a:rPr lang="en-US" sz="1800" i="0" dirty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= PQR</a:t>
            </a:r>
            <a:endParaRPr lang="en-US" sz="1800" i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0">
          <a:blip r:embed="rId3" cstate="print">
            <a:lum/>
          </a:blip>
          <a:srcRect/>
          <a:stretch>
            <a:fillRect l="-10000" r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6322" name="Chart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55215580"/>
              </p:ext>
            </p:extLst>
          </p:nvPr>
        </p:nvGraphicFramePr>
        <p:xfrm>
          <a:off x="150813" y="241300"/>
          <a:ext cx="8990012" cy="51355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6387" name="Worksheet" r:id="rId5" imgW="8877379" imgH="5067360" progId="Excel.Sheet.8">
                  <p:embed followColorScheme="full"/>
                </p:oleObj>
              </mc:Choice>
              <mc:Fallback>
                <p:oleObj name="Worksheet" r:id="rId5" imgW="8877379" imgH="5067360" progId="Excel.Sheet.8">
                  <p:embed followColorScheme="full"/>
                  <p:pic>
                    <p:nvPicPr>
                      <p:cNvPr id="0" name="Picture 61"/>
                      <p:cNvPicPr>
                        <a:picLocks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0813" y="241300"/>
                        <a:ext cx="8990012" cy="51355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6324" name="Rectangle 2"/>
          <p:cNvSpPr>
            <a:spLocks noChangeArrowheads="1"/>
          </p:cNvSpPr>
          <p:nvPr/>
        </p:nvSpPr>
        <p:spPr bwMode="auto">
          <a:xfrm>
            <a:off x="2667000" y="5791200"/>
            <a:ext cx="377825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800" dirty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Downtown Data Only</a:t>
            </a:r>
            <a:endParaRPr lang="en-US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7826" name="Chart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29222255"/>
              </p:ext>
            </p:extLst>
          </p:nvPr>
        </p:nvGraphicFramePr>
        <p:xfrm>
          <a:off x="150813" y="371475"/>
          <a:ext cx="8877300" cy="5257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7892" name="Worksheet" r:id="rId4" imgW="8877379" imgH="5257710" progId="Excel.Sheet.8">
                  <p:embed/>
                </p:oleObj>
              </mc:Choice>
              <mc:Fallback>
                <p:oleObj name="Worksheet" r:id="rId4" imgW="8877379" imgH="5257710" progId="Excel.Sheet.8">
                  <p:embed/>
                  <p:pic>
                    <p:nvPicPr>
                      <p:cNvPr id="0" name="Picture 62"/>
                      <p:cNvPicPr>
                        <a:picLocks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0813" y="371475"/>
                        <a:ext cx="8877300" cy="5257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7826" name="Chart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96260400"/>
              </p:ext>
            </p:extLst>
          </p:nvPr>
        </p:nvGraphicFramePr>
        <p:xfrm>
          <a:off x="150813" y="371475"/>
          <a:ext cx="8877300" cy="5448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9092" name="Worksheet" r:id="rId4" imgW="8877379" imgH="5448330" progId="Excel.Sheet.8">
                  <p:embed/>
                </p:oleObj>
              </mc:Choice>
              <mc:Fallback>
                <p:oleObj name="Worksheet" r:id="rId4" imgW="8877379" imgH="5448330" progId="Excel.Sheet.8">
                  <p:embed/>
                  <p:pic>
                    <p:nvPicPr>
                      <p:cNvPr id="0" name="Picture 62"/>
                      <p:cNvPicPr>
                        <a:picLocks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0813" y="371475"/>
                        <a:ext cx="8877300" cy="54483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2209800" y="5181600"/>
            <a:ext cx="4882683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50800" dir="5400000" algn="ctr" rotWithShape="0">
              <a:srgbClr val="1F1F1F"/>
            </a:outerShdw>
          </a:effectLst>
        </p:spPr>
        <p:txBody>
          <a:bodyPr wrap="none">
            <a:spAutoFit/>
          </a:bodyPr>
          <a:lstStyle/>
          <a:p>
            <a:r>
              <a:rPr lang="en-US" sz="2000" dirty="0" smtClean="0">
                <a:solidFill>
                  <a:srgbClr val="0070C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Blue = Widespread Arctic Air Outbreak</a:t>
            </a:r>
            <a:endParaRPr lang="en-US" sz="2000" dirty="0">
              <a:solidFill>
                <a:srgbClr val="0070C0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298" name="Picture 23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342900" y="1537503"/>
            <a:ext cx="8458200" cy="4511040"/>
          </a:xfrm>
          <a:effectLst>
            <a:softEdge rad="112500"/>
          </a:effectLst>
        </p:spPr>
      </p:pic>
      <p:sp>
        <p:nvSpPr>
          <p:cNvPr id="12800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1139825"/>
          </a:xfrm>
        </p:spPr>
        <p:txBody>
          <a:bodyPr/>
          <a:lstStyle/>
          <a:p>
            <a:pPr eaLnBrk="1" hangingPunct="1">
              <a:defRPr/>
            </a:pPr>
            <a:r>
              <a:rPr lang="en-US" sz="4000" b="1" dirty="0" smtClean="0">
                <a:latin typeface="Microsoft Sans Serif" pitchFamily="34" charset="0"/>
              </a:rPr>
              <a:t>Mountain Snowpack @ 5,400’</a:t>
            </a:r>
            <a:r>
              <a:rPr lang="en-US" sz="4000" dirty="0" smtClean="0"/>
              <a:t/>
            </a:r>
            <a:br>
              <a:rPr lang="en-US" sz="4000" dirty="0" smtClean="0"/>
            </a:br>
            <a:endParaRPr lang="en-US" sz="2800" i="1" dirty="0" smtClean="0">
              <a:solidFill>
                <a:srgbClr val="FFFF00"/>
              </a:solidFill>
              <a:latin typeface="Microsoft Sans Serif" pitchFamily="34" charset="0"/>
            </a:endParaRPr>
          </a:p>
        </p:txBody>
      </p:sp>
      <p:sp>
        <p:nvSpPr>
          <p:cNvPr id="128013" name="Text Box 13"/>
          <p:cNvSpPr txBox="1">
            <a:spLocks noChangeArrowheads="1"/>
          </p:cNvSpPr>
          <p:nvPr/>
        </p:nvSpPr>
        <p:spPr bwMode="auto">
          <a:xfrm>
            <a:off x="457200" y="1510047"/>
            <a:ext cx="1822935" cy="923330"/>
          </a:xfrm>
          <a:prstGeom prst="rect">
            <a:avLst/>
          </a:prstGeom>
          <a:solidFill>
            <a:srgbClr val="000080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square" anchorCtr="1">
            <a:spAutoFit/>
          </a:bodyPr>
          <a:lstStyle/>
          <a:p>
            <a:pPr algn="ctr">
              <a:defRPr/>
            </a:pPr>
            <a:r>
              <a:rPr lang="en-US" sz="1800" b="0" dirty="0">
                <a:effectLst>
                  <a:outerShdw blurRad="38100" dist="38100" dir="2700000" algn="tl">
                    <a:srgbClr val="000000"/>
                  </a:outerShdw>
                </a:effectLst>
                <a:latin typeface="Microsoft Sans Serif" pitchFamily="34" charset="0"/>
              </a:rPr>
              <a:t>Courtesy </a:t>
            </a:r>
            <a:endParaRPr lang="en-US" sz="1800" b="0" dirty="0" smtClean="0">
              <a:effectLst>
                <a:outerShdw blurRad="38100" dist="38100" dir="2700000" algn="tl">
                  <a:srgbClr val="000000"/>
                </a:outerShdw>
              </a:effectLst>
              <a:latin typeface="Microsoft Sans Serif" pitchFamily="34" charset="0"/>
            </a:endParaRPr>
          </a:p>
          <a:p>
            <a:pPr algn="ctr">
              <a:defRPr/>
            </a:pPr>
            <a:r>
              <a:rPr lang="en-US" sz="1800" b="0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Microsoft Sans Serif" pitchFamily="34" charset="0"/>
              </a:rPr>
              <a:t>NRCS</a:t>
            </a:r>
          </a:p>
          <a:p>
            <a:pPr algn="ctr">
              <a:defRPr/>
            </a:pPr>
            <a:r>
              <a:rPr lang="en-US" sz="1800" b="0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Microsoft Sans Serif" pitchFamily="34" charset="0"/>
              </a:rPr>
              <a:t>Oregon Office</a:t>
            </a:r>
            <a:endParaRPr lang="en-US" sz="1800" b="0" dirty="0">
              <a:effectLst>
                <a:outerShdw blurRad="38100" dist="38100" dir="2700000" algn="tl">
                  <a:srgbClr val="000000"/>
                </a:outerShdw>
              </a:effectLst>
              <a:latin typeface="Microsoft Sans Serif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143000" y="609600"/>
            <a:ext cx="69342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1600" dirty="0" smtClean="0">
                <a:ln w="6350" cmpd="sng">
                  <a:solidFill>
                    <a:schemeClr val="accent4">
                      <a:lumMod val="10000"/>
                      <a:alpha val="46000"/>
                    </a:schemeClr>
                  </a:solidFill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Fell behind in November, almost normal during Christmas Break, then never caught up. </a:t>
            </a:r>
          </a:p>
          <a:p>
            <a:pPr algn="ctr">
              <a:defRPr/>
            </a:pPr>
            <a:r>
              <a:rPr lang="en-US" sz="1600" dirty="0" smtClean="0">
                <a:ln w="6350" cmpd="sng">
                  <a:solidFill>
                    <a:schemeClr val="accent4">
                      <a:lumMod val="10000"/>
                      <a:alpha val="46000"/>
                    </a:schemeClr>
                  </a:solidFill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WARM SPRING = MELT ALMOST 1 MONTH AHEAD OF SCHEDULE!</a:t>
            </a:r>
            <a:endParaRPr lang="en-US" sz="1600" dirty="0">
              <a:ln w="6350" cmpd="sng">
                <a:solidFill>
                  <a:schemeClr val="accent4">
                    <a:lumMod val="10000"/>
                    <a:alpha val="46000"/>
                  </a:schemeClr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9" name="TextBox 8"/>
          <p:cNvSpPr txBox="1"/>
          <p:nvPr/>
        </p:nvSpPr>
        <p:spPr>
          <a:xfrm rot="19870340">
            <a:off x="2614247" y="3160533"/>
            <a:ext cx="3398383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1600" dirty="0" err="1" smtClean="0">
                <a:ln w="6350" cmpd="sng">
                  <a:solidFill>
                    <a:schemeClr val="accent4">
                      <a:lumMod val="10000"/>
                      <a:alpha val="46000"/>
                    </a:schemeClr>
                  </a:solidFill>
                </a:ln>
                <a:solidFill>
                  <a:srgbClr val="FF0000"/>
                </a:solidFill>
                <a:effectLst>
                  <a:outerShdw blurRad="50800" dist="38100" dir="2700000" algn="tl" rotWithShape="0">
                    <a:prstClr val="black">
                      <a:alpha val="71000"/>
                    </a:prstClr>
                  </a:outerShdw>
                </a:effectLst>
              </a:rPr>
              <a:t>Precip</a:t>
            </a:r>
            <a:r>
              <a:rPr lang="en-US" sz="1600" dirty="0" smtClean="0">
                <a:ln w="6350" cmpd="sng">
                  <a:solidFill>
                    <a:schemeClr val="accent4">
                      <a:lumMod val="10000"/>
                      <a:alpha val="46000"/>
                    </a:schemeClr>
                  </a:solidFill>
                </a:ln>
                <a:solidFill>
                  <a:srgbClr val="FF0000"/>
                </a:solidFill>
                <a:effectLst>
                  <a:outerShdw blurRad="50800" dist="38100" dir="2700000" algn="tl" rotWithShape="0">
                    <a:prstClr val="black">
                      <a:alpha val="71000"/>
                    </a:prstClr>
                  </a:outerShdw>
                </a:effectLst>
              </a:rPr>
              <a:t>:  Thin Line = Average</a:t>
            </a:r>
            <a:endParaRPr lang="en-US" sz="1600" dirty="0">
              <a:ln w="6350" cmpd="sng">
                <a:solidFill>
                  <a:schemeClr val="accent4">
                    <a:lumMod val="10000"/>
                    <a:alpha val="46000"/>
                  </a:schemeClr>
                </a:solidFill>
              </a:ln>
              <a:solidFill>
                <a:srgbClr val="FF0000"/>
              </a:solidFill>
              <a:effectLst>
                <a:outerShdw blurRad="50800" dist="38100" dir="2700000" algn="tl" rotWithShape="0">
                  <a:prstClr val="black">
                    <a:alpha val="71000"/>
                  </a:prstClr>
                </a:outerShdw>
              </a:effectLst>
            </a:endParaRPr>
          </a:p>
        </p:txBody>
      </p:sp>
      <p:sp>
        <p:nvSpPr>
          <p:cNvPr id="10" name="TextBox 9"/>
          <p:cNvSpPr txBox="1"/>
          <p:nvPr/>
        </p:nvSpPr>
        <p:spPr>
          <a:xfrm rot="20252557">
            <a:off x="5434467" y="3089072"/>
            <a:ext cx="3074943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1600" dirty="0" smtClean="0">
                <a:ln w="6350" cmpd="sng">
                  <a:solidFill>
                    <a:schemeClr val="accent4">
                      <a:lumMod val="10000"/>
                      <a:alpha val="46000"/>
                    </a:schemeClr>
                  </a:solidFill>
                </a:ln>
                <a:solidFill>
                  <a:srgbClr val="2214D4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Snow Water: Thin = Average</a:t>
            </a:r>
            <a:endParaRPr lang="en-US" sz="1600" dirty="0">
              <a:ln w="6350" cmpd="sng">
                <a:solidFill>
                  <a:schemeClr val="accent4">
                    <a:lumMod val="10000"/>
                    <a:alpha val="46000"/>
                  </a:schemeClr>
                </a:solidFill>
              </a:ln>
              <a:solidFill>
                <a:srgbClr val="2214D4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13" name="Right Arrow 12"/>
          <p:cNvSpPr/>
          <p:nvPr/>
        </p:nvSpPr>
        <p:spPr bwMode="auto">
          <a:xfrm rot="2222396">
            <a:off x="3775210" y="3756953"/>
            <a:ext cx="3429000" cy="777490"/>
          </a:xfrm>
          <a:prstGeom prst="rightArrow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800" b="1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</p:txBody>
      </p:sp>
      <p:cxnSp>
        <p:nvCxnSpPr>
          <p:cNvPr id="15" name="Straight Arrow Connector 14"/>
          <p:cNvCxnSpPr/>
          <p:nvPr/>
        </p:nvCxnSpPr>
        <p:spPr bwMode="auto">
          <a:xfrm flipH="1">
            <a:off x="762000" y="533400"/>
            <a:ext cx="457200" cy="304800"/>
          </a:xfrm>
          <a:prstGeom prst="straightConnector1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7" name="Straight Arrow Connector 16"/>
          <p:cNvCxnSpPr/>
          <p:nvPr/>
        </p:nvCxnSpPr>
        <p:spPr bwMode="auto">
          <a:xfrm>
            <a:off x="4038600" y="2819400"/>
            <a:ext cx="609600" cy="304800"/>
          </a:xfrm>
          <a:prstGeom prst="straightConnector1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11" name="TextBox 10"/>
          <p:cNvSpPr txBox="1"/>
          <p:nvPr/>
        </p:nvSpPr>
        <p:spPr>
          <a:xfrm>
            <a:off x="2590800" y="5943600"/>
            <a:ext cx="38862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2400" dirty="0" smtClean="0">
                <a:ln w="6350" cmpd="sng">
                  <a:solidFill>
                    <a:schemeClr val="accent4">
                      <a:lumMod val="10000"/>
                      <a:alpha val="46000"/>
                    </a:schemeClr>
                  </a:solidFill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Mt. Hood Test Site</a:t>
            </a:r>
            <a:endParaRPr lang="en-US" sz="2400" dirty="0">
              <a:ln w="6350" cmpd="sng">
                <a:solidFill>
                  <a:schemeClr val="accent4">
                    <a:lumMod val="10000"/>
                    <a:alpha val="46000"/>
                  </a:schemeClr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327804" y="152400"/>
            <a:ext cx="8511396" cy="1015663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40000"/>
                  <a:lumOff val="60000"/>
                </a:schemeClr>
              </a:gs>
              <a:gs pos="46000">
                <a:schemeClr val="accent6">
                  <a:lumMod val="95000"/>
                  <a:lumOff val="5000"/>
                </a:schemeClr>
              </a:gs>
              <a:gs pos="100000">
                <a:schemeClr val="accent6">
                  <a:lumMod val="60000"/>
                </a:schemeClr>
              </a:gs>
            </a:gsLst>
            <a:path path="circle">
              <a:fillToRect l="50000" t="130000" r="50000" b="-30000"/>
            </a:path>
            <a:tileRect/>
          </a:gradFill>
          <a:effectLst>
            <a:outerShdw blurRad="50800" dir="5400000" algn="ctr" rotWithShape="0">
              <a:srgbClr val="1F1F1F"/>
            </a:outerShdw>
            <a:softEdge rad="25400"/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360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50800" dist="50800" dir="5400000" algn="ctr" rotWithShape="0">
                    <a:srgbClr val="2214D4"/>
                  </a:outerShdw>
                </a:effectLst>
                <a:latin typeface="Arial Black" pitchFamily="34" charset="0"/>
                <a:cs typeface="Lucida Sans Unicode" pitchFamily="34" charset="0"/>
              </a:rPr>
              <a:t>Another Warm Summer</a:t>
            </a:r>
          </a:p>
          <a:p>
            <a:pPr algn="ctr"/>
            <a:r>
              <a:rPr lang="en-US" sz="240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50800" dist="50800" dir="5400000" algn="ctr" rotWithShape="0">
                    <a:srgbClr val="2214D4"/>
                  </a:outerShdw>
                </a:effectLst>
                <a:latin typeface="Arial Black" pitchFamily="34" charset="0"/>
                <a:cs typeface="Lucida Sans Unicode" pitchFamily="34" charset="0"/>
              </a:rPr>
              <a:t>But “Cool” July</a:t>
            </a:r>
            <a:endParaRPr lang="en-US" sz="3600" i="0" dirty="0">
              <a:effectLst>
                <a:outerShdw blurRad="50800" dist="50800" dir="5400000" algn="ctr" rotWithShape="0">
                  <a:srgbClr val="2214D4"/>
                </a:outerShdw>
              </a:effectLst>
              <a:latin typeface="+mj-lt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010400" y="2629277"/>
            <a:ext cx="1981200" cy="1200329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40000"/>
                  <a:lumOff val="60000"/>
                </a:schemeClr>
              </a:gs>
              <a:gs pos="46000">
                <a:schemeClr val="accent6">
                  <a:lumMod val="95000"/>
                  <a:lumOff val="5000"/>
                </a:schemeClr>
              </a:gs>
              <a:gs pos="100000">
                <a:schemeClr val="accent6">
                  <a:lumMod val="60000"/>
                </a:schemeClr>
              </a:gs>
            </a:gsLst>
            <a:path path="circle">
              <a:fillToRect l="50000" t="130000" r="50000" b="-30000"/>
            </a:path>
            <a:tileRect/>
          </a:gradFill>
          <a:effectLst>
            <a:outerShdw blurRad="50800" dist="50800" dir="5400000" algn="ctr" rotWithShape="0">
              <a:srgbClr val="1F1F1F">
                <a:alpha val="64000"/>
              </a:srgbClr>
            </a:outerShdw>
            <a:softEdge rad="25400"/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2400" b="0" i="0" dirty="0" smtClean="0">
                <a:effectLst>
                  <a:outerShdw blurRad="50800" dist="50800" dir="5400000" algn="ctr" rotWithShape="0">
                    <a:srgbClr val="1F1F1F"/>
                  </a:outerShdw>
                </a:effectLst>
              </a:rPr>
              <a:t>Warm June &amp; August.  Normal July</a:t>
            </a:r>
            <a:endParaRPr lang="en-US" sz="1800" b="0" i="0" dirty="0">
              <a:effectLst>
                <a:outerShdw blurRad="50800" dist="50800" dir="5400000" algn="ctr" rotWithShape="0">
                  <a:srgbClr val="1F1F1F"/>
                </a:outerShdw>
              </a:effectLst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04801" y="1371600"/>
            <a:ext cx="6600823" cy="482367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542432252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327804" y="152400"/>
            <a:ext cx="8511396" cy="646331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40000"/>
                  <a:lumOff val="60000"/>
                </a:schemeClr>
              </a:gs>
              <a:gs pos="46000">
                <a:schemeClr val="accent6">
                  <a:lumMod val="95000"/>
                  <a:lumOff val="5000"/>
                </a:schemeClr>
              </a:gs>
              <a:gs pos="100000">
                <a:schemeClr val="accent6">
                  <a:lumMod val="60000"/>
                </a:schemeClr>
              </a:gs>
            </a:gsLst>
            <a:path path="circle">
              <a:fillToRect l="50000" t="130000" r="50000" b="-30000"/>
            </a:path>
            <a:tileRect/>
          </a:gradFill>
          <a:effectLst>
            <a:outerShdw blurRad="50800" dir="5400000" algn="ctr" rotWithShape="0">
              <a:srgbClr val="1F1F1F"/>
            </a:outerShdw>
            <a:softEdge rad="25400"/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360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50800" dist="50800" dir="5400000" algn="ctr" rotWithShape="0">
                    <a:srgbClr val="2214D4"/>
                  </a:outerShdw>
                </a:effectLst>
                <a:latin typeface="Arial Black" pitchFamily="34" charset="0"/>
                <a:cs typeface="Lucida Sans Unicode" pitchFamily="34" charset="0"/>
              </a:rPr>
              <a:t>Stormy October</a:t>
            </a:r>
            <a:endParaRPr lang="en-US" sz="3600" i="0" dirty="0">
              <a:effectLst>
                <a:outerShdw blurRad="50800" dist="50800" dir="5400000" algn="ctr" rotWithShape="0">
                  <a:srgbClr val="2214D4"/>
                </a:outerShdw>
              </a:effectLst>
              <a:latin typeface="+mj-lt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969" y="914400"/>
            <a:ext cx="7857066" cy="44196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89912633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327804" y="152400"/>
            <a:ext cx="8511396" cy="646331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40000"/>
                  <a:lumOff val="60000"/>
                </a:schemeClr>
              </a:gs>
              <a:gs pos="46000">
                <a:schemeClr val="accent6">
                  <a:lumMod val="95000"/>
                  <a:lumOff val="5000"/>
                </a:schemeClr>
              </a:gs>
              <a:gs pos="100000">
                <a:schemeClr val="accent6">
                  <a:lumMod val="60000"/>
                </a:schemeClr>
              </a:gs>
            </a:gsLst>
            <a:path path="circle">
              <a:fillToRect l="50000" t="130000" r="50000" b="-30000"/>
            </a:path>
            <a:tileRect/>
          </a:gradFill>
          <a:effectLst>
            <a:outerShdw blurRad="50800" dir="5400000" algn="ctr" rotWithShape="0">
              <a:srgbClr val="1F1F1F"/>
            </a:outerShdw>
            <a:softEdge rad="25400"/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360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50800" dist="50800" dir="5400000" algn="ctr" rotWithShape="0">
                    <a:srgbClr val="2214D4"/>
                  </a:outerShdw>
                </a:effectLst>
                <a:latin typeface="Arial Black" pitchFamily="34" charset="0"/>
                <a:cs typeface="Lucida Sans Unicode" pitchFamily="34" charset="0"/>
              </a:rPr>
              <a:t>Stormy October</a:t>
            </a:r>
            <a:endParaRPr lang="en-US" sz="3600" i="0" dirty="0">
              <a:effectLst>
                <a:outerShdw blurRad="50800" dist="50800" dir="5400000" algn="ctr" rotWithShape="0">
                  <a:srgbClr val="2214D4"/>
                </a:outerShdw>
              </a:effectLst>
              <a:latin typeface="+mj-lt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768" y="1371600"/>
            <a:ext cx="8263468" cy="46482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4136865474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327804" y="152400"/>
            <a:ext cx="8511396" cy="646331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40000"/>
                  <a:lumOff val="60000"/>
                </a:schemeClr>
              </a:gs>
              <a:gs pos="46000">
                <a:schemeClr val="accent6">
                  <a:lumMod val="95000"/>
                  <a:lumOff val="5000"/>
                </a:schemeClr>
              </a:gs>
              <a:gs pos="100000">
                <a:schemeClr val="accent6">
                  <a:lumMod val="60000"/>
                </a:schemeClr>
              </a:gs>
            </a:gsLst>
            <a:path path="circle">
              <a:fillToRect l="50000" t="130000" r="50000" b="-30000"/>
            </a:path>
            <a:tileRect/>
          </a:gradFill>
          <a:effectLst>
            <a:outerShdw blurRad="50800" dir="5400000" algn="ctr" rotWithShape="0">
              <a:srgbClr val="1F1F1F"/>
            </a:outerShdw>
            <a:softEdge rad="25400"/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360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50800" dist="50800" dir="5400000" algn="ctr" rotWithShape="0">
                    <a:srgbClr val="2214D4"/>
                  </a:outerShdw>
                </a:effectLst>
                <a:latin typeface="Arial Black" pitchFamily="34" charset="0"/>
                <a:cs typeface="Lucida Sans Unicode" pitchFamily="34" charset="0"/>
              </a:rPr>
              <a:t>Stormy October</a:t>
            </a:r>
            <a:endParaRPr lang="en-US" sz="3600" i="0" dirty="0">
              <a:effectLst>
                <a:outerShdw blurRad="50800" dist="50800" dir="5400000" algn="ctr" rotWithShape="0">
                  <a:srgbClr val="2214D4"/>
                </a:outerShdw>
              </a:effectLst>
              <a:latin typeface="+mj-lt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836" y="1219199"/>
            <a:ext cx="8810764" cy="495605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018769932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083" y="1489584"/>
            <a:ext cx="8866517" cy="498741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609600" y="489466"/>
            <a:ext cx="8077200" cy="615553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400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LET’S FORECAST!</a:t>
            </a:r>
            <a:endParaRPr lang="en-US" sz="3600" kern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1">
                  <a:lumMod val="5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  <a:ea typeface="+mj-ea"/>
              <a:cs typeface="+mj-cs"/>
            </a:endParaRPr>
          </a:p>
        </p:txBody>
      </p:sp>
      <p:sp>
        <p:nvSpPr>
          <p:cNvPr id="3" name="Rectangle 2"/>
          <p:cNvSpPr txBox="1">
            <a:spLocks noChangeArrowheads="1"/>
          </p:cNvSpPr>
          <p:nvPr/>
        </p:nvSpPr>
        <p:spPr bwMode="auto">
          <a:xfrm>
            <a:off x="914400" y="1600200"/>
            <a:ext cx="7391400" cy="1524000"/>
          </a:xfrm>
          <a:prstGeom prst="rect">
            <a:avLst/>
          </a:prstGeom>
          <a:gradFill flip="none" rotWithShape="1">
            <a:gsLst>
              <a:gs pos="0">
                <a:schemeClr val="bg2">
                  <a:lumMod val="50000"/>
                </a:schemeClr>
              </a:gs>
              <a:gs pos="23000">
                <a:srgbClr val="2214D4">
                  <a:alpha val="36000"/>
                </a:srgbClr>
              </a:gs>
              <a:gs pos="100000">
                <a:schemeClr val="accent2">
                  <a:lumMod val="60000"/>
                </a:schemeClr>
              </a:gs>
            </a:gsLst>
            <a:path path="circle">
              <a:fillToRect l="50000" t="130000" r="50000" b="-30000"/>
            </a:path>
            <a:tileRect/>
          </a:gradFill>
          <a:ln w="38100">
            <a:solidFill>
              <a:srgbClr val="FFC000"/>
            </a:solidFill>
            <a:miter lim="800000"/>
            <a:headEnd/>
            <a:tailEnd/>
          </a:ln>
          <a:effectLst/>
        </p:spPr>
        <p:txBody>
          <a:bodyPr anchor="ctr" anchorCtr="1"/>
          <a:lstStyle/>
          <a:p>
            <a:pPr algn="ctr">
              <a:spcBef>
                <a:spcPts val="0"/>
              </a:spcBef>
              <a:defRPr/>
            </a:pPr>
            <a:r>
              <a:rPr lang="en-US" sz="4000" i="0" kern="100" spc="-100" dirty="0" smtClean="0">
                <a:effectLst>
                  <a:outerShdw blurRad="38100" dist="1397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  <a:ea typeface="+mj-ea"/>
                <a:cs typeface="Lucida Sans Unicode" pitchFamily="34" charset="0"/>
              </a:rPr>
              <a:t>LIGHTNING ROUND</a:t>
            </a:r>
          </a:p>
          <a:p>
            <a:pPr algn="ctr">
              <a:spcBef>
                <a:spcPts val="0"/>
              </a:spcBef>
              <a:defRPr/>
            </a:pPr>
            <a:r>
              <a:rPr lang="en-US" sz="4000" i="0" kern="100" spc="-100" dirty="0" smtClean="0">
                <a:effectLst>
                  <a:outerShdw blurRad="38100" dist="1397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  <a:ea typeface="+mj-ea"/>
                <a:cs typeface="Lucida Sans Unicode" pitchFamily="34" charset="0"/>
              </a:rPr>
              <a:t>OF WINTER FORECASTS</a:t>
            </a:r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914400" y="3234816"/>
            <a:ext cx="7391400" cy="2937384"/>
          </a:xfrm>
          <a:prstGeom prst="rect">
            <a:avLst/>
          </a:prstGeom>
          <a:gradFill flip="none" rotWithShape="1">
            <a:gsLst>
              <a:gs pos="0">
                <a:schemeClr val="bg2">
                  <a:lumMod val="50000"/>
                </a:schemeClr>
              </a:gs>
              <a:gs pos="23000">
                <a:srgbClr val="2214D4">
                  <a:alpha val="36000"/>
                </a:srgbClr>
              </a:gs>
              <a:gs pos="100000">
                <a:schemeClr val="accent2">
                  <a:lumMod val="60000"/>
                </a:schemeClr>
              </a:gs>
            </a:gsLst>
            <a:path path="circle">
              <a:fillToRect l="50000" t="130000" r="50000" b="-30000"/>
            </a:path>
            <a:tileRect/>
          </a:gradFill>
          <a:ln w="38100">
            <a:solidFill>
              <a:srgbClr val="FFC000"/>
            </a:solidFill>
            <a:miter lim="800000"/>
            <a:headEnd/>
            <a:tailEnd/>
          </a:ln>
          <a:effectLst/>
        </p:spPr>
        <p:txBody>
          <a:bodyPr anchor="ctr" anchorCtr="1"/>
          <a:lstStyle/>
          <a:p>
            <a:pPr algn="ctr">
              <a:spcBef>
                <a:spcPts val="0"/>
              </a:spcBef>
              <a:defRPr/>
            </a:pPr>
            <a:r>
              <a:rPr lang="en-US" sz="2800" b="0" i="0" kern="100" spc="-100" dirty="0" smtClean="0">
                <a:effectLst>
                  <a:outerShdw blurRad="38100" dist="1397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  <a:ea typeface="+mj-ea"/>
                <a:cs typeface="Lucida Sans Unicode" pitchFamily="34" charset="0"/>
              </a:rPr>
              <a:t>Organizations or individuals who can’t or don’t want to be here. </a:t>
            </a:r>
          </a:p>
          <a:p>
            <a:pPr algn="ctr">
              <a:spcBef>
                <a:spcPts val="0"/>
              </a:spcBef>
              <a:defRPr/>
            </a:pPr>
            <a:r>
              <a:rPr lang="en-US" sz="2800" b="0" i="0" kern="100" spc="-100" dirty="0" smtClean="0">
                <a:effectLst>
                  <a:outerShdw blurRad="38100" dist="1397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  <a:ea typeface="+mj-ea"/>
                <a:cs typeface="Lucida Sans Unicode" pitchFamily="34" charset="0"/>
              </a:rPr>
              <a:t>OR</a:t>
            </a:r>
          </a:p>
          <a:p>
            <a:pPr algn="ctr">
              <a:spcBef>
                <a:spcPts val="0"/>
              </a:spcBef>
              <a:defRPr/>
            </a:pPr>
            <a:r>
              <a:rPr lang="en-US" sz="2800" b="0" i="0" kern="100" spc="-100" dirty="0" smtClean="0">
                <a:effectLst>
                  <a:outerShdw blurRad="38100" dist="1397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  <a:ea typeface="+mj-ea"/>
                <a:cs typeface="Lucida Sans Unicode" pitchFamily="34" charset="0"/>
              </a:rPr>
              <a:t>They don’t know (or care) that we exist.</a:t>
            </a:r>
          </a:p>
        </p:txBody>
      </p:sp>
    </p:spTree>
    <p:extLst>
      <p:ext uri="{BB962C8B-B14F-4D97-AF65-F5344CB8AC3E}">
        <p14:creationId xmlns:p14="http://schemas.microsoft.com/office/powerpoint/2010/main" val="4139301768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5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5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5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5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5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5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750"/>
                            </p:stCondLst>
                            <p:childTnLst>
                              <p:par>
                                <p:cTn id="2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250" fill="hold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250" fill="hold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25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25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25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25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25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25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allAtOnce" animBg="1"/>
      <p:bldP spid="5" grpId="0" build="allAtOnce" animBg="1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083" y="1489584"/>
            <a:ext cx="8866517" cy="498741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609600" y="181690"/>
            <a:ext cx="8077200" cy="1231106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400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TIME FOR SOMETHING NEW…</a:t>
            </a:r>
            <a:endParaRPr lang="en-US" sz="3600" kern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1">
                  <a:lumMod val="5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  <a:ea typeface="+mj-ea"/>
              <a:cs typeface="+mj-cs"/>
            </a:endParaRPr>
          </a:p>
        </p:txBody>
      </p:sp>
      <p:sp>
        <p:nvSpPr>
          <p:cNvPr id="3" name="Rectangle 2"/>
          <p:cNvSpPr txBox="1">
            <a:spLocks noChangeArrowheads="1"/>
          </p:cNvSpPr>
          <p:nvPr/>
        </p:nvSpPr>
        <p:spPr bwMode="auto">
          <a:xfrm>
            <a:off x="914400" y="1600200"/>
            <a:ext cx="7391400" cy="1524000"/>
          </a:xfrm>
          <a:prstGeom prst="rect">
            <a:avLst/>
          </a:prstGeom>
          <a:gradFill flip="none" rotWithShape="1">
            <a:gsLst>
              <a:gs pos="0">
                <a:schemeClr val="bg2">
                  <a:lumMod val="50000"/>
                </a:schemeClr>
              </a:gs>
              <a:gs pos="23000">
                <a:srgbClr val="2214D4">
                  <a:alpha val="36000"/>
                </a:srgbClr>
              </a:gs>
              <a:gs pos="100000">
                <a:schemeClr val="accent2">
                  <a:lumMod val="60000"/>
                </a:schemeClr>
              </a:gs>
            </a:gsLst>
            <a:path path="circle">
              <a:fillToRect l="50000" t="130000" r="50000" b="-30000"/>
            </a:path>
            <a:tileRect/>
          </a:gradFill>
          <a:ln w="38100">
            <a:solidFill>
              <a:srgbClr val="FFC000"/>
            </a:solidFill>
            <a:miter lim="800000"/>
            <a:headEnd/>
            <a:tailEnd/>
          </a:ln>
          <a:effectLst/>
        </p:spPr>
        <p:txBody>
          <a:bodyPr anchor="ctr" anchorCtr="1"/>
          <a:lstStyle/>
          <a:p>
            <a:pPr algn="ctr">
              <a:spcBef>
                <a:spcPts val="0"/>
              </a:spcBef>
              <a:defRPr/>
            </a:pPr>
            <a:r>
              <a:rPr lang="en-US" sz="4000" i="0" kern="100" spc="-100" dirty="0" smtClean="0">
                <a:effectLst>
                  <a:outerShdw blurRad="38100" dist="1397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  <a:ea typeface="+mj-ea"/>
                <a:cs typeface="Lucida Sans Unicode" pitchFamily="34" charset="0"/>
              </a:rPr>
              <a:t>A LIGHTNING ROUND</a:t>
            </a:r>
          </a:p>
          <a:p>
            <a:pPr algn="ctr">
              <a:spcBef>
                <a:spcPts val="0"/>
              </a:spcBef>
              <a:defRPr/>
            </a:pPr>
            <a:r>
              <a:rPr lang="en-US" sz="4000" i="0" kern="100" spc="-100" dirty="0" smtClean="0">
                <a:effectLst>
                  <a:outerShdw blurRad="38100" dist="1397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  <a:ea typeface="+mj-ea"/>
                <a:cs typeface="Lucida Sans Unicode" pitchFamily="34" charset="0"/>
              </a:rPr>
              <a:t>OF WINTER FORECASTS</a:t>
            </a:r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914400" y="3234816"/>
            <a:ext cx="7391400" cy="2937384"/>
          </a:xfrm>
          <a:prstGeom prst="rect">
            <a:avLst/>
          </a:prstGeom>
          <a:gradFill flip="none" rotWithShape="1">
            <a:gsLst>
              <a:gs pos="0">
                <a:schemeClr val="bg2">
                  <a:lumMod val="50000"/>
                </a:schemeClr>
              </a:gs>
              <a:gs pos="23000">
                <a:srgbClr val="2214D4">
                  <a:alpha val="36000"/>
                </a:srgbClr>
              </a:gs>
              <a:gs pos="100000">
                <a:schemeClr val="accent2">
                  <a:lumMod val="60000"/>
                </a:schemeClr>
              </a:gs>
            </a:gsLst>
            <a:path path="circle">
              <a:fillToRect l="50000" t="130000" r="50000" b="-30000"/>
            </a:path>
            <a:tileRect/>
          </a:gradFill>
          <a:ln w="38100">
            <a:solidFill>
              <a:srgbClr val="FFC000"/>
            </a:solidFill>
            <a:miter lim="800000"/>
            <a:headEnd/>
            <a:tailEnd/>
          </a:ln>
          <a:effectLst/>
        </p:spPr>
        <p:txBody>
          <a:bodyPr anchor="ctr" anchorCtr="1"/>
          <a:lstStyle/>
          <a:p>
            <a:pPr marL="742950" indent="-742950">
              <a:spcBef>
                <a:spcPts val="0"/>
              </a:spcBef>
              <a:buAutoNum type="arabicPeriod"/>
              <a:defRPr/>
            </a:pPr>
            <a:r>
              <a:rPr lang="en-US" sz="2800" b="0" i="0" kern="100" spc="-100" dirty="0" smtClean="0">
                <a:effectLst>
                  <a:outerShdw blurRad="38100" dist="1397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  <a:ea typeface="+mj-ea"/>
                <a:cs typeface="Lucida Sans Unicode" pitchFamily="34" charset="0"/>
              </a:rPr>
              <a:t>Old Farmer’s Almanac</a:t>
            </a:r>
            <a:endParaRPr lang="en-US" sz="2800" b="0" i="0" kern="100" spc="-100" dirty="0">
              <a:effectLst>
                <a:outerShdw blurRad="38100" dist="139700" dir="2700000" algn="tl">
                  <a:srgbClr val="000000">
                    <a:alpha val="43137"/>
                  </a:srgbClr>
                </a:outerShdw>
              </a:effectLst>
              <a:latin typeface="Arial Rounded MT Bold" panose="020F0704030504030204" pitchFamily="34" charset="0"/>
              <a:ea typeface="+mj-ea"/>
              <a:cs typeface="Lucida Sans Unicode" pitchFamily="34" charset="0"/>
            </a:endParaRPr>
          </a:p>
          <a:p>
            <a:pPr marL="742950" indent="-742950">
              <a:spcBef>
                <a:spcPts val="0"/>
              </a:spcBef>
              <a:buAutoNum type="arabicPeriod"/>
              <a:defRPr/>
            </a:pPr>
            <a:r>
              <a:rPr lang="en-US" sz="2800" b="0" i="0" kern="100" spc="-100" dirty="0" smtClean="0">
                <a:effectLst>
                  <a:outerShdw blurRad="38100" dist="1397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  <a:ea typeface="+mj-ea"/>
                <a:cs typeface="Lucida Sans Unicode" pitchFamily="34" charset="0"/>
              </a:rPr>
              <a:t>Farmer’s Almanac</a:t>
            </a:r>
          </a:p>
          <a:p>
            <a:pPr marL="742950" indent="-742950">
              <a:spcBef>
                <a:spcPts val="0"/>
              </a:spcBef>
              <a:buAutoNum type="arabicPeriod"/>
              <a:defRPr/>
            </a:pPr>
            <a:r>
              <a:rPr lang="en-US" sz="2800" b="0" i="0" kern="100" spc="-100" dirty="0" err="1" smtClean="0">
                <a:effectLst>
                  <a:outerShdw blurRad="38100" dist="1397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  <a:ea typeface="+mj-ea"/>
                <a:cs typeface="Lucida Sans Unicode" pitchFamily="34" charset="0"/>
              </a:rPr>
              <a:t>AccuWeather</a:t>
            </a:r>
            <a:endParaRPr lang="en-US" sz="2800" b="0" i="0" kern="100" spc="-100" dirty="0" smtClean="0">
              <a:effectLst>
                <a:outerShdw blurRad="38100" dist="139700" dir="2700000" algn="tl">
                  <a:srgbClr val="000000">
                    <a:alpha val="43137"/>
                  </a:srgbClr>
                </a:outerShdw>
              </a:effectLst>
              <a:latin typeface="Arial Rounded MT Bold" panose="020F0704030504030204" pitchFamily="34" charset="0"/>
              <a:ea typeface="+mj-ea"/>
              <a:cs typeface="Lucida Sans Unicode" pitchFamily="34" charset="0"/>
            </a:endParaRPr>
          </a:p>
          <a:p>
            <a:pPr marL="742950" indent="-742950">
              <a:spcBef>
                <a:spcPts val="0"/>
              </a:spcBef>
              <a:buAutoNum type="arabicPeriod"/>
              <a:defRPr/>
            </a:pPr>
            <a:r>
              <a:rPr lang="en-US" sz="2800" b="0" i="0" kern="100" spc="-100" dirty="0" smtClean="0">
                <a:effectLst>
                  <a:outerShdw blurRad="38100" dist="1397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  <a:ea typeface="+mj-ea"/>
                <a:cs typeface="Lucida Sans Unicode" pitchFamily="34" charset="0"/>
              </a:rPr>
              <a:t>Pete Parsons (OR Dept of Forestry)</a:t>
            </a:r>
          </a:p>
          <a:p>
            <a:pPr marL="742950" indent="-742950">
              <a:spcBef>
                <a:spcPts val="0"/>
              </a:spcBef>
              <a:buAutoNum type="arabicPeriod"/>
              <a:defRPr/>
            </a:pPr>
            <a:r>
              <a:rPr lang="en-US" sz="2800" b="0" i="0" kern="100" spc="-100" dirty="0" smtClean="0">
                <a:effectLst>
                  <a:outerShdw blurRad="38100" dist="1397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  <a:ea typeface="+mj-ea"/>
                <a:cs typeface="Lucida Sans Unicode" pitchFamily="34" charset="0"/>
              </a:rPr>
              <a:t>Rod Hill (KGW)</a:t>
            </a:r>
          </a:p>
          <a:p>
            <a:pPr marL="742950" indent="-742950">
              <a:spcBef>
                <a:spcPts val="0"/>
              </a:spcBef>
              <a:buAutoNum type="arabicPeriod"/>
              <a:defRPr/>
            </a:pPr>
            <a:r>
              <a:rPr lang="en-US" sz="2800" b="0" i="0" kern="100" spc="-100" dirty="0" err="1" smtClean="0">
                <a:effectLst>
                  <a:outerShdw blurRad="38100" dist="1397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  <a:ea typeface="+mj-ea"/>
                <a:cs typeface="Lucida Sans Unicode" pitchFamily="34" charset="0"/>
              </a:rPr>
              <a:t>WeatherBELL</a:t>
            </a:r>
            <a:endParaRPr lang="en-US" sz="2800" b="0" i="0" kern="100" spc="-100" dirty="0" smtClean="0">
              <a:effectLst>
                <a:outerShdw blurRad="38100" dist="139700" dir="2700000" algn="tl">
                  <a:srgbClr val="000000">
                    <a:alpha val="43137"/>
                  </a:srgbClr>
                </a:outerShdw>
              </a:effectLst>
              <a:latin typeface="Arial Rounded MT Bold" panose="020F0704030504030204" pitchFamily="34" charset="0"/>
              <a:ea typeface="+mj-ea"/>
              <a:cs typeface="Lucida Sans Unicode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93544625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5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5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5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5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5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5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750"/>
                            </p:stCondLst>
                            <p:childTnLst>
                              <p:par>
                                <p:cTn id="2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250" fill="hold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250" fill="hold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25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25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25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25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25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25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25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25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25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25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25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25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allAtOnce" animBg="1"/>
      <p:bldP spid="5" grpId="0" build="allAtOnce" animBg="1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838200" y="261672"/>
            <a:ext cx="7239000" cy="615553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400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Old Farmer’s </a:t>
            </a:r>
            <a:r>
              <a:rPr lang="en-US" sz="4000" i="0" kern="10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Alamanac</a:t>
            </a:r>
            <a:endParaRPr lang="en-US" sz="3600" kern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1">
                  <a:lumMod val="5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  <a:ea typeface="+mj-ea"/>
              <a:cs typeface="+mj-cs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762000" y="990600"/>
            <a:ext cx="7351091" cy="476803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9" name="Rectangle 2"/>
          <p:cNvSpPr txBox="1">
            <a:spLocks noChangeArrowheads="1"/>
          </p:cNvSpPr>
          <p:nvPr/>
        </p:nvSpPr>
        <p:spPr bwMode="auto">
          <a:xfrm>
            <a:off x="228600" y="5867400"/>
            <a:ext cx="8763000" cy="838200"/>
          </a:xfrm>
          <a:prstGeom prst="rect">
            <a:avLst/>
          </a:prstGeom>
          <a:solidFill>
            <a:schemeClr val="bg1">
              <a:lumMod val="50000"/>
              <a:alpha val="41000"/>
            </a:schemeClr>
          </a:solidFill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274320" rIns="0" bIns="274320" anchor="ctr" anchorCtr="1">
            <a:noAutofit/>
          </a:bodyPr>
          <a:lstStyle/>
          <a:p>
            <a:pPr algn="ctr">
              <a:buClr>
                <a:srgbClr val="FFC000"/>
              </a:buClr>
              <a:defRPr/>
            </a:pPr>
            <a:r>
              <a:rPr lang="en-US" sz="2400" b="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For the record, it said “Cold &amp; Snowy” last winter too</a:t>
            </a:r>
            <a:endParaRPr lang="en-US" sz="2400" b="0" kern="10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1"/>
              </a:solidFill>
              <a:effectLst>
                <a:outerShdw blurRad="50800" dist="50800" dir="5400000" algn="ctr" rotWithShape="0">
                  <a:schemeClr val="accent4">
                    <a:lumMod val="10000"/>
                  </a:schemeClr>
                </a:outerShdw>
              </a:effectLst>
              <a:latin typeface="Comic Sans MS" panose="030F0702030302020204" pitchFamily="66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14014298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838200" y="261672"/>
            <a:ext cx="7239000" cy="615553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400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Farmers’ </a:t>
            </a:r>
            <a:r>
              <a:rPr lang="en-US" sz="4000" i="0" kern="10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Alamanac</a:t>
            </a:r>
            <a:endParaRPr lang="en-US" sz="3600" kern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1">
                  <a:lumMod val="5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  <a:ea typeface="+mj-ea"/>
              <a:cs typeface="+mj-cs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807260" y="1012373"/>
            <a:ext cx="7269940" cy="479587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9" name="Rectangle 2"/>
          <p:cNvSpPr txBox="1">
            <a:spLocks noChangeArrowheads="1"/>
          </p:cNvSpPr>
          <p:nvPr/>
        </p:nvSpPr>
        <p:spPr bwMode="auto">
          <a:xfrm>
            <a:off x="457200" y="5867400"/>
            <a:ext cx="7924800" cy="838200"/>
          </a:xfrm>
          <a:prstGeom prst="rect">
            <a:avLst/>
          </a:prstGeom>
          <a:solidFill>
            <a:schemeClr val="bg1">
              <a:lumMod val="50000"/>
              <a:alpha val="41000"/>
            </a:schemeClr>
          </a:solidFill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lIns="0" tIns="274320" rIns="0" bIns="274320" anchor="ctr" anchorCtr="1">
            <a:noAutofit/>
          </a:bodyPr>
          <a:lstStyle/>
          <a:p>
            <a:pPr algn="ctr">
              <a:buClr>
                <a:srgbClr val="FFC000"/>
              </a:buClr>
              <a:defRPr/>
            </a:pPr>
            <a:r>
              <a:rPr lang="en-US" sz="2800" b="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Freezing, Numbing, &amp; Penetrating Cold???</a:t>
            </a:r>
            <a:endParaRPr lang="en-US" sz="2800" b="0" kern="10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1"/>
              </a:solidFill>
              <a:effectLst>
                <a:outerShdw blurRad="50800" dist="50800" dir="5400000" algn="ctr" rotWithShape="0">
                  <a:schemeClr val="accent4">
                    <a:lumMod val="10000"/>
                  </a:schemeClr>
                </a:outerShdw>
              </a:effectLst>
              <a:latin typeface="Comic Sans MS" panose="030F0702030302020204" pitchFamily="66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37045579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1066800" y="283347"/>
            <a:ext cx="7239000" cy="615553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4000" i="0" kern="10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AccuWeather</a:t>
            </a:r>
            <a:endParaRPr lang="en-US" sz="3600" kern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1">
                  <a:lumMod val="5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  <a:ea typeface="+mj-ea"/>
              <a:cs typeface="+mj-cs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838200" y="2362200"/>
            <a:ext cx="7464321" cy="420298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8" name="Rectangle 2"/>
          <p:cNvSpPr txBox="1">
            <a:spLocks noChangeArrowheads="1"/>
          </p:cNvSpPr>
          <p:nvPr/>
        </p:nvSpPr>
        <p:spPr bwMode="auto">
          <a:xfrm>
            <a:off x="1143000" y="975100"/>
            <a:ext cx="7010400" cy="1310900"/>
          </a:xfrm>
          <a:prstGeom prst="rect">
            <a:avLst/>
          </a:prstGeom>
          <a:solidFill>
            <a:schemeClr val="bg1">
              <a:lumMod val="50000"/>
              <a:alpha val="41000"/>
            </a:schemeClr>
          </a:solidFill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274320" rIns="0" bIns="274320" anchor="ctr" anchorCtr="1">
            <a:noAutofit/>
          </a:bodyPr>
          <a:lstStyle/>
          <a:p>
            <a:pPr algn="ctr">
              <a:buClr>
                <a:srgbClr val="FFC000"/>
              </a:buClr>
              <a:defRPr/>
            </a:pPr>
            <a:r>
              <a:rPr lang="en-US" sz="2400" b="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…</a:t>
            </a:r>
            <a:r>
              <a:rPr lang="en-US" sz="2000" b="0" i="0" dirty="0" smtClean="0">
                <a:solidFill>
                  <a:schemeClr val="tx1"/>
                </a:solidFill>
              </a:rPr>
              <a:t>November and December will see the most action, before high pressure builds in and stormy weather eases back in late January and February</a:t>
            </a:r>
            <a:r>
              <a:rPr lang="en-US" sz="2400" b="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…</a:t>
            </a:r>
            <a:endParaRPr lang="en-US" sz="2400" b="0" kern="10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1"/>
              </a:solidFill>
              <a:effectLst>
                <a:outerShdw blurRad="50800" dist="50800" dir="5400000" algn="ctr" rotWithShape="0">
                  <a:schemeClr val="accent4">
                    <a:lumMod val="10000"/>
                  </a:schemeClr>
                </a:outerShdw>
              </a:effectLst>
              <a:latin typeface="Comic Sans MS" panose="030F0702030302020204" pitchFamily="66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16674870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304800" y="228599"/>
            <a:ext cx="8458200" cy="984885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400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Oregon </a:t>
            </a:r>
            <a:r>
              <a:rPr lang="en-US" sz="4000" i="0" kern="10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Dept</a:t>
            </a:r>
            <a:r>
              <a:rPr lang="en-US" sz="400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 of Ag/Forestry</a:t>
            </a:r>
          </a:p>
          <a:p>
            <a:pPr algn="ctr">
              <a:defRPr/>
            </a:pPr>
            <a:r>
              <a:rPr lang="en-US" sz="2400" b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(Pete Parsons)</a:t>
            </a:r>
            <a:endParaRPr lang="en-US" sz="2000" b="0" kern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1">
                  <a:lumMod val="5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  <a:ea typeface="+mj-ea"/>
              <a:cs typeface="+mj-cs"/>
            </a:endParaRPr>
          </a:p>
        </p:txBody>
      </p:sp>
      <p:sp>
        <p:nvSpPr>
          <p:cNvPr id="8" name="Rectangle 2"/>
          <p:cNvSpPr txBox="1">
            <a:spLocks noChangeArrowheads="1"/>
          </p:cNvSpPr>
          <p:nvPr/>
        </p:nvSpPr>
        <p:spPr bwMode="auto">
          <a:xfrm>
            <a:off x="329104" y="5374122"/>
            <a:ext cx="8686800" cy="1066799"/>
          </a:xfrm>
          <a:prstGeom prst="rect">
            <a:avLst/>
          </a:prstGeom>
          <a:solidFill>
            <a:schemeClr val="bg1">
              <a:lumMod val="50000"/>
              <a:alpha val="41000"/>
            </a:schemeClr>
          </a:solidFill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274320" rIns="0" bIns="274320" anchor="ctr" anchorCtr="1">
            <a:noAutofit/>
          </a:bodyPr>
          <a:lstStyle/>
          <a:p>
            <a:pPr algn="ctr">
              <a:buClr>
                <a:srgbClr val="FFC000"/>
              </a:buClr>
              <a:defRPr/>
            </a:pPr>
            <a:r>
              <a:rPr lang="en-US" sz="1600" b="0" dirty="0" smtClean="0">
                <a:solidFill>
                  <a:schemeClr val="tx1"/>
                </a:solidFill>
              </a:rPr>
              <a:t>“Analog years also showed a consistent pattern of Arctic air penetrating into Oregon, for at least a few days, in December…   </a:t>
            </a:r>
            <a:r>
              <a:rPr lang="en-US" sz="1600" b="0" dirty="0" smtClean="0">
                <a:solidFill>
                  <a:schemeClr val="bg1">
                    <a:lumMod val="60000"/>
                    <a:lumOff val="40000"/>
                  </a:schemeClr>
                </a:solidFill>
              </a:rPr>
              <a:t>Below-average temperatures likely</a:t>
            </a:r>
            <a:r>
              <a:rPr lang="en-US" sz="1600" b="0" dirty="0">
                <a:solidFill>
                  <a:schemeClr val="tx1"/>
                </a:solidFill>
              </a:rPr>
              <a:t> </a:t>
            </a:r>
            <a:r>
              <a:rPr lang="en-US" sz="1600" b="0" dirty="0" smtClean="0">
                <a:solidFill>
                  <a:schemeClr val="bg1">
                    <a:lumMod val="60000"/>
                    <a:lumOff val="40000"/>
                  </a:schemeClr>
                </a:solidFill>
              </a:rPr>
              <a:t>(winter average)</a:t>
            </a:r>
          </a:p>
          <a:p>
            <a:pPr algn="ctr">
              <a:buClr>
                <a:srgbClr val="FFC000"/>
              </a:buClr>
              <a:defRPr/>
            </a:pPr>
            <a:r>
              <a:rPr lang="en-US" sz="1600" b="0" dirty="0" smtClean="0">
                <a:solidFill>
                  <a:schemeClr val="tx1"/>
                </a:solidFill>
              </a:rPr>
              <a:t>Above-average precipitation and mountain snowfall.  </a:t>
            </a:r>
            <a:r>
              <a:rPr lang="en-US" sz="1600" b="0" dirty="0" smtClean="0">
                <a:solidFill>
                  <a:schemeClr val="bg1">
                    <a:lumMod val="60000"/>
                    <a:lumOff val="40000"/>
                  </a:schemeClr>
                </a:solidFill>
              </a:rPr>
              <a:t>Elevated chances for western valley snow”</a:t>
            </a:r>
            <a:endParaRPr lang="en-US" sz="2000" b="0" dirty="0" smtClean="0">
              <a:solidFill>
                <a:schemeClr val="tx1"/>
              </a:solidFill>
            </a:endParaRPr>
          </a:p>
        </p:txBody>
      </p:sp>
      <p:sp>
        <p:nvSpPr>
          <p:cNvPr id="9" name="Rectangle 2"/>
          <p:cNvSpPr txBox="1">
            <a:spLocks noChangeArrowheads="1"/>
          </p:cNvSpPr>
          <p:nvPr/>
        </p:nvSpPr>
        <p:spPr bwMode="auto">
          <a:xfrm>
            <a:off x="749645" y="2537519"/>
            <a:ext cx="1590136" cy="1657423"/>
          </a:xfrm>
          <a:prstGeom prst="rect">
            <a:avLst/>
          </a:prstGeom>
          <a:solidFill>
            <a:schemeClr val="bg1">
              <a:lumMod val="50000"/>
              <a:alpha val="41000"/>
            </a:schemeClr>
          </a:solidFill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lIns="0" tIns="274320" rIns="0" bIns="274320" anchor="ctr" anchorCtr="1">
            <a:noAutofit/>
          </a:bodyPr>
          <a:lstStyle/>
          <a:p>
            <a:pPr algn="ctr">
              <a:lnSpc>
                <a:spcPct val="150000"/>
              </a:lnSpc>
              <a:buClr>
                <a:srgbClr val="FFC000"/>
              </a:buClr>
              <a:defRPr/>
            </a:pPr>
            <a:r>
              <a:rPr lang="en-US" sz="2000" b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latin typeface="Comic Sans MS" panose="030F0702030302020204" pitchFamily="66" charset="0"/>
                <a:cs typeface="Arial" pitchFamily="34" charset="0"/>
              </a:rPr>
              <a:t>1983-1984</a:t>
            </a:r>
          </a:p>
          <a:p>
            <a:pPr algn="ctr">
              <a:lnSpc>
                <a:spcPct val="150000"/>
              </a:lnSpc>
              <a:buClr>
                <a:srgbClr val="FFC000"/>
              </a:buClr>
              <a:defRPr/>
            </a:pPr>
            <a:r>
              <a:rPr lang="en-US" sz="2000" b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latin typeface="Comic Sans MS" panose="030F0702030302020204" pitchFamily="66" charset="0"/>
                <a:cs typeface="Arial" pitchFamily="34" charset="0"/>
              </a:rPr>
              <a:t>1992-1993</a:t>
            </a:r>
          </a:p>
          <a:p>
            <a:pPr algn="ctr">
              <a:lnSpc>
                <a:spcPct val="150000"/>
              </a:lnSpc>
              <a:buClr>
                <a:srgbClr val="FFC000"/>
              </a:buClr>
              <a:defRPr/>
            </a:pPr>
            <a:r>
              <a:rPr lang="en-US" sz="2000" b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latin typeface="Comic Sans MS" panose="030F0702030302020204" pitchFamily="66" charset="0"/>
                <a:cs typeface="Arial" pitchFamily="34" charset="0"/>
              </a:rPr>
              <a:t>1998-1999</a:t>
            </a:r>
          </a:p>
        </p:txBody>
      </p:sp>
      <p:sp>
        <p:nvSpPr>
          <p:cNvPr id="11" name="Rectangle 2"/>
          <p:cNvSpPr txBox="1">
            <a:spLocks noChangeArrowheads="1"/>
          </p:cNvSpPr>
          <p:nvPr/>
        </p:nvSpPr>
        <p:spPr bwMode="auto">
          <a:xfrm>
            <a:off x="630313" y="1312603"/>
            <a:ext cx="1828800" cy="1125797"/>
          </a:xfrm>
          <a:prstGeom prst="rect">
            <a:avLst/>
          </a:prstGeom>
          <a:solidFill>
            <a:schemeClr val="bg1">
              <a:lumMod val="50000"/>
              <a:alpha val="41000"/>
            </a:schemeClr>
          </a:solidFill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lIns="0" tIns="274320" rIns="0" bIns="274320" anchor="ctr" anchorCtr="1">
            <a:noAutofit/>
          </a:bodyPr>
          <a:lstStyle/>
          <a:p>
            <a:pPr algn="ctr">
              <a:buClr>
                <a:srgbClr val="FFC000"/>
              </a:buClr>
              <a:defRPr/>
            </a:pPr>
            <a:r>
              <a:rPr lang="en-US" sz="2400" b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latin typeface="Comic Sans MS" panose="030F0702030302020204" pitchFamily="66" charset="0"/>
                <a:cs typeface="Arial" pitchFamily="34" charset="0"/>
              </a:rPr>
              <a:t>Top Analog</a:t>
            </a:r>
          </a:p>
          <a:p>
            <a:pPr algn="ctr">
              <a:buClr>
                <a:srgbClr val="FFC000"/>
              </a:buClr>
              <a:defRPr/>
            </a:pPr>
            <a:r>
              <a:rPr lang="en-US" sz="2400" b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latin typeface="Comic Sans MS" panose="030F0702030302020204" pitchFamily="66" charset="0"/>
                <a:cs typeface="Arial" pitchFamily="34" charset="0"/>
              </a:rPr>
              <a:t>Years</a:t>
            </a: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744052" y="1462677"/>
            <a:ext cx="6280478" cy="366225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003434116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90146" y="1700043"/>
            <a:ext cx="2946903" cy="289233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304800" y="259376"/>
            <a:ext cx="8458200" cy="92333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400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Rod Hill’s Winter Outlook</a:t>
            </a:r>
          </a:p>
          <a:p>
            <a:pPr algn="ctr">
              <a:defRPr/>
            </a:pPr>
            <a:r>
              <a:rPr lang="en-US" sz="2000" b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191DCF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Meteorologist – KGW</a:t>
            </a:r>
            <a:r>
              <a:rPr lang="en-US" sz="2000" b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 </a:t>
            </a:r>
            <a:r>
              <a:rPr lang="en-US" sz="2000" b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1F1F1F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&amp;</a:t>
            </a:r>
            <a:r>
              <a:rPr lang="en-US" sz="2000" b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191DCF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 www.portlandweather.com</a:t>
            </a:r>
            <a:endParaRPr lang="en-US" sz="1800" b="0" kern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191DCF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  <a:ea typeface="+mj-ea"/>
              <a:cs typeface="+mj-cs"/>
            </a:endParaRPr>
          </a:p>
        </p:txBody>
      </p:sp>
      <p:sp>
        <p:nvSpPr>
          <p:cNvPr id="8" name="Rectangle 2"/>
          <p:cNvSpPr txBox="1">
            <a:spLocks noChangeArrowheads="1"/>
          </p:cNvSpPr>
          <p:nvPr/>
        </p:nvSpPr>
        <p:spPr bwMode="auto">
          <a:xfrm>
            <a:off x="290146" y="5334000"/>
            <a:ext cx="8686800" cy="1295400"/>
          </a:xfrm>
          <a:prstGeom prst="rect">
            <a:avLst/>
          </a:prstGeom>
          <a:solidFill>
            <a:schemeClr val="bg1">
              <a:lumMod val="50000"/>
              <a:alpha val="41000"/>
            </a:schemeClr>
          </a:solidFill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274320" rIns="0" bIns="274320" anchor="ctr" anchorCtr="1">
            <a:noAutofit/>
          </a:bodyPr>
          <a:lstStyle/>
          <a:p>
            <a:pPr algn="ctr">
              <a:lnSpc>
                <a:spcPct val="150000"/>
              </a:lnSpc>
              <a:buClr>
                <a:srgbClr val="FFC000"/>
              </a:buClr>
              <a:defRPr/>
            </a:pPr>
            <a:r>
              <a:rPr lang="en-US" sz="1800" b="0" i="0" dirty="0" smtClean="0">
                <a:solidFill>
                  <a:schemeClr val="tx1"/>
                </a:solidFill>
              </a:rPr>
              <a:t>CASCADE SNOW: Best bet calls for a solid year with Timberline seeing more than 500" of total snowfall and Meadows more than 400 inches - both would be considered near normal.</a:t>
            </a:r>
            <a:endParaRPr lang="en-US" sz="1800" b="0" kern="10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1"/>
              </a:solidFill>
              <a:effectLst>
                <a:outerShdw blurRad="50800" dist="50800" dir="5400000" algn="ctr" rotWithShape="0">
                  <a:schemeClr val="accent4">
                    <a:lumMod val="10000"/>
                  </a:schemeClr>
                </a:outerShdw>
              </a:effectLst>
              <a:latin typeface="Comic Sans MS" panose="030F0702030302020204" pitchFamily="66" charset="0"/>
              <a:cs typeface="Arial" pitchFamily="34" charset="0"/>
            </a:endParaRPr>
          </a:p>
        </p:txBody>
      </p:sp>
      <p:sp>
        <p:nvSpPr>
          <p:cNvPr id="11" name="Rectangle 2"/>
          <p:cNvSpPr txBox="1">
            <a:spLocks noChangeArrowheads="1"/>
          </p:cNvSpPr>
          <p:nvPr/>
        </p:nvSpPr>
        <p:spPr bwMode="auto">
          <a:xfrm>
            <a:off x="3276600" y="1339418"/>
            <a:ext cx="5700346" cy="3613582"/>
          </a:xfrm>
          <a:prstGeom prst="rect">
            <a:avLst/>
          </a:prstGeom>
          <a:solidFill>
            <a:srgbClr val="FFFFCC"/>
          </a:solidFill>
          <a:ln>
            <a:solidFill>
              <a:srgbClr val="191DCF"/>
            </a:solidFill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274320" rIns="0" bIns="274320" anchor="ctr" anchorCtr="1">
            <a:noAutofit/>
          </a:bodyPr>
          <a:lstStyle/>
          <a:p>
            <a:pPr algn="ctr">
              <a:buClr>
                <a:srgbClr val="FFC000"/>
              </a:buClr>
              <a:defRPr/>
            </a:pPr>
            <a:r>
              <a:rPr lang="en-US" sz="2000" b="0" i="0" u="sng" dirty="0" smtClean="0">
                <a:solidFill>
                  <a:srgbClr val="1F1F1F"/>
                </a:solidFill>
              </a:rPr>
              <a:t>QUOTES FROM THE LEGEND HIMSELF</a:t>
            </a:r>
          </a:p>
          <a:p>
            <a:pPr algn="ctr">
              <a:buClr>
                <a:srgbClr val="FFC000"/>
              </a:buClr>
              <a:defRPr/>
            </a:pPr>
            <a:endParaRPr lang="en-US" sz="2000" b="0" i="0" dirty="0" smtClean="0"/>
          </a:p>
          <a:p>
            <a:pPr algn="ctr">
              <a:buClr>
                <a:srgbClr val="FFC000"/>
              </a:buClr>
              <a:defRPr/>
            </a:pPr>
            <a:r>
              <a:rPr lang="en-US" sz="2000" b="0" i="0" dirty="0" smtClean="0"/>
              <a:t>Odds favor (</a:t>
            </a:r>
            <a:r>
              <a:rPr lang="en-US" sz="2000" b="0" i="0" dirty="0" err="1" smtClean="0"/>
              <a:t>pdx</a:t>
            </a:r>
            <a:r>
              <a:rPr lang="en-US" sz="2000" b="0" i="0" dirty="0" smtClean="0"/>
              <a:t>) rain totals near 37.90" / 1.87" above normal</a:t>
            </a:r>
          </a:p>
          <a:p>
            <a:pPr algn="ctr">
              <a:buClr>
                <a:srgbClr val="FFC000"/>
              </a:buClr>
              <a:defRPr/>
            </a:pPr>
            <a:endParaRPr lang="en-US" sz="2000" b="0" i="0" dirty="0" smtClean="0"/>
          </a:p>
          <a:p>
            <a:pPr algn="ctr">
              <a:buClr>
                <a:srgbClr val="FFC000"/>
              </a:buClr>
              <a:defRPr/>
            </a:pPr>
            <a:r>
              <a:rPr lang="en-US" sz="2000" b="0" i="0" dirty="0" smtClean="0">
                <a:solidFill>
                  <a:srgbClr val="2214D4"/>
                </a:solidFill>
              </a:rPr>
              <a:t>At least 1 or 2 mini-snow events dumping 3-6“</a:t>
            </a:r>
          </a:p>
          <a:p>
            <a:pPr algn="ctr">
              <a:buClr>
                <a:srgbClr val="FFC000"/>
              </a:buClr>
              <a:defRPr/>
            </a:pPr>
            <a:endParaRPr lang="en-US" sz="2000" b="0" i="0" dirty="0" smtClean="0">
              <a:solidFill>
                <a:srgbClr val="2214D4"/>
              </a:solidFill>
            </a:endParaRPr>
          </a:p>
          <a:p>
            <a:pPr algn="ctr">
              <a:buClr>
                <a:srgbClr val="FFC000"/>
              </a:buClr>
              <a:defRPr/>
            </a:pPr>
            <a:r>
              <a:rPr lang="en-US" sz="2000" b="0" i="0" dirty="0" smtClean="0">
                <a:solidFill>
                  <a:srgbClr val="FF0000"/>
                </a:solidFill>
              </a:rPr>
              <a:t>Odds are heightened for valley windstorms</a:t>
            </a:r>
          </a:p>
          <a:p>
            <a:pPr algn="ctr">
              <a:buClr>
                <a:srgbClr val="FFC000"/>
              </a:buClr>
              <a:defRPr/>
            </a:pPr>
            <a:endParaRPr lang="en-US" sz="2000" b="0" i="0" dirty="0" smtClean="0">
              <a:solidFill>
                <a:srgbClr val="C00000"/>
              </a:solidFill>
            </a:endParaRPr>
          </a:p>
          <a:p>
            <a:pPr algn="ctr">
              <a:buClr>
                <a:srgbClr val="FFC000"/>
              </a:buClr>
              <a:defRPr/>
            </a:pPr>
            <a:r>
              <a:rPr lang="en-US" sz="2000" b="0" i="0" dirty="0" smtClean="0"/>
              <a:t>Temperature: Near normal to no more than </a:t>
            </a:r>
          </a:p>
          <a:p>
            <a:pPr algn="ctr">
              <a:buClr>
                <a:srgbClr val="FFC000"/>
              </a:buClr>
              <a:defRPr/>
            </a:pPr>
            <a:r>
              <a:rPr lang="en-US" sz="2000" b="0" i="0" dirty="0" smtClean="0"/>
              <a:t>2 deg. above normal</a:t>
            </a:r>
            <a:endParaRPr lang="en-US" sz="2000" b="0" i="0" kern="10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FF00"/>
              </a:solidFill>
              <a:effectLst>
                <a:outerShdw blurRad="50800" dist="50800" dir="5400000" algn="ctr" rotWithShape="0">
                  <a:schemeClr val="accent4">
                    <a:lumMod val="10000"/>
                  </a:schemeClr>
                </a:outerShdw>
              </a:effectLst>
              <a:latin typeface="Comic Sans MS" panose="030F0702030302020204" pitchFamily="66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65197808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457200" y="304800"/>
            <a:ext cx="3886200" cy="615553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4000" i="0" kern="10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WeatherBELL</a:t>
            </a:r>
            <a:endParaRPr lang="en-US" sz="3600" kern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1">
                  <a:lumMod val="5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  <a:ea typeface="+mj-ea"/>
              <a:cs typeface="+mj-cs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76200" y="1226673"/>
            <a:ext cx="4782749" cy="319099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4" cstate="print"/>
          <a:stretch>
            <a:fillRect/>
          </a:stretch>
        </p:blipFill>
        <p:spPr bwMode="auto">
          <a:xfrm>
            <a:off x="3810000" y="3207160"/>
            <a:ext cx="5239948" cy="349602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8" name="Rectangle 2"/>
          <p:cNvSpPr txBox="1">
            <a:spLocks noChangeArrowheads="1"/>
          </p:cNvSpPr>
          <p:nvPr/>
        </p:nvSpPr>
        <p:spPr bwMode="auto">
          <a:xfrm>
            <a:off x="4953000" y="381000"/>
            <a:ext cx="3881799" cy="2674802"/>
          </a:xfrm>
          <a:prstGeom prst="rect">
            <a:avLst/>
          </a:prstGeom>
          <a:solidFill>
            <a:schemeClr val="bg1">
              <a:lumMod val="50000"/>
              <a:alpha val="41000"/>
            </a:schemeClr>
          </a:solidFill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274320" rIns="0" bIns="274320" anchor="ctr" anchorCtr="1">
            <a:noAutofit/>
          </a:bodyPr>
          <a:lstStyle/>
          <a:p>
            <a:pPr algn="ctr">
              <a:buClr>
                <a:srgbClr val="FFC000"/>
              </a:buClr>
              <a:defRPr/>
            </a:pPr>
            <a:r>
              <a:rPr lang="en-US" sz="2400" b="0" i="0" dirty="0" smtClean="0">
                <a:solidFill>
                  <a:schemeClr val="tx1"/>
                </a:solidFill>
                <a:latin typeface="Comic Sans MS" pitchFamily="66" charset="0"/>
              </a:rPr>
              <a:t>“with El Niño gone and the La Niña feeble at best, it gives what drove the cold winters of 2013-14 and 2014-15 a chance to overpower the pattern again”</a:t>
            </a:r>
            <a:endParaRPr lang="en-US" sz="2400" b="0" kern="10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1"/>
              </a:solidFill>
              <a:effectLst>
                <a:outerShdw blurRad="50800" dist="50800" dir="5400000" algn="ctr" rotWithShape="0">
                  <a:schemeClr val="accent4">
                    <a:lumMod val="10000"/>
                  </a:schemeClr>
                </a:outerShdw>
              </a:effectLst>
              <a:latin typeface="Comic Sans MS" pitchFamily="66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08867863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5715000" y="533400"/>
            <a:ext cx="2743200" cy="1231106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400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Mark’s New Toy</a:t>
            </a:r>
            <a:endParaRPr lang="en-US" sz="3600" kern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1">
                  <a:lumMod val="5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  <a:ea typeface="+mj-ea"/>
              <a:cs typeface="+mj-cs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81000" y="228600"/>
            <a:ext cx="4838700" cy="64516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8" name="Rectangle 2"/>
          <p:cNvSpPr txBox="1">
            <a:spLocks noChangeArrowheads="1"/>
          </p:cNvSpPr>
          <p:nvPr/>
        </p:nvSpPr>
        <p:spPr bwMode="auto">
          <a:xfrm>
            <a:off x="5562600" y="2362200"/>
            <a:ext cx="3276600" cy="3657600"/>
          </a:xfrm>
          <a:prstGeom prst="rect">
            <a:avLst/>
          </a:prstGeom>
          <a:solidFill>
            <a:schemeClr val="bg1">
              <a:lumMod val="50000"/>
              <a:alpha val="41000"/>
            </a:schemeClr>
          </a:solidFill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274320" rIns="0" bIns="274320" anchor="ctr" anchorCtr="1">
            <a:noAutofit/>
          </a:bodyPr>
          <a:lstStyle/>
          <a:p>
            <a:pPr algn="ctr">
              <a:buClr>
                <a:srgbClr val="FFC000"/>
              </a:buClr>
              <a:defRPr/>
            </a:pPr>
            <a:r>
              <a:rPr lang="en-US" sz="2800" b="0" i="0" u="sng" dirty="0" smtClean="0">
                <a:solidFill>
                  <a:schemeClr val="tx1"/>
                </a:solidFill>
                <a:latin typeface="Comic Sans MS" pitchFamily="66" charset="0"/>
              </a:rPr>
              <a:t>GUARANTEES</a:t>
            </a:r>
            <a:r>
              <a:rPr lang="en-US" sz="2800" b="0" i="0" dirty="0" smtClean="0">
                <a:solidFill>
                  <a:schemeClr val="tx1"/>
                </a:solidFill>
                <a:latin typeface="Comic Sans MS" pitchFamily="66" charset="0"/>
              </a:rPr>
              <a:t> NO SNOW THIS WINTER</a:t>
            </a:r>
          </a:p>
          <a:p>
            <a:pPr algn="ctr">
              <a:buClr>
                <a:srgbClr val="FFC000"/>
              </a:buClr>
              <a:defRPr/>
            </a:pPr>
            <a:endParaRPr lang="en-US" sz="2400" b="0" i="0" dirty="0" smtClean="0">
              <a:solidFill>
                <a:schemeClr val="tx1"/>
              </a:solidFill>
              <a:latin typeface="Comic Sans MS" pitchFamily="66" charset="0"/>
            </a:endParaRPr>
          </a:p>
          <a:p>
            <a:pPr algn="ctr">
              <a:buClr>
                <a:srgbClr val="FFC000"/>
              </a:buClr>
              <a:defRPr/>
            </a:pPr>
            <a:r>
              <a:rPr lang="en-US" sz="2400" b="0" i="0" dirty="0" smtClean="0">
                <a:solidFill>
                  <a:srgbClr val="FFFF00"/>
                </a:solidFill>
                <a:latin typeface="Comic Sans MS" pitchFamily="66" charset="0"/>
              </a:rPr>
              <a:t>…But </a:t>
            </a:r>
            <a:r>
              <a:rPr lang="en-US" sz="2400" b="0" i="0" dirty="0" smtClean="0">
                <a:solidFill>
                  <a:srgbClr val="FFFF00"/>
                </a:solidFill>
                <a:latin typeface="Comic Sans MS" pitchFamily="66" charset="0"/>
              </a:rPr>
              <a:t>A Great Deal off Craigslist!</a:t>
            </a:r>
            <a:endParaRPr lang="en-US" sz="2400" b="0" kern="10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FF00"/>
              </a:solidFill>
              <a:effectLst>
                <a:outerShdw blurRad="50800" dist="50800" dir="5400000" algn="ctr" rotWithShape="0">
                  <a:schemeClr val="accent4">
                    <a:lumMod val="10000"/>
                  </a:schemeClr>
                </a:outerShdw>
              </a:effectLst>
              <a:latin typeface="Comic Sans MS" pitchFamily="66" charset="0"/>
              <a:cs typeface="Arial" pitchFamily="34" charset="0"/>
            </a:endParaRPr>
          </a:p>
        </p:txBody>
      </p:sp>
      <p:cxnSp>
        <p:nvCxnSpPr>
          <p:cNvPr id="3" name="Straight Arrow Connector 2"/>
          <p:cNvCxnSpPr/>
          <p:nvPr/>
        </p:nvCxnSpPr>
        <p:spPr bwMode="auto">
          <a:xfrm flipH="1">
            <a:off x="4724400" y="1764506"/>
            <a:ext cx="838200" cy="750094"/>
          </a:xfrm>
          <a:prstGeom prst="straightConnector1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triangle"/>
          </a:ln>
          <a:effectLst/>
        </p:spPr>
      </p:cxnSp>
    </p:spTree>
    <p:extLst>
      <p:ext uri="{BB962C8B-B14F-4D97-AF65-F5344CB8AC3E}">
        <p14:creationId xmlns:p14="http://schemas.microsoft.com/office/powerpoint/2010/main" val="3721572743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6"/>
</p:tagLst>
</file>

<file path=ppt/theme/theme1.xml><?xml version="1.0" encoding="utf-8"?>
<a:theme xmlns:a="http://schemas.openxmlformats.org/drawingml/2006/main" name="Ripple">
  <a:themeElements>
    <a:clrScheme name="Ripple 3">
      <a:dk1>
        <a:srgbClr val="008AE8"/>
      </a:dk1>
      <a:lt1>
        <a:srgbClr val="FFFFFF"/>
      </a:lt1>
      <a:dk2>
        <a:srgbClr val="0068AE"/>
      </a:dk2>
      <a:lt2>
        <a:srgbClr val="CCECFF"/>
      </a:lt2>
      <a:accent1>
        <a:srgbClr val="009999"/>
      </a:accent1>
      <a:accent2>
        <a:srgbClr val="0088E4"/>
      </a:accent2>
      <a:accent3>
        <a:srgbClr val="AAB9D3"/>
      </a:accent3>
      <a:accent4>
        <a:srgbClr val="DADADA"/>
      </a:accent4>
      <a:accent5>
        <a:srgbClr val="AACACA"/>
      </a:accent5>
      <a:accent6>
        <a:srgbClr val="007BCF"/>
      </a:accent6>
      <a:hlink>
        <a:srgbClr val="99FF99"/>
      </a:hlink>
      <a:folHlink>
        <a:srgbClr val="AFE1FF"/>
      </a:folHlink>
    </a:clrScheme>
    <a:fontScheme name="Rippl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ctr" anchorCtr="1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800" b="1" i="1" u="none" strike="noStrike" cap="none" normalizeH="0" baseline="0" smtClean="0">
            <a:ln>
              <a:noFill/>
            </a:ln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ctr" anchorCtr="1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800" b="1" i="1" u="none" strike="noStrike" cap="none" normalizeH="0" baseline="0" smtClean="0">
            <a:ln>
              <a:noFill/>
            </a:ln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charset="0"/>
          </a:defRPr>
        </a:defPPr>
      </a:lstStyle>
    </a:lnDef>
  </a:objectDefaults>
  <a:extraClrSchemeLst>
    <a:extraClrScheme>
      <a:clrScheme name="Ripple 1">
        <a:dk1>
          <a:srgbClr val="2B2B85"/>
        </a:dk1>
        <a:lt1>
          <a:srgbClr val="FFFFFF"/>
        </a:lt1>
        <a:dk2>
          <a:srgbClr val="00254A"/>
        </a:dk2>
        <a:lt2>
          <a:srgbClr val="C0C0C0"/>
        </a:lt2>
        <a:accent1>
          <a:srgbClr val="0099FF"/>
        </a:accent1>
        <a:accent2>
          <a:srgbClr val="006699"/>
        </a:accent2>
        <a:accent3>
          <a:srgbClr val="AAACB1"/>
        </a:accent3>
        <a:accent4>
          <a:srgbClr val="DADADA"/>
        </a:accent4>
        <a:accent5>
          <a:srgbClr val="AACAFF"/>
        </a:accent5>
        <a:accent6>
          <a:srgbClr val="005C8A"/>
        </a:accent6>
        <a:hlink>
          <a:srgbClr val="99CCFF"/>
        </a:hlink>
        <a:folHlink>
          <a:srgbClr val="8F8FB5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ipple 2">
        <a:dk1>
          <a:srgbClr val="3B4B5D"/>
        </a:dk1>
        <a:lt1>
          <a:srgbClr val="FFFFFF"/>
        </a:lt1>
        <a:dk2>
          <a:srgbClr val="466886"/>
        </a:dk2>
        <a:lt2>
          <a:srgbClr val="CCECFF"/>
        </a:lt2>
        <a:accent1>
          <a:srgbClr val="6D9D97"/>
        </a:accent1>
        <a:accent2>
          <a:srgbClr val="53718C"/>
        </a:accent2>
        <a:accent3>
          <a:srgbClr val="B0B9C3"/>
        </a:accent3>
        <a:accent4>
          <a:srgbClr val="DADADA"/>
        </a:accent4>
        <a:accent5>
          <a:srgbClr val="BACCC9"/>
        </a:accent5>
        <a:accent6>
          <a:srgbClr val="4A667E"/>
        </a:accent6>
        <a:hlink>
          <a:srgbClr val="99CCFF"/>
        </a:hlink>
        <a:folHlink>
          <a:srgbClr val="A97CF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ipple 3">
        <a:dk1>
          <a:srgbClr val="008AE8"/>
        </a:dk1>
        <a:lt1>
          <a:srgbClr val="FFFFFF"/>
        </a:lt1>
        <a:dk2>
          <a:srgbClr val="0068AE"/>
        </a:dk2>
        <a:lt2>
          <a:srgbClr val="CCECFF"/>
        </a:lt2>
        <a:accent1>
          <a:srgbClr val="009999"/>
        </a:accent1>
        <a:accent2>
          <a:srgbClr val="0088E4"/>
        </a:accent2>
        <a:accent3>
          <a:srgbClr val="AAB9D3"/>
        </a:accent3>
        <a:accent4>
          <a:srgbClr val="DADADA"/>
        </a:accent4>
        <a:accent5>
          <a:srgbClr val="AACACA"/>
        </a:accent5>
        <a:accent6>
          <a:srgbClr val="007BCF"/>
        </a:accent6>
        <a:hlink>
          <a:srgbClr val="99FF99"/>
        </a:hlink>
        <a:folHlink>
          <a:srgbClr val="AFE1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ipple 4">
        <a:dk1>
          <a:srgbClr val="9B69FF"/>
        </a:dk1>
        <a:lt1>
          <a:srgbClr val="FFFFFF"/>
        </a:lt1>
        <a:dk2>
          <a:srgbClr val="666699"/>
        </a:dk2>
        <a:lt2>
          <a:srgbClr val="D9D9FF"/>
        </a:lt2>
        <a:accent1>
          <a:srgbClr val="66CCFF"/>
        </a:accent1>
        <a:accent2>
          <a:srgbClr val="9966FF"/>
        </a:accent2>
        <a:accent3>
          <a:srgbClr val="B8B8CA"/>
        </a:accent3>
        <a:accent4>
          <a:srgbClr val="DADADA"/>
        </a:accent4>
        <a:accent5>
          <a:srgbClr val="B8E2FF"/>
        </a:accent5>
        <a:accent6>
          <a:srgbClr val="8A5CE7"/>
        </a:accent6>
        <a:hlink>
          <a:srgbClr val="0099CC"/>
        </a:hlink>
        <a:folHlink>
          <a:srgbClr val="0033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ipple 5">
        <a:dk1>
          <a:srgbClr val="008080"/>
        </a:dk1>
        <a:lt1>
          <a:srgbClr val="FFFFFF"/>
        </a:lt1>
        <a:dk2>
          <a:srgbClr val="006666"/>
        </a:dk2>
        <a:lt2>
          <a:srgbClr val="FFFFCC"/>
        </a:lt2>
        <a:accent1>
          <a:srgbClr val="0099FF"/>
        </a:accent1>
        <a:accent2>
          <a:srgbClr val="008080"/>
        </a:accent2>
        <a:accent3>
          <a:srgbClr val="AAB8B8"/>
        </a:accent3>
        <a:accent4>
          <a:srgbClr val="DADADA"/>
        </a:accent4>
        <a:accent5>
          <a:srgbClr val="AACAFF"/>
        </a:accent5>
        <a:accent6>
          <a:srgbClr val="007373"/>
        </a:accent6>
        <a:hlink>
          <a:srgbClr val="1ACE9F"/>
        </a:hlink>
        <a:folHlink>
          <a:srgbClr val="A5B5CD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ipple 6">
        <a:dk1>
          <a:srgbClr val="CDD9D1"/>
        </a:dk1>
        <a:lt1>
          <a:srgbClr val="FFFFFF"/>
        </a:lt1>
        <a:dk2>
          <a:srgbClr val="A3BBA9"/>
        </a:dk2>
        <a:lt2>
          <a:srgbClr val="007D80"/>
        </a:lt2>
        <a:accent1>
          <a:srgbClr val="9CA8A4"/>
        </a:accent1>
        <a:accent2>
          <a:srgbClr val="CBD7CE"/>
        </a:accent2>
        <a:accent3>
          <a:srgbClr val="CEDAD1"/>
        </a:accent3>
        <a:accent4>
          <a:srgbClr val="DADADA"/>
        </a:accent4>
        <a:accent5>
          <a:srgbClr val="CBD1CF"/>
        </a:accent5>
        <a:accent6>
          <a:srgbClr val="B8C3BA"/>
        </a:accent6>
        <a:hlink>
          <a:srgbClr val="009900"/>
        </a:hlink>
        <a:folHlink>
          <a:srgbClr val="0099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ipple 7">
        <a:dk1>
          <a:srgbClr val="686B5D"/>
        </a:dk1>
        <a:lt1>
          <a:srgbClr val="DCDAD0"/>
        </a:lt1>
        <a:dk2>
          <a:srgbClr val="525040"/>
        </a:dk2>
        <a:lt2>
          <a:srgbClr val="D3D2A6"/>
        </a:lt2>
        <a:accent1>
          <a:srgbClr val="5D8770"/>
        </a:accent1>
        <a:accent2>
          <a:srgbClr val="686B5D"/>
        </a:accent2>
        <a:accent3>
          <a:srgbClr val="B3B3AF"/>
        </a:accent3>
        <a:accent4>
          <a:srgbClr val="BCBAB1"/>
        </a:accent4>
        <a:accent5>
          <a:srgbClr val="B6C3BB"/>
        </a:accent5>
        <a:accent6>
          <a:srgbClr val="5E6053"/>
        </a:accent6>
        <a:hlink>
          <a:srgbClr val="85B7A9"/>
        </a:hlink>
        <a:folHlink>
          <a:srgbClr val="B8936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ipple 8">
        <a:dk1>
          <a:srgbClr val="000000"/>
        </a:dk1>
        <a:lt1>
          <a:srgbClr val="EAEAEA"/>
        </a:lt1>
        <a:dk2>
          <a:srgbClr val="000000"/>
        </a:dk2>
        <a:lt2>
          <a:srgbClr val="B2B2B2"/>
        </a:lt2>
        <a:accent1>
          <a:srgbClr val="A4BCC4"/>
        </a:accent1>
        <a:accent2>
          <a:srgbClr val="FFFFFF"/>
        </a:accent2>
        <a:accent3>
          <a:srgbClr val="F3F3F3"/>
        </a:accent3>
        <a:accent4>
          <a:srgbClr val="000000"/>
        </a:accent4>
        <a:accent5>
          <a:srgbClr val="CFDADE"/>
        </a:accent5>
        <a:accent6>
          <a:srgbClr val="E7E7E7"/>
        </a:accent6>
        <a:hlink>
          <a:srgbClr val="0066FF"/>
        </a:hlink>
        <a:folHlink>
          <a:srgbClr val="00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ipple 9">
        <a:dk1>
          <a:srgbClr val="000000"/>
        </a:dk1>
        <a:lt1>
          <a:srgbClr val="D7D1B9"/>
        </a:lt1>
        <a:dk2>
          <a:srgbClr val="B39257"/>
        </a:dk2>
        <a:lt2>
          <a:srgbClr val="B1A887"/>
        </a:lt2>
        <a:accent1>
          <a:srgbClr val="FFCC66"/>
        </a:accent1>
        <a:accent2>
          <a:srgbClr val="E6E3AC"/>
        </a:accent2>
        <a:accent3>
          <a:srgbClr val="E8E5D9"/>
        </a:accent3>
        <a:accent4>
          <a:srgbClr val="000000"/>
        </a:accent4>
        <a:accent5>
          <a:srgbClr val="FFE2B8"/>
        </a:accent5>
        <a:accent6>
          <a:srgbClr val="D0CE9B"/>
        </a:accent6>
        <a:hlink>
          <a:srgbClr val="666633"/>
        </a:hlink>
        <a:folHlink>
          <a:srgbClr val="9C98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Ripple</Template>
  <TotalTime>7413</TotalTime>
  <Words>1073</Words>
  <Application>Microsoft Office PowerPoint</Application>
  <PresentationFormat>On-screen Show (4:3)</PresentationFormat>
  <Paragraphs>191</Paragraphs>
  <Slides>63</Slides>
  <Notes>10</Notes>
  <HiddenSlides>1</HiddenSlides>
  <MMClips>0</MMClips>
  <ScaleCrop>false</ScaleCrop>
  <HeadingPairs>
    <vt:vector size="8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63</vt:i4>
      </vt:variant>
    </vt:vector>
  </HeadingPairs>
  <TitlesOfParts>
    <vt:vector size="75" baseType="lpstr">
      <vt:lpstr>Arial</vt:lpstr>
      <vt:lpstr>Arial Black</vt:lpstr>
      <vt:lpstr>Arial Rounded MT Bold</vt:lpstr>
      <vt:lpstr>Book Antiqua</vt:lpstr>
      <vt:lpstr>Bookman Old Style</vt:lpstr>
      <vt:lpstr>Calibri</vt:lpstr>
      <vt:lpstr>Comic Sans MS</vt:lpstr>
      <vt:lpstr>Lucida Sans Unicode</vt:lpstr>
      <vt:lpstr>Microsoft Sans Serif</vt:lpstr>
      <vt:lpstr>Wingdings</vt:lpstr>
      <vt:lpstr>Ripple</vt:lpstr>
      <vt:lpstr>Worksheet</vt:lpstr>
      <vt:lpstr>2015-2016 Winter Weather Wrap Up  Some Big WEATHER EVENTS!  Mark Nelsen</vt:lpstr>
      <vt:lpstr>DECEMBER WAS EXCITING! A Classic “El Nino WINTER” OTHERWISE</vt:lpstr>
      <vt:lpstr>   Quick Thoughts</vt:lpstr>
      <vt:lpstr>PowerPoint Presentation</vt:lpstr>
      <vt:lpstr>PowerPoint Presentation</vt:lpstr>
      <vt:lpstr>THE USA VIEW </vt:lpstr>
      <vt:lpstr>THE USA VIEW </vt:lpstr>
      <vt:lpstr>THE USA VIEW </vt:lpstr>
      <vt:lpstr>THE USA VIEW </vt:lpstr>
      <vt:lpstr>THE 3 MONTH PERIOD </vt:lpstr>
      <vt:lpstr>3 MONTH PRECIPITATION </vt:lpstr>
      <vt:lpstr>Oregon Winter Temps (the past 100 years) 2nd Warmest in the last 13</vt:lpstr>
      <vt:lpstr>Western Valleys Winter Temps (the past 100 years) Last cold winter was 1992-1993</vt:lpstr>
      <vt:lpstr>UPPER LEVEL PATTERNS </vt:lpstr>
      <vt:lpstr>UPPER LEVEL PATTERNS </vt:lpstr>
      <vt:lpstr>UPPER LEVEL PATTERNS </vt:lpstr>
      <vt:lpstr>UPPER LEVEL PATTERNS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Mountain Snowpack @ 5,400’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 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WINTER 2002/2003 THE HIGHLIGHTS</dc:title>
  <dc:creator>Mnelsen</dc:creator>
  <cp:lastModifiedBy>Mark Nelsen</cp:lastModifiedBy>
  <cp:revision>564</cp:revision>
  <cp:lastPrinted>1601-01-01T00:00:00Z</cp:lastPrinted>
  <dcterms:created xsi:type="dcterms:W3CDTF">2003-10-26T05:40:27Z</dcterms:created>
  <dcterms:modified xsi:type="dcterms:W3CDTF">2016-10-22T06:07:55Z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9</vt:i4>
  </property>
</Properties>
</file>