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98" r:id="rId2"/>
    <p:sldId id="315" r:id="rId3"/>
    <p:sldId id="299" r:id="rId4"/>
    <p:sldId id="305" r:id="rId5"/>
    <p:sldId id="310" r:id="rId6"/>
    <p:sldId id="311" r:id="rId7"/>
    <p:sldId id="312" r:id="rId8"/>
    <p:sldId id="316" r:id="rId9"/>
    <p:sldId id="314" r:id="rId10"/>
    <p:sldId id="306" r:id="rId11"/>
    <p:sldId id="313" r:id="rId12"/>
    <p:sldId id="319" r:id="rId13"/>
    <p:sldId id="326" r:id="rId14"/>
    <p:sldId id="320" r:id="rId15"/>
    <p:sldId id="261" r:id="rId16"/>
    <p:sldId id="262" r:id="rId17"/>
    <p:sldId id="263" r:id="rId18"/>
    <p:sldId id="317" r:id="rId19"/>
    <p:sldId id="322" r:id="rId20"/>
    <p:sldId id="264" r:id="rId21"/>
    <p:sldId id="270" r:id="rId22"/>
    <p:sldId id="272" r:id="rId23"/>
    <p:sldId id="275" r:id="rId24"/>
    <p:sldId id="296" r:id="rId25"/>
    <p:sldId id="297" r:id="rId26"/>
    <p:sldId id="276" r:id="rId27"/>
    <p:sldId id="279" r:id="rId28"/>
    <p:sldId id="278" r:id="rId29"/>
    <p:sldId id="281" r:id="rId30"/>
    <p:sldId id="283" r:id="rId31"/>
    <p:sldId id="321" r:id="rId32"/>
    <p:sldId id="327" r:id="rId33"/>
    <p:sldId id="324" r:id="rId34"/>
    <p:sldId id="325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2" y="-4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'NW 10 YR'!$F$12:$F$28</c:f>
              <c:strCache>
                <c:ptCount val="1"/>
                <c:pt idx="0">
                  <c:v>3,248 4,667 4,383 4,201 4,031 2,868 5,498 4,848 4,889 3,845 2,953 2,700 2,935 4,389 4,572 4,603 2,416</c:v>
                </c:pt>
              </c:strCache>
            </c:strRef>
          </c:tx>
          <c:spPr>
            <a:solidFill>
              <a:srgbClr val="CC6600"/>
            </a:solidFill>
          </c:spPr>
          <c:invertIfNegative val="0"/>
          <c:dPt>
            <c:idx val="0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</c:dPt>
          <c:dPt>
            <c:idx val="16"/>
            <c:invertIfNegative val="0"/>
            <c:bubble3D val="0"/>
            <c:spPr>
              <a:noFill/>
              <a:ln>
                <a:noFill/>
              </a:ln>
            </c:spPr>
          </c:dPt>
          <c:cat>
            <c:strRef>
              <c:f>'NW 10 YR'!$A$12:$A$28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 YTD</c:v>
                </c:pt>
              </c:strCache>
            </c:strRef>
          </c:cat>
          <c:val>
            <c:numRef>
              <c:f>'NW 10 YR'!$F$12:$F$28</c:f>
              <c:numCache>
                <c:formatCode>#,##0</c:formatCode>
                <c:ptCount val="17"/>
                <c:pt idx="0">
                  <c:v>3248</c:v>
                </c:pt>
                <c:pt idx="1">
                  <c:v>4667</c:v>
                </c:pt>
                <c:pt idx="2">
                  <c:v>4383</c:v>
                </c:pt>
                <c:pt idx="3">
                  <c:v>4201</c:v>
                </c:pt>
                <c:pt idx="4">
                  <c:v>4031</c:v>
                </c:pt>
                <c:pt idx="5">
                  <c:v>2868</c:v>
                </c:pt>
                <c:pt idx="6">
                  <c:v>5498</c:v>
                </c:pt>
                <c:pt idx="7">
                  <c:v>4848</c:v>
                </c:pt>
                <c:pt idx="8">
                  <c:v>4889</c:v>
                </c:pt>
                <c:pt idx="9">
                  <c:v>3845</c:v>
                </c:pt>
                <c:pt idx="10">
                  <c:v>2953</c:v>
                </c:pt>
                <c:pt idx="11">
                  <c:v>2700</c:v>
                </c:pt>
                <c:pt idx="12">
                  <c:v>2935</c:v>
                </c:pt>
                <c:pt idx="13">
                  <c:v>4389</c:v>
                </c:pt>
                <c:pt idx="14">
                  <c:v>4572</c:v>
                </c:pt>
                <c:pt idx="15">
                  <c:v>4603</c:v>
                </c:pt>
                <c:pt idx="16">
                  <c:v>2416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7477888"/>
        <c:axId val="7520640"/>
      </c:barChart>
      <c:catAx>
        <c:axId val="7477888"/>
        <c:scaling>
          <c:orientation val="minMax"/>
        </c:scaling>
        <c:delete val="0"/>
        <c:axPos val="b"/>
        <c:numFmt formatCode="0" sourceLinked="1"/>
        <c:majorTickMark val="none"/>
        <c:minorTickMark val="out"/>
        <c:tickLblPos val="nextTo"/>
        <c:txPr>
          <a:bodyPr/>
          <a:lstStyle/>
          <a:p>
            <a:pPr>
              <a:defRPr sz="1600" b="1"/>
            </a:pPr>
            <a:endParaRPr lang="en-US"/>
          </a:p>
        </c:txPr>
        <c:crossAx val="7520640"/>
        <c:crosses val="autoZero"/>
        <c:auto val="1"/>
        <c:lblAlgn val="ctr"/>
        <c:lblOffset val="100"/>
        <c:tickLblSkip val="1"/>
        <c:noMultiLvlLbl val="0"/>
      </c:catAx>
      <c:valAx>
        <c:axId val="7520640"/>
        <c:scaling>
          <c:orientation val="minMax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7477888"/>
        <c:crosses val="autoZero"/>
        <c:crossBetween val="between"/>
      </c:valAx>
    </c:plotArea>
    <c:plotVisOnly val="1"/>
    <c:dispBlanksAs val="gap"/>
    <c:showDLblsOverMax val="0"/>
  </c:chart>
  <c:spPr>
    <a:ln w="9525">
      <a:noFill/>
    </a:ln>
  </c:sp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'NW 10 YR'!$F$12:$F$28</c:f>
              <c:strCache>
                <c:ptCount val="1"/>
                <c:pt idx="0">
                  <c:v>3,248 4,667 4,383 4,201 4,031 2,868 5,498 4,848 4,889 3,845 2,953 2,700 2,935 4,389 4,572 4,603 2,416</c:v>
                </c:pt>
              </c:strCache>
            </c:strRef>
          </c:tx>
          <c:spPr>
            <a:solidFill>
              <a:srgbClr val="CC6600"/>
            </a:solidFill>
          </c:spPr>
          <c:invertIfNegative val="0"/>
          <c:dPt>
            <c:idx val="0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</c:dPt>
          <c:dPt>
            <c:idx val="16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</c:spPr>
          </c:dPt>
          <c:cat>
            <c:strRef>
              <c:f>'NW 10 YR'!$A$12:$A$28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 YTD</c:v>
                </c:pt>
              </c:strCache>
            </c:strRef>
          </c:cat>
          <c:val>
            <c:numRef>
              <c:f>'NW 10 YR'!$F$12:$F$28</c:f>
              <c:numCache>
                <c:formatCode>#,##0</c:formatCode>
                <c:ptCount val="17"/>
                <c:pt idx="0">
                  <c:v>3248</c:v>
                </c:pt>
                <c:pt idx="1">
                  <c:v>4667</c:v>
                </c:pt>
                <c:pt idx="2">
                  <c:v>4383</c:v>
                </c:pt>
                <c:pt idx="3">
                  <c:v>4201</c:v>
                </c:pt>
                <c:pt idx="4">
                  <c:v>4031</c:v>
                </c:pt>
                <c:pt idx="5">
                  <c:v>2868</c:v>
                </c:pt>
                <c:pt idx="6">
                  <c:v>5498</c:v>
                </c:pt>
                <c:pt idx="7">
                  <c:v>4848</c:v>
                </c:pt>
                <c:pt idx="8">
                  <c:v>4889</c:v>
                </c:pt>
                <c:pt idx="9">
                  <c:v>3845</c:v>
                </c:pt>
                <c:pt idx="10">
                  <c:v>2953</c:v>
                </c:pt>
                <c:pt idx="11">
                  <c:v>2700</c:v>
                </c:pt>
                <c:pt idx="12">
                  <c:v>2935</c:v>
                </c:pt>
                <c:pt idx="13">
                  <c:v>4389</c:v>
                </c:pt>
                <c:pt idx="14">
                  <c:v>4572</c:v>
                </c:pt>
                <c:pt idx="15">
                  <c:v>4603</c:v>
                </c:pt>
                <c:pt idx="16">
                  <c:v>2416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33848704"/>
        <c:axId val="33973376"/>
      </c:barChart>
      <c:catAx>
        <c:axId val="33848704"/>
        <c:scaling>
          <c:orientation val="minMax"/>
        </c:scaling>
        <c:delete val="0"/>
        <c:axPos val="b"/>
        <c:numFmt formatCode="0" sourceLinked="1"/>
        <c:majorTickMark val="none"/>
        <c:minorTickMark val="out"/>
        <c:tickLblPos val="nextTo"/>
        <c:txPr>
          <a:bodyPr/>
          <a:lstStyle/>
          <a:p>
            <a:pPr>
              <a:defRPr sz="1600" b="1"/>
            </a:pPr>
            <a:endParaRPr lang="en-US"/>
          </a:p>
        </c:txPr>
        <c:crossAx val="33973376"/>
        <c:crosses val="autoZero"/>
        <c:auto val="1"/>
        <c:lblAlgn val="ctr"/>
        <c:lblOffset val="100"/>
        <c:tickLblSkip val="1"/>
        <c:noMultiLvlLbl val="0"/>
      </c:catAx>
      <c:valAx>
        <c:axId val="33973376"/>
        <c:scaling>
          <c:orientation val="minMax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33848704"/>
        <c:crosses val="autoZero"/>
        <c:crossBetween val="between"/>
      </c:valAx>
    </c:plotArea>
    <c:plotVisOnly val="1"/>
    <c:dispBlanksAs val="gap"/>
    <c:showDLblsOverMax val="0"/>
  </c:chart>
  <c:spPr>
    <a:ln w="9525">
      <a:noFill/>
    </a:ln>
  </c:sp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'NW 10 YR'!$G$2</c:f>
              <c:strCache>
                <c:ptCount val="1"/>
                <c:pt idx="0">
                  <c:v>Total Acres</c:v>
                </c:pt>
              </c:strCache>
            </c:strRef>
          </c:tx>
          <c:spPr>
            <a:solidFill>
              <a:srgbClr val="CC6600"/>
            </a:solidFill>
          </c:spPr>
          <c:invertIfNegative val="0"/>
          <c:dPt>
            <c:idx val="16"/>
            <c:invertIfNegative val="0"/>
            <c:bubble3D val="0"/>
            <c:spPr>
              <a:noFill/>
              <a:ln>
                <a:noFill/>
              </a:ln>
            </c:spPr>
          </c:dPt>
          <c:cat>
            <c:strRef>
              <c:f>'NW 10 YR'!$A$12:$A$28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 YTD</c:v>
                </c:pt>
              </c:strCache>
            </c:strRef>
          </c:cat>
          <c:val>
            <c:numRef>
              <c:f>'NW 10 YR'!$G$12:$G$28</c:f>
              <c:numCache>
                <c:formatCode>#,##0</c:formatCode>
                <c:ptCount val="17"/>
                <c:pt idx="0">
                  <c:v>479221</c:v>
                </c:pt>
                <c:pt idx="1">
                  <c:v>611371</c:v>
                </c:pt>
                <c:pt idx="2">
                  <c:v>1077491</c:v>
                </c:pt>
                <c:pt idx="3">
                  <c:v>327328</c:v>
                </c:pt>
                <c:pt idx="4">
                  <c:v>115612</c:v>
                </c:pt>
                <c:pt idx="5">
                  <c:v>210148</c:v>
                </c:pt>
                <c:pt idx="6">
                  <c:v>761313</c:v>
                </c:pt>
                <c:pt idx="7">
                  <c:v>804665</c:v>
                </c:pt>
                <c:pt idx="8">
                  <c:v>178608</c:v>
                </c:pt>
                <c:pt idx="9">
                  <c:v>171102</c:v>
                </c:pt>
                <c:pt idx="10">
                  <c:v>151960</c:v>
                </c:pt>
                <c:pt idx="11">
                  <c:v>280674</c:v>
                </c:pt>
                <c:pt idx="12">
                  <c:v>1518979</c:v>
                </c:pt>
                <c:pt idx="13">
                  <c:v>503993</c:v>
                </c:pt>
                <c:pt idx="14">
                  <c:v>1383514</c:v>
                </c:pt>
                <c:pt idx="15">
                  <c:v>1823473</c:v>
                </c:pt>
                <c:pt idx="16">
                  <c:v>499168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"/>
        <c:axId val="33944320"/>
        <c:axId val="33945856"/>
      </c:barChart>
      <c:catAx>
        <c:axId val="339443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33945856"/>
        <c:crosses val="autoZero"/>
        <c:auto val="1"/>
        <c:lblAlgn val="ctr"/>
        <c:lblOffset val="100"/>
        <c:noMultiLvlLbl val="0"/>
      </c:catAx>
      <c:valAx>
        <c:axId val="33945856"/>
        <c:scaling>
          <c:orientation val="minMax"/>
          <c:max val="200000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050" b="1"/>
            </a:pPr>
            <a:endParaRPr lang="en-US"/>
          </a:p>
        </c:txPr>
        <c:crossAx val="33944320"/>
        <c:crosses val="autoZero"/>
        <c:crossBetween val="between"/>
        <c:majorUnit val="500000"/>
      </c:valAx>
      <c:spPr>
        <a:solidFill>
          <a:schemeClr val="bg1">
            <a:lumMod val="95000"/>
          </a:schemeClr>
        </a:solidFill>
      </c:spPr>
    </c:plotArea>
    <c:plotVisOnly val="1"/>
    <c:dispBlanksAs val="gap"/>
    <c:showDLblsOverMax val="0"/>
  </c:chart>
  <c:spPr>
    <a:noFill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'NW 10 YR'!$G$2</c:f>
              <c:strCache>
                <c:ptCount val="1"/>
                <c:pt idx="0">
                  <c:v>Total Acres</c:v>
                </c:pt>
              </c:strCache>
            </c:strRef>
          </c:tx>
          <c:spPr>
            <a:solidFill>
              <a:srgbClr val="CC6600"/>
            </a:solidFill>
          </c:spPr>
          <c:invertIfNegative val="0"/>
          <c:dPt>
            <c:idx val="16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</c:spPr>
          </c:dPt>
          <c:cat>
            <c:strRef>
              <c:f>'NW 10 YR'!$A$12:$A$28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 YTD</c:v>
                </c:pt>
              </c:strCache>
            </c:strRef>
          </c:cat>
          <c:val>
            <c:numRef>
              <c:f>'NW 10 YR'!$G$12:$G$28</c:f>
              <c:numCache>
                <c:formatCode>#,##0</c:formatCode>
                <c:ptCount val="17"/>
                <c:pt idx="0">
                  <c:v>479221</c:v>
                </c:pt>
                <c:pt idx="1">
                  <c:v>611371</c:v>
                </c:pt>
                <c:pt idx="2">
                  <c:v>1077491</c:v>
                </c:pt>
                <c:pt idx="3">
                  <c:v>327328</c:v>
                </c:pt>
                <c:pt idx="4">
                  <c:v>115612</c:v>
                </c:pt>
                <c:pt idx="5">
                  <c:v>210148</c:v>
                </c:pt>
                <c:pt idx="6">
                  <c:v>761313</c:v>
                </c:pt>
                <c:pt idx="7">
                  <c:v>804665</c:v>
                </c:pt>
                <c:pt idx="8">
                  <c:v>178608</c:v>
                </c:pt>
                <c:pt idx="9">
                  <c:v>171102</c:v>
                </c:pt>
                <c:pt idx="10">
                  <c:v>151960</c:v>
                </c:pt>
                <c:pt idx="11">
                  <c:v>280674</c:v>
                </c:pt>
                <c:pt idx="12">
                  <c:v>1518979</c:v>
                </c:pt>
                <c:pt idx="13">
                  <c:v>503993</c:v>
                </c:pt>
                <c:pt idx="14">
                  <c:v>1383514</c:v>
                </c:pt>
                <c:pt idx="15">
                  <c:v>1823473</c:v>
                </c:pt>
                <c:pt idx="16">
                  <c:v>499168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"/>
        <c:axId val="35009280"/>
        <c:axId val="35010816"/>
      </c:barChart>
      <c:catAx>
        <c:axId val="350092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35010816"/>
        <c:crosses val="autoZero"/>
        <c:auto val="1"/>
        <c:lblAlgn val="ctr"/>
        <c:lblOffset val="100"/>
        <c:noMultiLvlLbl val="0"/>
      </c:catAx>
      <c:valAx>
        <c:axId val="35010816"/>
        <c:scaling>
          <c:orientation val="minMax"/>
          <c:max val="200000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050" b="1"/>
            </a:pPr>
            <a:endParaRPr lang="en-US"/>
          </a:p>
        </c:txPr>
        <c:crossAx val="35009280"/>
        <c:crosses val="autoZero"/>
        <c:crossBetween val="between"/>
        <c:majorUnit val="500000"/>
      </c:valAx>
      <c:spPr>
        <a:solidFill>
          <a:schemeClr val="bg1">
            <a:lumMod val="95000"/>
          </a:schemeClr>
        </a:solidFill>
      </c:spPr>
    </c:plotArea>
    <c:plotVisOnly val="1"/>
    <c:dispBlanksAs val="gap"/>
    <c:showDLblsOverMax val="0"/>
  </c:chart>
  <c:spPr>
    <a:noFill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 w="60325">
              <a:solidFill>
                <a:schemeClr val="tx1"/>
              </a:solidFill>
            </a:ln>
          </c:spPr>
          <c:marker>
            <c:spPr>
              <a:solidFill>
                <a:schemeClr val="tx1"/>
              </a:solidFill>
              <a:ln w="88900">
                <a:solidFill>
                  <a:schemeClr val="tx1"/>
                </a:solidFill>
              </a:ln>
            </c:spPr>
          </c:marker>
          <c:cat>
            <c:numRef>
              <c:f>'2016'!$R$3:$R$19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'2016'!$T$3:$T$19</c:f>
              <c:numCache>
                <c:formatCode>General</c:formatCode>
                <c:ptCount val="17"/>
                <c:pt idx="0">
                  <c:v>25598</c:v>
                </c:pt>
                <c:pt idx="1">
                  <c:v>54150</c:v>
                </c:pt>
                <c:pt idx="2">
                  <c:v>46597</c:v>
                </c:pt>
                <c:pt idx="3">
                  <c:v>59514</c:v>
                </c:pt>
                <c:pt idx="4">
                  <c:v>104713</c:v>
                </c:pt>
                <c:pt idx="5">
                  <c:v>32079</c:v>
                </c:pt>
                <c:pt idx="6">
                  <c:v>92401</c:v>
                </c:pt>
                <c:pt idx="7">
                  <c:v>50536</c:v>
                </c:pt>
                <c:pt idx="8">
                  <c:v>62888</c:v>
                </c:pt>
                <c:pt idx="9">
                  <c:v>90114</c:v>
                </c:pt>
                <c:pt idx="10">
                  <c:v>91662</c:v>
                </c:pt>
                <c:pt idx="11">
                  <c:v>58859</c:v>
                </c:pt>
                <c:pt idx="12">
                  <c:v>123500</c:v>
                </c:pt>
                <c:pt idx="13">
                  <c:v>249705</c:v>
                </c:pt>
                <c:pt idx="14">
                  <c:v>131028</c:v>
                </c:pt>
                <c:pt idx="15">
                  <c:v>58380</c:v>
                </c:pt>
                <c:pt idx="16">
                  <c:v>22197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088640"/>
        <c:axId val="37107584"/>
      </c:lineChart>
      <c:catAx>
        <c:axId val="37088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37107584"/>
        <c:crosses val="autoZero"/>
        <c:auto val="1"/>
        <c:lblAlgn val="ctr"/>
        <c:lblOffset val="100"/>
        <c:noMultiLvlLbl val="0"/>
      </c:catAx>
      <c:valAx>
        <c:axId val="371075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370886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 w="60325">
              <a:solidFill>
                <a:schemeClr val="tx1"/>
              </a:solidFill>
            </a:ln>
          </c:spPr>
          <c:marker>
            <c:spPr>
              <a:solidFill>
                <a:schemeClr val="tx1"/>
              </a:solidFill>
              <a:ln w="88900">
                <a:solidFill>
                  <a:schemeClr val="tx1"/>
                </a:solidFill>
              </a:ln>
            </c:spPr>
          </c:marker>
          <c:cat>
            <c:numRef>
              <c:f>'2016'!$R$3:$R$19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'2016'!$T$3:$T$19</c:f>
              <c:numCache>
                <c:formatCode>General</c:formatCode>
                <c:ptCount val="17"/>
                <c:pt idx="0">
                  <c:v>25598</c:v>
                </c:pt>
                <c:pt idx="1">
                  <c:v>54150</c:v>
                </c:pt>
                <c:pt idx="2">
                  <c:v>46597</c:v>
                </c:pt>
                <c:pt idx="3">
                  <c:v>59514</c:v>
                </c:pt>
                <c:pt idx="4">
                  <c:v>104713</c:v>
                </c:pt>
                <c:pt idx="5">
                  <c:v>32079</c:v>
                </c:pt>
                <c:pt idx="6">
                  <c:v>92401</c:v>
                </c:pt>
                <c:pt idx="7">
                  <c:v>50536</c:v>
                </c:pt>
                <c:pt idx="8">
                  <c:v>62888</c:v>
                </c:pt>
                <c:pt idx="9">
                  <c:v>90114</c:v>
                </c:pt>
                <c:pt idx="10">
                  <c:v>91662</c:v>
                </c:pt>
                <c:pt idx="11">
                  <c:v>58859</c:v>
                </c:pt>
                <c:pt idx="12">
                  <c:v>123500</c:v>
                </c:pt>
                <c:pt idx="13">
                  <c:v>249705</c:v>
                </c:pt>
                <c:pt idx="14">
                  <c:v>131028</c:v>
                </c:pt>
                <c:pt idx="15">
                  <c:v>58380</c:v>
                </c:pt>
                <c:pt idx="16">
                  <c:v>22197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224448"/>
        <c:axId val="37226752"/>
      </c:lineChart>
      <c:catAx>
        <c:axId val="37224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37226752"/>
        <c:crosses val="autoZero"/>
        <c:auto val="1"/>
        <c:lblAlgn val="ctr"/>
        <c:lblOffset val="100"/>
        <c:noMultiLvlLbl val="0"/>
      </c:catAx>
      <c:valAx>
        <c:axId val="372267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372244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 w="60325">
              <a:solidFill>
                <a:schemeClr val="tx1"/>
              </a:solidFill>
            </a:ln>
          </c:spPr>
          <c:marker>
            <c:spPr>
              <a:solidFill>
                <a:schemeClr val="tx1"/>
              </a:solidFill>
              <a:ln w="88900">
                <a:solidFill>
                  <a:schemeClr val="tx1"/>
                </a:solidFill>
              </a:ln>
            </c:spPr>
          </c:marker>
          <c:cat>
            <c:numRef>
              <c:f>'2016'!$R$3:$R$19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'2016'!$T$3:$T$19</c:f>
              <c:numCache>
                <c:formatCode>General</c:formatCode>
                <c:ptCount val="17"/>
                <c:pt idx="0">
                  <c:v>25598</c:v>
                </c:pt>
                <c:pt idx="1">
                  <c:v>54150</c:v>
                </c:pt>
                <c:pt idx="2">
                  <c:v>46597</c:v>
                </c:pt>
                <c:pt idx="3">
                  <c:v>59514</c:v>
                </c:pt>
                <c:pt idx="4">
                  <c:v>104713</c:v>
                </c:pt>
                <c:pt idx="5">
                  <c:v>32079</c:v>
                </c:pt>
                <c:pt idx="6">
                  <c:v>92401</c:v>
                </c:pt>
                <c:pt idx="7">
                  <c:v>50536</c:v>
                </c:pt>
                <c:pt idx="8">
                  <c:v>62888</c:v>
                </c:pt>
                <c:pt idx="9">
                  <c:v>90114</c:v>
                </c:pt>
                <c:pt idx="10">
                  <c:v>91662</c:v>
                </c:pt>
                <c:pt idx="11">
                  <c:v>58859</c:v>
                </c:pt>
                <c:pt idx="12">
                  <c:v>123500</c:v>
                </c:pt>
                <c:pt idx="13">
                  <c:v>249705</c:v>
                </c:pt>
                <c:pt idx="14">
                  <c:v>131028</c:v>
                </c:pt>
                <c:pt idx="15">
                  <c:v>58380</c:v>
                </c:pt>
                <c:pt idx="16">
                  <c:v>22197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0972160"/>
        <c:axId val="90974080"/>
      </c:lineChart>
      <c:catAx>
        <c:axId val="90972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90974080"/>
        <c:crosses val="autoZero"/>
        <c:auto val="1"/>
        <c:lblAlgn val="ctr"/>
        <c:lblOffset val="100"/>
        <c:noMultiLvlLbl val="0"/>
      </c:catAx>
      <c:valAx>
        <c:axId val="909740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909721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 w="60325">
              <a:solidFill>
                <a:schemeClr val="tx1"/>
              </a:solidFill>
            </a:ln>
          </c:spPr>
          <c:marker>
            <c:spPr>
              <a:solidFill>
                <a:schemeClr val="tx1"/>
              </a:solidFill>
              <a:ln w="88900">
                <a:solidFill>
                  <a:schemeClr val="tx1"/>
                </a:solidFill>
              </a:ln>
            </c:spPr>
          </c:marker>
          <c:cat>
            <c:numRef>
              <c:f>'2016'!$R$3:$R$19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'2016'!$T$3:$T$19</c:f>
              <c:numCache>
                <c:formatCode>General</c:formatCode>
                <c:ptCount val="17"/>
                <c:pt idx="0">
                  <c:v>25598</c:v>
                </c:pt>
                <c:pt idx="1">
                  <c:v>54150</c:v>
                </c:pt>
                <c:pt idx="2">
                  <c:v>46597</c:v>
                </c:pt>
                <c:pt idx="3">
                  <c:v>59514</c:v>
                </c:pt>
                <c:pt idx="4">
                  <c:v>104713</c:v>
                </c:pt>
                <c:pt idx="5">
                  <c:v>32079</c:v>
                </c:pt>
                <c:pt idx="6">
                  <c:v>92401</c:v>
                </c:pt>
                <c:pt idx="7">
                  <c:v>50536</c:v>
                </c:pt>
                <c:pt idx="8">
                  <c:v>62888</c:v>
                </c:pt>
                <c:pt idx="9">
                  <c:v>90114</c:v>
                </c:pt>
                <c:pt idx="10">
                  <c:v>91662</c:v>
                </c:pt>
                <c:pt idx="11">
                  <c:v>58859</c:v>
                </c:pt>
                <c:pt idx="12">
                  <c:v>123500</c:v>
                </c:pt>
                <c:pt idx="13">
                  <c:v>249705</c:v>
                </c:pt>
                <c:pt idx="14">
                  <c:v>131028</c:v>
                </c:pt>
                <c:pt idx="15">
                  <c:v>58380</c:v>
                </c:pt>
                <c:pt idx="16">
                  <c:v>22197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4087680"/>
        <c:axId val="124098048"/>
      </c:lineChart>
      <c:catAx>
        <c:axId val="1240876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124098048"/>
        <c:crosses val="autoZero"/>
        <c:auto val="1"/>
        <c:lblAlgn val="ctr"/>
        <c:lblOffset val="100"/>
        <c:noMultiLvlLbl val="0"/>
      </c:catAx>
      <c:valAx>
        <c:axId val="1240980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240876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 w="60325">
              <a:solidFill>
                <a:schemeClr val="tx1"/>
              </a:solidFill>
            </a:ln>
          </c:spPr>
          <c:marker>
            <c:spPr>
              <a:solidFill>
                <a:schemeClr val="tx1"/>
              </a:solidFill>
              <a:ln w="88900">
                <a:solidFill>
                  <a:schemeClr val="tx1"/>
                </a:solidFill>
              </a:ln>
            </c:spPr>
          </c:marker>
          <c:cat>
            <c:numRef>
              <c:f>'2016'!$R$3:$R$19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'2016'!$T$3:$T$19</c:f>
              <c:numCache>
                <c:formatCode>General</c:formatCode>
                <c:ptCount val="17"/>
                <c:pt idx="0">
                  <c:v>25598</c:v>
                </c:pt>
                <c:pt idx="1">
                  <c:v>54150</c:v>
                </c:pt>
                <c:pt idx="2">
                  <c:v>46597</c:v>
                </c:pt>
                <c:pt idx="3">
                  <c:v>59514</c:v>
                </c:pt>
                <c:pt idx="4">
                  <c:v>104713</c:v>
                </c:pt>
                <c:pt idx="5">
                  <c:v>32079</c:v>
                </c:pt>
                <c:pt idx="6">
                  <c:v>92401</c:v>
                </c:pt>
                <c:pt idx="7">
                  <c:v>50536</c:v>
                </c:pt>
                <c:pt idx="8">
                  <c:v>62888</c:v>
                </c:pt>
                <c:pt idx="9">
                  <c:v>90114</c:v>
                </c:pt>
                <c:pt idx="10">
                  <c:v>91662</c:v>
                </c:pt>
                <c:pt idx="11">
                  <c:v>58859</c:v>
                </c:pt>
                <c:pt idx="12">
                  <c:v>123500</c:v>
                </c:pt>
                <c:pt idx="13">
                  <c:v>249705</c:v>
                </c:pt>
                <c:pt idx="14">
                  <c:v>131028</c:v>
                </c:pt>
                <c:pt idx="15">
                  <c:v>58380</c:v>
                </c:pt>
                <c:pt idx="16">
                  <c:v>22197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3373952"/>
        <c:axId val="133375872"/>
      </c:lineChart>
      <c:catAx>
        <c:axId val="1333739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133375872"/>
        <c:crosses val="autoZero"/>
        <c:auto val="1"/>
        <c:lblAlgn val="ctr"/>
        <c:lblOffset val="100"/>
        <c:noMultiLvlLbl val="0"/>
      </c:catAx>
      <c:valAx>
        <c:axId val="1333758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333739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 w="60325">
              <a:solidFill>
                <a:schemeClr val="tx1"/>
              </a:solidFill>
            </a:ln>
          </c:spPr>
          <c:marker>
            <c:spPr>
              <a:solidFill>
                <a:schemeClr val="tx1"/>
              </a:solidFill>
              <a:ln w="88900">
                <a:solidFill>
                  <a:schemeClr val="tx1"/>
                </a:solidFill>
              </a:ln>
            </c:spPr>
          </c:marker>
          <c:cat>
            <c:numRef>
              <c:f>'2016'!$R$3:$R$19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'2016'!$T$3:$T$19</c:f>
              <c:numCache>
                <c:formatCode>General</c:formatCode>
                <c:ptCount val="17"/>
                <c:pt idx="0">
                  <c:v>25598</c:v>
                </c:pt>
                <c:pt idx="1">
                  <c:v>54150</c:v>
                </c:pt>
                <c:pt idx="2">
                  <c:v>46597</c:v>
                </c:pt>
                <c:pt idx="3">
                  <c:v>59514</c:v>
                </c:pt>
                <c:pt idx="4">
                  <c:v>104713</c:v>
                </c:pt>
                <c:pt idx="5">
                  <c:v>32079</c:v>
                </c:pt>
                <c:pt idx="6">
                  <c:v>92401</c:v>
                </c:pt>
                <c:pt idx="7">
                  <c:v>50536</c:v>
                </c:pt>
                <c:pt idx="8">
                  <c:v>62888</c:v>
                </c:pt>
                <c:pt idx="9">
                  <c:v>90114</c:v>
                </c:pt>
                <c:pt idx="10">
                  <c:v>91662</c:v>
                </c:pt>
                <c:pt idx="11">
                  <c:v>58859</c:v>
                </c:pt>
                <c:pt idx="12">
                  <c:v>123500</c:v>
                </c:pt>
                <c:pt idx="13">
                  <c:v>249705</c:v>
                </c:pt>
                <c:pt idx="14">
                  <c:v>131028</c:v>
                </c:pt>
                <c:pt idx="15">
                  <c:v>58380</c:v>
                </c:pt>
                <c:pt idx="16">
                  <c:v>22197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3558272"/>
        <c:axId val="133560192"/>
      </c:lineChart>
      <c:catAx>
        <c:axId val="133558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133560192"/>
        <c:crosses val="autoZero"/>
        <c:auto val="1"/>
        <c:lblAlgn val="ctr"/>
        <c:lblOffset val="100"/>
        <c:noMultiLvlLbl val="0"/>
      </c:catAx>
      <c:valAx>
        <c:axId val="1335601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335582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755328218243821E-2"/>
          <c:y val="4.2145593869731802E-2"/>
          <c:w val="0.90622335890878092"/>
          <c:h val="0.915708812260536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'2016'!$B$1</c:f>
              <c:strCache>
                <c:ptCount val="1"/>
                <c:pt idx="0">
                  <c:v>Regional</c:v>
                </c:pt>
              </c:strCache>
            </c:strRef>
          </c:tx>
          <c:invertIfNegative val="0"/>
          <c:cat>
            <c:numRef>
              <c:f>'2016'!$A$2:$A$121</c:f>
              <c:numCache>
                <c:formatCode>m/d/yyyy</c:formatCode>
                <c:ptCount val="120"/>
                <c:pt idx="0">
                  <c:v>42643</c:v>
                </c:pt>
                <c:pt idx="1">
                  <c:v>42642</c:v>
                </c:pt>
                <c:pt idx="2">
                  <c:v>42641</c:v>
                </c:pt>
                <c:pt idx="3">
                  <c:v>42638</c:v>
                </c:pt>
                <c:pt idx="4">
                  <c:v>42637</c:v>
                </c:pt>
                <c:pt idx="5">
                  <c:v>42636</c:v>
                </c:pt>
                <c:pt idx="6">
                  <c:v>42635</c:v>
                </c:pt>
                <c:pt idx="7">
                  <c:v>42634</c:v>
                </c:pt>
                <c:pt idx="8">
                  <c:v>42633</c:v>
                </c:pt>
                <c:pt idx="9">
                  <c:v>42632</c:v>
                </c:pt>
                <c:pt idx="10">
                  <c:v>42631</c:v>
                </c:pt>
                <c:pt idx="11">
                  <c:v>42630</c:v>
                </c:pt>
                <c:pt idx="12">
                  <c:v>42629</c:v>
                </c:pt>
                <c:pt idx="13">
                  <c:v>42628</c:v>
                </c:pt>
                <c:pt idx="14">
                  <c:v>42627</c:v>
                </c:pt>
                <c:pt idx="15">
                  <c:v>42626</c:v>
                </c:pt>
                <c:pt idx="16">
                  <c:v>42625</c:v>
                </c:pt>
                <c:pt idx="17">
                  <c:v>42624</c:v>
                </c:pt>
                <c:pt idx="18">
                  <c:v>42623</c:v>
                </c:pt>
                <c:pt idx="19">
                  <c:v>42622</c:v>
                </c:pt>
                <c:pt idx="20">
                  <c:v>42621</c:v>
                </c:pt>
                <c:pt idx="21">
                  <c:v>42620</c:v>
                </c:pt>
                <c:pt idx="22">
                  <c:v>42619</c:v>
                </c:pt>
                <c:pt idx="23">
                  <c:v>42618</c:v>
                </c:pt>
                <c:pt idx="24">
                  <c:v>42617</c:v>
                </c:pt>
                <c:pt idx="25">
                  <c:v>42616</c:v>
                </c:pt>
                <c:pt idx="26">
                  <c:v>42615</c:v>
                </c:pt>
                <c:pt idx="27">
                  <c:v>42614</c:v>
                </c:pt>
                <c:pt idx="28">
                  <c:v>42613</c:v>
                </c:pt>
                <c:pt idx="29">
                  <c:v>42612</c:v>
                </c:pt>
                <c:pt idx="30">
                  <c:v>42611</c:v>
                </c:pt>
                <c:pt idx="31">
                  <c:v>42610</c:v>
                </c:pt>
                <c:pt idx="32">
                  <c:v>42609</c:v>
                </c:pt>
                <c:pt idx="33">
                  <c:v>42608</c:v>
                </c:pt>
                <c:pt idx="34">
                  <c:v>42607</c:v>
                </c:pt>
                <c:pt idx="35">
                  <c:v>42606</c:v>
                </c:pt>
                <c:pt idx="36">
                  <c:v>42605</c:v>
                </c:pt>
                <c:pt idx="37">
                  <c:v>42604</c:v>
                </c:pt>
                <c:pt idx="38">
                  <c:v>42603</c:v>
                </c:pt>
                <c:pt idx="39">
                  <c:v>42602</c:v>
                </c:pt>
                <c:pt idx="40">
                  <c:v>42601</c:v>
                </c:pt>
                <c:pt idx="41">
                  <c:v>42600</c:v>
                </c:pt>
                <c:pt idx="42">
                  <c:v>42599</c:v>
                </c:pt>
                <c:pt idx="43">
                  <c:v>42598</c:v>
                </c:pt>
                <c:pt idx="44">
                  <c:v>42597</c:v>
                </c:pt>
                <c:pt idx="45">
                  <c:v>42596</c:v>
                </c:pt>
                <c:pt idx="46">
                  <c:v>42595</c:v>
                </c:pt>
                <c:pt idx="47">
                  <c:v>42594</c:v>
                </c:pt>
                <c:pt idx="48">
                  <c:v>42593</c:v>
                </c:pt>
                <c:pt idx="49">
                  <c:v>42592</c:v>
                </c:pt>
                <c:pt idx="50">
                  <c:v>42591</c:v>
                </c:pt>
                <c:pt idx="51">
                  <c:v>42590</c:v>
                </c:pt>
                <c:pt idx="52">
                  <c:v>42589</c:v>
                </c:pt>
                <c:pt idx="53">
                  <c:v>42588</c:v>
                </c:pt>
                <c:pt idx="54">
                  <c:v>42587</c:v>
                </c:pt>
                <c:pt idx="55">
                  <c:v>42586</c:v>
                </c:pt>
                <c:pt idx="56">
                  <c:v>42585</c:v>
                </c:pt>
                <c:pt idx="57">
                  <c:v>42584</c:v>
                </c:pt>
                <c:pt idx="58">
                  <c:v>42583</c:v>
                </c:pt>
                <c:pt idx="59">
                  <c:v>42582</c:v>
                </c:pt>
                <c:pt idx="60">
                  <c:v>42581</c:v>
                </c:pt>
                <c:pt idx="61">
                  <c:v>42580</c:v>
                </c:pt>
                <c:pt idx="62">
                  <c:v>42579</c:v>
                </c:pt>
                <c:pt idx="63">
                  <c:v>42578</c:v>
                </c:pt>
                <c:pt idx="64">
                  <c:v>42577</c:v>
                </c:pt>
                <c:pt idx="65">
                  <c:v>42576</c:v>
                </c:pt>
                <c:pt idx="66">
                  <c:v>42575</c:v>
                </c:pt>
                <c:pt idx="67">
                  <c:v>42574</c:v>
                </c:pt>
                <c:pt idx="68">
                  <c:v>42573</c:v>
                </c:pt>
                <c:pt idx="69">
                  <c:v>42572</c:v>
                </c:pt>
                <c:pt idx="70">
                  <c:v>42571</c:v>
                </c:pt>
                <c:pt idx="71">
                  <c:v>42570</c:v>
                </c:pt>
                <c:pt idx="72">
                  <c:v>42569</c:v>
                </c:pt>
                <c:pt idx="73">
                  <c:v>42568</c:v>
                </c:pt>
                <c:pt idx="74">
                  <c:v>42567</c:v>
                </c:pt>
                <c:pt idx="75">
                  <c:v>42566</c:v>
                </c:pt>
                <c:pt idx="76">
                  <c:v>42565</c:v>
                </c:pt>
                <c:pt idx="77">
                  <c:v>42564</c:v>
                </c:pt>
                <c:pt idx="78">
                  <c:v>42563</c:v>
                </c:pt>
                <c:pt idx="79">
                  <c:v>42562</c:v>
                </c:pt>
                <c:pt idx="80">
                  <c:v>42561</c:v>
                </c:pt>
                <c:pt idx="81">
                  <c:v>42560</c:v>
                </c:pt>
                <c:pt idx="82">
                  <c:v>42559</c:v>
                </c:pt>
                <c:pt idx="83">
                  <c:v>42558</c:v>
                </c:pt>
                <c:pt idx="84">
                  <c:v>42557</c:v>
                </c:pt>
                <c:pt idx="85">
                  <c:v>42556</c:v>
                </c:pt>
                <c:pt idx="86">
                  <c:v>42555</c:v>
                </c:pt>
                <c:pt idx="87">
                  <c:v>42554</c:v>
                </c:pt>
                <c:pt idx="88">
                  <c:v>42553</c:v>
                </c:pt>
                <c:pt idx="89">
                  <c:v>42552</c:v>
                </c:pt>
                <c:pt idx="90">
                  <c:v>42551</c:v>
                </c:pt>
                <c:pt idx="91">
                  <c:v>42550</c:v>
                </c:pt>
                <c:pt idx="92">
                  <c:v>42549</c:v>
                </c:pt>
                <c:pt idx="93">
                  <c:v>42548</c:v>
                </c:pt>
                <c:pt idx="94">
                  <c:v>42547</c:v>
                </c:pt>
                <c:pt idx="95">
                  <c:v>42546</c:v>
                </c:pt>
                <c:pt idx="96">
                  <c:v>42545</c:v>
                </c:pt>
                <c:pt idx="97">
                  <c:v>42544</c:v>
                </c:pt>
                <c:pt idx="98">
                  <c:v>42543</c:v>
                </c:pt>
                <c:pt idx="99">
                  <c:v>42542</c:v>
                </c:pt>
                <c:pt idx="100">
                  <c:v>42541</c:v>
                </c:pt>
                <c:pt idx="101">
                  <c:v>42540</c:v>
                </c:pt>
                <c:pt idx="102">
                  <c:v>42539</c:v>
                </c:pt>
                <c:pt idx="103">
                  <c:v>42538</c:v>
                </c:pt>
                <c:pt idx="104">
                  <c:v>42537</c:v>
                </c:pt>
                <c:pt idx="105">
                  <c:v>42536</c:v>
                </c:pt>
                <c:pt idx="106">
                  <c:v>42535</c:v>
                </c:pt>
                <c:pt idx="107">
                  <c:v>42534</c:v>
                </c:pt>
                <c:pt idx="108">
                  <c:v>42533</c:v>
                </c:pt>
                <c:pt idx="109">
                  <c:v>42532</c:v>
                </c:pt>
                <c:pt idx="110">
                  <c:v>42531</c:v>
                </c:pt>
                <c:pt idx="111">
                  <c:v>42530</c:v>
                </c:pt>
                <c:pt idx="112">
                  <c:v>42529</c:v>
                </c:pt>
                <c:pt idx="113">
                  <c:v>42528</c:v>
                </c:pt>
                <c:pt idx="114">
                  <c:v>42527</c:v>
                </c:pt>
                <c:pt idx="115">
                  <c:v>42526</c:v>
                </c:pt>
                <c:pt idx="116">
                  <c:v>42525</c:v>
                </c:pt>
                <c:pt idx="117">
                  <c:v>42524</c:v>
                </c:pt>
                <c:pt idx="118">
                  <c:v>42523</c:v>
                </c:pt>
                <c:pt idx="119">
                  <c:v>42522</c:v>
                </c:pt>
              </c:numCache>
            </c:numRef>
          </c:cat>
          <c:val>
            <c:numRef>
              <c:f>'2016'!$B$2:$B$121</c:f>
              <c:numCache>
                <c:formatCode>General</c:formatCode>
                <c:ptCount val="120"/>
                <c:pt idx="7">
                  <c:v>585</c:v>
                </c:pt>
                <c:pt idx="8">
                  <c:v>37</c:v>
                </c:pt>
                <c:pt idx="9">
                  <c:v>138</c:v>
                </c:pt>
                <c:pt idx="10">
                  <c:v>26</c:v>
                </c:pt>
                <c:pt idx="11">
                  <c:v>1</c:v>
                </c:pt>
                <c:pt idx="17">
                  <c:v>4</c:v>
                </c:pt>
                <c:pt idx="20">
                  <c:v>1</c:v>
                </c:pt>
                <c:pt idx="24">
                  <c:v>163</c:v>
                </c:pt>
                <c:pt idx="25">
                  <c:v>91</c:v>
                </c:pt>
                <c:pt idx="26">
                  <c:v>186</c:v>
                </c:pt>
                <c:pt idx="28">
                  <c:v>11</c:v>
                </c:pt>
                <c:pt idx="29">
                  <c:v>55</c:v>
                </c:pt>
                <c:pt idx="36">
                  <c:v>4</c:v>
                </c:pt>
                <c:pt idx="42">
                  <c:v>41</c:v>
                </c:pt>
                <c:pt idx="43">
                  <c:v>35</c:v>
                </c:pt>
                <c:pt idx="45">
                  <c:v>48</c:v>
                </c:pt>
                <c:pt idx="46">
                  <c:v>88</c:v>
                </c:pt>
                <c:pt idx="49">
                  <c:v>37</c:v>
                </c:pt>
                <c:pt idx="50">
                  <c:v>169</c:v>
                </c:pt>
                <c:pt idx="51">
                  <c:v>57</c:v>
                </c:pt>
                <c:pt idx="52">
                  <c:v>647</c:v>
                </c:pt>
                <c:pt idx="53">
                  <c:v>1425</c:v>
                </c:pt>
                <c:pt idx="54">
                  <c:v>981</c:v>
                </c:pt>
                <c:pt idx="57">
                  <c:v>186</c:v>
                </c:pt>
                <c:pt idx="58">
                  <c:v>10</c:v>
                </c:pt>
                <c:pt idx="60">
                  <c:v>87</c:v>
                </c:pt>
                <c:pt idx="61">
                  <c:v>4</c:v>
                </c:pt>
                <c:pt idx="62">
                  <c:v>3</c:v>
                </c:pt>
                <c:pt idx="63">
                  <c:v>4</c:v>
                </c:pt>
                <c:pt idx="64">
                  <c:v>797</c:v>
                </c:pt>
                <c:pt idx="65">
                  <c:v>544</c:v>
                </c:pt>
                <c:pt idx="68">
                  <c:v>1207</c:v>
                </c:pt>
                <c:pt idx="69">
                  <c:v>1462</c:v>
                </c:pt>
                <c:pt idx="71">
                  <c:v>640</c:v>
                </c:pt>
                <c:pt idx="72">
                  <c:v>881</c:v>
                </c:pt>
                <c:pt idx="73">
                  <c:v>1906</c:v>
                </c:pt>
                <c:pt idx="74">
                  <c:v>26</c:v>
                </c:pt>
                <c:pt idx="75">
                  <c:v>196</c:v>
                </c:pt>
                <c:pt idx="77">
                  <c:v>5</c:v>
                </c:pt>
                <c:pt idx="78">
                  <c:v>647</c:v>
                </c:pt>
                <c:pt idx="79">
                  <c:v>13</c:v>
                </c:pt>
                <c:pt idx="80">
                  <c:v>122</c:v>
                </c:pt>
                <c:pt idx="81">
                  <c:v>884</c:v>
                </c:pt>
                <c:pt idx="82">
                  <c:v>316</c:v>
                </c:pt>
                <c:pt idx="91">
                  <c:v>23</c:v>
                </c:pt>
                <c:pt idx="93">
                  <c:v>55</c:v>
                </c:pt>
                <c:pt idx="95">
                  <c:v>8</c:v>
                </c:pt>
                <c:pt idx="96">
                  <c:v>10</c:v>
                </c:pt>
                <c:pt idx="97">
                  <c:v>152</c:v>
                </c:pt>
                <c:pt idx="99">
                  <c:v>3</c:v>
                </c:pt>
                <c:pt idx="100">
                  <c:v>283</c:v>
                </c:pt>
                <c:pt idx="102">
                  <c:v>229</c:v>
                </c:pt>
                <c:pt idx="103">
                  <c:v>226</c:v>
                </c:pt>
                <c:pt idx="104">
                  <c:v>494</c:v>
                </c:pt>
                <c:pt idx="105">
                  <c:v>9</c:v>
                </c:pt>
                <c:pt idx="106">
                  <c:v>181</c:v>
                </c:pt>
                <c:pt idx="107">
                  <c:v>40</c:v>
                </c:pt>
                <c:pt idx="109">
                  <c:v>37</c:v>
                </c:pt>
                <c:pt idx="110">
                  <c:v>148</c:v>
                </c:pt>
                <c:pt idx="112">
                  <c:v>1281</c:v>
                </c:pt>
                <c:pt idx="113">
                  <c:v>2257</c:v>
                </c:pt>
                <c:pt idx="114">
                  <c:v>605</c:v>
                </c:pt>
                <c:pt idx="115">
                  <c:v>1386</c:v>
                </c:pt>
                <c:pt idx="119">
                  <c:v>2257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84"/>
        <c:axId val="70976640"/>
        <c:axId val="70985600"/>
      </c:barChart>
      <c:dateAx>
        <c:axId val="70976640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70985600"/>
        <c:crosses val="autoZero"/>
        <c:auto val="1"/>
        <c:lblOffset val="100"/>
        <c:baseTimeUnit val="days"/>
      </c:dateAx>
      <c:valAx>
        <c:axId val="7098560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709766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755328218243821E-2"/>
          <c:y val="4.2145593869731802E-2"/>
          <c:w val="0.90622335890878092"/>
          <c:h val="0.915708812260536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'2016'!$B$1</c:f>
              <c:strCache>
                <c:ptCount val="1"/>
                <c:pt idx="0">
                  <c:v>Regional</c:v>
                </c:pt>
              </c:strCache>
            </c:strRef>
          </c:tx>
          <c:invertIfNegative val="0"/>
          <c:cat>
            <c:numRef>
              <c:f>'2016'!$A$2:$A$121</c:f>
              <c:numCache>
                <c:formatCode>m/d/yyyy</c:formatCode>
                <c:ptCount val="120"/>
                <c:pt idx="0">
                  <c:v>42643</c:v>
                </c:pt>
                <c:pt idx="1">
                  <c:v>42642</c:v>
                </c:pt>
                <c:pt idx="2">
                  <c:v>42641</c:v>
                </c:pt>
                <c:pt idx="3">
                  <c:v>42638</c:v>
                </c:pt>
                <c:pt idx="4">
                  <c:v>42637</c:v>
                </c:pt>
                <c:pt idx="5">
                  <c:v>42636</c:v>
                </c:pt>
                <c:pt idx="6">
                  <c:v>42635</c:v>
                </c:pt>
                <c:pt idx="7">
                  <c:v>42634</c:v>
                </c:pt>
                <c:pt idx="8">
                  <c:v>42633</c:v>
                </c:pt>
                <c:pt idx="9">
                  <c:v>42632</c:v>
                </c:pt>
                <c:pt idx="10">
                  <c:v>42631</c:v>
                </c:pt>
                <c:pt idx="11">
                  <c:v>42630</c:v>
                </c:pt>
                <c:pt idx="12">
                  <c:v>42629</c:v>
                </c:pt>
                <c:pt idx="13">
                  <c:v>42628</c:v>
                </c:pt>
                <c:pt idx="14">
                  <c:v>42627</c:v>
                </c:pt>
                <c:pt idx="15">
                  <c:v>42626</c:v>
                </c:pt>
                <c:pt idx="16">
                  <c:v>42625</c:v>
                </c:pt>
                <c:pt idx="17">
                  <c:v>42624</c:v>
                </c:pt>
                <c:pt idx="18">
                  <c:v>42623</c:v>
                </c:pt>
                <c:pt idx="19">
                  <c:v>42622</c:v>
                </c:pt>
                <c:pt idx="20">
                  <c:v>42621</c:v>
                </c:pt>
                <c:pt idx="21">
                  <c:v>42620</c:v>
                </c:pt>
                <c:pt idx="22">
                  <c:v>42619</c:v>
                </c:pt>
                <c:pt idx="23">
                  <c:v>42618</c:v>
                </c:pt>
                <c:pt idx="24">
                  <c:v>42617</c:v>
                </c:pt>
                <c:pt idx="25">
                  <c:v>42616</c:v>
                </c:pt>
                <c:pt idx="26">
                  <c:v>42615</c:v>
                </c:pt>
                <c:pt idx="27">
                  <c:v>42614</c:v>
                </c:pt>
                <c:pt idx="28">
                  <c:v>42613</c:v>
                </c:pt>
                <c:pt idx="29">
                  <c:v>42612</c:v>
                </c:pt>
                <c:pt idx="30">
                  <c:v>42611</c:v>
                </c:pt>
                <c:pt idx="31">
                  <c:v>42610</c:v>
                </c:pt>
                <c:pt idx="32">
                  <c:v>42609</c:v>
                </c:pt>
                <c:pt idx="33">
                  <c:v>42608</c:v>
                </c:pt>
                <c:pt idx="34">
                  <c:v>42607</c:v>
                </c:pt>
                <c:pt idx="35">
                  <c:v>42606</c:v>
                </c:pt>
                <c:pt idx="36">
                  <c:v>42605</c:v>
                </c:pt>
                <c:pt idx="37">
                  <c:v>42604</c:v>
                </c:pt>
                <c:pt idx="38">
                  <c:v>42603</c:v>
                </c:pt>
                <c:pt idx="39">
                  <c:v>42602</c:v>
                </c:pt>
                <c:pt idx="40">
                  <c:v>42601</c:v>
                </c:pt>
                <c:pt idx="41">
                  <c:v>42600</c:v>
                </c:pt>
                <c:pt idx="42">
                  <c:v>42599</c:v>
                </c:pt>
                <c:pt idx="43">
                  <c:v>42598</c:v>
                </c:pt>
                <c:pt idx="44">
                  <c:v>42597</c:v>
                </c:pt>
                <c:pt idx="45">
                  <c:v>42596</c:v>
                </c:pt>
                <c:pt idx="46">
                  <c:v>42595</c:v>
                </c:pt>
                <c:pt idx="47">
                  <c:v>42594</c:v>
                </c:pt>
                <c:pt idx="48">
                  <c:v>42593</c:v>
                </c:pt>
                <c:pt idx="49">
                  <c:v>42592</c:v>
                </c:pt>
                <c:pt idx="50">
                  <c:v>42591</c:v>
                </c:pt>
                <c:pt idx="51">
                  <c:v>42590</c:v>
                </c:pt>
                <c:pt idx="52">
                  <c:v>42589</c:v>
                </c:pt>
                <c:pt idx="53">
                  <c:v>42588</c:v>
                </c:pt>
                <c:pt idx="54">
                  <c:v>42587</c:v>
                </c:pt>
                <c:pt idx="55">
                  <c:v>42586</c:v>
                </c:pt>
                <c:pt idx="56">
                  <c:v>42585</c:v>
                </c:pt>
                <c:pt idx="57">
                  <c:v>42584</c:v>
                </c:pt>
                <c:pt idx="58">
                  <c:v>42583</c:v>
                </c:pt>
                <c:pt idx="59">
                  <c:v>42582</c:v>
                </c:pt>
                <c:pt idx="60">
                  <c:v>42581</c:v>
                </c:pt>
                <c:pt idx="61">
                  <c:v>42580</c:v>
                </c:pt>
                <c:pt idx="62">
                  <c:v>42579</c:v>
                </c:pt>
                <c:pt idx="63">
                  <c:v>42578</c:v>
                </c:pt>
                <c:pt idx="64">
                  <c:v>42577</c:v>
                </c:pt>
                <c:pt idx="65">
                  <c:v>42576</c:v>
                </c:pt>
                <c:pt idx="66">
                  <c:v>42575</c:v>
                </c:pt>
                <c:pt idx="67">
                  <c:v>42574</c:v>
                </c:pt>
                <c:pt idx="68">
                  <c:v>42573</c:v>
                </c:pt>
                <c:pt idx="69">
                  <c:v>42572</c:v>
                </c:pt>
                <c:pt idx="70">
                  <c:v>42571</c:v>
                </c:pt>
                <c:pt idx="71">
                  <c:v>42570</c:v>
                </c:pt>
                <c:pt idx="72">
                  <c:v>42569</c:v>
                </c:pt>
                <c:pt idx="73">
                  <c:v>42568</c:v>
                </c:pt>
                <c:pt idx="74">
                  <c:v>42567</c:v>
                </c:pt>
                <c:pt idx="75">
                  <c:v>42566</c:v>
                </c:pt>
                <c:pt idx="76">
                  <c:v>42565</c:v>
                </c:pt>
                <c:pt idx="77">
                  <c:v>42564</c:v>
                </c:pt>
                <c:pt idx="78">
                  <c:v>42563</c:v>
                </c:pt>
                <c:pt idx="79">
                  <c:v>42562</c:v>
                </c:pt>
                <c:pt idx="80">
                  <c:v>42561</c:v>
                </c:pt>
                <c:pt idx="81">
                  <c:v>42560</c:v>
                </c:pt>
                <c:pt idx="82">
                  <c:v>42559</c:v>
                </c:pt>
                <c:pt idx="83">
                  <c:v>42558</c:v>
                </c:pt>
                <c:pt idx="84">
                  <c:v>42557</c:v>
                </c:pt>
                <c:pt idx="85">
                  <c:v>42556</c:v>
                </c:pt>
                <c:pt idx="86">
                  <c:v>42555</c:v>
                </c:pt>
                <c:pt idx="87">
                  <c:v>42554</c:v>
                </c:pt>
                <c:pt idx="88">
                  <c:v>42553</c:v>
                </c:pt>
                <c:pt idx="89">
                  <c:v>42552</c:v>
                </c:pt>
                <c:pt idx="90">
                  <c:v>42551</c:v>
                </c:pt>
                <c:pt idx="91">
                  <c:v>42550</c:v>
                </c:pt>
                <c:pt idx="92">
                  <c:v>42549</c:v>
                </c:pt>
                <c:pt idx="93">
                  <c:v>42548</c:v>
                </c:pt>
                <c:pt idx="94">
                  <c:v>42547</c:v>
                </c:pt>
                <c:pt idx="95">
                  <c:v>42546</c:v>
                </c:pt>
                <c:pt idx="96">
                  <c:v>42545</c:v>
                </c:pt>
                <c:pt idx="97">
                  <c:v>42544</c:v>
                </c:pt>
                <c:pt idx="98">
                  <c:v>42543</c:v>
                </c:pt>
                <c:pt idx="99">
                  <c:v>42542</c:v>
                </c:pt>
                <c:pt idx="100">
                  <c:v>42541</c:v>
                </c:pt>
                <c:pt idx="101">
                  <c:v>42540</c:v>
                </c:pt>
                <c:pt idx="102">
                  <c:v>42539</c:v>
                </c:pt>
                <c:pt idx="103">
                  <c:v>42538</c:v>
                </c:pt>
                <c:pt idx="104">
                  <c:v>42537</c:v>
                </c:pt>
                <c:pt idx="105">
                  <c:v>42536</c:v>
                </c:pt>
                <c:pt idx="106">
                  <c:v>42535</c:v>
                </c:pt>
                <c:pt idx="107">
                  <c:v>42534</c:v>
                </c:pt>
                <c:pt idx="108">
                  <c:v>42533</c:v>
                </c:pt>
                <c:pt idx="109">
                  <c:v>42532</c:v>
                </c:pt>
                <c:pt idx="110">
                  <c:v>42531</c:v>
                </c:pt>
                <c:pt idx="111">
                  <c:v>42530</c:v>
                </c:pt>
                <c:pt idx="112">
                  <c:v>42529</c:v>
                </c:pt>
                <c:pt idx="113">
                  <c:v>42528</c:v>
                </c:pt>
                <c:pt idx="114">
                  <c:v>42527</c:v>
                </c:pt>
                <c:pt idx="115">
                  <c:v>42526</c:v>
                </c:pt>
                <c:pt idx="116">
                  <c:v>42525</c:v>
                </c:pt>
                <c:pt idx="117">
                  <c:v>42524</c:v>
                </c:pt>
                <c:pt idx="118">
                  <c:v>42523</c:v>
                </c:pt>
                <c:pt idx="119">
                  <c:v>42522</c:v>
                </c:pt>
              </c:numCache>
            </c:numRef>
          </c:cat>
          <c:val>
            <c:numRef>
              <c:f>'2016'!$B$2:$B$121</c:f>
              <c:numCache>
                <c:formatCode>General</c:formatCode>
                <c:ptCount val="120"/>
                <c:pt idx="7">
                  <c:v>585</c:v>
                </c:pt>
                <c:pt idx="8">
                  <c:v>37</c:v>
                </c:pt>
                <c:pt idx="9">
                  <c:v>138</c:v>
                </c:pt>
                <c:pt idx="10">
                  <c:v>26</c:v>
                </c:pt>
                <c:pt idx="11">
                  <c:v>1</c:v>
                </c:pt>
                <c:pt idx="17">
                  <c:v>4</c:v>
                </c:pt>
                <c:pt idx="20">
                  <c:v>1</c:v>
                </c:pt>
                <c:pt idx="24">
                  <c:v>163</c:v>
                </c:pt>
                <c:pt idx="25">
                  <c:v>91</c:v>
                </c:pt>
                <c:pt idx="26">
                  <c:v>186</c:v>
                </c:pt>
                <c:pt idx="28">
                  <c:v>11</c:v>
                </c:pt>
                <c:pt idx="29">
                  <c:v>55</c:v>
                </c:pt>
                <c:pt idx="36">
                  <c:v>4</c:v>
                </c:pt>
                <c:pt idx="42">
                  <c:v>41</c:v>
                </c:pt>
                <c:pt idx="43">
                  <c:v>35</c:v>
                </c:pt>
                <c:pt idx="45">
                  <c:v>48</c:v>
                </c:pt>
                <c:pt idx="46">
                  <c:v>88</c:v>
                </c:pt>
                <c:pt idx="49">
                  <c:v>37</c:v>
                </c:pt>
                <c:pt idx="50">
                  <c:v>169</c:v>
                </c:pt>
                <c:pt idx="51">
                  <c:v>57</c:v>
                </c:pt>
                <c:pt idx="52">
                  <c:v>647</c:v>
                </c:pt>
                <c:pt idx="53">
                  <c:v>1425</c:v>
                </c:pt>
                <c:pt idx="54">
                  <c:v>981</c:v>
                </c:pt>
                <c:pt idx="57">
                  <c:v>186</c:v>
                </c:pt>
                <c:pt idx="58">
                  <c:v>10</c:v>
                </c:pt>
                <c:pt idx="60">
                  <c:v>87</c:v>
                </c:pt>
                <c:pt idx="61">
                  <c:v>4</c:v>
                </c:pt>
                <c:pt idx="62">
                  <c:v>3</c:v>
                </c:pt>
                <c:pt idx="63">
                  <c:v>4</c:v>
                </c:pt>
                <c:pt idx="64">
                  <c:v>797</c:v>
                </c:pt>
                <c:pt idx="65">
                  <c:v>544</c:v>
                </c:pt>
                <c:pt idx="68">
                  <c:v>1207</c:v>
                </c:pt>
                <c:pt idx="69">
                  <c:v>1462</c:v>
                </c:pt>
                <c:pt idx="71">
                  <c:v>640</c:v>
                </c:pt>
                <c:pt idx="72">
                  <c:v>881</c:v>
                </c:pt>
                <c:pt idx="73">
                  <c:v>1906</c:v>
                </c:pt>
                <c:pt idx="74">
                  <c:v>26</c:v>
                </c:pt>
                <c:pt idx="75">
                  <c:v>196</c:v>
                </c:pt>
                <c:pt idx="77">
                  <c:v>5</c:v>
                </c:pt>
                <c:pt idx="78">
                  <c:v>647</c:v>
                </c:pt>
                <c:pt idx="79">
                  <c:v>13</c:v>
                </c:pt>
                <c:pt idx="80">
                  <c:v>122</c:v>
                </c:pt>
                <c:pt idx="81">
                  <c:v>884</c:v>
                </c:pt>
                <c:pt idx="82">
                  <c:v>316</c:v>
                </c:pt>
                <c:pt idx="91">
                  <c:v>23</c:v>
                </c:pt>
                <c:pt idx="93">
                  <c:v>55</c:v>
                </c:pt>
                <c:pt idx="95">
                  <c:v>8</c:v>
                </c:pt>
                <c:pt idx="96">
                  <c:v>10</c:v>
                </c:pt>
                <c:pt idx="97">
                  <c:v>152</c:v>
                </c:pt>
                <c:pt idx="99">
                  <c:v>3</c:v>
                </c:pt>
                <c:pt idx="100">
                  <c:v>283</c:v>
                </c:pt>
                <c:pt idx="102">
                  <c:v>229</c:v>
                </c:pt>
                <c:pt idx="103">
                  <c:v>226</c:v>
                </c:pt>
                <c:pt idx="104">
                  <c:v>494</c:v>
                </c:pt>
                <c:pt idx="105">
                  <c:v>9</c:v>
                </c:pt>
                <c:pt idx="106">
                  <c:v>181</c:v>
                </c:pt>
                <c:pt idx="107">
                  <c:v>40</c:v>
                </c:pt>
                <c:pt idx="109">
                  <c:v>37</c:v>
                </c:pt>
                <c:pt idx="110">
                  <c:v>148</c:v>
                </c:pt>
                <c:pt idx="112">
                  <c:v>1281</c:v>
                </c:pt>
                <c:pt idx="113">
                  <c:v>2257</c:v>
                </c:pt>
                <c:pt idx="114">
                  <c:v>605</c:v>
                </c:pt>
                <c:pt idx="115">
                  <c:v>1386</c:v>
                </c:pt>
                <c:pt idx="119">
                  <c:v>2257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84"/>
        <c:axId val="113115904"/>
        <c:axId val="138277248"/>
      </c:barChart>
      <c:dateAx>
        <c:axId val="113115904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138277248"/>
        <c:crosses val="autoZero"/>
        <c:auto val="1"/>
        <c:lblOffset val="100"/>
        <c:baseTimeUnit val="days"/>
      </c:dateAx>
      <c:valAx>
        <c:axId val="13827724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131159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376640"/>
        <c:axId val="67436544"/>
      </c:lineChart>
      <c:catAx>
        <c:axId val="67376640"/>
        <c:scaling>
          <c:orientation val="minMax"/>
        </c:scaling>
        <c:delete val="1"/>
        <c:axPos val="b"/>
        <c:numFmt formatCode="mm/dd/yyyy" sourceLinked="1"/>
        <c:majorTickMark val="out"/>
        <c:minorTickMark val="none"/>
        <c:tickLblPos val="nextTo"/>
        <c:crossAx val="67436544"/>
        <c:crosses val="autoZero"/>
        <c:auto val="1"/>
        <c:lblAlgn val="ctr"/>
        <c:lblOffset val="100"/>
        <c:noMultiLvlLbl val="0"/>
      </c:catAx>
      <c:valAx>
        <c:axId val="674365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6737664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0.76458</cdr:x>
      <cdr:y>0.31667</cdr:y>
    </cdr:from>
    <cdr:to>
      <cdr:x>0.97823</cdr:x>
      <cdr:y>0.51736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893924" y="723901"/>
          <a:ext cx="1367531" cy="4587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endParaRPr lang="en-US" sz="100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0.76458</cdr:x>
      <cdr:y>0.31667</cdr:y>
    </cdr:from>
    <cdr:to>
      <cdr:x>0.97823</cdr:x>
      <cdr:y>0.51736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893924" y="723901"/>
          <a:ext cx="1367531" cy="4587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endParaRPr lang="en-US" sz="100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7F500-520D-4140-8C2B-E822DF8F1739}" type="datetimeFigureOut">
              <a:rPr lang="en-US" smtClean="0"/>
              <a:t>10/22/2016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2D191D-091B-487D-9382-751615324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559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663EB-2133-403D-9102-29E8C43C6727}" type="datetimeFigureOut">
              <a:rPr lang="en-US" smtClean="0"/>
              <a:t>10/22/2016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A90E8-A818-49F8-A457-0BE821AA2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43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663EB-2133-403D-9102-29E8C43C6727}" type="datetimeFigureOut">
              <a:rPr lang="en-US" smtClean="0"/>
              <a:t>10/22/2016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A90E8-A818-49F8-A457-0BE821AA2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450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663EB-2133-403D-9102-29E8C43C6727}" type="datetimeFigureOut">
              <a:rPr lang="en-US" smtClean="0"/>
              <a:t>10/22/2016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A90E8-A818-49F8-A457-0BE821AA2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488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663EB-2133-403D-9102-29E8C43C6727}" type="datetimeFigureOut">
              <a:rPr lang="en-US" smtClean="0"/>
              <a:t>10/22/2016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A90E8-A818-49F8-A457-0BE821AA2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360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663EB-2133-403D-9102-29E8C43C6727}" type="datetimeFigureOut">
              <a:rPr lang="en-US" smtClean="0"/>
              <a:t>10/22/2016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A90E8-A818-49F8-A457-0BE821AA2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446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663EB-2133-403D-9102-29E8C43C6727}" type="datetimeFigureOut">
              <a:rPr lang="en-US" smtClean="0"/>
              <a:t>10/22/2016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A90E8-A818-49F8-A457-0BE821AA2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391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663EB-2133-403D-9102-29E8C43C6727}" type="datetimeFigureOut">
              <a:rPr lang="en-US" smtClean="0"/>
              <a:t>10/22/2016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A90E8-A818-49F8-A457-0BE821AA2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194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663EB-2133-403D-9102-29E8C43C6727}" type="datetimeFigureOut">
              <a:rPr lang="en-US" smtClean="0"/>
              <a:t>10/22/2016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A90E8-A818-49F8-A457-0BE821AA2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786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663EB-2133-403D-9102-29E8C43C6727}" type="datetimeFigureOut">
              <a:rPr lang="en-US" smtClean="0"/>
              <a:t>10/22/2016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A90E8-A818-49F8-A457-0BE821AA2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837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663EB-2133-403D-9102-29E8C43C6727}" type="datetimeFigureOut">
              <a:rPr lang="en-US" smtClean="0"/>
              <a:t>10/22/2016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A90E8-A818-49F8-A457-0BE821AA2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356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663EB-2133-403D-9102-29E8C43C6727}" type="datetimeFigureOut">
              <a:rPr lang="en-US" smtClean="0"/>
              <a:t>10/22/2016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A90E8-A818-49F8-A457-0BE821AA2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71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C663EB-2133-403D-9102-29E8C43C6727}" type="datetimeFigureOut">
              <a:rPr lang="en-US" smtClean="0"/>
              <a:t>10/22/2016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A90E8-A818-49F8-A457-0BE821AA2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361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gacc.nifc.gov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1" name="Text Box 3"/>
          <p:cNvSpPr txBox="1">
            <a:spLocks noChangeArrowheads="1"/>
          </p:cNvSpPr>
          <p:nvPr/>
        </p:nvSpPr>
        <p:spPr bwMode="auto">
          <a:xfrm>
            <a:off x="3733800" y="6142857"/>
            <a:ext cx="47244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4000" b="1" dirty="0">
                <a:latin typeface="Arial Narrow" pitchFamily="34" charset="0"/>
              </a:rPr>
              <a:t>John </a:t>
            </a:r>
            <a:r>
              <a:rPr lang="en-US" sz="4000" b="1" dirty="0" err="1">
                <a:latin typeface="Arial Narrow" pitchFamily="34" charset="0"/>
              </a:rPr>
              <a:t>Saltenberger</a:t>
            </a:r>
            <a:endParaRPr lang="en-US" sz="4000" b="1" dirty="0">
              <a:latin typeface="Arial Narrow" pitchFamily="34" charset="0"/>
            </a:endParaRPr>
          </a:p>
        </p:txBody>
      </p:sp>
      <p:pic>
        <p:nvPicPr>
          <p:cNvPr id="18435" name="Picture 4" descr="USFWS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086" y="3429000"/>
            <a:ext cx="2359025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5" descr="DOI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359062"/>
            <a:ext cx="3048000" cy="291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0694" name="Text Box 6"/>
          <p:cNvSpPr txBox="1">
            <a:spLocks noChangeArrowheads="1"/>
          </p:cNvSpPr>
          <p:nvPr/>
        </p:nvSpPr>
        <p:spPr bwMode="auto">
          <a:xfrm>
            <a:off x="2286000" y="37891"/>
            <a:ext cx="7010400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6600" b="1" dirty="0" smtClean="0">
                <a:latin typeface="+mn-lt"/>
              </a:rPr>
              <a:t>Fire Season 2016 </a:t>
            </a:r>
          </a:p>
          <a:p>
            <a:pPr algn="ctr" eaLnBrk="1" hangingPunct="1"/>
            <a:r>
              <a:rPr lang="en-US" sz="5400" b="1" dirty="0" smtClean="0">
                <a:latin typeface="+mn-lt"/>
              </a:rPr>
              <a:t>Summary</a:t>
            </a:r>
            <a:endParaRPr lang="en-US" sz="5400" b="1" dirty="0">
              <a:latin typeface="+mn-lt"/>
            </a:endParaRPr>
          </a:p>
          <a:p>
            <a:pPr algn="ctr" eaLnBrk="1" hangingPunct="1"/>
            <a:r>
              <a:rPr lang="en-US" sz="5400" b="1" dirty="0" smtClean="0">
                <a:latin typeface="+mn-lt"/>
              </a:rPr>
              <a:t>Oregon AMS</a:t>
            </a:r>
            <a:endParaRPr lang="en-US" sz="5400" b="1" dirty="0">
              <a:latin typeface="+mn-lt"/>
            </a:endParaRPr>
          </a:p>
          <a:p>
            <a:pPr algn="ctr" eaLnBrk="1" hangingPunct="1"/>
            <a:r>
              <a:rPr lang="en-US" sz="5400" b="1" dirty="0" smtClean="0">
                <a:latin typeface="+mn-lt"/>
              </a:rPr>
              <a:t>Oct 22</a:t>
            </a:r>
            <a:r>
              <a:rPr lang="en-US" sz="5400" b="1" baseline="30000" dirty="0" smtClean="0">
                <a:latin typeface="+mn-lt"/>
              </a:rPr>
              <a:t>nd</a:t>
            </a:r>
            <a:r>
              <a:rPr lang="en-US" sz="5400" b="1" dirty="0" smtClean="0">
                <a:latin typeface="+mn-lt"/>
              </a:rPr>
              <a:t> 2016</a:t>
            </a:r>
            <a:endParaRPr lang="en-US" sz="5400" b="1" dirty="0">
              <a:latin typeface="+mn-lt"/>
            </a:endParaRPr>
          </a:p>
        </p:txBody>
      </p:sp>
      <p:pic>
        <p:nvPicPr>
          <p:cNvPr id="7" name="Picture 6" descr="O:\gis\LOGOS\nwcc_logo\NWCC Logo Main Desig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00"/>
            <a:ext cx="2590800" cy="142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IMET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54175"/>
            <a:ext cx="316865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828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3872" y="152400"/>
            <a:ext cx="8247063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 extrusionH="19050" contourW="50800">
            <a:bevelT/>
            <a:bevelB/>
            <a:contourClr>
              <a:schemeClr val="tx2">
                <a:lumMod val="50000"/>
              </a:schemeClr>
            </a:contourClr>
          </a:sp3d>
        </p:spPr>
      </p:pic>
      <p:pic>
        <p:nvPicPr>
          <p:cNvPr id="3" name="Picture 2" descr="Map of Geographic Area Coordination Center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87" y="1290695"/>
            <a:ext cx="806823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1" descr="ps_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7075" y="5867400"/>
            <a:ext cx="7969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278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" descr="stag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6951" y="609600"/>
            <a:ext cx="4787900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6" descr="USDA_FS_0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575" y="4088871"/>
            <a:ext cx="3746500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Rectangle 9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-408456" y="21236"/>
            <a:ext cx="9144000" cy="4927600"/>
          </a:xfrm>
          <a:noFill/>
        </p:spPr>
        <p:txBody>
          <a:bodyPr>
            <a:normAutofit fontScale="70000" lnSpcReduction="20000"/>
          </a:bodyPr>
          <a:lstStyle/>
          <a:p>
            <a:pPr algn="ctr" eaLnBrk="1" hangingPunct="1">
              <a:buFontTx/>
              <a:buNone/>
            </a:pPr>
            <a:r>
              <a:rPr lang="en-US" sz="4000" dirty="0" smtClean="0"/>
              <a:t>     </a:t>
            </a:r>
            <a:r>
              <a:rPr lang="en-US" sz="5200" b="1" dirty="0" smtClean="0"/>
              <a:t>Northwest Interagency Coordination Center</a:t>
            </a:r>
          </a:p>
          <a:p>
            <a:pPr marL="457200" lvl="1" indent="0" eaLnBrk="1" hangingPunct="1">
              <a:buNone/>
            </a:pPr>
            <a:r>
              <a:rPr lang="en-US" sz="5800" dirty="0" smtClean="0"/>
              <a:t>Incident </a:t>
            </a:r>
            <a:r>
              <a:rPr lang="en-US" sz="5800" dirty="0" smtClean="0"/>
              <a:t>Workload</a:t>
            </a:r>
          </a:p>
          <a:p>
            <a:pPr lvl="1" eaLnBrk="1" hangingPunct="1"/>
            <a:r>
              <a:rPr lang="en-US" sz="5800" dirty="0" smtClean="0"/>
              <a:t>Status Reporting</a:t>
            </a:r>
          </a:p>
          <a:p>
            <a:pPr lvl="1" eaLnBrk="1" hangingPunct="1"/>
            <a:r>
              <a:rPr lang="en-US" sz="5800" dirty="0" smtClean="0"/>
              <a:t>Mobilization</a:t>
            </a:r>
          </a:p>
          <a:p>
            <a:pPr lvl="1" eaLnBrk="1" hangingPunct="1"/>
            <a:r>
              <a:rPr lang="en-US" sz="5800" dirty="0" smtClean="0"/>
              <a:t>Logistic Support</a:t>
            </a:r>
          </a:p>
          <a:p>
            <a:pPr lvl="1" eaLnBrk="1" hangingPunct="1"/>
            <a:r>
              <a:rPr lang="en-US" sz="5800" dirty="0" smtClean="0"/>
              <a:t> Planning</a:t>
            </a:r>
          </a:p>
          <a:p>
            <a:pPr lvl="2" eaLnBrk="1" hangingPunct="1"/>
            <a:r>
              <a:rPr lang="en-US" sz="5800" dirty="0" smtClean="0"/>
              <a:t>Prioritizing</a:t>
            </a:r>
          </a:p>
          <a:p>
            <a:pPr lvl="2" eaLnBrk="1" hangingPunct="1"/>
            <a:r>
              <a:rPr lang="en-US" sz="5800" dirty="0" smtClean="0"/>
              <a:t>Pre-positioning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-990600" y="4724400"/>
            <a:ext cx="568027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2" eaLnBrk="1" hangingPunct="1"/>
            <a:r>
              <a:rPr lang="en-US" sz="4800" b="1" i="1" dirty="0">
                <a:solidFill>
                  <a:srgbClr val="FF0000"/>
                </a:solidFill>
              </a:rPr>
              <a:t>3-5 day planning</a:t>
            </a:r>
          </a:p>
          <a:p>
            <a:pPr lvl="2" eaLnBrk="1" hangingPunct="1"/>
            <a:r>
              <a:rPr lang="en-US" sz="4800" b="1" i="1" dirty="0">
                <a:solidFill>
                  <a:srgbClr val="FF0000"/>
                </a:solidFill>
              </a:rPr>
              <a:t>window is crucial</a:t>
            </a:r>
            <a:r>
              <a:rPr lang="en-US" sz="4400" i="1" dirty="0">
                <a:solidFill>
                  <a:srgbClr val="FF000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4066348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9617323"/>
              </p:ext>
            </p:extLst>
          </p:nvPr>
        </p:nvGraphicFramePr>
        <p:xfrm>
          <a:off x="0" y="1447800"/>
          <a:ext cx="89916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609600" y="3048000"/>
            <a:ext cx="8229600" cy="0"/>
          </a:xfrm>
          <a:prstGeom prst="line">
            <a:avLst/>
          </a:prstGeom>
          <a:ln w="1143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371600" y="39914"/>
            <a:ext cx="678576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dirty="0" smtClean="0"/>
              <a:t>Number of Wildfires by Year</a:t>
            </a:r>
          </a:p>
          <a:p>
            <a:pPr algn="ctr"/>
            <a:r>
              <a:rPr lang="en-US" sz="4400" b="1" dirty="0" smtClean="0"/>
              <a:t>Since 2000</a:t>
            </a:r>
            <a:endParaRPr lang="en-US" sz="4400" dirty="0"/>
          </a:p>
        </p:txBody>
      </p:sp>
      <p:sp>
        <p:nvSpPr>
          <p:cNvPr id="12" name="Rectangular Callout 11"/>
          <p:cNvSpPr/>
          <p:nvPr/>
        </p:nvSpPr>
        <p:spPr>
          <a:xfrm>
            <a:off x="838200" y="4243119"/>
            <a:ext cx="3733800" cy="1676400"/>
          </a:xfrm>
          <a:prstGeom prst="wedgeRectCallout">
            <a:avLst>
              <a:gd name="adj1" fmla="val 48974"/>
              <a:gd name="adj2" fmla="val -11804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838200" y="4419599"/>
            <a:ext cx="37229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17 Year Average:</a:t>
            </a:r>
          </a:p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4,039 fires </a:t>
            </a:r>
            <a:endParaRPr lang="en-US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256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8136127"/>
              </p:ext>
            </p:extLst>
          </p:nvPr>
        </p:nvGraphicFramePr>
        <p:xfrm>
          <a:off x="0" y="1447800"/>
          <a:ext cx="89916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609600" y="3048000"/>
            <a:ext cx="8229600" cy="0"/>
          </a:xfrm>
          <a:prstGeom prst="line">
            <a:avLst/>
          </a:prstGeom>
          <a:ln w="1143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371600" y="39914"/>
            <a:ext cx="678576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dirty="0" smtClean="0"/>
              <a:t>Number of Wildfires by Year</a:t>
            </a:r>
          </a:p>
          <a:p>
            <a:pPr algn="ctr"/>
            <a:r>
              <a:rPr lang="en-US" sz="4400" b="1" dirty="0" smtClean="0"/>
              <a:t>Since 2000</a:t>
            </a:r>
            <a:endParaRPr lang="en-US" sz="4400" dirty="0"/>
          </a:p>
        </p:txBody>
      </p:sp>
      <p:sp>
        <p:nvSpPr>
          <p:cNvPr id="12" name="Rectangular Callout 11"/>
          <p:cNvSpPr/>
          <p:nvPr/>
        </p:nvSpPr>
        <p:spPr>
          <a:xfrm>
            <a:off x="838200" y="4243119"/>
            <a:ext cx="3733800" cy="1676400"/>
          </a:xfrm>
          <a:prstGeom prst="wedgeRectCallout">
            <a:avLst>
              <a:gd name="adj1" fmla="val 48974"/>
              <a:gd name="adj2" fmla="val -11804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838200" y="4419599"/>
            <a:ext cx="37229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17 Year Average:</a:t>
            </a:r>
          </a:p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4,039 fires 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8" name="Rectangular Callout 7"/>
          <p:cNvSpPr/>
          <p:nvPr/>
        </p:nvSpPr>
        <p:spPr>
          <a:xfrm>
            <a:off x="3886200" y="1219200"/>
            <a:ext cx="3733800" cy="2590800"/>
          </a:xfrm>
          <a:prstGeom prst="wedgeRectCallout">
            <a:avLst>
              <a:gd name="adj1" fmla="val 73893"/>
              <a:gd name="adj2" fmla="val 964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886200" y="1395680"/>
            <a:ext cx="37229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2016:</a:t>
            </a:r>
          </a:p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2,416 fires</a:t>
            </a:r>
          </a:p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60% of normal </a:t>
            </a:r>
            <a:endParaRPr lang="en-US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39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2049016"/>
              </p:ext>
            </p:extLst>
          </p:nvPr>
        </p:nvGraphicFramePr>
        <p:xfrm>
          <a:off x="0" y="1486464"/>
          <a:ext cx="9144000" cy="53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1568675" y="39914"/>
            <a:ext cx="639162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dirty="0" smtClean="0"/>
              <a:t>Total Acres burned by Year</a:t>
            </a:r>
          </a:p>
          <a:p>
            <a:pPr algn="ctr"/>
            <a:r>
              <a:rPr lang="en-US" sz="4400" b="1" dirty="0" smtClean="0"/>
              <a:t>Since 2000</a:t>
            </a:r>
            <a:endParaRPr lang="en-US" sz="4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762000" y="4724400"/>
            <a:ext cx="8229600" cy="0"/>
          </a:xfrm>
          <a:prstGeom prst="line">
            <a:avLst/>
          </a:prstGeom>
          <a:ln w="1143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ular Callout 6"/>
          <p:cNvSpPr/>
          <p:nvPr/>
        </p:nvSpPr>
        <p:spPr>
          <a:xfrm>
            <a:off x="1038707" y="1981200"/>
            <a:ext cx="3733800" cy="1676400"/>
          </a:xfrm>
          <a:prstGeom prst="wedgeRectCallout">
            <a:avLst>
              <a:gd name="adj1" fmla="val 64012"/>
              <a:gd name="adj2" fmla="val 1154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034696" y="2157680"/>
            <a:ext cx="37229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17 Year Average:</a:t>
            </a:r>
          </a:p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641,095 acres </a:t>
            </a:r>
            <a:endParaRPr lang="en-US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14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1191160"/>
              </p:ext>
            </p:extLst>
          </p:nvPr>
        </p:nvGraphicFramePr>
        <p:xfrm>
          <a:off x="0" y="1486464"/>
          <a:ext cx="9144000" cy="53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1568675" y="39914"/>
            <a:ext cx="639162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dirty="0" smtClean="0"/>
              <a:t>Total Acres burned by Year</a:t>
            </a:r>
          </a:p>
          <a:p>
            <a:pPr algn="ctr"/>
            <a:r>
              <a:rPr lang="en-US" sz="4400" b="1" dirty="0" smtClean="0"/>
              <a:t>Since 2000</a:t>
            </a:r>
            <a:endParaRPr lang="en-US" sz="4400" dirty="0"/>
          </a:p>
        </p:txBody>
      </p:sp>
      <p:sp>
        <p:nvSpPr>
          <p:cNvPr id="6" name="Rectangular Callout 5"/>
          <p:cNvSpPr/>
          <p:nvPr/>
        </p:nvSpPr>
        <p:spPr>
          <a:xfrm>
            <a:off x="1219200" y="5181600"/>
            <a:ext cx="3733800" cy="1676400"/>
          </a:xfrm>
          <a:prstGeom prst="wedgeRectCallout">
            <a:avLst>
              <a:gd name="adj1" fmla="val 145215"/>
              <a:gd name="adj2" fmla="val -386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215189" y="5358080"/>
            <a:ext cx="37229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2016 total:</a:t>
            </a:r>
          </a:p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499,168 acres 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8" name="Rectangular Callout 7"/>
          <p:cNvSpPr/>
          <p:nvPr/>
        </p:nvSpPr>
        <p:spPr>
          <a:xfrm>
            <a:off x="1038707" y="1981200"/>
            <a:ext cx="3733800" cy="1676400"/>
          </a:xfrm>
          <a:prstGeom prst="wedgeRectCallout">
            <a:avLst>
              <a:gd name="adj1" fmla="val 64012"/>
              <a:gd name="adj2" fmla="val 1154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034696" y="2157680"/>
            <a:ext cx="37229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17 Year Average:</a:t>
            </a:r>
          </a:p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641,095 acres </a:t>
            </a:r>
            <a:endParaRPr lang="en-US" sz="4000" b="1" dirty="0">
              <a:solidFill>
                <a:schemeClr val="bg1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762000" y="4724400"/>
            <a:ext cx="8229600" cy="0"/>
          </a:xfrm>
          <a:prstGeom prst="line">
            <a:avLst/>
          </a:prstGeom>
          <a:ln w="1143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6555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3986" y="1905000"/>
            <a:ext cx="4317785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b="1" dirty="0" smtClean="0"/>
              <a:t>Tracking Daily </a:t>
            </a:r>
          </a:p>
          <a:p>
            <a:pPr algn="ctr"/>
            <a:r>
              <a:rPr lang="en-US" sz="5400" b="1" dirty="0" smtClean="0"/>
              <a:t>Fire Danger</a:t>
            </a:r>
            <a:endParaRPr lang="en-US" sz="5400" dirty="0"/>
          </a:p>
        </p:txBody>
      </p:sp>
      <p:pic>
        <p:nvPicPr>
          <p:cNvPr id="5" name="Picture 4" descr="http://static.panoramio.com/photos/large/3687080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52" r="18905"/>
          <a:stretch/>
        </p:blipFill>
        <p:spPr bwMode="auto">
          <a:xfrm>
            <a:off x="4391771" y="762000"/>
            <a:ext cx="4569349" cy="518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PSAs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825" y="800100"/>
            <a:ext cx="3857625" cy="5029200"/>
          </a:xfrm>
          <a:prstGeom prst="rect">
            <a:avLst/>
          </a:prstGeom>
          <a:solidFill>
            <a:srgbClr val="000080"/>
          </a:solidFill>
          <a:ln>
            <a:noFill/>
          </a:ln>
          <a:extLst/>
        </p:spPr>
      </p:pic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6700838" y="10287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6700838" y="14859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7081838" y="14859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7234238" y="11811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7615238" y="14097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auto">
          <a:xfrm>
            <a:off x="7996238" y="11811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>
            <a:off x="7539038" y="16383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7615238" y="11049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7005638" y="2019300"/>
            <a:ext cx="76200" cy="76200"/>
          </a:xfrm>
          <a:prstGeom prst="ellipse">
            <a:avLst/>
          </a:prstGeom>
          <a:solidFill>
            <a:srgbClr val="0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" name="Oval 16"/>
          <p:cNvSpPr>
            <a:spLocks noChangeArrowheads="1"/>
          </p:cNvSpPr>
          <p:nvPr/>
        </p:nvSpPr>
        <p:spPr bwMode="auto">
          <a:xfrm>
            <a:off x="7920038" y="2400300"/>
            <a:ext cx="76200" cy="76200"/>
          </a:xfrm>
          <a:prstGeom prst="ellipse">
            <a:avLst/>
          </a:prstGeom>
          <a:solidFill>
            <a:srgbClr val="0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7386638" y="2857500"/>
            <a:ext cx="76200" cy="76200"/>
          </a:xfrm>
          <a:prstGeom prst="ellipse">
            <a:avLst/>
          </a:prstGeom>
          <a:solidFill>
            <a:srgbClr val="0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9" name="Oval 17"/>
          <p:cNvSpPr>
            <a:spLocks noChangeArrowheads="1"/>
          </p:cNvSpPr>
          <p:nvPr/>
        </p:nvSpPr>
        <p:spPr bwMode="auto">
          <a:xfrm>
            <a:off x="8072438" y="29337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Oval 18"/>
          <p:cNvSpPr>
            <a:spLocks noChangeArrowheads="1"/>
          </p:cNvSpPr>
          <p:nvPr/>
        </p:nvSpPr>
        <p:spPr bwMode="auto">
          <a:xfrm>
            <a:off x="8224838" y="33909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Oval 19"/>
          <p:cNvSpPr>
            <a:spLocks noChangeArrowheads="1"/>
          </p:cNvSpPr>
          <p:nvPr/>
        </p:nvSpPr>
        <p:spPr bwMode="auto">
          <a:xfrm>
            <a:off x="8301038" y="36957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Oval 20"/>
          <p:cNvSpPr>
            <a:spLocks noChangeArrowheads="1"/>
          </p:cNvSpPr>
          <p:nvPr/>
        </p:nvSpPr>
        <p:spPr bwMode="auto">
          <a:xfrm>
            <a:off x="7767638" y="33909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Oval 21"/>
          <p:cNvSpPr>
            <a:spLocks noChangeArrowheads="1"/>
          </p:cNvSpPr>
          <p:nvPr/>
        </p:nvSpPr>
        <p:spPr bwMode="auto">
          <a:xfrm>
            <a:off x="7462838" y="36195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Oval 22"/>
          <p:cNvSpPr>
            <a:spLocks noChangeArrowheads="1"/>
          </p:cNvSpPr>
          <p:nvPr/>
        </p:nvSpPr>
        <p:spPr bwMode="auto">
          <a:xfrm>
            <a:off x="7310438" y="41529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Oval 23"/>
          <p:cNvSpPr>
            <a:spLocks noChangeArrowheads="1"/>
          </p:cNvSpPr>
          <p:nvPr/>
        </p:nvSpPr>
        <p:spPr bwMode="auto">
          <a:xfrm>
            <a:off x="7843838" y="40767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Oval 24"/>
          <p:cNvSpPr>
            <a:spLocks noChangeArrowheads="1"/>
          </p:cNvSpPr>
          <p:nvPr/>
        </p:nvSpPr>
        <p:spPr bwMode="auto">
          <a:xfrm>
            <a:off x="8148638" y="39243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Oval 25"/>
          <p:cNvSpPr>
            <a:spLocks noChangeArrowheads="1"/>
          </p:cNvSpPr>
          <p:nvPr/>
        </p:nvSpPr>
        <p:spPr bwMode="auto">
          <a:xfrm>
            <a:off x="6624638" y="19431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Oval 26"/>
          <p:cNvSpPr>
            <a:spLocks noChangeArrowheads="1"/>
          </p:cNvSpPr>
          <p:nvPr/>
        </p:nvSpPr>
        <p:spPr bwMode="auto">
          <a:xfrm>
            <a:off x="6472238" y="22479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Oval 27"/>
          <p:cNvSpPr>
            <a:spLocks noChangeArrowheads="1"/>
          </p:cNvSpPr>
          <p:nvPr/>
        </p:nvSpPr>
        <p:spPr bwMode="auto">
          <a:xfrm>
            <a:off x="6472238" y="27813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Oval 28"/>
          <p:cNvSpPr>
            <a:spLocks noChangeArrowheads="1"/>
          </p:cNvSpPr>
          <p:nvPr/>
        </p:nvSpPr>
        <p:spPr bwMode="auto">
          <a:xfrm>
            <a:off x="6396038" y="31623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Oval 29"/>
          <p:cNvSpPr>
            <a:spLocks noChangeArrowheads="1"/>
          </p:cNvSpPr>
          <p:nvPr/>
        </p:nvSpPr>
        <p:spPr bwMode="auto">
          <a:xfrm>
            <a:off x="6243638" y="3543300"/>
            <a:ext cx="76200" cy="76200"/>
          </a:xfrm>
          <a:prstGeom prst="ellipse">
            <a:avLst/>
          </a:prstGeom>
          <a:solidFill>
            <a:srgbClr val="0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Oval 30"/>
          <p:cNvSpPr>
            <a:spLocks noChangeArrowheads="1"/>
          </p:cNvSpPr>
          <p:nvPr/>
        </p:nvSpPr>
        <p:spPr bwMode="auto">
          <a:xfrm>
            <a:off x="6396038" y="3695700"/>
            <a:ext cx="76200" cy="76200"/>
          </a:xfrm>
          <a:prstGeom prst="ellipse">
            <a:avLst/>
          </a:prstGeom>
          <a:solidFill>
            <a:srgbClr val="0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Oval 31"/>
          <p:cNvSpPr>
            <a:spLocks noChangeArrowheads="1"/>
          </p:cNvSpPr>
          <p:nvPr/>
        </p:nvSpPr>
        <p:spPr bwMode="auto">
          <a:xfrm>
            <a:off x="6396038" y="4152900"/>
            <a:ext cx="76200" cy="76200"/>
          </a:xfrm>
          <a:prstGeom prst="ellipse">
            <a:avLst/>
          </a:prstGeom>
          <a:solidFill>
            <a:srgbClr val="0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Oval 32"/>
          <p:cNvSpPr>
            <a:spLocks noChangeArrowheads="1"/>
          </p:cNvSpPr>
          <p:nvPr/>
        </p:nvSpPr>
        <p:spPr bwMode="auto">
          <a:xfrm>
            <a:off x="6167438" y="43053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Oval 33"/>
          <p:cNvSpPr>
            <a:spLocks noChangeArrowheads="1"/>
          </p:cNvSpPr>
          <p:nvPr/>
        </p:nvSpPr>
        <p:spPr bwMode="auto">
          <a:xfrm>
            <a:off x="6777038" y="4305300"/>
            <a:ext cx="76200" cy="76200"/>
          </a:xfrm>
          <a:prstGeom prst="ellipse">
            <a:avLst/>
          </a:prstGeom>
          <a:solidFill>
            <a:srgbClr val="0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Oval 34"/>
          <p:cNvSpPr>
            <a:spLocks noChangeArrowheads="1"/>
          </p:cNvSpPr>
          <p:nvPr/>
        </p:nvSpPr>
        <p:spPr bwMode="auto">
          <a:xfrm>
            <a:off x="6929438" y="4305300"/>
            <a:ext cx="76200" cy="76200"/>
          </a:xfrm>
          <a:prstGeom prst="ellipse">
            <a:avLst/>
          </a:prstGeom>
          <a:solidFill>
            <a:srgbClr val="0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Oval 35"/>
          <p:cNvSpPr>
            <a:spLocks noChangeArrowheads="1"/>
          </p:cNvSpPr>
          <p:nvPr/>
        </p:nvSpPr>
        <p:spPr bwMode="auto">
          <a:xfrm>
            <a:off x="7691438" y="45339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Oval 36"/>
          <p:cNvSpPr>
            <a:spLocks noChangeArrowheads="1"/>
          </p:cNvSpPr>
          <p:nvPr/>
        </p:nvSpPr>
        <p:spPr bwMode="auto">
          <a:xfrm>
            <a:off x="7005638" y="48387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Oval 37"/>
          <p:cNvSpPr>
            <a:spLocks noChangeArrowheads="1"/>
          </p:cNvSpPr>
          <p:nvPr/>
        </p:nvSpPr>
        <p:spPr bwMode="auto">
          <a:xfrm>
            <a:off x="7462838" y="52959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Oval 38"/>
          <p:cNvSpPr>
            <a:spLocks noChangeArrowheads="1"/>
          </p:cNvSpPr>
          <p:nvPr/>
        </p:nvSpPr>
        <p:spPr bwMode="auto">
          <a:xfrm>
            <a:off x="8148638" y="46863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Oval 39"/>
          <p:cNvSpPr>
            <a:spLocks noChangeArrowheads="1"/>
          </p:cNvSpPr>
          <p:nvPr/>
        </p:nvSpPr>
        <p:spPr bwMode="auto">
          <a:xfrm>
            <a:off x="8072438" y="53721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Oval 40"/>
          <p:cNvSpPr>
            <a:spLocks noChangeArrowheads="1"/>
          </p:cNvSpPr>
          <p:nvPr/>
        </p:nvSpPr>
        <p:spPr bwMode="auto">
          <a:xfrm>
            <a:off x="6015038" y="46863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Oval 41"/>
          <p:cNvSpPr>
            <a:spLocks noChangeArrowheads="1"/>
          </p:cNvSpPr>
          <p:nvPr/>
        </p:nvSpPr>
        <p:spPr bwMode="auto">
          <a:xfrm>
            <a:off x="6319838" y="47625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Oval 42"/>
          <p:cNvSpPr>
            <a:spLocks noChangeArrowheads="1"/>
          </p:cNvSpPr>
          <p:nvPr/>
        </p:nvSpPr>
        <p:spPr bwMode="auto">
          <a:xfrm>
            <a:off x="6167438" y="50673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Oval 43"/>
          <p:cNvSpPr>
            <a:spLocks noChangeArrowheads="1"/>
          </p:cNvSpPr>
          <p:nvPr/>
        </p:nvSpPr>
        <p:spPr bwMode="auto">
          <a:xfrm>
            <a:off x="6472238" y="55245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Oval 44"/>
          <p:cNvSpPr>
            <a:spLocks noChangeArrowheads="1"/>
          </p:cNvSpPr>
          <p:nvPr/>
        </p:nvSpPr>
        <p:spPr bwMode="auto">
          <a:xfrm>
            <a:off x="5862638" y="55245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Oval 45"/>
          <p:cNvSpPr>
            <a:spLocks noChangeArrowheads="1"/>
          </p:cNvSpPr>
          <p:nvPr/>
        </p:nvSpPr>
        <p:spPr bwMode="auto">
          <a:xfrm>
            <a:off x="5862638" y="4305300"/>
            <a:ext cx="76200" cy="76200"/>
          </a:xfrm>
          <a:prstGeom prst="ellipse">
            <a:avLst/>
          </a:prstGeom>
          <a:solidFill>
            <a:srgbClr val="0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Oval 46"/>
          <p:cNvSpPr>
            <a:spLocks noChangeArrowheads="1"/>
          </p:cNvSpPr>
          <p:nvPr/>
        </p:nvSpPr>
        <p:spPr bwMode="auto">
          <a:xfrm>
            <a:off x="5786438" y="4686300"/>
            <a:ext cx="76200" cy="76200"/>
          </a:xfrm>
          <a:prstGeom prst="ellipse">
            <a:avLst/>
          </a:prstGeom>
          <a:solidFill>
            <a:srgbClr val="0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47"/>
          <p:cNvSpPr>
            <a:spLocks noChangeArrowheads="1"/>
          </p:cNvSpPr>
          <p:nvPr/>
        </p:nvSpPr>
        <p:spPr bwMode="auto">
          <a:xfrm>
            <a:off x="5710238" y="5143500"/>
            <a:ext cx="76200" cy="76200"/>
          </a:xfrm>
          <a:prstGeom prst="ellipse">
            <a:avLst/>
          </a:prstGeom>
          <a:solidFill>
            <a:srgbClr val="0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Oval 48"/>
          <p:cNvSpPr>
            <a:spLocks noChangeArrowheads="1"/>
          </p:cNvSpPr>
          <p:nvPr/>
        </p:nvSpPr>
        <p:spPr bwMode="auto">
          <a:xfrm>
            <a:off x="5557838" y="5524500"/>
            <a:ext cx="76200" cy="76200"/>
          </a:xfrm>
          <a:prstGeom prst="ellipse">
            <a:avLst/>
          </a:prstGeom>
          <a:solidFill>
            <a:srgbClr val="0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Oval 49"/>
          <p:cNvSpPr>
            <a:spLocks noChangeArrowheads="1"/>
          </p:cNvSpPr>
          <p:nvPr/>
        </p:nvSpPr>
        <p:spPr bwMode="auto">
          <a:xfrm>
            <a:off x="5481638" y="5143500"/>
            <a:ext cx="76200" cy="76200"/>
          </a:xfrm>
          <a:prstGeom prst="ellipse">
            <a:avLst/>
          </a:prstGeom>
          <a:solidFill>
            <a:srgbClr val="0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0"/>
          <p:cNvSpPr>
            <a:spLocks noChangeArrowheads="1"/>
          </p:cNvSpPr>
          <p:nvPr/>
        </p:nvSpPr>
        <p:spPr bwMode="auto">
          <a:xfrm>
            <a:off x="5329238" y="5524500"/>
            <a:ext cx="76200" cy="76200"/>
          </a:xfrm>
          <a:prstGeom prst="ellipse">
            <a:avLst/>
          </a:prstGeom>
          <a:solidFill>
            <a:srgbClr val="0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1"/>
          <p:cNvSpPr>
            <a:spLocks noChangeArrowheads="1"/>
          </p:cNvSpPr>
          <p:nvPr/>
        </p:nvSpPr>
        <p:spPr bwMode="auto">
          <a:xfrm>
            <a:off x="5100638" y="5219700"/>
            <a:ext cx="76200" cy="76200"/>
          </a:xfrm>
          <a:prstGeom prst="ellipse">
            <a:avLst/>
          </a:prstGeom>
          <a:solidFill>
            <a:srgbClr val="0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Oval 52"/>
          <p:cNvSpPr>
            <a:spLocks noChangeArrowheads="1"/>
          </p:cNvSpPr>
          <p:nvPr/>
        </p:nvSpPr>
        <p:spPr bwMode="auto">
          <a:xfrm>
            <a:off x="5024438" y="5524500"/>
            <a:ext cx="76200" cy="76200"/>
          </a:xfrm>
          <a:prstGeom prst="ellipse">
            <a:avLst/>
          </a:prstGeom>
          <a:solidFill>
            <a:srgbClr val="0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Oval 53"/>
          <p:cNvSpPr>
            <a:spLocks noChangeArrowheads="1"/>
          </p:cNvSpPr>
          <p:nvPr/>
        </p:nvSpPr>
        <p:spPr bwMode="auto">
          <a:xfrm>
            <a:off x="4872038" y="5600700"/>
            <a:ext cx="76200" cy="76200"/>
          </a:xfrm>
          <a:prstGeom prst="ellipse">
            <a:avLst/>
          </a:prstGeom>
          <a:solidFill>
            <a:srgbClr val="0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Oval 54"/>
          <p:cNvSpPr>
            <a:spLocks noChangeArrowheads="1"/>
          </p:cNvSpPr>
          <p:nvPr/>
        </p:nvSpPr>
        <p:spPr bwMode="auto">
          <a:xfrm>
            <a:off x="5786438" y="36195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Oval 55"/>
          <p:cNvSpPr>
            <a:spLocks noChangeArrowheads="1"/>
          </p:cNvSpPr>
          <p:nvPr/>
        </p:nvSpPr>
        <p:spPr bwMode="auto">
          <a:xfrm>
            <a:off x="5862638" y="37719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Oval 56"/>
          <p:cNvSpPr>
            <a:spLocks noChangeArrowheads="1"/>
          </p:cNvSpPr>
          <p:nvPr/>
        </p:nvSpPr>
        <p:spPr bwMode="auto">
          <a:xfrm>
            <a:off x="5481638" y="38481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Oval 57"/>
          <p:cNvSpPr>
            <a:spLocks noChangeArrowheads="1"/>
          </p:cNvSpPr>
          <p:nvPr/>
        </p:nvSpPr>
        <p:spPr bwMode="auto">
          <a:xfrm>
            <a:off x="5634038" y="40005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Oval 58"/>
          <p:cNvSpPr>
            <a:spLocks noChangeArrowheads="1"/>
          </p:cNvSpPr>
          <p:nvPr/>
        </p:nvSpPr>
        <p:spPr bwMode="auto">
          <a:xfrm>
            <a:off x="5329238" y="40005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Oval 59"/>
          <p:cNvSpPr>
            <a:spLocks noChangeArrowheads="1"/>
          </p:cNvSpPr>
          <p:nvPr/>
        </p:nvSpPr>
        <p:spPr bwMode="auto">
          <a:xfrm>
            <a:off x="5253038" y="45339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Oval 60"/>
          <p:cNvSpPr>
            <a:spLocks noChangeArrowheads="1"/>
          </p:cNvSpPr>
          <p:nvPr/>
        </p:nvSpPr>
        <p:spPr bwMode="auto">
          <a:xfrm>
            <a:off x="4948238" y="45339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Oval 61"/>
          <p:cNvSpPr>
            <a:spLocks noChangeArrowheads="1"/>
          </p:cNvSpPr>
          <p:nvPr/>
        </p:nvSpPr>
        <p:spPr bwMode="auto">
          <a:xfrm>
            <a:off x="5024438" y="49911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Oval 62"/>
          <p:cNvSpPr>
            <a:spLocks noChangeArrowheads="1"/>
          </p:cNvSpPr>
          <p:nvPr/>
        </p:nvSpPr>
        <p:spPr bwMode="auto">
          <a:xfrm>
            <a:off x="6167438" y="24003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Oval 63"/>
          <p:cNvSpPr>
            <a:spLocks noChangeArrowheads="1"/>
          </p:cNvSpPr>
          <p:nvPr/>
        </p:nvSpPr>
        <p:spPr bwMode="auto">
          <a:xfrm>
            <a:off x="5862638" y="30099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Oval 64"/>
          <p:cNvSpPr>
            <a:spLocks noChangeArrowheads="1"/>
          </p:cNvSpPr>
          <p:nvPr/>
        </p:nvSpPr>
        <p:spPr bwMode="auto">
          <a:xfrm>
            <a:off x="5862638" y="33909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Oval 65"/>
          <p:cNvSpPr>
            <a:spLocks noChangeArrowheads="1"/>
          </p:cNvSpPr>
          <p:nvPr/>
        </p:nvSpPr>
        <p:spPr bwMode="auto">
          <a:xfrm>
            <a:off x="5862638" y="27051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Oval 66"/>
          <p:cNvSpPr>
            <a:spLocks noChangeArrowheads="1"/>
          </p:cNvSpPr>
          <p:nvPr/>
        </p:nvSpPr>
        <p:spPr bwMode="auto">
          <a:xfrm>
            <a:off x="5329238" y="28575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Oval 67"/>
          <p:cNvSpPr>
            <a:spLocks noChangeArrowheads="1"/>
          </p:cNvSpPr>
          <p:nvPr/>
        </p:nvSpPr>
        <p:spPr bwMode="auto">
          <a:xfrm>
            <a:off x="5176838" y="34671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Oval 68"/>
          <p:cNvSpPr>
            <a:spLocks noChangeArrowheads="1"/>
          </p:cNvSpPr>
          <p:nvPr/>
        </p:nvSpPr>
        <p:spPr bwMode="auto">
          <a:xfrm>
            <a:off x="5024438" y="36957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Oval 69"/>
          <p:cNvSpPr>
            <a:spLocks noChangeArrowheads="1"/>
          </p:cNvSpPr>
          <p:nvPr/>
        </p:nvSpPr>
        <p:spPr bwMode="auto">
          <a:xfrm>
            <a:off x="5253038" y="37719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Oval 70"/>
          <p:cNvSpPr>
            <a:spLocks noChangeArrowheads="1"/>
          </p:cNvSpPr>
          <p:nvPr/>
        </p:nvSpPr>
        <p:spPr bwMode="auto">
          <a:xfrm>
            <a:off x="5786438" y="10287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73" name="Oval 71"/>
          <p:cNvSpPr>
            <a:spLocks noChangeArrowheads="1"/>
          </p:cNvSpPr>
          <p:nvPr/>
        </p:nvSpPr>
        <p:spPr bwMode="auto">
          <a:xfrm>
            <a:off x="6015038" y="14097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Oval 72"/>
          <p:cNvSpPr>
            <a:spLocks noChangeArrowheads="1"/>
          </p:cNvSpPr>
          <p:nvPr/>
        </p:nvSpPr>
        <p:spPr bwMode="auto">
          <a:xfrm>
            <a:off x="6167438" y="15621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" name="Oval 73"/>
          <p:cNvSpPr>
            <a:spLocks noChangeArrowheads="1"/>
          </p:cNvSpPr>
          <p:nvPr/>
        </p:nvSpPr>
        <p:spPr bwMode="auto">
          <a:xfrm>
            <a:off x="6319838" y="18669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Oval 74"/>
          <p:cNvSpPr>
            <a:spLocks noChangeArrowheads="1"/>
          </p:cNvSpPr>
          <p:nvPr/>
        </p:nvSpPr>
        <p:spPr bwMode="auto">
          <a:xfrm>
            <a:off x="5481638" y="16383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Oval 75"/>
          <p:cNvSpPr>
            <a:spLocks noChangeArrowheads="1"/>
          </p:cNvSpPr>
          <p:nvPr/>
        </p:nvSpPr>
        <p:spPr bwMode="auto">
          <a:xfrm>
            <a:off x="5405438" y="20955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" name="Oval 76"/>
          <p:cNvSpPr>
            <a:spLocks noChangeArrowheads="1"/>
          </p:cNvSpPr>
          <p:nvPr/>
        </p:nvSpPr>
        <p:spPr bwMode="auto">
          <a:xfrm>
            <a:off x="5253038" y="24003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79" name="Oval 77"/>
          <p:cNvSpPr>
            <a:spLocks noChangeArrowheads="1"/>
          </p:cNvSpPr>
          <p:nvPr/>
        </p:nvSpPr>
        <p:spPr bwMode="auto">
          <a:xfrm>
            <a:off x="5024438" y="19431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Oval 78"/>
          <p:cNvSpPr>
            <a:spLocks noChangeArrowheads="1"/>
          </p:cNvSpPr>
          <p:nvPr/>
        </p:nvSpPr>
        <p:spPr bwMode="auto">
          <a:xfrm>
            <a:off x="4795838" y="1562100"/>
            <a:ext cx="76200" cy="76200"/>
          </a:xfrm>
          <a:prstGeom prst="ellipse">
            <a:avLst/>
          </a:prstGeom>
          <a:solidFill>
            <a:srgbClr val="000080"/>
          </a:solidFill>
          <a:ln>
            <a:solidFill>
              <a:schemeClr val="tx1"/>
            </a:solidFill>
          </a:ln>
          <a:ex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499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78486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Up Arrow 3"/>
          <p:cNvSpPr/>
          <p:nvPr/>
        </p:nvSpPr>
        <p:spPr>
          <a:xfrm rot="8675202">
            <a:off x="4281227" y="2377201"/>
            <a:ext cx="717904" cy="1051230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772886"/>
            <a:ext cx="3505200" cy="1938992"/>
          </a:xfrm>
          <a:prstGeom prst="rect">
            <a:avLst/>
          </a:prstGeom>
          <a:solidFill>
            <a:schemeClr val="bg1"/>
          </a:solidFill>
          <a:ln w="635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Historical Average Peak </a:t>
            </a:r>
          </a:p>
          <a:p>
            <a:pPr algn="ctr"/>
            <a:r>
              <a:rPr lang="en-US" sz="4000" b="1" dirty="0" smtClean="0"/>
              <a:t>Aug 10</a:t>
            </a:r>
            <a:endParaRPr lang="en-US" sz="4000" b="1" dirty="0"/>
          </a:p>
        </p:txBody>
      </p:sp>
      <p:sp>
        <p:nvSpPr>
          <p:cNvPr id="2" name="Rectangle 1"/>
          <p:cNvSpPr/>
          <p:nvPr/>
        </p:nvSpPr>
        <p:spPr>
          <a:xfrm>
            <a:off x="372980" y="14959"/>
            <a:ext cx="8534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/>
              <a:t>Typical summer rise in Regional Fire Danger</a:t>
            </a:r>
            <a:endParaRPr lang="en-US" sz="3600" b="1" dirty="0"/>
          </a:p>
        </p:txBody>
      </p:sp>
      <p:sp>
        <p:nvSpPr>
          <p:cNvPr id="7" name="Up Arrow 6"/>
          <p:cNvSpPr/>
          <p:nvPr/>
        </p:nvSpPr>
        <p:spPr>
          <a:xfrm rot="18976362">
            <a:off x="873359" y="4815846"/>
            <a:ext cx="717904" cy="1051230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447800" y="5105400"/>
            <a:ext cx="3505200" cy="1323439"/>
          </a:xfrm>
          <a:prstGeom prst="rect">
            <a:avLst/>
          </a:prstGeom>
          <a:solidFill>
            <a:schemeClr val="bg1"/>
          </a:solidFill>
          <a:ln w="635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Begin tracking</a:t>
            </a:r>
          </a:p>
          <a:p>
            <a:pPr algn="ctr"/>
            <a:r>
              <a:rPr lang="en-US" sz="4000" b="1" dirty="0" smtClean="0"/>
              <a:t>June 1</a:t>
            </a:r>
            <a:endParaRPr lang="en-US" sz="4000" b="1" dirty="0"/>
          </a:p>
        </p:txBody>
      </p:sp>
      <p:sp>
        <p:nvSpPr>
          <p:cNvPr id="9" name="Up Arrow 8"/>
          <p:cNvSpPr/>
          <p:nvPr/>
        </p:nvSpPr>
        <p:spPr>
          <a:xfrm rot="21072962">
            <a:off x="7351421" y="3886390"/>
            <a:ext cx="717904" cy="1051230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554580" y="4986270"/>
            <a:ext cx="3505200" cy="1323439"/>
          </a:xfrm>
          <a:prstGeom prst="rect">
            <a:avLst/>
          </a:prstGeom>
          <a:solidFill>
            <a:schemeClr val="bg1"/>
          </a:solidFill>
          <a:ln w="635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End tracking</a:t>
            </a:r>
          </a:p>
          <a:p>
            <a:pPr algn="ctr"/>
            <a:r>
              <a:rPr lang="en-US" sz="4000" b="1" dirty="0" smtClean="0"/>
              <a:t>October 1</a:t>
            </a:r>
            <a:endParaRPr lang="en-US" sz="4000" b="1" dirty="0"/>
          </a:p>
        </p:txBody>
      </p:sp>
      <p:sp>
        <p:nvSpPr>
          <p:cNvPr id="6" name="Freeform 5"/>
          <p:cNvSpPr/>
          <p:nvPr/>
        </p:nvSpPr>
        <p:spPr>
          <a:xfrm>
            <a:off x="943997" y="3341914"/>
            <a:ext cx="6643346" cy="1644356"/>
          </a:xfrm>
          <a:custGeom>
            <a:avLst/>
            <a:gdLst>
              <a:gd name="connsiteX0" fmla="*/ 6643346 w 6643346"/>
              <a:gd name="connsiteY0" fmla="*/ 544286 h 1644356"/>
              <a:gd name="connsiteX1" fmla="*/ 6588917 w 6643346"/>
              <a:gd name="connsiteY1" fmla="*/ 511629 h 1644356"/>
              <a:gd name="connsiteX2" fmla="*/ 6490946 w 6643346"/>
              <a:gd name="connsiteY2" fmla="*/ 468086 h 1644356"/>
              <a:gd name="connsiteX3" fmla="*/ 6469174 w 6643346"/>
              <a:gd name="connsiteY3" fmla="*/ 446315 h 1644356"/>
              <a:gd name="connsiteX4" fmla="*/ 6403860 w 6643346"/>
              <a:gd name="connsiteY4" fmla="*/ 457200 h 1644356"/>
              <a:gd name="connsiteX5" fmla="*/ 6392974 w 6643346"/>
              <a:gd name="connsiteY5" fmla="*/ 489857 h 1644356"/>
              <a:gd name="connsiteX6" fmla="*/ 6371203 w 6643346"/>
              <a:gd name="connsiteY6" fmla="*/ 424543 h 1644356"/>
              <a:gd name="connsiteX7" fmla="*/ 6305889 w 6643346"/>
              <a:gd name="connsiteY7" fmla="*/ 402772 h 1644356"/>
              <a:gd name="connsiteX8" fmla="*/ 6251460 w 6643346"/>
              <a:gd name="connsiteY8" fmla="*/ 413657 h 1644356"/>
              <a:gd name="connsiteX9" fmla="*/ 6164374 w 6643346"/>
              <a:gd name="connsiteY9" fmla="*/ 478972 h 1644356"/>
              <a:gd name="connsiteX10" fmla="*/ 6142603 w 6643346"/>
              <a:gd name="connsiteY10" fmla="*/ 511629 h 1644356"/>
              <a:gd name="connsiteX11" fmla="*/ 6109946 w 6643346"/>
              <a:gd name="connsiteY11" fmla="*/ 533400 h 1644356"/>
              <a:gd name="connsiteX12" fmla="*/ 6088174 w 6643346"/>
              <a:gd name="connsiteY12" fmla="*/ 555172 h 1644356"/>
              <a:gd name="connsiteX13" fmla="*/ 6033746 w 6643346"/>
              <a:gd name="connsiteY13" fmla="*/ 598715 h 1644356"/>
              <a:gd name="connsiteX14" fmla="*/ 6022860 w 6643346"/>
              <a:gd name="connsiteY14" fmla="*/ 653143 h 1644356"/>
              <a:gd name="connsiteX15" fmla="*/ 6011974 w 6643346"/>
              <a:gd name="connsiteY15" fmla="*/ 620486 h 1644356"/>
              <a:gd name="connsiteX16" fmla="*/ 6001089 w 6643346"/>
              <a:gd name="connsiteY16" fmla="*/ 576943 h 1644356"/>
              <a:gd name="connsiteX17" fmla="*/ 5946660 w 6643346"/>
              <a:gd name="connsiteY17" fmla="*/ 566057 h 1644356"/>
              <a:gd name="connsiteX18" fmla="*/ 5924889 w 6643346"/>
              <a:gd name="connsiteY18" fmla="*/ 533400 h 1644356"/>
              <a:gd name="connsiteX19" fmla="*/ 5892232 w 6643346"/>
              <a:gd name="connsiteY19" fmla="*/ 468086 h 1644356"/>
              <a:gd name="connsiteX20" fmla="*/ 5848689 w 6643346"/>
              <a:gd name="connsiteY20" fmla="*/ 424543 h 1644356"/>
              <a:gd name="connsiteX21" fmla="*/ 5805146 w 6643346"/>
              <a:gd name="connsiteY21" fmla="*/ 381000 h 1644356"/>
              <a:gd name="connsiteX22" fmla="*/ 5761603 w 6643346"/>
              <a:gd name="connsiteY22" fmla="*/ 337457 h 1644356"/>
              <a:gd name="connsiteX23" fmla="*/ 5739832 w 6643346"/>
              <a:gd name="connsiteY23" fmla="*/ 304800 h 1644356"/>
              <a:gd name="connsiteX24" fmla="*/ 5707174 w 6643346"/>
              <a:gd name="connsiteY24" fmla="*/ 293915 h 1644356"/>
              <a:gd name="connsiteX25" fmla="*/ 5620089 w 6643346"/>
              <a:gd name="connsiteY25" fmla="*/ 272143 h 1644356"/>
              <a:gd name="connsiteX26" fmla="*/ 5533003 w 6643346"/>
              <a:gd name="connsiteY26" fmla="*/ 304800 h 1644356"/>
              <a:gd name="connsiteX27" fmla="*/ 5489460 w 6643346"/>
              <a:gd name="connsiteY27" fmla="*/ 391886 h 1644356"/>
              <a:gd name="connsiteX28" fmla="*/ 5435032 w 6643346"/>
              <a:gd name="connsiteY28" fmla="*/ 402772 h 1644356"/>
              <a:gd name="connsiteX29" fmla="*/ 5369717 w 6643346"/>
              <a:gd name="connsiteY29" fmla="*/ 370115 h 1644356"/>
              <a:gd name="connsiteX30" fmla="*/ 5358832 w 6643346"/>
              <a:gd name="connsiteY30" fmla="*/ 337457 h 1644356"/>
              <a:gd name="connsiteX31" fmla="*/ 5326174 w 6643346"/>
              <a:gd name="connsiteY31" fmla="*/ 326572 h 1644356"/>
              <a:gd name="connsiteX32" fmla="*/ 5271746 w 6643346"/>
              <a:gd name="connsiteY32" fmla="*/ 315686 h 1644356"/>
              <a:gd name="connsiteX33" fmla="*/ 5239089 w 6643346"/>
              <a:gd name="connsiteY33" fmla="*/ 326572 h 1644356"/>
              <a:gd name="connsiteX34" fmla="*/ 5173774 w 6643346"/>
              <a:gd name="connsiteY34" fmla="*/ 304800 h 1644356"/>
              <a:gd name="connsiteX35" fmla="*/ 5141117 w 6643346"/>
              <a:gd name="connsiteY35" fmla="*/ 315686 h 1644356"/>
              <a:gd name="connsiteX36" fmla="*/ 5108460 w 6643346"/>
              <a:gd name="connsiteY36" fmla="*/ 293915 h 1644356"/>
              <a:gd name="connsiteX37" fmla="*/ 5021374 w 6643346"/>
              <a:gd name="connsiteY37" fmla="*/ 272143 h 1644356"/>
              <a:gd name="connsiteX38" fmla="*/ 4999603 w 6643346"/>
              <a:gd name="connsiteY38" fmla="*/ 206829 h 1644356"/>
              <a:gd name="connsiteX39" fmla="*/ 4934289 w 6643346"/>
              <a:gd name="connsiteY39" fmla="*/ 185057 h 1644356"/>
              <a:gd name="connsiteX40" fmla="*/ 4868974 w 6643346"/>
              <a:gd name="connsiteY40" fmla="*/ 141515 h 1644356"/>
              <a:gd name="connsiteX41" fmla="*/ 4803660 w 6643346"/>
              <a:gd name="connsiteY41" fmla="*/ 108857 h 1644356"/>
              <a:gd name="connsiteX42" fmla="*/ 4760117 w 6643346"/>
              <a:gd name="connsiteY42" fmla="*/ 76200 h 1644356"/>
              <a:gd name="connsiteX43" fmla="*/ 4585946 w 6643346"/>
              <a:gd name="connsiteY43" fmla="*/ 76200 h 1644356"/>
              <a:gd name="connsiteX44" fmla="*/ 4553289 w 6643346"/>
              <a:gd name="connsiteY44" fmla="*/ 130629 h 1644356"/>
              <a:gd name="connsiteX45" fmla="*/ 4531517 w 6643346"/>
              <a:gd name="connsiteY45" fmla="*/ 152400 h 1644356"/>
              <a:gd name="connsiteX46" fmla="*/ 4466203 w 6643346"/>
              <a:gd name="connsiteY46" fmla="*/ 185057 h 1644356"/>
              <a:gd name="connsiteX47" fmla="*/ 4455317 w 6643346"/>
              <a:gd name="connsiteY47" fmla="*/ 152400 h 1644356"/>
              <a:gd name="connsiteX48" fmla="*/ 4433546 w 6643346"/>
              <a:gd name="connsiteY48" fmla="*/ 119743 h 1644356"/>
              <a:gd name="connsiteX49" fmla="*/ 4400889 w 6643346"/>
              <a:gd name="connsiteY49" fmla="*/ 108857 h 1644356"/>
              <a:gd name="connsiteX50" fmla="*/ 4324689 w 6643346"/>
              <a:gd name="connsiteY50" fmla="*/ 97972 h 1644356"/>
              <a:gd name="connsiteX51" fmla="*/ 4270260 w 6643346"/>
              <a:gd name="connsiteY51" fmla="*/ 54429 h 1644356"/>
              <a:gd name="connsiteX52" fmla="*/ 4139632 w 6643346"/>
              <a:gd name="connsiteY52" fmla="*/ 32657 h 1644356"/>
              <a:gd name="connsiteX53" fmla="*/ 4052546 w 6643346"/>
              <a:gd name="connsiteY53" fmla="*/ 21772 h 1644356"/>
              <a:gd name="connsiteX54" fmla="*/ 3976346 w 6643346"/>
              <a:gd name="connsiteY54" fmla="*/ 0 h 1644356"/>
              <a:gd name="connsiteX55" fmla="*/ 3932803 w 6643346"/>
              <a:gd name="connsiteY55" fmla="*/ 10886 h 1644356"/>
              <a:gd name="connsiteX56" fmla="*/ 3900146 w 6643346"/>
              <a:gd name="connsiteY56" fmla="*/ 32657 h 1644356"/>
              <a:gd name="connsiteX57" fmla="*/ 3878374 w 6643346"/>
              <a:gd name="connsiteY57" fmla="*/ 54429 h 1644356"/>
              <a:gd name="connsiteX58" fmla="*/ 3813060 w 6643346"/>
              <a:gd name="connsiteY58" fmla="*/ 87086 h 1644356"/>
              <a:gd name="connsiteX59" fmla="*/ 3704203 w 6643346"/>
              <a:gd name="connsiteY59" fmla="*/ 108857 h 1644356"/>
              <a:gd name="connsiteX60" fmla="*/ 3682432 w 6643346"/>
              <a:gd name="connsiteY60" fmla="*/ 130629 h 1644356"/>
              <a:gd name="connsiteX61" fmla="*/ 3671546 w 6643346"/>
              <a:gd name="connsiteY61" fmla="*/ 163286 h 1644356"/>
              <a:gd name="connsiteX62" fmla="*/ 3638889 w 6643346"/>
              <a:gd name="connsiteY62" fmla="*/ 174172 h 1644356"/>
              <a:gd name="connsiteX63" fmla="*/ 3628003 w 6643346"/>
              <a:gd name="connsiteY63" fmla="*/ 206829 h 1644356"/>
              <a:gd name="connsiteX64" fmla="*/ 3595346 w 6643346"/>
              <a:gd name="connsiteY64" fmla="*/ 185057 h 1644356"/>
              <a:gd name="connsiteX65" fmla="*/ 3508260 w 6643346"/>
              <a:gd name="connsiteY65" fmla="*/ 141515 h 1644356"/>
              <a:gd name="connsiteX66" fmla="*/ 3301432 w 6643346"/>
              <a:gd name="connsiteY66" fmla="*/ 130629 h 1644356"/>
              <a:gd name="connsiteX67" fmla="*/ 3290546 w 6643346"/>
              <a:gd name="connsiteY67" fmla="*/ 97972 h 1644356"/>
              <a:gd name="connsiteX68" fmla="*/ 3257889 w 6643346"/>
              <a:gd name="connsiteY68" fmla="*/ 87086 h 1644356"/>
              <a:gd name="connsiteX69" fmla="*/ 3149032 w 6643346"/>
              <a:gd name="connsiteY69" fmla="*/ 119743 h 1644356"/>
              <a:gd name="connsiteX70" fmla="*/ 3040174 w 6643346"/>
              <a:gd name="connsiteY70" fmla="*/ 130629 h 1644356"/>
              <a:gd name="connsiteX71" fmla="*/ 3007517 w 6643346"/>
              <a:gd name="connsiteY71" fmla="*/ 141515 h 1644356"/>
              <a:gd name="connsiteX72" fmla="*/ 2996632 w 6643346"/>
              <a:gd name="connsiteY72" fmla="*/ 174172 h 1644356"/>
              <a:gd name="connsiteX73" fmla="*/ 2963974 w 6643346"/>
              <a:gd name="connsiteY73" fmla="*/ 250372 h 1644356"/>
              <a:gd name="connsiteX74" fmla="*/ 2931317 w 6643346"/>
              <a:gd name="connsiteY74" fmla="*/ 261257 h 1644356"/>
              <a:gd name="connsiteX75" fmla="*/ 2898660 w 6643346"/>
              <a:gd name="connsiteY75" fmla="*/ 315686 h 1644356"/>
              <a:gd name="connsiteX76" fmla="*/ 2855117 w 6643346"/>
              <a:gd name="connsiteY76" fmla="*/ 326572 h 1644356"/>
              <a:gd name="connsiteX77" fmla="*/ 2789803 w 6643346"/>
              <a:gd name="connsiteY77" fmla="*/ 348343 h 1644356"/>
              <a:gd name="connsiteX78" fmla="*/ 2746260 w 6643346"/>
              <a:gd name="connsiteY78" fmla="*/ 391886 h 1644356"/>
              <a:gd name="connsiteX79" fmla="*/ 2680946 w 6643346"/>
              <a:gd name="connsiteY79" fmla="*/ 370115 h 1644356"/>
              <a:gd name="connsiteX80" fmla="*/ 2648289 w 6643346"/>
              <a:gd name="connsiteY80" fmla="*/ 381000 h 1644356"/>
              <a:gd name="connsiteX81" fmla="*/ 2615632 w 6643346"/>
              <a:gd name="connsiteY81" fmla="*/ 435429 h 1644356"/>
              <a:gd name="connsiteX82" fmla="*/ 2495889 w 6643346"/>
              <a:gd name="connsiteY82" fmla="*/ 468086 h 1644356"/>
              <a:gd name="connsiteX83" fmla="*/ 2463232 w 6643346"/>
              <a:gd name="connsiteY83" fmla="*/ 478972 h 1644356"/>
              <a:gd name="connsiteX84" fmla="*/ 2397917 w 6643346"/>
              <a:gd name="connsiteY84" fmla="*/ 489857 h 1644356"/>
              <a:gd name="connsiteX85" fmla="*/ 2343489 w 6643346"/>
              <a:gd name="connsiteY85" fmla="*/ 522515 h 1644356"/>
              <a:gd name="connsiteX86" fmla="*/ 2267289 w 6643346"/>
              <a:gd name="connsiteY86" fmla="*/ 544286 h 1644356"/>
              <a:gd name="connsiteX87" fmla="*/ 2256403 w 6643346"/>
              <a:gd name="connsiteY87" fmla="*/ 576943 h 1644356"/>
              <a:gd name="connsiteX88" fmla="*/ 2223746 w 6643346"/>
              <a:gd name="connsiteY88" fmla="*/ 587829 h 1644356"/>
              <a:gd name="connsiteX89" fmla="*/ 2147546 w 6643346"/>
              <a:gd name="connsiteY89" fmla="*/ 609600 h 1644356"/>
              <a:gd name="connsiteX90" fmla="*/ 2125774 w 6643346"/>
              <a:gd name="connsiteY90" fmla="*/ 642257 h 1644356"/>
              <a:gd name="connsiteX91" fmla="*/ 2093117 w 6643346"/>
              <a:gd name="connsiteY91" fmla="*/ 696686 h 1644356"/>
              <a:gd name="connsiteX92" fmla="*/ 2006032 w 6643346"/>
              <a:gd name="connsiteY92" fmla="*/ 718457 h 1644356"/>
              <a:gd name="connsiteX93" fmla="*/ 1973374 w 6643346"/>
              <a:gd name="connsiteY93" fmla="*/ 729343 h 1644356"/>
              <a:gd name="connsiteX94" fmla="*/ 1951603 w 6643346"/>
              <a:gd name="connsiteY94" fmla="*/ 751115 h 1644356"/>
              <a:gd name="connsiteX95" fmla="*/ 1918946 w 6643346"/>
              <a:gd name="connsiteY95" fmla="*/ 762000 h 1644356"/>
              <a:gd name="connsiteX96" fmla="*/ 1875403 w 6643346"/>
              <a:gd name="connsiteY96" fmla="*/ 805543 h 1644356"/>
              <a:gd name="connsiteX97" fmla="*/ 1820974 w 6643346"/>
              <a:gd name="connsiteY97" fmla="*/ 838200 h 1644356"/>
              <a:gd name="connsiteX98" fmla="*/ 1766546 w 6643346"/>
              <a:gd name="connsiteY98" fmla="*/ 892629 h 1644356"/>
              <a:gd name="connsiteX99" fmla="*/ 1744774 w 6643346"/>
              <a:gd name="connsiteY99" fmla="*/ 914400 h 1644356"/>
              <a:gd name="connsiteX100" fmla="*/ 1679460 w 6643346"/>
              <a:gd name="connsiteY100" fmla="*/ 947057 h 1644356"/>
              <a:gd name="connsiteX101" fmla="*/ 1635917 w 6643346"/>
              <a:gd name="connsiteY101" fmla="*/ 1034143 h 1644356"/>
              <a:gd name="connsiteX102" fmla="*/ 1603260 w 6643346"/>
              <a:gd name="connsiteY102" fmla="*/ 1045029 h 1644356"/>
              <a:gd name="connsiteX103" fmla="*/ 1559717 w 6643346"/>
              <a:gd name="connsiteY103" fmla="*/ 990600 h 1644356"/>
              <a:gd name="connsiteX104" fmla="*/ 1472632 w 6643346"/>
              <a:gd name="connsiteY104" fmla="*/ 1001486 h 1644356"/>
              <a:gd name="connsiteX105" fmla="*/ 1461746 w 6643346"/>
              <a:gd name="connsiteY105" fmla="*/ 1034143 h 1644356"/>
              <a:gd name="connsiteX106" fmla="*/ 1331117 w 6643346"/>
              <a:gd name="connsiteY106" fmla="*/ 1066800 h 1644356"/>
              <a:gd name="connsiteX107" fmla="*/ 1298460 w 6643346"/>
              <a:gd name="connsiteY107" fmla="*/ 1077686 h 1644356"/>
              <a:gd name="connsiteX108" fmla="*/ 1222260 w 6643346"/>
              <a:gd name="connsiteY108" fmla="*/ 1153886 h 1644356"/>
              <a:gd name="connsiteX109" fmla="*/ 1069860 w 6643346"/>
              <a:gd name="connsiteY109" fmla="*/ 1164772 h 1644356"/>
              <a:gd name="connsiteX110" fmla="*/ 1037203 w 6643346"/>
              <a:gd name="connsiteY110" fmla="*/ 1186543 h 1644356"/>
              <a:gd name="connsiteX111" fmla="*/ 982774 w 6643346"/>
              <a:gd name="connsiteY111" fmla="*/ 1262743 h 1644356"/>
              <a:gd name="connsiteX112" fmla="*/ 884803 w 6643346"/>
              <a:gd name="connsiteY112" fmla="*/ 1306286 h 1644356"/>
              <a:gd name="connsiteX113" fmla="*/ 841260 w 6643346"/>
              <a:gd name="connsiteY113" fmla="*/ 1360715 h 1644356"/>
              <a:gd name="connsiteX114" fmla="*/ 775946 w 6643346"/>
              <a:gd name="connsiteY114" fmla="*/ 1382486 h 1644356"/>
              <a:gd name="connsiteX115" fmla="*/ 710632 w 6643346"/>
              <a:gd name="connsiteY115" fmla="*/ 1426029 h 1644356"/>
              <a:gd name="connsiteX116" fmla="*/ 667089 w 6643346"/>
              <a:gd name="connsiteY116" fmla="*/ 1469572 h 1644356"/>
              <a:gd name="connsiteX117" fmla="*/ 645317 w 6643346"/>
              <a:gd name="connsiteY117" fmla="*/ 1491343 h 1644356"/>
              <a:gd name="connsiteX118" fmla="*/ 580003 w 6643346"/>
              <a:gd name="connsiteY118" fmla="*/ 1545772 h 1644356"/>
              <a:gd name="connsiteX119" fmla="*/ 471146 w 6643346"/>
              <a:gd name="connsiteY119" fmla="*/ 1513115 h 1644356"/>
              <a:gd name="connsiteX120" fmla="*/ 296974 w 6643346"/>
              <a:gd name="connsiteY120" fmla="*/ 1567543 h 1644356"/>
              <a:gd name="connsiteX121" fmla="*/ 296974 w 6643346"/>
              <a:gd name="connsiteY121" fmla="*/ 1567543 h 1644356"/>
              <a:gd name="connsiteX122" fmla="*/ 231660 w 6643346"/>
              <a:gd name="connsiteY122" fmla="*/ 1589315 h 1644356"/>
              <a:gd name="connsiteX123" fmla="*/ 199003 w 6643346"/>
              <a:gd name="connsiteY123" fmla="*/ 1600200 h 1644356"/>
              <a:gd name="connsiteX124" fmla="*/ 188117 w 6643346"/>
              <a:gd name="connsiteY124" fmla="*/ 1632857 h 1644356"/>
              <a:gd name="connsiteX125" fmla="*/ 122803 w 6643346"/>
              <a:gd name="connsiteY125" fmla="*/ 1632857 h 1644356"/>
              <a:gd name="connsiteX126" fmla="*/ 111917 w 6643346"/>
              <a:gd name="connsiteY126" fmla="*/ 1589315 h 1644356"/>
              <a:gd name="connsiteX127" fmla="*/ 35717 w 6643346"/>
              <a:gd name="connsiteY127" fmla="*/ 1589315 h 1644356"/>
              <a:gd name="connsiteX128" fmla="*/ 3060 w 6643346"/>
              <a:gd name="connsiteY128" fmla="*/ 1600200 h 1644356"/>
              <a:gd name="connsiteX129" fmla="*/ 3060 w 6643346"/>
              <a:gd name="connsiteY129" fmla="*/ 1578429 h 1644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6643346" h="1644356">
                <a:moveTo>
                  <a:pt x="6643346" y="544286"/>
                </a:moveTo>
                <a:cubicBezTo>
                  <a:pt x="6625203" y="533400"/>
                  <a:pt x="6608179" y="520384"/>
                  <a:pt x="6588917" y="511629"/>
                </a:cubicBezTo>
                <a:cubicBezTo>
                  <a:pt x="6518956" y="479828"/>
                  <a:pt x="6538271" y="505945"/>
                  <a:pt x="6490946" y="468086"/>
                </a:cubicBezTo>
                <a:cubicBezTo>
                  <a:pt x="6482932" y="461675"/>
                  <a:pt x="6476431" y="453572"/>
                  <a:pt x="6469174" y="446315"/>
                </a:cubicBezTo>
                <a:cubicBezTo>
                  <a:pt x="6447403" y="449943"/>
                  <a:pt x="6423024" y="446250"/>
                  <a:pt x="6403860" y="457200"/>
                </a:cubicBezTo>
                <a:cubicBezTo>
                  <a:pt x="6393897" y="462893"/>
                  <a:pt x="6401088" y="497971"/>
                  <a:pt x="6392974" y="489857"/>
                </a:cubicBezTo>
                <a:cubicBezTo>
                  <a:pt x="6376747" y="473630"/>
                  <a:pt x="6392974" y="431800"/>
                  <a:pt x="6371203" y="424543"/>
                </a:cubicBezTo>
                <a:lnTo>
                  <a:pt x="6305889" y="402772"/>
                </a:lnTo>
                <a:cubicBezTo>
                  <a:pt x="6287746" y="406400"/>
                  <a:pt x="6268304" y="406001"/>
                  <a:pt x="6251460" y="413657"/>
                </a:cubicBezTo>
                <a:cubicBezTo>
                  <a:pt x="6229571" y="423606"/>
                  <a:pt x="6184265" y="454108"/>
                  <a:pt x="6164374" y="478972"/>
                </a:cubicBezTo>
                <a:cubicBezTo>
                  <a:pt x="6156201" y="489188"/>
                  <a:pt x="6151854" y="502378"/>
                  <a:pt x="6142603" y="511629"/>
                </a:cubicBezTo>
                <a:cubicBezTo>
                  <a:pt x="6133352" y="520880"/>
                  <a:pt x="6120162" y="525227"/>
                  <a:pt x="6109946" y="533400"/>
                </a:cubicBezTo>
                <a:cubicBezTo>
                  <a:pt x="6101932" y="539811"/>
                  <a:pt x="6096188" y="548761"/>
                  <a:pt x="6088174" y="555172"/>
                </a:cubicBezTo>
                <a:cubicBezTo>
                  <a:pt x="6019519" y="610096"/>
                  <a:pt x="6086309" y="546150"/>
                  <a:pt x="6033746" y="598715"/>
                </a:cubicBezTo>
                <a:cubicBezTo>
                  <a:pt x="6030117" y="616858"/>
                  <a:pt x="6035943" y="640060"/>
                  <a:pt x="6022860" y="653143"/>
                </a:cubicBezTo>
                <a:cubicBezTo>
                  <a:pt x="6014746" y="661257"/>
                  <a:pt x="6015126" y="631519"/>
                  <a:pt x="6011974" y="620486"/>
                </a:cubicBezTo>
                <a:cubicBezTo>
                  <a:pt x="6007864" y="606101"/>
                  <a:pt x="6012582" y="586521"/>
                  <a:pt x="6001089" y="576943"/>
                </a:cubicBezTo>
                <a:cubicBezTo>
                  <a:pt x="5986875" y="565098"/>
                  <a:pt x="5964803" y="569686"/>
                  <a:pt x="5946660" y="566057"/>
                </a:cubicBezTo>
                <a:cubicBezTo>
                  <a:pt x="5939403" y="555171"/>
                  <a:pt x="5930740" y="545102"/>
                  <a:pt x="5924889" y="533400"/>
                </a:cubicBezTo>
                <a:cubicBezTo>
                  <a:pt x="5901711" y="487043"/>
                  <a:pt x="5929666" y="511759"/>
                  <a:pt x="5892232" y="468086"/>
                </a:cubicBezTo>
                <a:cubicBezTo>
                  <a:pt x="5878874" y="452501"/>
                  <a:pt x="5863203" y="439057"/>
                  <a:pt x="5848689" y="424543"/>
                </a:cubicBezTo>
                <a:lnTo>
                  <a:pt x="5805146" y="381000"/>
                </a:lnTo>
                <a:lnTo>
                  <a:pt x="5761603" y="337457"/>
                </a:lnTo>
                <a:cubicBezTo>
                  <a:pt x="5754346" y="326571"/>
                  <a:pt x="5750048" y="312973"/>
                  <a:pt x="5739832" y="304800"/>
                </a:cubicBezTo>
                <a:cubicBezTo>
                  <a:pt x="5730872" y="297632"/>
                  <a:pt x="5718306" y="296698"/>
                  <a:pt x="5707174" y="293915"/>
                </a:cubicBezTo>
                <a:lnTo>
                  <a:pt x="5620089" y="272143"/>
                </a:lnTo>
                <a:cubicBezTo>
                  <a:pt x="5598137" y="276534"/>
                  <a:pt x="5549020" y="279173"/>
                  <a:pt x="5533003" y="304800"/>
                </a:cubicBezTo>
                <a:cubicBezTo>
                  <a:pt x="5519533" y="326352"/>
                  <a:pt x="5522296" y="377813"/>
                  <a:pt x="5489460" y="391886"/>
                </a:cubicBezTo>
                <a:cubicBezTo>
                  <a:pt x="5472454" y="399174"/>
                  <a:pt x="5453175" y="399143"/>
                  <a:pt x="5435032" y="402772"/>
                </a:cubicBezTo>
                <a:cubicBezTo>
                  <a:pt x="5413520" y="395601"/>
                  <a:pt x="5385063" y="389298"/>
                  <a:pt x="5369717" y="370115"/>
                </a:cubicBezTo>
                <a:cubicBezTo>
                  <a:pt x="5362549" y="361155"/>
                  <a:pt x="5366946" y="345571"/>
                  <a:pt x="5358832" y="337457"/>
                </a:cubicBezTo>
                <a:cubicBezTo>
                  <a:pt x="5350718" y="329343"/>
                  <a:pt x="5337306" y="329355"/>
                  <a:pt x="5326174" y="326572"/>
                </a:cubicBezTo>
                <a:cubicBezTo>
                  <a:pt x="5308224" y="322085"/>
                  <a:pt x="5289889" y="319315"/>
                  <a:pt x="5271746" y="315686"/>
                </a:cubicBezTo>
                <a:cubicBezTo>
                  <a:pt x="5260860" y="319315"/>
                  <a:pt x="5250493" y="327839"/>
                  <a:pt x="5239089" y="326572"/>
                </a:cubicBezTo>
                <a:cubicBezTo>
                  <a:pt x="5216280" y="324038"/>
                  <a:pt x="5173774" y="304800"/>
                  <a:pt x="5173774" y="304800"/>
                </a:cubicBezTo>
                <a:cubicBezTo>
                  <a:pt x="5162888" y="308429"/>
                  <a:pt x="5152435" y="317572"/>
                  <a:pt x="5141117" y="315686"/>
                </a:cubicBezTo>
                <a:cubicBezTo>
                  <a:pt x="5128212" y="313535"/>
                  <a:pt x="5120162" y="299766"/>
                  <a:pt x="5108460" y="293915"/>
                </a:cubicBezTo>
                <a:cubicBezTo>
                  <a:pt x="5086143" y="282757"/>
                  <a:pt x="5042078" y="276284"/>
                  <a:pt x="5021374" y="272143"/>
                </a:cubicBezTo>
                <a:cubicBezTo>
                  <a:pt x="5014117" y="250372"/>
                  <a:pt x="5021374" y="214086"/>
                  <a:pt x="4999603" y="206829"/>
                </a:cubicBezTo>
                <a:lnTo>
                  <a:pt x="4934289" y="185057"/>
                </a:lnTo>
                <a:cubicBezTo>
                  <a:pt x="4895483" y="146253"/>
                  <a:pt x="4930486" y="176665"/>
                  <a:pt x="4868974" y="141515"/>
                </a:cubicBezTo>
                <a:cubicBezTo>
                  <a:pt x="4809884" y="107749"/>
                  <a:pt x="4863538" y="128817"/>
                  <a:pt x="4803660" y="108857"/>
                </a:cubicBezTo>
                <a:cubicBezTo>
                  <a:pt x="4789146" y="97971"/>
                  <a:pt x="4775869" y="85201"/>
                  <a:pt x="4760117" y="76200"/>
                </a:cubicBezTo>
                <a:cubicBezTo>
                  <a:pt x="4711054" y="48164"/>
                  <a:pt x="4621486" y="73466"/>
                  <a:pt x="4585946" y="76200"/>
                </a:cubicBezTo>
                <a:cubicBezTo>
                  <a:pt x="4530778" y="131368"/>
                  <a:pt x="4595685" y="59970"/>
                  <a:pt x="4553289" y="130629"/>
                </a:cubicBezTo>
                <a:cubicBezTo>
                  <a:pt x="4548009" y="139430"/>
                  <a:pt x="4539531" y="145989"/>
                  <a:pt x="4531517" y="152400"/>
                </a:cubicBezTo>
                <a:cubicBezTo>
                  <a:pt x="4501369" y="176519"/>
                  <a:pt x="4500698" y="173559"/>
                  <a:pt x="4466203" y="185057"/>
                </a:cubicBezTo>
                <a:cubicBezTo>
                  <a:pt x="4462574" y="174171"/>
                  <a:pt x="4460449" y="162663"/>
                  <a:pt x="4455317" y="152400"/>
                </a:cubicBezTo>
                <a:cubicBezTo>
                  <a:pt x="4449466" y="140698"/>
                  <a:pt x="4443762" y="127916"/>
                  <a:pt x="4433546" y="119743"/>
                </a:cubicBezTo>
                <a:cubicBezTo>
                  <a:pt x="4424586" y="112575"/>
                  <a:pt x="4412141" y="111107"/>
                  <a:pt x="4400889" y="108857"/>
                </a:cubicBezTo>
                <a:cubicBezTo>
                  <a:pt x="4375729" y="103825"/>
                  <a:pt x="4350089" y="101600"/>
                  <a:pt x="4324689" y="97972"/>
                </a:cubicBezTo>
                <a:cubicBezTo>
                  <a:pt x="4304438" y="77721"/>
                  <a:pt x="4297725" y="68162"/>
                  <a:pt x="4270260" y="54429"/>
                </a:cubicBezTo>
                <a:cubicBezTo>
                  <a:pt x="4233600" y="36099"/>
                  <a:pt x="4171209" y="36372"/>
                  <a:pt x="4139632" y="32657"/>
                </a:cubicBezTo>
                <a:lnTo>
                  <a:pt x="4052546" y="21772"/>
                </a:lnTo>
                <a:cubicBezTo>
                  <a:pt x="4037146" y="16638"/>
                  <a:pt x="3990015" y="0"/>
                  <a:pt x="3976346" y="0"/>
                </a:cubicBezTo>
                <a:cubicBezTo>
                  <a:pt x="3961385" y="0"/>
                  <a:pt x="3947317" y="7257"/>
                  <a:pt x="3932803" y="10886"/>
                </a:cubicBezTo>
                <a:cubicBezTo>
                  <a:pt x="3921917" y="18143"/>
                  <a:pt x="3910362" y="24484"/>
                  <a:pt x="3900146" y="32657"/>
                </a:cubicBezTo>
                <a:cubicBezTo>
                  <a:pt x="3892132" y="39068"/>
                  <a:pt x="3886388" y="48018"/>
                  <a:pt x="3878374" y="54429"/>
                </a:cubicBezTo>
                <a:cubicBezTo>
                  <a:pt x="3855316" y="72876"/>
                  <a:pt x="3841336" y="80561"/>
                  <a:pt x="3813060" y="87086"/>
                </a:cubicBezTo>
                <a:cubicBezTo>
                  <a:pt x="3777003" y="95407"/>
                  <a:pt x="3704203" y="108857"/>
                  <a:pt x="3704203" y="108857"/>
                </a:cubicBezTo>
                <a:cubicBezTo>
                  <a:pt x="3696946" y="116114"/>
                  <a:pt x="3687712" y="121828"/>
                  <a:pt x="3682432" y="130629"/>
                </a:cubicBezTo>
                <a:cubicBezTo>
                  <a:pt x="3676528" y="140468"/>
                  <a:pt x="3679660" y="155172"/>
                  <a:pt x="3671546" y="163286"/>
                </a:cubicBezTo>
                <a:cubicBezTo>
                  <a:pt x="3663432" y="171400"/>
                  <a:pt x="3649775" y="170543"/>
                  <a:pt x="3638889" y="174172"/>
                </a:cubicBezTo>
                <a:cubicBezTo>
                  <a:pt x="3635260" y="185058"/>
                  <a:pt x="3639135" y="204046"/>
                  <a:pt x="3628003" y="206829"/>
                </a:cubicBezTo>
                <a:cubicBezTo>
                  <a:pt x="3615311" y="210002"/>
                  <a:pt x="3605562" y="193230"/>
                  <a:pt x="3595346" y="185057"/>
                </a:cubicBezTo>
                <a:cubicBezTo>
                  <a:pt x="3559785" y="156609"/>
                  <a:pt x="3577857" y="145178"/>
                  <a:pt x="3508260" y="141515"/>
                </a:cubicBezTo>
                <a:lnTo>
                  <a:pt x="3301432" y="130629"/>
                </a:lnTo>
                <a:cubicBezTo>
                  <a:pt x="3297803" y="119743"/>
                  <a:pt x="3298660" y="106086"/>
                  <a:pt x="3290546" y="97972"/>
                </a:cubicBezTo>
                <a:cubicBezTo>
                  <a:pt x="3282432" y="89858"/>
                  <a:pt x="3269364" y="87086"/>
                  <a:pt x="3257889" y="87086"/>
                </a:cubicBezTo>
                <a:cubicBezTo>
                  <a:pt x="3235662" y="87086"/>
                  <a:pt x="3161692" y="118477"/>
                  <a:pt x="3149032" y="119743"/>
                </a:cubicBezTo>
                <a:lnTo>
                  <a:pt x="3040174" y="130629"/>
                </a:lnTo>
                <a:cubicBezTo>
                  <a:pt x="3029288" y="134258"/>
                  <a:pt x="3015631" y="133401"/>
                  <a:pt x="3007517" y="141515"/>
                </a:cubicBezTo>
                <a:cubicBezTo>
                  <a:pt x="2999403" y="149629"/>
                  <a:pt x="2999784" y="163139"/>
                  <a:pt x="2996632" y="174172"/>
                </a:cubicBezTo>
                <a:cubicBezTo>
                  <a:pt x="2988885" y="201287"/>
                  <a:pt x="2988525" y="230731"/>
                  <a:pt x="2963974" y="250372"/>
                </a:cubicBezTo>
                <a:cubicBezTo>
                  <a:pt x="2955014" y="257540"/>
                  <a:pt x="2942203" y="257629"/>
                  <a:pt x="2931317" y="261257"/>
                </a:cubicBezTo>
                <a:cubicBezTo>
                  <a:pt x="2923868" y="283605"/>
                  <a:pt x="2922570" y="303731"/>
                  <a:pt x="2898660" y="315686"/>
                </a:cubicBezTo>
                <a:cubicBezTo>
                  <a:pt x="2885278" y="322377"/>
                  <a:pt x="2869447" y="322273"/>
                  <a:pt x="2855117" y="326572"/>
                </a:cubicBezTo>
                <a:cubicBezTo>
                  <a:pt x="2833136" y="333166"/>
                  <a:pt x="2789803" y="348343"/>
                  <a:pt x="2789803" y="348343"/>
                </a:cubicBezTo>
                <a:cubicBezTo>
                  <a:pt x="2781509" y="373224"/>
                  <a:pt x="2783582" y="396033"/>
                  <a:pt x="2746260" y="391886"/>
                </a:cubicBezTo>
                <a:cubicBezTo>
                  <a:pt x="2723451" y="389352"/>
                  <a:pt x="2680946" y="370115"/>
                  <a:pt x="2680946" y="370115"/>
                </a:cubicBezTo>
                <a:cubicBezTo>
                  <a:pt x="2670060" y="373743"/>
                  <a:pt x="2656403" y="372886"/>
                  <a:pt x="2648289" y="381000"/>
                </a:cubicBezTo>
                <a:cubicBezTo>
                  <a:pt x="2611047" y="418241"/>
                  <a:pt x="2666187" y="410151"/>
                  <a:pt x="2615632" y="435429"/>
                </a:cubicBezTo>
                <a:cubicBezTo>
                  <a:pt x="2568929" y="458781"/>
                  <a:pt x="2543664" y="456142"/>
                  <a:pt x="2495889" y="468086"/>
                </a:cubicBezTo>
                <a:cubicBezTo>
                  <a:pt x="2484757" y="470869"/>
                  <a:pt x="2474433" y="476483"/>
                  <a:pt x="2463232" y="478972"/>
                </a:cubicBezTo>
                <a:cubicBezTo>
                  <a:pt x="2441686" y="483760"/>
                  <a:pt x="2419689" y="486229"/>
                  <a:pt x="2397917" y="489857"/>
                </a:cubicBezTo>
                <a:cubicBezTo>
                  <a:pt x="2305399" y="520697"/>
                  <a:pt x="2418206" y="477684"/>
                  <a:pt x="2343489" y="522515"/>
                </a:cubicBezTo>
                <a:cubicBezTo>
                  <a:pt x="2332338" y="529206"/>
                  <a:pt x="2275417" y="542254"/>
                  <a:pt x="2267289" y="544286"/>
                </a:cubicBezTo>
                <a:cubicBezTo>
                  <a:pt x="2263660" y="555172"/>
                  <a:pt x="2264517" y="568829"/>
                  <a:pt x="2256403" y="576943"/>
                </a:cubicBezTo>
                <a:cubicBezTo>
                  <a:pt x="2248289" y="585057"/>
                  <a:pt x="2234779" y="584677"/>
                  <a:pt x="2223746" y="587829"/>
                </a:cubicBezTo>
                <a:cubicBezTo>
                  <a:pt x="2128039" y="615175"/>
                  <a:pt x="2225866" y="583495"/>
                  <a:pt x="2147546" y="609600"/>
                </a:cubicBezTo>
                <a:cubicBezTo>
                  <a:pt x="2140289" y="620486"/>
                  <a:pt x="2131625" y="630555"/>
                  <a:pt x="2125774" y="642257"/>
                </a:cubicBezTo>
                <a:cubicBezTo>
                  <a:pt x="2111094" y="671617"/>
                  <a:pt x="2123495" y="678460"/>
                  <a:pt x="2093117" y="696686"/>
                </a:cubicBezTo>
                <a:cubicBezTo>
                  <a:pt x="2075340" y="707352"/>
                  <a:pt x="2019416" y="715111"/>
                  <a:pt x="2006032" y="718457"/>
                </a:cubicBezTo>
                <a:cubicBezTo>
                  <a:pt x="1994900" y="721240"/>
                  <a:pt x="1984260" y="725714"/>
                  <a:pt x="1973374" y="729343"/>
                </a:cubicBezTo>
                <a:cubicBezTo>
                  <a:pt x="1966117" y="736600"/>
                  <a:pt x="1960404" y="745835"/>
                  <a:pt x="1951603" y="751115"/>
                </a:cubicBezTo>
                <a:cubicBezTo>
                  <a:pt x="1941764" y="757019"/>
                  <a:pt x="1927060" y="753886"/>
                  <a:pt x="1918946" y="762000"/>
                </a:cubicBezTo>
                <a:cubicBezTo>
                  <a:pt x="1860887" y="820058"/>
                  <a:pt x="1962490" y="776513"/>
                  <a:pt x="1875403" y="805543"/>
                </a:cubicBezTo>
                <a:cubicBezTo>
                  <a:pt x="1782330" y="898620"/>
                  <a:pt x="1934016" y="753419"/>
                  <a:pt x="1820974" y="838200"/>
                </a:cubicBezTo>
                <a:cubicBezTo>
                  <a:pt x="1800448" y="853595"/>
                  <a:pt x="1784689" y="874486"/>
                  <a:pt x="1766546" y="892629"/>
                </a:cubicBezTo>
                <a:cubicBezTo>
                  <a:pt x="1759289" y="899886"/>
                  <a:pt x="1754510" y="911154"/>
                  <a:pt x="1744774" y="914400"/>
                </a:cubicBezTo>
                <a:cubicBezTo>
                  <a:pt x="1699706" y="929423"/>
                  <a:pt x="1721664" y="918921"/>
                  <a:pt x="1679460" y="947057"/>
                </a:cubicBezTo>
                <a:cubicBezTo>
                  <a:pt x="1668603" y="979628"/>
                  <a:pt x="1667585" y="1015143"/>
                  <a:pt x="1635917" y="1034143"/>
                </a:cubicBezTo>
                <a:cubicBezTo>
                  <a:pt x="1626078" y="1040047"/>
                  <a:pt x="1614146" y="1041400"/>
                  <a:pt x="1603260" y="1045029"/>
                </a:cubicBezTo>
                <a:cubicBezTo>
                  <a:pt x="1601217" y="1041965"/>
                  <a:pt x="1570797" y="991708"/>
                  <a:pt x="1559717" y="990600"/>
                </a:cubicBezTo>
                <a:cubicBezTo>
                  <a:pt x="1530608" y="987689"/>
                  <a:pt x="1501660" y="997857"/>
                  <a:pt x="1472632" y="1001486"/>
                </a:cubicBezTo>
                <a:cubicBezTo>
                  <a:pt x="1469003" y="1012372"/>
                  <a:pt x="1467650" y="1024304"/>
                  <a:pt x="1461746" y="1034143"/>
                </a:cubicBezTo>
                <a:cubicBezTo>
                  <a:pt x="1434425" y="1079677"/>
                  <a:pt x="1378284" y="1062084"/>
                  <a:pt x="1331117" y="1066800"/>
                </a:cubicBezTo>
                <a:cubicBezTo>
                  <a:pt x="1320231" y="1070429"/>
                  <a:pt x="1306574" y="1069572"/>
                  <a:pt x="1298460" y="1077686"/>
                </a:cubicBezTo>
                <a:cubicBezTo>
                  <a:pt x="1252313" y="1123833"/>
                  <a:pt x="1278091" y="1147317"/>
                  <a:pt x="1222260" y="1153886"/>
                </a:cubicBezTo>
                <a:cubicBezTo>
                  <a:pt x="1171679" y="1159837"/>
                  <a:pt x="1120660" y="1161143"/>
                  <a:pt x="1069860" y="1164772"/>
                </a:cubicBezTo>
                <a:cubicBezTo>
                  <a:pt x="1058974" y="1172029"/>
                  <a:pt x="1045376" y="1176327"/>
                  <a:pt x="1037203" y="1186543"/>
                </a:cubicBezTo>
                <a:cubicBezTo>
                  <a:pt x="1007653" y="1223480"/>
                  <a:pt x="1056206" y="1238265"/>
                  <a:pt x="982774" y="1262743"/>
                </a:cubicBezTo>
                <a:cubicBezTo>
                  <a:pt x="905049" y="1288652"/>
                  <a:pt x="936555" y="1271785"/>
                  <a:pt x="884803" y="1306286"/>
                </a:cubicBezTo>
                <a:cubicBezTo>
                  <a:pt x="877111" y="1317824"/>
                  <a:pt x="856772" y="1352959"/>
                  <a:pt x="841260" y="1360715"/>
                </a:cubicBezTo>
                <a:cubicBezTo>
                  <a:pt x="820734" y="1370978"/>
                  <a:pt x="775946" y="1382486"/>
                  <a:pt x="775946" y="1382486"/>
                </a:cubicBezTo>
                <a:cubicBezTo>
                  <a:pt x="709348" y="1449081"/>
                  <a:pt x="816086" y="1346937"/>
                  <a:pt x="710632" y="1426029"/>
                </a:cubicBezTo>
                <a:cubicBezTo>
                  <a:pt x="694211" y="1438345"/>
                  <a:pt x="681603" y="1455058"/>
                  <a:pt x="667089" y="1469572"/>
                </a:cubicBezTo>
                <a:cubicBezTo>
                  <a:pt x="659832" y="1476829"/>
                  <a:pt x="653856" y="1485650"/>
                  <a:pt x="645317" y="1491343"/>
                </a:cubicBezTo>
                <a:cubicBezTo>
                  <a:pt x="599851" y="1521655"/>
                  <a:pt x="621911" y="1503864"/>
                  <a:pt x="580003" y="1545772"/>
                </a:cubicBezTo>
                <a:cubicBezTo>
                  <a:pt x="500496" y="1519269"/>
                  <a:pt x="536953" y="1529566"/>
                  <a:pt x="471146" y="1513115"/>
                </a:cubicBezTo>
                <a:cubicBezTo>
                  <a:pt x="320062" y="1525705"/>
                  <a:pt x="371413" y="1493104"/>
                  <a:pt x="296974" y="1567543"/>
                </a:cubicBezTo>
                <a:lnTo>
                  <a:pt x="296974" y="1567543"/>
                </a:lnTo>
                <a:lnTo>
                  <a:pt x="231660" y="1589315"/>
                </a:lnTo>
                <a:lnTo>
                  <a:pt x="199003" y="1600200"/>
                </a:lnTo>
                <a:cubicBezTo>
                  <a:pt x="195374" y="1611086"/>
                  <a:pt x="196231" y="1624743"/>
                  <a:pt x="188117" y="1632857"/>
                </a:cubicBezTo>
                <a:cubicBezTo>
                  <a:pt x="166345" y="1654629"/>
                  <a:pt x="144575" y="1640115"/>
                  <a:pt x="122803" y="1632857"/>
                </a:cubicBezTo>
                <a:cubicBezTo>
                  <a:pt x="119174" y="1618343"/>
                  <a:pt x="121263" y="1600997"/>
                  <a:pt x="111917" y="1589315"/>
                </a:cubicBezTo>
                <a:cubicBezTo>
                  <a:pt x="94006" y="1566927"/>
                  <a:pt x="52659" y="1584474"/>
                  <a:pt x="35717" y="1589315"/>
                </a:cubicBezTo>
                <a:cubicBezTo>
                  <a:pt x="24684" y="1592467"/>
                  <a:pt x="13946" y="1603829"/>
                  <a:pt x="3060" y="1600200"/>
                </a:cubicBezTo>
                <a:cubicBezTo>
                  <a:pt x="-3825" y="1597905"/>
                  <a:pt x="3060" y="1585686"/>
                  <a:pt x="3060" y="1578429"/>
                </a:cubicBezTo>
              </a:path>
            </a:pathLst>
          </a:custGeom>
          <a:noFill/>
          <a:ln w="952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652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O:\fwx\john\data training\2016_10_AMS\RegionalFireDang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1986"/>
            <a:ext cx="8153400" cy="6828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reeform 4"/>
          <p:cNvSpPr/>
          <p:nvPr/>
        </p:nvSpPr>
        <p:spPr>
          <a:xfrm>
            <a:off x="943997" y="3341914"/>
            <a:ext cx="6643346" cy="1644356"/>
          </a:xfrm>
          <a:custGeom>
            <a:avLst/>
            <a:gdLst>
              <a:gd name="connsiteX0" fmla="*/ 6643346 w 6643346"/>
              <a:gd name="connsiteY0" fmla="*/ 544286 h 1644356"/>
              <a:gd name="connsiteX1" fmla="*/ 6588917 w 6643346"/>
              <a:gd name="connsiteY1" fmla="*/ 511629 h 1644356"/>
              <a:gd name="connsiteX2" fmla="*/ 6490946 w 6643346"/>
              <a:gd name="connsiteY2" fmla="*/ 468086 h 1644356"/>
              <a:gd name="connsiteX3" fmla="*/ 6469174 w 6643346"/>
              <a:gd name="connsiteY3" fmla="*/ 446315 h 1644356"/>
              <a:gd name="connsiteX4" fmla="*/ 6403860 w 6643346"/>
              <a:gd name="connsiteY4" fmla="*/ 457200 h 1644356"/>
              <a:gd name="connsiteX5" fmla="*/ 6392974 w 6643346"/>
              <a:gd name="connsiteY5" fmla="*/ 489857 h 1644356"/>
              <a:gd name="connsiteX6" fmla="*/ 6371203 w 6643346"/>
              <a:gd name="connsiteY6" fmla="*/ 424543 h 1644356"/>
              <a:gd name="connsiteX7" fmla="*/ 6305889 w 6643346"/>
              <a:gd name="connsiteY7" fmla="*/ 402772 h 1644356"/>
              <a:gd name="connsiteX8" fmla="*/ 6251460 w 6643346"/>
              <a:gd name="connsiteY8" fmla="*/ 413657 h 1644356"/>
              <a:gd name="connsiteX9" fmla="*/ 6164374 w 6643346"/>
              <a:gd name="connsiteY9" fmla="*/ 478972 h 1644356"/>
              <a:gd name="connsiteX10" fmla="*/ 6142603 w 6643346"/>
              <a:gd name="connsiteY10" fmla="*/ 511629 h 1644356"/>
              <a:gd name="connsiteX11" fmla="*/ 6109946 w 6643346"/>
              <a:gd name="connsiteY11" fmla="*/ 533400 h 1644356"/>
              <a:gd name="connsiteX12" fmla="*/ 6088174 w 6643346"/>
              <a:gd name="connsiteY12" fmla="*/ 555172 h 1644356"/>
              <a:gd name="connsiteX13" fmla="*/ 6033746 w 6643346"/>
              <a:gd name="connsiteY13" fmla="*/ 598715 h 1644356"/>
              <a:gd name="connsiteX14" fmla="*/ 6022860 w 6643346"/>
              <a:gd name="connsiteY14" fmla="*/ 653143 h 1644356"/>
              <a:gd name="connsiteX15" fmla="*/ 6011974 w 6643346"/>
              <a:gd name="connsiteY15" fmla="*/ 620486 h 1644356"/>
              <a:gd name="connsiteX16" fmla="*/ 6001089 w 6643346"/>
              <a:gd name="connsiteY16" fmla="*/ 576943 h 1644356"/>
              <a:gd name="connsiteX17" fmla="*/ 5946660 w 6643346"/>
              <a:gd name="connsiteY17" fmla="*/ 566057 h 1644356"/>
              <a:gd name="connsiteX18" fmla="*/ 5924889 w 6643346"/>
              <a:gd name="connsiteY18" fmla="*/ 533400 h 1644356"/>
              <a:gd name="connsiteX19" fmla="*/ 5892232 w 6643346"/>
              <a:gd name="connsiteY19" fmla="*/ 468086 h 1644356"/>
              <a:gd name="connsiteX20" fmla="*/ 5848689 w 6643346"/>
              <a:gd name="connsiteY20" fmla="*/ 424543 h 1644356"/>
              <a:gd name="connsiteX21" fmla="*/ 5805146 w 6643346"/>
              <a:gd name="connsiteY21" fmla="*/ 381000 h 1644356"/>
              <a:gd name="connsiteX22" fmla="*/ 5761603 w 6643346"/>
              <a:gd name="connsiteY22" fmla="*/ 337457 h 1644356"/>
              <a:gd name="connsiteX23" fmla="*/ 5739832 w 6643346"/>
              <a:gd name="connsiteY23" fmla="*/ 304800 h 1644356"/>
              <a:gd name="connsiteX24" fmla="*/ 5707174 w 6643346"/>
              <a:gd name="connsiteY24" fmla="*/ 293915 h 1644356"/>
              <a:gd name="connsiteX25" fmla="*/ 5620089 w 6643346"/>
              <a:gd name="connsiteY25" fmla="*/ 272143 h 1644356"/>
              <a:gd name="connsiteX26" fmla="*/ 5533003 w 6643346"/>
              <a:gd name="connsiteY26" fmla="*/ 304800 h 1644356"/>
              <a:gd name="connsiteX27" fmla="*/ 5489460 w 6643346"/>
              <a:gd name="connsiteY27" fmla="*/ 391886 h 1644356"/>
              <a:gd name="connsiteX28" fmla="*/ 5435032 w 6643346"/>
              <a:gd name="connsiteY28" fmla="*/ 402772 h 1644356"/>
              <a:gd name="connsiteX29" fmla="*/ 5369717 w 6643346"/>
              <a:gd name="connsiteY29" fmla="*/ 370115 h 1644356"/>
              <a:gd name="connsiteX30" fmla="*/ 5358832 w 6643346"/>
              <a:gd name="connsiteY30" fmla="*/ 337457 h 1644356"/>
              <a:gd name="connsiteX31" fmla="*/ 5326174 w 6643346"/>
              <a:gd name="connsiteY31" fmla="*/ 326572 h 1644356"/>
              <a:gd name="connsiteX32" fmla="*/ 5271746 w 6643346"/>
              <a:gd name="connsiteY32" fmla="*/ 315686 h 1644356"/>
              <a:gd name="connsiteX33" fmla="*/ 5239089 w 6643346"/>
              <a:gd name="connsiteY33" fmla="*/ 326572 h 1644356"/>
              <a:gd name="connsiteX34" fmla="*/ 5173774 w 6643346"/>
              <a:gd name="connsiteY34" fmla="*/ 304800 h 1644356"/>
              <a:gd name="connsiteX35" fmla="*/ 5141117 w 6643346"/>
              <a:gd name="connsiteY35" fmla="*/ 315686 h 1644356"/>
              <a:gd name="connsiteX36" fmla="*/ 5108460 w 6643346"/>
              <a:gd name="connsiteY36" fmla="*/ 293915 h 1644356"/>
              <a:gd name="connsiteX37" fmla="*/ 5021374 w 6643346"/>
              <a:gd name="connsiteY37" fmla="*/ 272143 h 1644356"/>
              <a:gd name="connsiteX38" fmla="*/ 4999603 w 6643346"/>
              <a:gd name="connsiteY38" fmla="*/ 206829 h 1644356"/>
              <a:gd name="connsiteX39" fmla="*/ 4934289 w 6643346"/>
              <a:gd name="connsiteY39" fmla="*/ 185057 h 1644356"/>
              <a:gd name="connsiteX40" fmla="*/ 4868974 w 6643346"/>
              <a:gd name="connsiteY40" fmla="*/ 141515 h 1644356"/>
              <a:gd name="connsiteX41" fmla="*/ 4803660 w 6643346"/>
              <a:gd name="connsiteY41" fmla="*/ 108857 h 1644356"/>
              <a:gd name="connsiteX42" fmla="*/ 4760117 w 6643346"/>
              <a:gd name="connsiteY42" fmla="*/ 76200 h 1644356"/>
              <a:gd name="connsiteX43" fmla="*/ 4585946 w 6643346"/>
              <a:gd name="connsiteY43" fmla="*/ 76200 h 1644356"/>
              <a:gd name="connsiteX44" fmla="*/ 4553289 w 6643346"/>
              <a:gd name="connsiteY44" fmla="*/ 130629 h 1644356"/>
              <a:gd name="connsiteX45" fmla="*/ 4531517 w 6643346"/>
              <a:gd name="connsiteY45" fmla="*/ 152400 h 1644356"/>
              <a:gd name="connsiteX46" fmla="*/ 4466203 w 6643346"/>
              <a:gd name="connsiteY46" fmla="*/ 185057 h 1644356"/>
              <a:gd name="connsiteX47" fmla="*/ 4455317 w 6643346"/>
              <a:gd name="connsiteY47" fmla="*/ 152400 h 1644356"/>
              <a:gd name="connsiteX48" fmla="*/ 4433546 w 6643346"/>
              <a:gd name="connsiteY48" fmla="*/ 119743 h 1644356"/>
              <a:gd name="connsiteX49" fmla="*/ 4400889 w 6643346"/>
              <a:gd name="connsiteY49" fmla="*/ 108857 h 1644356"/>
              <a:gd name="connsiteX50" fmla="*/ 4324689 w 6643346"/>
              <a:gd name="connsiteY50" fmla="*/ 97972 h 1644356"/>
              <a:gd name="connsiteX51" fmla="*/ 4270260 w 6643346"/>
              <a:gd name="connsiteY51" fmla="*/ 54429 h 1644356"/>
              <a:gd name="connsiteX52" fmla="*/ 4139632 w 6643346"/>
              <a:gd name="connsiteY52" fmla="*/ 32657 h 1644356"/>
              <a:gd name="connsiteX53" fmla="*/ 4052546 w 6643346"/>
              <a:gd name="connsiteY53" fmla="*/ 21772 h 1644356"/>
              <a:gd name="connsiteX54" fmla="*/ 3976346 w 6643346"/>
              <a:gd name="connsiteY54" fmla="*/ 0 h 1644356"/>
              <a:gd name="connsiteX55" fmla="*/ 3932803 w 6643346"/>
              <a:gd name="connsiteY55" fmla="*/ 10886 h 1644356"/>
              <a:gd name="connsiteX56" fmla="*/ 3900146 w 6643346"/>
              <a:gd name="connsiteY56" fmla="*/ 32657 h 1644356"/>
              <a:gd name="connsiteX57" fmla="*/ 3878374 w 6643346"/>
              <a:gd name="connsiteY57" fmla="*/ 54429 h 1644356"/>
              <a:gd name="connsiteX58" fmla="*/ 3813060 w 6643346"/>
              <a:gd name="connsiteY58" fmla="*/ 87086 h 1644356"/>
              <a:gd name="connsiteX59" fmla="*/ 3704203 w 6643346"/>
              <a:gd name="connsiteY59" fmla="*/ 108857 h 1644356"/>
              <a:gd name="connsiteX60" fmla="*/ 3682432 w 6643346"/>
              <a:gd name="connsiteY60" fmla="*/ 130629 h 1644356"/>
              <a:gd name="connsiteX61" fmla="*/ 3671546 w 6643346"/>
              <a:gd name="connsiteY61" fmla="*/ 163286 h 1644356"/>
              <a:gd name="connsiteX62" fmla="*/ 3638889 w 6643346"/>
              <a:gd name="connsiteY62" fmla="*/ 174172 h 1644356"/>
              <a:gd name="connsiteX63" fmla="*/ 3628003 w 6643346"/>
              <a:gd name="connsiteY63" fmla="*/ 206829 h 1644356"/>
              <a:gd name="connsiteX64" fmla="*/ 3595346 w 6643346"/>
              <a:gd name="connsiteY64" fmla="*/ 185057 h 1644356"/>
              <a:gd name="connsiteX65" fmla="*/ 3508260 w 6643346"/>
              <a:gd name="connsiteY65" fmla="*/ 141515 h 1644356"/>
              <a:gd name="connsiteX66" fmla="*/ 3301432 w 6643346"/>
              <a:gd name="connsiteY66" fmla="*/ 130629 h 1644356"/>
              <a:gd name="connsiteX67" fmla="*/ 3290546 w 6643346"/>
              <a:gd name="connsiteY67" fmla="*/ 97972 h 1644356"/>
              <a:gd name="connsiteX68" fmla="*/ 3257889 w 6643346"/>
              <a:gd name="connsiteY68" fmla="*/ 87086 h 1644356"/>
              <a:gd name="connsiteX69" fmla="*/ 3149032 w 6643346"/>
              <a:gd name="connsiteY69" fmla="*/ 119743 h 1644356"/>
              <a:gd name="connsiteX70" fmla="*/ 3040174 w 6643346"/>
              <a:gd name="connsiteY70" fmla="*/ 130629 h 1644356"/>
              <a:gd name="connsiteX71" fmla="*/ 3007517 w 6643346"/>
              <a:gd name="connsiteY71" fmla="*/ 141515 h 1644356"/>
              <a:gd name="connsiteX72" fmla="*/ 2996632 w 6643346"/>
              <a:gd name="connsiteY72" fmla="*/ 174172 h 1644356"/>
              <a:gd name="connsiteX73" fmla="*/ 2963974 w 6643346"/>
              <a:gd name="connsiteY73" fmla="*/ 250372 h 1644356"/>
              <a:gd name="connsiteX74" fmla="*/ 2931317 w 6643346"/>
              <a:gd name="connsiteY74" fmla="*/ 261257 h 1644356"/>
              <a:gd name="connsiteX75" fmla="*/ 2898660 w 6643346"/>
              <a:gd name="connsiteY75" fmla="*/ 315686 h 1644356"/>
              <a:gd name="connsiteX76" fmla="*/ 2855117 w 6643346"/>
              <a:gd name="connsiteY76" fmla="*/ 326572 h 1644356"/>
              <a:gd name="connsiteX77" fmla="*/ 2789803 w 6643346"/>
              <a:gd name="connsiteY77" fmla="*/ 348343 h 1644356"/>
              <a:gd name="connsiteX78" fmla="*/ 2746260 w 6643346"/>
              <a:gd name="connsiteY78" fmla="*/ 391886 h 1644356"/>
              <a:gd name="connsiteX79" fmla="*/ 2680946 w 6643346"/>
              <a:gd name="connsiteY79" fmla="*/ 370115 h 1644356"/>
              <a:gd name="connsiteX80" fmla="*/ 2648289 w 6643346"/>
              <a:gd name="connsiteY80" fmla="*/ 381000 h 1644356"/>
              <a:gd name="connsiteX81" fmla="*/ 2615632 w 6643346"/>
              <a:gd name="connsiteY81" fmla="*/ 435429 h 1644356"/>
              <a:gd name="connsiteX82" fmla="*/ 2495889 w 6643346"/>
              <a:gd name="connsiteY82" fmla="*/ 468086 h 1644356"/>
              <a:gd name="connsiteX83" fmla="*/ 2463232 w 6643346"/>
              <a:gd name="connsiteY83" fmla="*/ 478972 h 1644356"/>
              <a:gd name="connsiteX84" fmla="*/ 2397917 w 6643346"/>
              <a:gd name="connsiteY84" fmla="*/ 489857 h 1644356"/>
              <a:gd name="connsiteX85" fmla="*/ 2343489 w 6643346"/>
              <a:gd name="connsiteY85" fmla="*/ 522515 h 1644356"/>
              <a:gd name="connsiteX86" fmla="*/ 2267289 w 6643346"/>
              <a:gd name="connsiteY86" fmla="*/ 544286 h 1644356"/>
              <a:gd name="connsiteX87" fmla="*/ 2256403 w 6643346"/>
              <a:gd name="connsiteY87" fmla="*/ 576943 h 1644356"/>
              <a:gd name="connsiteX88" fmla="*/ 2223746 w 6643346"/>
              <a:gd name="connsiteY88" fmla="*/ 587829 h 1644356"/>
              <a:gd name="connsiteX89" fmla="*/ 2147546 w 6643346"/>
              <a:gd name="connsiteY89" fmla="*/ 609600 h 1644356"/>
              <a:gd name="connsiteX90" fmla="*/ 2125774 w 6643346"/>
              <a:gd name="connsiteY90" fmla="*/ 642257 h 1644356"/>
              <a:gd name="connsiteX91" fmla="*/ 2093117 w 6643346"/>
              <a:gd name="connsiteY91" fmla="*/ 696686 h 1644356"/>
              <a:gd name="connsiteX92" fmla="*/ 2006032 w 6643346"/>
              <a:gd name="connsiteY92" fmla="*/ 718457 h 1644356"/>
              <a:gd name="connsiteX93" fmla="*/ 1973374 w 6643346"/>
              <a:gd name="connsiteY93" fmla="*/ 729343 h 1644356"/>
              <a:gd name="connsiteX94" fmla="*/ 1951603 w 6643346"/>
              <a:gd name="connsiteY94" fmla="*/ 751115 h 1644356"/>
              <a:gd name="connsiteX95" fmla="*/ 1918946 w 6643346"/>
              <a:gd name="connsiteY95" fmla="*/ 762000 h 1644356"/>
              <a:gd name="connsiteX96" fmla="*/ 1875403 w 6643346"/>
              <a:gd name="connsiteY96" fmla="*/ 805543 h 1644356"/>
              <a:gd name="connsiteX97" fmla="*/ 1820974 w 6643346"/>
              <a:gd name="connsiteY97" fmla="*/ 838200 h 1644356"/>
              <a:gd name="connsiteX98" fmla="*/ 1766546 w 6643346"/>
              <a:gd name="connsiteY98" fmla="*/ 892629 h 1644356"/>
              <a:gd name="connsiteX99" fmla="*/ 1744774 w 6643346"/>
              <a:gd name="connsiteY99" fmla="*/ 914400 h 1644356"/>
              <a:gd name="connsiteX100" fmla="*/ 1679460 w 6643346"/>
              <a:gd name="connsiteY100" fmla="*/ 947057 h 1644356"/>
              <a:gd name="connsiteX101" fmla="*/ 1635917 w 6643346"/>
              <a:gd name="connsiteY101" fmla="*/ 1034143 h 1644356"/>
              <a:gd name="connsiteX102" fmla="*/ 1603260 w 6643346"/>
              <a:gd name="connsiteY102" fmla="*/ 1045029 h 1644356"/>
              <a:gd name="connsiteX103" fmla="*/ 1559717 w 6643346"/>
              <a:gd name="connsiteY103" fmla="*/ 990600 h 1644356"/>
              <a:gd name="connsiteX104" fmla="*/ 1472632 w 6643346"/>
              <a:gd name="connsiteY104" fmla="*/ 1001486 h 1644356"/>
              <a:gd name="connsiteX105" fmla="*/ 1461746 w 6643346"/>
              <a:gd name="connsiteY105" fmla="*/ 1034143 h 1644356"/>
              <a:gd name="connsiteX106" fmla="*/ 1331117 w 6643346"/>
              <a:gd name="connsiteY106" fmla="*/ 1066800 h 1644356"/>
              <a:gd name="connsiteX107" fmla="*/ 1298460 w 6643346"/>
              <a:gd name="connsiteY107" fmla="*/ 1077686 h 1644356"/>
              <a:gd name="connsiteX108" fmla="*/ 1222260 w 6643346"/>
              <a:gd name="connsiteY108" fmla="*/ 1153886 h 1644356"/>
              <a:gd name="connsiteX109" fmla="*/ 1069860 w 6643346"/>
              <a:gd name="connsiteY109" fmla="*/ 1164772 h 1644356"/>
              <a:gd name="connsiteX110" fmla="*/ 1037203 w 6643346"/>
              <a:gd name="connsiteY110" fmla="*/ 1186543 h 1644356"/>
              <a:gd name="connsiteX111" fmla="*/ 982774 w 6643346"/>
              <a:gd name="connsiteY111" fmla="*/ 1262743 h 1644356"/>
              <a:gd name="connsiteX112" fmla="*/ 884803 w 6643346"/>
              <a:gd name="connsiteY112" fmla="*/ 1306286 h 1644356"/>
              <a:gd name="connsiteX113" fmla="*/ 841260 w 6643346"/>
              <a:gd name="connsiteY113" fmla="*/ 1360715 h 1644356"/>
              <a:gd name="connsiteX114" fmla="*/ 775946 w 6643346"/>
              <a:gd name="connsiteY114" fmla="*/ 1382486 h 1644356"/>
              <a:gd name="connsiteX115" fmla="*/ 710632 w 6643346"/>
              <a:gd name="connsiteY115" fmla="*/ 1426029 h 1644356"/>
              <a:gd name="connsiteX116" fmla="*/ 667089 w 6643346"/>
              <a:gd name="connsiteY116" fmla="*/ 1469572 h 1644356"/>
              <a:gd name="connsiteX117" fmla="*/ 645317 w 6643346"/>
              <a:gd name="connsiteY117" fmla="*/ 1491343 h 1644356"/>
              <a:gd name="connsiteX118" fmla="*/ 580003 w 6643346"/>
              <a:gd name="connsiteY118" fmla="*/ 1545772 h 1644356"/>
              <a:gd name="connsiteX119" fmla="*/ 471146 w 6643346"/>
              <a:gd name="connsiteY119" fmla="*/ 1513115 h 1644356"/>
              <a:gd name="connsiteX120" fmla="*/ 296974 w 6643346"/>
              <a:gd name="connsiteY120" fmla="*/ 1567543 h 1644356"/>
              <a:gd name="connsiteX121" fmla="*/ 296974 w 6643346"/>
              <a:gd name="connsiteY121" fmla="*/ 1567543 h 1644356"/>
              <a:gd name="connsiteX122" fmla="*/ 231660 w 6643346"/>
              <a:gd name="connsiteY122" fmla="*/ 1589315 h 1644356"/>
              <a:gd name="connsiteX123" fmla="*/ 199003 w 6643346"/>
              <a:gd name="connsiteY123" fmla="*/ 1600200 h 1644356"/>
              <a:gd name="connsiteX124" fmla="*/ 188117 w 6643346"/>
              <a:gd name="connsiteY124" fmla="*/ 1632857 h 1644356"/>
              <a:gd name="connsiteX125" fmla="*/ 122803 w 6643346"/>
              <a:gd name="connsiteY125" fmla="*/ 1632857 h 1644356"/>
              <a:gd name="connsiteX126" fmla="*/ 111917 w 6643346"/>
              <a:gd name="connsiteY126" fmla="*/ 1589315 h 1644356"/>
              <a:gd name="connsiteX127" fmla="*/ 35717 w 6643346"/>
              <a:gd name="connsiteY127" fmla="*/ 1589315 h 1644356"/>
              <a:gd name="connsiteX128" fmla="*/ 3060 w 6643346"/>
              <a:gd name="connsiteY128" fmla="*/ 1600200 h 1644356"/>
              <a:gd name="connsiteX129" fmla="*/ 3060 w 6643346"/>
              <a:gd name="connsiteY129" fmla="*/ 1578429 h 1644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6643346" h="1644356">
                <a:moveTo>
                  <a:pt x="6643346" y="544286"/>
                </a:moveTo>
                <a:cubicBezTo>
                  <a:pt x="6625203" y="533400"/>
                  <a:pt x="6608179" y="520384"/>
                  <a:pt x="6588917" y="511629"/>
                </a:cubicBezTo>
                <a:cubicBezTo>
                  <a:pt x="6518956" y="479828"/>
                  <a:pt x="6538271" y="505945"/>
                  <a:pt x="6490946" y="468086"/>
                </a:cubicBezTo>
                <a:cubicBezTo>
                  <a:pt x="6482932" y="461675"/>
                  <a:pt x="6476431" y="453572"/>
                  <a:pt x="6469174" y="446315"/>
                </a:cubicBezTo>
                <a:cubicBezTo>
                  <a:pt x="6447403" y="449943"/>
                  <a:pt x="6423024" y="446250"/>
                  <a:pt x="6403860" y="457200"/>
                </a:cubicBezTo>
                <a:cubicBezTo>
                  <a:pt x="6393897" y="462893"/>
                  <a:pt x="6401088" y="497971"/>
                  <a:pt x="6392974" y="489857"/>
                </a:cubicBezTo>
                <a:cubicBezTo>
                  <a:pt x="6376747" y="473630"/>
                  <a:pt x="6392974" y="431800"/>
                  <a:pt x="6371203" y="424543"/>
                </a:cubicBezTo>
                <a:lnTo>
                  <a:pt x="6305889" y="402772"/>
                </a:lnTo>
                <a:cubicBezTo>
                  <a:pt x="6287746" y="406400"/>
                  <a:pt x="6268304" y="406001"/>
                  <a:pt x="6251460" y="413657"/>
                </a:cubicBezTo>
                <a:cubicBezTo>
                  <a:pt x="6229571" y="423606"/>
                  <a:pt x="6184265" y="454108"/>
                  <a:pt x="6164374" y="478972"/>
                </a:cubicBezTo>
                <a:cubicBezTo>
                  <a:pt x="6156201" y="489188"/>
                  <a:pt x="6151854" y="502378"/>
                  <a:pt x="6142603" y="511629"/>
                </a:cubicBezTo>
                <a:cubicBezTo>
                  <a:pt x="6133352" y="520880"/>
                  <a:pt x="6120162" y="525227"/>
                  <a:pt x="6109946" y="533400"/>
                </a:cubicBezTo>
                <a:cubicBezTo>
                  <a:pt x="6101932" y="539811"/>
                  <a:pt x="6096188" y="548761"/>
                  <a:pt x="6088174" y="555172"/>
                </a:cubicBezTo>
                <a:cubicBezTo>
                  <a:pt x="6019519" y="610096"/>
                  <a:pt x="6086309" y="546150"/>
                  <a:pt x="6033746" y="598715"/>
                </a:cubicBezTo>
                <a:cubicBezTo>
                  <a:pt x="6030117" y="616858"/>
                  <a:pt x="6035943" y="640060"/>
                  <a:pt x="6022860" y="653143"/>
                </a:cubicBezTo>
                <a:cubicBezTo>
                  <a:pt x="6014746" y="661257"/>
                  <a:pt x="6015126" y="631519"/>
                  <a:pt x="6011974" y="620486"/>
                </a:cubicBezTo>
                <a:cubicBezTo>
                  <a:pt x="6007864" y="606101"/>
                  <a:pt x="6012582" y="586521"/>
                  <a:pt x="6001089" y="576943"/>
                </a:cubicBezTo>
                <a:cubicBezTo>
                  <a:pt x="5986875" y="565098"/>
                  <a:pt x="5964803" y="569686"/>
                  <a:pt x="5946660" y="566057"/>
                </a:cubicBezTo>
                <a:cubicBezTo>
                  <a:pt x="5939403" y="555171"/>
                  <a:pt x="5930740" y="545102"/>
                  <a:pt x="5924889" y="533400"/>
                </a:cubicBezTo>
                <a:cubicBezTo>
                  <a:pt x="5901711" y="487043"/>
                  <a:pt x="5929666" y="511759"/>
                  <a:pt x="5892232" y="468086"/>
                </a:cubicBezTo>
                <a:cubicBezTo>
                  <a:pt x="5878874" y="452501"/>
                  <a:pt x="5863203" y="439057"/>
                  <a:pt x="5848689" y="424543"/>
                </a:cubicBezTo>
                <a:lnTo>
                  <a:pt x="5805146" y="381000"/>
                </a:lnTo>
                <a:lnTo>
                  <a:pt x="5761603" y="337457"/>
                </a:lnTo>
                <a:cubicBezTo>
                  <a:pt x="5754346" y="326571"/>
                  <a:pt x="5750048" y="312973"/>
                  <a:pt x="5739832" y="304800"/>
                </a:cubicBezTo>
                <a:cubicBezTo>
                  <a:pt x="5730872" y="297632"/>
                  <a:pt x="5718306" y="296698"/>
                  <a:pt x="5707174" y="293915"/>
                </a:cubicBezTo>
                <a:lnTo>
                  <a:pt x="5620089" y="272143"/>
                </a:lnTo>
                <a:cubicBezTo>
                  <a:pt x="5598137" y="276534"/>
                  <a:pt x="5549020" y="279173"/>
                  <a:pt x="5533003" y="304800"/>
                </a:cubicBezTo>
                <a:cubicBezTo>
                  <a:pt x="5519533" y="326352"/>
                  <a:pt x="5522296" y="377813"/>
                  <a:pt x="5489460" y="391886"/>
                </a:cubicBezTo>
                <a:cubicBezTo>
                  <a:pt x="5472454" y="399174"/>
                  <a:pt x="5453175" y="399143"/>
                  <a:pt x="5435032" y="402772"/>
                </a:cubicBezTo>
                <a:cubicBezTo>
                  <a:pt x="5413520" y="395601"/>
                  <a:pt x="5385063" y="389298"/>
                  <a:pt x="5369717" y="370115"/>
                </a:cubicBezTo>
                <a:cubicBezTo>
                  <a:pt x="5362549" y="361155"/>
                  <a:pt x="5366946" y="345571"/>
                  <a:pt x="5358832" y="337457"/>
                </a:cubicBezTo>
                <a:cubicBezTo>
                  <a:pt x="5350718" y="329343"/>
                  <a:pt x="5337306" y="329355"/>
                  <a:pt x="5326174" y="326572"/>
                </a:cubicBezTo>
                <a:cubicBezTo>
                  <a:pt x="5308224" y="322085"/>
                  <a:pt x="5289889" y="319315"/>
                  <a:pt x="5271746" y="315686"/>
                </a:cubicBezTo>
                <a:cubicBezTo>
                  <a:pt x="5260860" y="319315"/>
                  <a:pt x="5250493" y="327839"/>
                  <a:pt x="5239089" y="326572"/>
                </a:cubicBezTo>
                <a:cubicBezTo>
                  <a:pt x="5216280" y="324038"/>
                  <a:pt x="5173774" y="304800"/>
                  <a:pt x="5173774" y="304800"/>
                </a:cubicBezTo>
                <a:cubicBezTo>
                  <a:pt x="5162888" y="308429"/>
                  <a:pt x="5152435" y="317572"/>
                  <a:pt x="5141117" y="315686"/>
                </a:cubicBezTo>
                <a:cubicBezTo>
                  <a:pt x="5128212" y="313535"/>
                  <a:pt x="5120162" y="299766"/>
                  <a:pt x="5108460" y="293915"/>
                </a:cubicBezTo>
                <a:cubicBezTo>
                  <a:pt x="5086143" y="282757"/>
                  <a:pt x="5042078" y="276284"/>
                  <a:pt x="5021374" y="272143"/>
                </a:cubicBezTo>
                <a:cubicBezTo>
                  <a:pt x="5014117" y="250372"/>
                  <a:pt x="5021374" y="214086"/>
                  <a:pt x="4999603" y="206829"/>
                </a:cubicBezTo>
                <a:lnTo>
                  <a:pt x="4934289" y="185057"/>
                </a:lnTo>
                <a:cubicBezTo>
                  <a:pt x="4895483" y="146253"/>
                  <a:pt x="4930486" y="176665"/>
                  <a:pt x="4868974" y="141515"/>
                </a:cubicBezTo>
                <a:cubicBezTo>
                  <a:pt x="4809884" y="107749"/>
                  <a:pt x="4863538" y="128817"/>
                  <a:pt x="4803660" y="108857"/>
                </a:cubicBezTo>
                <a:cubicBezTo>
                  <a:pt x="4789146" y="97971"/>
                  <a:pt x="4775869" y="85201"/>
                  <a:pt x="4760117" y="76200"/>
                </a:cubicBezTo>
                <a:cubicBezTo>
                  <a:pt x="4711054" y="48164"/>
                  <a:pt x="4621486" y="73466"/>
                  <a:pt x="4585946" y="76200"/>
                </a:cubicBezTo>
                <a:cubicBezTo>
                  <a:pt x="4530778" y="131368"/>
                  <a:pt x="4595685" y="59970"/>
                  <a:pt x="4553289" y="130629"/>
                </a:cubicBezTo>
                <a:cubicBezTo>
                  <a:pt x="4548009" y="139430"/>
                  <a:pt x="4539531" y="145989"/>
                  <a:pt x="4531517" y="152400"/>
                </a:cubicBezTo>
                <a:cubicBezTo>
                  <a:pt x="4501369" y="176519"/>
                  <a:pt x="4500698" y="173559"/>
                  <a:pt x="4466203" y="185057"/>
                </a:cubicBezTo>
                <a:cubicBezTo>
                  <a:pt x="4462574" y="174171"/>
                  <a:pt x="4460449" y="162663"/>
                  <a:pt x="4455317" y="152400"/>
                </a:cubicBezTo>
                <a:cubicBezTo>
                  <a:pt x="4449466" y="140698"/>
                  <a:pt x="4443762" y="127916"/>
                  <a:pt x="4433546" y="119743"/>
                </a:cubicBezTo>
                <a:cubicBezTo>
                  <a:pt x="4424586" y="112575"/>
                  <a:pt x="4412141" y="111107"/>
                  <a:pt x="4400889" y="108857"/>
                </a:cubicBezTo>
                <a:cubicBezTo>
                  <a:pt x="4375729" y="103825"/>
                  <a:pt x="4350089" y="101600"/>
                  <a:pt x="4324689" y="97972"/>
                </a:cubicBezTo>
                <a:cubicBezTo>
                  <a:pt x="4304438" y="77721"/>
                  <a:pt x="4297725" y="68162"/>
                  <a:pt x="4270260" y="54429"/>
                </a:cubicBezTo>
                <a:cubicBezTo>
                  <a:pt x="4233600" y="36099"/>
                  <a:pt x="4171209" y="36372"/>
                  <a:pt x="4139632" y="32657"/>
                </a:cubicBezTo>
                <a:lnTo>
                  <a:pt x="4052546" y="21772"/>
                </a:lnTo>
                <a:cubicBezTo>
                  <a:pt x="4037146" y="16638"/>
                  <a:pt x="3990015" y="0"/>
                  <a:pt x="3976346" y="0"/>
                </a:cubicBezTo>
                <a:cubicBezTo>
                  <a:pt x="3961385" y="0"/>
                  <a:pt x="3947317" y="7257"/>
                  <a:pt x="3932803" y="10886"/>
                </a:cubicBezTo>
                <a:cubicBezTo>
                  <a:pt x="3921917" y="18143"/>
                  <a:pt x="3910362" y="24484"/>
                  <a:pt x="3900146" y="32657"/>
                </a:cubicBezTo>
                <a:cubicBezTo>
                  <a:pt x="3892132" y="39068"/>
                  <a:pt x="3886388" y="48018"/>
                  <a:pt x="3878374" y="54429"/>
                </a:cubicBezTo>
                <a:cubicBezTo>
                  <a:pt x="3855316" y="72876"/>
                  <a:pt x="3841336" y="80561"/>
                  <a:pt x="3813060" y="87086"/>
                </a:cubicBezTo>
                <a:cubicBezTo>
                  <a:pt x="3777003" y="95407"/>
                  <a:pt x="3704203" y="108857"/>
                  <a:pt x="3704203" y="108857"/>
                </a:cubicBezTo>
                <a:cubicBezTo>
                  <a:pt x="3696946" y="116114"/>
                  <a:pt x="3687712" y="121828"/>
                  <a:pt x="3682432" y="130629"/>
                </a:cubicBezTo>
                <a:cubicBezTo>
                  <a:pt x="3676528" y="140468"/>
                  <a:pt x="3679660" y="155172"/>
                  <a:pt x="3671546" y="163286"/>
                </a:cubicBezTo>
                <a:cubicBezTo>
                  <a:pt x="3663432" y="171400"/>
                  <a:pt x="3649775" y="170543"/>
                  <a:pt x="3638889" y="174172"/>
                </a:cubicBezTo>
                <a:cubicBezTo>
                  <a:pt x="3635260" y="185058"/>
                  <a:pt x="3639135" y="204046"/>
                  <a:pt x="3628003" y="206829"/>
                </a:cubicBezTo>
                <a:cubicBezTo>
                  <a:pt x="3615311" y="210002"/>
                  <a:pt x="3605562" y="193230"/>
                  <a:pt x="3595346" y="185057"/>
                </a:cubicBezTo>
                <a:cubicBezTo>
                  <a:pt x="3559785" y="156609"/>
                  <a:pt x="3577857" y="145178"/>
                  <a:pt x="3508260" y="141515"/>
                </a:cubicBezTo>
                <a:lnTo>
                  <a:pt x="3301432" y="130629"/>
                </a:lnTo>
                <a:cubicBezTo>
                  <a:pt x="3297803" y="119743"/>
                  <a:pt x="3298660" y="106086"/>
                  <a:pt x="3290546" y="97972"/>
                </a:cubicBezTo>
                <a:cubicBezTo>
                  <a:pt x="3282432" y="89858"/>
                  <a:pt x="3269364" y="87086"/>
                  <a:pt x="3257889" y="87086"/>
                </a:cubicBezTo>
                <a:cubicBezTo>
                  <a:pt x="3235662" y="87086"/>
                  <a:pt x="3161692" y="118477"/>
                  <a:pt x="3149032" y="119743"/>
                </a:cubicBezTo>
                <a:lnTo>
                  <a:pt x="3040174" y="130629"/>
                </a:lnTo>
                <a:cubicBezTo>
                  <a:pt x="3029288" y="134258"/>
                  <a:pt x="3015631" y="133401"/>
                  <a:pt x="3007517" y="141515"/>
                </a:cubicBezTo>
                <a:cubicBezTo>
                  <a:pt x="2999403" y="149629"/>
                  <a:pt x="2999784" y="163139"/>
                  <a:pt x="2996632" y="174172"/>
                </a:cubicBezTo>
                <a:cubicBezTo>
                  <a:pt x="2988885" y="201287"/>
                  <a:pt x="2988525" y="230731"/>
                  <a:pt x="2963974" y="250372"/>
                </a:cubicBezTo>
                <a:cubicBezTo>
                  <a:pt x="2955014" y="257540"/>
                  <a:pt x="2942203" y="257629"/>
                  <a:pt x="2931317" y="261257"/>
                </a:cubicBezTo>
                <a:cubicBezTo>
                  <a:pt x="2923868" y="283605"/>
                  <a:pt x="2922570" y="303731"/>
                  <a:pt x="2898660" y="315686"/>
                </a:cubicBezTo>
                <a:cubicBezTo>
                  <a:pt x="2885278" y="322377"/>
                  <a:pt x="2869447" y="322273"/>
                  <a:pt x="2855117" y="326572"/>
                </a:cubicBezTo>
                <a:cubicBezTo>
                  <a:pt x="2833136" y="333166"/>
                  <a:pt x="2789803" y="348343"/>
                  <a:pt x="2789803" y="348343"/>
                </a:cubicBezTo>
                <a:cubicBezTo>
                  <a:pt x="2781509" y="373224"/>
                  <a:pt x="2783582" y="396033"/>
                  <a:pt x="2746260" y="391886"/>
                </a:cubicBezTo>
                <a:cubicBezTo>
                  <a:pt x="2723451" y="389352"/>
                  <a:pt x="2680946" y="370115"/>
                  <a:pt x="2680946" y="370115"/>
                </a:cubicBezTo>
                <a:cubicBezTo>
                  <a:pt x="2670060" y="373743"/>
                  <a:pt x="2656403" y="372886"/>
                  <a:pt x="2648289" y="381000"/>
                </a:cubicBezTo>
                <a:cubicBezTo>
                  <a:pt x="2611047" y="418241"/>
                  <a:pt x="2666187" y="410151"/>
                  <a:pt x="2615632" y="435429"/>
                </a:cubicBezTo>
                <a:cubicBezTo>
                  <a:pt x="2568929" y="458781"/>
                  <a:pt x="2543664" y="456142"/>
                  <a:pt x="2495889" y="468086"/>
                </a:cubicBezTo>
                <a:cubicBezTo>
                  <a:pt x="2484757" y="470869"/>
                  <a:pt x="2474433" y="476483"/>
                  <a:pt x="2463232" y="478972"/>
                </a:cubicBezTo>
                <a:cubicBezTo>
                  <a:pt x="2441686" y="483760"/>
                  <a:pt x="2419689" y="486229"/>
                  <a:pt x="2397917" y="489857"/>
                </a:cubicBezTo>
                <a:cubicBezTo>
                  <a:pt x="2305399" y="520697"/>
                  <a:pt x="2418206" y="477684"/>
                  <a:pt x="2343489" y="522515"/>
                </a:cubicBezTo>
                <a:cubicBezTo>
                  <a:pt x="2332338" y="529206"/>
                  <a:pt x="2275417" y="542254"/>
                  <a:pt x="2267289" y="544286"/>
                </a:cubicBezTo>
                <a:cubicBezTo>
                  <a:pt x="2263660" y="555172"/>
                  <a:pt x="2264517" y="568829"/>
                  <a:pt x="2256403" y="576943"/>
                </a:cubicBezTo>
                <a:cubicBezTo>
                  <a:pt x="2248289" y="585057"/>
                  <a:pt x="2234779" y="584677"/>
                  <a:pt x="2223746" y="587829"/>
                </a:cubicBezTo>
                <a:cubicBezTo>
                  <a:pt x="2128039" y="615175"/>
                  <a:pt x="2225866" y="583495"/>
                  <a:pt x="2147546" y="609600"/>
                </a:cubicBezTo>
                <a:cubicBezTo>
                  <a:pt x="2140289" y="620486"/>
                  <a:pt x="2131625" y="630555"/>
                  <a:pt x="2125774" y="642257"/>
                </a:cubicBezTo>
                <a:cubicBezTo>
                  <a:pt x="2111094" y="671617"/>
                  <a:pt x="2123495" y="678460"/>
                  <a:pt x="2093117" y="696686"/>
                </a:cubicBezTo>
                <a:cubicBezTo>
                  <a:pt x="2075340" y="707352"/>
                  <a:pt x="2019416" y="715111"/>
                  <a:pt x="2006032" y="718457"/>
                </a:cubicBezTo>
                <a:cubicBezTo>
                  <a:pt x="1994900" y="721240"/>
                  <a:pt x="1984260" y="725714"/>
                  <a:pt x="1973374" y="729343"/>
                </a:cubicBezTo>
                <a:cubicBezTo>
                  <a:pt x="1966117" y="736600"/>
                  <a:pt x="1960404" y="745835"/>
                  <a:pt x="1951603" y="751115"/>
                </a:cubicBezTo>
                <a:cubicBezTo>
                  <a:pt x="1941764" y="757019"/>
                  <a:pt x="1927060" y="753886"/>
                  <a:pt x="1918946" y="762000"/>
                </a:cubicBezTo>
                <a:cubicBezTo>
                  <a:pt x="1860887" y="820058"/>
                  <a:pt x="1962490" y="776513"/>
                  <a:pt x="1875403" y="805543"/>
                </a:cubicBezTo>
                <a:cubicBezTo>
                  <a:pt x="1782330" y="898620"/>
                  <a:pt x="1934016" y="753419"/>
                  <a:pt x="1820974" y="838200"/>
                </a:cubicBezTo>
                <a:cubicBezTo>
                  <a:pt x="1800448" y="853595"/>
                  <a:pt x="1784689" y="874486"/>
                  <a:pt x="1766546" y="892629"/>
                </a:cubicBezTo>
                <a:cubicBezTo>
                  <a:pt x="1759289" y="899886"/>
                  <a:pt x="1754510" y="911154"/>
                  <a:pt x="1744774" y="914400"/>
                </a:cubicBezTo>
                <a:cubicBezTo>
                  <a:pt x="1699706" y="929423"/>
                  <a:pt x="1721664" y="918921"/>
                  <a:pt x="1679460" y="947057"/>
                </a:cubicBezTo>
                <a:cubicBezTo>
                  <a:pt x="1668603" y="979628"/>
                  <a:pt x="1667585" y="1015143"/>
                  <a:pt x="1635917" y="1034143"/>
                </a:cubicBezTo>
                <a:cubicBezTo>
                  <a:pt x="1626078" y="1040047"/>
                  <a:pt x="1614146" y="1041400"/>
                  <a:pt x="1603260" y="1045029"/>
                </a:cubicBezTo>
                <a:cubicBezTo>
                  <a:pt x="1601217" y="1041965"/>
                  <a:pt x="1570797" y="991708"/>
                  <a:pt x="1559717" y="990600"/>
                </a:cubicBezTo>
                <a:cubicBezTo>
                  <a:pt x="1530608" y="987689"/>
                  <a:pt x="1501660" y="997857"/>
                  <a:pt x="1472632" y="1001486"/>
                </a:cubicBezTo>
                <a:cubicBezTo>
                  <a:pt x="1469003" y="1012372"/>
                  <a:pt x="1467650" y="1024304"/>
                  <a:pt x="1461746" y="1034143"/>
                </a:cubicBezTo>
                <a:cubicBezTo>
                  <a:pt x="1434425" y="1079677"/>
                  <a:pt x="1378284" y="1062084"/>
                  <a:pt x="1331117" y="1066800"/>
                </a:cubicBezTo>
                <a:cubicBezTo>
                  <a:pt x="1320231" y="1070429"/>
                  <a:pt x="1306574" y="1069572"/>
                  <a:pt x="1298460" y="1077686"/>
                </a:cubicBezTo>
                <a:cubicBezTo>
                  <a:pt x="1252313" y="1123833"/>
                  <a:pt x="1278091" y="1147317"/>
                  <a:pt x="1222260" y="1153886"/>
                </a:cubicBezTo>
                <a:cubicBezTo>
                  <a:pt x="1171679" y="1159837"/>
                  <a:pt x="1120660" y="1161143"/>
                  <a:pt x="1069860" y="1164772"/>
                </a:cubicBezTo>
                <a:cubicBezTo>
                  <a:pt x="1058974" y="1172029"/>
                  <a:pt x="1045376" y="1176327"/>
                  <a:pt x="1037203" y="1186543"/>
                </a:cubicBezTo>
                <a:cubicBezTo>
                  <a:pt x="1007653" y="1223480"/>
                  <a:pt x="1056206" y="1238265"/>
                  <a:pt x="982774" y="1262743"/>
                </a:cubicBezTo>
                <a:cubicBezTo>
                  <a:pt x="905049" y="1288652"/>
                  <a:pt x="936555" y="1271785"/>
                  <a:pt x="884803" y="1306286"/>
                </a:cubicBezTo>
                <a:cubicBezTo>
                  <a:pt x="877111" y="1317824"/>
                  <a:pt x="856772" y="1352959"/>
                  <a:pt x="841260" y="1360715"/>
                </a:cubicBezTo>
                <a:cubicBezTo>
                  <a:pt x="820734" y="1370978"/>
                  <a:pt x="775946" y="1382486"/>
                  <a:pt x="775946" y="1382486"/>
                </a:cubicBezTo>
                <a:cubicBezTo>
                  <a:pt x="709348" y="1449081"/>
                  <a:pt x="816086" y="1346937"/>
                  <a:pt x="710632" y="1426029"/>
                </a:cubicBezTo>
                <a:cubicBezTo>
                  <a:pt x="694211" y="1438345"/>
                  <a:pt x="681603" y="1455058"/>
                  <a:pt x="667089" y="1469572"/>
                </a:cubicBezTo>
                <a:cubicBezTo>
                  <a:pt x="659832" y="1476829"/>
                  <a:pt x="653856" y="1485650"/>
                  <a:pt x="645317" y="1491343"/>
                </a:cubicBezTo>
                <a:cubicBezTo>
                  <a:pt x="599851" y="1521655"/>
                  <a:pt x="621911" y="1503864"/>
                  <a:pt x="580003" y="1545772"/>
                </a:cubicBezTo>
                <a:cubicBezTo>
                  <a:pt x="500496" y="1519269"/>
                  <a:pt x="536953" y="1529566"/>
                  <a:pt x="471146" y="1513115"/>
                </a:cubicBezTo>
                <a:cubicBezTo>
                  <a:pt x="320062" y="1525705"/>
                  <a:pt x="371413" y="1493104"/>
                  <a:pt x="296974" y="1567543"/>
                </a:cubicBezTo>
                <a:lnTo>
                  <a:pt x="296974" y="1567543"/>
                </a:lnTo>
                <a:lnTo>
                  <a:pt x="231660" y="1589315"/>
                </a:lnTo>
                <a:lnTo>
                  <a:pt x="199003" y="1600200"/>
                </a:lnTo>
                <a:cubicBezTo>
                  <a:pt x="195374" y="1611086"/>
                  <a:pt x="196231" y="1624743"/>
                  <a:pt x="188117" y="1632857"/>
                </a:cubicBezTo>
                <a:cubicBezTo>
                  <a:pt x="166345" y="1654629"/>
                  <a:pt x="144575" y="1640115"/>
                  <a:pt x="122803" y="1632857"/>
                </a:cubicBezTo>
                <a:cubicBezTo>
                  <a:pt x="119174" y="1618343"/>
                  <a:pt x="121263" y="1600997"/>
                  <a:pt x="111917" y="1589315"/>
                </a:cubicBezTo>
                <a:cubicBezTo>
                  <a:pt x="94006" y="1566927"/>
                  <a:pt x="52659" y="1584474"/>
                  <a:pt x="35717" y="1589315"/>
                </a:cubicBezTo>
                <a:cubicBezTo>
                  <a:pt x="24684" y="1592467"/>
                  <a:pt x="13946" y="1603829"/>
                  <a:pt x="3060" y="1600200"/>
                </a:cubicBezTo>
                <a:cubicBezTo>
                  <a:pt x="-3825" y="1597905"/>
                  <a:pt x="3060" y="1585686"/>
                  <a:pt x="3060" y="1578429"/>
                </a:cubicBezTo>
              </a:path>
            </a:pathLst>
          </a:custGeom>
          <a:noFill/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64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O:\fwx\john\data training\2016_10_AMS\RegionalFireDang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1986"/>
            <a:ext cx="8153400" cy="6828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Up Arrow 4"/>
          <p:cNvSpPr/>
          <p:nvPr/>
        </p:nvSpPr>
        <p:spPr>
          <a:xfrm rot="10800000">
            <a:off x="838200" y="2509768"/>
            <a:ext cx="717904" cy="90236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41180" y="1783994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June 7</a:t>
            </a:r>
            <a:endParaRPr lang="en-US" sz="3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189769" y="1557388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July 5</a:t>
            </a:r>
            <a:endParaRPr lang="en-US" sz="3200" b="1" dirty="0"/>
          </a:p>
        </p:txBody>
      </p:sp>
      <p:sp>
        <p:nvSpPr>
          <p:cNvPr id="12" name="Up Arrow 11"/>
          <p:cNvSpPr/>
          <p:nvPr/>
        </p:nvSpPr>
        <p:spPr>
          <a:xfrm rot="10800000">
            <a:off x="2412322" y="2368769"/>
            <a:ext cx="717904" cy="90236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271157" y="1105587"/>
            <a:ext cx="2460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Jul </a:t>
            </a:r>
            <a:r>
              <a:rPr lang="en-US" sz="3200" b="1" dirty="0" smtClean="0"/>
              <a:t>28- </a:t>
            </a:r>
            <a:r>
              <a:rPr lang="en-US" sz="3200" b="1" dirty="0"/>
              <a:t>Aug 7</a:t>
            </a:r>
          </a:p>
        </p:txBody>
      </p:sp>
      <p:sp>
        <p:nvSpPr>
          <p:cNvPr id="14" name="Up Arrow 13"/>
          <p:cNvSpPr/>
          <p:nvPr/>
        </p:nvSpPr>
        <p:spPr>
          <a:xfrm rot="10800000">
            <a:off x="4032119" y="1915788"/>
            <a:ext cx="717904" cy="90236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784548" y="480169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Aug 21-26</a:t>
            </a:r>
            <a:endParaRPr lang="en-US" sz="3200" b="1" dirty="0"/>
          </a:p>
        </p:txBody>
      </p:sp>
      <p:sp>
        <p:nvSpPr>
          <p:cNvPr id="16" name="Up Arrow 15"/>
          <p:cNvSpPr/>
          <p:nvPr/>
        </p:nvSpPr>
        <p:spPr>
          <a:xfrm rot="10800000">
            <a:off x="5339996" y="1064944"/>
            <a:ext cx="717904" cy="110241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324600" y="910769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Sep 10-16</a:t>
            </a:r>
            <a:endParaRPr lang="en-US" sz="3200" b="1" dirty="0"/>
          </a:p>
        </p:txBody>
      </p:sp>
      <p:sp>
        <p:nvSpPr>
          <p:cNvPr id="18" name="Up Arrow 17"/>
          <p:cNvSpPr/>
          <p:nvPr/>
        </p:nvSpPr>
        <p:spPr>
          <a:xfrm rot="10800000">
            <a:off x="6482996" y="1668920"/>
            <a:ext cx="717904" cy="90236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994348" y="1495544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Sep 30</a:t>
            </a:r>
            <a:endParaRPr lang="en-US" sz="3200" b="1" dirty="0"/>
          </a:p>
        </p:txBody>
      </p:sp>
      <p:sp>
        <p:nvSpPr>
          <p:cNvPr id="20" name="Up Arrow 19"/>
          <p:cNvSpPr/>
          <p:nvPr/>
        </p:nvSpPr>
        <p:spPr>
          <a:xfrm rot="10800000">
            <a:off x="7253017" y="2169902"/>
            <a:ext cx="717904" cy="90236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034696" y="4800600"/>
            <a:ext cx="7042504" cy="1569660"/>
          </a:xfrm>
          <a:prstGeom prst="rect">
            <a:avLst/>
          </a:prstGeom>
          <a:solidFill>
            <a:schemeClr val="bg1"/>
          </a:solidFill>
          <a:ln w="635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Relative Maxes and Minimums are Important!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2123928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72980" y="14959"/>
            <a:ext cx="8534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/>
              <a:t>How do the local peaks and troughs come about?</a:t>
            </a:r>
            <a:endParaRPr lang="en-US" sz="3600" b="1" dirty="0"/>
          </a:p>
        </p:txBody>
      </p:sp>
      <p:pic>
        <p:nvPicPr>
          <p:cNvPr id="5" name="Picture 4" descr="O:\fwx\john\data\Map Type Project\U02.g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51" t="13170" r="7192" b="12669"/>
          <a:stretch/>
        </p:blipFill>
        <p:spPr bwMode="auto">
          <a:xfrm>
            <a:off x="4484914" y="2286000"/>
            <a:ext cx="3861625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O:\fwx\john\data\Map Type Project\U09.g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45" t="13602" r="7947" b="12920"/>
          <a:stretch/>
        </p:blipFill>
        <p:spPr bwMode="auto">
          <a:xfrm>
            <a:off x="351209" y="2362200"/>
            <a:ext cx="392252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92723" y="1085671"/>
            <a:ext cx="8534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solidFill>
                  <a:srgbClr val="FF0000"/>
                </a:solidFill>
              </a:rPr>
              <a:t>Airmass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</a:rPr>
              <a:t>Changes related to  Upper Ridge and Trough transitions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9729" y="6237514"/>
            <a:ext cx="33854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Ridge Type Pattern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40180" y="6183085"/>
            <a:ext cx="36155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Trough Type Pattern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49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 descr="E:\CORSAIR\03_General Circulation\MovingGIFs\PlanetaryWavesAnimationNOV2007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35400" y="1825625"/>
            <a:ext cx="4879975" cy="4879975"/>
          </a:xfrm>
          <a:prstGeom prst="rect">
            <a:avLst/>
          </a:prstGeom>
          <a:noFill/>
          <a:ln w="50800">
            <a:solidFill>
              <a:schemeClr val="tx2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Ideal_500m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2400" y="762000"/>
            <a:ext cx="4216400" cy="3197225"/>
          </a:xfrm>
          <a:prstGeom prst="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131618" y="4035425"/>
            <a:ext cx="3606800" cy="8382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3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Wildfires &amp; the jet stream: </a:t>
            </a:r>
            <a:r>
              <a:rPr lang="en-US" altLang="en-US" sz="3600" b="1" u="sng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observable</a:t>
            </a:r>
            <a:r>
              <a:rPr lang="en-US" altLang="en-US" sz="3600" b="1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altLang="en-US" sz="3600" b="1" u="sng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repeatable</a:t>
            </a:r>
            <a:r>
              <a:rPr lang="en-US" altLang="en-US" sz="3600" b="1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patterns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Upper Air and Fire Weather</a:t>
            </a:r>
            <a:endParaRPr lang="en-US" altLang="en-US" kern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668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2057400"/>
            <a:ext cx="8534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 smtClean="0"/>
              <a:t>Evolution of Fire Season 2016</a:t>
            </a: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10814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O:\fwx\john\data training\2016_10_AMS\graphics\RegionalFireDanger_0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-1"/>
            <a:ext cx="8153400" cy="6848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ular Callout 3"/>
          <p:cNvSpPr/>
          <p:nvPr/>
        </p:nvSpPr>
        <p:spPr>
          <a:xfrm>
            <a:off x="4038600" y="685800"/>
            <a:ext cx="4343400" cy="2738552"/>
          </a:xfrm>
          <a:prstGeom prst="wedgeRectCallout">
            <a:avLst>
              <a:gd name="adj1" fmla="val -113277"/>
              <a:gd name="adj2" fmla="val 5449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962400" y="953991"/>
            <a:ext cx="4648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 smtClean="0">
                <a:solidFill>
                  <a:schemeClr val="bg1"/>
                </a:solidFill>
              </a:rPr>
              <a:t>Draw Fire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 err="1" smtClean="0">
                <a:solidFill>
                  <a:schemeClr val="bg1"/>
                </a:solidFill>
              </a:rPr>
              <a:t>Akawana</a:t>
            </a:r>
            <a:r>
              <a:rPr lang="en-US" sz="4000" b="1" dirty="0" smtClean="0">
                <a:solidFill>
                  <a:schemeClr val="bg1"/>
                </a:solidFill>
              </a:rPr>
              <a:t> Fire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 smtClean="0">
                <a:solidFill>
                  <a:schemeClr val="bg1"/>
                </a:solidFill>
              </a:rPr>
              <a:t>Owyhee Canyon</a:t>
            </a:r>
          </a:p>
        </p:txBody>
      </p:sp>
      <p:sp>
        <p:nvSpPr>
          <p:cNvPr id="8" name="Up Arrow 7"/>
          <p:cNvSpPr/>
          <p:nvPr/>
        </p:nvSpPr>
        <p:spPr>
          <a:xfrm rot="10800000">
            <a:off x="838200" y="2509768"/>
            <a:ext cx="717904" cy="90236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41180" y="1783994"/>
            <a:ext cx="1387620" cy="584775"/>
          </a:xfrm>
          <a:prstGeom prst="rect">
            <a:avLst/>
          </a:prstGeom>
          <a:solidFill>
            <a:schemeClr val="bg1"/>
          </a:solidFill>
          <a:ln w="635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June 7</a:t>
            </a:r>
            <a:endParaRPr lang="en-US" sz="3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191000" y="4724400"/>
            <a:ext cx="3886200" cy="923330"/>
          </a:xfrm>
          <a:prstGeom prst="rect">
            <a:avLst/>
          </a:prstGeom>
          <a:solidFill>
            <a:schemeClr val="bg1"/>
          </a:solidFill>
          <a:ln w="635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/>
              <a:t>$ 4,800,000+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3728107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8" grpId="0" animBg="1"/>
      <p:bldP spid="9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O:\fwx\john\data training\2016_10_AMS\graphics\RegionalFireDanger_0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153400" cy="6848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89769" y="1557388"/>
            <a:ext cx="1239231" cy="584775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July 5</a:t>
            </a:r>
            <a:endParaRPr lang="en-US" sz="3200" b="1" dirty="0"/>
          </a:p>
        </p:txBody>
      </p:sp>
      <p:sp>
        <p:nvSpPr>
          <p:cNvPr id="4" name="Up Arrow 3"/>
          <p:cNvSpPr/>
          <p:nvPr/>
        </p:nvSpPr>
        <p:spPr>
          <a:xfrm rot="10800000">
            <a:off x="2412322" y="2368769"/>
            <a:ext cx="717904" cy="90236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ular Callout 4"/>
          <p:cNvSpPr/>
          <p:nvPr/>
        </p:nvSpPr>
        <p:spPr>
          <a:xfrm>
            <a:off x="4038600" y="685800"/>
            <a:ext cx="4343400" cy="1371600"/>
          </a:xfrm>
          <a:prstGeom prst="wedgeRectCallout">
            <a:avLst>
              <a:gd name="adj1" fmla="val -77187"/>
              <a:gd name="adj2" fmla="val 1388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962400" y="953991"/>
            <a:ext cx="4648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 smtClean="0">
                <a:solidFill>
                  <a:schemeClr val="bg1"/>
                </a:solidFill>
              </a:rPr>
              <a:t>Rocky Ford Fire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b="1" dirty="0" smtClean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91000" y="4724400"/>
            <a:ext cx="3886200" cy="923330"/>
          </a:xfrm>
          <a:prstGeom prst="rect">
            <a:avLst/>
          </a:prstGeom>
          <a:solidFill>
            <a:schemeClr val="bg1"/>
          </a:solidFill>
          <a:ln w="635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/>
              <a:t>$ 400,000+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3728107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O:\fwx\john\data training\2016_10_AMS\graphics\RegionalFireDanger_0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-21771"/>
            <a:ext cx="8153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102152" y="1067996"/>
            <a:ext cx="2590800" cy="584775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July </a:t>
            </a:r>
            <a:r>
              <a:rPr lang="en-US" sz="3200" b="1" dirty="0" smtClean="0"/>
              <a:t>28- </a:t>
            </a:r>
            <a:r>
              <a:rPr lang="en-US" sz="3200" b="1" dirty="0" smtClean="0"/>
              <a:t>Aug 7</a:t>
            </a:r>
            <a:endParaRPr lang="en-US" sz="3200" b="1" dirty="0"/>
          </a:p>
        </p:txBody>
      </p:sp>
      <p:sp>
        <p:nvSpPr>
          <p:cNvPr id="4" name="Up Arrow 3"/>
          <p:cNvSpPr/>
          <p:nvPr/>
        </p:nvSpPr>
        <p:spPr>
          <a:xfrm rot="10800000">
            <a:off x="4038600" y="1852827"/>
            <a:ext cx="717904" cy="90236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ular Callout 4"/>
          <p:cNvSpPr/>
          <p:nvPr/>
        </p:nvSpPr>
        <p:spPr>
          <a:xfrm>
            <a:off x="1676401" y="4017496"/>
            <a:ext cx="6142264" cy="2438400"/>
          </a:xfrm>
          <a:prstGeom prst="wedgeRectCallout">
            <a:avLst>
              <a:gd name="adj1" fmla="val -6699"/>
              <a:gd name="adj2" fmla="val -912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676401" y="4256314"/>
            <a:ext cx="3124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 smtClean="0">
                <a:solidFill>
                  <a:schemeClr val="bg1"/>
                </a:solidFill>
              </a:rPr>
              <a:t>Range 12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chemeClr val="bg1"/>
                </a:solidFill>
              </a:rPr>
              <a:t>R</a:t>
            </a:r>
            <a:r>
              <a:rPr lang="en-US" sz="4000" b="1" dirty="0" smtClean="0">
                <a:solidFill>
                  <a:schemeClr val="bg1"/>
                </a:solidFill>
              </a:rPr>
              <a:t>ail Fire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 smtClean="0">
                <a:solidFill>
                  <a:schemeClr val="bg1"/>
                </a:solidFill>
              </a:rPr>
              <a:t>Snake Fire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62473" y="4245428"/>
            <a:ext cx="32561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 err="1" smtClean="0">
                <a:solidFill>
                  <a:schemeClr val="bg1"/>
                </a:solidFill>
              </a:rPr>
              <a:t>Kewa</a:t>
            </a:r>
            <a:r>
              <a:rPr lang="en-US" sz="4000" b="1" dirty="0" smtClean="0">
                <a:solidFill>
                  <a:schemeClr val="bg1"/>
                </a:solidFill>
              </a:rPr>
              <a:t> Fire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 smtClean="0">
                <a:solidFill>
                  <a:schemeClr val="bg1"/>
                </a:solidFill>
              </a:rPr>
              <a:t>Trail Creek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 err="1" smtClean="0">
                <a:solidFill>
                  <a:schemeClr val="bg1"/>
                </a:solidFill>
              </a:rPr>
              <a:t>Bybee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Crk</a:t>
            </a:r>
            <a:endParaRPr lang="en-US" sz="4000" b="1" dirty="0" smtClean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6313" y="1831858"/>
            <a:ext cx="4354287" cy="923330"/>
          </a:xfrm>
          <a:prstGeom prst="rect">
            <a:avLst/>
          </a:prstGeom>
          <a:solidFill>
            <a:schemeClr val="bg1"/>
          </a:solidFill>
          <a:ln w="635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/>
              <a:t>$ 45,000,000+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3728107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  <p:bldP spid="7" grpId="0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O:\fwx\john\data training\2016_10_AMS\graphics\RegionalFireDanger_0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-21771"/>
            <a:ext cx="8153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92550" y="609600"/>
            <a:ext cx="1936850" cy="584775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Aug 21-26</a:t>
            </a:r>
            <a:endParaRPr lang="en-US" sz="3200" b="1" dirty="0"/>
          </a:p>
        </p:txBody>
      </p:sp>
      <p:sp>
        <p:nvSpPr>
          <p:cNvPr id="4" name="Up Arrow 3"/>
          <p:cNvSpPr/>
          <p:nvPr/>
        </p:nvSpPr>
        <p:spPr>
          <a:xfrm rot="10800000">
            <a:off x="5257800" y="1227032"/>
            <a:ext cx="717904" cy="90236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ular Callout 4"/>
          <p:cNvSpPr/>
          <p:nvPr/>
        </p:nvSpPr>
        <p:spPr>
          <a:xfrm>
            <a:off x="1676401" y="4017496"/>
            <a:ext cx="6142264" cy="2438400"/>
          </a:xfrm>
          <a:prstGeom prst="wedgeRectCallout">
            <a:avLst>
              <a:gd name="adj1" fmla="val -6699"/>
              <a:gd name="adj2" fmla="val -912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676401" y="4256314"/>
            <a:ext cx="3124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 smtClean="0">
                <a:solidFill>
                  <a:schemeClr val="bg1"/>
                </a:solidFill>
              </a:rPr>
              <a:t>Cayuse Mt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 smtClean="0">
                <a:solidFill>
                  <a:schemeClr val="bg1"/>
                </a:solidFill>
              </a:rPr>
              <a:t>Spokane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 smtClean="0">
                <a:solidFill>
                  <a:schemeClr val="bg1"/>
                </a:solidFill>
              </a:rPr>
              <a:t>Cherry Rd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62473" y="4245428"/>
            <a:ext cx="32561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 smtClean="0">
                <a:solidFill>
                  <a:schemeClr val="bg1"/>
                </a:solidFill>
              </a:rPr>
              <a:t>Deep North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 smtClean="0">
                <a:solidFill>
                  <a:schemeClr val="bg1"/>
                </a:solidFill>
              </a:rPr>
              <a:t>Hart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 smtClean="0">
                <a:solidFill>
                  <a:schemeClr val="bg1"/>
                </a:solidFill>
              </a:rPr>
              <a:t>2500 Road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6313" y="1831858"/>
            <a:ext cx="4354287" cy="923330"/>
          </a:xfrm>
          <a:prstGeom prst="rect">
            <a:avLst/>
          </a:prstGeom>
          <a:solidFill>
            <a:schemeClr val="bg1"/>
          </a:solidFill>
          <a:ln w="635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/>
              <a:t>$ 19,400,000+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1781918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  <p:bldP spid="7" grpId="0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52400"/>
            <a:ext cx="5105400" cy="6490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257799" y="1600200"/>
            <a:ext cx="3858491" cy="4247317"/>
          </a:xfrm>
          <a:prstGeom prst="rect">
            <a:avLst/>
          </a:prstGeom>
          <a:solidFill>
            <a:schemeClr val="bg1"/>
          </a:solidFill>
          <a:ln w="635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/>
              <a:t>Normalized Fire Danger Values (ERC)</a:t>
            </a:r>
          </a:p>
          <a:p>
            <a:pPr algn="ctr"/>
            <a:r>
              <a:rPr lang="en-US" sz="5400" b="1" dirty="0" smtClean="0"/>
              <a:t>Aug 26</a:t>
            </a:r>
            <a:r>
              <a:rPr lang="en-US" sz="5400" b="1" baseline="30000" dirty="0" smtClean="0"/>
              <a:t>th</a:t>
            </a:r>
            <a:r>
              <a:rPr lang="en-US" sz="5400" b="1" dirty="0" smtClean="0"/>
              <a:t> 2016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373295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O:\fwx\john\data training\2016_10_AMS\graphics\RegionalFireDanger_0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153400" cy="6848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324600" y="910769"/>
            <a:ext cx="1905000" cy="584775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Sep 10-16</a:t>
            </a:r>
            <a:endParaRPr lang="en-US" sz="3200" b="1" dirty="0"/>
          </a:p>
        </p:txBody>
      </p:sp>
      <p:sp>
        <p:nvSpPr>
          <p:cNvPr id="4" name="Up Arrow 3"/>
          <p:cNvSpPr/>
          <p:nvPr/>
        </p:nvSpPr>
        <p:spPr>
          <a:xfrm rot="10800000">
            <a:off x="6482996" y="1668920"/>
            <a:ext cx="717904" cy="90236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ular Callout 4"/>
          <p:cNvSpPr/>
          <p:nvPr/>
        </p:nvSpPr>
        <p:spPr>
          <a:xfrm>
            <a:off x="838200" y="2163643"/>
            <a:ext cx="3962401" cy="2438400"/>
          </a:xfrm>
          <a:prstGeom prst="wedgeRectCallout">
            <a:avLst>
              <a:gd name="adj1" fmla="val 95750"/>
              <a:gd name="adj2" fmla="val -234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143000" y="2413347"/>
            <a:ext cx="3124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 smtClean="0">
                <a:solidFill>
                  <a:schemeClr val="bg1"/>
                </a:solidFill>
              </a:rPr>
              <a:t>Rock Creek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 smtClean="0">
                <a:solidFill>
                  <a:schemeClr val="bg1"/>
                </a:solidFill>
              </a:rPr>
              <a:t>High Pass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 smtClean="0">
                <a:solidFill>
                  <a:schemeClr val="bg1"/>
                </a:solidFill>
              </a:rPr>
              <a:t>Elmer City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0857" y="5029200"/>
            <a:ext cx="4354287" cy="923330"/>
          </a:xfrm>
          <a:prstGeom prst="rect">
            <a:avLst/>
          </a:prstGeom>
          <a:solidFill>
            <a:schemeClr val="bg1"/>
          </a:solidFill>
          <a:ln w="635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/>
              <a:t>$ 13,400,000+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3728107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O:\fwx\john\data training\CORSAIR_old\13_Lightning\Moving GIFs\Storm-04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28956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Rot="1" noChangeArrowheads="1"/>
          </p:cNvSpPr>
          <p:nvPr/>
        </p:nvSpPr>
        <p:spPr bwMode="auto">
          <a:xfrm>
            <a:off x="3200400" y="1066800"/>
            <a:ext cx="5715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FontTx/>
              <a:buChar char="•"/>
            </a:pPr>
            <a:r>
              <a:rPr lang="en-US" sz="3600" dirty="0" smtClean="0"/>
              <a:t>46% of OR &amp; WA wildfires result from </a:t>
            </a:r>
            <a:r>
              <a:rPr lang="en-US" sz="3600" dirty="0"/>
              <a:t>lightning. </a:t>
            </a:r>
            <a:endParaRPr lang="en-US" sz="3600" dirty="0" smtClean="0"/>
          </a:p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FontTx/>
              <a:buChar char="•"/>
            </a:pPr>
            <a:r>
              <a:rPr lang="en-US" sz="3600" dirty="0" smtClean="0"/>
              <a:t>Initial attack has an excellent record of keeping human-caused fires small …even on dry, windy, unstable days.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FontTx/>
              <a:buChar char="•"/>
            </a:pPr>
            <a:r>
              <a:rPr lang="en-US" sz="3600" dirty="0" smtClean="0"/>
              <a:t>However, of the fires that grow large, </a:t>
            </a:r>
            <a:r>
              <a:rPr lang="en-US" sz="3600" u="sng" dirty="0" smtClean="0"/>
              <a:t>up to 75% </a:t>
            </a:r>
            <a:r>
              <a:rPr lang="en-US" sz="3600" dirty="0" smtClean="0"/>
              <a:t>are caused by lightning.</a:t>
            </a:r>
            <a:endParaRPr lang="en-US" sz="4400" dirty="0"/>
          </a:p>
        </p:txBody>
      </p:sp>
      <p:sp>
        <p:nvSpPr>
          <p:cNvPr id="6" name="Rectangle 2"/>
          <p:cNvSpPr>
            <a:spLocks noRot="1" noChangeArrowheads="1"/>
          </p:cNvSpPr>
          <p:nvPr/>
        </p:nvSpPr>
        <p:spPr bwMode="auto">
          <a:xfrm>
            <a:off x="204787" y="39914"/>
            <a:ext cx="8540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en-US" sz="4800" b="1" dirty="0">
                <a:solidFill>
                  <a:srgbClr val="FF0000"/>
                </a:solidFill>
              </a:rPr>
              <a:t>Lightning </a:t>
            </a:r>
            <a:r>
              <a:rPr lang="en-US" sz="4800" b="1" dirty="0" smtClean="0">
                <a:solidFill>
                  <a:srgbClr val="FF0000"/>
                </a:solidFill>
              </a:rPr>
              <a:t>and Wildfire facts</a:t>
            </a:r>
            <a:endParaRPr lang="en-US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107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463800"/>
              </p:ext>
            </p:extLst>
          </p:nvPr>
        </p:nvGraphicFramePr>
        <p:xfrm>
          <a:off x="0" y="990600"/>
          <a:ext cx="89916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33400" y="-15505"/>
            <a:ext cx="8001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Fire Season Lightning Strike Count</a:t>
            </a:r>
          </a:p>
          <a:p>
            <a:pPr algn="ctr"/>
            <a:r>
              <a:rPr lang="en-US" sz="4000" b="1" dirty="0" smtClean="0"/>
              <a:t>Jun, Jul, Aug, Sep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728107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066800" y="4648200"/>
            <a:ext cx="7696200" cy="0"/>
          </a:xfrm>
          <a:prstGeom prst="line">
            <a:avLst/>
          </a:prstGeom>
          <a:ln w="1143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6029241"/>
              </p:ext>
            </p:extLst>
          </p:nvPr>
        </p:nvGraphicFramePr>
        <p:xfrm>
          <a:off x="0" y="990600"/>
          <a:ext cx="89916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ular Callout 4"/>
          <p:cNvSpPr/>
          <p:nvPr/>
        </p:nvSpPr>
        <p:spPr>
          <a:xfrm>
            <a:off x="1055914" y="1828800"/>
            <a:ext cx="3733800" cy="1676400"/>
          </a:xfrm>
          <a:prstGeom prst="wedgeRectCallout">
            <a:avLst>
              <a:gd name="adj1" fmla="val -20833"/>
              <a:gd name="adj2" fmla="val 1118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66800" y="1981200"/>
            <a:ext cx="37229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17 Year Average:</a:t>
            </a:r>
          </a:p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79,642 strikes 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-15505"/>
            <a:ext cx="8001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Fire Season Lightning Strike Count</a:t>
            </a:r>
          </a:p>
          <a:p>
            <a:pPr algn="ctr"/>
            <a:r>
              <a:rPr lang="en-US" sz="4000" b="1" dirty="0" smtClean="0"/>
              <a:t>Jun, Jul, Aug, Sep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98279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066800" y="4648200"/>
            <a:ext cx="7696200" cy="0"/>
          </a:xfrm>
          <a:prstGeom prst="line">
            <a:avLst/>
          </a:prstGeom>
          <a:ln w="1143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4511506"/>
              </p:ext>
            </p:extLst>
          </p:nvPr>
        </p:nvGraphicFramePr>
        <p:xfrm>
          <a:off x="0" y="990600"/>
          <a:ext cx="89916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ular Callout 4"/>
          <p:cNvSpPr/>
          <p:nvPr/>
        </p:nvSpPr>
        <p:spPr>
          <a:xfrm>
            <a:off x="1055914" y="1828800"/>
            <a:ext cx="3733800" cy="1676400"/>
          </a:xfrm>
          <a:prstGeom prst="wedgeRectCallout">
            <a:avLst>
              <a:gd name="adj1" fmla="val -20833"/>
              <a:gd name="adj2" fmla="val 1118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66800" y="1981200"/>
            <a:ext cx="37229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17 Year Average:</a:t>
            </a:r>
          </a:p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79,642 strikes 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-15505"/>
            <a:ext cx="8001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Fire Season Lightning Strike Count</a:t>
            </a:r>
          </a:p>
          <a:p>
            <a:pPr algn="ctr"/>
            <a:r>
              <a:rPr lang="en-US" sz="4000" b="1" dirty="0" smtClean="0"/>
              <a:t>Jun, Jul, Aug, Sep</a:t>
            </a:r>
            <a:endParaRPr lang="en-US" sz="4000" b="1" dirty="0"/>
          </a:p>
        </p:txBody>
      </p:sp>
      <p:sp>
        <p:nvSpPr>
          <p:cNvPr id="7" name="Rectangular Callout 6"/>
          <p:cNvSpPr/>
          <p:nvPr/>
        </p:nvSpPr>
        <p:spPr>
          <a:xfrm>
            <a:off x="2286000" y="255318"/>
            <a:ext cx="3733800" cy="1421082"/>
          </a:xfrm>
          <a:prstGeom prst="wedgeRectCallout">
            <a:avLst>
              <a:gd name="adj1" fmla="val 77806"/>
              <a:gd name="adj2" fmla="val 6204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296886" y="600048"/>
            <a:ext cx="37229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249,705 strikes</a:t>
            </a:r>
          </a:p>
        </p:txBody>
      </p:sp>
    </p:spTree>
    <p:extLst>
      <p:ext uri="{BB962C8B-B14F-4D97-AF65-F5344CB8AC3E}">
        <p14:creationId xmlns:p14="http://schemas.microsoft.com/office/powerpoint/2010/main" val="373903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066800" y="4648200"/>
            <a:ext cx="7696200" cy="0"/>
          </a:xfrm>
          <a:prstGeom prst="line">
            <a:avLst/>
          </a:prstGeom>
          <a:ln w="1143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5118621"/>
              </p:ext>
            </p:extLst>
          </p:nvPr>
        </p:nvGraphicFramePr>
        <p:xfrm>
          <a:off x="0" y="990600"/>
          <a:ext cx="89916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ular Callout 4"/>
          <p:cNvSpPr/>
          <p:nvPr/>
        </p:nvSpPr>
        <p:spPr>
          <a:xfrm>
            <a:off x="1055914" y="1828800"/>
            <a:ext cx="3733800" cy="1676400"/>
          </a:xfrm>
          <a:prstGeom prst="wedgeRectCallout">
            <a:avLst>
              <a:gd name="adj1" fmla="val -20833"/>
              <a:gd name="adj2" fmla="val 1118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66800" y="1981200"/>
            <a:ext cx="37229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17 Year Average:</a:t>
            </a:r>
          </a:p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79,642 strikes 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-15505"/>
            <a:ext cx="8001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Fire Season Lightning Strike Count</a:t>
            </a:r>
          </a:p>
          <a:p>
            <a:pPr algn="ctr"/>
            <a:r>
              <a:rPr lang="en-US" sz="4000" b="1" dirty="0" smtClean="0"/>
              <a:t>Jun, Jul, Aug, Sep</a:t>
            </a:r>
            <a:endParaRPr lang="en-US" sz="4000" b="1" dirty="0"/>
          </a:p>
        </p:txBody>
      </p:sp>
      <p:sp>
        <p:nvSpPr>
          <p:cNvPr id="7" name="Rectangular Callout 6"/>
          <p:cNvSpPr/>
          <p:nvPr/>
        </p:nvSpPr>
        <p:spPr>
          <a:xfrm>
            <a:off x="2286000" y="255318"/>
            <a:ext cx="3733800" cy="1421082"/>
          </a:xfrm>
          <a:prstGeom prst="wedgeRectCallout">
            <a:avLst>
              <a:gd name="adj1" fmla="val 77806"/>
              <a:gd name="adj2" fmla="val 6204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ular Callout 10"/>
          <p:cNvSpPr/>
          <p:nvPr/>
        </p:nvSpPr>
        <p:spPr>
          <a:xfrm>
            <a:off x="2661557" y="4648200"/>
            <a:ext cx="3733800" cy="1421082"/>
          </a:xfrm>
          <a:prstGeom prst="wedgeRectCallout">
            <a:avLst>
              <a:gd name="adj1" fmla="val -83710"/>
              <a:gd name="adj2" fmla="val 168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672443" y="5002143"/>
            <a:ext cx="37229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25,598 strikes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96886" y="600048"/>
            <a:ext cx="37229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249,705 strikes</a:t>
            </a:r>
          </a:p>
        </p:txBody>
      </p:sp>
    </p:spTree>
    <p:extLst>
      <p:ext uri="{BB962C8B-B14F-4D97-AF65-F5344CB8AC3E}">
        <p14:creationId xmlns:p14="http://schemas.microsoft.com/office/powerpoint/2010/main" val="3794703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066800" y="4648200"/>
            <a:ext cx="7696200" cy="0"/>
          </a:xfrm>
          <a:prstGeom prst="line">
            <a:avLst/>
          </a:prstGeom>
          <a:ln w="1143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6501321"/>
              </p:ext>
            </p:extLst>
          </p:nvPr>
        </p:nvGraphicFramePr>
        <p:xfrm>
          <a:off x="0" y="990600"/>
          <a:ext cx="89916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ular Callout 4"/>
          <p:cNvSpPr/>
          <p:nvPr/>
        </p:nvSpPr>
        <p:spPr>
          <a:xfrm>
            <a:off x="1055914" y="1828800"/>
            <a:ext cx="3733800" cy="1676400"/>
          </a:xfrm>
          <a:prstGeom prst="wedgeRectCallout">
            <a:avLst>
              <a:gd name="adj1" fmla="val -20833"/>
              <a:gd name="adj2" fmla="val 1118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66800" y="1981200"/>
            <a:ext cx="37229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17 Year Average:</a:t>
            </a:r>
          </a:p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79,642 strikes 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-15505"/>
            <a:ext cx="8001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Fire Season Lightning Strike Count</a:t>
            </a:r>
          </a:p>
          <a:p>
            <a:pPr algn="ctr"/>
            <a:r>
              <a:rPr lang="en-US" sz="4000" b="1" dirty="0" smtClean="0"/>
              <a:t>Jun, Jul, Aug, Sep</a:t>
            </a:r>
            <a:endParaRPr lang="en-US" sz="4000" b="1" dirty="0"/>
          </a:p>
        </p:txBody>
      </p:sp>
      <p:sp>
        <p:nvSpPr>
          <p:cNvPr id="11" name="Rectangular Callout 10"/>
          <p:cNvSpPr/>
          <p:nvPr/>
        </p:nvSpPr>
        <p:spPr>
          <a:xfrm>
            <a:off x="3048000" y="4600368"/>
            <a:ext cx="3733800" cy="2105232"/>
          </a:xfrm>
          <a:prstGeom prst="wedgeRectCallout">
            <a:avLst>
              <a:gd name="adj1" fmla="val 95007"/>
              <a:gd name="adj2" fmla="val 296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058886" y="4776848"/>
            <a:ext cx="37229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22,197 strikes</a:t>
            </a:r>
          </a:p>
        </p:txBody>
      </p:sp>
      <p:sp>
        <p:nvSpPr>
          <p:cNvPr id="3" name="Rectangle 2"/>
          <p:cNvSpPr/>
          <p:nvPr/>
        </p:nvSpPr>
        <p:spPr>
          <a:xfrm>
            <a:off x="3158450" y="5652984"/>
            <a:ext cx="352378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</a:rPr>
              <a:t>28% of average </a:t>
            </a:r>
          </a:p>
        </p:txBody>
      </p:sp>
    </p:spTree>
    <p:extLst>
      <p:ext uri="{BB962C8B-B14F-4D97-AF65-F5344CB8AC3E}">
        <p14:creationId xmlns:p14="http://schemas.microsoft.com/office/powerpoint/2010/main" val="4208751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066800" y="4648200"/>
            <a:ext cx="7696200" cy="0"/>
          </a:xfrm>
          <a:prstGeom prst="line">
            <a:avLst/>
          </a:prstGeom>
          <a:ln w="1143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6888798"/>
              </p:ext>
            </p:extLst>
          </p:nvPr>
        </p:nvGraphicFramePr>
        <p:xfrm>
          <a:off x="0" y="990600"/>
          <a:ext cx="89916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66800" y="1981200"/>
            <a:ext cx="37229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17 Year Average:</a:t>
            </a:r>
          </a:p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79,642 strikes 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-15505"/>
            <a:ext cx="8001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Fire Season Lightning Strike Count</a:t>
            </a:r>
          </a:p>
          <a:p>
            <a:pPr algn="ctr"/>
            <a:r>
              <a:rPr lang="en-US" sz="4000" b="1" dirty="0" smtClean="0"/>
              <a:t>Jun, Jul, Aug, Sep</a:t>
            </a:r>
            <a:endParaRPr lang="en-US" sz="4000" b="1" dirty="0"/>
          </a:p>
        </p:txBody>
      </p:sp>
      <p:sp>
        <p:nvSpPr>
          <p:cNvPr id="7" name="Rectangle 6"/>
          <p:cNvSpPr/>
          <p:nvPr/>
        </p:nvSpPr>
        <p:spPr>
          <a:xfrm>
            <a:off x="685800" y="1371600"/>
            <a:ext cx="8077200" cy="480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62000" y="1981200"/>
            <a:ext cx="77724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/>
              <a:t>63</a:t>
            </a:r>
            <a:r>
              <a:rPr lang="en-US" sz="6000" b="1" dirty="0" smtClean="0"/>
              <a:t> days with lightning</a:t>
            </a:r>
          </a:p>
          <a:p>
            <a:pPr algn="ctr"/>
            <a:endParaRPr lang="en-US" sz="60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6000" b="1" dirty="0" smtClean="0"/>
              <a:t>Normal:</a:t>
            </a:r>
            <a:r>
              <a:rPr lang="en-US" sz="6000" b="1" dirty="0" smtClean="0">
                <a:solidFill>
                  <a:schemeClr val="bg1"/>
                </a:solidFill>
              </a:rPr>
              <a:t> </a:t>
            </a:r>
            <a:r>
              <a:rPr lang="en-US" sz="7200" b="1" dirty="0" smtClean="0"/>
              <a:t>48</a:t>
            </a:r>
          </a:p>
        </p:txBody>
      </p:sp>
    </p:spTree>
    <p:extLst>
      <p:ext uri="{BB962C8B-B14F-4D97-AF65-F5344CB8AC3E}">
        <p14:creationId xmlns:p14="http://schemas.microsoft.com/office/powerpoint/2010/main" val="276759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O:\gis\PRED_SVC\MET_PROJ\LTG_GRAPHICS\LTG_06061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3" t="8381" r="3078" b="16964"/>
          <a:stretch/>
        </p:blipFill>
        <p:spPr bwMode="auto">
          <a:xfrm>
            <a:off x="152400" y="2057400"/>
            <a:ext cx="4276776" cy="4390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O:\gis\PRED_SVC\MET_PROJ\LTG_GRAPHICS\LTG_06071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5" t="8587" r="3335" b="16864"/>
          <a:stretch/>
        </p:blipFill>
        <p:spPr bwMode="auto">
          <a:xfrm>
            <a:off x="4572000" y="2042886"/>
            <a:ext cx="4213860" cy="4373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600" y="152400"/>
            <a:ext cx="8763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/>
              <a:t>Biggest 24 hour event of 2016</a:t>
            </a:r>
          </a:p>
          <a:p>
            <a:pPr algn="ctr"/>
            <a:r>
              <a:rPr lang="en-US" sz="5400" b="1" dirty="0" smtClean="0"/>
              <a:t>June 5</a:t>
            </a:r>
            <a:r>
              <a:rPr lang="en-US" sz="5400" b="1" baseline="30000" dirty="0" smtClean="0"/>
              <a:t>th</a:t>
            </a:r>
            <a:r>
              <a:rPr lang="en-US" sz="5400" b="1" dirty="0" smtClean="0"/>
              <a:t>-6</a:t>
            </a:r>
            <a:r>
              <a:rPr lang="en-US" sz="5400" b="1" baseline="30000" dirty="0" smtClean="0"/>
              <a:t>th</a:t>
            </a:r>
            <a:r>
              <a:rPr lang="en-US" sz="5400" b="1" dirty="0" smtClean="0"/>
              <a:t>  </a:t>
            </a:r>
            <a:r>
              <a:rPr lang="en-US" sz="5400" b="1" dirty="0" smtClean="0">
                <a:solidFill>
                  <a:srgbClr val="FF0000"/>
                </a:solidFill>
              </a:rPr>
              <a:t>2200+ strikes</a:t>
            </a:r>
            <a:endParaRPr lang="en-US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33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:\fwx\john\data training\2016_10_AMS\RegionalFireDang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1986"/>
            <a:ext cx="8153400" cy="6828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121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:\fwx\john\data training\2016_10_AMS\RegionalFireDang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1986"/>
            <a:ext cx="8153400" cy="6828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2946100"/>
              </p:ext>
            </p:extLst>
          </p:nvPr>
        </p:nvGraphicFramePr>
        <p:xfrm>
          <a:off x="809626" y="3352800"/>
          <a:ext cx="7648574" cy="3314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4313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:\fwx\john\data training\2016_10_AMS\RegionalFireDang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1986"/>
            <a:ext cx="8153400" cy="6828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7564775"/>
              </p:ext>
            </p:extLst>
          </p:nvPr>
        </p:nvGraphicFramePr>
        <p:xfrm>
          <a:off x="809626" y="3352800"/>
          <a:ext cx="7648574" cy="3314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0141443"/>
              </p:ext>
            </p:extLst>
          </p:nvPr>
        </p:nvGraphicFramePr>
        <p:xfrm>
          <a:off x="533400" y="1066800"/>
          <a:ext cx="82296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Rectangle 1"/>
          <p:cNvSpPr/>
          <p:nvPr/>
        </p:nvSpPr>
        <p:spPr>
          <a:xfrm>
            <a:off x="4876800" y="838200"/>
            <a:ext cx="1371600" cy="5715000"/>
          </a:xfrm>
          <a:prstGeom prst="rect">
            <a:avLst/>
          </a:prstGeom>
          <a:solidFill>
            <a:schemeClr val="accent1">
              <a:alpha val="49000"/>
            </a:schemeClr>
          </a:solidFill>
          <a:ln>
            <a:solidFill>
              <a:schemeClr val="accent1">
                <a:shade val="50000"/>
                <a:alpha val="3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ular Callout 5"/>
          <p:cNvSpPr/>
          <p:nvPr/>
        </p:nvSpPr>
        <p:spPr>
          <a:xfrm>
            <a:off x="807028" y="838200"/>
            <a:ext cx="3733800" cy="1676400"/>
          </a:xfrm>
          <a:prstGeom prst="wedgeRectCallout">
            <a:avLst>
              <a:gd name="adj1" fmla="val 59068"/>
              <a:gd name="adj2" fmla="val 82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17914" y="990600"/>
            <a:ext cx="37229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Lightning Gap</a:t>
            </a:r>
          </a:p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Aug 10-Sep7</a:t>
            </a:r>
            <a:endParaRPr lang="en-US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95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2016 Summary Stats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2416 reported Fires in Oregon/Washington</a:t>
            </a:r>
          </a:p>
          <a:p>
            <a:r>
              <a:rPr lang="en-US" b="1" dirty="0" smtClean="0"/>
              <a:t>67 Fires met “Large” size criteria</a:t>
            </a:r>
          </a:p>
          <a:p>
            <a:r>
              <a:rPr lang="en-US" b="1" dirty="0" smtClean="0"/>
              <a:t>17 mobilizations of Type I or II IMTs</a:t>
            </a:r>
          </a:p>
          <a:p>
            <a:r>
              <a:rPr lang="en-US" b="1" dirty="0" smtClean="0"/>
              <a:t>22197 lightning strikes up to Oct 1</a:t>
            </a:r>
          </a:p>
          <a:p>
            <a:r>
              <a:rPr lang="en-US" b="1" dirty="0" smtClean="0"/>
              <a:t>Largest WA fire: Range 12 176,600 acres</a:t>
            </a:r>
          </a:p>
          <a:p>
            <a:r>
              <a:rPr lang="en-US" b="1" dirty="0" smtClean="0"/>
              <a:t>Largest OR fire: Rail 41,706</a:t>
            </a:r>
          </a:p>
          <a:p>
            <a:r>
              <a:rPr lang="en-US" b="1" dirty="0" smtClean="0"/>
              <a:t>$104 million spent</a:t>
            </a:r>
          </a:p>
          <a:p>
            <a:r>
              <a:rPr lang="en-US" b="1" dirty="0" smtClean="0"/>
              <a:t>4200 wildland firefighters at peak activity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80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isplaying month1_outlook.png"/>
          <p:cNvSpPr>
            <a:spLocks noChangeAspect="1" noChangeArrowheads="1"/>
          </p:cNvSpPr>
          <p:nvPr/>
        </p:nvSpPr>
        <p:spPr bwMode="auto">
          <a:xfrm>
            <a:off x="188232" y="198809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Displaying month1_outlook.png"/>
          <p:cNvSpPr>
            <a:spLocks noChangeAspect="1" noChangeArrowheads="1"/>
          </p:cNvSpPr>
          <p:nvPr/>
        </p:nvSpPr>
        <p:spPr bwMode="auto">
          <a:xfrm>
            <a:off x="340632" y="214049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Displaying month1_outlook.png"/>
          <p:cNvSpPr>
            <a:spLocks noChangeAspect="1" noChangeArrowheads="1"/>
          </p:cNvSpPr>
          <p:nvPr/>
        </p:nvSpPr>
        <p:spPr bwMode="auto">
          <a:xfrm>
            <a:off x="493032" y="229289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218" name="Picture 2" descr="http://www.nifc.gov/nicc/predictive/outlooks/month1_outlook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" t="7884" r="62283" b="40120"/>
          <a:stretch/>
        </p:blipFill>
        <p:spPr bwMode="auto">
          <a:xfrm>
            <a:off x="32657" y="2271122"/>
            <a:ext cx="3017227" cy="3268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nifc.gov/nicc/predictive/outlooks/month2_outlook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" t="7998" r="62239" b="40001"/>
          <a:stretch/>
        </p:blipFill>
        <p:spPr bwMode="auto">
          <a:xfrm>
            <a:off x="3028113" y="2227578"/>
            <a:ext cx="3077517" cy="3333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ww.nifc.gov/nicc/predictive/outlooks/extended_outlook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4" t="6858" r="61666" b="38723"/>
          <a:stretch/>
        </p:blipFill>
        <p:spPr bwMode="auto">
          <a:xfrm>
            <a:off x="6094744" y="2288538"/>
            <a:ext cx="2873869" cy="3273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77346" y="5595938"/>
            <a:ext cx="876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/>
              <a:t>   June             July        Aug-Sep  </a:t>
            </a:r>
            <a:endParaRPr lang="en-US" sz="5400" b="1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05613" y="304800"/>
            <a:ext cx="8763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/>
              <a:t>   </a:t>
            </a:r>
            <a:r>
              <a:rPr lang="en-US" sz="4800" b="1" dirty="0" smtClean="0"/>
              <a:t>Fire Potential Outlook for 2016</a:t>
            </a:r>
          </a:p>
          <a:p>
            <a:pPr algn="ctr"/>
            <a:r>
              <a:rPr lang="en-US" sz="5400" b="1" dirty="0" smtClean="0"/>
              <a:t>Issued June 1 2016</a:t>
            </a:r>
            <a:r>
              <a:rPr lang="en-US" sz="5400" b="1" dirty="0" smtClean="0"/>
              <a:t>  </a:t>
            </a:r>
            <a:endParaRPr lang="en-US" sz="5400" b="1" dirty="0" smtClean="0"/>
          </a:p>
        </p:txBody>
      </p:sp>
    </p:spTree>
    <p:extLst>
      <p:ext uri="{BB962C8B-B14F-4D97-AF65-F5344CB8AC3E}">
        <p14:creationId xmlns:p14="http://schemas.microsoft.com/office/powerpoint/2010/main" val="104233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62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mtClean="0"/>
              <a:t>Thank You!</a:t>
            </a:r>
            <a:endParaRPr lang="en-US" dirty="0"/>
          </a:p>
        </p:txBody>
      </p:sp>
      <p:pic>
        <p:nvPicPr>
          <p:cNvPr id="4" name="Picture 3" descr="LRsig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400" y="1066800"/>
            <a:ext cx="3251200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147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567</TotalTime>
  <Words>525</Words>
  <Application>Microsoft Office PowerPoint</Application>
  <PresentationFormat>On-screen Show (4:3)</PresentationFormat>
  <Paragraphs>141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2016 Summary Stats</vt:lpstr>
      <vt:lpstr>PowerPoint Presentation</vt:lpstr>
      <vt:lpstr>PowerPoint Presentation</vt:lpstr>
    </vt:vector>
  </TitlesOfParts>
  <Company>Bureau of Land Management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Saltenberger, John</dc:creator>
  <cp:lastModifiedBy>Saltenberger, John</cp:lastModifiedBy>
  <cp:revision>88</cp:revision>
  <dcterms:created xsi:type="dcterms:W3CDTF">2016-10-20T15:24:51Z</dcterms:created>
  <dcterms:modified xsi:type="dcterms:W3CDTF">2016-10-22T16:39:08Z</dcterms:modified>
</cp:coreProperties>
</file>