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83" r:id="rId2"/>
    <p:sldId id="399" r:id="rId3"/>
    <p:sldId id="335" r:id="rId4"/>
    <p:sldId id="357" r:id="rId5"/>
    <p:sldId id="400" r:id="rId6"/>
    <p:sldId id="376" r:id="rId7"/>
    <p:sldId id="358" r:id="rId8"/>
    <p:sldId id="377" r:id="rId9"/>
    <p:sldId id="378" r:id="rId10"/>
    <p:sldId id="403" r:id="rId11"/>
    <p:sldId id="395" r:id="rId12"/>
    <p:sldId id="396" r:id="rId13"/>
    <p:sldId id="397" r:id="rId14"/>
    <p:sldId id="398" r:id="rId15"/>
    <p:sldId id="383" r:id="rId16"/>
    <p:sldId id="384" r:id="rId17"/>
    <p:sldId id="404" r:id="rId18"/>
    <p:sldId id="389" r:id="rId19"/>
    <p:sldId id="365" r:id="rId20"/>
    <p:sldId id="394" r:id="rId21"/>
    <p:sldId id="369" r:id="rId22"/>
    <p:sldId id="3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  <a:srgbClr val="3399FF"/>
    <a:srgbClr val="66FFFF"/>
    <a:srgbClr val="FFFFCC"/>
    <a:srgbClr val="FFCC99"/>
    <a:srgbClr val="00FFFF"/>
    <a:srgbClr val="33CCFF"/>
    <a:srgbClr val="CCFF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89" autoAdjust="0"/>
  </p:normalViewPr>
  <p:slideViewPr>
    <p:cSldViewPr>
      <p:cViewPr varScale="1">
        <p:scale>
          <a:sx n="110" d="100"/>
          <a:sy n="110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1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3"/>
            <c:bubble3D val="0"/>
            <c:spPr>
              <a:solidFill>
                <a:srgbClr val="FFFFCC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4"/>
            <c:bubble3D val="0"/>
            <c:spPr>
              <a:solidFill>
                <a:srgbClr val="CCFF99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5"/>
            <c:bubble3D val="0"/>
            <c:spPr>
              <a:solidFill>
                <a:srgbClr val="FF9900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6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cat>
            <c:strRef>
              <c:f>Sheet1!$A$2:$A$8</c:f>
              <c:strCache>
                <c:ptCount val="7"/>
                <c:pt idx="0">
                  <c:v>Strong La Nina</c:v>
                </c:pt>
                <c:pt idx="1">
                  <c:v>Mod La Nina</c:v>
                </c:pt>
                <c:pt idx="2">
                  <c:v>Weak La Nina</c:v>
                </c:pt>
                <c:pt idx="3">
                  <c:v>Neutral</c:v>
                </c:pt>
                <c:pt idx="4">
                  <c:v>Weak El Nino</c:v>
                </c:pt>
                <c:pt idx="5">
                  <c:v>Mod El Nino</c:v>
                </c:pt>
                <c:pt idx="6">
                  <c:v>Strong El Nino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7.4999999999999997E-2</c:v>
                </c:pt>
                <c:pt idx="1">
                  <c:v>0.11899999999999999</c:v>
                </c:pt>
                <c:pt idx="2">
                  <c:v>0.104</c:v>
                </c:pt>
                <c:pt idx="3">
                  <c:v>0.34300000000000003</c:v>
                </c:pt>
                <c:pt idx="4">
                  <c:v>0.14899999999999999</c:v>
                </c:pt>
                <c:pt idx="5">
                  <c:v>0.104</c:v>
                </c:pt>
                <c:pt idx="6">
                  <c:v>0.104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6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0.04508</cdr:x>
      <cdr:y>0.0418</cdr:y>
    </cdr:from>
    <cdr:to>
      <cdr:x>0.69747</cdr:x>
      <cdr:y>0.95593</cdr:y>
    </cdr:to>
    <cdr:sp macro="" textlink="">
      <cdr:nvSpPr>
        <cdr:cNvPr id="3" name="Pie 2"/>
        <cdr:cNvSpPr/>
      </cdr:nvSpPr>
      <cdr:spPr bwMode="auto">
        <a:xfrm xmlns:a="http://schemas.openxmlformats.org/drawingml/2006/main" rot="10335375">
          <a:off x="336648" y="221909"/>
          <a:ext cx="4871799" cy="4852760"/>
        </a:xfrm>
        <a:prstGeom xmlns:a="http://schemas.openxmlformats.org/drawingml/2006/main" prst="pie">
          <a:avLst>
            <a:gd name="adj1" fmla="val 5880554"/>
            <a:gd name="adj2" fmla="val 9906653"/>
          </a:avLst>
        </a:prstGeom>
        <a:noFill xmlns:a="http://schemas.openxmlformats.org/drawingml/2006/main"/>
        <a:ln xmlns:a="http://schemas.openxmlformats.org/drawingml/2006/main" w="241300">
          <a:solidFill>
            <a:schemeClr val="tx1"/>
          </a:solidFill>
          <a:round/>
          <a:headEnd/>
          <a:tailEnd type="triangle" w="med" len="med"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0.37245</cdr:x>
      <cdr:y>0.14354</cdr:y>
    </cdr:from>
    <cdr:to>
      <cdr:x>0.63739</cdr:x>
      <cdr:y>0.35226</cdr:y>
    </cdr:to>
    <cdr:sp macro="" textlink="">
      <cdr:nvSpPr>
        <cdr:cNvPr id="4" name="TextBox 11"/>
        <cdr:cNvSpPr txBox="1"/>
      </cdr:nvSpPr>
      <cdr:spPr>
        <a:xfrm xmlns:a="http://schemas.openxmlformats.org/drawingml/2006/main">
          <a:off x="2781300" y="762000"/>
          <a:ext cx="1978490" cy="11079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6600" b="1" dirty="0" smtClean="0"/>
            <a:t>18%</a:t>
          </a:r>
          <a:endParaRPr lang="en-US" sz="6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FD8A9-350B-46F8-9FBA-D00EA2FA6616}" type="datetimeFigureOut">
              <a:rPr lang="en-US" smtClean="0"/>
              <a:t>10/22/2016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1ACF2-D3D2-4478-BE18-7638A7D52F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558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30171" indent="-280835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23340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72677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22013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471349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20685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370021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19357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C30D08D-88B5-425D-916D-585C3DBC3130}" type="slidenum">
              <a:rPr lang="en-US" sz="1200" b="0">
                <a:latin typeface="Times New Roman" pitchFamily="18" charset="0"/>
              </a:rPr>
              <a:pPr/>
              <a:t>1</a:t>
            </a:fld>
            <a:endParaRPr lang="en-US" sz="1200" b="0" dirty="0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4213"/>
            <a:ext cx="4573587" cy="34305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69D3FF69-2CC6-4E74-B699-F4F70686E033}" type="slidenum">
              <a:rPr lang="en-US" altLang="en-US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defRPr/>
              </a:pPr>
              <a:t>6</a:t>
            </a:fld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69D3FF69-2CC6-4E74-B699-F4F70686E033}" type="slidenum">
              <a:rPr lang="en-US" altLang="en-US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defRPr/>
              </a:pPr>
              <a:t>7</a:t>
            </a:fld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135F1FB1-ECE1-4080-AA30-61005C8D9F42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9</a:t>
            </a:fld>
            <a:endParaRPr lang="en-US" alt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EAC5CB5A-2F89-486D-9BF4-2A6500960990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10</a:t>
            </a:fld>
            <a:endParaRPr lang="en-US" alt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ADC2838-78F1-47BA-9503-2FC810815BDC}" type="slidenum">
              <a:rPr lang="en-US" altLang="en-US" sz="1200" smtClean="0">
                <a:solidFill>
                  <a:prstClr val="black"/>
                </a:solidFill>
                <a:latin typeface="Arial" charset="0"/>
              </a:rPr>
              <a:pPr/>
              <a:t>11</a:t>
            </a:fld>
            <a:endParaRPr lang="en-US" altLang="en-US" sz="1200" smtClean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ADC2838-78F1-47BA-9503-2FC810815BDC}" type="slidenum">
              <a:rPr lang="en-US" altLang="en-US" sz="1200" smtClean="0">
                <a:solidFill>
                  <a:prstClr val="black"/>
                </a:solidFill>
                <a:latin typeface="Arial" charset="0"/>
              </a:rPr>
              <a:pPr/>
              <a:t>12</a:t>
            </a:fld>
            <a:endParaRPr lang="en-US" altLang="en-US" sz="1200" smtClean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ADC2838-78F1-47BA-9503-2FC810815BDC}" type="slidenum">
              <a:rPr lang="en-US" altLang="en-US" sz="1200" smtClean="0">
                <a:solidFill>
                  <a:prstClr val="black"/>
                </a:solidFill>
                <a:latin typeface="Arial" charset="0"/>
              </a:rPr>
              <a:pPr/>
              <a:t>13</a:t>
            </a:fld>
            <a:endParaRPr lang="en-US" altLang="en-US" sz="1200" smtClean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ADC2838-78F1-47BA-9503-2FC810815BDC}" type="slidenum">
              <a:rPr lang="en-US" altLang="en-US" sz="1200" smtClean="0">
                <a:solidFill>
                  <a:prstClr val="black"/>
                </a:solidFill>
                <a:latin typeface="Arial" charset="0"/>
              </a:rPr>
              <a:pPr/>
              <a:t>14</a:t>
            </a:fld>
            <a:endParaRPr lang="en-US" altLang="en-US" sz="1200" smtClean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DB10F46-C0D6-46DA-B50F-C172B5B846AD}" type="slidenum">
              <a:rPr lang="en-US" altLang="en-US" sz="1200" smtClean="0">
                <a:ea typeface="ＭＳ Ｐゴシック" pitchFamily="34" charset="-128"/>
              </a:rPr>
              <a:pPr/>
              <a:t>15</a:t>
            </a:fld>
            <a:endParaRPr lang="en-US" altLang="en-US" sz="1200" dirty="0" smtClean="0">
              <a:ea typeface="ＭＳ Ｐゴシック" pitchFamily="34" charset="-128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DB10F46-C0D6-46DA-B50F-C172B5B846AD}" type="slidenum">
              <a:rPr lang="en-US" altLang="en-US" sz="1200" smtClean="0">
                <a:ea typeface="ＭＳ Ｐゴシック" pitchFamily="34" charset="-128"/>
              </a:rPr>
              <a:pPr/>
              <a:t>16</a:t>
            </a:fld>
            <a:endParaRPr lang="en-US" altLang="en-US" sz="1200" dirty="0" smtClean="0">
              <a:ea typeface="ＭＳ Ｐゴシック" pitchFamily="34" charset="-128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0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20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55BDE97B-2531-4DCD-8890-028D3725D389}" type="slidenum">
              <a:rPr lang="en-US" altLang="en-US" smtClean="0"/>
              <a:pPr eaLnBrk="0" hangingPunct="0">
                <a:spcBef>
                  <a:spcPct val="0"/>
                </a:spcBef>
              </a:pPr>
              <a:t>20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30171" indent="-280835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23340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72677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22013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471349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20685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370021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19357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47BD7B-3266-4276-A86F-678EB537A604}" type="slidenum">
              <a:rPr lang="en-US" sz="1200" b="0">
                <a:solidFill>
                  <a:prstClr val="black"/>
                </a:solidFill>
                <a:latin typeface="Times New Roman" pitchFamily="18" charset="0"/>
                <a:ea typeface="ＭＳ Ｐゴシック" pitchFamily="34" charset="-128"/>
              </a:rPr>
              <a:pPr/>
              <a:t>22</a:t>
            </a:fld>
            <a:endParaRPr lang="en-US" sz="1200" b="0" dirty="0">
              <a:solidFill>
                <a:prstClr val="black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641350"/>
            <a:ext cx="4419600" cy="3316288"/>
          </a:xfrm>
          <a:ln/>
        </p:spPr>
      </p:sp>
      <p:sp>
        <p:nvSpPr>
          <p:cNvPr id="59396" name="Rectangle 4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109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19867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814204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5996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8049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78899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1872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437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951690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000631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86881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2268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58353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2966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2311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83332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228600"/>
            <a:ext cx="77724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8682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0813" cy="1141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0813" cy="5043488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496531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3335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6" name="Picture 15"/>
          <p:cNvPicPr>
            <a:picLocks noChangeAspect="1" noChangeArrowheads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6" y="20982"/>
            <a:ext cx="536228" cy="53622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312" y="23810"/>
            <a:ext cx="540913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8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CC"/>
          </a:solidFill>
          <a:latin typeface="Cambr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•"/>
        <a:defRPr sz="2800" b="1">
          <a:solidFill>
            <a:schemeClr val="bg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–"/>
        <a:defRPr sz="2400" b="1" i="1">
          <a:solidFill>
            <a:schemeClr val="bg1"/>
          </a:solidFill>
          <a:latin typeface="Cambria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•"/>
        <a:defRPr sz="2000" b="1">
          <a:solidFill>
            <a:schemeClr val="bg1"/>
          </a:solidFill>
          <a:latin typeface="Cambria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–"/>
        <a:defRPr sz="2000" b="1" i="1">
          <a:solidFill>
            <a:schemeClr val="bg1"/>
          </a:solidFill>
          <a:latin typeface="Cambria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Cambria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Winter Outlook (2016-2017)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487" y="1016064"/>
            <a:ext cx="7772400" cy="2209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b="0" i="1" dirty="0" smtClean="0"/>
              <a:t>2016 OMSI Meeting</a:t>
            </a:r>
          </a:p>
          <a:p>
            <a:pPr algn="ctr">
              <a:buFontTx/>
              <a:buNone/>
            </a:pPr>
            <a:r>
              <a:rPr lang="en-US" b="0" i="1" dirty="0" smtClean="0"/>
              <a:t>Oct 22</a:t>
            </a:r>
            <a:r>
              <a:rPr lang="en-US" b="0" i="1" baseline="30000" dirty="0" smtClean="0"/>
              <a:t>nd</a:t>
            </a:r>
            <a:r>
              <a:rPr lang="en-US" b="0" i="1" dirty="0" smtClean="0"/>
              <a:t> 2016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960610" y="5486400"/>
            <a:ext cx="39833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Colby </a:t>
            </a:r>
            <a:r>
              <a:rPr lang="en-US" sz="18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Neuman</a:t>
            </a:r>
            <a:endParaRPr lang="en-US" sz="1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eaLnBrk="1" hangingPunct="1"/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National </a:t>
            </a:r>
            <a:r>
              <a: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Weather Service</a:t>
            </a:r>
          </a:p>
          <a:p>
            <a:pPr eaLnBrk="1" hangingPunct="1"/>
            <a:r>
              <a: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Portland, OR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6162854"/>
            <a:ext cx="31337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 descr="Q:\WCM\Mid Dec 06 wind storm - Woodinville-Duvall 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839" y="3550618"/>
            <a:ext cx="1858962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I:\Past Storms\2008\2008-12 Snow\photos\trimetbu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654" y="2667000"/>
            <a:ext cx="3581400" cy="26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I:\Past Storms\2015\2015-12-7-9 Floods Coastal and River High Winds\Photos\Grand Rond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1" y="2286000"/>
            <a:ext cx="3322899" cy="208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54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We’ll Try To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876800"/>
          </a:xfrm>
        </p:spPr>
        <p:txBody>
          <a:bodyPr/>
          <a:lstStyle/>
          <a:p>
            <a:r>
              <a:rPr lang="en-US" dirty="0" smtClean="0"/>
              <a:t>El Ni</a:t>
            </a:r>
            <a:r>
              <a:rPr lang="en-US" altLang="en-US" dirty="0">
                <a:cs typeface="Arial" charset="0"/>
              </a:rPr>
              <a:t>ñ</a:t>
            </a:r>
            <a:r>
              <a:rPr lang="en-US" dirty="0" smtClean="0"/>
              <a:t>o or La Ni</a:t>
            </a:r>
            <a:r>
              <a:rPr lang="en-US" altLang="en-US" dirty="0">
                <a:cs typeface="Arial" charset="0"/>
              </a:rPr>
              <a:t>ñ</a:t>
            </a:r>
            <a:r>
              <a:rPr lang="en-US" dirty="0" smtClean="0"/>
              <a:t>a This Winter?</a:t>
            </a:r>
          </a:p>
          <a:p>
            <a:endParaRPr lang="en-US" dirty="0"/>
          </a:p>
          <a:p>
            <a:r>
              <a:rPr lang="en-US" dirty="0" smtClean="0"/>
              <a:t>Below, near or above average temperatures this winter?</a:t>
            </a:r>
          </a:p>
          <a:p>
            <a:endParaRPr lang="en-US" dirty="0"/>
          </a:p>
          <a:p>
            <a:r>
              <a:rPr lang="en-US" dirty="0" smtClean="0"/>
              <a:t>Below, near or above average precipitation this winter?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103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:\Past Storms\2014\2014-02-06 to 09 Snow Ice\Photos\ColbyPhotos\CNHwy26Feb8thHeavyLateAMSnowPhoto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034" y="1981200"/>
            <a:ext cx="632460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dirty="0" smtClean="0"/>
              <a:t>The Question You Most Likely </a:t>
            </a:r>
            <a:br>
              <a:rPr lang="en-US" dirty="0" smtClean="0"/>
            </a:br>
            <a:r>
              <a:rPr lang="en-US" dirty="0" smtClean="0"/>
              <a:t>Want To Know…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36298"/>
            <a:ext cx="9144000" cy="762000"/>
          </a:xfrm>
        </p:spPr>
        <p:txBody>
          <a:bodyPr/>
          <a:lstStyle/>
          <a:p>
            <a:pPr algn="ctr"/>
            <a:r>
              <a:rPr lang="en-US" dirty="0" smtClean="0"/>
              <a:t>Is it going to snow in the Willamette Valley?</a:t>
            </a:r>
          </a:p>
        </p:txBody>
      </p:sp>
    </p:spTree>
    <p:extLst>
      <p:ext uri="{BB962C8B-B14F-4D97-AF65-F5344CB8AC3E}">
        <p14:creationId xmlns:p14="http://schemas.microsoft.com/office/powerpoint/2010/main" val="24592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climate.gov/sites/default/files/ENSO-states-viz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44" y="1524000"/>
            <a:ext cx="7922712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0" y="381000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20000"/>
              </a:spcBef>
              <a:buClr>
                <a:srgbClr val="FF0066"/>
              </a:buClr>
              <a:defRPr/>
            </a:pPr>
            <a:r>
              <a:rPr lang="en-US" sz="4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El Niño Southern Oscillation (ENSO)</a:t>
            </a:r>
            <a:endParaRPr lang="en-US" sz="40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35994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Warmer than usual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cean temperatures</a:t>
            </a:r>
            <a:endParaRPr lang="en-US" sz="2400" b="1" dirty="0"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6756" y="3337637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Cooler than usual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cean temperatures</a:t>
            </a:r>
            <a:endParaRPr lang="en-US" sz="2400" b="1" dirty="0"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39394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239394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2578606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Pacific Ocean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5400" y="2564329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Pacific Ocean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19738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198418"/>
            <a:ext cx="7772400" cy="5638800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&gt;1.9°C			Very Strong </a:t>
            </a:r>
            <a:r>
              <a:rPr lang="en-US" dirty="0">
                <a:solidFill>
                  <a:srgbClr val="FF0000"/>
                </a:solidFill>
              </a:rPr>
              <a:t>El </a:t>
            </a:r>
            <a:r>
              <a:rPr lang="en-US" dirty="0" smtClean="0">
                <a:solidFill>
                  <a:srgbClr val="FF0000"/>
                </a:solidFill>
              </a:rPr>
              <a:t>Niño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FF9900"/>
                </a:solidFill>
              </a:rPr>
              <a:t>1.5 to 1.9°C		Strong El Niño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FF9900"/>
                </a:solidFill>
              </a:rPr>
              <a:t>1.0 to 1.4°C		Moderate </a:t>
            </a:r>
            <a:r>
              <a:rPr lang="en-US" dirty="0">
                <a:solidFill>
                  <a:srgbClr val="FF9900"/>
                </a:solidFill>
              </a:rPr>
              <a:t>El Niño</a:t>
            </a:r>
          </a:p>
          <a:p>
            <a:pPr marL="457200" lvl="1" indent="0">
              <a:buNone/>
            </a:pPr>
            <a:r>
              <a:rPr lang="en-US" dirty="0" smtClean="0"/>
              <a:t>0.5 to 0.9°C		Weak </a:t>
            </a:r>
            <a:r>
              <a:rPr lang="en-US" dirty="0"/>
              <a:t>El </a:t>
            </a:r>
            <a:r>
              <a:rPr lang="en-US" dirty="0" smtClean="0"/>
              <a:t>Niño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0.4 to -0.4°C		Neutral</a:t>
            </a:r>
          </a:p>
          <a:p>
            <a:pPr marL="457200" lvl="1" indent="0">
              <a:buNone/>
            </a:pPr>
            <a:r>
              <a:rPr lang="en-US" dirty="0" smtClean="0"/>
              <a:t>-0.5 to -0.9°C		Weak La Niña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3399FF"/>
                </a:solidFill>
              </a:rPr>
              <a:t>-1.0 to -1.4°C		Moderate </a:t>
            </a:r>
            <a:r>
              <a:rPr lang="en-US" dirty="0">
                <a:solidFill>
                  <a:srgbClr val="3399FF"/>
                </a:solidFill>
              </a:rPr>
              <a:t>La Niña </a:t>
            </a:r>
            <a:endParaRPr lang="en-US" dirty="0" smtClean="0">
              <a:solidFill>
                <a:srgbClr val="3399FF"/>
              </a:solidFill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3399FF"/>
                </a:solidFill>
              </a:rPr>
              <a:t>-</a:t>
            </a:r>
            <a:r>
              <a:rPr lang="en-US" dirty="0" smtClean="0">
                <a:solidFill>
                  <a:srgbClr val="3399FF"/>
                </a:solidFill>
              </a:rPr>
              <a:t>1.5 to -1.9°C		Strong </a:t>
            </a:r>
            <a:r>
              <a:rPr lang="en-US" dirty="0">
                <a:solidFill>
                  <a:srgbClr val="3399FF"/>
                </a:solidFill>
              </a:rPr>
              <a:t>La </a:t>
            </a:r>
            <a:r>
              <a:rPr lang="en-US" dirty="0" smtClean="0">
                <a:solidFill>
                  <a:srgbClr val="3399FF"/>
                </a:solidFill>
              </a:rPr>
              <a:t>Niña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&lt;-1.9°C			Very Strong La Niña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7800" y="76200"/>
            <a:ext cx="5848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20000"/>
              </a:spcBef>
              <a:buClr>
                <a:srgbClr val="FF0066"/>
              </a:buClr>
              <a:defRPr/>
            </a:pPr>
            <a:r>
              <a:rPr lang="en-US" sz="4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Classifying ENSO Phases</a:t>
            </a:r>
            <a:endParaRPr lang="en-US" sz="4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7904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t="16530" r="4906" b="21754"/>
          <a:stretch/>
        </p:blipFill>
        <p:spPr bwMode="auto">
          <a:xfrm>
            <a:off x="269450" y="1459255"/>
            <a:ext cx="8518402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6" t="41316" r="32432" b="57948"/>
          <a:stretch/>
        </p:blipFill>
        <p:spPr bwMode="auto">
          <a:xfrm>
            <a:off x="-3856" y="5889655"/>
            <a:ext cx="9145069" cy="632187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sp>
        <p:nvSpPr>
          <p:cNvPr id="42" name="Rectangle 41"/>
          <p:cNvSpPr/>
          <p:nvPr/>
        </p:nvSpPr>
        <p:spPr bwMode="auto">
          <a:xfrm>
            <a:off x="0" y="6514338"/>
            <a:ext cx="9141214" cy="34366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2787" y="5181600"/>
            <a:ext cx="9141213" cy="69189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295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en-US" dirty="0" smtClean="0"/>
              <a:t>2015 El Niño </a:t>
            </a:r>
            <a:br>
              <a:rPr lang="en-US" altLang="en-US" dirty="0" smtClean="0"/>
            </a:br>
            <a:r>
              <a:rPr lang="en-US" altLang="en-US" dirty="0" smtClean="0"/>
              <a:t>Sea Surface Temperature Anomalies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81732" y="1764583"/>
            <a:ext cx="92745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Mexico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00746" y="1706699"/>
            <a:ext cx="2514601" cy="1270997"/>
            <a:chOff x="3400746" y="1706699"/>
            <a:chExt cx="2514601" cy="1270997"/>
          </a:xfrm>
        </p:grpSpPr>
        <p:sp>
          <p:nvSpPr>
            <p:cNvPr id="5" name="TextBox 4"/>
            <p:cNvSpPr txBox="1"/>
            <p:nvPr/>
          </p:nvSpPr>
          <p:spPr>
            <a:xfrm>
              <a:off x="3400746" y="1706699"/>
              <a:ext cx="2514601" cy="83099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Much warmer than usual</a:t>
              </a:r>
              <a:endPara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Down Arrow 3"/>
            <p:cNvSpPr/>
            <p:nvPr/>
          </p:nvSpPr>
          <p:spPr bwMode="auto">
            <a:xfrm>
              <a:off x="3818625" y="2537696"/>
              <a:ext cx="355749" cy="44000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Down Arrow 24"/>
            <p:cNvSpPr/>
            <p:nvPr/>
          </p:nvSpPr>
          <p:spPr bwMode="auto">
            <a:xfrm>
              <a:off x="4724430" y="2537696"/>
              <a:ext cx="355749" cy="44000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481032" y="6480587"/>
            <a:ext cx="6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-0.5°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996499" y="5434815"/>
            <a:ext cx="141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Neutral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356940" y="5434814"/>
            <a:ext cx="158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Niña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6553200" y="542799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Niño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2240755" y="5085850"/>
            <a:ext cx="1440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Weak</a:t>
            </a:r>
          </a:p>
          <a:p>
            <a:pPr algn="ctr"/>
            <a:r>
              <a:rPr lang="en-US" sz="2400" dirty="0" smtClean="0"/>
              <a:t>La Niña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742935" y="4343400"/>
            <a:ext cx="117403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-11428" y="5883314"/>
            <a:ext cx="3745230" cy="625571"/>
          </a:xfrm>
          <a:prstGeom prst="rect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 bwMode="auto">
          <a:xfrm>
            <a:off x="5467291" y="5884905"/>
            <a:ext cx="3673921" cy="627842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3733803" y="5896480"/>
            <a:ext cx="1676398" cy="625362"/>
          </a:xfrm>
          <a:prstGeom prst="rect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 bwMode="auto">
          <a:xfrm>
            <a:off x="2057401" y="5896480"/>
            <a:ext cx="1676400" cy="61240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914400" y="6521843"/>
            <a:ext cx="634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(°C)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156150" y="6501502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0.5°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6934319" y="6508885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1.0°</a:t>
            </a:r>
            <a:endParaRPr 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8518930" y="6527926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2.0°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777276" y="6522115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-1.0°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1373" y="6510638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-2.0°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826688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1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6" t="41316" r="32432" b="57948"/>
          <a:stretch/>
        </p:blipFill>
        <p:spPr bwMode="auto">
          <a:xfrm>
            <a:off x="-3856" y="5889655"/>
            <a:ext cx="9145069" cy="6321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0" t="9022" r="10441" b="62756"/>
          <a:stretch/>
        </p:blipFill>
        <p:spPr bwMode="auto">
          <a:xfrm>
            <a:off x="269450" y="1459254"/>
            <a:ext cx="8518403" cy="3505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1"/>
          <p:cNvSpPr/>
          <p:nvPr/>
        </p:nvSpPr>
        <p:spPr bwMode="auto">
          <a:xfrm>
            <a:off x="0" y="6514338"/>
            <a:ext cx="9141214" cy="34366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0" y="5181600"/>
            <a:ext cx="9141213" cy="69189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295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en-US" dirty="0" smtClean="0"/>
              <a:t>2016 La Niña(?)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Sea Surface Temperature Anomalies</a:t>
            </a:r>
            <a:endParaRPr lang="en-US" alt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781732" y="1764583"/>
            <a:ext cx="92745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Mexico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00746" y="1706699"/>
            <a:ext cx="2514601" cy="1270997"/>
            <a:chOff x="3400746" y="1706699"/>
            <a:chExt cx="2514601" cy="1270997"/>
          </a:xfrm>
        </p:grpSpPr>
        <p:sp>
          <p:nvSpPr>
            <p:cNvPr id="5" name="TextBox 4"/>
            <p:cNvSpPr txBox="1"/>
            <p:nvPr/>
          </p:nvSpPr>
          <p:spPr>
            <a:xfrm>
              <a:off x="3400746" y="1706699"/>
              <a:ext cx="2514601" cy="83099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Slightly cooler than usual</a:t>
              </a:r>
              <a:endPara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Down Arrow 3"/>
            <p:cNvSpPr/>
            <p:nvPr/>
          </p:nvSpPr>
          <p:spPr bwMode="auto">
            <a:xfrm>
              <a:off x="3818625" y="2537696"/>
              <a:ext cx="355749" cy="44000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Down Arrow 24"/>
            <p:cNvSpPr/>
            <p:nvPr/>
          </p:nvSpPr>
          <p:spPr bwMode="auto">
            <a:xfrm>
              <a:off x="4724430" y="2537696"/>
              <a:ext cx="355749" cy="44000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481032" y="6480587"/>
            <a:ext cx="6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-0.5°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996499" y="5434815"/>
            <a:ext cx="141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Neutral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356940" y="5434814"/>
            <a:ext cx="158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Niña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6553200" y="542799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Niño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2240755" y="5085850"/>
            <a:ext cx="1440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Weak</a:t>
            </a:r>
          </a:p>
          <a:p>
            <a:pPr algn="ctr"/>
            <a:r>
              <a:rPr lang="en-US" sz="2400" dirty="0" smtClean="0"/>
              <a:t>La Niña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742935" y="4343400"/>
            <a:ext cx="117403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-11428" y="5883314"/>
            <a:ext cx="3745230" cy="625571"/>
          </a:xfrm>
          <a:prstGeom prst="rect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 bwMode="auto">
          <a:xfrm>
            <a:off x="5410199" y="5884905"/>
            <a:ext cx="3731013" cy="627842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3818625" y="5896480"/>
            <a:ext cx="1591575" cy="578540"/>
          </a:xfrm>
          <a:prstGeom prst="rect">
            <a:avLst/>
          </a:prstGeom>
          <a:noFill/>
          <a:ln w="889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 bwMode="auto">
          <a:xfrm>
            <a:off x="2057401" y="5896480"/>
            <a:ext cx="1676400" cy="612405"/>
          </a:xfrm>
          <a:prstGeom prst="rect">
            <a:avLst/>
          </a:prstGeom>
          <a:noFill/>
          <a:ln w="88900">
            <a:solidFill>
              <a:schemeClr val="accent2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914400" y="6521843"/>
            <a:ext cx="634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(°C)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156150" y="6501502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0.5°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6934319" y="6508885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1.0°</a:t>
            </a:r>
            <a:endParaRPr 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8518930" y="6527926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2.0°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777276" y="6522115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-1.0°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1373" y="6510638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-2.0°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25004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1989041" y="6118112"/>
            <a:ext cx="4583306" cy="369332"/>
          </a:xfrm>
          <a:prstGeom prst="rect">
            <a:avLst/>
          </a:prstGeom>
          <a:ln w="3810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1800" b="1" u="sng" dirty="0" smtClean="0">
                <a:latin typeface="Arial" charset="0"/>
              </a:rPr>
              <a:t>Monthly ERSST </a:t>
            </a:r>
            <a:r>
              <a:rPr lang="en-US" altLang="en-US" sz="1800" b="1" u="sng" dirty="0">
                <a:latin typeface="Arial" charset="0"/>
              </a:rPr>
              <a:t>data going back to </a:t>
            </a:r>
            <a:r>
              <a:rPr lang="en-US" altLang="en-US" sz="1800" b="1" u="sng" dirty="0" smtClean="0">
                <a:latin typeface="Arial" charset="0"/>
              </a:rPr>
              <a:t>1950</a:t>
            </a:r>
            <a:endParaRPr lang="en-US" altLang="en-US" sz="1800" b="1" dirty="0">
              <a:latin typeface="Arial" charset="0"/>
            </a:endParaRPr>
          </a:p>
        </p:txBody>
      </p:sp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7391400" cy="522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CC"/>
                </a:solidFill>
                <a:latin typeface="Cambr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kern="0" dirty="0" smtClean="0"/>
              <a:t>Monthly </a:t>
            </a:r>
            <a:r>
              <a:rPr lang="en-US" altLang="en-US" kern="0" dirty="0" smtClean="0"/>
              <a:t>Ni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ñ</a:t>
            </a:r>
            <a:r>
              <a:rPr lang="en-US" altLang="en-US" kern="0" dirty="0" smtClean="0"/>
              <a:t>o </a:t>
            </a:r>
            <a:r>
              <a:rPr lang="en-US" altLang="en-US" kern="0" dirty="0" smtClean="0"/>
              <a:t>3.4 Index Values Following El </a:t>
            </a:r>
            <a:r>
              <a:rPr lang="en-US" altLang="en-US" kern="0" dirty="0" smtClean="0"/>
              <a:t>Ni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ñ</a:t>
            </a:r>
            <a:r>
              <a:rPr lang="en-US" altLang="en-US" kern="0" dirty="0" smtClean="0"/>
              <a:t>o </a:t>
            </a:r>
            <a:r>
              <a:rPr lang="en-US" altLang="en-US" kern="0" dirty="0" smtClean="0"/>
              <a:t>Events (since 1950)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>
            <a:off x="1600200" y="4419600"/>
            <a:ext cx="6324600" cy="0"/>
          </a:xfrm>
          <a:prstGeom prst="line">
            <a:avLst/>
          </a:prstGeom>
          <a:solidFill>
            <a:schemeClr val="accent1"/>
          </a:solidFill>
          <a:ln w="22225" cap="flat" cmpd="tri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/>
            </a:outerShdw>
          </a:effectLst>
        </p:spPr>
      </p:cxnSp>
      <p:cxnSp>
        <p:nvCxnSpPr>
          <p:cNvPr id="35" name="Straight Connector 34"/>
          <p:cNvCxnSpPr/>
          <p:nvPr/>
        </p:nvCxnSpPr>
        <p:spPr bwMode="auto">
          <a:xfrm>
            <a:off x="1600200" y="3505201"/>
            <a:ext cx="6324600" cy="0"/>
          </a:xfrm>
          <a:prstGeom prst="line">
            <a:avLst/>
          </a:prstGeom>
          <a:solidFill>
            <a:schemeClr val="accent1"/>
          </a:solidFill>
          <a:ln w="25400" cap="flat" cmpd="tri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/>
            </a:outerShdw>
          </a:effectLst>
        </p:spPr>
      </p:cxnSp>
      <p:sp>
        <p:nvSpPr>
          <p:cNvPr id="36" name="TextBox 35"/>
          <p:cNvSpPr txBox="1"/>
          <p:nvPr/>
        </p:nvSpPr>
        <p:spPr>
          <a:xfrm>
            <a:off x="3733800" y="2438400"/>
            <a:ext cx="711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2016</a:t>
            </a:r>
            <a:endParaRPr lang="en-US" sz="1400" b="1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819400" y="1676400"/>
            <a:ext cx="533400" cy="152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5-Point Star 2"/>
          <p:cNvSpPr/>
          <p:nvPr/>
        </p:nvSpPr>
        <p:spPr bwMode="auto">
          <a:xfrm>
            <a:off x="5257800" y="4267200"/>
            <a:ext cx="304800" cy="304800"/>
          </a:xfrm>
          <a:prstGeom prst="star5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000426" y="1676400"/>
            <a:ext cx="711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2015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5371548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372622"/>
            <a:ext cx="6627813" cy="5485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CC"/>
                </a:solidFill>
                <a:latin typeface="Cambr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3600" kern="0" dirty="0" smtClean="0"/>
              <a:t>Climate Model Predictions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2132807" y="3657600"/>
            <a:ext cx="5410200" cy="572011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707344" y="3657600"/>
            <a:ext cx="1441577" cy="5720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dirty="0" smtClean="0">
                <a:solidFill>
                  <a:srgbClr val="000000"/>
                </a:solidFill>
                <a:latin typeface="+mj-lt"/>
              </a:rPr>
              <a:t>Neutral</a:t>
            </a:r>
            <a:endParaRPr lang="en-US" altLang="en-US" sz="2400" dirty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68593" y="2248411"/>
            <a:ext cx="6656023" cy="1409189"/>
            <a:chOff x="868593" y="2248411"/>
            <a:chExt cx="6656023" cy="1409189"/>
          </a:xfrm>
        </p:grpSpPr>
        <p:sp>
          <p:nvSpPr>
            <p:cNvPr id="9" name="TextBox 2"/>
            <p:cNvSpPr txBox="1">
              <a:spLocks noChangeArrowheads="1"/>
            </p:cNvSpPr>
            <p:nvPr/>
          </p:nvSpPr>
          <p:spPr bwMode="auto">
            <a:xfrm>
              <a:off x="868593" y="2537506"/>
              <a:ext cx="1242648" cy="461665"/>
            </a:xfrm>
            <a:prstGeom prst="rect">
              <a:avLst/>
            </a:prstGeom>
            <a:solidFill>
              <a:srgbClr val="FF0000"/>
            </a:solidFill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El Niño</a:t>
              </a:r>
              <a:endPara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114416" y="2248411"/>
              <a:ext cx="5410200" cy="1409189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 bwMode="auto">
          <a:xfrm>
            <a:off x="2133600" y="4229611"/>
            <a:ext cx="5410200" cy="1409189"/>
          </a:xfrm>
          <a:prstGeom prst="rect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815841" y="4800600"/>
            <a:ext cx="1295400" cy="461963"/>
          </a:xfrm>
          <a:prstGeom prst="rect">
            <a:avLst/>
          </a:prstGeom>
          <a:solidFill>
            <a:schemeClr val="accent2"/>
          </a:solidFill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FFFFFF"/>
                </a:solidFill>
              </a:rPr>
              <a:t>La Ni</a:t>
            </a: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ñ</a:t>
            </a:r>
            <a:r>
              <a:rPr lang="en-US" sz="2400" dirty="0" smtClean="0">
                <a:solidFill>
                  <a:srgbClr val="FFFFFF"/>
                </a:solidFill>
              </a:rPr>
              <a:t>a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21147" y="416052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Weak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13958" y="4440393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Moderate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21147" y="474953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Strong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38400" y="5077897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Very Strong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2565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7" grpId="0" animBg="1"/>
      <p:bldP spid="12" grpId="0" animBg="1"/>
      <p:bldP spid="2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0"/>
            <a:ext cx="9144000" cy="1295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CC"/>
                </a:solidFill>
                <a:latin typeface="Cambr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en-US" sz="3600" dirty="0" smtClean="0"/>
              <a:t>CPC ENSO Forecast</a:t>
            </a:r>
            <a:endParaRPr lang="en-US" sz="3600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85801" y="1323575"/>
            <a:ext cx="7772400" cy="4876800"/>
          </a:xfrm>
        </p:spPr>
        <p:txBody>
          <a:bodyPr/>
          <a:lstStyle/>
          <a:p>
            <a:endParaRPr lang="en-US" altLang="en-US" dirty="0" smtClean="0">
              <a:cs typeface="Arial" charset="0"/>
            </a:endParaRPr>
          </a:p>
          <a:p>
            <a:r>
              <a:rPr lang="en-US" altLang="en-US" dirty="0" smtClean="0">
                <a:cs typeface="Arial" charset="0"/>
              </a:rPr>
              <a:t>La </a:t>
            </a:r>
            <a:r>
              <a:rPr lang="en-US" altLang="en-US" dirty="0">
                <a:cs typeface="Arial" charset="0"/>
              </a:rPr>
              <a:t>Niña is now favored to develop (~70% chance) </a:t>
            </a:r>
            <a:r>
              <a:rPr lang="en-US" altLang="en-US" dirty="0" smtClean="0">
                <a:cs typeface="Arial" charset="0"/>
              </a:rPr>
              <a:t>during </a:t>
            </a:r>
            <a:r>
              <a:rPr lang="en-US" altLang="en-US" dirty="0">
                <a:cs typeface="Arial" charset="0"/>
              </a:rPr>
              <a:t>Fall </a:t>
            </a:r>
            <a:r>
              <a:rPr lang="en-US" altLang="en-US" dirty="0" smtClean="0">
                <a:cs typeface="Arial" charset="0"/>
              </a:rPr>
              <a:t>2016</a:t>
            </a:r>
          </a:p>
          <a:p>
            <a:endParaRPr lang="en-US" altLang="en-US" dirty="0" smtClean="0">
              <a:cs typeface="Arial" charset="0"/>
            </a:endParaRPr>
          </a:p>
          <a:p>
            <a:r>
              <a:rPr lang="en-US" altLang="en-US" dirty="0">
                <a:cs typeface="Arial" charset="0"/>
              </a:rPr>
              <a:t>La Niña </a:t>
            </a:r>
            <a:r>
              <a:rPr lang="en-US" altLang="en-US" dirty="0" smtClean="0">
                <a:cs typeface="Arial" charset="0"/>
              </a:rPr>
              <a:t>only slightly favored </a:t>
            </a:r>
            <a:r>
              <a:rPr lang="en-US" altLang="en-US" dirty="0">
                <a:cs typeface="Arial" charset="0"/>
              </a:rPr>
              <a:t>to </a:t>
            </a:r>
            <a:r>
              <a:rPr lang="en-US" altLang="en-US" dirty="0" smtClean="0">
                <a:cs typeface="Arial" charset="0"/>
              </a:rPr>
              <a:t>persist (~55% </a:t>
            </a:r>
            <a:r>
              <a:rPr lang="en-US" altLang="en-US" dirty="0">
                <a:cs typeface="Arial" charset="0"/>
              </a:rPr>
              <a:t>chance) during </a:t>
            </a:r>
            <a:r>
              <a:rPr lang="en-US" altLang="en-US" dirty="0" smtClean="0">
                <a:cs typeface="Arial" charset="0"/>
              </a:rPr>
              <a:t>winter 2016-17.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7106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0" name="Picture 12" descr="http://www.esrl.noaa.gov/psd/tmp/climdiv/cd140.90.75.204.294.17.21.17.prc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354" y="4420014"/>
            <a:ext cx="2630453" cy="237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ww.esrl.noaa.gov/psd/tmp/climdiv/cd140.90.75.204.294.17.19.57.prc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64" y="4420015"/>
            <a:ext cx="2649746" cy="238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esrl.noaa.gov/psd/tmp/climdiv/cd140.90.75.204.294.17.18.44.prc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958" y="1594533"/>
            <a:ext cx="2619375" cy="236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07424" cy="1143000"/>
          </a:xfrm>
        </p:spPr>
        <p:txBody>
          <a:bodyPr/>
          <a:lstStyle/>
          <a:p>
            <a:r>
              <a:rPr lang="en-US" altLang="en-US" dirty="0" smtClean="0"/>
              <a:t>Weak La </a:t>
            </a:r>
            <a:r>
              <a:rPr lang="en-US" altLang="en-US" dirty="0" smtClean="0"/>
              <a:t>Ni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ñ</a:t>
            </a:r>
            <a:r>
              <a:rPr lang="en-US" altLang="en-US" dirty="0" smtClean="0"/>
              <a:t>a </a:t>
            </a:r>
            <a:r>
              <a:rPr lang="en-US" altLang="en-US" dirty="0" smtClean="0"/>
              <a:t>(-0.5 to -0.9°C)</a:t>
            </a:r>
            <a:br>
              <a:rPr lang="en-US" altLang="en-US" dirty="0" smtClean="0"/>
            </a:br>
            <a:r>
              <a:rPr lang="en-US" altLang="en-US" dirty="0" smtClean="0"/>
              <a:t>Precipitation Anomalies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7109" y="1231149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1954-1955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33800" y="1209583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1964-1965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34918" y="1231149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1967-1968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6917" y="4044111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1971-1972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00034" y="4048005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1974-1975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1752" y="4051899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2000-2001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08250" y="3048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Dec 1964 Flood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42900" y="6248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Jan 1972 Flood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315618" y="3320534"/>
            <a:ext cx="2416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Top 10 Snow At PDX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2900" y="5879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Big </a:t>
            </a:r>
            <a:r>
              <a:rPr lang="en-US" b="1" dirty="0" err="1" smtClean="0"/>
              <a:t>Mtn</a:t>
            </a:r>
            <a:r>
              <a:rPr lang="en-US" b="1" dirty="0" smtClean="0"/>
              <a:t> Snow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515818" y="625000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6.23” - 3</a:t>
            </a:r>
            <a:r>
              <a:rPr lang="en-US" b="1" baseline="30000" dirty="0" smtClean="0"/>
              <a:t>rd</a:t>
            </a:r>
            <a:r>
              <a:rPr lang="en-US" b="1" dirty="0" smtClean="0"/>
              <a:t> Driest </a:t>
            </a:r>
            <a:endParaRPr lang="en-US" b="1" dirty="0"/>
          </a:p>
        </p:txBody>
      </p:sp>
      <p:pic>
        <p:nvPicPr>
          <p:cNvPr id="7170" name="Picture 2" descr="http://www.esrl.noaa.gov/psd/tmp/climdiv/cd140.90.75.204.294.17.18.1.prc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63" y="1606818"/>
            <a:ext cx="2649747" cy="239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esrl.noaa.gov/psd/tmp/climdiv/cd140.90.75.204.294.17.19.18.prc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433" y="1594532"/>
            <a:ext cx="2619375" cy="236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www.esrl.noaa.gov/psd/tmp/climdiv/cd140.90.75.204.294.17.20.34.prcp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881" y="4420016"/>
            <a:ext cx="2630451" cy="237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4325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6" name="Picture 14" descr="http://www.esrl.noaa.gov/psd/tmp/climdiv/cd140.90.75.204.294.17.34.37.prc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8" y="1619757"/>
            <a:ext cx="2619375" cy="236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www.esrl.noaa.gov/psd/tmp/climdiv/cd140.90.75.204.294.17.35.55.prc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54" y="1619758"/>
            <a:ext cx="2724096" cy="236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://www.esrl.noaa.gov/psd/tmp/climdiv/cd140.90.75.204.294.17.53.12.prc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54" y="4462738"/>
            <a:ext cx="2724095" cy="236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www.esrl.noaa.gov/psd/tmp/climdiv/cd140.90.75.204.294.17.52.42.prc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937" y="4473784"/>
            <a:ext cx="2619376" cy="235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://www.esrl.noaa.gov/psd/tmp/climdiv/cd140.90.75.204.294.17.51.51.prc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8" y="4462738"/>
            <a:ext cx="2619375" cy="236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www.esrl.noaa.gov/psd/tmp/climdiv/cd140.90.75.204.294.17.35.18.prcp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998" y="1619757"/>
            <a:ext cx="2632314" cy="237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07424" cy="1143000"/>
          </a:xfrm>
        </p:spPr>
        <p:txBody>
          <a:bodyPr/>
          <a:lstStyle/>
          <a:p>
            <a:r>
              <a:rPr lang="en-US" altLang="en-US" dirty="0" smtClean="0"/>
              <a:t>Weak La </a:t>
            </a:r>
            <a:r>
              <a:rPr lang="en-US" altLang="en-US" dirty="0" smtClean="0"/>
              <a:t>Ni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ñ</a:t>
            </a:r>
            <a:r>
              <a:rPr lang="en-US" altLang="en-US" dirty="0" smtClean="0"/>
              <a:t>a </a:t>
            </a:r>
            <a:r>
              <a:rPr lang="en-US" altLang="en-US" dirty="0"/>
              <a:t>(-0.5 to -0.9°C)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Temperature Anomalies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4298" y="1228274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1954-1955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54668" y="1219647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1964-1965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94436" y="1228274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1967-1968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5800" y="4135947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1971-1972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27351" y="4135947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1974-1975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11689" y="4135947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2000-2001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08250" y="3048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Dec 1964 Flood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315618" y="3320534"/>
            <a:ext cx="2416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Top 10 Snow At PDX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42900" y="6248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Jan 1972 Flood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42900" y="5879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Big </a:t>
            </a:r>
            <a:r>
              <a:rPr lang="en-US" b="1" dirty="0" err="1" smtClean="0"/>
              <a:t>Mtn</a:t>
            </a:r>
            <a:r>
              <a:rPr lang="en-US" b="1" dirty="0" smtClean="0"/>
              <a:t> Snow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15818" y="625000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6.23” - 3</a:t>
            </a:r>
            <a:r>
              <a:rPr lang="en-US" b="1" baseline="30000" dirty="0" smtClean="0"/>
              <a:t>rd</a:t>
            </a:r>
            <a:r>
              <a:rPr lang="en-US" b="1" dirty="0" smtClean="0"/>
              <a:t> Driest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4761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http://www.esrl.noaa.gov/psd/tmp/climdiv/cd140.90.75.204.294.17.28.39.prc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476" y="4260698"/>
            <a:ext cx="2791542" cy="252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www.esrl.noaa.gov/psd/tmp/climdiv/cd140.90.75.204.294.17.28.8.prc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250" y="4257758"/>
            <a:ext cx="2793205" cy="252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esrl.noaa.gov/psd/tmp/climdiv/cd140.90.75.204.294.17.27.22.prc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83" y="4260699"/>
            <a:ext cx="2723616" cy="251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esrl.noaa.gov/psd/tmp/climdiv/cd140.90.75.204.294.17.26.39.prc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476" y="1444643"/>
            <a:ext cx="2791543" cy="249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esrl.noaa.gov/psd/tmp/climdiv/cd140.90.75.204.294.17.22.33.prc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249" y="1444643"/>
            <a:ext cx="2793205" cy="249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www.esrl.noaa.gov/psd/tmp/climdiv/cd140.90.75.204.294.17.21.56.prcp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82" y="1444643"/>
            <a:ext cx="2741840" cy="247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52327"/>
            <a:ext cx="9107424" cy="1143000"/>
          </a:xfrm>
        </p:spPr>
        <p:txBody>
          <a:bodyPr/>
          <a:lstStyle/>
          <a:p>
            <a:r>
              <a:rPr lang="en-US" altLang="en-US" dirty="0" smtClean="0"/>
              <a:t>Cool Neutral (0.0 to -0.4°C)</a:t>
            </a:r>
            <a:br>
              <a:rPr lang="en-US" altLang="en-US" dirty="0" smtClean="0"/>
            </a:br>
            <a:r>
              <a:rPr lang="en-US" altLang="en-US" dirty="0" smtClean="0"/>
              <a:t>Precipitation Anomalies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5447" y="1072417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1956-1957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62400" y="1064794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1983-1984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38319" y="1076162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1985-1986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5447" y="3918476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1996-1997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8319" y="3918476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2008-2009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17327" y="3922268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2005-2006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63661" y="6172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Big Dec Snow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36347" y="613993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22.30” - 7</a:t>
            </a:r>
            <a:r>
              <a:rPr lang="en-US" b="1" baseline="30000" dirty="0" smtClean="0"/>
              <a:t>th</a:t>
            </a:r>
            <a:r>
              <a:rPr lang="en-US" b="1" dirty="0" smtClean="0"/>
              <a:t> Wettest 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429000" y="6107668"/>
            <a:ext cx="240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20.59” - 13</a:t>
            </a:r>
            <a:r>
              <a:rPr lang="en-US" b="1" baseline="30000" dirty="0" smtClean="0"/>
              <a:t>th</a:t>
            </a:r>
            <a:r>
              <a:rPr lang="en-US" b="1" dirty="0" smtClean="0"/>
              <a:t> Wettest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652374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2" name="Picture 16" descr="http://www.esrl.noaa.gov/psd/tmp/climdiv/cd140.90.75.204.294.17.30.18.prc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10" y="4276308"/>
            <a:ext cx="2771086" cy="250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ttp://www.esrl.noaa.gov/psd/tmp/climdiv/cd140.90.75.204.294.17.30.54.prc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276308"/>
            <a:ext cx="2809333" cy="250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http://www.esrl.noaa.gov/psd/tmp/climdiv/cd140.90.75.204.294.17.32.41.prc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991" y="1385245"/>
            <a:ext cx="2788211" cy="251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http://www.esrl.noaa.gov/psd/tmp/climdiv/cd140.90.75.204.294.17.32.9.prc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10" y="1385245"/>
            <a:ext cx="2771086" cy="253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http://www.esrl.noaa.gov/psd/tmp/climdiv/cd140.90.75.204.294.17.31.34.prc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85245"/>
            <a:ext cx="2808164" cy="253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esrl.noaa.gov/psd/tmp/climdiv/cd140.90.75.204.294.17.29.25.prcp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992" y="4262271"/>
            <a:ext cx="2788211" cy="251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-27317" y="-52327"/>
            <a:ext cx="9107424" cy="1143000"/>
          </a:xfrm>
        </p:spPr>
        <p:txBody>
          <a:bodyPr/>
          <a:lstStyle/>
          <a:p>
            <a:r>
              <a:rPr lang="en-US" altLang="en-US" dirty="0" smtClean="0"/>
              <a:t>Cool Neutral </a:t>
            </a:r>
            <a:r>
              <a:rPr lang="en-US" altLang="en-US" dirty="0"/>
              <a:t>(0.0 to -0.4°C)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Temperature Anomalies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5843" y="1060046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1956-1957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62400" y="1064794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1983-1984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48255" y="1064794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1985-1986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6341" y="3920561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1996-1997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82761" y="3918476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2008-2009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74269" y="3897764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2005-2006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49013" y="6172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Big Dec Snow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50724" y="6172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22.30” - 7</a:t>
            </a:r>
            <a:r>
              <a:rPr lang="en-US" b="1" baseline="30000" dirty="0" smtClean="0"/>
              <a:t>th</a:t>
            </a:r>
            <a:r>
              <a:rPr lang="en-US" b="1" dirty="0" smtClean="0"/>
              <a:t> Wettest 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429000" y="6187379"/>
            <a:ext cx="240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20.59” - 13</a:t>
            </a:r>
            <a:r>
              <a:rPr lang="en-US" b="1" baseline="30000" dirty="0" smtClean="0"/>
              <a:t>th</a:t>
            </a:r>
            <a:r>
              <a:rPr lang="en-US" b="1" dirty="0" smtClean="0"/>
              <a:t> Wettest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265312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0" y="1678460"/>
            <a:ext cx="7239000" cy="517954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5751" y="2953170"/>
            <a:ext cx="1570575" cy="1562886"/>
            <a:chOff x="5751" y="2953170"/>
            <a:chExt cx="1570575" cy="1562886"/>
          </a:xfrm>
        </p:grpSpPr>
        <p:sp>
          <p:nvSpPr>
            <p:cNvPr id="6" name="5-Point Star 5"/>
            <p:cNvSpPr/>
            <p:nvPr/>
          </p:nvSpPr>
          <p:spPr bwMode="auto">
            <a:xfrm>
              <a:off x="1276799" y="2953170"/>
              <a:ext cx="299527" cy="245250"/>
            </a:xfrm>
            <a:prstGeom prst="star5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Line 18"/>
            <p:cNvSpPr>
              <a:spLocks noChangeShapeType="1"/>
            </p:cNvSpPr>
            <p:nvPr/>
          </p:nvSpPr>
          <p:spPr bwMode="auto">
            <a:xfrm flipV="1">
              <a:off x="613824" y="3075795"/>
              <a:ext cx="707100" cy="58180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5751" y="3657600"/>
              <a:ext cx="1420812" cy="8584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lIns="82058" tIns="41029" rIns="82058" bIns="41029">
              <a:spAutoFit/>
            </a:bodyPr>
            <a:lstStyle>
              <a:lvl1pPr defTabSz="820738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820738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820738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820738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820738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8207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8207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8207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8207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400" u="sng" dirty="0" smtClean="0">
                  <a:latin typeface="Arial" pitchFamily="34" charset="0"/>
                </a:rPr>
                <a:t>W Oregon</a:t>
              </a: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</a:rPr>
                <a:t>Below: 33%</a:t>
              </a: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400" dirty="0" smtClean="0">
                  <a:latin typeface="Arial" pitchFamily="34" charset="0"/>
                </a:rPr>
                <a:t>Near: 33%</a:t>
              </a: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400" dirty="0" smtClean="0">
                  <a:solidFill>
                    <a:srgbClr val="00B050"/>
                  </a:solidFill>
                  <a:latin typeface="Arial" pitchFamily="34" charset="0"/>
                </a:rPr>
                <a:t>Above: 33%</a:t>
              </a:r>
              <a:endParaRPr lang="en-US" altLang="en-US" sz="1400" u="sng" dirty="0" smtClean="0">
                <a:solidFill>
                  <a:srgbClr val="00B050"/>
                </a:solidFill>
                <a:latin typeface="Arial" pitchFamily="34" charset="0"/>
              </a:endParaRPr>
            </a:p>
          </p:txBody>
        </p:sp>
      </p:grp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219200" y="0"/>
            <a:ext cx="6834188" cy="167846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CC"/>
                </a:solidFill>
                <a:latin typeface="Cambr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3600" kern="0" dirty="0" smtClean="0"/>
              <a:t>Climate Prediction Center </a:t>
            </a:r>
          </a:p>
          <a:p>
            <a:pPr eaLnBrk="1" hangingPunct="1">
              <a:defRPr/>
            </a:pPr>
            <a:r>
              <a:rPr lang="en-US" altLang="en-US" sz="3600" kern="0" dirty="0" smtClean="0"/>
              <a:t>Dec 2016 – Feb 2017 </a:t>
            </a:r>
          </a:p>
          <a:p>
            <a:pPr eaLnBrk="1" hangingPunct="1">
              <a:defRPr/>
            </a:pPr>
            <a:r>
              <a:rPr lang="en-US" altLang="en-US" sz="3600" kern="0" dirty="0" smtClean="0"/>
              <a:t>Temperature Outlook</a:t>
            </a:r>
          </a:p>
        </p:txBody>
      </p:sp>
    </p:spTree>
    <p:extLst>
      <p:ext uri="{BB962C8B-B14F-4D97-AF65-F5344CB8AC3E}">
        <p14:creationId xmlns:p14="http://schemas.microsoft.com/office/powerpoint/2010/main" val="3542754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712585"/>
            <a:ext cx="7215996" cy="507498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751" y="2953170"/>
            <a:ext cx="1570575" cy="1562886"/>
            <a:chOff x="5751" y="2953170"/>
            <a:chExt cx="1570575" cy="1562886"/>
          </a:xfrm>
        </p:grpSpPr>
        <p:sp>
          <p:nvSpPr>
            <p:cNvPr id="11" name="5-Point Star 10"/>
            <p:cNvSpPr/>
            <p:nvPr/>
          </p:nvSpPr>
          <p:spPr bwMode="auto">
            <a:xfrm>
              <a:off x="1276799" y="2953170"/>
              <a:ext cx="299527" cy="245250"/>
            </a:xfrm>
            <a:prstGeom prst="star5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 flipV="1">
              <a:off x="613824" y="3075795"/>
              <a:ext cx="707100" cy="58180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5751" y="3657600"/>
              <a:ext cx="1420812" cy="8584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lIns="82058" tIns="41029" rIns="82058" bIns="41029">
              <a:spAutoFit/>
            </a:bodyPr>
            <a:lstStyle>
              <a:lvl1pPr defTabSz="820738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820738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820738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820738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820738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8207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8207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8207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8207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400" u="sng" dirty="0" smtClean="0">
                  <a:latin typeface="Arial" pitchFamily="34" charset="0"/>
                </a:rPr>
                <a:t>W Oregon</a:t>
              </a: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</a:rPr>
                <a:t>Below: 33%</a:t>
              </a: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400" dirty="0" smtClean="0">
                  <a:latin typeface="Arial" pitchFamily="34" charset="0"/>
                </a:rPr>
                <a:t>Near: 33%</a:t>
              </a: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400" dirty="0" smtClean="0">
                  <a:solidFill>
                    <a:srgbClr val="00B050"/>
                  </a:solidFill>
                  <a:latin typeface="Arial" pitchFamily="34" charset="0"/>
                </a:rPr>
                <a:t>Above: 33%</a:t>
              </a:r>
              <a:endParaRPr lang="en-US" altLang="en-US" sz="1400" u="sng" dirty="0" smtClean="0">
                <a:solidFill>
                  <a:srgbClr val="00B050"/>
                </a:solidFill>
                <a:latin typeface="Arial" pitchFamily="34" charset="0"/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219200" y="0"/>
            <a:ext cx="6834188" cy="167846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CC"/>
                </a:solidFill>
                <a:latin typeface="Cambr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3600" kern="0" dirty="0" smtClean="0"/>
              <a:t>Climate Prediction Center </a:t>
            </a:r>
          </a:p>
          <a:p>
            <a:pPr eaLnBrk="1" hangingPunct="1">
              <a:defRPr/>
            </a:pPr>
            <a:r>
              <a:rPr lang="en-US" altLang="en-US" sz="3600" kern="0" dirty="0" smtClean="0"/>
              <a:t>Dec 2016 – Feb 2017 </a:t>
            </a:r>
          </a:p>
          <a:p>
            <a:pPr eaLnBrk="1" hangingPunct="1">
              <a:defRPr/>
            </a:pPr>
            <a:r>
              <a:rPr lang="en-US" altLang="en-US" sz="3600" kern="0" dirty="0" smtClean="0"/>
              <a:t>Precipitation Outlook</a:t>
            </a:r>
          </a:p>
        </p:txBody>
      </p:sp>
    </p:spTree>
    <p:extLst>
      <p:ext uri="{BB962C8B-B14F-4D97-AF65-F5344CB8AC3E}">
        <p14:creationId xmlns:p14="http://schemas.microsoft.com/office/powerpoint/2010/main" val="22306607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dirty="0" smtClean="0"/>
              <a:t>What about ENSO &amp; Snow?</a:t>
            </a:r>
            <a:endParaRPr lang="en-US" dirty="0"/>
          </a:p>
        </p:txBody>
      </p:sp>
      <p:pic>
        <p:nvPicPr>
          <p:cNvPr id="3" name="Picture 2" descr="https://lh3.googleusercontent.com/Jgi28vAF5piJt4X8OM2I3JJvzbktzpOsE23vshtr3Mi6Vh9Sda_zyU9LrejQUdwcmqlJS-I4Av89pEe9ThfGAQZyenEnMG-mqUasVGl-my8TvAYatxNNzAnsoZrl9JpNjyu-zJHINu0MQQe9l37zAltr6Y0n-i2hOZfyuhScaiOr-E-j_l9lJgAlHwHvnTMA_BT7_rb9piYX9tbftEWy6huQxBezVFb2dcaRzjpFdP-EPSoN2ifmCaP0KnDPhgNy1ZoYrI8WlmhI5a7WvJ7BRoRb0D02PR64x6TO8ORjyyllx7Tft7FYhAu7wqA2ao4xGHJ7PGKkD3Dqn1wMtrqNLW1JN0uxreKRuqL9Y63pMxWfNOaZsfDpardeopaV0Je9tWJnjJPMr-Vs8LIM-voN7sMOL77-XoqDtSjC0nRjIieOwdL68GblcKMKDy-Hg_GY_VidrRqchdrm7dZxmOud_15C0kwNOKxqUXqJFZ5OgZZRGqoALxSedcENCf1YwO_PoqZokkgXnrDZE0sgdzQFiOI1MbOw1LnlunUKyov4p-09GZ6EzRN7hVczWWAKZGe0W6pP0QSxINeDi4g6Cpcxrkv5OVw2RNrQGb4qi7WXEcd1bt8W=w800-h600-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906" y="1524000"/>
            <a:ext cx="64008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769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sz="quarter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/>
              <a:t>ENSO Occurrence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458743012"/>
              </p:ext>
            </p:extLst>
          </p:nvPr>
        </p:nvGraphicFramePr>
        <p:xfrm>
          <a:off x="990600" y="1371600"/>
          <a:ext cx="7467600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Pie 9"/>
          <p:cNvSpPr/>
          <p:nvPr/>
        </p:nvSpPr>
        <p:spPr bwMode="auto">
          <a:xfrm>
            <a:off x="1371600" y="1447800"/>
            <a:ext cx="4800600" cy="5105400"/>
          </a:xfrm>
          <a:prstGeom prst="pie">
            <a:avLst>
              <a:gd name="adj1" fmla="val 20351036"/>
              <a:gd name="adj2" fmla="val 11704744"/>
            </a:avLst>
          </a:prstGeom>
          <a:noFill/>
          <a:ln w="2413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e 10"/>
          <p:cNvSpPr/>
          <p:nvPr/>
        </p:nvSpPr>
        <p:spPr bwMode="auto">
          <a:xfrm rot="5894072">
            <a:off x="1384985" y="1543908"/>
            <a:ext cx="4850031" cy="4913186"/>
          </a:xfrm>
          <a:prstGeom prst="pie">
            <a:avLst>
              <a:gd name="adj1" fmla="val 5879107"/>
              <a:gd name="adj2" fmla="val 10191940"/>
            </a:avLst>
          </a:prstGeom>
          <a:noFill/>
          <a:ln w="2413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81200" y="4114800"/>
            <a:ext cx="3848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/>
              <a:t>61%</a:t>
            </a:r>
            <a:endParaRPr lang="en-US" sz="6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676400" y="2362200"/>
            <a:ext cx="23396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/>
              <a:t>21%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10274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0338"/>
            <a:ext cx="9144000" cy="1287462"/>
          </a:xfrm>
        </p:spPr>
        <p:txBody>
          <a:bodyPr/>
          <a:lstStyle/>
          <a:p>
            <a:r>
              <a:rPr lang="en-US" altLang="en-US" dirty="0" smtClean="0"/>
              <a:t>Top 10 Snowiest PDX Winters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68260" y="1905000"/>
            <a:ext cx="5105400" cy="3170099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 w="34925" cmpd="dbl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34.0</a:t>
            </a:r>
            <a:r>
              <a:rPr lang="en-US" sz="2000" dirty="0">
                <a:solidFill>
                  <a:srgbClr val="FF0000"/>
                </a:solidFill>
              </a:rPr>
              <a:t>”  1968-69  El Niño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24.2”  2008-09  ENSO Neutral</a:t>
            </a:r>
          </a:p>
          <a:p>
            <a:pPr>
              <a:defRPr/>
            </a:pPr>
            <a:r>
              <a:rPr lang="en-US" sz="2000" dirty="0">
                <a:solidFill>
                  <a:srgbClr val="00B0F0"/>
                </a:solidFill>
              </a:rPr>
              <a:t>22.4”  1955-56  La Niña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20.3”  1959-60  ENSO Neutral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17.4”  1992-93  ENSO Neutral</a:t>
            </a:r>
          </a:p>
          <a:p>
            <a:pPr>
              <a:defRPr/>
            </a:pPr>
            <a:r>
              <a:rPr lang="en-US" sz="2000" dirty="0">
                <a:solidFill>
                  <a:srgbClr val="FFFFCC"/>
                </a:solidFill>
              </a:rPr>
              <a:t>16.3”  1979-80  ENSO Neutral</a:t>
            </a:r>
          </a:p>
          <a:p>
            <a:pPr>
              <a:defRPr/>
            </a:pPr>
            <a:r>
              <a:rPr lang="en-US" sz="2000" dirty="0">
                <a:solidFill>
                  <a:srgbClr val="00B0F0"/>
                </a:solidFill>
              </a:rPr>
              <a:t>14.7”  1970-71  La Niña</a:t>
            </a:r>
          </a:p>
          <a:p>
            <a:pPr>
              <a:defRPr/>
            </a:pPr>
            <a:r>
              <a:rPr lang="en-US" sz="2000" dirty="0">
                <a:solidFill>
                  <a:srgbClr val="66FFFF"/>
                </a:solidFill>
              </a:rPr>
              <a:t>13.4”  1964-65  ENSO Neutral</a:t>
            </a:r>
          </a:p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12.0”  1994-95  El Niño</a:t>
            </a:r>
          </a:p>
          <a:p>
            <a:pPr>
              <a:defRPr/>
            </a:pPr>
            <a:r>
              <a:rPr lang="en-US" sz="2000" dirty="0">
                <a:solidFill>
                  <a:srgbClr val="FFFFCC"/>
                </a:solidFill>
              </a:rPr>
              <a:t>10.5”  1953-54  ENSO Neutral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1200" y="5400907"/>
            <a:ext cx="5105400" cy="1015663"/>
          </a:xfrm>
          <a:prstGeom prst="rect">
            <a:avLst/>
          </a:prstGeom>
          <a:solidFill>
            <a:schemeClr val="tx1">
              <a:lumMod val="75000"/>
              <a:lumOff val="25000"/>
              <a:alpha val="64000"/>
            </a:schemeClr>
          </a:solidFill>
          <a:ln w="50800">
            <a:solidFill>
              <a:schemeClr val="tx1"/>
            </a:solidFill>
          </a:ln>
          <a:effectLst>
            <a:reflection blurRad="50800" stA="63000" endPos="52000" dist="50800" dir="5400000" sy="-100000" algn="bl" rotWithShape="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</a:rPr>
              <a:t>60% were ENSO Neutral</a:t>
            </a:r>
          </a:p>
          <a:p>
            <a:pPr algn="ctr">
              <a:defRPr/>
            </a:pPr>
            <a:r>
              <a:rPr lang="en-US" sz="2000" dirty="0">
                <a:solidFill>
                  <a:srgbClr val="00B0F0"/>
                </a:solidFill>
              </a:rPr>
              <a:t>20% were </a:t>
            </a:r>
            <a:r>
              <a:rPr lang="en-US" sz="2000" dirty="0" smtClean="0">
                <a:solidFill>
                  <a:srgbClr val="00B0F0"/>
                </a:solidFill>
              </a:rPr>
              <a:t>Moderate La </a:t>
            </a:r>
            <a:r>
              <a:rPr lang="en-US" sz="2000" dirty="0">
                <a:solidFill>
                  <a:srgbClr val="00B0F0"/>
                </a:solidFill>
              </a:rPr>
              <a:t>Niña </a:t>
            </a:r>
            <a:r>
              <a:rPr lang="en-US" sz="2000" dirty="0" smtClean="0">
                <a:solidFill>
                  <a:srgbClr val="00B0F0"/>
                </a:solidFill>
              </a:rPr>
              <a:t>or Higher</a:t>
            </a:r>
            <a:endParaRPr lang="en-US" sz="2000" dirty="0">
              <a:solidFill>
                <a:srgbClr val="00B0F0"/>
              </a:solidFill>
            </a:endParaRPr>
          </a:p>
          <a:p>
            <a:pPr algn="ctr">
              <a:defRPr/>
            </a:pPr>
            <a:r>
              <a:rPr lang="en-US" sz="2000" dirty="0">
                <a:solidFill>
                  <a:srgbClr val="FFCC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20% were </a:t>
            </a:r>
            <a:r>
              <a:rPr lang="en-US" sz="2000" dirty="0" smtClean="0">
                <a:solidFill>
                  <a:srgbClr val="FF0000"/>
                </a:solidFill>
              </a:rPr>
              <a:t>Moderate El Niño or Higher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7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altLang="en-US" sz="2800" dirty="0" smtClean="0">
                <a:solidFill>
                  <a:schemeClr val="bg1"/>
                </a:solidFill>
              </a:rPr>
              <a:t>Lowland Snowfall History 1950 to 2016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219199"/>
            <a:ext cx="7696200" cy="2062103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21 </a:t>
            </a:r>
            <a:r>
              <a:rPr lang="en-US" sz="2400" dirty="0">
                <a:solidFill>
                  <a:schemeClr val="bg1"/>
                </a:solidFill>
              </a:rPr>
              <a:t>snow-shutout winters:</a:t>
            </a:r>
          </a:p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(Trace or </a:t>
            </a:r>
            <a:r>
              <a:rPr lang="en-US" sz="2400" dirty="0" smtClean="0">
                <a:solidFill>
                  <a:schemeClr val="bg1"/>
                </a:solidFill>
              </a:rPr>
              <a:t>zero </a:t>
            </a:r>
            <a:r>
              <a:rPr lang="en-US" sz="2400" dirty="0">
                <a:solidFill>
                  <a:schemeClr val="bg1"/>
                </a:solidFill>
              </a:rPr>
              <a:t>snowfall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</a:p>
          <a:p>
            <a:pPr>
              <a:defRPr/>
            </a:pPr>
            <a:endParaRPr lang="en-US" sz="2000" dirty="0">
              <a:solidFill>
                <a:srgbClr val="D2533A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FFCC00"/>
                </a:solidFill>
              </a:rPr>
              <a:t>8 (out of 14) were Moderate or Strong El </a:t>
            </a:r>
            <a:r>
              <a:rPr lang="en-US" sz="2000" dirty="0">
                <a:solidFill>
                  <a:srgbClr val="FFCC00"/>
                </a:solidFill>
              </a:rPr>
              <a:t>Niño winters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11 (out of 40) were </a:t>
            </a:r>
            <a:r>
              <a:rPr lang="en-US" sz="2000" dirty="0">
                <a:solidFill>
                  <a:schemeClr val="bg1"/>
                </a:solidFill>
              </a:rPr>
              <a:t>ENSO Neutral </a:t>
            </a:r>
            <a:r>
              <a:rPr lang="en-US" sz="2000" dirty="0" smtClean="0">
                <a:solidFill>
                  <a:schemeClr val="bg1"/>
                </a:solidFill>
              </a:rPr>
              <a:t>winters (incl. weak ENSO)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2 (out of 12) were Moderate or Strong La </a:t>
            </a:r>
            <a:r>
              <a:rPr lang="en-US" sz="2000" dirty="0">
                <a:solidFill>
                  <a:srgbClr val="00B0F0"/>
                </a:solidFill>
              </a:rPr>
              <a:t>Niña </a:t>
            </a:r>
            <a:r>
              <a:rPr lang="en-US" sz="2000" dirty="0" smtClean="0">
                <a:solidFill>
                  <a:srgbClr val="00B0F0"/>
                </a:solidFill>
              </a:rPr>
              <a:t>winters</a:t>
            </a:r>
            <a:endParaRPr lang="en-US" sz="2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68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382000" cy="4495800"/>
          </a:xfrm>
        </p:spPr>
        <p:txBody>
          <a:bodyPr/>
          <a:lstStyle/>
          <a:p>
            <a:r>
              <a:rPr lang="en-US" dirty="0" smtClean="0"/>
              <a:t>Weak La </a:t>
            </a:r>
            <a:r>
              <a:rPr lang="en-US" dirty="0" smtClean="0"/>
              <a:t>Ni</a:t>
            </a:r>
            <a:r>
              <a:rPr lang="en-US" altLang="en-US" dirty="0">
                <a:cs typeface="Arial" charset="0"/>
              </a:rPr>
              <a:t>ñ</a:t>
            </a:r>
            <a:r>
              <a:rPr lang="en-US" dirty="0" smtClean="0"/>
              <a:t>a </a:t>
            </a:r>
            <a:r>
              <a:rPr lang="en-US" dirty="0" smtClean="0"/>
              <a:t>most likely</a:t>
            </a:r>
          </a:p>
          <a:p>
            <a:r>
              <a:rPr lang="en-US" dirty="0" smtClean="0"/>
              <a:t>A wide range of possibilities this winter</a:t>
            </a:r>
          </a:p>
          <a:p>
            <a:r>
              <a:rPr lang="en-US" dirty="0" smtClean="0"/>
              <a:t>Based off history, at least one accumulating snowfall at PDX is good possibility, but not guaranteed either</a:t>
            </a:r>
          </a:p>
          <a:p>
            <a:r>
              <a:rPr lang="en-US" dirty="0" smtClean="0"/>
              <a:t>Lowland snow can happen in a drier (92-93 &amp; 08-09) and even warmer (15-16) than average winter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94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124200" y="5179741"/>
            <a:ext cx="601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Colby </a:t>
            </a:r>
            <a:r>
              <a:rPr lang="en-US" sz="3000" b="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Neuman</a:t>
            </a:r>
            <a:endParaRPr lang="en-US" sz="3000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National Weather Service </a:t>
            </a:r>
            <a:r>
              <a:rPr lang="en-US" sz="3000" b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Portland</a:t>
            </a:r>
            <a:endParaRPr lang="en-US" sz="3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Colby.Neuman@noaa.gov</a:t>
            </a:r>
            <a:endParaRPr lang="en-US" sz="3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ＭＳ Ｐゴシック" pitchFamily="34" charset="-128"/>
            </a:endParaRP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19050" y="9525"/>
            <a:ext cx="91249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Questions?</a:t>
            </a:r>
            <a:endParaRPr lang="en-US" sz="4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9700" name="Picture 3" descr="sp_5x_logo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3994150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6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NWS2">
  <a:themeElements>
    <a:clrScheme name="BlueNWS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ueNW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chemeClr val="accent2"/>
          </a:solidFill>
          <a:round/>
          <a:headEnd/>
          <a:tailEnd type="triangle" w="med" len="med"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tx1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50000"/>
          </a:spcAft>
          <a:buClr>
            <a:srgbClr val="FF0066"/>
          </a:buClr>
          <a:buSzTx/>
          <a:buFontTx/>
          <a:buChar char="•"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NWS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NWS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2357</TotalTime>
  <Words>630</Words>
  <Application>Microsoft Office PowerPoint</Application>
  <PresentationFormat>On-screen Show (4:3)</PresentationFormat>
  <Paragraphs>192</Paragraphs>
  <Slides>22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BlueNWS2</vt:lpstr>
      <vt:lpstr>Winter Outlook (2016-2017)</vt:lpstr>
      <vt:lpstr>Questions We’ll Try To Answer</vt:lpstr>
      <vt:lpstr>The Question You Most Likely  Want To Know…</vt:lpstr>
      <vt:lpstr>PowerPoint Presentation</vt:lpstr>
      <vt:lpstr>PowerPoint Presentation</vt:lpstr>
      <vt:lpstr>2015 El Niño  Sea Surface Temperature Anomalies</vt:lpstr>
      <vt:lpstr>2016 La Niña(?) Sea Surface Temperature Anomalies</vt:lpstr>
      <vt:lpstr>PowerPoint Presentation</vt:lpstr>
      <vt:lpstr>PowerPoint Presentation</vt:lpstr>
      <vt:lpstr>PowerPoint Presentation</vt:lpstr>
      <vt:lpstr>Weak La Niña (-0.5 to -0.9°C) Precipitation Anomalies</vt:lpstr>
      <vt:lpstr>Weak La Niña (-0.5 to -0.9°C) Temperature Anomalies</vt:lpstr>
      <vt:lpstr>Cool Neutral (0.0 to -0.4°C) Precipitation Anomalies</vt:lpstr>
      <vt:lpstr>Cool Neutral (0.0 to -0.4°C) Temperature Anomalies</vt:lpstr>
      <vt:lpstr>PowerPoint Presentation</vt:lpstr>
      <vt:lpstr>PowerPoint Presentation</vt:lpstr>
      <vt:lpstr>What about ENSO &amp; Snow?</vt:lpstr>
      <vt:lpstr>ENSO Occurrence</vt:lpstr>
      <vt:lpstr>Top 10 Snowiest PDX Winters </vt:lpstr>
      <vt:lpstr>Lowland Snowfall History 1950 to 2016</vt:lpstr>
      <vt:lpstr>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about this Winter?  Winter Outlook 2015-2016</dc:title>
  <dc:creator>Tyree Wilde</dc:creator>
  <cp:lastModifiedBy>Colby Neuman</cp:lastModifiedBy>
  <cp:revision>174</cp:revision>
  <dcterms:created xsi:type="dcterms:W3CDTF">2015-09-02T16:50:35Z</dcterms:created>
  <dcterms:modified xsi:type="dcterms:W3CDTF">2016-10-22T14:49:57Z</dcterms:modified>
</cp:coreProperties>
</file>