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9"/>
  </p:notesMasterIdLst>
  <p:sldIdLst>
    <p:sldId id="283" r:id="rId2"/>
    <p:sldId id="547" r:id="rId3"/>
    <p:sldId id="548" r:id="rId4"/>
    <p:sldId id="549" r:id="rId5"/>
    <p:sldId id="550" r:id="rId6"/>
    <p:sldId id="551" r:id="rId7"/>
    <p:sldId id="552" r:id="rId8"/>
    <p:sldId id="553" r:id="rId9"/>
    <p:sldId id="554" r:id="rId10"/>
    <p:sldId id="481" r:id="rId11"/>
    <p:sldId id="446" r:id="rId12"/>
    <p:sldId id="363" r:id="rId13"/>
    <p:sldId id="457" r:id="rId14"/>
    <p:sldId id="339" r:id="rId15"/>
    <p:sldId id="394" r:id="rId16"/>
    <p:sldId id="395" r:id="rId17"/>
    <p:sldId id="396" r:id="rId18"/>
    <p:sldId id="397" r:id="rId19"/>
    <p:sldId id="458" r:id="rId20"/>
    <p:sldId id="420" r:id="rId21"/>
    <p:sldId id="459" r:id="rId22"/>
    <p:sldId id="399" r:id="rId23"/>
    <p:sldId id="461" r:id="rId24"/>
    <p:sldId id="400" r:id="rId25"/>
    <p:sldId id="401" r:id="rId26"/>
    <p:sldId id="489" r:id="rId27"/>
    <p:sldId id="531" r:id="rId28"/>
    <p:sldId id="532" r:id="rId29"/>
    <p:sldId id="411" r:id="rId30"/>
    <p:sldId id="544" r:id="rId31"/>
    <p:sldId id="499" r:id="rId32"/>
    <p:sldId id="501" r:id="rId33"/>
    <p:sldId id="533" r:id="rId34"/>
    <p:sldId id="555" r:id="rId35"/>
    <p:sldId id="535" r:id="rId36"/>
    <p:sldId id="498" r:id="rId37"/>
    <p:sldId id="534" r:id="rId38"/>
    <p:sldId id="502" r:id="rId39"/>
    <p:sldId id="416" r:id="rId40"/>
    <p:sldId id="536" r:id="rId41"/>
    <p:sldId id="507" r:id="rId42"/>
    <p:sldId id="537" r:id="rId43"/>
    <p:sldId id="538" r:id="rId44"/>
    <p:sldId id="539" r:id="rId45"/>
    <p:sldId id="543" r:id="rId46"/>
    <p:sldId id="542" r:id="rId47"/>
    <p:sldId id="541" r:id="rId48"/>
    <p:sldId id="540" r:id="rId49"/>
    <p:sldId id="546" r:id="rId50"/>
    <p:sldId id="365" r:id="rId51"/>
    <p:sldId id="391" r:id="rId52"/>
    <p:sldId id="390" r:id="rId53"/>
    <p:sldId id="341" r:id="rId54"/>
    <p:sldId id="389" r:id="rId55"/>
    <p:sldId id="393" r:id="rId56"/>
    <p:sldId id="456" r:id="rId57"/>
    <p:sldId id="54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2214D4"/>
    <a:srgbClr val="FFFF99"/>
    <a:srgbClr val="FFFFCC"/>
    <a:srgbClr val="191DCF"/>
    <a:srgbClr val="1F1F1F"/>
    <a:srgbClr val="182642"/>
    <a:srgbClr val="F0E510"/>
    <a:srgbClr val="BCB644"/>
    <a:srgbClr val="A1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4/7/2016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277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714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7409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5191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895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153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0154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254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4.emf"/><Relationship Id="rId4" Type="http://schemas.openxmlformats.org/officeDocument/2006/relationships/oleObject" Target="../embeddings/Microsoft_Excel_97-2003_Worksheet1.xls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6.emf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7.emf"/><Relationship Id="rId4" Type="http://schemas.openxmlformats.org/officeDocument/2006/relationships/oleObject" Target="../embeddings/Microsoft_Excel_97-2003_Worksheet3.xls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9.emf"/><Relationship Id="rId4" Type="http://schemas.openxmlformats.org/officeDocument/2006/relationships/oleObject" Target="../embeddings/Microsoft_Excel_97-2003_Worksheet4.xls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0.emf"/><Relationship Id="rId4" Type="http://schemas.openxmlformats.org/officeDocument/2006/relationships/oleObject" Target="../embeddings/Microsoft_Excel_97-2003_Worksheet5.xls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1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2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396" y="46482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065587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2015-2016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Winter Weather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Wrap Up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Some Big WEATHER EVENTS!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Mark Nelsen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FROM OCTOBER MEETING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 or individuals who can’t or don’t want to be here.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4139301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181690"/>
            <a:ext cx="8077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 FOR SOMETHING NEW…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 of Ag)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066800"/>
            <a:ext cx="7543800" cy="476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Huh?…make sure you note all those details!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14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260" y="985786"/>
            <a:ext cx="7269940" cy="4849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 little easier on the eyes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45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677" y="2514600"/>
            <a:ext cx="7464323" cy="42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5661" y="975100"/>
            <a:ext cx="3881799" cy="14633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…rain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deficit will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continue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build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Northwest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748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53386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>
                <a:solidFill>
                  <a:schemeClr val="tx1"/>
                </a:solidFill>
              </a:rPr>
              <a:t>Above average temperatures, but not nearly as warm as last </a:t>
            </a:r>
            <a:r>
              <a:rPr lang="en-US" sz="2000" b="0" dirty="0" smtClean="0">
                <a:solidFill>
                  <a:schemeClr val="tx1"/>
                </a:solidFill>
              </a:rPr>
              <a:t>year.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 smtClean="0">
                <a:solidFill>
                  <a:schemeClr val="tx1"/>
                </a:solidFill>
              </a:rPr>
              <a:t>About </a:t>
            </a:r>
            <a:r>
              <a:rPr lang="en-US" sz="2000" b="0" dirty="0">
                <a:solidFill>
                  <a:schemeClr val="tx1"/>
                </a:solidFill>
              </a:rPr>
              <a:t>70-80% of average precipitation and mountain </a:t>
            </a:r>
            <a:r>
              <a:rPr lang="en-US" sz="2000" b="0" dirty="0" smtClean="0">
                <a:solidFill>
                  <a:schemeClr val="tx1"/>
                </a:solidFill>
              </a:rPr>
              <a:t>snow.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 smtClean="0">
                <a:solidFill>
                  <a:schemeClr val="tx1"/>
                </a:solidFill>
              </a:rPr>
              <a:t>Brief </a:t>
            </a:r>
            <a:r>
              <a:rPr lang="en-US" sz="2000" b="0" dirty="0">
                <a:solidFill>
                  <a:schemeClr val="tx1"/>
                </a:solidFill>
              </a:rPr>
              <a:t>cold periods possible, but extreme/prolonged cold unlikely. </a:t>
            </a:r>
            <a:endParaRPr lang="en-US" sz="20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3371777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1987-1988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1991-1992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2004-2005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09600" y="1383388"/>
            <a:ext cx="1828800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All Strong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El Nino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winters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052" y="1410320"/>
            <a:ext cx="6280478" cy="3766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434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146" y="1700043"/>
            <a:ext cx="2946903" cy="2892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59376"/>
            <a:ext cx="84582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Hill’s Winter Outlook</a:t>
            </a:r>
          </a:p>
          <a:p>
            <a:pPr algn="ctr"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Meteorologist – KGW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&amp;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www.portlandweather.com</a:t>
            </a:r>
            <a:endParaRPr lang="en-US" sz="18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191DC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90146" y="53340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>
                <a:solidFill>
                  <a:schemeClr val="tx1"/>
                </a:solidFill>
              </a:rPr>
              <a:t>To be clear, the "WILDCARD" of this up-coming winter is the snow level </a:t>
            </a:r>
            <a:r>
              <a:rPr lang="en-US" sz="1800" b="0" i="0" dirty="0" smtClean="0">
                <a:solidFill>
                  <a:schemeClr val="tx1"/>
                </a:solidFill>
              </a:rPr>
              <a:t>forecast.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…reason </a:t>
            </a:r>
            <a:r>
              <a:rPr lang="en-US" sz="1800" b="0" i="0" dirty="0">
                <a:solidFill>
                  <a:schemeClr val="tx1"/>
                </a:solidFill>
              </a:rPr>
              <a:t>to fear that a warm weather pattern overall could produce another </a:t>
            </a:r>
            <a:r>
              <a:rPr lang="en-US" sz="1800" b="0" i="0" dirty="0" smtClean="0">
                <a:solidFill>
                  <a:schemeClr val="tx1"/>
                </a:solidFill>
              </a:rPr>
              <a:t>winter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of </a:t>
            </a:r>
            <a:r>
              <a:rPr lang="en-US" sz="1800" b="0" i="0" dirty="0">
                <a:solidFill>
                  <a:schemeClr val="tx1"/>
                </a:solidFill>
              </a:rPr>
              <a:t>mostly </a:t>
            </a:r>
            <a:r>
              <a:rPr lang="en-US" sz="1800" b="0" i="0" dirty="0" smtClean="0">
                <a:solidFill>
                  <a:schemeClr val="tx1"/>
                </a:solidFill>
              </a:rPr>
              <a:t>rain at </a:t>
            </a:r>
            <a:r>
              <a:rPr lang="en-US" sz="1800" b="0" i="0" dirty="0">
                <a:solidFill>
                  <a:schemeClr val="tx1"/>
                </a:solidFill>
              </a:rPr>
              <a:t>Government Camp instead of much needed snowfall.</a:t>
            </a:r>
            <a:endParaRPr lang="en-US" sz="1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76600" y="1339418"/>
            <a:ext cx="5700346" cy="3613582"/>
          </a:xfrm>
          <a:prstGeom prst="rect">
            <a:avLst/>
          </a:prstGeom>
          <a:solidFill>
            <a:srgbClr val="FFFFCC"/>
          </a:solidFill>
          <a:ln>
            <a:solidFill>
              <a:srgbClr val="191DCF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Near </a:t>
            </a:r>
            <a:r>
              <a:rPr lang="en-US" sz="2000" b="0" i="0" dirty="0"/>
              <a:t>normal rainfall for </a:t>
            </a:r>
            <a:r>
              <a:rPr lang="en-US" sz="2000" b="0" i="0" dirty="0" smtClean="0"/>
              <a:t>Portland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with </a:t>
            </a:r>
            <a:r>
              <a:rPr lang="en-US" sz="2000" b="0" i="0" dirty="0">
                <a:solidFill>
                  <a:srgbClr val="2214D4"/>
                </a:solidFill>
              </a:rPr>
              <a:t>two possible snow </a:t>
            </a:r>
            <a:r>
              <a:rPr lang="en-US" sz="2000" b="0" i="0" dirty="0" smtClean="0">
                <a:solidFill>
                  <a:srgbClr val="2214D4"/>
                </a:solidFill>
              </a:rPr>
              <a:t>events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dropping up to </a:t>
            </a:r>
            <a:r>
              <a:rPr lang="en-US" sz="2000" b="0" i="0" dirty="0">
                <a:solidFill>
                  <a:srgbClr val="2214D4"/>
                </a:solidFill>
              </a:rPr>
              <a:t>8" of total snow for the </a:t>
            </a:r>
            <a:r>
              <a:rPr lang="en-US" sz="2000" b="0" i="0" dirty="0" smtClean="0">
                <a:solidFill>
                  <a:srgbClr val="2214D4"/>
                </a:solidFill>
              </a:rPr>
              <a:t>season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2214D4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C00000"/>
                </a:solidFill>
              </a:rPr>
              <a:t>1-4 </a:t>
            </a:r>
            <a:r>
              <a:rPr lang="en-US" sz="2000" b="0" i="0" dirty="0">
                <a:solidFill>
                  <a:srgbClr val="C00000"/>
                </a:solidFill>
              </a:rPr>
              <a:t>high wind </a:t>
            </a:r>
            <a:r>
              <a:rPr lang="en-US" sz="2000" b="0" i="0" dirty="0" smtClean="0">
                <a:solidFill>
                  <a:srgbClr val="C00000"/>
                </a:solidFill>
              </a:rPr>
              <a:t>events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C00000"/>
                </a:solidFill>
              </a:rPr>
              <a:t>50-65 </a:t>
            </a:r>
            <a:r>
              <a:rPr lang="en-US" sz="2000" b="0" i="0" dirty="0">
                <a:solidFill>
                  <a:srgbClr val="C00000"/>
                </a:solidFill>
              </a:rPr>
              <a:t>mph south valley wind </a:t>
            </a:r>
            <a:r>
              <a:rPr lang="en-US" sz="2000" b="0" i="0" dirty="0" smtClean="0">
                <a:solidFill>
                  <a:srgbClr val="C00000"/>
                </a:solidFill>
              </a:rPr>
              <a:t>gusts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C00000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Temperature </a:t>
            </a:r>
            <a:r>
              <a:rPr lang="en-US" sz="2000" b="0" i="0" dirty="0"/>
              <a:t>averages will likely be above </a:t>
            </a:r>
            <a:r>
              <a:rPr lang="en-US" sz="2000" b="0" i="0" dirty="0" smtClean="0"/>
              <a:t>normal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97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413266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219200"/>
            <a:ext cx="4782749" cy="3205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0" y="3207160"/>
            <a:ext cx="5239949" cy="34960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89107" y="1303202"/>
            <a:ext cx="3881799" cy="1676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“non-winter from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the Northwest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nto the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northern Plains”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05000" y="4622706"/>
            <a:ext cx="1590136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1957-58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2014-15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1997-98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2002-03</a:t>
            </a:r>
            <a:endParaRPr lang="en-US" sz="20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6200" y="4622706"/>
            <a:ext cx="1828800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In order of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importance</a:t>
            </a:r>
          </a:p>
        </p:txBody>
      </p:sp>
    </p:spTree>
    <p:extLst>
      <p:ext uri="{BB962C8B-B14F-4D97-AF65-F5344CB8AC3E}">
        <p14:creationId xmlns:p14="http://schemas.microsoft.com/office/powerpoint/2010/main" val="26088678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371600"/>
            <a:ext cx="8839200" cy="3581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DECEMBER WAS EXCITING!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Classic “El Nino WINTER” OTHERWISE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2286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Thoughts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3019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 Crazy Wet &amp; Wild December, otherwise not much memorable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No Arctic Blasts (2</a:t>
            </a:r>
            <a:r>
              <a:rPr lang="en-US" sz="2800" b="0" i="0" kern="100" spc="-100" baseline="300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nd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consecutive winter)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Very few cold post-frontal wet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airmasses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for 3rd consecutive year; snow level rarely dipped below 2,500’.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360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4</a:t>
            </a:r>
            <a:r>
              <a:rPr lang="en-US" sz="3600" i="0" kern="100" spc="-100" baseline="300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Warmest Winter On Record: 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Portland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Last </a:t>
            </a:r>
            <a:r>
              <a:rPr lang="en-US" sz="2800" b="0" i="0" u="sng" kern="100" spc="-1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COLD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Month Was December 2013!</a:t>
            </a:r>
          </a:p>
          <a:p>
            <a:pPr>
              <a:defRPr/>
            </a:pPr>
            <a:r>
              <a:rPr lang="en-US" sz="20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         </a:t>
            </a: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We are in a historic multi-year warm period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6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1.1” </a:t>
            </a:r>
            <a:endParaRPr lang="en-US" sz="36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1.0”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D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(KGW on JANUARY 3</a:t>
            </a:r>
            <a:r>
              <a:rPr lang="en-US" sz="9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RD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z="4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38200" y="1143000"/>
            <a:ext cx="7391400" cy="3689017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Snowfalls at PQR (official site)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.1”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December 27</a:t>
            </a:r>
            <a:r>
              <a:rPr lang="en-US" sz="28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1.0”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3rd</a:t>
            </a:r>
            <a:endParaRPr lang="en-US" sz="28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endParaRPr lang="en-US" sz="2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148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9" cy="4858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175" y="1143000"/>
            <a:ext cx="7640050" cy="5583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2</a:t>
            </a:r>
            <a:r>
              <a:rPr lang="en-US" sz="2400" b="1" baseline="30000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nd</a:t>
            </a: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Warmest in the last 13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521" y="2078484"/>
            <a:ext cx="6362556" cy="381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Last cold winter was 1992-1993</a:t>
            </a:r>
            <a:endParaRPr lang="en-US" sz="36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172832"/>
            <a:ext cx="5867400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5867400" y="3124200"/>
            <a:ext cx="1235016" cy="520006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This Winter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981200"/>
            <a:ext cx="2126413" cy="184665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Ridging near west coast of North America:  Pattern continued through March!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Uneventful month, near normal temperatures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2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Except cool the last week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24 degree low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(twice)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was coldest of “winter”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" y="2494002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524000" y="3962400"/>
            <a:ext cx="5715000" cy="43851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Deluge first half of month north and west of Portland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Much drier to the south and east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(RAIN TOTAL 1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-18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)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658" y="2494002"/>
            <a:ext cx="7414683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578374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Ski season slow to start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limited openings through first weekend of December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489" y="2494002"/>
            <a:ext cx="7411021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250136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Mild, except for chilly Christmas to New Year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030" y="2209800"/>
            <a:ext cx="764797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1341" y="381001"/>
            <a:ext cx="876511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DECEMBER: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All Hell Breaks Loose!</a:t>
            </a:r>
          </a:p>
          <a:p>
            <a:pPr algn="ctr">
              <a:defRPr/>
            </a:pPr>
            <a:r>
              <a:rPr lang="en-US" sz="28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Flooding, Windstorm, Mudslides, &amp; Tornado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1524000"/>
            <a:ext cx="4840717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1514" y="3429000"/>
            <a:ext cx="5069255" cy="3252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55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1341" y="381001"/>
            <a:ext cx="876511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DECEMBER: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All Hell Breaks Loose!</a:t>
            </a:r>
          </a:p>
          <a:p>
            <a:pPr algn="ctr">
              <a:defRPr/>
            </a:pPr>
            <a:r>
              <a:rPr lang="en-US" sz="28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Flooding, Windstorm, Mudslides, &amp; Tornado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680" y="1600200"/>
            <a:ext cx="3762969" cy="501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600201"/>
            <a:ext cx="3762969" cy="50172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55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Continuous barrage of wet Pacific fronts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Many daily and consecutive day rain records set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mudslides, landslides, &amp; closed highways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964" y="2055962"/>
            <a:ext cx="8248131" cy="46395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33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Continuous barrage of wet Pacific fronts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Many daily and consecutive day rain records set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mudslides, landslides, &amp; closed highways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30" y="2066026"/>
            <a:ext cx="4866668" cy="2737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9372" y="3505200"/>
            <a:ext cx="5632037" cy="3168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7389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791224"/>
            <a:ext cx="8849330" cy="5041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Huge Soaking Across the Region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519" y="1413294"/>
            <a:ext cx="8731213" cy="4911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88" y="1413294"/>
            <a:ext cx="8731210" cy="4911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6602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8458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BATTLE GROUND TORNADO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10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11:15am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midday tornado…inconvenient for TV people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1" y="2133600"/>
            <a:ext cx="7686068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9600" y="2153586"/>
            <a:ext cx="7686068" cy="4323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5123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21st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841801"/>
            <a:ext cx="75438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Deep low pressure tracks west to east across southern Washington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Relatively minor storm:  </a:t>
            </a: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35,000 PGE outages at peak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0" y="2057400"/>
            <a:ext cx="6248400" cy="468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2057400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53220"/>
      </p:ext>
    </p:extLst>
  </p:cSld>
  <p:clrMapOvr>
    <a:masterClrMapping/>
  </p:clrMapOvr>
  <p:transition spd="med" advClick="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21st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841801"/>
            <a:ext cx="75438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Deep low pressure tracks west to east across southern Washington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Relatively minor storm:  </a:t>
            </a: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35,000 PGE outages at peak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616" y="1752600"/>
            <a:ext cx="5181599" cy="291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1933" y="3429000"/>
            <a:ext cx="5723467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532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 Openings After 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Weekend of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Excellent Conditions Rest of December: 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 22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Year With An Excellent Christmas Break!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3600"/>
            <a:ext cx="7686070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90600" y="2057400"/>
            <a:ext cx="6858000" cy="4721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5123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 &amp; 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Move along, nothing to see…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EXCEPT, a nice little snow/ice storm early January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&amp; gusty east wind for 18 days Christmas to January 12th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438400"/>
            <a:ext cx="7422772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2438400"/>
            <a:ext cx="7422771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514600"/>
            <a:ext cx="4495800" cy="299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 3RD SNOW/ICE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534400" cy="160043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First time in 2 years we get a frozen/snowy day in Portland…from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“FAKE” COLD too!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Airmass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spilling through Gorge gradually cooled over 4 day period.  Cold air formed over Pac. Northwest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3733800"/>
            <a:ext cx="5173468" cy="2908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438400"/>
            <a:ext cx="7772401" cy="405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1346" y="2407853"/>
            <a:ext cx="6232707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Rest of month was uneventful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 very warm month after the 10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no freezing last 20+ days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2" cy="417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First 70 of the Year In Oregon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21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temps around 70 on the coast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1" cy="417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Mild temps take toll on snowpack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Percent of normal drops significantly during month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438400"/>
            <a:ext cx="6369878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noFill/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cs typeface="Arial" pitchFamily="34" charset="0"/>
              </a:rPr>
              <a:t>Last Frost was on February 2nd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noFill/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cs typeface="Arial" pitchFamily="34" charset="0"/>
              </a:rPr>
              <a:t>* EARLIEST ON RECORD AT PDX *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438400"/>
            <a:ext cx="4931709" cy="2772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Consecutive Record February in Portland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3733800"/>
            <a:ext cx="4931708" cy="2772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00" y="4800600"/>
            <a:ext cx="1981200" cy="1772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28600" y="54864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Forked</a:t>
            </a:r>
          </a:p>
          <a:p>
            <a:pPr algn="ctr"/>
            <a:r>
              <a:rPr lang="en-US" sz="2000" b="0" i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15th</a:t>
            </a:r>
            <a:endParaRPr lang="en-US" b="0" i="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438400"/>
            <a:ext cx="6917245" cy="4058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Historic “Hot” Upper Level Ridge Around the 8th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438400"/>
            <a:ext cx="4522872" cy="2544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Record Coastal Heat February 8th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3733800"/>
            <a:ext cx="5064739" cy="2848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1" cy="4173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Snowpack below average in NW Oregon by end of month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45" y="2287154"/>
            <a:ext cx="6997110" cy="4420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EL NINO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Lives up to its reputation in Cascades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6"/>
            <a:ext cx="8534400" cy="1066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Normal snowfall up high, below normal lower areas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Fewer “cold” storms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0" y="2293973"/>
            <a:ext cx="6997110" cy="4403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518" y="2278548"/>
            <a:ext cx="6967363" cy="4403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78274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491232"/>
              </p:ext>
            </p:extLst>
          </p:nvPr>
        </p:nvGraphicFramePr>
        <p:xfrm>
          <a:off x="228600" y="1447800"/>
          <a:ext cx="8659813" cy="514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Worksheet" r:id="rId4" imgW="8810513" imgH="5229165" progId="Excel.Sheet.8">
                  <p:embed/>
                </p:oleObj>
              </mc:Choice>
              <mc:Fallback>
                <p:oleObj name="Worksheet" r:id="rId4" imgW="8810513" imgH="5229165" progId="Excel.Sheet.8">
                  <p:embed/>
                  <p:pic>
                    <p:nvPicPr>
                      <p:cNvPr id="0" name="Picture 5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659813" cy="514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Few Minor Windstorms</a:t>
            </a:r>
          </a:p>
          <a:p>
            <a:pPr algn="ctr">
              <a:defRPr/>
            </a:pPr>
            <a:r>
              <a:rPr lang="en-US" sz="200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</a:t>
            </a: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0 years without a regional MAJOR storm </a:t>
            </a:r>
            <a:r>
              <a:rPr lang="en-US" sz="1400" b="0" kern="100" dirty="0" smtClean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Lucida Sans Unicode" pitchFamily="34" charset="0"/>
              </a:rPr>
              <a:t>(Emphasis for Wolf)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509419"/>
              </p:ext>
            </p:extLst>
          </p:nvPr>
        </p:nvGraphicFramePr>
        <p:xfrm>
          <a:off x="228600" y="12192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1" name="Worksheet" r:id="rId5" imgW="8829565" imgH="5210190" progId="Excel.Sheet.8">
                  <p:embed followColorScheme="full"/>
                </p:oleObj>
              </mc:Choice>
              <mc:Fallback>
                <p:oleObj name="Worksheet" r:id="rId5" imgW="8829565" imgH="5210190" progId="Excel.Sheet.8">
                  <p:embed followColorScheme="full"/>
                  <p:pic>
                    <p:nvPicPr>
                      <p:cNvPr id="0" name="Picture 5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72034"/>
              </p:ext>
            </p:extLst>
          </p:nvPr>
        </p:nvGraphicFramePr>
        <p:xfrm>
          <a:off x="82550" y="266700"/>
          <a:ext cx="8974138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8" name="Worksheet" r:id="rId4" imgW="8877379" imgH="4867290" progId="Excel.Sheet.8">
                  <p:embed/>
                </p:oleObj>
              </mc:Choice>
              <mc:Fallback>
                <p:oleObj name="Worksheet" r:id="rId4" imgW="8877379" imgH="4867290" progId="Excel.Sheet.8">
                  <p:embed/>
                  <p:pic>
                    <p:nvPicPr>
                      <p:cNvPr id="0" name="Picture 5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4138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010799"/>
              </p:ext>
            </p:extLst>
          </p:nvPr>
        </p:nvGraphicFramePr>
        <p:xfrm>
          <a:off x="152400" y="241300"/>
          <a:ext cx="8851900" cy="486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Worksheet" r:id="rId4" imgW="8839200" imgH="4867149" progId="Excel.Sheet.8">
                  <p:embed followColorScheme="full"/>
                </p:oleObj>
              </mc:Choice>
              <mc:Fallback>
                <p:oleObj name="Worksheet" r:id="rId4" imgW="8839200" imgH="4867149" progId="Excel.Sheet.8">
                  <p:embed followColorScheme="full"/>
                  <p:pic>
                    <p:nvPicPr>
                      <p:cNvPr id="0" name="Picture 5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1300"/>
                        <a:ext cx="8851900" cy="486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215580"/>
              </p:ext>
            </p:extLst>
          </p:nvPr>
        </p:nvGraphicFramePr>
        <p:xfrm>
          <a:off x="150813" y="241300"/>
          <a:ext cx="8990012" cy="513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3" name="Worksheet" r:id="rId4" imgW="8877379" imgH="5067360" progId="Excel.Sheet.8">
                  <p:embed followColorScheme="full"/>
                </p:oleObj>
              </mc:Choice>
              <mc:Fallback>
                <p:oleObj name="Worksheet" r:id="rId4" imgW="8877379" imgH="5067360" progId="Excel.Sheet.8">
                  <p:embed followColorScheme="full"/>
                  <p:pic>
                    <p:nvPicPr>
                      <p:cNvPr id="0" name="Picture 5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241300"/>
                        <a:ext cx="8990012" cy="513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222255"/>
              </p:ext>
            </p:extLst>
          </p:nvPr>
        </p:nvGraphicFramePr>
        <p:xfrm>
          <a:off x="150813" y="371475"/>
          <a:ext cx="88773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8" name="Worksheet" r:id="rId3" imgW="8877379" imgH="5257710" progId="Excel.Sheet.8">
                  <p:embed/>
                </p:oleObj>
              </mc:Choice>
              <mc:Fallback>
                <p:oleObj name="Worksheet" r:id="rId3" imgW="8877379" imgH="5257710" progId="Excel.Sheet.8">
                  <p:embed/>
                  <p:pic>
                    <p:nvPicPr>
                      <p:cNvPr id="0" name="Picture 5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478327"/>
              </p:ext>
            </p:extLst>
          </p:nvPr>
        </p:nvGraphicFramePr>
        <p:xfrm>
          <a:off x="150813" y="371475"/>
          <a:ext cx="8877300" cy="544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88" name="Worksheet" r:id="rId3" imgW="8877379" imgH="5448330" progId="Excel.Sheet.8">
                  <p:embed/>
                </p:oleObj>
              </mc:Choice>
              <mc:Fallback>
                <p:oleObj name="Worksheet" r:id="rId3" imgW="8877379" imgH="5448330" progId="Excel.Sheet.8">
                  <p:embed/>
                  <p:pic>
                    <p:nvPicPr>
                      <p:cNvPr id="0" name="Picture 5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44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1816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47800" y="1371600"/>
            <a:ext cx="644234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197822"/>
            <a:ext cx="7239000" cy="10464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Blob is Gone</a:t>
            </a:r>
          </a:p>
          <a:p>
            <a:pPr algn="ctr">
              <a:defRPr/>
            </a:pPr>
            <a:r>
              <a:rPr lang="en-US" sz="2800" b="0" i="0" kern="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+mj-ea"/>
                <a:cs typeface="Lucida Sans Unicode" pitchFamily="34" charset="0"/>
              </a:rPr>
              <a:t>But Warm Water Near Coast Remains</a:t>
            </a:r>
            <a:endParaRPr lang="en-US" sz="2400" b="0" i="0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4476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7289</TotalTime>
  <Words>963</Words>
  <Application>Microsoft Office PowerPoint</Application>
  <PresentationFormat>On-screen Show (4:3)</PresentationFormat>
  <Paragraphs>194</Paragraphs>
  <Slides>57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Wingdings</vt:lpstr>
      <vt:lpstr>Ripple</vt:lpstr>
      <vt:lpstr>Worksheet</vt:lpstr>
      <vt:lpstr>2015-2016 Winter Weather Wrap Up  Some Big WEATHER EVENTS!  Mark Nelsen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DECEMBER WAS EXCITING! A Classic “El Nino WINTER” OTHERWISE</vt:lpstr>
      <vt:lpstr>   Quick Thoughts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2nd Warmest in the last 13</vt:lpstr>
      <vt:lpstr>Western Valleys Winter Temps (the past 100 years) Last cold winter was 1992-1993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551</cp:revision>
  <cp:lastPrinted>1601-01-01T00:00:00Z</cp:lastPrinted>
  <dcterms:created xsi:type="dcterms:W3CDTF">2003-10-26T05:40:27Z</dcterms:created>
  <dcterms:modified xsi:type="dcterms:W3CDTF">2016-04-08T00:24:27Z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