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71"/>
  </p:notesMasterIdLst>
  <p:sldIdLst>
    <p:sldId id="283" r:id="rId2"/>
    <p:sldId id="481" r:id="rId3"/>
    <p:sldId id="446" r:id="rId4"/>
    <p:sldId id="363" r:id="rId5"/>
    <p:sldId id="457" r:id="rId6"/>
    <p:sldId id="339" r:id="rId7"/>
    <p:sldId id="394" r:id="rId8"/>
    <p:sldId id="395" r:id="rId9"/>
    <p:sldId id="396" r:id="rId10"/>
    <p:sldId id="397" r:id="rId11"/>
    <p:sldId id="458" r:id="rId12"/>
    <p:sldId id="420" r:id="rId13"/>
    <p:sldId id="459" r:id="rId14"/>
    <p:sldId id="460" r:id="rId15"/>
    <p:sldId id="399" r:id="rId16"/>
    <p:sldId id="461" r:id="rId17"/>
    <p:sldId id="400" r:id="rId18"/>
    <p:sldId id="401" r:id="rId19"/>
    <p:sldId id="503" r:id="rId20"/>
    <p:sldId id="470" r:id="rId21"/>
    <p:sldId id="410" r:id="rId22"/>
    <p:sldId id="489" r:id="rId23"/>
    <p:sldId id="492" r:id="rId24"/>
    <p:sldId id="490" r:id="rId25"/>
    <p:sldId id="491" r:id="rId26"/>
    <p:sldId id="493" r:id="rId27"/>
    <p:sldId id="411" r:id="rId28"/>
    <p:sldId id="465" r:id="rId29"/>
    <p:sldId id="494" r:id="rId30"/>
    <p:sldId id="495" r:id="rId31"/>
    <p:sldId id="500" r:id="rId32"/>
    <p:sldId id="499" r:id="rId33"/>
    <p:sldId id="497" r:id="rId34"/>
    <p:sldId id="498" r:id="rId35"/>
    <p:sldId id="496" r:id="rId36"/>
    <p:sldId id="501" r:id="rId37"/>
    <p:sldId id="502" r:id="rId38"/>
    <p:sldId id="416" r:id="rId39"/>
    <p:sldId id="506" r:id="rId40"/>
    <p:sldId id="508" r:id="rId41"/>
    <p:sldId id="507" r:id="rId42"/>
    <p:sldId id="472" r:id="rId43"/>
    <p:sldId id="479" r:id="rId44"/>
    <p:sldId id="510" r:id="rId45"/>
    <p:sldId id="522" r:id="rId46"/>
    <p:sldId id="509" r:id="rId47"/>
    <p:sldId id="365" r:id="rId48"/>
    <p:sldId id="391" r:id="rId49"/>
    <p:sldId id="390" r:id="rId50"/>
    <p:sldId id="455" r:id="rId51"/>
    <p:sldId id="341" r:id="rId52"/>
    <p:sldId id="389" r:id="rId53"/>
    <p:sldId id="393" r:id="rId54"/>
    <p:sldId id="456" r:id="rId55"/>
    <p:sldId id="431" r:id="rId56"/>
    <p:sldId id="260" r:id="rId57"/>
    <p:sldId id="524" r:id="rId58"/>
    <p:sldId id="526" r:id="rId59"/>
    <p:sldId id="527" r:id="rId60"/>
    <p:sldId id="525" r:id="rId61"/>
    <p:sldId id="529" r:id="rId62"/>
    <p:sldId id="517" r:id="rId63"/>
    <p:sldId id="518" r:id="rId64"/>
    <p:sldId id="521" r:id="rId65"/>
    <p:sldId id="519" r:id="rId66"/>
    <p:sldId id="523" r:id="rId67"/>
    <p:sldId id="530" r:id="rId68"/>
    <p:sldId id="520" r:id="rId69"/>
    <p:sldId id="392" r:id="rId7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14D4"/>
    <a:srgbClr val="FFFFCC"/>
    <a:srgbClr val="191DCF"/>
    <a:srgbClr val="1F1F1F"/>
    <a:srgbClr val="FFFF00"/>
    <a:srgbClr val="FFFF99"/>
    <a:srgbClr val="182642"/>
    <a:srgbClr val="F0E510"/>
    <a:srgbClr val="BCB644"/>
    <a:srgbClr val="A18E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16" autoAdjust="0"/>
  </p:normalViewPr>
  <p:slideViewPr>
    <p:cSldViewPr>
      <p:cViewPr varScale="1">
        <p:scale>
          <a:sx n="110" d="100"/>
          <a:sy n="110" d="100"/>
        </p:scale>
        <p:origin x="36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D3A2E49-4E37-48F0-BCEB-95D0A84E3B6D}" type="datetimeFigureOut">
              <a:rPr lang="en-US"/>
              <a:pPr>
                <a:defRPr/>
              </a:pPr>
              <a:t>10/21/2015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ECEF604-94E4-4038-BF8E-FE79CCE03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00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40506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29645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25263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88597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0749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63912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0078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32540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2089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089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A9E25-5E12-42F8-AA62-6FC01F0D7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5A56A-7F8B-46BB-A31D-84E23C33C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1A8D0-6BD3-41B7-91B3-0AA835B37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E15FE-401B-4A0B-AFD5-5BE9F5627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DC12B-3599-40BC-8DA3-7D5190A2E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425DC-D632-46FB-881F-99A0C9672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C746-174C-4DD4-8A3B-FBAAF9D8F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0EC2F-27FD-4BA5-87A2-1DC817B9F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1A4D-E15C-4FCA-9A23-5554DDF98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339AF-2029-4323-8E53-E20FDA2AB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448CA-8103-4C6F-A6AA-BE8A679ED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73347-28ED-4EAA-B4D9-E55A57FF0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1981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1981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1982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1984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1986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1987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1987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987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987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4F75A4A-80A1-493A-90F9-0C583F723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4.emf"/><Relationship Id="rId4" Type="http://schemas.openxmlformats.org/officeDocument/2006/relationships/oleObject" Target="../embeddings/Microsoft_Excel_97-2003_Worksheet1.xls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6.emf"/><Relationship Id="rId5" Type="http://schemas.openxmlformats.org/officeDocument/2006/relationships/oleObject" Target="../embeddings/Microsoft_Excel_97-2003_Worksheet2.xls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7.emf"/><Relationship Id="rId4" Type="http://schemas.openxmlformats.org/officeDocument/2006/relationships/oleObject" Target="../embeddings/Microsoft_Excel_97-2003_Worksheet3.xls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9.emf"/><Relationship Id="rId4" Type="http://schemas.openxmlformats.org/officeDocument/2006/relationships/oleObject" Target="../embeddings/Microsoft_Excel_97-2003_Worksheet4.xls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0.emf"/><Relationship Id="rId4" Type="http://schemas.openxmlformats.org/officeDocument/2006/relationships/oleObject" Target="../embeddings/Microsoft_Excel_97-2003_Worksheet5.xls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1.emf"/><Relationship Id="rId4" Type="http://schemas.openxmlformats.org/officeDocument/2006/relationships/oleObject" Target="../embeddings/Microsoft_Excel_97-2003_Worksheet6.xls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7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62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8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63.emf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microsoft.com/office/2007/relationships/hdphoto" Target="../media/hdphoto1.wdp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microsoft.com/office/2007/relationships/hdphoto" Target="../media/hdphoto1.wdp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fox12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396" y="4648200"/>
            <a:ext cx="6578204" cy="114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065587"/>
          </a:xfrm>
          <a:solidFill>
            <a:srgbClr val="2214D4">
              <a:alpha val="12000"/>
            </a:srgb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2014-2015</a:t>
            </a:r>
            <a:b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Winter Weather</a:t>
            </a:r>
            <a:b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Wrap 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Up</a:t>
            </a:r>
            <a:b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32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aka…”</a:t>
            </a:r>
            <a:r>
              <a:rPr lang="en-US" sz="32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64 graphics in 20 minutes”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Mark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Nelsen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95400" y="1371600"/>
            <a:ext cx="6629400" cy="3581399"/>
          </a:xfrm>
          <a:solidFill>
            <a:srgbClr val="2214D4">
              <a:alpha val="12000"/>
            </a:srgb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The biggest dud in 10 years</a:t>
            </a:r>
            <a:b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But some nice windstorm action!</a:t>
            </a:r>
            <a:endParaRPr lang="en-US" sz="2800" b="1" spc="150" dirty="0">
              <a:ln w="11430"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21862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228600"/>
            <a:ext cx="76962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  Quick Thoughts</a:t>
            </a:r>
            <a:endParaRPr lang="en-US" sz="4000" b="1" dirty="0" smtClean="0">
              <a:solidFill>
                <a:srgbClr val="FFFF99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-30192" y="236220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Long periods of upper-level ridging nearby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u="sng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No arctic blasts, although mid November maybe?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u="sng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Total absence of cold post-frontal wet </a:t>
            </a: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airmasses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for 2</a:t>
            </a:r>
            <a:r>
              <a:rPr lang="en-US" sz="2800" b="0" i="0" kern="100" spc="-100" baseline="300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nd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consecutive year; snow level rarely dipped below 2,500’.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360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Warmest Winter On Record:  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Western OR/WA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 smtClean="0">
              <a:solidFill>
                <a:srgbClr val="FFC000"/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Last </a:t>
            </a:r>
            <a:r>
              <a:rPr lang="en-US" sz="2800" b="0" i="0" u="sng" kern="100" spc="-100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COLD</a:t>
            </a:r>
            <a:r>
              <a:rPr lang="en-US" sz="2800" b="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 Month Was December 2013!</a:t>
            </a:r>
          </a:p>
          <a:p>
            <a:pPr>
              <a:defRPr/>
            </a:pPr>
            <a:r>
              <a:rPr lang="en-US" sz="2000" b="0" i="0" kern="100" spc="-100" dirty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 </a:t>
            </a:r>
            <a:r>
              <a:rPr lang="en-US" sz="2000" b="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          </a:t>
            </a:r>
            <a:r>
              <a:rPr lang="en-US" sz="24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We are in a historic multi-year warm period</a:t>
            </a: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62000" y="700525"/>
            <a:ext cx="7391400" cy="5519460"/>
          </a:xfrm>
          <a:prstGeom prst="rect">
            <a:avLst/>
          </a:prstGeom>
          <a:solidFill>
            <a:schemeClr val="bg1">
              <a:lumMod val="75000"/>
              <a:alpha val="88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4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cs typeface="Arial" pitchFamily="34" charset="0"/>
              </a:rPr>
              <a:t>OFFICIAL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cs typeface="Arial" pitchFamily="34" charset="0"/>
              </a:rPr>
              <a:t>SNOW  TOTAL</a:t>
            </a:r>
            <a:endParaRPr lang="en-US" sz="54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6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0.0” </a:t>
            </a:r>
            <a:endParaRPr lang="en-US" sz="36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No measurable snowfalls at PDX!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0</a:t>
            </a: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.0”</a:t>
            </a: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also </a:t>
            </a: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at Downtown </a:t>
            </a:r>
            <a:r>
              <a:rPr lang="en-US" sz="9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(KGW)</a:t>
            </a:r>
            <a:endParaRPr lang="en-US" sz="40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838200" y="1143000"/>
            <a:ext cx="7391400" cy="3689017"/>
          </a:xfrm>
          <a:prstGeom prst="rect">
            <a:avLst/>
          </a:prstGeom>
          <a:solidFill>
            <a:schemeClr val="bg1">
              <a:lumMod val="75000"/>
              <a:alpha val="88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Snowfalls at PDX</a:t>
            </a:r>
          </a:p>
          <a:p>
            <a:pPr algn="ctr">
              <a:buClr>
                <a:srgbClr val="FFC000"/>
              </a:buClr>
              <a:defRPr/>
            </a:pPr>
            <a:endParaRPr lang="en-US" sz="24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Trace 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November 13th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	</a:t>
            </a:r>
            <a:endParaRPr lang="en-US" sz="20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9148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565" y="1597123"/>
            <a:ext cx="6648140" cy="4858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7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7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5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3 MONTH PERIOD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1371600"/>
            <a:ext cx="7238999" cy="5290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3 MONTH PRECIPITATION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74" y="1143000"/>
            <a:ext cx="7640052" cy="5583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912579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Pacific Northwest Winter Temps 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 smtClean="0">
                <a:solidFill>
                  <a:srgbClr val="F0E5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2</a:t>
            </a:r>
            <a:r>
              <a:rPr lang="en-US" sz="2400" b="1" baseline="30000" dirty="0" smtClean="0">
                <a:solidFill>
                  <a:srgbClr val="F0E5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nd</a:t>
            </a:r>
            <a:r>
              <a:rPr lang="en-US" sz="2400" b="1" dirty="0" smtClean="0">
                <a:solidFill>
                  <a:srgbClr val="F0E5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Warmest On Record</a:t>
            </a:r>
            <a:endParaRPr lang="en-US" sz="36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521" y="2078484"/>
            <a:ext cx="6362557" cy="3817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Western Valleys Winter Temps </a:t>
            </a:r>
            <a:r>
              <a:rPr lang="en-US" sz="2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r>
              <a:rPr lang="en-US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Warmest You’ve Ever Seen!</a:t>
            </a:r>
            <a:endParaRPr lang="en-US" sz="3600" b="1" i="1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172832"/>
            <a:ext cx="5867400" cy="352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7" name="Straight Arrow Connector 6"/>
          <p:cNvCxnSpPr/>
          <p:nvPr/>
        </p:nvCxnSpPr>
        <p:spPr bwMode="auto">
          <a:xfrm flipH="1" flipV="1">
            <a:off x="5883215" y="2653605"/>
            <a:ext cx="1295400" cy="990600"/>
          </a:xfrm>
          <a:prstGeom prst="straightConnector1">
            <a:avLst/>
          </a:prstGeom>
          <a:ln w="63500">
            <a:solidFill>
              <a:srgbClr val="FF0000"/>
            </a:solidFill>
            <a:headEnd type="none" w="med" len="med"/>
            <a:tailEnd type="triangle"/>
          </a:ln>
          <a:effectLst>
            <a:outerShdw blurRad="40000" dist="63500" dir="5400000" rotWithShape="0">
              <a:srgbClr val="000000">
                <a:alpha val="81000"/>
              </a:srgbClr>
            </a:outerShdw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29400" y="3217037"/>
            <a:ext cx="2362200" cy="1477328"/>
          </a:xfrm>
          <a:prstGeom prst="rect">
            <a:avLst/>
          </a:prstGeom>
          <a:solidFill>
            <a:srgbClr val="C00000"/>
          </a:soli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Warmest on Record in Oregon Zone 2 </a:t>
            </a:r>
            <a:r>
              <a:rPr lang="en-US" sz="18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(Willamette Valley)</a:t>
            </a:r>
            <a:endParaRPr lang="en-US" sz="1800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44524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High Desert Winter Temps </a:t>
            </a:r>
            <a:r>
              <a:rPr lang="en-US" sz="2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(Climate Zone 5)</a:t>
            </a:r>
            <a:endParaRPr lang="en-US" sz="3600" b="1" i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1" y="1345761"/>
            <a:ext cx="6248399" cy="39531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7" name="Straight Arrow Connector 6"/>
          <p:cNvCxnSpPr/>
          <p:nvPr/>
        </p:nvCxnSpPr>
        <p:spPr bwMode="auto">
          <a:xfrm flipH="1" flipV="1">
            <a:off x="6880860" y="1828800"/>
            <a:ext cx="1097280" cy="192024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ffectLst>
            <a:outerShdw blurRad="40000" dist="50800" dir="5400000" rotWithShape="0">
              <a:srgbClr val="000000">
                <a:alpha val="82000"/>
              </a:srgb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987396" y="2991969"/>
            <a:ext cx="2133600" cy="1384995"/>
          </a:xfrm>
          <a:prstGeom prst="rect">
            <a:avLst/>
          </a:prstGeom>
          <a:solidFill>
            <a:srgbClr val="C00000"/>
          </a:solidFill>
          <a:effectLst>
            <a:outerShdw blurRad="50800" dist="50800" dir="5400000" algn="ctr" rotWithShape="0">
              <a:srgbClr val="FF0000">
                <a:alpha val="64000"/>
              </a:srgbClr>
            </a:outerShdw>
            <a:softEdge rad="381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Warmest on record as well</a:t>
            </a:r>
            <a:endParaRPr lang="en-US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86984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5" cy="5383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1981200"/>
            <a:ext cx="2126413" cy="184665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i="0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+mj-cs"/>
              </a:rPr>
              <a:t>Ridging near west coast of North America:  Pattern continued through March!</a:t>
            </a:r>
            <a:endParaRPr lang="en-US" sz="20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4" cy="5383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391901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5" cy="5383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5" cy="5383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295400"/>
            <a:ext cx="6553194" cy="5383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432374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6700" y="283282"/>
            <a:ext cx="8305800" cy="11079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Two Winters Dominated By Upper-Level Ridging 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00200"/>
            <a:ext cx="7996904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103252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304800"/>
            <a:ext cx="8534400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REMEMBER “MEETING DAY” LAST FALL?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5900" y="2105259"/>
            <a:ext cx="6172200" cy="4629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173" y="2360365"/>
            <a:ext cx="7349827" cy="41342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173" y="2360365"/>
            <a:ext cx="7637374" cy="42960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28600" y="757254"/>
            <a:ext cx="8763000" cy="152509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	    </a:t>
            </a: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Windstorm!  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Stormy season starts with a bang</a:t>
            </a:r>
            <a:endParaRPr lang="en-US" sz="24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marL="742950" lvl="1" indent="-28575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Lots of tree damage due to leaves on trees</a:t>
            </a:r>
          </a:p>
          <a:p>
            <a:pPr marL="742950" lvl="1" indent="-28575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Strongest October windstorm in 20+ years</a:t>
            </a:r>
          </a:p>
          <a:p>
            <a:pPr marL="742950" lvl="1" indent="-28575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All PGE customers back online in 2.5 days, biggest wind disruption since 2006</a:t>
            </a:r>
            <a:endParaRPr lang="en-US" sz="3200" b="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Unusually Warm &gt; Record Cold &gt; Record Warm &gt; Then Cold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lvl="2"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Wild swings in temperatures</a:t>
            </a:r>
            <a:endParaRPr lang="en-US" sz="32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32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60s to 30s </a:t>
            </a:r>
            <a:r>
              <a:rPr lang="en-US" sz="2400" b="0" i="0" kern="10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to 50s/60s</a:t>
            </a:r>
            <a:endParaRPr lang="en-US" sz="3200" b="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6278" y="2452777"/>
            <a:ext cx="6222843" cy="42772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 bwMode="auto">
          <a:xfrm>
            <a:off x="1524000" y="3962400"/>
            <a:ext cx="5715000" cy="43851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452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4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Veteran’s Day East Wind Storm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Strongest east wind gust at PDX in 8 years</a:t>
            </a:r>
            <a:endParaRPr lang="en-US" sz="3200" b="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2209800"/>
            <a:ext cx="7823161" cy="44005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1188966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2590800"/>
            <a:ext cx="2895600" cy="386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Earliest “Arctic Blast” In Years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Damaging early freeze and unusually early ice/snow</a:t>
            </a:r>
            <a:endParaRPr lang="en-US" sz="3200" b="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1400" y="3200400"/>
            <a:ext cx="52832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110857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Snow/Ice storm in Gorge &amp; Eastern Oregon</a:t>
            </a:r>
            <a:endParaRPr lang="en-US" sz="32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Winter Storm Warnings…On November 13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!</a:t>
            </a:r>
            <a:endParaRPr lang="en-US" sz="3200" b="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00" y="2286000"/>
            <a:ext cx="7620000" cy="42862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291" y="2285999"/>
            <a:ext cx="7620000" cy="4286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948698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838200"/>
            <a:ext cx="8991600" cy="1295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1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st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of Several Winter Mountain Rain Events hits Cascades</a:t>
            </a:r>
            <a:endParaRPr lang="en-US" sz="32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marL="1714500" lvl="3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2’ of snow reduced to just a few inches…total on the 25</a:t>
            </a:r>
            <a:r>
              <a:rPr lang="en-US" sz="20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below</a:t>
            </a:r>
          </a:p>
          <a:p>
            <a:pPr marL="1714500" lvl="3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No widespread ski area openings in November</a:t>
            </a:r>
            <a:endParaRPr lang="en-US" sz="2800" b="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00" y="2286000"/>
            <a:ext cx="7620000" cy="42862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291" y="2285999"/>
            <a:ext cx="7619999" cy="4286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359144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1066800"/>
            <a:ext cx="7620000" cy="4419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4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Near normal rain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warm month…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Portland’s 2</a:t>
            </a:r>
            <a:r>
              <a:rPr lang="en-US" sz="36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nd</a:t>
            </a: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warmest December</a:t>
            </a:r>
          </a:p>
          <a:p>
            <a:pPr algn="ctr">
              <a:buClr>
                <a:srgbClr val="FFC000"/>
              </a:buClr>
              <a:defRPr/>
            </a:pPr>
            <a:endParaRPr lang="en-US" sz="4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27 consecutive days without a frost</a:t>
            </a:r>
            <a:endParaRPr lang="en-US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40434" y="304800"/>
            <a:ext cx="75438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11</a:t>
            </a:r>
            <a:r>
              <a:rPr lang="en-US" sz="360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Wind Storm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990601"/>
            <a:ext cx="39624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2964" y="4191000"/>
            <a:ext cx="3561272" cy="23593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2334" y="4035743"/>
            <a:ext cx="3795623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8611" y="990601"/>
            <a:ext cx="4267200" cy="28270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838200" y="3462573"/>
            <a:ext cx="7543800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Vancouver &amp; N. Portland hit hard, not so bad elsewhere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556889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304800"/>
            <a:ext cx="75438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11</a:t>
            </a:r>
            <a:r>
              <a:rPr lang="en-US" sz="360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Wind Storm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638800" y="2004538"/>
            <a:ext cx="3352800" cy="307776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The Horror!</a:t>
            </a:r>
          </a:p>
          <a:p>
            <a:pPr algn="ctr">
              <a:buClr>
                <a:srgbClr val="FFC000"/>
              </a:buClr>
              <a:defRPr/>
            </a:pPr>
            <a:endParaRPr lang="en-US" sz="20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Tyler Mode’s Davis instruments toppled in Battle Ground.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They survived!</a:t>
            </a:r>
          </a:p>
          <a:p>
            <a:pPr algn="ctr">
              <a:buClr>
                <a:srgbClr val="FFC000"/>
              </a:buClr>
              <a:defRPr/>
            </a:pP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1752600"/>
            <a:ext cx="5316566" cy="3522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30974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304800"/>
            <a:ext cx="75438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11</a:t>
            </a:r>
            <a:r>
              <a:rPr lang="en-US" sz="360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Wind Storm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914400"/>
            <a:ext cx="7484033" cy="42097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13532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304800"/>
            <a:ext cx="75438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11</a:t>
            </a:r>
            <a:r>
              <a:rPr lang="en-US" sz="360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Wind Storm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7000" y="990600"/>
            <a:ext cx="3826433" cy="21523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3400" y="3243992"/>
            <a:ext cx="8001000" cy="3477875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Apples &amp; Oranges?</a:t>
            </a:r>
          </a:p>
          <a:p>
            <a:pPr algn="ctr">
              <a:buClr>
                <a:srgbClr val="FFC000"/>
              </a:buClr>
              <a:defRPr/>
            </a:pPr>
            <a:endParaRPr lang="en-US" sz="24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Strongest wind gust since the powerful Dec 12, 1995,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or 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(officially) 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November 14, 1981 storm.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During 1995 storm, ASOS measured </a:t>
            </a:r>
            <a:r>
              <a:rPr lang="en-US" sz="2400" i="0" u="sng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62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mph gust and “retired” anemometer reached </a:t>
            </a:r>
            <a:r>
              <a:rPr lang="en-US" sz="2400" i="0" u="sng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74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mph.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(ASOS used 5 sec. gust, the other was instantaneous)</a:t>
            </a:r>
          </a:p>
          <a:p>
            <a:pPr algn="ctr">
              <a:buClr>
                <a:srgbClr val="FFC000"/>
              </a:buClr>
              <a:defRPr/>
            </a:pP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01471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1341" y="381000"/>
            <a:ext cx="8765115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Wildest Wind Gusts: 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Seemed to be centered on metro area near Columbia River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084" y="1676400"/>
            <a:ext cx="8919631" cy="50172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Freeform 1"/>
          <p:cNvSpPr/>
          <p:nvPr/>
        </p:nvSpPr>
        <p:spPr bwMode="auto">
          <a:xfrm>
            <a:off x="2041890" y="2618117"/>
            <a:ext cx="3647022" cy="4182753"/>
          </a:xfrm>
          <a:custGeom>
            <a:avLst/>
            <a:gdLst>
              <a:gd name="connsiteX0" fmla="*/ 142012 w 3783912"/>
              <a:gd name="connsiteY0" fmla="*/ 0 h 3978644"/>
              <a:gd name="connsiteX1" fmla="*/ 3989 w 3783912"/>
              <a:gd name="connsiteY1" fmla="*/ 517585 h 3978644"/>
              <a:gd name="connsiteX2" fmla="*/ 280034 w 3783912"/>
              <a:gd name="connsiteY2" fmla="*/ 1052423 h 3978644"/>
              <a:gd name="connsiteX3" fmla="*/ 1211687 w 3783912"/>
              <a:gd name="connsiteY3" fmla="*/ 1207698 h 3978644"/>
              <a:gd name="connsiteX4" fmla="*/ 1850042 w 3783912"/>
              <a:gd name="connsiteY4" fmla="*/ 2130725 h 3978644"/>
              <a:gd name="connsiteX5" fmla="*/ 1884548 w 3783912"/>
              <a:gd name="connsiteY5" fmla="*/ 3252159 h 3978644"/>
              <a:gd name="connsiteX6" fmla="*/ 1660261 w 3783912"/>
              <a:gd name="connsiteY6" fmla="*/ 3856008 h 3978644"/>
              <a:gd name="connsiteX7" fmla="*/ 3264774 w 3783912"/>
              <a:gd name="connsiteY7" fmla="*/ 3864634 h 3978644"/>
              <a:gd name="connsiteX8" fmla="*/ 3480434 w 3783912"/>
              <a:gd name="connsiteY8" fmla="*/ 2639683 h 3978644"/>
              <a:gd name="connsiteX9" fmla="*/ 3782359 w 3783912"/>
              <a:gd name="connsiteY9" fmla="*/ 1630393 h 3978644"/>
              <a:gd name="connsiteX10" fmla="*/ 3342412 w 3783912"/>
              <a:gd name="connsiteY10" fmla="*/ 750498 h 3978644"/>
              <a:gd name="connsiteX11" fmla="*/ 2617793 w 3783912"/>
              <a:gd name="connsiteY11" fmla="*/ 103517 h 3978644"/>
              <a:gd name="connsiteX0" fmla="*/ 156795 w 3798695"/>
              <a:gd name="connsiteY0" fmla="*/ 0 h 3978644"/>
              <a:gd name="connsiteX1" fmla="*/ 18772 w 3798695"/>
              <a:gd name="connsiteY1" fmla="*/ 517585 h 3978644"/>
              <a:gd name="connsiteX2" fmla="*/ 553610 w 3798695"/>
              <a:gd name="connsiteY2" fmla="*/ 845389 h 3978644"/>
              <a:gd name="connsiteX3" fmla="*/ 1226470 w 3798695"/>
              <a:gd name="connsiteY3" fmla="*/ 1207698 h 3978644"/>
              <a:gd name="connsiteX4" fmla="*/ 1864825 w 3798695"/>
              <a:gd name="connsiteY4" fmla="*/ 2130725 h 3978644"/>
              <a:gd name="connsiteX5" fmla="*/ 1899331 w 3798695"/>
              <a:gd name="connsiteY5" fmla="*/ 3252159 h 3978644"/>
              <a:gd name="connsiteX6" fmla="*/ 1675044 w 3798695"/>
              <a:gd name="connsiteY6" fmla="*/ 3856008 h 3978644"/>
              <a:gd name="connsiteX7" fmla="*/ 3279557 w 3798695"/>
              <a:gd name="connsiteY7" fmla="*/ 3864634 h 3978644"/>
              <a:gd name="connsiteX8" fmla="*/ 3495217 w 3798695"/>
              <a:gd name="connsiteY8" fmla="*/ 2639683 h 3978644"/>
              <a:gd name="connsiteX9" fmla="*/ 3797142 w 3798695"/>
              <a:gd name="connsiteY9" fmla="*/ 1630393 h 3978644"/>
              <a:gd name="connsiteX10" fmla="*/ 3357195 w 3798695"/>
              <a:gd name="connsiteY10" fmla="*/ 750498 h 3978644"/>
              <a:gd name="connsiteX11" fmla="*/ 2632576 w 3798695"/>
              <a:gd name="connsiteY11" fmla="*/ 103517 h 3978644"/>
              <a:gd name="connsiteX0" fmla="*/ 51312 w 3693212"/>
              <a:gd name="connsiteY0" fmla="*/ 0 h 3978644"/>
              <a:gd name="connsiteX1" fmla="*/ 59938 w 3693212"/>
              <a:gd name="connsiteY1" fmla="*/ 491705 h 3978644"/>
              <a:gd name="connsiteX2" fmla="*/ 448127 w 3693212"/>
              <a:gd name="connsiteY2" fmla="*/ 845389 h 3978644"/>
              <a:gd name="connsiteX3" fmla="*/ 1120987 w 3693212"/>
              <a:gd name="connsiteY3" fmla="*/ 1207698 h 3978644"/>
              <a:gd name="connsiteX4" fmla="*/ 1759342 w 3693212"/>
              <a:gd name="connsiteY4" fmla="*/ 2130725 h 3978644"/>
              <a:gd name="connsiteX5" fmla="*/ 1793848 w 3693212"/>
              <a:gd name="connsiteY5" fmla="*/ 3252159 h 3978644"/>
              <a:gd name="connsiteX6" fmla="*/ 1569561 w 3693212"/>
              <a:gd name="connsiteY6" fmla="*/ 3856008 h 3978644"/>
              <a:gd name="connsiteX7" fmla="*/ 3174074 w 3693212"/>
              <a:gd name="connsiteY7" fmla="*/ 3864634 h 3978644"/>
              <a:gd name="connsiteX8" fmla="*/ 3389734 w 3693212"/>
              <a:gd name="connsiteY8" fmla="*/ 2639683 h 3978644"/>
              <a:gd name="connsiteX9" fmla="*/ 3691659 w 3693212"/>
              <a:gd name="connsiteY9" fmla="*/ 1630393 h 3978644"/>
              <a:gd name="connsiteX10" fmla="*/ 3251712 w 3693212"/>
              <a:gd name="connsiteY10" fmla="*/ 750498 h 3978644"/>
              <a:gd name="connsiteX11" fmla="*/ 2527093 w 3693212"/>
              <a:gd name="connsiteY11" fmla="*/ 103517 h 3978644"/>
              <a:gd name="connsiteX0" fmla="*/ 125892 w 3647022"/>
              <a:gd name="connsiteY0" fmla="*/ 25879 h 3875127"/>
              <a:gd name="connsiteX1" fmla="*/ 13748 w 3647022"/>
              <a:gd name="connsiteY1" fmla="*/ 388188 h 3875127"/>
              <a:gd name="connsiteX2" fmla="*/ 401937 w 3647022"/>
              <a:gd name="connsiteY2" fmla="*/ 741872 h 3875127"/>
              <a:gd name="connsiteX3" fmla="*/ 1074797 w 3647022"/>
              <a:gd name="connsiteY3" fmla="*/ 1104181 h 3875127"/>
              <a:gd name="connsiteX4" fmla="*/ 1713152 w 3647022"/>
              <a:gd name="connsiteY4" fmla="*/ 2027208 h 3875127"/>
              <a:gd name="connsiteX5" fmla="*/ 1747658 w 3647022"/>
              <a:gd name="connsiteY5" fmla="*/ 3148642 h 3875127"/>
              <a:gd name="connsiteX6" fmla="*/ 1523371 w 3647022"/>
              <a:gd name="connsiteY6" fmla="*/ 3752491 h 3875127"/>
              <a:gd name="connsiteX7" fmla="*/ 3127884 w 3647022"/>
              <a:gd name="connsiteY7" fmla="*/ 3761117 h 3875127"/>
              <a:gd name="connsiteX8" fmla="*/ 3343544 w 3647022"/>
              <a:gd name="connsiteY8" fmla="*/ 2536166 h 3875127"/>
              <a:gd name="connsiteX9" fmla="*/ 3645469 w 3647022"/>
              <a:gd name="connsiteY9" fmla="*/ 1526876 h 3875127"/>
              <a:gd name="connsiteX10" fmla="*/ 3205522 w 3647022"/>
              <a:gd name="connsiteY10" fmla="*/ 646981 h 3875127"/>
              <a:gd name="connsiteX11" fmla="*/ 2480903 w 3647022"/>
              <a:gd name="connsiteY11" fmla="*/ 0 h 3875127"/>
              <a:gd name="connsiteX0" fmla="*/ 125892 w 3647022"/>
              <a:gd name="connsiteY0" fmla="*/ 25879 h 4182753"/>
              <a:gd name="connsiteX1" fmla="*/ 13748 w 3647022"/>
              <a:gd name="connsiteY1" fmla="*/ 388188 h 4182753"/>
              <a:gd name="connsiteX2" fmla="*/ 401937 w 3647022"/>
              <a:gd name="connsiteY2" fmla="*/ 741872 h 4182753"/>
              <a:gd name="connsiteX3" fmla="*/ 1074797 w 3647022"/>
              <a:gd name="connsiteY3" fmla="*/ 1104181 h 4182753"/>
              <a:gd name="connsiteX4" fmla="*/ 1713152 w 3647022"/>
              <a:gd name="connsiteY4" fmla="*/ 2027208 h 4182753"/>
              <a:gd name="connsiteX5" fmla="*/ 1747658 w 3647022"/>
              <a:gd name="connsiteY5" fmla="*/ 3148642 h 4182753"/>
              <a:gd name="connsiteX6" fmla="*/ 1488865 w 3647022"/>
              <a:gd name="connsiteY6" fmla="*/ 4157933 h 4182753"/>
              <a:gd name="connsiteX7" fmla="*/ 3127884 w 3647022"/>
              <a:gd name="connsiteY7" fmla="*/ 3761117 h 4182753"/>
              <a:gd name="connsiteX8" fmla="*/ 3343544 w 3647022"/>
              <a:gd name="connsiteY8" fmla="*/ 2536166 h 4182753"/>
              <a:gd name="connsiteX9" fmla="*/ 3645469 w 3647022"/>
              <a:gd name="connsiteY9" fmla="*/ 1526876 h 4182753"/>
              <a:gd name="connsiteX10" fmla="*/ 3205522 w 3647022"/>
              <a:gd name="connsiteY10" fmla="*/ 646981 h 4182753"/>
              <a:gd name="connsiteX11" fmla="*/ 2480903 w 3647022"/>
              <a:gd name="connsiteY11" fmla="*/ 0 h 4182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647022" h="4182753">
                <a:moveTo>
                  <a:pt x="125892" y="25879"/>
                </a:moveTo>
                <a:cubicBezTo>
                  <a:pt x="45378" y="196969"/>
                  <a:pt x="-32259" y="268856"/>
                  <a:pt x="13748" y="388188"/>
                </a:cubicBezTo>
                <a:cubicBezTo>
                  <a:pt x="59755" y="507520"/>
                  <a:pt x="225096" y="622540"/>
                  <a:pt x="401937" y="741872"/>
                </a:cubicBezTo>
                <a:cubicBezTo>
                  <a:pt x="578778" y="861204"/>
                  <a:pt x="856261" y="889958"/>
                  <a:pt x="1074797" y="1104181"/>
                </a:cubicBezTo>
                <a:cubicBezTo>
                  <a:pt x="1293333" y="1318404"/>
                  <a:pt x="1601009" y="1686465"/>
                  <a:pt x="1713152" y="2027208"/>
                </a:cubicBezTo>
                <a:cubicBezTo>
                  <a:pt x="1825295" y="2367951"/>
                  <a:pt x="1785039" y="2793521"/>
                  <a:pt x="1747658" y="3148642"/>
                </a:cubicBezTo>
                <a:cubicBezTo>
                  <a:pt x="1710277" y="3503763"/>
                  <a:pt x="1258828" y="4055854"/>
                  <a:pt x="1488865" y="4157933"/>
                </a:cubicBezTo>
                <a:cubicBezTo>
                  <a:pt x="1718902" y="4260012"/>
                  <a:pt x="2818771" y="4031411"/>
                  <a:pt x="3127884" y="3761117"/>
                </a:cubicBezTo>
                <a:cubicBezTo>
                  <a:pt x="3436997" y="3490823"/>
                  <a:pt x="3257280" y="2908540"/>
                  <a:pt x="3343544" y="2536166"/>
                </a:cubicBezTo>
                <a:cubicBezTo>
                  <a:pt x="3429808" y="2163793"/>
                  <a:pt x="3668473" y="1841740"/>
                  <a:pt x="3645469" y="1526876"/>
                </a:cubicBezTo>
                <a:cubicBezTo>
                  <a:pt x="3622465" y="1212012"/>
                  <a:pt x="3399616" y="901460"/>
                  <a:pt x="3205522" y="646981"/>
                </a:cubicBezTo>
                <a:cubicBezTo>
                  <a:pt x="3011428" y="392502"/>
                  <a:pt x="2746165" y="196251"/>
                  <a:pt x="2480903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55290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150911"/>
            <a:ext cx="7543800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“Non-event” Salem-Eugene &amp; at 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Coastline </a:t>
            </a: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(an average storm)</a:t>
            </a:r>
            <a:endParaRPr lang="en-US" sz="3600" b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083" y="1066800"/>
            <a:ext cx="8919633" cy="50172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350768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304800"/>
            <a:ext cx="75438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11</a:t>
            </a:r>
            <a:r>
              <a:rPr lang="en-US" sz="360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Wind Storm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6418" y="2209800"/>
            <a:ext cx="7754964" cy="43621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0" y="841801"/>
            <a:ext cx="754380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Good measure of “non-regional” windstorm…</a:t>
            </a:r>
          </a:p>
          <a:p>
            <a:pPr algn="ctr">
              <a:defRPr/>
            </a:pPr>
            <a:r>
              <a:rPr lang="en-US" sz="1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PGE outages</a:t>
            </a:r>
          </a:p>
          <a:p>
            <a:pPr algn="ctr">
              <a:defRPr/>
            </a:pPr>
            <a:r>
              <a:rPr lang="en-US" sz="1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Just about all customers back online in 24 hours</a:t>
            </a:r>
            <a:endParaRPr lang="en-US" sz="2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005322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304800"/>
            <a:ext cx="75438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11</a:t>
            </a:r>
            <a:r>
              <a:rPr lang="en-US" sz="360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Wind Storm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0018" y="1066800"/>
            <a:ext cx="8567764" cy="48193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613268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Not too much weather action other than the wind storm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Surge of cold air early and late; neither really an “arctic blast”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But a terrible start to the ski season…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1905000"/>
            <a:ext cx="6317839" cy="48337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23316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SEASON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Worst start since 1980, possibly since 1976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Latest opening at Meadows in 20+ years = 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Dec 22</a:t>
            </a:r>
            <a:r>
              <a:rPr lang="en-US" sz="20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nd</a:t>
            </a: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Heavy Snow saves most of Christmas Break…Whew!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1000" y="4038600"/>
            <a:ext cx="4876801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530" y="2057400"/>
            <a:ext cx="4876799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051232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4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Move along, nothing to see here…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But some beautiful inversions!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14" y="2277374"/>
            <a:ext cx="7422772" cy="44362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4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Lots of Fog…And Sun!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14" y="2407853"/>
            <a:ext cx="7422772" cy="4175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6381240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Book your beach trips for January, not July!</a:t>
            </a:r>
            <a:endParaRPr lang="en-US" sz="18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14" y="2407853"/>
            <a:ext cx="7422771" cy="4175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4188884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14" y="2407853"/>
            <a:ext cx="7422772" cy="4175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990601"/>
            <a:ext cx="8534400" cy="12953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4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Amazingly warm mountains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Gov’t Camp Hit All-Time January High = 70 deg.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160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36586" y="1103830"/>
            <a:ext cx="8698591" cy="369332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Heavy Rain 1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st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Week, Then Very Dry and Warm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1759889"/>
            <a:ext cx="4343400" cy="33777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3400" y="4038600"/>
            <a:ext cx="4649544" cy="26212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867400" y="2090389"/>
            <a:ext cx="2362200" cy="120032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View from 5,000 ft. on Feb. 2</a:t>
            </a:r>
            <a:r>
              <a:rPr lang="en-US" sz="2400" b="0" i="0" baseline="300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nd</a:t>
            </a:r>
            <a:endParaRPr lang="en-US" sz="1800" b="0" i="0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  <p:cxnSp>
        <p:nvCxnSpPr>
          <p:cNvPr id="10" name="Straight Arrow Connector 9"/>
          <p:cNvCxnSpPr>
            <a:stCxn id="7" idx="2"/>
          </p:cNvCxnSpPr>
          <p:nvPr/>
        </p:nvCxnSpPr>
        <p:spPr bwMode="auto">
          <a:xfrm>
            <a:off x="7048500" y="3290718"/>
            <a:ext cx="38100" cy="976482"/>
          </a:xfrm>
          <a:prstGeom prst="straightConnector1">
            <a:avLst/>
          </a:prstGeom>
          <a:ln w="63500">
            <a:solidFill>
              <a:srgbClr val="FF0000"/>
            </a:solidFill>
            <a:headEnd type="none" w="med" len="med"/>
            <a:tailEnd type="triangle"/>
          </a:ln>
          <a:effectLst>
            <a:outerShdw blurRad="40000" dist="63500" dir="5400000" rotWithShape="0">
              <a:srgbClr val="000000">
                <a:alpha val="81000"/>
              </a:srgbClr>
            </a:outerShdw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213911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67000" y="128082"/>
            <a:ext cx="3886200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The View On February 24</a:t>
            </a:r>
            <a:r>
              <a:rPr lang="en-US" sz="280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-25th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662" y="3124200"/>
            <a:ext cx="4673600" cy="3505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066800"/>
            <a:ext cx="5062070" cy="335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0" name="Straight Arrow Connector 9"/>
          <p:cNvCxnSpPr>
            <a:stCxn id="9" idx="2"/>
          </p:cNvCxnSpPr>
          <p:nvPr/>
        </p:nvCxnSpPr>
        <p:spPr bwMode="auto">
          <a:xfrm flipH="1">
            <a:off x="5392749" y="1528465"/>
            <a:ext cx="1943100" cy="757535"/>
          </a:xfrm>
          <a:prstGeom prst="straightConnector1">
            <a:avLst/>
          </a:prstGeom>
          <a:ln w="63500">
            <a:solidFill>
              <a:srgbClr val="FF0000"/>
            </a:solidFill>
            <a:headEnd type="none" w="med" len="med"/>
            <a:tailEnd type="triangle"/>
          </a:ln>
          <a:effectLst>
            <a:outerShdw blurRad="40000" dist="63500" dir="5400000" rotWithShape="0">
              <a:srgbClr val="000000">
                <a:alpha val="81000"/>
              </a:srgbClr>
            </a:outerShdw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54749" y="1066800"/>
            <a:ext cx="2362200" cy="46166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Timothy Lake!</a:t>
            </a:r>
            <a:endParaRPr lang="en-US" sz="1800" b="0" i="0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958676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196706"/>
            <a:ext cx="3886200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October Windstorm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64" y="762000"/>
            <a:ext cx="6600825" cy="586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4572000" y="196706"/>
            <a:ext cx="4114800" cy="46166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1st Deep Low of the Season</a:t>
            </a:r>
            <a:endParaRPr lang="en-US" sz="1800" b="0" i="0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0400" y="2895600"/>
            <a:ext cx="1981200" cy="156966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~985mb Landfall north of Astoria</a:t>
            </a:r>
            <a:endParaRPr lang="en-US" sz="1800" b="0" i="0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093766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" y="227484"/>
            <a:ext cx="4343400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Windstorm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22321" y="212995"/>
            <a:ext cx="4495800" cy="46166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2nd Deep Low of the Season</a:t>
            </a:r>
            <a:endParaRPr lang="en-US" sz="1800" b="0" i="0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0400" y="2895600"/>
            <a:ext cx="1981200" cy="156966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~978mb Landfall S. Vancouver Island</a:t>
            </a:r>
            <a:endParaRPr lang="en-US" sz="1800" b="0" i="0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04" y="838200"/>
            <a:ext cx="6600825" cy="586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8182947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196706"/>
            <a:ext cx="3886200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March Windstorm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04" y="838200"/>
            <a:ext cx="6600825" cy="586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4572000" y="196706"/>
            <a:ext cx="4114800" cy="46166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3</a:t>
            </a:r>
            <a:r>
              <a:rPr lang="en-US" sz="2400" b="0" i="0" baseline="300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rd</a:t>
            </a:r>
            <a:r>
              <a:rPr lang="en-US" sz="2400" b="0" i="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 Deep Low of the Season</a:t>
            </a:r>
            <a:endParaRPr lang="en-US" sz="1800" b="0" i="0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10400" y="2895600"/>
            <a:ext cx="1981200" cy="156966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~995mb Landfall north of Astoria</a:t>
            </a:r>
            <a:endParaRPr lang="en-US" sz="1800" b="0" i="0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332643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9298950"/>
              </p:ext>
            </p:extLst>
          </p:nvPr>
        </p:nvGraphicFramePr>
        <p:xfrm>
          <a:off x="228600" y="1447800"/>
          <a:ext cx="8736013" cy="526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2" name="Worksheet" r:id="rId4" imgW="8877379" imgH="5343570" progId="Excel.Sheet.8">
                  <p:embed/>
                </p:oleObj>
              </mc:Choice>
              <mc:Fallback>
                <p:oleObj name="Worksheet" r:id="rId4" imgW="8877379" imgH="5343570" progId="Excel.Sheet.8">
                  <p:embed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447800"/>
                        <a:ext cx="8736013" cy="5264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799" y="411777"/>
            <a:ext cx="8659813" cy="80021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We Had A Metro Wind Storm! </a:t>
            </a:r>
          </a:p>
          <a:p>
            <a:pPr algn="ctr">
              <a:defRPr/>
            </a:pPr>
            <a:r>
              <a:rPr lang="en-US" sz="200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2</a:t>
            </a:r>
            <a:r>
              <a:rPr lang="en-US" sz="200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0 years without a regional major storm</a:t>
            </a:r>
            <a:endParaRPr lang="en-US" sz="28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8609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0475548"/>
              </p:ext>
            </p:extLst>
          </p:nvPr>
        </p:nvGraphicFramePr>
        <p:xfrm>
          <a:off x="228600" y="1219200"/>
          <a:ext cx="8488363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0" name="Worksheet" r:id="rId5" imgW="8829565" imgH="5210190" progId="Excel.Sheet.8">
                  <p:embed followColorScheme="full"/>
                </p:oleObj>
              </mc:Choice>
              <mc:Fallback>
                <p:oleObj name="Worksheet" r:id="rId5" imgW="8829565" imgH="5210190" progId="Excel.Sheet.8">
                  <p:embed followColorScheme="full"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219200"/>
                        <a:ext cx="8488363" cy="495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0730425"/>
              </p:ext>
            </p:extLst>
          </p:nvPr>
        </p:nvGraphicFramePr>
        <p:xfrm>
          <a:off x="82550" y="266700"/>
          <a:ext cx="8974138" cy="492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96" name="Worksheet" r:id="rId4" imgW="8877379" imgH="4867290" progId="Excel.Sheet.8">
                  <p:embed/>
                </p:oleObj>
              </mc:Choice>
              <mc:Fallback>
                <p:oleObj name="Worksheet" r:id="rId4" imgW="8877379" imgH="4867290" progId="Excel.Sheet.8">
                  <p:embed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266700"/>
                        <a:ext cx="8974138" cy="4926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5243747"/>
              </p:ext>
            </p:extLst>
          </p:nvPr>
        </p:nvGraphicFramePr>
        <p:xfrm>
          <a:off x="82550" y="266700"/>
          <a:ext cx="9031288" cy="523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16" name="Worksheet" r:id="rId4" imgW="8934377" imgH="5172120" progId="Excel.Sheet.8">
                  <p:embed/>
                </p:oleObj>
              </mc:Choice>
              <mc:Fallback>
                <p:oleObj name="Worksheet" r:id="rId4" imgW="8934377" imgH="5172120" progId="Excel.Sheet.8">
                  <p:embed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266700"/>
                        <a:ext cx="9031288" cy="5235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3073100"/>
              </p:ext>
            </p:extLst>
          </p:nvPr>
        </p:nvGraphicFramePr>
        <p:xfrm>
          <a:off x="152400" y="244475"/>
          <a:ext cx="8893175" cy="566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Worksheet" r:id="rId4" imgW="8877379" imgH="5648400" progId="Excel.Sheet.8">
                  <p:embed followColorScheme="full"/>
                </p:oleObj>
              </mc:Choice>
              <mc:Fallback>
                <p:oleObj name="Worksheet" r:id="rId4" imgW="8877379" imgH="5648400" progId="Excel.Sheet.8">
                  <p:embed followColorScheme="full"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44475"/>
                        <a:ext cx="8893175" cy="566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676400" y="5791200"/>
            <a:ext cx="57277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1940-1995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PDX      </a:t>
            </a: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1996-Present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PQR</a:t>
            </a:r>
            <a:endParaRPr lang="en-US" sz="180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1762509"/>
              </p:ext>
            </p:extLst>
          </p:nvPr>
        </p:nvGraphicFramePr>
        <p:xfrm>
          <a:off x="150813" y="241300"/>
          <a:ext cx="8990012" cy="513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1" name="Worksheet" r:id="rId4" imgW="8877379" imgH="5067360" progId="Excel.Sheet.8">
                  <p:embed followColorScheme="full"/>
                </p:oleObj>
              </mc:Choice>
              <mc:Fallback>
                <p:oleObj name="Worksheet" r:id="rId4" imgW="8877379" imgH="5067360" progId="Excel.Sheet.8">
                  <p:embed followColorScheme="full"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3" y="241300"/>
                        <a:ext cx="8990012" cy="5135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4" name="Rectangle 2"/>
          <p:cNvSpPr>
            <a:spLocks noChangeArrowheads="1"/>
          </p:cNvSpPr>
          <p:nvPr/>
        </p:nvSpPr>
        <p:spPr bwMode="auto">
          <a:xfrm>
            <a:off x="2667000" y="5791200"/>
            <a:ext cx="3778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Downtown Data Only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7073805"/>
              </p:ext>
            </p:extLst>
          </p:nvPr>
        </p:nvGraphicFramePr>
        <p:xfrm>
          <a:off x="150813" y="371475"/>
          <a:ext cx="8877300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76" name="Worksheet" r:id="rId3" imgW="8877379" imgH="5257710" progId="Excel.Sheet.8">
                  <p:embed/>
                </p:oleObj>
              </mc:Choice>
              <mc:Fallback>
                <p:oleObj name="Worksheet" r:id="rId3" imgW="8877379" imgH="5257710" progId="Excel.Sheet.8">
                  <p:embed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3" y="371475"/>
                        <a:ext cx="8877300" cy="525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0139816"/>
              </p:ext>
            </p:extLst>
          </p:nvPr>
        </p:nvGraphicFramePr>
        <p:xfrm>
          <a:off x="150813" y="371475"/>
          <a:ext cx="8877300" cy="544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76" name="Worksheet" r:id="rId3" imgW="8877379" imgH="5448330" progId="Excel.Sheet.8">
                  <p:embed/>
                </p:oleObj>
              </mc:Choice>
              <mc:Fallback>
                <p:oleObj name="Worksheet" r:id="rId3" imgW="8877379" imgH="5448330" progId="Excel.Sheet.8">
                  <p:embed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3" y="371475"/>
                        <a:ext cx="8877300" cy="544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09800" y="5181600"/>
            <a:ext cx="48826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1F1F1F"/>
            </a:outerShdw>
          </a:effectLst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Blue = Widespread Arctic Air Outbreak</a:t>
            </a:r>
            <a:endParaRPr lang="en-US" sz="20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599" y="1143000"/>
            <a:ext cx="8940801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914400" y="285689"/>
            <a:ext cx="7315200" cy="7386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Final Snow Survey…Worst On Record Many parts of Oregon</a:t>
            </a:r>
            <a:endParaRPr lang="en-US" sz="28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537503"/>
            <a:ext cx="8458200" cy="4511040"/>
          </a:xfrm>
          <a:effectLst>
            <a:softEdge rad="112500"/>
          </a:effectLst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latin typeface="Microsoft Sans Serif" pitchFamily="34" charset="0"/>
              </a:rPr>
              <a:t>Mountain Snowpack @ 5,400’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2800" i="1" dirty="0" smtClean="0">
              <a:solidFill>
                <a:srgbClr val="FFFF00"/>
              </a:solidFill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457200" y="1510047"/>
            <a:ext cx="1822935" cy="92333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Courtesy </a:t>
            </a:r>
            <a:endParaRPr lang="en-US" sz="1800" b="0" dirty="0" smtClean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  <a:p>
            <a:pPr algn="ctr">
              <a:defRPr/>
            </a:pPr>
            <a:r>
              <a:rPr lang="en-US" sz="18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NRCS</a:t>
            </a:r>
          </a:p>
          <a:p>
            <a:pPr algn="ctr">
              <a:defRPr/>
            </a:pPr>
            <a:r>
              <a:rPr lang="en-US" sz="18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Oregon Office</a:t>
            </a:r>
            <a:endParaRPr lang="en-US" sz="1800" b="0" dirty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09600"/>
            <a:ext cx="6934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Horrible…precipitation near normal through early February, then below as ridging became stronger.  Mainly warm storms…only significant snow was 2</a:t>
            </a:r>
            <a:r>
              <a:rPr lang="en-US" sz="1600" baseline="300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nd</a:t>
            </a: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half of December.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19870340">
            <a:off x="2697407" y="2656137"/>
            <a:ext cx="33983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Precip</a:t>
            </a: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:  Thin Line = Average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71000"/>
                  </a:prst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 rot="20252557">
            <a:off x="5149766" y="3698670"/>
            <a:ext cx="30749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 Water: Thin = Average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2214D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2590800" y="5943600"/>
            <a:ext cx="3886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Mt. Hood Test Site</a:t>
            </a:r>
            <a:endParaRPr lang="en-US" sz="24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7804" y="152400"/>
            <a:ext cx="8511396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r="5400000" algn="ctr" rotWithShape="0">
              <a:srgbClr val="1F1F1F"/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50800" dist="50800" dir="5400000" algn="ctr" rotWithShape="0">
                    <a:srgbClr val="2214D4"/>
                  </a:outerShdw>
                </a:effectLst>
                <a:latin typeface="Arial Black" pitchFamily="34" charset="0"/>
                <a:cs typeface="Lucida Sans Unicode" pitchFamily="34" charset="0"/>
              </a:rPr>
              <a:t>Our Historic Hot Summer</a:t>
            </a:r>
            <a:endParaRPr lang="en-US" sz="3600" i="0" dirty="0">
              <a:effectLst>
                <a:outerShdw blurRad="50800" dist="50800" dir="5400000" algn="ctr" rotWithShape="0">
                  <a:srgbClr val="2214D4"/>
                </a:outerShdw>
              </a:effectLst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0400" y="2629277"/>
            <a:ext cx="1981200" cy="230832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Hottest summer on record all of Washington and most of Oregon</a:t>
            </a:r>
            <a:endParaRPr lang="en-US" sz="1800" b="0" i="0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71600"/>
            <a:ext cx="6600825" cy="48236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424322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7804" y="152400"/>
            <a:ext cx="8511396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r="5400000" algn="ctr" rotWithShape="0">
              <a:srgbClr val="1F1F1F"/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50800" dist="50800" dir="5400000" algn="ctr" rotWithShape="0">
                    <a:srgbClr val="2214D4"/>
                  </a:outerShdw>
                </a:effectLst>
                <a:latin typeface="Arial Black" pitchFamily="34" charset="0"/>
                <a:cs typeface="Lucida Sans Unicode" pitchFamily="34" charset="0"/>
              </a:rPr>
              <a:t>HOT JUNE FREAK SHOW</a:t>
            </a:r>
            <a:endParaRPr lang="en-US" sz="3600" i="0" dirty="0">
              <a:effectLst>
                <a:outerShdw blurRad="50800" dist="50800" dir="5400000" algn="ctr" rotWithShape="0">
                  <a:srgbClr val="2214D4"/>
                </a:outerShdw>
              </a:effectLst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962400"/>
            <a:ext cx="3677480" cy="2068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04" y="914400"/>
            <a:ext cx="4244196" cy="2387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534" y="914400"/>
            <a:ext cx="4148666" cy="2333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00" y="3417429"/>
            <a:ext cx="5207000" cy="3124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6594902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7804" y="152400"/>
            <a:ext cx="8511396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r="5400000" algn="ctr" rotWithShape="0">
              <a:srgbClr val="1F1F1F"/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50800" dist="50800" dir="5400000" algn="ctr" rotWithShape="0">
                    <a:srgbClr val="2214D4"/>
                  </a:outerShdw>
                </a:effectLst>
                <a:latin typeface="Arial Black" pitchFamily="34" charset="0"/>
                <a:cs typeface="Lucida Sans Unicode" pitchFamily="34" charset="0"/>
              </a:rPr>
              <a:t>Our Historic Hot Summer</a:t>
            </a:r>
            <a:endParaRPr lang="en-US" sz="3600" i="0" dirty="0">
              <a:effectLst>
                <a:outerShdw blurRad="50800" dist="50800" dir="5400000" algn="ctr" rotWithShape="0">
                  <a:srgbClr val="2214D4"/>
                </a:outerShdw>
              </a:effectLst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02" y="1143000"/>
            <a:ext cx="8534400" cy="480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2392387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7804" y="152400"/>
            <a:ext cx="8511396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r="5400000" algn="ctr" rotWithShape="0">
              <a:srgbClr val="1F1F1F"/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50800" dist="50800" dir="5400000" algn="ctr" rotWithShape="0">
                    <a:srgbClr val="2214D4"/>
                  </a:outerShdw>
                </a:effectLst>
                <a:latin typeface="Arial Black" pitchFamily="34" charset="0"/>
                <a:cs typeface="Lucida Sans Unicode" pitchFamily="34" charset="0"/>
              </a:rPr>
              <a:t>Our Historic Hot Summer</a:t>
            </a:r>
            <a:endParaRPr lang="en-US" sz="3600" i="0" dirty="0">
              <a:effectLst>
                <a:outerShdw blurRad="50800" dist="50800" dir="5400000" algn="ctr" rotWithShape="0">
                  <a:srgbClr val="2214D4"/>
                </a:outerShdw>
              </a:effectLst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0400" y="1600200"/>
            <a:ext cx="1981200" cy="384720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  <a:latin typeface="Arial Black" panose="020B0A04020102020204" pitchFamily="34" charset="0"/>
              </a:rPr>
              <a:t>THE GREAT SMOKE OUT</a:t>
            </a:r>
          </a:p>
          <a:p>
            <a:pPr algn="ctr"/>
            <a:r>
              <a:rPr lang="en-US" sz="2000" b="0" i="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Densest smoke in years cover metro area from eastside fires</a:t>
            </a:r>
          </a:p>
          <a:p>
            <a:pPr algn="ctr"/>
            <a:r>
              <a:rPr lang="en-US" sz="2400" b="0" i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Saturday, August 22nd</a:t>
            </a:r>
            <a:endParaRPr lang="en-US" sz="1800" b="0" i="0" dirty="0">
              <a:solidFill>
                <a:srgbClr val="FFC000"/>
              </a:solidFill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90600"/>
            <a:ext cx="5418667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114800"/>
            <a:ext cx="3752054" cy="24851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4130615"/>
            <a:ext cx="3752054" cy="2398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8341701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ghtScreen gridSize="3"/>
                    </a14:imgEffect>
                  </a14:imgLayer>
                </a14:imgProps>
              </a:ext>
            </a:extLst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181690"/>
            <a:ext cx="8077200" cy="123110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TIME FOR SOMETHING NEW…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 LIGHTNING ROUND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OF WINTER </a:t>
            </a: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FORECASTS</a:t>
            </a:r>
            <a:endParaRPr lang="en-US" sz="400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Organizations or individuals who can’t or don’t want to be here. 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They don’t know (or care) that we exist.</a:t>
            </a:r>
          </a:p>
        </p:txBody>
      </p:sp>
    </p:spTree>
    <p:extLst>
      <p:ext uri="{BB962C8B-B14F-4D97-AF65-F5344CB8AC3E}">
        <p14:creationId xmlns:p14="http://schemas.microsoft.com/office/powerpoint/2010/main" val="18790942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ghtScreen gridSize="3"/>
                    </a14:imgEffect>
                  </a14:imgLayer>
                </a14:imgProps>
              </a:ext>
            </a:extLst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181690"/>
            <a:ext cx="8077200" cy="123110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TIME FOR SOMETHING NEW…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 LIGHTNING ROUND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OF WINTER </a:t>
            </a: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FORECASTS</a:t>
            </a:r>
            <a:endParaRPr lang="en-US" sz="400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Old Farmer’s Almanac</a:t>
            </a: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Farmer’s Almanac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Accuweather</a:t>
            </a:r>
            <a:endParaRPr lang="en-US" sz="2800" b="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Pete Parsons (OR </a:t>
            </a: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Dept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 of Ag)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Rod Hill (KGW)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WeatherBELL</a:t>
            </a:r>
            <a:endParaRPr lang="en-US" sz="2800" b="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5108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38200" y="261672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Old Farmer’s </a:t>
            </a: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Alamanac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1066800"/>
            <a:ext cx="7543800" cy="4768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5867400"/>
            <a:ext cx="79248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Huh?…make sure you note all those details!</a:t>
            </a:r>
            <a:endParaRPr lang="en-US" sz="28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0670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38200" y="261672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Farmers’ </a:t>
            </a: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Alamanac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260" y="985786"/>
            <a:ext cx="7269940" cy="4849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5867400"/>
            <a:ext cx="79248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 little easier on the eyes</a:t>
            </a:r>
            <a:endParaRPr lang="en-US" sz="28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3535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66800" y="283347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AccuWeather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7677" y="2514600"/>
            <a:ext cx="7464323" cy="42029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705661" y="975100"/>
            <a:ext cx="3881799" cy="14633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…rain </a:t>
            </a:r>
            <a:r>
              <a:rPr lang="en-US" sz="2400" b="0" dirty="0">
                <a:solidFill>
                  <a:schemeClr val="tx1"/>
                </a:solidFill>
                <a:latin typeface="Comic Sans MS" panose="030F0702030302020204" pitchFamily="66" charset="0"/>
              </a:rPr>
              <a:t>deficit will </a:t>
            </a: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continue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to </a:t>
            </a:r>
            <a:r>
              <a:rPr lang="en-US" sz="2400" b="0" dirty="0">
                <a:solidFill>
                  <a:schemeClr val="tx1"/>
                </a:solidFill>
                <a:latin typeface="Comic Sans MS" panose="030F0702030302020204" pitchFamily="66" charset="0"/>
              </a:rPr>
              <a:t>build </a:t>
            </a: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 </a:t>
            </a:r>
            <a:r>
              <a:rPr lang="en-US" sz="2400" b="0" dirty="0">
                <a:solidFill>
                  <a:schemeClr val="tx1"/>
                </a:solidFill>
                <a:latin typeface="Comic Sans MS" panose="030F0702030302020204" pitchFamily="66" charset="0"/>
              </a:rPr>
              <a:t>Northwest</a:t>
            </a: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…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2711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228599"/>
            <a:ext cx="84582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Oregon </a:t>
            </a: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Dept</a:t>
            </a: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of Ag/Forestry</a:t>
            </a:r>
          </a:p>
          <a:p>
            <a:pPr algn="ctr"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(Pete Parsons)</a:t>
            </a:r>
            <a:endParaRPr lang="en-US" sz="2000" b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57200" y="5338600"/>
            <a:ext cx="8686800" cy="1295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dirty="0">
                <a:solidFill>
                  <a:schemeClr val="tx1"/>
                </a:solidFill>
              </a:rPr>
              <a:t>Above average temperatures, but not nearly as warm as last </a:t>
            </a:r>
            <a:r>
              <a:rPr lang="en-US" sz="2000" b="0" dirty="0" smtClean="0">
                <a:solidFill>
                  <a:schemeClr val="tx1"/>
                </a:solidFill>
              </a:rPr>
              <a:t>year.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dirty="0" smtClean="0">
                <a:solidFill>
                  <a:schemeClr val="tx1"/>
                </a:solidFill>
              </a:rPr>
              <a:t>About </a:t>
            </a:r>
            <a:r>
              <a:rPr lang="en-US" sz="2000" b="0" dirty="0">
                <a:solidFill>
                  <a:schemeClr val="tx1"/>
                </a:solidFill>
              </a:rPr>
              <a:t>70-80% of average precipitation and mountain </a:t>
            </a:r>
            <a:r>
              <a:rPr lang="en-US" sz="2000" b="0" dirty="0" smtClean="0">
                <a:solidFill>
                  <a:schemeClr val="tx1"/>
                </a:solidFill>
              </a:rPr>
              <a:t>snow.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dirty="0" smtClean="0">
                <a:solidFill>
                  <a:schemeClr val="tx1"/>
                </a:solidFill>
              </a:rPr>
              <a:t>Brief </a:t>
            </a:r>
            <a:r>
              <a:rPr lang="en-US" sz="2000" b="0" dirty="0">
                <a:solidFill>
                  <a:schemeClr val="tx1"/>
                </a:solidFill>
              </a:rPr>
              <a:t>cold periods possible, but extreme/prolonged cold unlikely. </a:t>
            </a:r>
            <a:endParaRPr lang="en-US" sz="20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49645" y="3371777"/>
            <a:ext cx="1590136" cy="1657423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1987-1988</a:t>
            </a:r>
            <a:endParaRPr lang="en-US" sz="2000" b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1991-1992</a:t>
            </a:r>
            <a:endParaRPr lang="en-US" sz="2000" b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2004-2005</a:t>
            </a:r>
            <a:endParaRPr lang="en-US" sz="2000" b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09600" y="1383388"/>
            <a:ext cx="1828800" cy="1981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Top </a:t>
            </a: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Analog</a:t>
            </a:r>
            <a:endParaRPr lang="en-US" sz="2400" b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Years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All Strong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El Nino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winters</a:t>
            </a: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4052" y="1410320"/>
            <a:ext cx="6280478" cy="37669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62853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0146" y="1700043"/>
            <a:ext cx="2946903" cy="28923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259376"/>
            <a:ext cx="8458200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Rod Hill’s Winter Outlook</a:t>
            </a:r>
            <a:endParaRPr lang="en-US" sz="40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Lucida Sans Unicode" pitchFamily="34" charset="0"/>
            </a:endParaRPr>
          </a:p>
          <a:p>
            <a:pPr algn="ctr"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91DC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Meteorologist – KGW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F1F1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&amp;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91DC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www.portlandweather.com</a:t>
            </a:r>
            <a:endParaRPr lang="en-US" sz="1800" b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191DC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90146" y="5334000"/>
            <a:ext cx="8686800" cy="1295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1800" b="0" i="0" dirty="0">
                <a:solidFill>
                  <a:schemeClr val="tx1"/>
                </a:solidFill>
              </a:rPr>
              <a:t>To be clear, the "WILDCARD" of this up-coming winter is the snow level </a:t>
            </a:r>
            <a:r>
              <a:rPr lang="en-US" sz="1800" b="0" i="0" dirty="0" smtClean="0">
                <a:solidFill>
                  <a:schemeClr val="tx1"/>
                </a:solidFill>
              </a:rPr>
              <a:t>forecast.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1800" b="0" i="0" dirty="0" smtClean="0">
                <a:solidFill>
                  <a:schemeClr val="tx1"/>
                </a:solidFill>
              </a:rPr>
              <a:t>…reason </a:t>
            </a:r>
            <a:r>
              <a:rPr lang="en-US" sz="1800" b="0" i="0" dirty="0">
                <a:solidFill>
                  <a:schemeClr val="tx1"/>
                </a:solidFill>
              </a:rPr>
              <a:t>to fear that a warm weather pattern overall could produce another </a:t>
            </a:r>
            <a:r>
              <a:rPr lang="en-US" sz="1800" b="0" i="0" dirty="0" smtClean="0">
                <a:solidFill>
                  <a:schemeClr val="tx1"/>
                </a:solidFill>
              </a:rPr>
              <a:t>winter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1800" b="0" i="0" dirty="0" smtClean="0">
                <a:solidFill>
                  <a:schemeClr val="tx1"/>
                </a:solidFill>
              </a:rPr>
              <a:t>of </a:t>
            </a:r>
            <a:r>
              <a:rPr lang="en-US" sz="1800" b="0" i="0" dirty="0">
                <a:solidFill>
                  <a:schemeClr val="tx1"/>
                </a:solidFill>
              </a:rPr>
              <a:t>mostly </a:t>
            </a:r>
            <a:r>
              <a:rPr lang="en-US" sz="1800" b="0" i="0" dirty="0" smtClean="0">
                <a:solidFill>
                  <a:schemeClr val="tx1"/>
                </a:solidFill>
              </a:rPr>
              <a:t>rain at </a:t>
            </a:r>
            <a:r>
              <a:rPr lang="en-US" sz="1800" b="0" i="0" dirty="0">
                <a:solidFill>
                  <a:schemeClr val="tx1"/>
                </a:solidFill>
              </a:rPr>
              <a:t>Government Camp instead of much needed snowfall.</a:t>
            </a:r>
            <a:endParaRPr lang="en-US" sz="18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3276600" y="1339418"/>
            <a:ext cx="5700346" cy="3613582"/>
          </a:xfrm>
          <a:prstGeom prst="rect">
            <a:avLst/>
          </a:prstGeom>
          <a:solidFill>
            <a:srgbClr val="FFFFCC"/>
          </a:solidFill>
          <a:ln>
            <a:solidFill>
              <a:srgbClr val="191DCF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/>
              <a:t>Near </a:t>
            </a:r>
            <a:r>
              <a:rPr lang="en-US" sz="2000" b="0" i="0" dirty="0"/>
              <a:t>normal rainfall for </a:t>
            </a:r>
            <a:r>
              <a:rPr lang="en-US" sz="2000" b="0" i="0" dirty="0" smtClean="0"/>
              <a:t>Portland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dirty="0" smtClean="0"/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>
                <a:solidFill>
                  <a:srgbClr val="2214D4"/>
                </a:solidFill>
              </a:rPr>
              <a:t>with </a:t>
            </a:r>
            <a:r>
              <a:rPr lang="en-US" sz="2000" b="0" i="0" dirty="0">
                <a:solidFill>
                  <a:srgbClr val="2214D4"/>
                </a:solidFill>
              </a:rPr>
              <a:t>two possible snow </a:t>
            </a:r>
            <a:r>
              <a:rPr lang="en-US" sz="2000" b="0" i="0" dirty="0" smtClean="0">
                <a:solidFill>
                  <a:srgbClr val="2214D4"/>
                </a:solidFill>
              </a:rPr>
              <a:t>events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>
                <a:solidFill>
                  <a:srgbClr val="2214D4"/>
                </a:solidFill>
              </a:rPr>
              <a:t>dropping up to </a:t>
            </a:r>
            <a:r>
              <a:rPr lang="en-US" sz="2000" b="0" i="0" dirty="0">
                <a:solidFill>
                  <a:srgbClr val="2214D4"/>
                </a:solidFill>
              </a:rPr>
              <a:t>8" of total snow for the </a:t>
            </a:r>
            <a:r>
              <a:rPr lang="en-US" sz="2000" b="0" i="0" dirty="0" smtClean="0">
                <a:solidFill>
                  <a:srgbClr val="2214D4"/>
                </a:solidFill>
              </a:rPr>
              <a:t>season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dirty="0" smtClean="0">
              <a:solidFill>
                <a:srgbClr val="2214D4"/>
              </a:solidFill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>
                <a:solidFill>
                  <a:srgbClr val="C00000"/>
                </a:solidFill>
              </a:rPr>
              <a:t>1-4 </a:t>
            </a:r>
            <a:r>
              <a:rPr lang="en-US" sz="2000" b="0" i="0" dirty="0">
                <a:solidFill>
                  <a:srgbClr val="C00000"/>
                </a:solidFill>
              </a:rPr>
              <a:t>high wind </a:t>
            </a:r>
            <a:r>
              <a:rPr lang="en-US" sz="2000" b="0" i="0" dirty="0" smtClean="0">
                <a:solidFill>
                  <a:srgbClr val="C00000"/>
                </a:solidFill>
              </a:rPr>
              <a:t>events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>
                <a:solidFill>
                  <a:srgbClr val="C00000"/>
                </a:solidFill>
              </a:rPr>
              <a:t>50-65 </a:t>
            </a:r>
            <a:r>
              <a:rPr lang="en-US" sz="2000" b="0" i="0" dirty="0">
                <a:solidFill>
                  <a:srgbClr val="C00000"/>
                </a:solidFill>
              </a:rPr>
              <a:t>mph south valley wind </a:t>
            </a:r>
            <a:r>
              <a:rPr lang="en-US" sz="2000" b="0" i="0" dirty="0" smtClean="0">
                <a:solidFill>
                  <a:srgbClr val="C00000"/>
                </a:solidFill>
              </a:rPr>
              <a:t>gusts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dirty="0" smtClean="0">
              <a:solidFill>
                <a:srgbClr val="C00000"/>
              </a:solidFill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/>
              <a:t>Temperature </a:t>
            </a:r>
            <a:r>
              <a:rPr lang="en-US" sz="2000" b="0" i="0" dirty="0"/>
              <a:t>averages will likely be above </a:t>
            </a:r>
            <a:r>
              <a:rPr lang="en-US" sz="2000" b="0" i="0" dirty="0" smtClean="0"/>
              <a:t>normal</a:t>
            </a: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9977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66800" y="413266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WeatherBELL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219200"/>
            <a:ext cx="4782749" cy="32059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00" y="3207160"/>
            <a:ext cx="5239949" cy="34960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989107" y="1303202"/>
            <a:ext cx="3881799" cy="1676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“non-winter from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the Northwest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dirty="0">
                <a:solidFill>
                  <a:schemeClr val="tx1"/>
                </a:solidFill>
                <a:latin typeface="Comic Sans MS" panose="030F0702030302020204" pitchFamily="66" charset="0"/>
              </a:rPr>
              <a:t>i</a:t>
            </a: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nto the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northern Plains”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905000" y="4622706"/>
            <a:ext cx="1590136" cy="1981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1957-58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2014-15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1997-98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2002-03</a:t>
            </a:r>
            <a:endParaRPr lang="en-US" sz="20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76200" y="4622706"/>
            <a:ext cx="1828800" cy="1981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Top Analog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Years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In order of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importance</a:t>
            </a:r>
          </a:p>
        </p:txBody>
      </p:sp>
    </p:spTree>
    <p:extLst>
      <p:ext uri="{BB962C8B-B14F-4D97-AF65-F5344CB8AC3E}">
        <p14:creationId xmlns:p14="http://schemas.microsoft.com/office/powerpoint/2010/main" val="1004476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56028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solidFill>
                  <a:schemeClr val="tx1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Goodbye Dr. John Walls!</a:t>
            </a:r>
            <a:endParaRPr lang="en-US" sz="2000" dirty="0" smtClean="0">
              <a:solidFill>
                <a:srgbClr val="FFFFCC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9881" y="990600"/>
            <a:ext cx="4453466" cy="3124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91814" y="3962400"/>
            <a:ext cx="8229600" cy="2380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3200" i="0" kern="0" dirty="0" smtClean="0">
                <a:solidFill>
                  <a:schemeClr val="tx1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1931-2015</a:t>
            </a:r>
            <a:endParaRPr lang="en-US" sz="2400" i="0" kern="0" dirty="0" smtClean="0">
              <a:solidFill>
                <a:srgbClr val="FFC000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Lucida Sans Unicode" pitchFamily="34" charset="0"/>
            </a:endParaRPr>
          </a:p>
          <a:p>
            <a:pPr eaLnBrk="1" hangingPunct="1">
              <a:defRPr/>
            </a:pPr>
            <a:r>
              <a:rPr lang="en-US" sz="2400" i="0" kern="0" dirty="0" smtClean="0">
                <a:solidFill>
                  <a:srgbClr val="FFC000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WAS AT KOIN </a:t>
            </a:r>
            <a:r>
              <a:rPr lang="en-US" sz="2400" i="0" kern="0" dirty="0" smtClean="0">
                <a:solidFill>
                  <a:srgbClr val="FFC000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1974-1986</a:t>
            </a:r>
            <a:endParaRPr lang="en-US" sz="2400" i="0" kern="0" dirty="0" smtClean="0">
              <a:solidFill>
                <a:srgbClr val="FFC000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Lucida Sans Unicode" pitchFamily="34" charset="0"/>
            </a:endParaRPr>
          </a:p>
          <a:p>
            <a:pPr eaLnBrk="1" hangingPunct="1">
              <a:defRPr/>
            </a:pPr>
            <a:r>
              <a:rPr lang="en-US" sz="2400" i="0" kern="0" dirty="0" smtClean="0">
                <a:solidFill>
                  <a:schemeClr val="tx1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Remember those cool maps that slid from right to </a:t>
            </a:r>
            <a:r>
              <a:rPr lang="en-US" sz="2400" i="0" kern="0" dirty="0" smtClean="0">
                <a:solidFill>
                  <a:schemeClr val="tx1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left?</a:t>
            </a:r>
          </a:p>
          <a:p>
            <a:pPr eaLnBrk="1" hangingPunct="1">
              <a:defRPr/>
            </a:pPr>
            <a:r>
              <a:rPr lang="en-US" sz="2400" i="0" kern="0" dirty="0" smtClean="0">
                <a:solidFill>
                  <a:schemeClr val="tx1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</a:t>
            </a:r>
            <a:r>
              <a:rPr lang="en-US" sz="2400" i="0" kern="0" dirty="0" smtClean="0">
                <a:solidFill>
                  <a:schemeClr val="tx1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forecast sky conditions throughout the </a:t>
            </a:r>
            <a:r>
              <a:rPr lang="en-US" sz="2400" i="0" kern="0" dirty="0" smtClean="0">
                <a:solidFill>
                  <a:schemeClr val="tx1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day?</a:t>
            </a:r>
          </a:p>
          <a:p>
            <a:pPr eaLnBrk="1" hangingPunct="1">
              <a:defRPr/>
            </a:pPr>
            <a:r>
              <a:rPr lang="en-US" sz="2400" i="0" kern="0" dirty="0" smtClean="0">
                <a:solidFill>
                  <a:schemeClr val="tx1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</a:t>
            </a:r>
            <a:r>
              <a:rPr lang="en-US" sz="2400" i="0" kern="0" dirty="0" smtClean="0">
                <a:solidFill>
                  <a:schemeClr val="tx1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first DAYPART forecast in P-Town!</a:t>
            </a:r>
            <a:endParaRPr lang="en-US" sz="1200" i="0" kern="0" dirty="0" smtClean="0">
              <a:solidFill>
                <a:schemeClr val="tx1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6965</TotalTime>
  <Words>1087</Words>
  <Application>Microsoft Office PowerPoint</Application>
  <PresentationFormat>On-screen Show (4:3)</PresentationFormat>
  <Paragraphs>223</Paragraphs>
  <Slides>69</Slides>
  <Notes>9</Notes>
  <HiddenSlides>1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81" baseType="lpstr">
      <vt:lpstr>Arial</vt:lpstr>
      <vt:lpstr>Arial Black</vt:lpstr>
      <vt:lpstr>Arial Rounded MT Bold</vt:lpstr>
      <vt:lpstr>Book Antiqua</vt:lpstr>
      <vt:lpstr>Bookman Old Style</vt:lpstr>
      <vt:lpstr>Calibri</vt:lpstr>
      <vt:lpstr>Comic Sans MS</vt:lpstr>
      <vt:lpstr>Lucida Sans Unicode</vt:lpstr>
      <vt:lpstr>Microsoft Sans Serif</vt:lpstr>
      <vt:lpstr>Wingdings</vt:lpstr>
      <vt:lpstr>Ripple</vt:lpstr>
      <vt:lpstr>Worksheet</vt:lpstr>
      <vt:lpstr>2014-2015 Winter Weather Wrap Up  aka…”64 graphics in 20 minutes”  Mark Nelsen</vt:lpstr>
      <vt:lpstr>The biggest dud in 10 years  But some nice windstorm action!</vt:lpstr>
      <vt:lpstr>   Quick Thoughts</vt:lpstr>
      <vt:lpstr>PowerPoint Presentation</vt:lpstr>
      <vt:lpstr>PowerPoint Presentation</vt:lpstr>
      <vt:lpstr>THE USA VIEW </vt:lpstr>
      <vt:lpstr>THE USA VIEW </vt:lpstr>
      <vt:lpstr>THE USA VIEW </vt:lpstr>
      <vt:lpstr>THE USA VIEW </vt:lpstr>
      <vt:lpstr>THE 3 MONTH PERIOD </vt:lpstr>
      <vt:lpstr>3 MONTH PRECIPITATION </vt:lpstr>
      <vt:lpstr>Pacific Northwest Winter Temps (the past 100 years) 2nd Warmest On Record</vt:lpstr>
      <vt:lpstr>Western Valleys Winter Temps (the past 100 years) Warmest You’ve Ever Seen!</vt:lpstr>
      <vt:lpstr>High Desert Winter Temps (Climate Zone 5)</vt:lpstr>
      <vt:lpstr>UPPER LEVEL PATTERNS </vt:lpstr>
      <vt:lpstr>UPPER LEVEL PATTERNS </vt:lpstr>
      <vt:lpstr>UPPER LEVEL PATTERNS </vt:lpstr>
      <vt:lpstr>UPPER LEVEL PATTERNS </vt:lpstr>
      <vt:lpstr>UPPER LEVEL PATTERNS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Mountain Snowpack @ 5,400’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Goodbye Dr. John Walls!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2002/2003 THE HIGHLIGHTS</dc:title>
  <dc:creator>Mnelsen</dc:creator>
  <cp:lastModifiedBy>Mark Nelsen</cp:lastModifiedBy>
  <cp:revision>522</cp:revision>
  <cp:lastPrinted>1601-01-01T00:00:00Z</cp:lastPrinted>
  <dcterms:created xsi:type="dcterms:W3CDTF">2003-10-26T05:40:27Z</dcterms:created>
  <dcterms:modified xsi:type="dcterms:W3CDTF">2015-10-22T03:31:31Z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9</vt:i4>
  </property>
</Properties>
</file>