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8" r:id="rId4"/>
    <p:sldId id="259" r:id="rId5"/>
    <p:sldId id="260" r:id="rId6"/>
    <p:sldId id="261" r:id="rId7"/>
    <p:sldId id="302" r:id="rId8"/>
    <p:sldId id="262" r:id="rId9"/>
    <p:sldId id="263" r:id="rId10"/>
    <p:sldId id="264" r:id="rId11"/>
    <p:sldId id="265" r:id="rId12"/>
    <p:sldId id="266" r:id="rId13"/>
    <p:sldId id="301" r:id="rId14"/>
    <p:sldId id="272" r:id="rId15"/>
    <p:sldId id="273" r:id="rId16"/>
    <p:sldId id="274" r:id="rId17"/>
    <p:sldId id="275" r:id="rId18"/>
    <p:sldId id="276" r:id="rId19"/>
    <p:sldId id="277" r:id="rId20"/>
    <p:sldId id="286" r:id="rId21"/>
    <p:sldId id="283" r:id="rId22"/>
    <p:sldId id="287" r:id="rId23"/>
    <p:sldId id="288" r:id="rId24"/>
    <p:sldId id="289" r:id="rId25"/>
    <p:sldId id="285" r:id="rId26"/>
    <p:sldId id="293" r:id="rId27"/>
    <p:sldId id="294" r:id="rId28"/>
    <p:sldId id="291" r:id="rId29"/>
    <p:sldId id="292" r:id="rId30"/>
    <p:sldId id="290" r:id="rId31"/>
    <p:sldId id="296" r:id="rId32"/>
    <p:sldId id="297" r:id="rId33"/>
    <p:sldId id="298" r:id="rId34"/>
    <p:sldId id="299" r:id="rId35"/>
    <p:sldId id="300" r:id="rId36"/>
    <p:sldId id="284" r:id="rId37"/>
    <p:sldId id="278" r:id="rId38"/>
    <p:sldId id="279" r:id="rId39"/>
    <p:sldId id="280" r:id="rId40"/>
    <p:sldId id="281" r:id="rId41"/>
    <p:sldId id="314" r:id="rId42"/>
    <p:sldId id="313" r:id="rId43"/>
    <p:sldId id="295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F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7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3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5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3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3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4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3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2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3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5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AD215-D08B-1E40-9FB7-B25C3EBF5A65}" type="datetimeFigureOut">
              <a:rPr lang="en-US" smtClean="0"/>
              <a:t>15-10-23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0A36-7D86-1048-97B0-3C6850155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3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0333"/>
            <a:ext cx="7772400" cy="97071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A Rare Summer Windstorm on 29 August 2015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7406" y="5996275"/>
            <a:ext cx="6400800" cy="713952"/>
          </a:xfrm>
        </p:spPr>
        <p:txBody>
          <a:bodyPr>
            <a:normAutofit/>
          </a:bodyPr>
          <a:lstStyle/>
          <a:p>
            <a:pPr algn="r"/>
            <a:r>
              <a:rPr lang="en-US" sz="1800" dirty="0" smtClean="0"/>
              <a:t>Wolf Read, PhD</a:t>
            </a:r>
          </a:p>
          <a:p>
            <a:pPr algn="r"/>
            <a:r>
              <a:rPr lang="en-US" sz="1800" dirty="0" err="1" smtClean="0"/>
              <a:t>wolf@alumni.ubc.ca</a:t>
            </a:r>
            <a:endParaRPr lang="en-US" sz="1800" dirty="0"/>
          </a:p>
        </p:txBody>
      </p:sp>
      <p:pic>
        <p:nvPicPr>
          <p:cNvPr id="4" name="Picture 3" descr="BrokenMapleTree_WinonaPark_VancouverBC_From29Aug2015Windstorm_19Sep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765" y="1541058"/>
            <a:ext cx="5450932" cy="40713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679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6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Presentation Overview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86093"/>
            <a:ext cx="4534877" cy="5575346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Details about t</a:t>
            </a:r>
            <a:r>
              <a:rPr lang="en-US" sz="1800" dirty="0" smtClean="0">
                <a:latin typeface="Arial"/>
                <a:cs typeface="Arial"/>
              </a:rPr>
              <a:t>he </a:t>
            </a:r>
            <a:r>
              <a:rPr lang="en-US" sz="1800" dirty="0" smtClean="0">
                <a:latin typeface="Arial"/>
                <a:cs typeface="Arial"/>
              </a:rPr>
              <a:t>29 Aug 2015 windstorm</a:t>
            </a:r>
          </a:p>
          <a:p>
            <a:endParaRPr lang="en-US" sz="1200" dirty="0" smtClean="0">
              <a:latin typeface="Arial"/>
              <a:cs typeface="Arial"/>
            </a:endParaRPr>
          </a:p>
          <a:p>
            <a:r>
              <a:rPr lang="en-US" sz="1800" dirty="0" err="1" smtClean="0">
                <a:latin typeface="Arial"/>
                <a:cs typeface="Arial"/>
              </a:rPr>
              <a:t>Intercomparison</a:t>
            </a:r>
            <a:r>
              <a:rPr lang="en-US" sz="1800" dirty="0" smtClean="0">
                <a:latin typeface="Arial"/>
                <a:cs typeface="Arial"/>
              </a:rPr>
              <a:t> of the 29 Aug 2015 storm and others from the recent and distant past</a:t>
            </a:r>
          </a:p>
          <a:p>
            <a:pPr marL="0" indent="0">
              <a:buNone/>
            </a:pPr>
            <a:endParaRPr lang="en-US" sz="1800" dirty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August windstorms: A climatological </a:t>
            </a:r>
            <a:r>
              <a:rPr lang="en-US" sz="1800" dirty="0" smtClean="0">
                <a:latin typeface="Arial"/>
                <a:cs typeface="Arial"/>
              </a:rPr>
              <a:t>analysis</a:t>
            </a:r>
          </a:p>
          <a:p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Tree-related factors that may contribute to increased risk of failure during wind </a:t>
            </a:r>
            <a:r>
              <a:rPr lang="en-US" sz="1800" dirty="0" smtClean="0">
                <a:latin typeface="Arial"/>
                <a:cs typeface="Arial"/>
              </a:rPr>
              <a:t>load</a:t>
            </a:r>
            <a:endParaRPr lang="en-US" sz="1800" dirty="0">
              <a:latin typeface="Arial"/>
              <a:cs typeface="Arial"/>
            </a:endParaRPr>
          </a:p>
        </p:txBody>
      </p:sp>
      <p:pic>
        <p:nvPicPr>
          <p:cNvPr id="4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77" y="1137559"/>
            <a:ext cx="3694722" cy="2463148"/>
          </a:xfrm>
          <a:prstGeom prst="rect">
            <a:avLst/>
          </a:prstGeom>
          <a:ln w="12700" cmpd="sng">
            <a:solidFill>
              <a:srgbClr val="000000"/>
            </a:solidFill>
          </a:ln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76" y="3497283"/>
            <a:ext cx="3694722" cy="2771042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202837" y="6236734"/>
            <a:ext cx="3610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Satellite photo courtesy of the US. National Weather Service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6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</a:t>
            </a:r>
            <a:r>
              <a:rPr lang="en-US" sz="2000" dirty="0" err="1" smtClean="0">
                <a:latin typeface="Arial"/>
                <a:cs typeface="Arial"/>
              </a:rPr>
              <a:t>extratropical</a:t>
            </a:r>
            <a:r>
              <a:rPr lang="en-US" sz="2000" dirty="0" smtClean="0">
                <a:latin typeface="Arial"/>
                <a:cs typeface="Arial"/>
              </a:rPr>
              <a:t> cyclone at 0830 PDT on 29 Aug 2015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Low center is just off the Washington coast, approaching southern Vancouver Island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Key frontal system moving through the Puget Lowlands and the Lower Mainland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Very heavy rain was associated with this feature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Satellite Photo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907977"/>
            <a:ext cx="5162383" cy="3871787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383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Low pressure center developed off of </a:t>
            </a:r>
            <a:r>
              <a:rPr lang="en-US" sz="2000" dirty="0" smtClean="0">
                <a:latin typeface="Arial"/>
                <a:cs typeface="Arial"/>
              </a:rPr>
              <a:t>n</a:t>
            </a:r>
            <a:r>
              <a:rPr lang="en-US" sz="2000" dirty="0" smtClean="0">
                <a:latin typeface="Arial"/>
                <a:cs typeface="Arial"/>
              </a:rPr>
              <a:t>orthern California in the late morning of 28 Aug</a:t>
            </a: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Tracked NNE to the Vancouver Island coast by noon on 29 Aug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4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331392"/>
            <a:ext cx="5162382" cy="5024958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488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Black track is a preliminary </a:t>
            </a:r>
            <a:r>
              <a:rPr lang="en-US" sz="2000" dirty="0" err="1" smtClean="0">
                <a:latin typeface="Arial"/>
                <a:cs typeface="Arial"/>
              </a:rPr>
              <a:t>mesoscale</a:t>
            </a:r>
            <a:r>
              <a:rPr lang="en-US" sz="2000" dirty="0" smtClean="0">
                <a:latin typeface="Arial"/>
                <a:cs typeface="Arial"/>
              </a:rPr>
              <a:t> interpretation from available surface observation data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faded blue track marks the surface low positions from the US. National Oceanic and Atmospheric Administration’s Weather Prediction Center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5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331392"/>
            <a:ext cx="5162382" cy="5024958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1710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numerical weather prediction (NWP) models </a:t>
            </a:r>
            <a:r>
              <a:rPr lang="en-US" sz="2000" dirty="0" smtClean="0">
                <a:latin typeface="Arial"/>
                <a:cs typeface="Arial"/>
              </a:rPr>
              <a:t>produced a </a:t>
            </a:r>
            <a:r>
              <a:rPr lang="en-US" sz="2000" dirty="0" smtClean="0">
                <a:latin typeface="Arial"/>
                <a:cs typeface="Arial"/>
              </a:rPr>
              <a:t>track </a:t>
            </a:r>
            <a:r>
              <a:rPr lang="en-US" sz="2000" dirty="0" smtClean="0">
                <a:latin typeface="Arial"/>
                <a:cs typeface="Arial"/>
              </a:rPr>
              <a:t>similar to the black line</a:t>
            </a: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6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3" cy="4588784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0285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numerical weather prediction (NWP) models </a:t>
            </a:r>
            <a:r>
              <a:rPr lang="en-US" sz="2000" dirty="0" smtClean="0">
                <a:latin typeface="Arial"/>
                <a:cs typeface="Arial"/>
              </a:rPr>
              <a:t>produced a </a:t>
            </a:r>
            <a:r>
              <a:rPr lang="en-US" sz="2000" dirty="0" smtClean="0">
                <a:latin typeface="Arial"/>
                <a:cs typeface="Arial"/>
              </a:rPr>
              <a:t>track </a:t>
            </a:r>
            <a:r>
              <a:rPr lang="en-US" sz="2000" dirty="0" smtClean="0">
                <a:latin typeface="Arial"/>
                <a:cs typeface="Arial"/>
              </a:rPr>
              <a:t>similar to the black line</a:t>
            </a: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7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3" cy="4588784"/>
          </a:xfrm>
          <a:ln w="12700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602084" y="3640322"/>
            <a:ext cx="207111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Compact low center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060892" y="3502367"/>
            <a:ext cx="541192" cy="322621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97035" y="2524183"/>
            <a:ext cx="324488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Second, broader and deeper low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252689" y="2570895"/>
            <a:ext cx="808203" cy="132855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70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The numerical weather prediction (NWP) models produced a track similar to the black line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8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3" cy="4588784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5352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The numerical weather prediction (NWP) models produced a track similar to the black line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9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2" cy="4588784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945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The numerical weather prediction (NWP) models produced a track similar to the black line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10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2" cy="4588784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329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The numerical weather prediction (NWP) models produced a track similar to the black line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Shown is the University of Washington WRF-GFS 4 km resolution, 1200 UTC 29 AUG 2015 initialization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11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549479"/>
            <a:ext cx="5162382" cy="4588784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9028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29 Aug 2015 track (black) </a:t>
            </a:r>
            <a:r>
              <a:rPr lang="en-US" sz="2000" dirty="0" smtClean="0">
                <a:latin typeface="Arial"/>
                <a:cs typeface="Arial"/>
              </a:rPr>
              <a:t>compared to </a:t>
            </a:r>
            <a:r>
              <a:rPr lang="en-US" sz="2000" dirty="0" smtClean="0">
                <a:latin typeface="Arial"/>
                <a:cs typeface="Arial"/>
              </a:rPr>
              <a:t>a few other storms, many of which were early-season windstorms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12 Oct 1962, or </a:t>
            </a:r>
            <a:r>
              <a:rPr lang="en-US" sz="2000" dirty="0" smtClean="0">
                <a:latin typeface="Arial"/>
                <a:cs typeface="Arial"/>
              </a:rPr>
              <a:t>Typhoon Freda, (</a:t>
            </a:r>
            <a:r>
              <a:rPr lang="en-US" sz="2000" dirty="0" smtClean="0">
                <a:latin typeface="Arial"/>
                <a:cs typeface="Arial"/>
              </a:rPr>
              <a:t>brown) is the benchmark catastrophic windstorm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11 Dec 2014 (gray) followed a similar track to 1962, but had less intense winds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12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334379"/>
            <a:ext cx="5162383" cy="5018983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636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1371048"/>
            <a:ext cx="32486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25 Sep 1999 and 28 Oct 2003 events produced strong westerly </a:t>
            </a:r>
            <a:r>
              <a:rPr lang="en-US" sz="2000" dirty="0" smtClean="0">
                <a:latin typeface="Arial"/>
                <a:cs typeface="Arial"/>
              </a:rPr>
              <a:t>windstorms in the Vancouver, BC, region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Only modest impact in Portland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NW G 26 mph </a:t>
            </a:r>
            <a:r>
              <a:rPr lang="en-US" sz="2000" dirty="0" smtClean="0">
                <a:latin typeface="Arial"/>
                <a:cs typeface="Arial"/>
              </a:rPr>
              <a:t>1999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NW G 31 mph 2003</a:t>
            </a:r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13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47" y="1334379"/>
            <a:ext cx="5162383" cy="5018983"/>
          </a:xfr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341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11317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The </a:t>
            </a:r>
            <a:r>
              <a:rPr lang="en-US" sz="2000" dirty="0" smtClean="0">
                <a:latin typeface="Arial"/>
                <a:cs typeface="Arial"/>
              </a:rPr>
              <a:t>29 Aug 2015 storm </a:t>
            </a:r>
            <a:r>
              <a:rPr lang="en-US" sz="2000" dirty="0" smtClean="0">
                <a:latin typeface="Arial"/>
                <a:cs typeface="Arial"/>
              </a:rPr>
              <a:t>track (light blue) falls comfortably within known “Classic Path” windstorms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However, there are some good reasons to put the storm in a “Semi-Classic” category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P</a:t>
            </a:r>
            <a:r>
              <a:rPr lang="en-US" sz="2000" dirty="0" smtClean="0">
                <a:latin typeface="Arial"/>
                <a:cs typeface="Arial"/>
              </a:rPr>
              <a:t>eak gust distributions tell part of this story</a:t>
            </a:r>
            <a:r>
              <a:rPr lang="is-IS" sz="2000" dirty="0" smtClean="0">
                <a:latin typeface="Arial"/>
                <a:cs typeface="Arial"/>
              </a:rPr>
              <a:t>…</a:t>
            </a:r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517" y="1518536"/>
            <a:ext cx="4815664" cy="4681895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9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11317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Peak gusts (mph)</a:t>
            </a: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96" y="1515749"/>
            <a:ext cx="3087003" cy="4840601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1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11317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Peak gusts (mph)</a:t>
            </a: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96" y="1515749"/>
            <a:ext cx="3087003" cy="4840601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16</a:t>
            </a:fld>
            <a:endParaRPr lang="en-US" dirty="0"/>
          </a:p>
        </p:txBody>
      </p:sp>
      <p:pic>
        <p:nvPicPr>
          <p:cNvPr id="2" name="Picture 1" descr="29Aug2015_NewPeakGustMap_CAORWABC_InMPH_15Oct2015_12in_72dpi_Crop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17" y="1426429"/>
            <a:ext cx="3108382" cy="5110391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751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83117" cy="5121275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California barely feels the storm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latin typeface="Arial"/>
                <a:cs typeface="Arial"/>
              </a:rPr>
              <a:t>Not a typical classic-path characteristic</a:t>
            </a:r>
          </a:p>
          <a:p>
            <a:pPr lvl="1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Oregon receives a glancing blow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latin typeface="Arial"/>
                <a:cs typeface="Arial"/>
              </a:rPr>
              <a:t>The northwest coast gets high-wind criteria gusts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latin typeface="Arial"/>
                <a:cs typeface="Arial"/>
              </a:rPr>
              <a:t>Strongest interior winds at the north end of the Willamette Valley—this is a classic-path characteristic</a:t>
            </a:r>
          </a:p>
          <a:p>
            <a:pPr lvl="1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Western Washington is slammed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latin typeface="Arial"/>
                <a:cs typeface="Arial"/>
              </a:rPr>
              <a:t>High wind over most of the coast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latin typeface="Arial"/>
                <a:cs typeface="Arial"/>
              </a:rPr>
              <a:t>Also over North Inland Waters</a:t>
            </a:r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96" y="1515749"/>
            <a:ext cx="3087003" cy="4840601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17</a:t>
            </a:fld>
            <a:endParaRPr lang="en-US" dirty="0"/>
          </a:p>
        </p:txBody>
      </p:sp>
      <p:pic>
        <p:nvPicPr>
          <p:cNvPr id="2" name="Picture 1" descr="29Aug2015_NewPeakGustMap_CAORWABC_InMPH_15Oct2015_12in_72dpi_Crop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17" y="1426429"/>
            <a:ext cx="3108382" cy="5110391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32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83117" cy="5121275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11 Dec 2014: A good example of a classic path windstorm</a:t>
            </a:r>
          </a:p>
          <a:p>
            <a:pPr marL="685800" lvl="1"/>
            <a:r>
              <a:rPr lang="en-US" sz="1600" dirty="0" smtClean="0">
                <a:latin typeface="Arial"/>
                <a:cs typeface="Arial"/>
              </a:rPr>
              <a:t>The two storms occurred just 9 months apart and in entirely different seasons, making them interesting to </a:t>
            </a:r>
            <a:r>
              <a:rPr lang="en-US" sz="1600" dirty="0" err="1" smtClean="0">
                <a:latin typeface="Arial"/>
                <a:cs typeface="Arial"/>
              </a:rPr>
              <a:t>intercompare</a:t>
            </a:r>
            <a:endParaRPr lang="en-US" sz="1600" dirty="0" smtClean="0">
              <a:latin typeface="Arial"/>
              <a:cs typeface="Arial"/>
            </a:endParaRP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California slammed (San Francisco Bay Area: “#</a:t>
            </a:r>
            <a:r>
              <a:rPr lang="en-US" sz="2000" dirty="0" err="1">
                <a:latin typeface="Arial"/>
                <a:cs typeface="Arial"/>
              </a:rPr>
              <a:t>H</a:t>
            </a:r>
            <a:r>
              <a:rPr lang="en-US" sz="2000" dirty="0" err="1" smtClean="0">
                <a:latin typeface="Arial"/>
                <a:cs typeface="Arial"/>
              </a:rPr>
              <a:t>ellastorm</a:t>
            </a:r>
            <a:r>
              <a:rPr lang="en-US" sz="2000" dirty="0" smtClean="0">
                <a:latin typeface="Arial"/>
                <a:cs typeface="Arial"/>
              </a:rPr>
              <a:t>”)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Oregon slammed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Washington slammed</a:t>
            </a:r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96" y="1515750"/>
            <a:ext cx="3087003" cy="4840599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17" y="1426429"/>
            <a:ext cx="3108382" cy="5110390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961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83117" cy="5121275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Main reasons for the difference in outcomes: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685800" lvl="1"/>
            <a:r>
              <a:rPr lang="en-US" sz="1600" dirty="0" smtClean="0">
                <a:latin typeface="Arial"/>
                <a:cs typeface="Arial"/>
              </a:rPr>
              <a:t>The Aug windstorm tracked further offshore, especially for California and Oregon</a:t>
            </a:r>
          </a:p>
          <a:p>
            <a:pPr marL="685800" lvl="1"/>
            <a:endParaRPr lang="en-US" sz="1600" dirty="0">
              <a:latin typeface="Arial"/>
              <a:cs typeface="Arial"/>
            </a:endParaRPr>
          </a:p>
          <a:p>
            <a:pPr marL="685800" lvl="1"/>
            <a:r>
              <a:rPr lang="en-US" sz="1600" dirty="0" smtClean="0">
                <a:latin typeface="Arial"/>
                <a:cs typeface="Arial"/>
              </a:rPr>
              <a:t>Aug windstorm had shallower minimum central pressure (~986 </a:t>
            </a:r>
            <a:r>
              <a:rPr lang="en-US" sz="1600" dirty="0" err="1" smtClean="0">
                <a:latin typeface="Arial"/>
                <a:cs typeface="Arial"/>
              </a:rPr>
              <a:t>hPa</a:t>
            </a:r>
            <a:r>
              <a:rPr lang="en-US" sz="1600" dirty="0" smtClean="0">
                <a:latin typeface="Arial"/>
                <a:cs typeface="Arial"/>
              </a:rPr>
              <a:t> vs. ~974 </a:t>
            </a:r>
            <a:r>
              <a:rPr lang="en-US" sz="1600" dirty="0" err="1" smtClean="0">
                <a:latin typeface="Arial"/>
                <a:cs typeface="Arial"/>
              </a:rPr>
              <a:t>hPa</a:t>
            </a:r>
            <a:r>
              <a:rPr lang="en-US" sz="1600" dirty="0" smtClean="0">
                <a:latin typeface="Arial"/>
                <a:cs typeface="Arial"/>
              </a:rPr>
              <a:t>)</a:t>
            </a:r>
          </a:p>
          <a:p>
            <a:pPr marL="685800" lvl="1"/>
            <a:endParaRPr lang="en-US" sz="1600" dirty="0">
              <a:latin typeface="Arial"/>
              <a:cs typeface="Arial"/>
            </a:endParaRPr>
          </a:p>
          <a:p>
            <a:pPr marL="685800" lvl="1"/>
            <a:r>
              <a:rPr lang="en-US" sz="1600" smtClean="0">
                <a:latin typeface="Arial"/>
                <a:cs typeface="Arial"/>
              </a:rPr>
              <a:t>Upper-wind </a:t>
            </a:r>
            <a:r>
              <a:rPr lang="en-US" sz="1600" dirty="0" smtClean="0">
                <a:latin typeface="Arial"/>
                <a:cs typeface="Arial"/>
              </a:rPr>
              <a:t>support configuration also likely different (analysis underway)</a:t>
            </a:r>
            <a:endParaRPr lang="en-US" sz="16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96" y="1515749"/>
            <a:ext cx="3087003" cy="4840601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Preliminary Storm Track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19</a:t>
            </a:fld>
            <a:endParaRPr lang="en-US" dirty="0"/>
          </a:p>
        </p:txBody>
      </p:sp>
      <p:pic>
        <p:nvPicPr>
          <p:cNvPr id="2" name="Picture 1" descr="29Aug2015_NewPeakGustMap_CAORWABC_InMPH_15Oct2015_12in_72dpi_Crop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17" y="1426429"/>
            <a:ext cx="3108382" cy="5110391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632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652350"/>
            <a:ext cx="8229600" cy="270400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Portland peak 2-min wind </a:t>
            </a:r>
            <a:r>
              <a:rPr lang="en-US" sz="2000" dirty="0" smtClean="0">
                <a:latin typeface="Arial"/>
                <a:cs typeface="Arial"/>
              </a:rPr>
              <a:t>was actually </a:t>
            </a:r>
            <a:r>
              <a:rPr lang="en-US" sz="2000" dirty="0" smtClean="0">
                <a:latin typeface="Arial"/>
                <a:cs typeface="Arial"/>
              </a:rPr>
              <a:t>32 mph during 29 Aug 2015—but not in the hourly </a:t>
            </a:r>
            <a:r>
              <a:rPr lang="en-US" sz="2000" dirty="0" err="1" smtClean="0">
                <a:latin typeface="Arial"/>
                <a:cs typeface="Arial"/>
              </a:rPr>
              <a:t>obs</a:t>
            </a:r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29 Aug 2015 stands above the rest, though the 01 Sep 1961 storm up north, which started affecting BC late on 31 Aug, is a close contender</a:t>
            </a:r>
          </a:p>
          <a:p>
            <a:pPr marL="685800" lvl="1"/>
            <a:r>
              <a:rPr lang="en-US" sz="1800" dirty="0" smtClean="0">
                <a:latin typeface="Arial"/>
                <a:cs typeface="Arial"/>
              </a:rPr>
              <a:t>There are many similarities between the 1961 and 2015 storms in the northern region (WA and BC) that warrant further analysis</a:t>
            </a:r>
            <a:endParaRPr lang="en-US" sz="18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Strongest August Windstorms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2560861"/>
              </p:ext>
            </p:extLst>
          </p:nvPr>
        </p:nvGraphicFramePr>
        <p:xfrm>
          <a:off x="457200" y="1383619"/>
          <a:ext cx="8229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Maximum Wind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 or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2-minute average)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#1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#2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#3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Honorary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 (1953-2015)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29 Aug 2015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35 mph (180º)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24 Aug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1969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 mph (200º)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12 Aug 1965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 mph (160º)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01 Sep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1961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35 mph (180º) 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(1948-2015)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29 Aug 2015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mph (180º)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01 Aug 1964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 mph (190º)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03 Aug 1956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 mph (180º)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01 Sep 1961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mph (225º)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86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257021"/>
            <a:ext cx="8229600" cy="112463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Probably!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Arial"/>
                <a:cs typeface="Arial"/>
              </a:rPr>
              <a:t>Warmest Windstorm On Record?</a:t>
            </a:r>
            <a:endParaRPr lang="en-US" sz="2400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192037"/>
              </p:ext>
            </p:extLst>
          </p:nvPr>
        </p:nvGraphicFramePr>
        <p:xfrm>
          <a:off x="457200" y="1383619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Max Temperature (ºF)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During Main Wind Surge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Oct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 Oct 1962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Salem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61*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Olympia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Sea-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Tac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72.7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69.3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58.0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41358" y="5252257"/>
            <a:ext cx="113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* Eugene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5289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257021"/>
            <a:ext cx="8229600" cy="1124630"/>
          </a:xfrm>
        </p:spPr>
        <p:txBody>
          <a:bodyPr>
            <a:normAutofit fontScale="92500" lnSpcReduction="20000"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Strong August sun = high temps? Not necessarily: 10 Oct 2015, and</a:t>
            </a:r>
            <a:r>
              <a:rPr lang="is-IS" sz="2000" dirty="0" smtClean="0">
                <a:latin typeface="Arial"/>
                <a:cs typeface="Arial"/>
              </a:rPr>
              <a:t>…</a:t>
            </a:r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The other top August windstorms (e.g. 1969, 1965, 1961) did not have </a:t>
            </a:r>
            <a:r>
              <a:rPr lang="en-US" sz="2000" dirty="0" smtClean="0">
                <a:latin typeface="Arial"/>
                <a:cs typeface="Arial"/>
              </a:rPr>
              <a:t>the toasty temperatures of 29 </a:t>
            </a:r>
            <a:r>
              <a:rPr lang="en-US" sz="2000" dirty="0" smtClean="0">
                <a:latin typeface="Arial"/>
                <a:cs typeface="Arial"/>
              </a:rPr>
              <a:t>Aug or 10 Oct 2015</a:t>
            </a:r>
          </a:p>
          <a:p>
            <a:pPr marL="685800" lvl="1"/>
            <a:r>
              <a:rPr lang="en-US" sz="1600" dirty="0" smtClean="0">
                <a:latin typeface="Arial"/>
                <a:cs typeface="Arial"/>
              </a:rPr>
              <a:t>Temps were more like warm winter-time storms (55-60ºF)</a:t>
            </a:r>
            <a:endParaRPr lang="en-US" sz="16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Arial"/>
                <a:cs typeface="Arial"/>
              </a:rPr>
              <a:t>Warmest Windstorm On Record?</a:t>
            </a:r>
            <a:endParaRPr lang="en-US" sz="2400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00017898"/>
              </p:ext>
            </p:extLst>
          </p:nvPr>
        </p:nvGraphicFramePr>
        <p:xfrm>
          <a:off x="457200" y="1383619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Max Temperature (ºF)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During Main Wind Surge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Oct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 Oct 1962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Salem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61*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Olympia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Sea-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Tac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72.7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69.3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58.0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05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257021"/>
            <a:ext cx="8229600" cy="112463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High temps were perhaps aided by the big </a:t>
            </a:r>
            <a:r>
              <a:rPr lang="en-US" sz="2000" i="1" dirty="0" smtClean="0">
                <a:latin typeface="Arial"/>
                <a:cs typeface="Arial"/>
              </a:rPr>
              <a:t>El Niño</a:t>
            </a:r>
            <a:r>
              <a:rPr lang="en-US" sz="2000" dirty="0" smtClean="0">
                <a:latin typeface="Arial"/>
                <a:cs typeface="Arial"/>
              </a:rPr>
              <a:t>?</a:t>
            </a:r>
          </a:p>
          <a:p>
            <a:pPr marL="685800" lvl="1"/>
            <a:r>
              <a:rPr lang="en-US" sz="1600" dirty="0" err="1" smtClean="0">
                <a:latin typeface="Arial"/>
                <a:cs typeface="Arial"/>
              </a:rPr>
              <a:t>Extratropical</a:t>
            </a:r>
            <a:r>
              <a:rPr lang="en-US" sz="1600" dirty="0" smtClean="0">
                <a:latin typeface="Arial"/>
                <a:cs typeface="Arial"/>
              </a:rPr>
              <a:t> cyclone had a tropical tap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Arial"/>
                <a:cs typeface="Arial"/>
              </a:rPr>
              <a:t>Warmest Windstorm On Record?</a:t>
            </a:r>
            <a:endParaRPr lang="en-US" sz="2400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38560743"/>
              </p:ext>
            </p:extLst>
          </p:nvPr>
        </p:nvGraphicFramePr>
        <p:xfrm>
          <a:off x="457200" y="1383619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Max Temperature (ºF)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During Main Wind Surge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Oct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 Oct 1962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Salem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61*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Olympia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Sea-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Tac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72.7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69.3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58.0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7175" y="5987018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Or</a:t>
            </a:r>
            <a:r>
              <a:rPr lang="is-IS" dirty="0" smtClean="0">
                <a:latin typeface="Arial"/>
                <a:cs typeface="Arial"/>
              </a:rPr>
              <a:t>… or...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41358" y="5252257"/>
            <a:ext cx="113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* Eugene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2079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257021"/>
            <a:ext cx="8229600" cy="112463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High temps were perhaps aided by the big </a:t>
            </a:r>
            <a:r>
              <a:rPr lang="en-US" sz="2000" i="1" dirty="0" smtClean="0">
                <a:latin typeface="Arial"/>
                <a:cs typeface="Arial"/>
              </a:rPr>
              <a:t>El Niño</a:t>
            </a:r>
            <a:r>
              <a:rPr lang="en-US" sz="2000" dirty="0" smtClean="0">
                <a:latin typeface="Arial"/>
                <a:cs typeface="Arial"/>
              </a:rPr>
              <a:t>?</a:t>
            </a:r>
          </a:p>
          <a:p>
            <a:pPr marL="685800" lvl="1"/>
            <a:r>
              <a:rPr lang="en-US" sz="1600" dirty="0" err="1" smtClean="0">
                <a:latin typeface="Arial"/>
                <a:cs typeface="Arial"/>
              </a:rPr>
              <a:t>Extratropical</a:t>
            </a:r>
            <a:r>
              <a:rPr lang="en-US" sz="1600" dirty="0" smtClean="0">
                <a:latin typeface="Arial"/>
                <a:cs typeface="Arial"/>
              </a:rPr>
              <a:t> cyclone had a tropical tap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6600"/>
                </a:solidFill>
                <a:latin typeface="Arial"/>
                <a:cs typeface="Arial"/>
              </a:rPr>
              <a:t>Warmest Windstorm On Record?</a:t>
            </a:r>
            <a:endParaRPr lang="en-US" sz="2400" dirty="0"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82820575"/>
              </p:ext>
            </p:extLst>
          </p:nvPr>
        </p:nvGraphicFramePr>
        <p:xfrm>
          <a:off x="457200" y="1383619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Max Temperature (ºF)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During Main Wind Surge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Oct 2015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 Oct 1962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Salem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61*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Olympia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Sea-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Tac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68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72.7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69.3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58.0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7175" y="5987018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Or</a:t>
            </a:r>
            <a:r>
              <a:rPr lang="is-IS" dirty="0" smtClean="0">
                <a:latin typeface="Arial"/>
                <a:cs typeface="Arial"/>
              </a:rPr>
              <a:t>… or...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2299" y="5898480"/>
            <a:ext cx="3044423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0" h="38100" prst="coolSlant"/>
            </a:sp3d>
          </a:bodyPr>
          <a:lstStyle/>
          <a:p>
            <a:r>
              <a:rPr lang="en-US" sz="4400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glow rad="101600">
                    <a:srgbClr val="A4FF0F">
                      <a:alpha val="75000"/>
                    </a:srgbClr>
                  </a:glow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Phosphate Solid"/>
                <a:cs typeface="Arial"/>
              </a:rPr>
              <a:t>THE BLOB?!?</a:t>
            </a:r>
            <a:endParaRPr lang="en-US" sz="4400" dirty="0">
              <a:ln>
                <a:solidFill>
                  <a:schemeClr val="tx1"/>
                </a:solidFill>
              </a:ln>
              <a:solidFill>
                <a:schemeClr val="bg2">
                  <a:lumMod val="50000"/>
                </a:schemeClr>
              </a:solidFill>
              <a:effectLst>
                <a:glow rad="101600">
                  <a:srgbClr val="A4FF0F">
                    <a:alpha val="75000"/>
                  </a:srgbClr>
                </a:glow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Phosphate Solid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41358" y="5252257"/>
            <a:ext cx="113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* Eugene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9562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03550"/>
            <a:ext cx="8229600" cy="2552800"/>
          </a:xfrm>
        </p:spPr>
        <p:txBody>
          <a:bodyPr>
            <a:normAutofit fontScale="92500" lnSpcReduction="20000"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29 Aug 2015 set new records further north, but not quite in the Portland area</a:t>
            </a:r>
          </a:p>
          <a:p>
            <a:pPr marL="285750" indent="-285750"/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At Abbotsford, the honorary 1961 storm brought a considerably lower pressure than the 2015 event, 991.9 </a:t>
            </a:r>
            <a:r>
              <a:rPr lang="en-US" sz="2000" dirty="0" err="1" smtClean="0">
                <a:latin typeface="Arial"/>
                <a:cs typeface="Arial"/>
              </a:rPr>
              <a:t>hPa</a:t>
            </a:r>
            <a:r>
              <a:rPr lang="en-US" sz="2000" dirty="0" smtClean="0">
                <a:latin typeface="Arial"/>
                <a:cs typeface="Arial"/>
              </a:rPr>
              <a:t>, but at </a:t>
            </a:r>
            <a:r>
              <a:rPr lang="en-US" sz="2000" i="1" dirty="0" smtClean="0">
                <a:latin typeface="Arial"/>
                <a:cs typeface="Arial"/>
              </a:rPr>
              <a:t>0200</a:t>
            </a:r>
            <a:r>
              <a:rPr lang="en-US" sz="2000" dirty="0" smtClean="0">
                <a:latin typeface="Arial"/>
                <a:cs typeface="Arial"/>
              </a:rPr>
              <a:t> on 01 Sep, thus not an August reading (so close!)</a:t>
            </a:r>
          </a:p>
          <a:p>
            <a:pPr marL="285750" indent="-285750"/>
            <a:endParaRPr lang="en-US" sz="2000" dirty="0" smtClean="0">
              <a:latin typeface="Arial"/>
              <a:cs typeface="Arial"/>
            </a:endParaRPr>
          </a:p>
          <a:p>
            <a:pPr marL="285750" indent="-285750"/>
            <a:r>
              <a:rPr lang="en-US" sz="2000" i="1" dirty="0" smtClean="0">
                <a:latin typeface="Arial"/>
                <a:cs typeface="Arial"/>
              </a:rPr>
              <a:t>(To put these numbers in perspective: PDX during 12 Dec 1995 972.9 </a:t>
            </a:r>
            <a:r>
              <a:rPr lang="en-US" sz="2000" i="1" dirty="0" err="1" smtClean="0">
                <a:latin typeface="Arial"/>
                <a:cs typeface="Arial"/>
              </a:rPr>
              <a:t>hPa</a:t>
            </a:r>
            <a:r>
              <a:rPr lang="en-US" sz="2000" i="1" dirty="0" smtClean="0">
                <a:latin typeface="Arial"/>
                <a:cs typeface="Arial"/>
              </a:rPr>
              <a:t>, Hurricane Patricia 879 </a:t>
            </a:r>
            <a:r>
              <a:rPr lang="en-US" sz="2000" i="1" dirty="0" err="1" smtClean="0">
                <a:latin typeface="Arial"/>
                <a:cs typeface="Arial"/>
              </a:rPr>
              <a:t>hPa</a:t>
            </a:r>
            <a:r>
              <a:rPr lang="en-US" sz="2000" i="1" dirty="0" smtClean="0">
                <a:latin typeface="Arial"/>
                <a:cs typeface="Arial"/>
              </a:rPr>
              <a:t> [25.96”])</a:t>
            </a:r>
            <a:endParaRPr lang="en-US" sz="2000" i="1" dirty="0">
              <a:latin typeface="Arial"/>
              <a:cs typeface="Arial"/>
            </a:endParaRPr>
          </a:p>
          <a:p>
            <a:pPr marL="285750" indent="-285750"/>
            <a:endParaRPr lang="en-US" sz="16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Lowest August Sea-Level Pressures On Record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9016660"/>
              </p:ext>
            </p:extLst>
          </p:nvPr>
        </p:nvGraphicFramePr>
        <p:xfrm>
          <a:off x="457200" y="1383619"/>
          <a:ext cx="8229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Lowest Pressure 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#1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#2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#3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#4</a:t>
                      </a:r>
                      <a:endParaRPr lang="en-US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Abbotsford (1953-2015)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29 Aug 2015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998.3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31 Aug 1961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1000.1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06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Aug 1995</a:t>
                      </a:r>
                      <a:endParaRPr lang="en-US" dirty="0" smtClean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1000.2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25 Aug 2004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1001.2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Portland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(1948-2015)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28 Aug 1951*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997.0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29 Aug 2015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1000.5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10 Aug 1995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1002.4</a:t>
                      </a:r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51389" y="3405459"/>
            <a:ext cx="7735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* Deep and cold storm (~57-61ºF) for August, but winds were not particularly strong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839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4885074"/>
            <a:ext cx="8229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Windstorm occurrence is seasonal, occurring primarily from November through March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This is congruent with the rainy season and is a product of seasonal changes in the global atmospheric circulation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Climatology of Southwest BC Windstorms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3" name="Content Placeholder 2" descr="Figure_WindstormSeasonality_1964-201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" r="217"/>
          <a:stretch/>
        </p:blipFill>
        <p:spPr>
          <a:xfrm>
            <a:off x="1719385" y="1197710"/>
            <a:ext cx="5677877" cy="3673867"/>
          </a:xfrm>
        </p:spPr>
      </p:pic>
      <p:sp>
        <p:nvSpPr>
          <p:cNvPr id="4" name="TextBox 3"/>
          <p:cNvSpPr txBox="1"/>
          <p:nvPr/>
        </p:nvSpPr>
        <p:spPr>
          <a:xfrm>
            <a:off x="4960253" y="1277200"/>
            <a:ext cx="1981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1964 to 2012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Seasonality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4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199" y="4885074"/>
            <a:ext cx="8229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High windstorms in August are extremely rare: Zero in the 49 years from 1964 to 2012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Now, extend the timeframe three more years, and you get one </a:t>
            </a:r>
            <a:r>
              <a:rPr lang="en-US" sz="2000" dirty="0" smtClean="0">
                <a:latin typeface="Arial"/>
                <a:cs typeface="Arial"/>
              </a:rPr>
              <a:t>August windstorm in </a:t>
            </a:r>
            <a:r>
              <a:rPr lang="en-US" sz="2000" dirty="0" smtClean="0">
                <a:latin typeface="Arial"/>
                <a:cs typeface="Arial"/>
              </a:rPr>
              <a:t>52 years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Climatology of Southwest BC Windstorms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3" name="Content Placeholder 2" descr="Figure_WindstormSeasonality_1964-201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" r="217"/>
          <a:stretch/>
        </p:blipFill>
        <p:spPr>
          <a:xfrm>
            <a:off x="1719385" y="1197710"/>
            <a:ext cx="5677877" cy="3673867"/>
          </a:xfrm>
        </p:spPr>
      </p:pic>
      <p:sp>
        <p:nvSpPr>
          <p:cNvPr id="4" name="TextBox 3"/>
          <p:cNvSpPr txBox="1"/>
          <p:nvPr/>
        </p:nvSpPr>
        <p:spPr>
          <a:xfrm>
            <a:off x="4960253" y="1277200"/>
            <a:ext cx="1981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1964 to 2012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Seasonality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27</a:t>
            </a:fld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357259" y="4262496"/>
            <a:ext cx="808203" cy="356010"/>
          </a:xfrm>
          <a:custGeom>
            <a:avLst/>
            <a:gdLst>
              <a:gd name="connsiteX0" fmla="*/ 0 w 808203"/>
              <a:gd name="connsiteY0" fmla="*/ 356010 h 356010"/>
              <a:gd name="connsiteX1" fmla="*/ 404102 w 808203"/>
              <a:gd name="connsiteY1" fmla="*/ 240547 h 356010"/>
              <a:gd name="connsiteX2" fmla="*/ 808203 w 808203"/>
              <a:gd name="connsiteY2" fmla="*/ 0 h 35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8203" h="356010">
                <a:moveTo>
                  <a:pt x="0" y="356010"/>
                </a:moveTo>
                <a:lnTo>
                  <a:pt x="404102" y="240547"/>
                </a:lnTo>
                <a:lnTo>
                  <a:pt x="808203" y="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44801" y="1501014"/>
            <a:ext cx="817824" cy="837105"/>
          </a:xfrm>
          <a:custGeom>
            <a:avLst/>
            <a:gdLst>
              <a:gd name="connsiteX0" fmla="*/ 0 w 817824"/>
              <a:gd name="connsiteY0" fmla="*/ 837105 h 837105"/>
              <a:gd name="connsiteX1" fmla="*/ 413723 w 817824"/>
              <a:gd name="connsiteY1" fmla="*/ 0 h 837105"/>
              <a:gd name="connsiteX2" fmla="*/ 817824 w 817824"/>
              <a:gd name="connsiteY2" fmla="*/ 365632 h 837105"/>
              <a:gd name="connsiteX3" fmla="*/ 817824 w 817824"/>
              <a:gd name="connsiteY3" fmla="*/ 365632 h 83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7824" h="837105">
                <a:moveTo>
                  <a:pt x="0" y="837105"/>
                </a:moveTo>
                <a:lnTo>
                  <a:pt x="413723" y="0"/>
                </a:lnTo>
                <a:lnTo>
                  <a:pt x="817824" y="365632"/>
                </a:lnTo>
                <a:lnTo>
                  <a:pt x="817824" y="365632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5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88642"/>
            <a:ext cx="6096000" cy="4973319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Table: Frequency of hourly wind (1 or 2 min average) observations in knots for August from 1948-2015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The 29 Aug 2015 windstorm shows up as the one and only observation of 25 knots (out of 29,616 hourly observations shown) for 68 Augusts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Estimated mean return interval = 64 years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In contrast, </a:t>
            </a:r>
            <a:r>
              <a:rPr lang="en-US" sz="2000" dirty="0" smtClean="0">
                <a:latin typeface="Arial"/>
                <a:cs typeface="Arial"/>
              </a:rPr>
              <a:t>Abbotsford had a peak 2</a:t>
            </a:r>
            <a:r>
              <a:rPr lang="en-US" sz="2000" dirty="0" smtClean="0">
                <a:latin typeface="Arial"/>
                <a:cs typeface="Arial"/>
              </a:rPr>
              <a:t>-min wind of 30 knots</a:t>
            </a:r>
            <a:r>
              <a:rPr lang="en-US" sz="2000" dirty="0" smtClean="0">
                <a:latin typeface="Arial"/>
                <a:cs typeface="Arial"/>
              </a:rPr>
              <a:t>, which has an </a:t>
            </a:r>
            <a:r>
              <a:rPr lang="en-US" sz="2000" dirty="0" smtClean="0">
                <a:latin typeface="Arial"/>
                <a:cs typeface="Arial"/>
              </a:rPr>
              <a:t>estimated mean return interval = 200 years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Definitely rare wind speeds for August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Return Period For August Storms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28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40378849"/>
              </p:ext>
            </p:extLst>
          </p:nvPr>
        </p:nvGraphicFramePr>
        <p:xfrm>
          <a:off x="6667500" y="1388642"/>
          <a:ext cx="1905000" cy="4973319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Wind (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kt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Frequency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6135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2792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482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88642"/>
            <a:ext cx="6096000" cy="4973319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But for the storm season months, especially November through March, </a:t>
            </a:r>
            <a:r>
              <a:rPr lang="en-US" sz="2000" dirty="0" smtClean="0">
                <a:latin typeface="Arial"/>
                <a:cs typeface="Arial"/>
              </a:rPr>
              <a:t>the speeds are not </a:t>
            </a:r>
            <a:r>
              <a:rPr lang="en-US" sz="2000" dirty="0" smtClean="0">
                <a:latin typeface="Arial"/>
                <a:cs typeface="Arial"/>
              </a:rPr>
              <a:t>so unusual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This is an important consideration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The 29 Aug 2015 windstorm produced endemic </a:t>
            </a:r>
            <a:r>
              <a:rPr lang="en-US" sz="2000" dirty="0" smtClean="0">
                <a:latin typeface="Arial"/>
                <a:cs typeface="Arial"/>
              </a:rPr>
              <a:t>wind speeds—</a:t>
            </a:r>
            <a:r>
              <a:rPr lang="en-US" sz="2000" dirty="0" smtClean="0">
                <a:latin typeface="Arial"/>
                <a:cs typeface="Arial"/>
              </a:rPr>
              <a:t>winds that are expected to occur </a:t>
            </a:r>
            <a:r>
              <a:rPr lang="en-US" sz="2000" dirty="0" smtClean="0">
                <a:latin typeface="Arial"/>
                <a:cs typeface="Arial"/>
              </a:rPr>
              <a:t>nearly every </a:t>
            </a:r>
            <a:r>
              <a:rPr lang="en-US" sz="2000" dirty="0" smtClean="0">
                <a:latin typeface="Arial"/>
                <a:cs typeface="Arial"/>
              </a:rPr>
              <a:t>year during the wet season</a:t>
            </a:r>
          </a:p>
          <a:p>
            <a:pPr marL="285750" indent="-285750"/>
            <a:endParaRPr lang="en-US" sz="2000" dirty="0">
              <a:latin typeface="Arial"/>
              <a:cs typeface="Arial"/>
            </a:endParaRPr>
          </a:p>
          <a:p>
            <a:pPr marL="285750" indent="-285750"/>
            <a:r>
              <a:rPr lang="en-US" sz="2000" dirty="0" smtClean="0">
                <a:latin typeface="Arial"/>
                <a:cs typeface="Arial"/>
              </a:rPr>
              <a:t>But these endemic winds had a terrific impact on </a:t>
            </a:r>
            <a:r>
              <a:rPr lang="en-US" sz="2000" dirty="0" smtClean="0">
                <a:latin typeface="Arial"/>
                <a:cs typeface="Arial"/>
              </a:rPr>
              <a:t>trees and the power grid, </a:t>
            </a:r>
            <a:r>
              <a:rPr lang="en-US" sz="2000" dirty="0" smtClean="0">
                <a:latin typeface="Arial"/>
                <a:cs typeface="Arial"/>
              </a:rPr>
              <a:t>especially in places north of Portland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Return Period For August Storms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29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75449339"/>
              </p:ext>
            </p:extLst>
          </p:nvPr>
        </p:nvGraphicFramePr>
        <p:xfrm>
          <a:off x="6667500" y="1388642"/>
          <a:ext cx="1905000" cy="4973319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Wind (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kt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Frequency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6135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2792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921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297496"/>
            <a:ext cx="8229600" cy="3058854"/>
          </a:xfrm>
        </p:spPr>
        <p:txBody>
          <a:bodyPr>
            <a:normAutofit fontScale="92500" lnSpcReduction="20000"/>
          </a:bodyPr>
          <a:lstStyle/>
          <a:p>
            <a:r>
              <a:rPr lang="en-CA" sz="2000" dirty="0" smtClean="0">
                <a:latin typeface="Arial"/>
                <a:cs typeface="Arial"/>
              </a:rPr>
              <a:t>Not confident in some of the PGE numbers</a:t>
            </a:r>
            <a:r>
              <a:rPr lang="is-IS" sz="2000" dirty="0" smtClean="0">
                <a:latin typeface="Arial"/>
                <a:cs typeface="Arial"/>
              </a:rPr>
              <a:t>…</a:t>
            </a:r>
          </a:p>
          <a:p>
            <a:endParaRPr lang="is-IS" sz="2000" dirty="0" smtClean="0">
              <a:latin typeface="Arial"/>
              <a:cs typeface="Arial"/>
            </a:endParaRPr>
          </a:p>
          <a:p>
            <a:r>
              <a:rPr lang="is-IS" sz="2000" dirty="0" smtClean="0">
                <a:latin typeface="Arial"/>
                <a:cs typeface="Arial"/>
              </a:rPr>
              <a:t>However, if</a:t>
            </a:r>
            <a:r>
              <a:rPr lang="en-CA" sz="2000" dirty="0" smtClean="0">
                <a:latin typeface="Arial"/>
                <a:cs typeface="Arial"/>
              </a:rPr>
              <a:t> the figures are close they show something dramatically different than in the main strike zone of the 29 Aug storm, exemplified by the BC Hydro outcome</a:t>
            </a:r>
          </a:p>
          <a:p>
            <a:endParaRPr lang="en-CA" sz="2000" dirty="0">
              <a:latin typeface="Arial"/>
              <a:cs typeface="Arial"/>
            </a:endParaRPr>
          </a:p>
          <a:p>
            <a:r>
              <a:rPr lang="en-CA" sz="2000" dirty="0" smtClean="0">
                <a:latin typeface="Arial"/>
                <a:cs typeface="Arial"/>
              </a:rPr>
              <a:t>For comparison, the 1962 Columbus Day Storm impact </a:t>
            </a:r>
            <a:r>
              <a:rPr lang="en-CA" sz="2000" dirty="0" smtClean="0">
                <a:latin typeface="Arial"/>
                <a:cs typeface="Arial"/>
              </a:rPr>
              <a:t>on the BC Hydro grid:</a:t>
            </a:r>
          </a:p>
          <a:p>
            <a:pPr lvl="1"/>
            <a:r>
              <a:rPr lang="en-CA" sz="1700" dirty="0" smtClean="0">
                <a:latin typeface="Arial"/>
                <a:cs typeface="Arial"/>
              </a:rPr>
              <a:t>300,000 customers out (67%)</a:t>
            </a:r>
          </a:p>
          <a:p>
            <a:pPr lvl="1"/>
            <a:r>
              <a:rPr lang="en-CA" sz="1700" dirty="0" smtClean="0">
                <a:latin typeface="Arial"/>
                <a:cs typeface="Arial"/>
              </a:rPr>
              <a:t>The 29 Aug 2015 windstorm produced endemic peak wind speeds, but had a catastrophic windstorm outcome</a:t>
            </a:r>
            <a:endParaRPr lang="en-US" sz="1700" dirty="0">
              <a:latin typeface="Arial"/>
              <a:cs typeface="Arial"/>
            </a:endParaRPr>
          </a:p>
          <a:p>
            <a:endParaRPr lang="en-US" sz="2600" dirty="0" smtClean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Power Outages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42924759"/>
              </p:ext>
            </p:extLst>
          </p:nvPr>
        </p:nvGraphicFramePr>
        <p:xfrm>
          <a:off x="507555" y="1600200"/>
          <a:ext cx="817924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6204"/>
                <a:gridCol w="1831261"/>
                <a:gridCol w="1663888"/>
                <a:gridCol w="16078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29 Aug 2015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 Dec 2014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 Oct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2014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Portland (PGE)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22,000 (2.6%)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40,000 (4.8%)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75,000 (8.9%)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Vancouver</a:t>
                      </a:r>
                      <a:r>
                        <a:rPr lang="en-US" baseline="0" dirty="0" smtClean="0"/>
                        <a:t> (BC Hydro)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710,000 (50%)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78,000 (5.5%)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127" y="2712720"/>
            <a:ext cx="36576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PGE Customer Base (2015) ~841,000</a:t>
            </a:r>
          </a:p>
          <a:p>
            <a:r>
              <a:rPr lang="en-US" sz="1600" dirty="0" smtClean="0">
                <a:latin typeface="Arial"/>
                <a:cs typeface="Arial"/>
              </a:rPr>
              <a:t>BC Hydro (2015) </a:t>
            </a:r>
            <a:r>
              <a:rPr lang="en-US" sz="1600" dirty="0">
                <a:latin typeface="Arial"/>
                <a:cs typeface="Arial"/>
              </a:rPr>
              <a:t>~</a:t>
            </a:r>
            <a:r>
              <a:rPr lang="en-US" sz="1600" dirty="0" smtClean="0">
                <a:latin typeface="Arial"/>
                <a:cs typeface="Arial"/>
              </a:rPr>
              <a:t>1,420,000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6259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Some </a:t>
            </a:r>
            <a:r>
              <a:rPr lang="en-US" sz="3200" dirty="0" err="1" smtClean="0">
                <a:latin typeface="Arial"/>
                <a:cs typeface="Arial"/>
              </a:rPr>
              <a:t>Intercomparisons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4705312"/>
            <a:ext cx="8098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Peak gusts for the two storms are remarkably similar for the region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Both were also southeasters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29 Aug 2015 and 11 Dec 2014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5930932"/>
              </p:ext>
            </p:extLst>
          </p:nvPr>
        </p:nvGraphicFramePr>
        <p:xfrm>
          <a:off x="457198" y="1342404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Peak Gusts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(mph)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 Dec 2014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Victoria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Tsawassen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Terminal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Saturna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Island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Navy, Whidbey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078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Some </a:t>
            </a:r>
            <a:r>
              <a:rPr lang="en-US" sz="3200" dirty="0" err="1" smtClean="0">
                <a:latin typeface="Arial"/>
                <a:cs typeface="Arial"/>
              </a:rPr>
              <a:t>Intercomparisons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4705312"/>
            <a:ext cx="8098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similarity in peak gusts between these two storms, and their close timing being only nine months apart, offers a nice “laboratory” for considering seasonal changes in vegetation and impacts to the power grid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29 Aug 2015 and 11 Dec 2014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98085"/>
              </p:ext>
            </p:extLst>
          </p:nvPr>
        </p:nvGraphicFramePr>
        <p:xfrm>
          <a:off x="457198" y="1342404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Peak Gusts (mph)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 Dec 2014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Victoria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Tsawassen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Terminal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Saturna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Island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Navy, Whidbey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754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Some </a:t>
            </a:r>
            <a:r>
              <a:rPr lang="en-US" sz="3200" dirty="0" err="1" smtClean="0">
                <a:latin typeface="Arial"/>
                <a:cs typeface="Arial"/>
              </a:rPr>
              <a:t>Intercomparisons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4705312"/>
            <a:ext cx="80983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Late August: Deciduous trees are nearly fully foliated, soils are likely to be </a:t>
            </a:r>
            <a:r>
              <a:rPr lang="en-US" sz="2000" dirty="0" smtClean="0">
                <a:latin typeface="Arial"/>
                <a:cs typeface="Arial"/>
              </a:rPr>
              <a:t>dry, and trees may be water stressed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Mid December: Deciduous trees are completely leaf bare, soils are moist and may be close to saturation, and trees dormant and/or sufficiently hydrated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29 Aug 2015 and 11 Dec 2014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719145"/>
              </p:ext>
            </p:extLst>
          </p:nvPr>
        </p:nvGraphicFramePr>
        <p:xfrm>
          <a:off x="457198" y="1342404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Peak Gusts (mph)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 Dec 2014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Victoria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Tsawassen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Terminal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Saturna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Island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Navy, Whidbey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48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Some </a:t>
            </a:r>
            <a:r>
              <a:rPr lang="en-US" sz="3200" dirty="0" err="1" smtClean="0">
                <a:latin typeface="Arial"/>
                <a:cs typeface="Arial"/>
              </a:rPr>
              <a:t>Intercomparisons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4705312"/>
            <a:ext cx="80983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The outcome…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29 Aug 2015: 710,000 BC Hydro customers without power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11 Dec 2014: 78,000 customers without power</a:t>
            </a:r>
          </a:p>
          <a:p>
            <a:pPr marL="742950" lvl="1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~Same peak wind speeds, but an </a:t>
            </a:r>
            <a:r>
              <a:rPr lang="en-US" sz="2000" i="1" dirty="0" smtClean="0">
                <a:latin typeface="Arial"/>
                <a:cs typeface="Arial"/>
              </a:rPr>
              <a:t>order-of-magnitude </a:t>
            </a:r>
            <a:r>
              <a:rPr lang="en-US" sz="2000" dirty="0" smtClean="0">
                <a:latin typeface="Arial"/>
                <a:cs typeface="Arial"/>
              </a:rPr>
              <a:t>difference in the number of customers affected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29 Aug 2015 and 11 Dec 2014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652513"/>
              </p:ext>
            </p:extLst>
          </p:nvPr>
        </p:nvGraphicFramePr>
        <p:xfrm>
          <a:off x="457198" y="1342404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Peak Gusts (mph)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 Dec 2014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Victoria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Tsawassen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Terminal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Saturna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Island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Navy, Whidbey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78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Some </a:t>
            </a:r>
            <a:r>
              <a:rPr lang="en-US" sz="3200" dirty="0" err="1" smtClean="0">
                <a:latin typeface="Arial"/>
                <a:cs typeface="Arial"/>
              </a:rPr>
              <a:t>Intercomparisons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8" y="4705312"/>
            <a:ext cx="80983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Were differences in leaf cover, soil saturation and moisture stress the primary reasons for the difference in power outage magnitude between the two storms?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Probably, but the story is complex</a:t>
            </a:r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29 Aug 2015 and 11 Dec 2014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914104"/>
              </p:ext>
            </p:extLst>
          </p:nvPr>
        </p:nvGraphicFramePr>
        <p:xfrm>
          <a:off x="457198" y="1342404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Peak Gusts (mph)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Aug 2015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 Dec 2014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Vancouver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Abbotsford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Victoria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Tsawassen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Terminal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Saturna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Island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Bellingham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58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Navy, Whidbey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lang="en-US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166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36</a:t>
            </a:fld>
            <a:endParaRPr lang="en-US"/>
          </a:p>
        </p:txBody>
      </p:sp>
      <p:pic>
        <p:nvPicPr>
          <p:cNvPr id="4" name="Content Placeholder 3" descr="CatalpaTrees_TisdallPark_VancouverBC_16Sep2014_24in_72dpi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" r="166"/>
          <a:stretch/>
        </p:blipFill>
        <p:spPr>
          <a:xfrm>
            <a:off x="457200" y="1112663"/>
            <a:ext cx="5216701" cy="3495791"/>
          </a:xfrm>
          <a:ln w="12700" cmpd="sng">
            <a:solidFill>
              <a:schemeClr val="tx1"/>
            </a:solidFill>
          </a:ln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99" y="2869554"/>
            <a:ext cx="5216701" cy="3477800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4239122"/>
            <a:ext cx="149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16 Sep 2014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0099" y="5987018"/>
            <a:ext cx="1506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01 Dec 2014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692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37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95172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/>
                <a:cs typeface="Arial"/>
              </a:rPr>
              <a:t>Removal of foliage reduces wind drag forces by ~50% (</a:t>
            </a:r>
            <a:r>
              <a:rPr lang="en-US" sz="2000" dirty="0" err="1">
                <a:latin typeface="Arial"/>
                <a:cs typeface="Arial"/>
              </a:rPr>
              <a:t>Vollsinger</a:t>
            </a:r>
            <a:r>
              <a:rPr lang="en-US" sz="2000" dirty="0">
                <a:latin typeface="Arial"/>
                <a:cs typeface="Arial"/>
              </a:rPr>
              <a:t> et al. 2005</a:t>
            </a:r>
            <a:r>
              <a:rPr lang="en-US" sz="2000" dirty="0" smtClean="0">
                <a:latin typeface="Arial"/>
                <a:cs typeface="Arial"/>
              </a:rPr>
              <a:t>)</a:t>
            </a:r>
          </a:p>
          <a:p>
            <a:pPr lvl="1"/>
            <a:r>
              <a:rPr lang="en-US" sz="1800" dirty="0" smtClean="0">
                <a:latin typeface="Arial"/>
                <a:cs typeface="Arial"/>
              </a:rPr>
              <a:t>Likely varies between species, but a good rule of thumb</a:t>
            </a:r>
          </a:p>
          <a:p>
            <a:endParaRPr lang="en-US" sz="24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Rochester, NY: Branch </a:t>
            </a:r>
            <a:r>
              <a:rPr lang="en-US" sz="2000" smtClean="0">
                <a:latin typeface="Arial"/>
                <a:cs typeface="Arial"/>
              </a:rPr>
              <a:t>failures are four </a:t>
            </a:r>
            <a:r>
              <a:rPr lang="en-US" sz="2000" dirty="0" smtClean="0">
                <a:latin typeface="Arial"/>
                <a:cs typeface="Arial"/>
              </a:rPr>
              <a:t>times more likely during the “leafy period” (May-Oct) (</a:t>
            </a:r>
            <a:r>
              <a:rPr lang="en-US" sz="2000" dirty="0" err="1" smtClean="0">
                <a:latin typeface="Arial"/>
                <a:cs typeface="Arial"/>
              </a:rPr>
              <a:t>Luly</a:t>
            </a:r>
            <a:r>
              <a:rPr lang="en-US" sz="2000" dirty="0" smtClean="0">
                <a:latin typeface="Arial"/>
                <a:cs typeface="Arial"/>
              </a:rPr>
              <a:t> et al. 2002)</a:t>
            </a:r>
          </a:p>
          <a:p>
            <a:pPr lvl="1"/>
            <a:r>
              <a:rPr lang="en-US" sz="1800" dirty="0" smtClean="0">
                <a:latin typeface="Arial"/>
                <a:cs typeface="Arial"/>
              </a:rPr>
              <a:t>This despite high winds being more frequent during the leafless period</a:t>
            </a:r>
          </a:p>
          <a:p>
            <a:pPr lvl="1"/>
            <a:r>
              <a:rPr lang="en-US" sz="1800" dirty="0" smtClean="0">
                <a:latin typeface="Arial"/>
                <a:cs typeface="Arial"/>
              </a:rPr>
              <a:t>Eastern trees are planted in the West</a:t>
            </a:r>
            <a:endParaRPr lang="en-US" sz="1800" dirty="0">
              <a:latin typeface="Arial"/>
              <a:cs typeface="Arial"/>
            </a:endParaRPr>
          </a:p>
          <a:p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57200" y="4435100"/>
            <a:ext cx="85140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/>
            <a:r>
              <a:rPr lang="en-US" sz="1200" dirty="0" err="1">
                <a:latin typeface="Arial"/>
                <a:cs typeface="Arial"/>
              </a:rPr>
              <a:t>Vollsinger</a:t>
            </a:r>
            <a:r>
              <a:rPr lang="en-US" sz="1200" dirty="0">
                <a:latin typeface="Arial"/>
                <a:cs typeface="Arial"/>
              </a:rPr>
              <a:t>, S., Mitchell, S. J., Byrne, K. E., Novak, M. D. and M. </a:t>
            </a:r>
            <a:r>
              <a:rPr lang="en-US" sz="1200" dirty="0" err="1">
                <a:latin typeface="Arial"/>
                <a:cs typeface="Arial"/>
              </a:rPr>
              <a:t>Rudnicki</a:t>
            </a:r>
            <a:r>
              <a:rPr lang="en-US" sz="1200" dirty="0">
                <a:latin typeface="Arial"/>
                <a:cs typeface="Arial"/>
              </a:rPr>
              <a:t>, 2005: Wind tunnel measurements of crown streamlining and drag relationships for several hardwood species. </a:t>
            </a:r>
            <a:r>
              <a:rPr lang="en-US" sz="1200" i="1" dirty="0">
                <a:latin typeface="Arial"/>
                <a:cs typeface="Arial"/>
              </a:rPr>
              <a:t>Can. J. For. Res.,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b="1" dirty="0">
                <a:latin typeface="Arial"/>
                <a:cs typeface="Arial"/>
              </a:rPr>
              <a:t>35</a:t>
            </a:r>
            <a:r>
              <a:rPr lang="en-US" sz="1200" dirty="0">
                <a:latin typeface="Arial"/>
                <a:cs typeface="Arial"/>
              </a:rPr>
              <a:t>, 1238-1249</a:t>
            </a:r>
            <a:r>
              <a:rPr lang="en-US" sz="1200" dirty="0" smtClean="0">
                <a:latin typeface="Arial"/>
                <a:cs typeface="Arial"/>
              </a:rPr>
              <a:t>.</a:t>
            </a:r>
          </a:p>
          <a:p>
            <a:pPr lvl="8"/>
            <a:endParaRPr lang="en-US" sz="1200" dirty="0">
              <a:latin typeface="Arial"/>
              <a:cs typeface="Arial"/>
            </a:endParaRPr>
          </a:p>
          <a:p>
            <a:pPr lvl="8"/>
            <a:r>
              <a:rPr lang="en-US" sz="1200" dirty="0" err="1">
                <a:latin typeface="Arial"/>
                <a:cs typeface="Arial"/>
              </a:rPr>
              <a:t>Luly</a:t>
            </a:r>
            <a:r>
              <a:rPr lang="en-US" sz="1200" dirty="0">
                <a:latin typeface="Arial"/>
                <a:cs typeface="Arial"/>
              </a:rPr>
              <a:t>, C. J., </a:t>
            </a:r>
            <a:r>
              <a:rPr lang="en-US" sz="1200" dirty="0" err="1">
                <a:latin typeface="Arial"/>
                <a:cs typeface="Arial"/>
              </a:rPr>
              <a:t>Pleninger</a:t>
            </a:r>
            <a:r>
              <a:rPr lang="en-US" sz="1200" dirty="0">
                <a:latin typeface="Arial"/>
                <a:cs typeface="Arial"/>
              </a:rPr>
              <a:t>, A., and S. </a:t>
            </a:r>
            <a:r>
              <a:rPr lang="en-US" sz="1200" dirty="0" err="1">
                <a:latin typeface="Arial"/>
                <a:cs typeface="Arial"/>
              </a:rPr>
              <a:t>Sisinni</a:t>
            </a:r>
            <a:r>
              <a:rPr lang="en-US" sz="1200" dirty="0">
                <a:latin typeface="Arial"/>
                <a:cs typeface="Arial"/>
              </a:rPr>
              <a:t>, 2002: The effect of wind gusts on branch </a:t>
            </a:r>
            <a:r>
              <a:rPr lang="en-US" sz="1200" dirty="0" smtClean="0">
                <a:latin typeface="Arial"/>
                <a:cs typeface="Arial"/>
              </a:rPr>
              <a:t>failures </a:t>
            </a:r>
            <a:r>
              <a:rPr lang="en-US" sz="1200" dirty="0">
                <a:latin typeface="Arial"/>
                <a:cs typeface="Arial"/>
              </a:rPr>
              <a:t>in the city of Rochester, New York, US. </a:t>
            </a:r>
            <a:r>
              <a:rPr lang="en-US" sz="1200" i="1" dirty="0">
                <a:latin typeface="Arial"/>
                <a:cs typeface="Arial"/>
              </a:rPr>
              <a:t>Proceedings of the Tree Structure and Mechanics Conference. </a:t>
            </a:r>
            <a:r>
              <a:rPr lang="en-US" sz="1200" dirty="0">
                <a:latin typeface="Arial"/>
                <a:cs typeface="Arial"/>
              </a:rPr>
              <a:t>How Trees Stand Up and Fall Down, ed. Smiley, E. T., Coder, K. D., International Society of </a:t>
            </a:r>
            <a:r>
              <a:rPr lang="en-US" sz="1200" dirty="0" err="1">
                <a:latin typeface="Arial"/>
                <a:cs typeface="Arial"/>
              </a:rPr>
              <a:t>Aboriculture</a:t>
            </a:r>
            <a:r>
              <a:rPr lang="en-US" sz="1200" dirty="0">
                <a:latin typeface="Arial"/>
                <a:cs typeface="Arial"/>
              </a:rPr>
              <a:t>, Champaign, Illinois, October 2001, 103-109.</a:t>
            </a:r>
          </a:p>
          <a:p>
            <a:pPr lvl="8"/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1609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38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95172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Removal of foliage reduces wind drag forces by ~50% (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Vollsinger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et al. 2005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)</a:t>
            </a:r>
          </a:p>
          <a:p>
            <a:pPr lvl="1"/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Likely varies between species, but a good rule of thumb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Rochester, NY: Branch failures are four times more likely during the “leafy period” (May-Oct) (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Luly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et al. 2002)</a:t>
            </a:r>
          </a:p>
          <a:p>
            <a:pPr lvl="1"/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This despite high winds being more frequent during the leafless period</a:t>
            </a:r>
          </a:p>
          <a:p>
            <a:pPr lvl="1"/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Eastern trees are planted in the West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690149"/>
            <a:ext cx="8098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Counter-point: Drag reduction on leaf-bare trees means more wind forces on evergreens that might be otherwise sheltered by the presence of canopies on nearby deciduous trees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55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39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9517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Arial"/>
                <a:cs typeface="Arial"/>
              </a:rPr>
              <a:t>Summer of 2015 was unusually warm and dry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Many locations set new all-time highs for warmest month in July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Though local summers are typically dry relative to the winter months, the higher heat almost certainly contributed to greater tree stress than during a typical summer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Below normal precipitation for much of the summer added to the stress</a:t>
            </a:r>
          </a:p>
          <a:p>
            <a:endParaRPr lang="en-US" sz="18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Sandy soils can be weaker when very dry (</a:t>
            </a:r>
            <a:r>
              <a:rPr lang="en-US" sz="2000" dirty="0" err="1" smtClean="0">
                <a:latin typeface="Arial"/>
                <a:cs typeface="Arial"/>
              </a:rPr>
              <a:t>Newson</a:t>
            </a:r>
            <a:r>
              <a:rPr lang="en-US" sz="2000" dirty="0" smtClean="0">
                <a:latin typeface="Arial"/>
                <a:cs typeface="Arial"/>
              </a:rPr>
              <a:t> personal communication 2015) </a:t>
            </a:r>
          </a:p>
          <a:p>
            <a:pPr lvl="1"/>
            <a:r>
              <a:rPr lang="en-US" sz="1600" dirty="0" smtClean="0">
                <a:latin typeface="Arial"/>
                <a:cs typeface="Arial"/>
              </a:rPr>
              <a:t>Soil strength tends to go up with increasing moisture up to a point (close to field capacity) then tends to weaken as soils saturate (in simplified terms)</a:t>
            </a:r>
          </a:p>
          <a:p>
            <a:endParaRPr lang="en-US" sz="18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Soils with high clay content may become stronger as they dry out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Also </a:t>
            </a:r>
            <a:r>
              <a:rPr lang="en-US" sz="2000" dirty="0" smtClean="0">
                <a:latin typeface="Arial"/>
                <a:cs typeface="Arial"/>
              </a:rPr>
              <a:t>a given </a:t>
            </a:r>
            <a:r>
              <a:rPr lang="en-US" sz="2000" dirty="0">
                <a:latin typeface="Arial"/>
                <a:cs typeface="Arial"/>
              </a:rPr>
              <a:t>soil has less </a:t>
            </a:r>
            <a:r>
              <a:rPr lang="en-US" sz="2000" dirty="0" smtClean="0">
                <a:latin typeface="Arial"/>
                <a:cs typeface="Arial"/>
              </a:rPr>
              <a:t>mass </a:t>
            </a:r>
            <a:r>
              <a:rPr lang="en-US" sz="2000" dirty="0">
                <a:latin typeface="Arial"/>
                <a:cs typeface="Arial"/>
              </a:rPr>
              <a:t>when dry</a:t>
            </a:r>
            <a:r>
              <a:rPr lang="en-US" sz="2000" dirty="0" smtClean="0">
                <a:latin typeface="Arial"/>
                <a:cs typeface="Arial"/>
              </a:rPr>
              <a:t>, and may offer less </a:t>
            </a:r>
            <a:r>
              <a:rPr lang="en-US" sz="2000" dirty="0">
                <a:latin typeface="Arial"/>
                <a:cs typeface="Arial"/>
              </a:rPr>
              <a:t>of an anchor for trees</a:t>
            </a:r>
            <a:endParaRPr lang="en-US" sz="22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901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40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95172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Dry wood has a higher modulus of rupture compared to moist wood, but it is also more brittle (e.g. bending a dry twig vs. a fresh green twig)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9022" y="2578016"/>
            <a:ext cx="5037777" cy="3778334"/>
          </a:xfrm>
          <a:prstGeom prst="rect">
            <a:avLst/>
          </a:prstGeom>
          <a:noFill/>
          <a:ln w="12700" cmpd="sng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2592843"/>
            <a:ext cx="3191822" cy="3858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Arial"/>
                <a:cs typeface="Arial"/>
              </a:rPr>
              <a:t>Branches and stems of drought-stressed trees may have been more brittle and prone to failure under heavy wind load</a:t>
            </a:r>
          </a:p>
          <a:p>
            <a:pPr lvl="1"/>
            <a:r>
              <a:rPr lang="en-US" sz="1800" i="1" dirty="0" smtClean="0">
                <a:latin typeface="Arial"/>
                <a:cs typeface="Arial"/>
              </a:rPr>
              <a:t>Trees rely on their flexibility to shed wind load</a:t>
            </a:r>
          </a:p>
          <a:p>
            <a:pPr lvl="1"/>
            <a:r>
              <a:rPr lang="en-US" sz="1800" dirty="0" smtClean="0">
                <a:latin typeface="Arial"/>
                <a:cs typeface="Arial"/>
              </a:rPr>
              <a:t>Dry soils may have also contributed, as they are less springy</a:t>
            </a:r>
          </a:p>
          <a:p>
            <a:pPr marL="0" indent="0">
              <a:buFont typeface="Arial"/>
              <a:buNone/>
            </a:pPr>
            <a:endParaRPr lang="en-US" sz="2400" dirty="0" smtClean="0">
              <a:latin typeface="Arial"/>
              <a:cs typeface="Arial"/>
            </a:endParaRPr>
          </a:p>
          <a:p>
            <a:endParaRPr 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79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41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333657" cy="521335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Tree-tops seemed particularly vulnerable, as this example shows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Drought stress tends to show in the extremities first (furthest away from the water supply)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Also, wind loads </a:t>
            </a:r>
            <a:r>
              <a:rPr lang="en-US" sz="2000" dirty="0" smtClean="0">
                <a:latin typeface="Arial"/>
                <a:cs typeface="Arial"/>
              </a:rPr>
              <a:t>tend to be greater at treetop height, but what is pictured (selective top-</a:t>
            </a:r>
            <a:r>
              <a:rPr lang="en-US" sz="2000" dirty="0" err="1" smtClean="0">
                <a:latin typeface="Arial"/>
                <a:cs typeface="Arial"/>
              </a:rPr>
              <a:t>brach</a:t>
            </a:r>
            <a:r>
              <a:rPr lang="en-US" sz="2000" dirty="0" smtClean="0">
                <a:latin typeface="Arial"/>
                <a:cs typeface="Arial"/>
              </a:rPr>
              <a:t> failure) is not a typical wind damage outcome</a:t>
            </a:r>
            <a:endParaRPr lang="en-US" sz="2000" dirty="0" smtClean="0">
              <a:latin typeface="Arial"/>
              <a:cs typeface="Arial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0857" y="1143001"/>
            <a:ext cx="4895944" cy="4416172"/>
          </a:xfrm>
          <a:prstGeom prst="rect">
            <a:avLst/>
          </a:prstGeom>
          <a:noFill/>
          <a:ln w="12700" cmpd="sng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Tree-Related Factors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32937" y="5582117"/>
            <a:ext cx="3853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Moist wood is more flexible than dry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063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297496"/>
            <a:ext cx="8229600" cy="3058853"/>
          </a:xfrm>
        </p:spPr>
        <p:txBody>
          <a:bodyPr>
            <a:normAutofit lnSpcReduction="10000"/>
          </a:bodyPr>
          <a:lstStyle/>
          <a:p>
            <a:r>
              <a:rPr lang="en-CA" sz="2000" dirty="0" smtClean="0">
                <a:latin typeface="Arial"/>
                <a:cs typeface="Arial"/>
              </a:rPr>
              <a:t>A significant part of the different </a:t>
            </a:r>
            <a:r>
              <a:rPr lang="en-CA" sz="2000" dirty="0" smtClean="0">
                <a:latin typeface="Arial"/>
                <a:cs typeface="Arial"/>
              </a:rPr>
              <a:t>outcomes between the 29 Aug 2015 and 11 Dec 2014 windstorms for the two regions is likely due to differences in peak winds:</a:t>
            </a:r>
          </a:p>
          <a:p>
            <a:pPr lvl="1"/>
            <a:r>
              <a:rPr lang="en-CA" sz="1600" dirty="0" smtClean="0">
                <a:latin typeface="Arial"/>
                <a:cs typeface="Arial"/>
              </a:rPr>
              <a:t>Willamette Valley G 35-45 mph</a:t>
            </a:r>
          </a:p>
          <a:p>
            <a:pPr lvl="1"/>
            <a:r>
              <a:rPr lang="en-CA" sz="1600" dirty="0" smtClean="0">
                <a:latin typeface="Arial"/>
                <a:cs typeface="Arial"/>
              </a:rPr>
              <a:t>Puget Lowlands G 40-55 mph</a:t>
            </a:r>
          </a:p>
          <a:p>
            <a:pPr lvl="1"/>
            <a:r>
              <a:rPr lang="en-CA" sz="1600" dirty="0" smtClean="0">
                <a:latin typeface="Arial"/>
                <a:cs typeface="Arial"/>
              </a:rPr>
              <a:t>Northern Interior G 55-70 mph</a:t>
            </a:r>
          </a:p>
          <a:p>
            <a:pPr lvl="1"/>
            <a:r>
              <a:rPr lang="en-CA" sz="1600" dirty="0" smtClean="0">
                <a:latin typeface="Arial"/>
                <a:cs typeface="Arial"/>
              </a:rPr>
              <a:t>Lower Mainland (BC) G 50-65 mph</a:t>
            </a:r>
          </a:p>
          <a:p>
            <a:pPr marL="0" indent="0">
              <a:buNone/>
            </a:pPr>
            <a:endParaRPr lang="en-CA" sz="2000" dirty="0" smtClean="0">
              <a:latin typeface="Arial"/>
              <a:cs typeface="Arial"/>
            </a:endParaRPr>
          </a:p>
          <a:p>
            <a:r>
              <a:rPr lang="en-CA" sz="2000" dirty="0" smtClean="0">
                <a:latin typeface="Arial"/>
                <a:cs typeface="Arial"/>
              </a:rPr>
              <a:t>Another likely factor: Trees in the Willamette Valley may also be more heat and drought tolerant than those up north</a:t>
            </a:r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The 29 Aug 2015 Windstorm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82254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/>
                <a:cs typeface="Arial"/>
              </a:rPr>
              <a:t>Power Outages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FCDD652-BA00-B34F-A444-66ABD35656C5}" type="slidenum">
              <a:rPr lang="en-US" smtClean="0"/>
              <a:t>42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61676589"/>
              </p:ext>
            </p:extLst>
          </p:nvPr>
        </p:nvGraphicFramePr>
        <p:xfrm>
          <a:off x="507555" y="1600200"/>
          <a:ext cx="817924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6204"/>
                <a:gridCol w="1831261"/>
                <a:gridCol w="1663888"/>
                <a:gridCol w="16078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29 Aug 2015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 Dec 2014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25 Oct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2014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Portland (PGE)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22,000 (2.6%)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40,000 (4.8%)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75,000 (8.9%)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Vancouver</a:t>
                      </a:r>
                      <a:r>
                        <a:rPr lang="en-US" baseline="0" dirty="0" smtClean="0"/>
                        <a:t> (BC Hydro)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710,000 (50%)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78,000 (5.5%)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Minor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127" y="2712720"/>
            <a:ext cx="36576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PGE Customer Base (2015) ~841,000</a:t>
            </a:r>
          </a:p>
          <a:p>
            <a:r>
              <a:rPr lang="en-US" sz="1600" dirty="0" smtClean="0">
                <a:latin typeface="Arial"/>
                <a:cs typeface="Arial"/>
              </a:rPr>
              <a:t>BC Hydro (2015) </a:t>
            </a:r>
            <a:r>
              <a:rPr lang="en-US" sz="1600" dirty="0">
                <a:latin typeface="Arial"/>
                <a:cs typeface="Arial"/>
              </a:rPr>
              <a:t>~</a:t>
            </a:r>
            <a:r>
              <a:rPr lang="en-US" sz="1600" dirty="0" smtClean="0">
                <a:latin typeface="Arial"/>
                <a:cs typeface="Arial"/>
              </a:rPr>
              <a:t>1,420,000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4803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751131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Thank You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816090" y="5640432"/>
            <a:ext cx="2870710" cy="642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Wolf Read, PhD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1600" dirty="0" err="1" smtClean="0">
                <a:latin typeface="Arial"/>
                <a:cs typeface="Arial"/>
              </a:rPr>
              <a:t>wolf@alumni.ubc.ca</a:t>
            </a:r>
            <a:endParaRPr lang="en-US" sz="1600" dirty="0" smtClean="0">
              <a:latin typeface="Arial"/>
              <a:cs typeface="Arial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en-US" sz="16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D652-BA00-B34F-A444-66ABD35656C5}" type="slidenum">
              <a:rPr lang="en-US" smtClean="0"/>
              <a:t>43</a:t>
            </a:fld>
            <a:endParaRPr lang="en-US"/>
          </a:p>
        </p:txBody>
      </p:sp>
      <p:pic>
        <p:nvPicPr>
          <p:cNvPr id="29" name="Picture 28" descr="Wind_TreesSwaying_TisdallPark_VancouverBC_12Mar2012_18in_72dp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98" y="1107279"/>
            <a:ext cx="5467906" cy="431610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6543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4671</TotalTime>
  <Words>3289</Words>
  <Application>Microsoft Macintosh PowerPoint</Application>
  <PresentationFormat>On-screen Show (4:3)</PresentationFormat>
  <Paragraphs>760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A Rare Summer Windstorm on 29 August 2015</vt:lpstr>
      <vt:lpstr>Presentation Overview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The 29 Aug 2015 Windstorm</vt:lpstr>
      <vt:lpstr>Climatology of Southwest BC Windstorms</vt:lpstr>
      <vt:lpstr>Climatology of Southwest BC Windstorms</vt:lpstr>
      <vt:lpstr>The 29 Aug 2015 Windstorm</vt:lpstr>
      <vt:lpstr>The 29 Aug 2015 Windstorm</vt:lpstr>
      <vt:lpstr>The 29 Aug 2015 Windstorm</vt:lpstr>
      <vt:lpstr>Some Intercomparisons</vt:lpstr>
      <vt:lpstr>Some Intercomparisons</vt:lpstr>
      <vt:lpstr>Some Intercomparisons</vt:lpstr>
      <vt:lpstr>Some Intercomparisons</vt:lpstr>
      <vt:lpstr>Some Intercomparisons</vt:lpstr>
      <vt:lpstr>Tree-Related Factors</vt:lpstr>
      <vt:lpstr>Tree-Related Factors</vt:lpstr>
      <vt:lpstr>Tree-Related Factors</vt:lpstr>
      <vt:lpstr>Tree-Related Factors</vt:lpstr>
      <vt:lpstr>Tree-Related Factors</vt:lpstr>
      <vt:lpstr>Tree-Related Factors</vt:lpstr>
      <vt:lpstr>The 29 Aug 2015 Windstorm</vt:lpstr>
      <vt:lpstr>Thank You</vt:lpstr>
    </vt:vector>
  </TitlesOfParts>
  <Company>Cascadia Windstorm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Rare Summer Windstorm on 29 August 2015: Preliminary Evaluation of the Storm and Associated Tree-Related BC Hydro Power Outages </dc:title>
  <dc:creator>Wolf Read</dc:creator>
  <cp:lastModifiedBy>Wolf Read</cp:lastModifiedBy>
  <cp:revision>219</cp:revision>
  <dcterms:created xsi:type="dcterms:W3CDTF">2015-10-18T14:26:46Z</dcterms:created>
  <dcterms:modified xsi:type="dcterms:W3CDTF">2015-10-24T15:29:07Z</dcterms:modified>
</cp:coreProperties>
</file>