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57.jpg" ContentType="image/png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45"/>
  </p:notesMasterIdLst>
  <p:sldIdLst>
    <p:sldId id="256" r:id="rId2"/>
    <p:sldId id="257" r:id="rId3"/>
    <p:sldId id="524" r:id="rId4"/>
    <p:sldId id="526" r:id="rId5"/>
    <p:sldId id="525" r:id="rId6"/>
    <p:sldId id="527" r:id="rId7"/>
    <p:sldId id="560" r:id="rId8"/>
    <p:sldId id="528" r:id="rId9"/>
    <p:sldId id="530" r:id="rId10"/>
    <p:sldId id="532" r:id="rId11"/>
    <p:sldId id="533" r:id="rId12"/>
    <p:sldId id="534" r:id="rId13"/>
    <p:sldId id="535" r:id="rId14"/>
    <p:sldId id="536" r:id="rId15"/>
    <p:sldId id="537" r:id="rId16"/>
    <p:sldId id="538" r:id="rId17"/>
    <p:sldId id="539" r:id="rId18"/>
    <p:sldId id="540" r:id="rId19"/>
    <p:sldId id="541" r:id="rId20"/>
    <p:sldId id="542" r:id="rId21"/>
    <p:sldId id="543" r:id="rId22"/>
    <p:sldId id="544" r:id="rId23"/>
    <p:sldId id="546" r:id="rId24"/>
    <p:sldId id="547" r:id="rId25"/>
    <p:sldId id="548" r:id="rId26"/>
    <p:sldId id="545" r:id="rId27"/>
    <p:sldId id="501" r:id="rId28"/>
    <p:sldId id="549" r:id="rId29"/>
    <p:sldId id="561" r:id="rId30"/>
    <p:sldId id="481" r:id="rId31"/>
    <p:sldId id="550" r:id="rId32"/>
    <p:sldId id="551" r:id="rId33"/>
    <p:sldId id="564" r:id="rId34"/>
    <p:sldId id="493" r:id="rId35"/>
    <p:sldId id="559" r:id="rId36"/>
    <p:sldId id="556" r:id="rId37"/>
    <p:sldId id="557" r:id="rId38"/>
    <p:sldId id="552" r:id="rId39"/>
    <p:sldId id="562" r:id="rId40"/>
    <p:sldId id="553" r:id="rId41"/>
    <p:sldId id="554" r:id="rId42"/>
    <p:sldId id="563" r:id="rId43"/>
    <p:sldId id="498" r:id="rId4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32" autoAdjust="0"/>
    <p:restoredTop sz="83837" autoAdjust="0"/>
  </p:normalViewPr>
  <p:slideViewPr>
    <p:cSldViewPr>
      <p:cViewPr varScale="1">
        <p:scale>
          <a:sx n="110" d="100"/>
          <a:sy n="110" d="100"/>
        </p:scale>
        <p:origin x="15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24A24C-39BA-4A69-8B53-1D5FD41A4327}" type="datetimeFigureOut">
              <a:rPr lang="en-US" smtClean="0"/>
              <a:pPr/>
              <a:t>10/24/2015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E7A8B4-170D-4679-B760-A3F1C8FADA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363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7A8B4-170D-4679-B760-A3F1C8FADA4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7244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6114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7A8B4-170D-4679-B760-A3F1C8FADA40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465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30723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24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25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26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27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728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729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730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31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732" name="Rectangle 12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33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34" name="Rectangle 1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75D8646-7F4A-45D2-9015-2FECF0D88F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44E2EE-D312-45D5-9B02-600B7A784D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E1C3B0-2432-425B-9069-8815905B7FA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15D41C-C15E-4974-8991-12C438A937D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1F737E-630A-4A36-B7E7-1532E86A46A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CE055F-B83C-4E1F-8D00-14FAD1960B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8E8616-09F7-49CA-81EE-302F84A0674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67A8BA-AEF6-4ACB-BCD7-6B824D00B2A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F3759D-9EBC-48C8-8E9B-278A4117C62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115A42-56B0-41E6-86AF-23A2449F6AF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707FF-1421-41C9-AE2B-B6C10F16CEB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29699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00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01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02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03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9704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9705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706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9707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9708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29709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29710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fld id="{47B88C17-3650-4C0C-9799-3BF1A0DD0BF3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http://www.nasa.gov/sites/default/files/styles/360x225/public/thumbnails/image/terry-llap.jpg?itok=IRt-8Cf1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4.mp4"/><Relationship Id="rId1" Type="http://schemas.openxmlformats.org/officeDocument/2006/relationships/video" Target="NULL" TargetMode="Externa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5.mp4"/><Relationship Id="rId1" Type="http://schemas.openxmlformats.org/officeDocument/2006/relationships/video" Target="NULL" TargetMode="External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6.mp4"/><Relationship Id="rId1" Type="http://schemas.openxmlformats.org/officeDocument/2006/relationships/video" Target="NULL" TargetMode="Externa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AutoShape 1" descr="http://www.desktopnexus.com/dl/inline/406583/1280x1024/12fa34hdc2mu6ecrv1mc83qt5450a53cac7f899"/>
          <p:cNvSpPr>
            <a:spLocks noChangeAspect="1" noChangeArrowheads="1"/>
          </p:cNvSpPr>
          <p:nvPr/>
        </p:nvSpPr>
        <p:spPr bwMode="auto">
          <a:xfrm>
            <a:off x="0" y="0"/>
            <a:ext cx="12192000" cy="9753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0" name="AutoShape 2" descr="http://www.desktopnexus.com/dl/inline/406583/1280x1024/12fa34hdc2mu6ecrv1mc83qt5450a53cac7f899"/>
          <p:cNvSpPr>
            <a:spLocks noChangeAspect="1" noChangeArrowheads="1"/>
          </p:cNvSpPr>
          <p:nvPr/>
        </p:nvSpPr>
        <p:spPr bwMode="auto">
          <a:xfrm>
            <a:off x="0" y="0"/>
            <a:ext cx="12192000" cy="9753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 descr="OMSI_Trademark_Tagline_4C-CMY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62200" y="381000"/>
            <a:ext cx="4593345" cy="1734316"/>
          </a:xfrm>
          <a:prstGeom prst="rec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873250"/>
            <a:ext cx="7772400" cy="1555750"/>
          </a:xfrm>
        </p:spPr>
        <p:txBody>
          <a:bodyPr/>
          <a:lstStyle/>
          <a:p>
            <a:r>
              <a:rPr lang="en-US" sz="8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itchFamily="34" charset="0"/>
              </a:rPr>
              <a:t>Welcome!</a:t>
            </a:r>
          </a:p>
        </p:txBody>
      </p:sp>
      <p:sp>
        <p:nvSpPr>
          <p:cNvPr id="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3276600"/>
            <a:ext cx="7848600" cy="1752600"/>
          </a:xfrm>
        </p:spPr>
        <p:txBody>
          <a:bodyPr/>
          <a:lstStyle/>
          <a:p>
            <a:r>
              <a:rPr lang="en-US" dirty="0" smtClean="0">
                <a:latin typeface="Franklin Gothic Demi" pitchFamily="34" charset="0"/>
              </a:rPr>
              <a:t>The Oregon Chapter of the </a:t>
            </a:r>
          </a:p>
          <a:p>
            <a:r>
              <a:rPr lang="en-US" dirty="0" smtClean="0">
                <a:latin typeface="Franklin Gothic Demi" pitchFamily="34" charset="0"/>
              </a:rPr>
              <a:t>American Meteorological Society</a:t>
            </a:r>
          </a:p>
          <a:p>
            <a:r>
              <a:rPr lang="en-US" dirty="0" smtClean="0">
                <a:latin typeface="Franklin Gothic Demi" pitchFamily="34" charset="0"/>
              </a:rPr>
              <a:t>23rd annual </a:t>
            </a:r>
          </a:p>
          <a:p>
            <a:r>
              <a:rPr lang="en-US" b="1" dirty="0" smtClean="0">
                <a:latin typeface="Franklin Gothic Demi" pitchFamily="34" charset="0"/>
              </a:rPr>
              <a:t>“Winter Weather Forecast Conference"</a:t>
            </a:r>
            <a:r>
              <a:rPr lang="en-US" dirty="0" smtClean="0">
                <a:latin typeface="Franklin Gothic Demi" pitchFamily="34" charset="0"/>
              </a:rPr>
              <a:t> </a:t>
            </a:r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895600"/>
            <a:ext cx="8229600" cy="1139825"/>
          </a:xfrm>
        </p:spPr>
        <p:txBody>
          <a:bodyPr/>
          <a:lstStyle/>
          <a:p>
            <a:r>
              <a:rPr lang="en-US" sz="5400" dirty="0">
                <a:solidFill>
                  <a:schemeClr val="tx1"/>
                </a:solidFill>
                <a:effectLst/>
                <a:latin typeface="Franklin Gothic Demi" pitchFamily="34" charset="0"/>
              </a:rPr>
              <a:t>Since the </a:t>
            </a:r>
            <a:r>
              <a:rPr lang="en-US" sz="5400" dirty="0" smtClean="0">
                <a:solidFill>
                  <a:schemeClr val="tx1"/>
                </a:solidFill>
                <a:effectLst/>
                <a:latin typeface="Franklin Gothic Demi" pitchFamily="34" charset="0"/>
              </a:rPr>
              <a:t>last meeting…</a:t>
            </a:r>
            <a:endParaRPr lang="en-US" sz="5400" dirty="0">
              <a:solidFill>
                <a:schemeClr val="tx1"/>
              </a:solidFill>
              <a:effectLst/>
              <a:latin typeface="Franklin Gothic Dem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effectLst/>
              </a:rPr>
              <a:t>Antares Explodes</a:t>
            </a:r>
            <a:br>
              <a:rPr lang="en-US" b="1" dirty="0" smtClean="0">
                <a:solidFill>
                  <a:schemeClr val="tx1"/>
                </a:solidFill>
                <a:effectLst/>
              </a:rPr>
            </a:br>
            <a:r>
              <a:rPr lang="en-US" sz="2000" b="1" dirty="0" smtClean="0">
                <a:solidFill>
                  <a:schemeClr val="tx1"/>
                </a:solidFill>
                <a:effectLst/>
              </a:rPr>
              <a:t>October 28, 2014</a:t>
            </a:r>
            <a:endParaRPr lang="en-US" sz="2000" b="1" dirty="0">
              <a:solidFill>
                <a:schemeClr val="tx1"/>
              </a:solidFill>
              <a:effectLst/>
            </a:endParaRPr>
          </a:p>
        </p:txBody>
      </p:sp>
      <p:pic>
        <p:nvPicPr>
          <p:cNvPr id="4" name="Antares.mpg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7190" end="19013.102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1143" y="1524000"/>
            <a:ext cx="685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712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8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chemeClr val="tx1"/>
                </a:solidFill>
                <a:effectLst/>
              </a:rPr>
              <a:t>Virgin Galactic </a:t>
            </a:r>
            <a:r>
              <a:rPr lang="en-US" sz="4000" b="1" dirty="0" smtClean="0">
                <a:solidFill>
                  <a:schemeClr val="tx1"/>
                </a:solidFill>
                <a:effectLst/>
              </a:rPr>
              <a:t>Spaceship Two crashes </a:t>
            </a:r>
            <a:r>
              <a:rPr lang="en-US" sz="4000" b="1" dirty="0">
                <a:solidFill>
                  <a:schemeClr val="tx1"/>
                </a:solidFill>
                <a:effectLst/>
              </a:rPr>
              <a:t>in </a:t>
            </a:r>
            <a:r>
              <a:rPr lang="en-US" sz="4000" b="1" dirty="0" smtClean="0">
                <a:solidFill>
                  <a:schemeClr val="tx1"/>
                </a:solidFill>
                <a:effectLst/>
              </a:rPr>
              <a:t>California</a:t>
            </a:r>
            <a:br>
              <a:rPr lang="en-US" sz="4000" b="1" dirty="0" smtClean="0">
                <a:solidFill>
                  <a:schemeClr val="tx1"/>
                </a:solidFill>
                <a:effectLst/>
              </a:rPr>
            </a:br>
            <a:r>
              <a:rPr lang="en-US" sz="2000" b="1" dirty="0" smtClean="0">
                <a:solidFill>
                  <a:schemeClr val="tx1"/>
                </a:solidFill>
                <a:effectLst/>
              </a:rPr>
              <a:t>October 31, 2014</a:t>
            </a:r>
            <a:endParaRPr lang="en-US" sz="2000" b="1" dirty="0">
              <a:solidFill>
                <a:schemeClr val="tx1"/>
              </a:solidFill>
              <a:effectLst/>
            </a:endParaRPr>
          </a:p>
        </p:txBody>
      </p:sp>
      <p:pic>
        <p:nvPicPr>
          <p:cNvPr id="3074" name="Picture 2" descr="http://cbsnews1.cbsistatic.com/hub/i/r/2014/10/31/d640f53f-1047-4ab5-a586-6ba8781572c9/thumbnail/770x430/679c54e45e54216efac3763790854617/screen-shot-2014-10-31-at-3-19-35-p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086" y="1779865"/>
            <a:ext cx="3771808" cy="21063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gannett-cdn.com/-mm-/1baa63f6628671d222335acd3a8665f6864418ad/c=132-397-2497-1733&amp;r=x1803&amp;c=3200x1800/local/-/media/USATODAY/None/2014/10/31/635503787195329165-AP-SpaceShipTwo.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949302"/>
            <a:ext cx="3696011" cy="20798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trbimg.com/img-545771cf/turbine/chi-virgin-galactic-spaceship-2014110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200" y="4343400"/>
            <a:ext cx="3904694" cy="1981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8929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effectLst/>
              </a:rPr>
              <a:t>Interstellar Movie</a:t>
            </a:r>
            <a:endParaRPr lang="en-US" b="1" dirty="0">
              <a:solidFill>
                <a:schemeClr val="tx1"/>
              </a:solidFill>
              <a:effectLst/>
            </a:endParaRPr>
          </a:p>
        </p:txBody>
      </p:sp>
      <p:pic>
        <p:nvPicPr>
          <p:cNvPr id="9218" name="Picture 2" descr="http://newsbusters7.s3.amazonaws.com/images/interstella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29" y="152400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5376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effectLst/>
              </a:rPr>
              <a:t>Rosetta</a:t>
            </a:r>
            <a:br>
              <a:rPr lang="en-US" b="1" dirty="0" smtClean="0">
                <a:solidFill>
                  <a:schemeClr val="tx1"/>
                </a:solidFill>
                <a:effectLst/>
              </a:rPr>
            </a:br>
            <a:r>
              <a:rPr lang="en-US" sz="2000" b="1" dirty="0" smtClean="0">
                <a:solidFill>
                  <a:schemeClr val="tx1"/>
                </a:solidFill>
                <a:effectLst/>
              </a:rPr>
              <a:t>November 12, 2014</a:t>
            </a:r>
            <a:endParaRPr lang="en-US" sz="2000" dirty="0">
              <a:solidFill>
                <a:schemeClr val="tx1"/>
              </a:solidFill>
              <a:effectLst/>
            </a:endParaRPr>
          </a:p>
        </p:txBody>
      </p:sp>
      <p:pic>
        <p:nvPicPr>
          <p:cNvPr id="3" name="Rosetta.mpg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3107" end="3160.4467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" y="1447800"/>
            <a:ext cx="6858000" cy="4572000"/>
          </a:xfrm>
          <a:prstGeom prst="rect">
            <a:avLst/>
          </a:prstGeom>
        </p:spPr>
      </p:pic>
      <p:pic>
        <p:nvPicPr>
          <p:cNvPr id="7170" name="Picture 2" descr="http://1.bp.blogspot.com/-wtXHfxWN_TM/VC8pyuuSKbI/AAAAAAAAik4/AX50hD-JePk/s1600/600px-Logo_-_Sonde_Rosetta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529137"/>
            <a:ext cx="21336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45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7813"/>
            <a:ext cx="8229600" cy="1139825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effectLst/>
              </a:rPr>
              <a:t>Welcome to a Comet </a:t>
            </a:r>
            <a:r>
              <a:rPr lang="en-US" b="1" dirty="0" smtClean="0">
                <a:solidFill>
                  <a:schemeClr val="tx1"/>
                </a:solidFill>
                <a:effectLst/>
              </a:rPr>
              <a:t/>
            </a:r>
            <a:br>
              <a:rPr lang="en-US" b="1" dirty="0" smtClean="0">
                <a:solidFill>
                  <a:schemeClr val="tx1"/>
                </a:solidFill>
                <a:effectLst/>
              </a:rPr>
            </a:br>
            <a:r>
              <a:rPr lang="en-US" sz="2000" b="1" dirty="0" smtClean="0">
                <a:solidFill>
                  <a:schemeClr val="tx1"/>
                </a:solidFill>
                <a:effectLst/>
              </a:rPr>
              <a:t>November 2014</a:t>
            </a:r>
            <a:endParaRPr lang="en-US" b="1" dirty="0">
              <a:solidFill>
                <a:schemeClr val="tx1"/>
              </a:solidFill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980" y="1417638"/>
            <a:ext cx="6840039" cy="4495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6033470" y="6019800"/>
            <a:ext cx="203985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/>
              <a:t>ESA/Rosetta/Philae/CIVA </a:t>
            </a:r>
          </a:p>
        </p:txBody>
      </p:sp>
    </p:spTree>
    <p:extLst>
      <p:ext uri="{BB962C8B-B14F-4D97-AF65-F5344CB8AC3E}">
        <p14:creationId xmlns:p14="http://schemas.microsoft.com/office/powerpoint/2010/main" val="1348896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229600" cy="1139825"/>
          </a:xfrm>
        </p:spPr>
        <p:txBody>
          <a:bodyPr/>
          <a:lstStyle/>
          <a:p>
            <a:r>
              <a:rPr lang="fr-FR" b="1" dirty="0">
                <a:solidFill>
                  <a:schemeClr val="tx1"/>
                </a:solidFill>
                <a:effectLst/>
              </a:rPr>
              <a:t>Orion Exploration </a:t>
            </a:r>
            <a:r>
              <a:rPr lang="fr-FR" b="1" dirty="0" smtClean="0">
                <a:solidFill>
                  <a:schemeClr val="tx1"/>
                </a:solidFill>
                <a:effectLst/>
              </a:rPr>
              <a:t>Mission</a:t>
            </a:r>
            <a:br>
              <a:rPr lang="fr-FR" b="1" dirty="0" smtClean="0">
                <a:solidFill>
                  <a:schemeClr val="tx1"/>
                </a:solidFill>
                <a:effectLst/>
              </a:rPr>
            </a:br>
            <a:r>
              <a:rPr lang="fr-FR" sz="2000" b="1" dirty="0" err="1" smtClean="0">
                <a:solidFill>
                  <a:schemeClr val="tx1"/>
                </a:solidFill>
                <a:effectLst/>
              </a:rPr>
              <a:t>December</a:t>
            </a:r>
            <a:r>
              <a:rPr lang="fr-FR" sz="2000" b="1" dirty="0" smtClean="0">
                <a:solidFill>
                  <a:schemeClr val="tx1"/>
                </a:solidFill>
                <a:effectLst/>
              </a:rPr>
              <a:t> 5, 2014</a:t>
            </a:r>
            <a:endParaRPr lang="en-US" sz="2000" dirty="0">
              <a:solidFill>
                <a:schemeClr val="tx1"/>
              </a:solidFill>
              <a:effectLst/>
            </a:endParaRPr>
          </a:p>
        </p:txBody>
      </p:sp>
      <p:pic>
        <p:nvPicPr>
          <p:cNvPr id="2" name="Orion.mpg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1942" end="33937.530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629" y="1524000"/>
            <a:ext cx="6858000" cy="4572000"/>
          </a:xfrm>
          <a:prstGeom prst="rect">
            <a:avLst/>
          </a:prstGeom>
        </p:spPr>
      </p:pic>
      <p:pic>
        <p:nvPicPr>
          <p:cNvPr id="6148" name="Picture 4" descr="http://upload.wikimedia.org/wikipedia/commons/a/a1/Exploration_Flight_Test-1_insigni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07" y="4876800"/>
            <a:ext cx="2088243" cy="1790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3154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5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z="3200" b="1" dirty="0">
                <a:solidFill>
                  <a:schemeClr val="tx1"/>
                </a:solidFill>
                <a:effectLst/>
              </a:rPr>
              <a:t>NASA Analysis: 11 Trillion Gallons to Replenish California Drought </a:t>
            </a:r>
            <a:r>
              <a:rPr lang="en-US" sz="3200" b="1" dirty="0" smtClean="0">
                <a:solidFill>
                  <a:schemeClr val="tx1"/>
                </a:solidFill>
                <a:effectLst/>
              </a:rPr>
              <a:t>Losses</a:t>
            </a:r>
            <a:br>
              <a:rPr lang="en-US" sz="3200" b="1" dirty="0" smtClean="0">
                <a:solidFill>
                  <a:schemeClr val="tx1"/>
                </a:solidFill>
                <a:effectLst/>
              </a:rPr>
            </a:br>
            <a:r>
              <a:rPr lang="en-US" sz="2000" b="1" dirty="0" smtClean="0">
                <a:solidFill>
                  <a:schemeClr val="tx1"/>
                </a:solidFill>
                <a:effectLst/>
              </a:rPr>
              <a:t>December 2015</a:t>
            </a:r>
            <a:endParaRPr lang="en-US" sz="2000" b="1" dirty="0">
              <a:solidFill>
                <a:schemeClr val="tx1"/>
              </a:solidFill>
              <a:effectLst/>
            </a:endParaRPr>
          </a:p>
        </p:txBody>
      </p:sp>
      <p:pic>
        <p:nvPicPr>
          <p:cNvPr id="1026" name="Picture 2" descr="http://www.nasa.gov/sites/default/files/14-333a_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676400"/>
            <a:ext cx="3505200" cy="47151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2709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effectLst/>
              </a:rPr>
              <a:t>Bright Comet </a:t>
            </a:r>
            <a:r>
              <a:rPr lang="en-US" b="1" dirty="0" smtClean="0">
                <a:solidFill>
                  <a:schemeClr val="tx1"/>
                </a:solidFill>
                <a:effectLst/>
              </a:rPr>
              <a:t>Lovejoy</a:t>
            </a:r>
            <a:br>
              <a:rPr lang="en-US" b="1" dirty="0" smtClean="0">
                <a:solidFill>
                  <a:schemeClr val="tx1"/>
                </a:solidFill>
                <a:effectLst/>
              </a:rPr>
            </a:br>
            <a:r>
              <a:rPr lang="en-US" sz="2000" b="1" dirty="0" smtClean="0">
                <a:solidFill>
                  <a:schemeClr val="tx1"/>
                </a:solidFill>
                <a:effectLst/>
              </a:rPr>
              <a:t>January 2, 2015</a:t>
            </a:r>
            <a:endParaRPr lang="en-US" sz="2000" b="1" dirty="0">
              <a:solidFill>
                <a:schemeClr val="tx1"/>
              </a:solidFill>
              <a:effectLst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371600" y="1524000"/>
            <a:ext cx="6400800" cy="4038600"/>
            <a:chOff x="1786953" y="1723289"/>
            <a:chExt cx="5524500" cy="341947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953" y="1723289"/>
              <a:ext cx="5524500" cy="341947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6" name="Rectangle 5"/>
            <p:cNvSpPr/>
            <p:nvPr/>
          </p:nvSpPr>
          <p:spPr>
            <a:xfrm>
              <a:off x="5181600" y="4724400"/>
              <a:ext cx="166744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" dirty="0"/>
                <a:t>Photo by Justin Ng of Singapore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12744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z="3600" b="1" dirty="0">
                <a:solidFill>
                  <a:schemeClr val="tx1"/>
                </a:solidFill>
                <a:effectLst/>
              </a:rPr>
              <a:t>Northeast Blizzard of 2015</a:t>
            </a:r>
            <a:br>
              <a:rPr lang="en-US" sz="3600" b="1" dirty="0">
                <a:solidFill>
                  <a:schemeClr val="tx1"/>
                </a:solidFill>
                <a:effectLst/>
              </a:rPr>
            </a:br>
            <a:r>
              <a:rPr lang="en-US" sz="3600" b="1" dirty="0">
                <a:solidFill>
                  <a:schemeClr val="tx1"/>
                </a:solidFill>
                <a:effectLst/>
              </a:rPr>
              <a:t> </a:t>
            </a:r>
            <a:r>
              <a:rPr lang="en-US" sz="2000" b="1" dirty="0">
                <a:solidFill>
                  <a:schemeClr val="tx1"/>
                </a:solidFill>
                <a:effectLst/>
              </a:rPr>
              <a:t>January 26, 2015 </a:t>
            </a:r>
          </a:p>
        </p:txBody>
      </p:sp>
      <p:pic>
        <p:nvPicPr>
          <p:cNvPr id="5" name="Picture 2" descr="http://www.nasa.gov/sites/default/files/noreaster-goes-126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00" y="1524000"/>
            <a:ext cx="6019800" cy="5016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843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chemeClr val="tx1"/>
                </a:solidFill>
                <a:effectLst/>
              </a:rPr>
              <a:t>Asteroid That Flew </a:t>
            </a:r>
            <a:r>
              <a:rPr lang="en-US" sz="3200" b="1" dirty="0" smtClean="0">
                <a:solidFill>
                  <a:schemeClr val="tx1"/>
                </a:solidFill>
                <a:effectLst/>
              </a:rPr>
              <a:t/>
            </a:r>
            <a:br>
              <a:rPr lang="en-US" sz="3200" b="1" dirty="0" smtClean="0">
                <a:solidFill>
                  <a:schemeClr val="tx1"/>
                </a:solidFill>
                <a:effectLst/>
              </a:rPr>
            </a:br>
            <a:r>
              <a:rPr lang="en-US" sz="3200" b="1" dirty="0" smtClean="0">
                <a:solidFill>
                  <a:schemeClr val="tx1"/>
                </a:solidFill>
                <a:effectLst/>
              </a:rPr>
              <a:t>Past </a:t>
            </a:r>
            <a:r>
              <a:rPr lang="en-US" sz="3200" b="1" dirty="0">
                <a:solidFill>
                  <a:schemeClr val="tx1"/>
                </a:solidFill>
                <a:effectLst/>
              </a:rPr>
              <a:t>Earth Has Moon</a:t>
            </a:r>
            <a:br>
              <a:rPr lang="en-US" sz="3200" b="1" dirty="0">
                <a:solidFill>
                  <a:schemeClr val="tx1"/>
                </a:solidFill>
                <a:effectLst/>
              </a:rPr>
            </a:br>
            <a:r>
              <a:rPr lang="en-US" sz="2000" b="1" dirty="0" smtClean="0">
                <a:solidFill>
                  <a:schemeClr val="tx1"/>
                </a:solidFill>
                <a:effectLst/>
              </a:rPr>
              <a:t>January </a:t>
            </a:r>
            <a:r>
              <a:rPr lang="en-US" sz="2000" b="1" dirty="0">
                <a:solidFill>
                  <a:schemeClr val="tx1"/>
                </a:solidFill>
                <a:effectLst/>
              </a:rPr>
              <a:t>26, 2015 </a:t>
            </a:r>
          </a:p>
        </p:txBody>
      </p:sp>
      <p:pic>
        <p:nvPicPr>
          <p:cNvPr id="3074" name="Picture 2" descr="This GIF shows asteroid 2004 BL86, which safely flew past Earth on Jan. 26, 2015.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555" y="1600200"/>
            <a:ext cx="8220891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286000" y="6102531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600" b="1" dirty="0" smtClean="0">
                <a:latin typeface="+mj-lt"/>
              </a:rPr>
              <a:t>NASA Deep </a:t>
            </a:r>
            <a:r>
              <a:rPr lang="en-US" sz="1600" b="1" dirty="0">
                <a:latin typeface="+mj-lt"/>
              </a:rPr>
              <a:t>Space Network </a:t>
            </a:r>
          </a:p>
        </p:txBody>
      </p:sp>
    </p:spTree>
    <p:extLst>
      <p:ext uri="{BB962C8B-B14F-4D97-AF65-F5344CB8AC3E}">
        <p14:creationId xmlns:p14="http://schemas.microsoft.com/office/powerpoint/2010/main" val="3253789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chemeClr val="tx1"/>
                </a:solidFill>
                <a:effectLst/>
              </a:rPr>
              <a:t>Hubble Captures Rare </a:t>
            </a:r>
            <a:r>
              <a:rPr lang="en-US" sz="3200" b="1" dirty="0" smtClean="0">
                <a:solidFill>
                  <a:schemeClr val="tx1"/>
                </a:solidFill>
                <a:effectLst/>
              </a:rPr>
              <a:t/>
            </a:r>
            <a:br>
              <a:rPr lang="en-US" sz="3200" b="1" dirty="0" smtClean="0">
                <a:solidFill>
                  <a:schemeClr val="tx1"/>
                </a:solidFill>
                <a:effectLst/>
              </a:rPr>
            </a:br>
            <a:r>
              <a:rPr lang="en-US" sz="3200" b="1" dirty="0" smtClean="0">
                <a:solidFill>
                  <a:schemeClr val="tx1"/>
                </a:solidFill>
                <a:effectLst/>
              </a:rPr>
              <a:t>Triple-Moon Conjunction</a:t>
            </a:r>
            <a:br>
              <a:rPr lang="en-US" sz="3200" b="1" dirty="0" smtClean="0">
                <a:solidFill>
                  <a:schemeClr val="tx1"/>
                </a:solidFill>
                <a:effectLst/>
              </a:rPr>
            </a:br>
            <a:r>
              <a:rPr lang="en-US" sz="2000" b="1" dirty="0" smtClean="0">
                <a:solidFill>
                  <a:schemeClr val="tx1"/>
                </a:solidFill>
                <a:effectLst/>
              </a:rPr>
              <a:t>February 5, 2015</a:t>
            </a:r>
            <a:endParaRPr lang="en-US" sz="2000" b="1" dirty="0">
              <a:solidFill>
                <a:schemeClr val="tx1"/>
              </a:solidFill>
              <a:effectLst/>
            </a:endParaRPr>
          </a:p>
        </p:txBody>
      </p:sp>
      <p:pic>
        <p:nvPicPr>
          <p:cNvPr id="4098" name="Picture 2" descr="http://imgsrc.hubblesite.org/hu/db/images/hs-2015-05-b-w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76400"/>
            <a:ext cx="4724400" cy="4724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1839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effectLst/>
              </a:rPr>
              <a:t>Smile!</a:t>
            </a:r>
            <a:br>
              <a:rPr lang="en-US" b="1" dirty="0" smtClean="0">
                <a:solidFill>
                  <a:schemeClr val="tx1"/>
                </a:solidFill>
                <a:effectLst/>
              </a:rPr>
            </a:br>
            <a:r>
              <a:rPr lang="en-US" sz="2000" b="1" dirty="0" smtClean="0">
                <a:solidFill>
                  <a:schemeClr val="tx1"/>
                </a:solidFill>
                <a:effectLst/>
              </a:rPr>
              <a:t>February 9, 2015</a:t>
            </a:r>
            <a:endParaRPr lang="en-US" sz="2000" b="1" dirty="0">
              <a:solidFill>
                <a:schemeClr val="tx1"/>
              </a:solidFill>
              <a:effectLst/>
            </a:endParaRPr>
          </a:p>
        </p:txBody>
      </p:sp>
      <p:pic>
        <p:nvPicPr>
          <p:cNvPr id="5122" name="Picture 2" descr="A smiling le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900" y="1524000"/>
            <a:ext cx="4648200" cy="45864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262186" y="6138769"/>
            <a:ext cx="261962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/>
              <a:t>NASA/ESA Hubble Space Telescope</a:t>
            </a:r>
          </a:p>
        </p:txBody>
      </p:sp>
    </p:spTree>
    <p:extLst>
      <p:ext uri="{BB962C8B-B14F-4D97-AF65-F5344CB8AC3E}">
        <p14:creationId xmlns:p14="http://schemas.microsoft.com/office/powerpoint/2010/main" val="926452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594" y="1905000"/>
            <a:ext cx="5130800" cy="42188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effectLst/>
              </a:rPr>
              <a:t>Chinese Rocket Re-Entry</a:t>
            </a:r>
            <a:br>
              <a:rPr lang="en-US" b="1" dirty="0" smtClean="0">
                <a:solidFill>
                  <a:schemeClr val="tx1"/>
                </a:solidFill>
                <a:effectLst/>
              </a:rPr>
            </a:br>
            <a:r>
              <a:rPr lang="en-US" sz="2000" b="1" dirty="0" smtClean="0">
                <a:solidFill>
                  <a:schemeClr val="tx1"/>
                </a:solidFill>
                <a:effectLst/>
              </a:rPr>
              <a:t>February 24. 2015</a:t>
            </a:r>
            <a:endParaRPr lang="en-US" sz="2000" b="1" dirty="0">
              <a:solidFill>
                <a:schemeClr val="tx1"/>
              </a:solidFill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743200"/>
            <a:ext cx="4000500" cy="2667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7372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effectLst/>
              </a:rPr>
              <a:t>Leonard </a:t>
            </a:r>
            <a:r>
              <a:rPr lang="en-US" b="1" dirty="0" err="1" smtClean="0">
                <a:solidFill>
                  <a:schemeClr val="tx1"/>
                </a:solidFill>
                <a:effectLst/>
              </a:rPr>
              <a:t>Nimoy</a:t>
            </a:r>
            <a:r>
              <a:rPr lang="en-US" b="1" dirty="0" smtClean="0">
                <a:solidFill>
                  <a:schemeClr val="tx1"/>
                </a:solidFill>
                <a:effectLst/>
              </a:rPr>
              <a:t/>
            </a:r>
            <a:br>
              <a:rPr lang="en-US" b="1" dirty="0" smtClean="0">
                <a:solidFill>
                  <a:schemeClr val="tx1"/>
                </a:solidFill>
                <a:effectLst/>
              </a:rPr>
            </a:br>
            <a:r>
              <a:rPr lang="en-US" sz="2000" b="1" dirty="0" smtClean="0">
                <a:solidFill>
                  <a:schemeClr val="tx1"/>
                </a:solidFill>
                <a:effectLst/>
              </a:rPr>
              <a:t>1931 - 2015</a:t>
            </a:r>
            <a:endParaRPr lang="en-US" sz="2000" b="1" dirty="0">
              <a:solidFill>
                <a:schemeClr val="tx1"/>
              </a:solidFill>
              <a:effectLst/>
            </a:endParaRPr>
          </a:p>
        </p:txBody>
      </p:sp>
      <p:pic>
        <p:nvPicPr>
          <p:cNvPr id="6146" name="Picture 1" descr="image0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52600"/>
            <a:ext cx="6051734" cy="3352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 descr="http://www.nasa.gov/sites/default/files/styles/360x225/public/thumbnails/image/terry-llap.jpg?itok=IRt-8Cf1"/>
          <p:cNvPicPr>
            <a:picLocks noChangeAspect="1" noChangeArrowheads="1"/>
          </p:cNvPicPr>
          <p:nvPr/>
        </p:nvPicPr>
        <p:blipFill>
          <a:blip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143" y="4033837"/>
            <a:ext cx="3429000" cy="21431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4772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chemeClr val="tx1"/>
                </a:solidFill>
                <a:effectLst/>
              </a:rPr>
              <a:t>One-Year Crew Ready for </a:t>
            </a:r>
            <a:r>
              <a:rPr lang="en-US" sz="3600" b="1" dirty="0" smtClean="0">
                <a:solidFill>
                  <a:schemeClr val="tx1"/>
                </a:solidFill>
                <a:effectLst/>
              </a:rPr>
              <a:t/>
            </a:r>
            <a:br>
              <a:rPr lang="en-US" sz="3600" b="1" dirty="0" smtClean="0">
                <a:solidFill>
                  <a:schemeClr val="tx1"/>
                </a:solidFill>
                <a:effectLst/>
              </a:rPr>
            </a:br>
            <a:r>
              <a:rPr lang="en-US" sz="3600" b="1" dirty="0" smtClean="0">
                <a:solidFill>
                  <a:schemeClr val="tx1"/>
                </a:solidFill>
                <a:effectLst/>
              </a:rPr>
              <a:t>Launch </a:t>
            </a:r>
            <a:r>
              <a:rPr lang="en-US" sz="3600" b="1" dirty="0">
                <a:solidFill>
                  <a:schemeClr val="tx1"/>
                </a:solidFill>
                <a:effectLst/>
              </a:rPr>
              <a:t>to Space Station </a:t>
            </a:r>
            <a:r>
              <a:rPr lang="en-US" sz="3600" b="1" dirty="0" smtClean="0">
                <a:solidFill>
                  <a:schemeClr val="tx1"/>
                </a:solidFill>
                <a:effectLst/>
              </a:rPr>
              <a:t/>
            </a:r>
            <a:br>
              <a:rPr lang="en-US" sz="3600" b="1" dirty="0" smtClean="0">
                <a:solidFill>
                  <a:schemeClr val="tx1"/>
                </a:solidFill>
                <a:effectLst/>
              </a:rPr>
            </a:br>
            <a:r>
              <a:rPr lang="en-US" sz="1800" b="1" dirty="0" smtClean="0">
                <a:solidFill>
                  <a:schemeClr val="tx1"/>
                </a:solidFill>
                <a:effectLst/>
              </a:rPr>
              <a:t>March 2015</a:t>
            </a:r>
            <a:endParaRPr lang="en-US" sz="1800" b="1" dirty="0">
              <a:solidFill>
                <a:schemeClr val="tx1"/>
              </a:solidFill>
              <a:effectLst/>
            </a:endParaRPr>
          </a:p>
        </p:txBody>
      </p:sp>
      <p:pic>
        <p:nvPicPr>
          <p:cNvPr id="7170" name="Picture 2" descr="http://www.space.com/images/i/000/046/509/original/nasa-scott-kelly-reclining.jpg?14271469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1676400"/>
            <a:ext cx="6172200" cy="46000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938669" y="6350546"/>
            <a:ext cx="32666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NASA astronaut Scott Kelly </a:t>
            </a:r>
          </a:p>
        </p:txBody>
      </p:sp>
    </p:spTree>
    <p:extLst>
      <p:ext uri="{BB962C8B-B14F-4D97-AF65-F5344CB8AC3E}">
        <p14:creationId xmlns:p14="http://schemas.microsoft.com/office/powerpoint/2010/main" val="102960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39825"/>
          </a:xfrm>
        </p:spPr>
        <p:txBody>
          <a:bodyPr/>
          <a:lstStyle/>
          <a:p>
            <a:r>
              <a:rPr lang="en-US" sz="3600" b="1" dirty="0">
                <a:solidFill>
                  <a:schemeClr val="tx1"/>
                </a:solidFill>
                <a:effectLst/>
              </a:rPr>
              <a:t>Space Station Flies Over </a:t>
            </a:r>
            <a:r>
              <a:rPr lang="en-US" sz="3600" b="1" dirty="0" smtClean="0">
                <a:solidFill>
                  <a:schemeClr val="tx1"/>
                </a:solidFill>
                <a:effectLst/>
              </a:rPr>
              <a:t/>
            </a:r>
            <a:br>
              <a:rPr lang="en-US" sz="3600" b="1" dirty="0" smtClean="0">
                <a:solidFill>
                  <a:schemeClr val="tx1"/>
                </a:solidFill>
                <a:effectLst/>
              </a:rPr>
            </a:br>
            <a:r>
              <a:rPr lang="en-US" sz="3600" b="1" dirty="0" smtClean="0">
                <a:solidFill>
                  <a:schemeClr val="tx1"/>
                </a:solidFill>
                <a:effectLst/>
              </a:rPr>
              <a:t>Super </a:t>
            </a:r>
            <a:r>
              <a:rPr lang="en-US" sz="3600" b="1" dirty="0">
                <a:solidFill>
                  <a:schemeClr val="tx1"/>
                </a:solidFill>
                <a:effectLst/>
              </a:rPr>
              <a:t>Typhoon </a:t>
            </a:r>
            <a:r>
              <a:rPr lang="en-US" sz="3600" b="1" dirty="0" err="1" smtClean="0">
                <a:solidFill>
                  <a:schemeClr val="tx1"/>
                </a:solidFill>
                <a:effectLst/>
              </a:rPr>
              <a:t>Maysak</a:t>
            </a:r>
            <a:r>
              <a:rPr lang="en-US" sz="3600" b="1" dirty="0" smtClean="0">
                <a:solidFill>
                  <a:schemeClr val="tx1"/>
                </a:solidFill>
                <a:effectLst/>
              </a:rPr>
              <a:t/>
            </a:r>
            <a:br>
              <a:rPr lang="en-US" sz="3600" b="1" dirty="0" smtClean="0">
                <a:solidFill>
                  <a:schemeClr val="tx1"/>
                </a:solidFill>
                <a:effectLst/>
              </a:rPr>
            </a:br>
            <a:r>
              <a:rPr lang="en-US" sz="2000" b="1" dirty="0" smtClean="0">
                <a:solidFill>
                  <a:schemeClr val="tx1"/>
                </a:solidFill>
                <a:effectLst/>
              </a:rPr>
              <a:t>April 4, 2015</a:t>
            </a:r>
            <a:endParaRPr lang="en-US" sz="2000" b="1" dirty="0">
              <a:solidFill>
                <a:schemeClr val="tx1"/>
              </a:solidFill>
              <a:effectLst/>
            </a:endParaRPr>
          </a:p>
        </p:txBody>
      </p:sp>
      <p:pic>
        <p:nvPicPr>
          <p:cNvPr id="8194" name="Picture 2" descr="http://www.nasa.gov/sites/default/files/thumbnails/image/maysak-iss-4-1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831" y="1752600"/>
            <a:ext cx="6296338" cy="4191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351025" y="6172200"/>
            <a:ext cx="24419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/>
              <a:t>Image Credit: NASA/Terry </a:t>
            </a:r>
            <a:r>
              <a:rPr lang="en-US" sz="1200" b="1" dirty="0" err="1"/>
              <a:t>Virts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82268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457200" y="38327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defRPr>
            </a:lvl9pPr>
          </a:lstStyle>
          <a:p>
            <a:pPr eaLnBrk="1" hangingPunct="1"/>
            <a:r>
              <a:rPr lang="en-US" b="1" kern="0" dirty="0" smtClean="0">
                <a:solidFill>
                  <a:schemeClr val="tx1"/>
                </a:solidFill>
                <a:effectLst/>
              </a:rPr>
              <a:t>Total Lunar Eclipse</a:t>
            </a:r>
            <a:br>
              <a:rPr lang="en-US" b="1" kern="0" dirty="0" smtClean="0">
                <a:solidFill>
                  <a:schemeClr val="tx1"/>
                </a:solidFill>
                <a:effectLst/>
              </a:rPr>
            </a:br>
            <a:r>
              <a:rPr lang="en-US" sz="2400" b="1" kern="0" dirty="0" smtClean="0">
                <a:solidFill>
                  <a:schemeClr val="tx1"/>
                </a:solidFill>
                <a:effectLst/>
              </a:rPr>
              <a:t>April 4, 2015</a:t>
            </a:r>
            <a:endParaRPr lang="en-US" sz="2400" b="1" kern="0" dirty="0">
              <a:solidFill>
                <a:schemeClr val="tx1"/>
              </a:solidFill>
              <a:effectLst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350" y="1371600"/>
            <a:ext cx="3543300" cy="4724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Rectangle 2"/>
          <p:cNvSpPr/>
          <p:nvPr/>
        </p:nvSpPr>
        <p:spPr>
          <a:xfrm>
            <a:off x="3667746" y="6096000"/>
            <a:ext cx="183575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b="1" dirty="0" err="1"/>
              <a:t>Sherylita</a:t>
            </a:r>
            <a:r>
              <a:rPr lang="en-US" sz="1050" b="1" dirty="0"/>
              <a:t> Mason-Calhoun </a:t>
            </a:r>
          </a:p>
        </p:txBody>
      </p:sp>
    </p:spTree>
    <p:extLst>
      <p:ext uri="{BB962C8B-B14F-4D97-AF65-F5344CB8AC3E}">
        <p14:creationId xmlns:p14="http://schemas.microsoft.com/office/powerpoint/2010/main" val="2653904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schemeClr val="tx1"/>
                </a:solidFill>
                <a:effectLst/>
              </a:rPr>
              <a:t>Zero-G espresso cups </a:t>
            </a:r>
            <a:r>
              <a:rPr lang="en-US" sz="2800" b="1" dirty="0" smtClean="0">
                <a:solidFill>
                  <a:schemeClr val="tx1"/>
                </a:solidFill>
                <a:effectLst/>
              </a:rPr>
              <a:t/>
            </a:r>
            <a:br>
              <a:rPr lang="en-US" sz="2800" b="1" dirty="0" smtClean="0">
                <a:solidFill>
                  <a:schemeClr val="tx1"/>
                </a:solidFill>
                <a:effectLst/>
              </a:rPr>
            </a:br>
            <a:r>
              <a:rPr lang="en-US" sz="2800" b="1" dirty="0" smtClean="0">
                <a:solidFill>
                  <a:schemeClr val="tx1"/>
                </a:solidFill>
                <a:effectLst/>
              </a:rPr>
              <a:t>developed </a:t>
            </a:r>
            <a:r>
              <a:rPr lang="en-US" sz="2800" b="1" dirty="0">
                <a:solidFill>
                  <a:schemeClr val="tx1"/>
                </a:solidFill>
                <a:effectLst/>
              </a:rPr>
              <a:t>at Portland State </a:t>
            </a:r>
            <a:r>
              <a:rPr lang="en-US" sz="2800" b="1" dirty="0" smtClean="0">
                <a:solidFill>
                  <a:schemeClr val="tx1"/>
                </a:solidFill>
                <a:effectLst/>
              </a:rPr>
              <a:t>University</a:t>
            </a:r>
            <a:br>
              <a:rPr lang="en-US" sz="2800" b="1" dirty="0" smtClean="0">
                <a:solidFill>
                  <a:schemeClr val="tx1"/>
                </a:solidFill>
                <a:effectLst/>
              </a:rPr>
            </a:br>
            <a:r>
              <a:rPr lang="en-US" sz="2000" b="1" dirty="0" smtClean="0">
                <a:solidFill>
                  <a:schemeClr val="tx1"/>
                </a:solidFill>
                <a:effectLst/>
              </a:rPr>
              <a:t>April 2015</a:t>
            </a:r>
            <a:endParaRPr lang="en-US" sz="2000" b="1" dirty="0">
              <a:solidFill>
                <a:schemeClr val="tx1"/>
              </a:solidFill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114" y="3124200"/>
            <a:ext cx="4495800" cy="2997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218" name="Picture 1" descr="http://www.pdx.edu/syndication/sites/www.pdx.edu.syndication/files/styles/large/public/Portland-State-space-espresso_cup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00200"/>
            <a:ext cx="4572000" cy="21907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 descr="Hom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650" y="3352800"/>
            <a:ext cx="1657350" cy="342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454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r>
              <a:rPr lang="en-US" sz="3600" b="1" dirty="0">
                <a:solidFill>
                  <a:schemeClr val="tx1"/>
                </a:solidFill>
                <a:effectLst/>
              </a:rPr>
              <a:t>Hubble Space Telescope Celebrates 25 Years of Unveiling the </a:t>
            </a:r>
            <a:r>
              <a:rPr lang="en-US" sz="3600" b="1" dirty="0" smtClean="0">
                <a:solidFill>
                  <a:schemeClr val="tx1"/>
                </a:solidFill>
                <a:effectLst/>
              </a:rPr>
              <a:t>Universe</a:t>
            </a:r>
            <a:br>
              <a:rPr lang="en-US" sz="3600" b="1" dirty="0" smtClean="0">
                <a:solidFill>
                  <a:schemeClr val="tx1"/>
                </a:solidFill>
                <a:effectLst/>
              </a:rPr>
            </a:br>
            <a:r>
              <a:rPr lang="en-US" sz="2000" b="1" dirty="0" smtClean="0">
                <a:solidFill>
                  <a:schemeClr val="tx1"/>
                </a:solidFill>
                <a:effectLst/>
              </a:rPr>
              <a:t>April 2015</a:t>
            </a:r>
            <a:endParaRPr lang="en-US" sz="2000" b="1" dirty="0">
              <a:solidFill>
                <a:schemeClr val="tx1"/>
              </a:solidFill>
              <a:effectLst/>
            </a:endParaRPr>
          </a:p>
        </p:txBody>
      </p:sp>
      <p:pic>
        <p:nvPicPr>
          <p:cNvPr id="10242" name="Picture 2" descr="http://imgsrc.hubblesite.org/hu/db/images/hs-2015-12-a-w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76400"/>
            <a:ext cx="5334000" cy="4000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481797" y="5724009"/>
            <a:ext cx="218040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dirty="0" smtClean="0"/>
              <a:t>‘</a:t>
            </a:r>
            <a:r>
              <a:rPr lang="en-US" sz="1600" b="1" dirty="0" err="1" smtClean="0"/>
              <a:t>Westerlund</a:t>
            </a:r>
            <a:r>
              <a:rPr lang="en-US" sz="1600" b="1" dirty="0" smtClean="0"/>
              <a:t> 2’</a:t>
            </a:r>
          </a:p>
          <a:p>
            <a:pPr algn="ctr"/>
            <a:r>
              <a:rPr lang="en-US" sz="1600" b="1" dirty="0" smtClean="0"/>
              <a:t>20,000 LY</a:t>
            </a:r>
          </a:p>
          <a:p>
            <a:pPr algn="ctr"/>
            <a:r>
              <a:rPr lang="en-US" sz="1600" b="1" dirty="0" smtClean="0"/>
              <a:t>Constellation </a:t>
            </a:r>
            <a:r>
              <a:rPr lang="en-US" sz="1600" b="1" dirty="0"/>
              <a:t>Carina</a:t>
            </a:r>
          </a:p>
        </p:txBody>
      </p:sp>
    </p:spTree>
    <p:extLst>
      <p:ext uri="{BB962C8B-B14F-4D97-AF65-F5344CB8AC3E}">
        <p14:creationId xmlns:p14="http://schemas.microsoft.com/office/powerpoint/2010/main" val="222879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z="3600" b="1" dirty="0">
                <a:solidFill>
                  <a:schemeClr val="tx1"/>
                </a:solidFill>
                <a:effectLst/>
              </a:rPr>
              <a:t>Russian Resupply Ship Experiencing </a:t>
            </a:r>
            <a:r>
              <a:rPr lang="en-US" sz="3600" b="1" dirty="0" smtClean="0">
                <a:solidFill>
                  <a:schemeClr val="tx1"/>
                </a:solidFill>
                <a:effectLst/>
              </a:rPr>
              <a:t>Difficulties</a:t>
            </a:r>
            <a:br>
              <a:rPr lang="en-US" sz="3600" b="1" dirty="0" smtClean="0">
                <a:solidFill>
                  <a:schemeClr val="tx1"/>
                </a:solidFill>
                <a:effectLst/>
              </a:rPr>
            </a:br>
            <a:r>
              <a:rPr lang="en-US" sz="2000" b="1" dirty="0" smtClean="0">
                <a:solidFill>
                  <a:schemeClr val="tx1"/>
                </a:solidFill>
                <a:effectLst/>
              </a:rPr>
              <a:t>April 28, 2015</a:t>
            </a:r>
            <a:endParaRPr lang="en-US" sz="2000" b="1" dirty="0">
              <a:solidFill>
                <a:schemeClr val="tx1"/>
              </a:solidFill>
              <a:effectLst/>
            </a:endParaRPr>
          </a:p>
        </p:txBody>
      </p:sp>
      <p:pic>
        <p:nvPicPr>
          <p:cNvPr id="4" name="SOYUZ Glitch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1577" end="16844.9569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" y="1676400"/>
            <a:ext cx="7467600" cy="460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52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chemeClr val="tx1"/>
                </a:solidFill>
                <a:effectLst/>
              </a:rPr>
              <a:t>SpaceX Falcon 9 Rocket Breaks Up After Launch </a:t>
            </a:r>
            <a:r>
              <a:rPr lang="en-US" sz="3200" b="1" dirty="0" smtClean="0">
                <a:solidFill>
                  <a:schemeClr val="tx1"/>
                </a:solidFill>
                <a:effectLst/>
              </a:rPr>
              <a:t>With </a:t>
            </a:r>
            <a:r>
              <a:rPr lang="en-US" sz="3200" b="1" dirty="0">
                <a:solidFill>
                  <a:schemeClr val="tx1"/>
                </a:solidFill>
                <a:effectLst/>
              </a:rPr>
              <a:t>Space Station </a:t>
            </a:r>
            <a:r>
              <a:rPr lang="en-US" sz="3200" b="1" dirty="0" smtClean="0">
                <a:solidFill>
                  <a:schemeClr val="tx1"/>
                </a:solidFill>
                <a:effectLst/>
              </a:rPr>
              <a:t>Cargo</a:t>
            </a:r>
            <a:br>
              <a:rPr lang="en-US" sz="3200" b="1" dirty="0" smtClean="0">
                <a:solidFill>
                  <a:schemeClr val="tx1"/>
                </a:solidFill>
                <a:effectLst/>
              </a:rPr>
            </a:br>
            <a:r>
              <a:rPr lang="en-US" sz="2000" b="1" dirty="0" smtClean="0">
                <a:solidFill>
                  <a:schemeClr val="tx1"/>
                </a:solidFill>
                <a:effectLst/>
              </a:rPr>
              <a:t>June 28, 2015</a:t>
            </a:r>
            <a:endParaRPr lang="en-US" sz="2000" b="1" dirty="0">
              <a:solidFill>
                <a:schemeClr val="tx1"/>
              </a:solidFill>
              <a:effectLst/>
            </a:endParaRPr>
          </a:p>
        </p:txBody>
      </p:sp>
      <p:pic>
        <p:nvPicPr>
          <p:cNvPr id="4" name="Space X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44276" end="25811.460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1200" y="1524000"/>
            <a:ext cx="77216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855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effectLst/>
              </a:rPr>
              <a:t>‘Once in a Blue Moon…’</a:t>
            </a:r>
            <a:br>
              <a:rPr lang="en-US" b="1" dirty="0" smtClean="0">
                <a:solidFill>
                  <a:schemeClr val="tx1"/>
                </a:solidFill>
                <a:effectLst/>
              </a:rPr>
            </a:br>
            <a:r>
              <a:rPr lang="en-US" sz="2000" b="1" dirty="0" smtClean="0">
                <a:solidFill>
                  <a:schemeClr val="tx1"/>
                </a:solidFill>
                <a:effectLst/>
              </a:rPr>
              <a:t>July 31, 2015</a:t>
            </a:r>
            <a:endParaRPr lang="en-US" sz="2000" b="1" dirty="0">
              <a:solidFill>
                <a:schemeClr val="tx1"/>
              </a:solidFill>
              <a:effectLst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700" y="1524000"/>
            <a:ext cx="6324600" cy="50615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90643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effectLst/>
              </a:rPr>
              <a:t>Amazing Pluto Flyby Images </a:t>
            </a:r>
            <a:r>
              <a:rPr lang="en-US" b="1" dirty="0" smtClean="0">
                <a:solidFill>
                  <a:schemeClr val="tx1"/>
                </a:solidFill>
                <a:effectLst/>
              </a:rPr>
              <a:t/>
            </a:r>
            <a:br>
              <a:rPr lang="en-US" b="1" dirty="0" smtClean="0">
                <a:solidFill>
                  <a:schemeClr val="tx1"/>
                </a:solidFill>
                <a:effectLst/>
              </a:rPr>
            </a:br>
            <a:r>
              <a:rPr lang="en-US" sz="2000" b="1" dirty="0" smtClean="0">
                <a:solidFill>
                  <a:schemeClr val="tx1"/>
                </a:solidFill>
                <a:effectLst/>
              </a:rPr>
              <a:t>July 2015</a:t>
            </a:r>
            <a:endParaRPr lang="en-US" sz="2000" b="1" dirty="0">
              <a:solidFill>
                <a:schemeClr val="tx1"/>
              </a:solidFill>
              <a:effectLst/>
            </a:endParaRPr>
          </a:p>
        </p:txBody>
      </p:sp>
      <p:pic>
        <p:nvPicPr>
          <p:cNvPr id="4" name="Picture 4" descr="http://upload.wikimedia.org/wikipedia/commons/thumb/f/f0/New_Horizons_-_Logo2_big.png/640px-New_Horizons_-_Logo2_bi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572000"/>
            <a:ext cx="2035630" cy="2004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505" y="4225640"/>
            <a:ext cx="1951189" cy="14754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415461"/>
            <a:ext cx="2655181" cy="22776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858" y="1681448"/>
            <a:ext cx="1891599" cy="18915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797" y="3842582"/>
            <a:ext cx="1965957" cy="121137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4648200"/>
            <a:ext cx="2663981" cy="11380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171" y="1681448"/>
            <a:ext cx="2281858" cy="20559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26924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effectLst/>
              </a:rPr>
              <a:t>Venus and Jupiter</a:t>
            </a:r>
            <a:br>
              <a:rPr lang="en-US" b="1" dirty="0" smtClean="0">
                <a:solidFill>
                  <a:schemeClr val="tx1"/>
                </a:solidFill>
                <a:effectLst/>
              </a:rPr>
            </a:br>
            <a:r>
              <a:rPr lang="en-US" sz="2000" b="1" dirty="0" smtClean="0">
                <a:solidFill>
                  <a:schemeClr val="tx1"/>
                </a:solidFill>
                <a:effectLst/>
              </a:rPr>
              <a:t>June 30, 2015</a:t>
            </a:r>
            <a:endParaRPr lang="en-US" sz="2000" b="1" dirty="0">
              <a:solidFill>
                <a:schemeClr val="tx1"/>
              </a:solidFill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84" y="1417638"/>
            <a:ext cx="7091032" cy="4724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6934200" y="5638800"/>
            <a:ext cx="78098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 smtClean="0"/>
              <a:t>Jim Todd</a:t>
            </a:r>
            <a:endParaRPr lang="en-US" sz="1050" b="1" dirty="0"/>
          </a:p>
        </p:txBody>
      </p:sp>
    </p:spTree>
    <p:extLst>
      <p:ext uri="{BB962C8B-B14F-4D97-AF65-F5344CB8AC3E}">
        <p14:creationId xmlns:p14="http://schemas.microsoft.com/office/powerpoint/2010/main" val="320719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d1jqu7g1y74ds1.cloudfront.net/wp-content/uploads/2010/03/Perseid-meteor-show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529" y="1417638"/>
            <a:ext cx="6934943" cy="37925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effectLst/>
              </a:rPr>
              <a:t>Oregon Star Party 2015</a:t>
            </a:r>
            <a:br>
              <a:rPr lang="en-US" b="1" dirty="0">
                <a:solidFill>
                  <a:schemeClr val="tx1"/>
                </a:solidFill>
                <a:effectLst/>
              </a:rPr>
            </a:br>
            <a:r>
              <a:rPr lang="en-US" sz="2000" b="1" dirty="0">
                <a:solidFill>
                  <a:schemeClr val="tx1"/>
                </a:solidFill>
                <a:effectLst/>
              </a:rPr>
              <a:t>August 11 - </a:t>
            </a:r>
            <a:r>
              <a:rPr lang="en-US" sz="2000" b="1" dirty="0" smtClean="0">
                <a:solidFill>
                  <a:schemeClr val="tx1"/>
                </a:solidFill>
                <a:effectLst/>
              </a:rPr>
              <a:t>16</a:t>
            </a:r>
            <a:r>
              <a:rPr lang="en-US" sz="2000" b="1" dirty="0"/>
              <a:t/>
            </a:r>
            <a:br>
              <a:rPr lang="en-US" sz="2000" b="1" dirty="0"/>
            </a:br>
            <a:endParaRPr lang="en-US" sz="2000" b="1" dirty="0"/>
          </a:p>
        </p:txBody>
      </p:sp>
      <p:grpSp>
        <p:nvGrpSpPr>
          <p:cNvPr id="5" name="Group 4"/>
          <p:cNvGrpSpPr/>
          <p:nvPr/>
        </p:nvGrpSpPr>
        <p:grpSpPr>
          <a:xfrm>
            <a:off x="723900" y="1219200"/>
            <a:ext cx="7696200" cy="5130800"/>
            <a:chOff x="723900" y="1219200"/>
            <a:chExt cx="7696200" cy="51308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" y="1219200"/>
              <a:ext cx="7696200" cy="513080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4" name="Rectangle 3"/>
            <p:cNvSpPr/>
            <p:nvPr/>
          </p:nvSpPr>
          <p:spPr>
            <a:xfrm>
              <a:off x="6516996" y="5997683"/>
              <a:ext cx="127951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b="1" dirty="0"/>
                <a:t>Chuck Dethloff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9376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effectLst/>
              </a:rPr>
              <a:t>Smoke from Fires in Oregon, California | </a:t>
            </a:r>
            <a:r>
              <a:rPr lang="en-US" b="1" dirty="0" smtClean="0">
                <a:solidFill>
                  <a:schemeClr val="tx1"/>
                </a:solidFill>
                <a:effectLst/>
              </a:rPr>
              <a:t>NASA</a:t>
            </a:r>
            <a:br>
              <a:rPr lang="en-US" b="1" dirty="0" smtClean="0">
                <a:solidFill>
                  <a:schemeClr val="tx1"/>
                </a:solidFill>
                <a:effectLst/>
              </a:rPr>
            </a:br>
            <a:r>
              <a:rPr lang="en-US" sz="2000" b="1" dirty="0" smtClean="0">
                <a:solidFill>
                  <a:schemeClr val="tx1"/>
                </a:solidFill>
                <a:effectLst/>
              </a:rPr>
              <a:t>August 2015</a:t>
            </a:r>
            <a:endParaRPr lang="en-US" sz="2000" b="1" dirty="0">
              <a:solidFill>
                <a:schemeClr val="tx1"/>
              </a:solidFill>
              <a:effectLst/>
            </a:endParaRPr>
          </a:p>
        </p:txBody>
      </p:sp>
      <p:pic>
        <p:nvPicPr>
          <p:cNvPr id="11268" name="Picture 4" descr="Fires in the Pacific Northwe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943100"/>
            <a:ext cx="4343399" cy="4343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2667000"/>
            <a:ext cx="4501661" cy="2743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7848348" y="5410200"/>
            <a:ext cx="851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ODOT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3644285" y="6248400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NASA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35311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effectLst/>
              </a:rPr>
              <a:t>Dawn at Ceres</a:t>
            </a:r>
            <a:br>
              <a:rPr lang="en-US" b="1" dirty="0" smtClean="0">
                <a:solidFill>
                  <a:schemeClr val="tx1"/>
                </a:solidFill>
                <a:effectLst/>
              </a:rPr>
            </a:br>
            <a:r>
              <a:rPr lang="en-US" sz="2000" b="1" dirty="0" smtClean="0">
                <a:solidFill>
                  <a:schemeClr val="tx1"/>
                </a:solidFill>
                <a:effectLst/>
              </a:rPr>
              <a:t>September 9, 2015</a:t>
            </a:r>
            <a:endParaRPr lang="en-US" sz="2000" b="1" dirty="0">
              <a:solidFill>
                <a:schemeClr val="tx1"/>
              </a:solidFill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524000"/>
            <a:ext cx="4876800" cy="4876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4716945"/>
            <a:ext cx="1853882" cy="180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29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457200" y="23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defRPr>
            </a:lvl9pPr>
          </a:lstStyle>
          <a:p>
            <a:pPr eaLnBrk="1" hangingPunct="1"/>
            <a:r>
              <a:rPr lang="en-US" b="1" kern="0" dirty="0" smtClean="0">
                <a:solidFill>
                  <a:schemeClr val="tx1"/>
                </a:solidFill>
                <a:effectLst/>
              </a:rPr>
              <a:t>Super Bloody Moon</a:t>
            </a:r>
            <a:br>
              <a:rPr lang="en-US" b="1" kern="0" dirty="0" smtClean="0">
                <a:solidFill>
                  <a:schemeClr val="tx1"/>
                </a:solidFill>
                <a:effectLst/>
              </a:rPr>
            </a:br>
            <a:r>
              <a:rPr lang="en-US" sz="2000" b="1" kern="0" dirty="0" smtClean="0">
                <a:solidFill>
                  <a:schemeClr val="tx1"/>
                </a:solidFill>
                <a:effectLst/>
              </a:rPr>
              <a:t>September 27, 2015</a:t>
            </a:r>
            <a:endParaRPr lang="en-US" sz="2000" b="1" kern="0" dirty="0">
              <a:solidFill>
                <a:schemeClr val="tx1"/>
              </a:solidFill>
              <a:effectLst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33400" y="1600200"/>
            <a:ext cx="2743200" cy="3810000"/>
            <a:chOff x="330200" y="1278082"/>
            <a:chExt cx="2286000" cy="3424621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200" y="1278082"/>
              <a:ext cx="2286000" cy="3424621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3" name="Rectangle 2"/>
            <p:cNvSpPr/>
            <p:nvPr/>
          </p:nvSpPr>
          <p:spPr>
            <a:xfrm>
              <a:off x="903477" y="4425704"/>
              <a:ext cx="124104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b="1" dirty="0"/>
                <a:t>Brett </a:t>
              </a:r>
              <a:r>
                <a:rPr lang="en-US" sz="1200" b="1" dirty="0" err="1"/>
                <a:t>Schaerer</a:t>
              </a:r>
              <a:endParaRPr lang="en-US" sz="1200" b="1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657600" y="2209800"/>
            <a:ext cx="5146910" cy="2895600"/>
            <a:chOff x="2971800" y="2977904"/>
            <a:chExt cx="5146910" cy="28956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1800" y="2977904"/>
              <a:ext cx="5146910" cy="289560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00400" y="5550388"/>
              <a:ext cx="1243692" cy="3231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88896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schemeClr val="tx1"/>
                </a:solidFill>
                <a:effectLst/>
              </a:rPr>
              <a:t>NASA Confirms Evidence That Liquid Water Flows on Today’s </a:t>
            </a:r>
            <a:r>
              <a:rPr lang="en-US" sz="2800" b="1" dirty="0" smtClean="0">
                <a:solidFill>
                  <a:schemeClr val="tx1"/>
                </a:solidFill>
                <a:effectLst/>
              </a:rPr>
              <a:t>Mars</a:t>
            </a:r>
            <a:br>
              <a:rPr lang="en-US" sz="2800" b="1" dirty="0" smtClean="0">
                <a:solidFill>
                  <a:schemeClr val="tx1"/>
                </a:solidFill>
                <a:effectLst/>
              </a:rPr>
            </a:br>
            <a:r>
              <a:rPr lang="en-US" sz="2000" b="1" dirty="0" smtClean="0">
                <a:solidFill>
                  <a:schemeClr val="tx1"/>
                </a:solidFill>
                <a:effectLst/>
              </a:rPr>
              <a:t>September 28, 2015</a:t>
            </a:r>
            <a:endParaRPr lang="en-US" sz="2000" b="1" dirty="0">
              <a:solidFill>
                <a:schemeClr val="tx1"/>
              </a:solidFill>
              <a:effectLst/>
            </a:endParaRPr>
          </a:p>
        </p:txBody>
      </p:sp>
      <p:pic>
        <p:nvPicPr>
          <p:cNvPr id="12290" name="Picture 2" descr="http://www.nasa.gov/sites/default/files/thumbnails/image/15-195_perspective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26" y="1524000"/>
            <a:ext cx="8509148" cy="4419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901221" y="6049962"/>
            <a:ext cx="29253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Credits: NASA/JPL/University of Arizona</a:t>
            </a:r>
          </a:p>
        </p:txBody>
      </p:sp>
    </p:spTree>
    <p:extLst>
      <p:ext uri="{BB962C8B-B14F-4D97-AF65-F5344CB8AC3E}">
        <p14:creationId xmlns:p14="http://schemas.microsoft.com/office/powerpoint/2010/main" val="2408715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effectLst/>
              </a:rPr>
              <a:t>The Martian</a:t>
            </a:r>
            <a:endParaRPr lang="en-US" b="1" dirty="0">
              <a:solidFill>
                <a:schemeClr val="tx1"/>
              </a:solidFill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219" y="1295400"/>
            <a:ext cx="6849563" cy="50233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6536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524000"/>
            <a:ext cx="5334000" cy="48636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effectLst/>
              </a:rPr>
              <a:t>Hurricane Patricia</a:t>
            </a:r>
            <a:br>
              <a:rPr lang="en-US" b="1" dirty="0" smtClean="0">
                <a:solidFill>
                  <a:schemeClr val="tx1"/>
                </a:solidFill>
                <a:effectLst/>
              </a:rPr>
            </a:br>
            <a:r>
              <a:rPr lang="en-US" sz="2000" b="1" dirty="0" smtClean="0">
                <a:solidFill>
                  <a:schemeClr val="tx1"/>
                </a:solidFill>
                <a:effectLst/>
              </a:rPr>
              <a:t>October 23, 2015</a:t>
            </a:r>
            <a:endParaRPr lang="en-US" sz="2000" b="1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11240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438400"/>
            <a:ext cx="8229600" cy="11398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effectLst/>
                <a:latin typeface="Franklin Gothic Demi" pitchFamily="34" charset="0"/>
              </a:rPr>
              <a:t>Looking ahead…</a:t>
            </a:r>
          </a:p>
        </p:txBody>
      </p:sp>
    </p:spTree>
    <p:extLst>
      <p:ext uri="{BB962C8B-B14F-4D97-AF65-F5344CB8AC3E}">
        <p14:creationId xmlns:p14="http://schemas.microsoft.com/office/powerpoint/2010/main" val="1798037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2023"/>
            <a:ext cx="8229600" cy="1139825"/>
          </a:xfrm>
        </p:spPr>
        <p:txBody>
          <a:bodyPr/>
          <a:lstStyle/>
          <a:p>
            <a:r>
              <a:rPr lang="en-US" sz="3200" b="1" dirty="0">
                <a:solidFill>
                  <a:schemeClr val="tx1"/>
                </a:solidFill>
                <a:effectLst/>
              </a:rPr>
              <a:t>Conjunction of Venus, Mars, and </a:t>
            </a:r>
            <a:r>
              <a:rPr lang="en-US" sz="3200" b="1" dirty="0" smtClean="0">
                <a:solidFill>
                  <a:schemeClr val="tx1"/>
                </a:solidFill>
                <a:effectLst/>
              </a:rPr>
              <a:t>Jupiter</a:t>
            </a:r>
            <a:br>
              <a:rPr lang="en-US" sz="3200" b="1" dirty="0" smtClean="0">
                <a:solidFill>
                  <a:schemeClr val="tx1"/>
                </a:solidFill>
                <a:effectLst/>
              </a:rPr>
            </a:br>
            <a:r>
              <a:rPr lang="en-US" sz="2000" b="1" dirty="0" smtClean="0">
                <a:solidFill>
                  <a:schemeClr val="tx1"/>
                </a:solidFill>
                <a:effectLst/>
              </a:rPr>
              <a:t>October 28, 2015</a:t>
            </a:r>
            <a:endParaRPr lang="en-US" sz="20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5D3EAF-B88A-4C4A-9F36-7A202A069FA1}" type="slidenum">
              <a:rPr lang="en-US" altLang="en-US" smtClean="0"/>
              <a:pPr>
                <a:defRPr/>
              </a:pPr>
              <a:t>35</a:t>
            </a:fld>
            <a:endParaRPr lang="en-US" alt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700" y="1331848"/>
            <a:ext cx="5562600" cy="49719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653683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85153" y="1709291"/>
            <a:ext cx="8373693" cy="4539109"/>
            <a:chOff x="385153" y="1099691"/>
            <a:chExt cx="8373693" cy="453910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5153" y="1099691"/>
              <a:ext cx="8373693" cy="453910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73019">
              <a:off x="5257800" y="1111474"/>
              <a:ext cx="2194537" cy="202451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69050"/>
            <a:ext cx="7772400" cy="1600200"/>
          </a:xfrm>
        </p:spPr>
        <p:txBody>
          <a:bodyPr/>
          <a:lstStyle/>
          <a:p>
            <a:r>
              <a:rPr lang="en-US" sz="3600" b="1" dirty="0">
                <a:solidFill>
                  <a:schemeClr val="tx1"/>
                </a:solidFill>
                <a:effectLst/>
              </a:rPr>
              <a:t>Big asteroid will safely pass </a:t>
            </a:r>
            <a:r>
              <a:rPr lang="en-US" sz="3600" b="1" dirty="0" smtClean="0">
                <a:solidFill>
                  <a:schemeClr val="tx1"/>
                </a:solidFill>
                <a:effectLst/>
              </a:rPr>
              <a:t>Earth on Halloween</a:t>
            </a:r>
            <a:r>
              <a:rPr lang="en-US" sz="2800" b="1" dirty="0" smtClean="0">
                <a:solidFill>
                  <a:schemeClr val="tx1"/>
                </a:solidFill>
                <a:effectLst/>
              </a:rPr>
              <a:t/>
            </a:r>
            <a:br>
              <a:rPr lang="en-US" sz="2800" b="1" dirty="0" smtClean="0">
                <a:solidFill>
                  <a:schemeClr val="tx1"/>
                </a:solidFill>
                <a:effectLst/>
              </a:rPr>
            </a:br>
            <a:r>
              <a:rPr lang="en-US" sz="2000" b="1" dirty="0" smtClean="0">
                <a:solidFill>
                  <a:schemeClr val="tx1"/>
                </a:solidFill>
                <a:effectLst/>
              </a:rPr>
              <a:t>October 31, 2015</a:t>
            </a:r>
            <a:endParaRPr lang="en-US" sz="20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5D3EAF-B88A-4C4A-9F36-7A202A069FA1}" type="slidenum">
              <a:rPr lang="en-US" altLang="en-US" smtClean="0"/>
              <a:pPr>
                <a:defRPr/>
              </a:pPr>
              <a:t>36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5988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Star Wars</a:t>
            </a:r>
            <a:br>
              <a:rPr 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December 18, 2015</a:t>
            </a:r>
            <a:endParaRPr 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79" y="1828800"/>
            <a:ext cx="8235242" cy="381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00536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effectLst/>
              </a:rPr>
              <a:t>SpaceX Falcon 9 </a:t>
            </a:r>
            <a:r>
              <a:rPr lang="en-US" b="1" dirty="0" smtClean="0">
                <a:solidFill>
                  <a:schemeClr val="tx1"/>
                </a:solidFill>
                <a:effectLst/>
              </a:rPr>
              <a:t>CRS-9</a:t>
            </a:r>
            <a:br>
              <a:rPr lang="en-US" b="1" dirty="0" smtClean="0">
                <a:solidFill>
                  <a:schemeClr val="tx1"/>
                </a:solidFill>
                <a:effectLst/>
              </a:rPr>
            </a:br>
            <a:r>
              <a:rPr lang="en-US" sz="2000" b="1" dirty="0" smtClean="0">
                <a:solidFill>
                  <a:schemeClr val="tx1"/>
                </a:solidFill>
                <a:effectLst/>
              </a:rPr>
              <a:t>December TBD, 2015</a:t>
            </a:r>
            <a:endParaRPr lang="en-US" sz="2000" b="1" dirty="0">
              <a:solidFill>
                <a:schemeClr val="tx1"/>
              </a:solidFill>
              <a:effectLst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526" y="1600200"/>
            <a:ext cx="5940949" cy="39683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55" y="4114800"/>
            <a:ext cx="2237151" cy="225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574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139825"/>
          </a:xfrm>
        </p:spPr>
        <p:txBody>
          <a:bodyPr/>
          <a:lstStyle/>
          <a:p>
            <a:r>
              <a:rPr lang="en-US" sz="3600" b="1" dirty="0" err="1" smtClean="0">
                <a:solidFill>
                  <a:schemeClr val="tx1"/>
                </a:solidFill>
                <a:effectLst/>
              </a:rPr>
              <a:t>InSight</a:t>
            </a:r>
            <a:r>
              <a:rPr lang="en-US" sz="3600" b="1" dirty="0" smtClean="0">
                <a:solidFill>
                  <a:schemeClr val="tx1"/>
                </a:solidFill>
                <a:effectLst/>
              </a:rPr>
              <a:t> </a:t>
            </a:r>
            <a:r>
              <a:rPr lang="en-US" sz="3600" b="1" dirty="0">
                <a:solidFill>
                  <a:schemeClr val="tx1"/>
                </a:solidFill>
                <a:effectLst/>
              </a:rPr>
              <a:t>Lander </a:t>
            </a:r>
            <a:r>
              <a:rPr lang="en-US" sz="3600" b="1" dirty="0" smtClean="0">
                <a:solidFill>
                  <a:schemeClr val="tx1"/>
                </a:solidFill>
                <a:effectLst/>
              </a:rPr>
              <a:t>to Mars</a:t>
            </a:r>
            <a:br>
              <a:rPr lang="en-US" sz="3600" b="1" dirty="0" smtClean="0">
                <a:solidFill>
                  <a:schemeClr val="tx1"/>
                </a:solidFill>
                <a:effectLst/>
              </a:rPr>
            </a:br>
            <a:r>
              <a:rPr lang="en-US" sz="2000" b="1" dirty="0" smtClean="0">
                <a:solidFill>
                  <a:schemeClr val="tx1"/>
                </a:solidFill>
                <a:effectLst/>
              </a:rPr>
              <a:t>March 2016</a:t>
            </a:r>
            <a:br>
              <a:rPr lang="en-US" sz="2000" b="1" dirty="0" smtClean="0">
                <a:solidFill>
                  <a:schemeClr val="tx1"/>
                </a:solidFill>
                <a:effectLst/>
              </a:rPr>
            </a:br>
            <a:r>
              <a:rPr lang="en-US" sz="2000" b="1" dirty="0" smtClean="0">
                <a:solidFill>
                  <a:schemeClr val="tx1"/>
                </a:solidFill>
                <a:effectLst/>
              </a:rPr>
              <a:t>September 2016</a:t>
            </a:r>
            <a:endParaRPr lang="en-US" sz="2000" b="1" dirty="0">
              <a:solidFill>
                <a:schemeClr val="tx1"/>
              </a:solidFill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905000"/>
            <a:ext cx="4719711" cy="3352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4882502" y="3042791"/>
            <a:ext cx="4200166" cy="156966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en-US" sz="1600" b="1" dirty="0"/>
              <a:t>•Launch: March 4 - March 30, </a:t>
            </a:r>
            <a:r>
              <a:rPr lang="en-US" sz="1600" b="1" dirty="0" smtClean="0"/>
              <a:t>2016</a:t>
            </a:r>
          </a:p>
          <a:p>
            <a:endParaRPr lang="en-US" sz="1600" b="1" dirty="0"/>
          </a:p>
          <a:p>
            <a:r>
              <a:rPr lang="en-US" sz="1600" b="1" dirty="0"/>
              <a:t>•Landing: Landing: September 28, </a:t>
            </a:r>
            <a:r>
              <a:rPr lang="en-US" sz="1600" b="1" dirty="0" smtClean="0"/>
              <a:t>2016</a:t>
            </a:r>
          </a:p>
          <a:p>
            <a:endParaRPr lang="en-US" sz="1600" b="1" dirty="0"/>
          </a:p>
          <a:p>
            <a:r>
              <a:rPr lang="en-US" sz="1600" b="1" dirty="0"/>
              <a:t>•Surface operations: 728 days / 708 </a:t>
            </a:r>
            <a:r>
              <a:rPr lang="en-US" sz="1600" b="1" dirty="0" smtClean="0"/>
              <a:t>sols</a:t>
            </a:r>
          </a:p>
          <a:p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4024507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effectLst/>
              </a:rPr>
              <a:t>Transit </a:t>
            </a:r>
            <a:r>
              <a:rPr lang="en-US" b="1" dirty="0">
                <a:solidFill>
                  <a:schemeClr val="tx1"/>
                </a:solidFill>
                <a:effectLst/>
              </a:rPr>
              <a:t>of </a:t>
            </a:r>
            <a:r>
              <a:rPr lang="en-US" b="1" dirty="0" smtClean="0">
                <a:solidFill>
                  <a:schemeClr val="tx1"/>
                </a:solidFill>
                <a:effectLst/>
              </a:rPr>
              <a:t>Mercury</a:t>
            </a:r>
            <a:br>
              <a:rPr lang="en-US" b="1" dirty="0" smtClean="0">
                <a:solidFill>
                  <a:schemeClr val="tx1"/>
                </a:solidFill>
                <a:effectLst/>
              </a:rPr>
            </a:br>
            <a:r>
              <a:rPr lang="en-US" sz="2000" b="1" dirty="0" smtClean="0">
                <a:solidFill>
                  <a:schemeClr val="tx1"/>
                </a:solidFill>
                <a:effectLst/>
              </a:rPr>
              <a:t>May 9, 2016</a:t>
            </a:r>
            <a:endParaRPr lang="en-US" sz="2000" b="1" dirty="0">
              <a:solidFill>
                <a:schemeClr val="tx1"/>
              </a:solidFill>
              <a:effectLst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399" y="3961394"/>
            <a:ext cx="2676693" cy="22087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676400"/>
            <a:ext cx="5238060" cy="44175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Rectangle 8"/>
          <p:cNvSpPr/>
          <p:nvPr/>
        </p:nvSpPr>
        <p:spPr>
          <a:xfrm>
            <a:off x="5541408" y="1421102"/>
            <a:ext cx="35263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First Contact: 	4:12 AM</a:t>
            </a:r>
          </a:p>
          <a:p>
            <a:endParaRPr lang="en-US" b="1" dirty="0" smtClean="0"/>
          </a:p>
          <a:p>
            <a:r>
              <a:rPr lang="en-US" b="1" u="sng" dirty="0" smtClean="0"/>
              <a:t>Sunrise: 	5:46 AM </a:t>
            </a:r>
          </a:p>
          <a:p>
            <a:endParaRPr lang="en-US" b="1" dirty="0" smtClean="0"/>
          </a:p>
          <a:p>
            <a:r>
              <a:rPr lang="en-US" b="1" dirty="0" smtClean="0"/>
              <a:t>Max Transit: 	7:13 AM</a:t>
            </a:r>
          </a:p>
          <a:p>
            <a:r>
              <a:rPr lang="en-US" b="1" dirty="0" smtClean="0"/>
              <a:t>(21 degrees)</a:t>
            </a:r>
          </a:p>
          <a:p>
            <a:endParaRPr lang="en-US" b="1" dirty="0" smtClean="0"/>
          </a:p>
          <a:p>
            <a:r>
              <a:rPr lang="en-US" b="1" dirty="0" smtClean="0"/>
              <a:t>Last Contact: 	11:13 AM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95737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effectLst/>
              </a:rPr>
              <a:t>Juno Mission to Jupiter</a:t>
            </a:r>
            <a:br>
              <a:rPr lang="en-US" b="1" dirty="0">
                <a:solidFill>
                  <a:schemeClr val="tx1"/>
                </a:solidFill>
                <a:effectLst/>
              </a:rPr>
            </a:br>
            <a:r>
              <a:rPr lang="en-US" sz="2000" b="1" dirty="0" smtClean="0">
                <a:solidFill>
                  <a:schemeClr val="tx1"/>
                </a:solidFill>
                <a:effectLst/>
              </a:rPr>
              <a:t>Arrival on July </a:t>
            </a:r>
            <a:r>
              <a:rPr lang="en-US" sz="2000" b="1" dirty="0">
                <a:solidFill>
                  <a:schemeClr val="tx1"/>
                </a:solidFill>
                <a:effectLst/>
              </a:rPr>
              <a:t>4, 2016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863" y="1676400"/>
            <a:ext cx="5248275" cy="43735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00841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http://static1.squarespace.com/static/53c358b6e4b01b8adb4d5870/t/53e03058e4b0ba772978d21d/1407201374856/TSE2017_Oregon?format=750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00199"/>
            <a:ext cx="5334448" cy="45307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effectLst/>
              </a:rPr>
              <a:t>Total Solar Eclipse</a:t>
            </a:r>
            <a:br>
              <a:rPr lang="en-US" b="1" dirty="0" smtClean="0">
                <a:solidFill>
                  <a:schemeClr val="tx1"/>
                </a:solidFill>
                <a:effectLst/>
              </a:rPr>
            </a:br>
            <a:r>
              <a:rPr lang="en-US" sz="2000" b="1" dirty="0" smtClean="0">
                <a:solidFill>
                  <a:schemeClr val="tx1"/>
                </a:solidFill>
                <a:effectLst/>
              </a:rPr>
              <a:t>August 21, 2017 </a:t>
            </a:r>
            <a:endParaRPr lang="en-US" sz="2000" b="1" dirty="0">
              <a:solidFill>
                <a:schemeClr val="tx1"/>
              </a:solidFill>
              <a:effectLst/>
            </a:endParaRPr>
          </a:p>
        </p:txBody>
      </p:sp>
      <p:pic>
        <p:nvPicPr>
          <p:cNvPr id="6" name="TOTAL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587" end="29906.8458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33999" y="2743200"/>
            <a:ext cx="3569635" cy="2362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7744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3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200400"/>
            <a:ext cx="7772400" cy="1555750"/>
          </a:xfrm>
        </p:spPr>
        <p:txBody>
          <a:bodyPr/>
          <a:lstStyle/>
          <a:p>
            <a:r>
              <a:rPr lang="en-US" sz="7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itchFamily="34" charset="0"/>
              </a:rPr>
              <a:t>To Be Continued…</a:t>
            </a:r>
            <a:endParaRPr lang="en-US" sz="7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itchFamily="34" charset="0"/>
            </a:endParaRPr>
          </a:p>
        </p:txBody>
      </p:sp>
      <p:sp>
        <p:nvSpPr>
          <p:cNvPr id="43009" name="AutoShape 1" descr="http://www.desktopnexus.com/dl/inline/406583/1280x1024/12fa34hdc2mu6ecrv1mc83qt5450a53cac7f899"/>
          <p:cNvSpPr>
            <a:spLocks noChangeAspect="1" noChangeArrowheads="1"/>
          </p:cNvSpPr>
          <p:nvPr/>
        </p:nvSpPr>
        <p:spPr bwMode="auto">
          <a:xfrm>
            <a:off x="0" y="0"/>
            <a:ext cx="12192000" cy="9753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0" name="AutoShape 2" descr="http://www.desktopnexus.com/dl/inline/406583/1280x1024/12fa34hdc2mu6ecrv1mc83qt5450a53cac7f899"/>
          <p:cNvSpPr>
            <a:spLocks noChangeAspect="1" noChangeArrowheads="1"/>
          </p:cNvSpPr>
          <p:nvPr/>
        </p:nvSpPr>
        <p:spPr bwMode="auto">
          <a:xfrm>
            <a:off x="0" y="0"/>
            <a:ext cx="12192000" cy="9753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 descr="OMSI_Trademark_Tagline_4C-CMY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62200" y="381000"/>
            <a:ext cx="4593345" cy="1734316"/>
          </a:xfrm>
          <a:prstGeom prst="rec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13491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theme/theme1.xml><?xml version="1.0" encoding="utf-8"?>
<a:theme xmlns:a="http://schemas.openxmlformats.org/drawingml/2006/main" name="Orbit">
  <a:themeElements>
    <a:clrScheme name="Orbit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Orbi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rbit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bit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4625</TotalTime>
  <Words>286</Words>
  <Application>Microsoft Office PowerPoint</Application>
  <PresentationFormat>On-screen Show (4:3)</PresentationFormat>
  <Paragraphs>80</Paragraphs>
  <Slides>43</Slides>
  <Notes>3</Notes>
  <HiddenSlides>0</HiddenSlides>
  <MMClips>6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8" baseType="lpstr">
      <vt:lpstr>Arial</vt:lpstr>
      <vt:lpstr>Calibri</vt:lpstr>
      <vt:lpstr>Franklin Gothic Demi</vt:lpstr>
      <vt:lpstr>Wingdings</vt:lpstr>
      <vt:lpstr>Orbit</vt:lpstr>
      <vt:lpstr>Welcome!</vt:lpstr>
      <vt:lpstr>Since the last meeting…</vt:lpstr>
      <vt:lpstr>Antares Explodes October 28, 2014</vt:lpstr>
      <vt:lpstr>Virgin Galactic Spaceship Two crashes in California October 31, 2014</vt:lpstr>
      <vt:lpstr>Interstellar Movie</vt:lpstr>
      <vt:lpstr>Rosetta November 12, 2014</vt:lpstr>
      <vt:lpstr>Welcome to a Comet  November 2014</vt:lpstr>
      <vt:lpstr>Orion Exploration Mission December 5, 2014</vt:lpstr>
      <vt:lpstr>NASA Analysis: 11 Trillion Gallons to Replenish California Drought Losses December 2015</vt:lpstr>
      <vt:lpstr>Bright Comet Lovejoy January 2, 2015</vt:lpstr>
      <vt:lpstr>Northeast Blizzard of 2015  January 26, 2015 </vt:lpstr>
      <vt:lpstr>Asteroid That Flew  Past Earth Has Moon January 26, 2015 </vt:lpstr>
      <vt:lpstr>Hubble Captures Rare  Triple-Moon Conjunction February 5, 2015</vt:lpstr>
      <vt:lpstr>Smile! February 9, 2015</vt:lpstr>
      <vt:lpstr>Chinese Rocket Re-Entry February 24. 2015</vt:lpstr>
      <vt:lpstr>Leonard Nimoy 1931 - 2015</vt:lpstr>
      <vt:lpstr>One-Year Crew Ready for  Launch to Space Station  March 2015</vt:lpstr>
      <vt:lpstr>Space Station Flies Over  Super Typhoon Maysak April 4, 2015</vt:lpstr>
      <vt:lpstr>PowerPoint Presentation</vt:lpstr>
      <vt:lpstr>Zero-G espresso cups  developed at Portland State University April 2015</vt:lpstr>
      <vt:lpstr>Hubble Space Telescope Celebrates 25 Years of Unveiling the Universe April 2015</vt:lpstr>
      <vt:lpstr>Russian Resupply Ship Experiencing Difficulties April 28, 2015</vt:lpstr>
      <vt:lpstr>SpaceX Falcon 9 Rocket Breaks Up After Launch With Space Station Cargo June 28, 2015</vt:lpstr>
      <vt:lpstr>‘Once in a Blue Moon…’ July 31, 2015</vt:lpstr>
      <vt:lpstr>Amazing Pluto Flyby Images  July 2015</vt:lpstr>
      <vt:lpstr>Venus and Jupiter June 30, 2015</vt:lpstr>
      <vt:lpstr>Oregon Star Party 2015 August 11 - 16 </vt:lpstr>
      <vt:lpstr>Smoke from Fires in Oregon, California | NASA August 2015</vt:lpstr>
      <vt:lpstr>Dawn at Ceres September 9, 2015</vt:lpstr>
      <vt:lpstr>PowerPoint Presentation</vt:lpstr>
      <vt:lpstr>NASA Confirms Evidence That Liquid Water Flows on Today’s Mars September 28, 2015</vt:lpstr>
      <vt:lpstr>The Martian</vt:lpstr>
      <vt:lpstr>Hurricane Patricia October 23, 2015</vt:lpstr>
      <vt:lpstr>Looking ahead…</vt:lpstr>
      <vt:lpstr>Conjunction of Venus, Mars, and Jupiter October 28, 2015</vt:lpstr>
      <vt:lpstr>Big asteroid will safely pass Earth on Halloween October 31, 2015</vt:lpstr>
      <vt:lpstr>Star Wars December 18, 2015</vt:lpstr>
      <vt:lpstr>SpaceX Falcon 9 CRS-9 December TBD, 2015</vt:lpstr>
      <vt:lpstr>InSight Lander to Mars March 2016 September 2016</vt:lpstr>
      <vt:lpstr>Transit of Mercury May 9, 2016</vt:lpstr>
      <vt:lpstr>Juno Mission to Jupiter Arrival on July 4, 2016 </vt:lpstr>
      <vt:lpstr>Total Solar Eclipse August 21, 2017 </vt:lpstr>
      <vt:lpstr>To Be Continued…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Welcome!</dc:title>
  <dc:creator>Todd</dc:creator>
  <cp:lastModifiedBy>Jim Todd</cp:lastModifiedBy>
  <cp:revision>435</cp:revision>
  <dcterms:created xsi:type="dcterms:W3CDTF">2006-10-20T02:51:40Z</dcterms:created>
  <dcterms:modified xsi:type="dcterms:W3CDTF">2015-10-24T15:32:34Z</dcterms:modified>
</cp:coreProperties>
</file>