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3" r:id="rId2"/>
    <p:sldId id="306" r:id="rId3"/>
    <p:sldId id="308" r:id="rId4"/>
    <p:sldId id="307" r:id="rId5"/>
    <p:sldId id="305" r:id="rId6"/>
    <p:sldId id="300" r:id="rId7"/>
    <p:sldId id="264" r:id="rId8"/>
    <p:sldId id="259" r:id="rId9"/>
    <p:sldId id="260" r:id="rId10"/>
    <p:sldId id="278" r:id="rId11"/>
    <p:sldId id="266" r:id="rId12"/>
    <p:sldId id="267" r:id="rId13"/>
    <p:sldId id="279" r:id="rId14"/>
    <p:sldId id="280" r:id="rId15"/>
    <p:sldId id="297" r:id="rId16"/>
    <p:sldId id="298" r:id="rId17"/>
    <p:sldId id="309" r:id="rId18"/>
    <p:sldId id="304" r:id="rId19"/>
    <p:sldId id="303" r:id="rId20"/>
    <p:sldId id="272" r:id="rId21"/>
    <p:sldId id="299" r:id="rId22"/>
    <p:sldId id="302" r:id="rId23"/>
    <p:sldId id="29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60033"/>
    <a:srgbClr val="FD8003"/>
    <a:srgbClr val="BDB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67" autoAdjust="0"/>
  </p:normalViewPr>
  <p:slideViewPr>
    <p:cSldViewPr>
      <p:cViewPr varScale="1">
        <p:scale>
          <a:sx n="85" d="100"/>
          <a:sy n="85" d="100"/>
        </p:scale>
        <p:origin x="-78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D8A9-350B-46F8-9FBA-D00EA2FA6616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1ACF2-D3D2-4478-BE18-7638A7D52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58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C30D08D-88B5-425D-916D-585C3DBC3130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3587" cy="34305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9D3FF69-2CC6-4E74-B699-F4F70686E033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6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54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591" indent="-279373" defTabSz="90954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251" indent="-223816" defTabSz="90954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469" indent="-223816" defTabSz="90954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687" indent="-223816" defTabSz="90954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7842" indent="-223816" defTabSz="90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4997" indent="-223816" defTabSz="90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151" indent="-223816" defTabSz="90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306" indent="-223816" defTabSz="90954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2A1D337C-414C-4921-9126-1A22483A0B19}" type="slidenum">
              <a:rPr lang="en-US" altLang="en-US" smtClean="0">
                <a:solidFill>
                  <a:prstClr val="black"/>
                </a:solidFill>
                <a:latin typeface="Times New Roman" pitchFamily="18" charset="0"/>
              </a:rPr>
              <a:pPr eaLnBrk="0" hangingPunct="0">
                <a:spcBef>
                  <a:spcPct val="0"/>
                </a:spcBef>
              </a:pPr>
              <a:t>7</a:t>
            </a:fld>
            <a:endParaRPr lang="en-US" alt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E8C8F12-B862-41F8-B0E0-7C7321B9025A}" type="slidenum">
              <a:rPr lang="en-US" sz="1200" b="0">
                <a:solidFill>
                  <a:prstClr val="black"/>
                </a:solidFill>
                <a:latin typeface="Times New Roman" pitchFamily="18" charset="0"/>
              </a:rPr>
              <a:pPr/>
              <a:t>8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DC2838-78F1-47BA-9503-2FC810815BDC}" type="slidenum">
              <a:rPr lang="en-US" altLang="en-US" sz="1200" smtClean="0">
                <a:latin typeface="Arial" charset="0"/>
              </a:rPr>
              <a:pPr/>
              <a:t>10</a:t>
            </a:fld>
            <a:endParaRPr lang="en-US" altLang="en-US" sz="12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B3477E53-018E-4E12-9330-6BBA960EC777}" type="slidenum">
              <a:rPr lang="en-US" altLang="en-US" smtClean="0"/>
              <a:pPr eaLnBrk="0" hangingPunct="0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663" indent="-2794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2363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1625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20888" indent="-223838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80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52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24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688" indent="-223838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0"/>
              </a:spcBef>
            </a:pPr>
            <a:fld id="{55BDE97B-2531-4DCD-8890-028D3725D389}" type="slidenum">
              <a:rPr lang="en-US" altLang="en-US" smtClean="0"/>
              <a:pPr eaLnBrk="0" hangingPunct="0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876" indent="-285722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288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041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19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35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505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866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5814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>
                <a:ea typeface="ＭＳ Ｐゴシック" pitchFamily="34" charset="-128"/>
              </a:rPr>
              <a:pPr/>
              <a:t>15</a:t>
            </a:fld>
            <a:endParaRPr lang="en-US" altLang="en-US" sz="1200"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876" indent="-285722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288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041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19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35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505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866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5814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B10F46-C0D6-46DA-B50F-C172B5B846AD}" type="slidenum">
              <a:rPr lang="en-US" altLang="en-US" sz="1200">
                <a:ea typeface="ＭＳ Ｐゴシック" pitchFamily="34" charset="-128"/>
              </a:rPr>
              <a:pPr/>
              <a:t>16</a:t>
            </a:fld>
            <a:endParaRPr lang="en-US" altLang="en-US" sz="1200">
              <a:ea typeface="ＭＳ Ｐゴシック" pitchFamily="34" charset="-128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876" indent="-285722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288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041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196" indent="-228578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35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505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8660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5814" indent="-22857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1387DF2-5290-42AE-A729-E5646DE2C367}" type="slidenum">
              <a:rPr lang="en-US" altLang="en-US" sz="1200">
                <a:latin typeface="Arial" charset="0"/>
              </a:rPr>
              <a:pPr/>
              <a:t>18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30171" indent="-280835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23340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572677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22013" indent="-224668" defTabSz="911154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471349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20685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370021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19357" indent="-224668" defTabSz="911154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47BD7B-3266-4276-A86F-678EB537A604}" type="slidenum">
              <a:rPr lang="en-US" sz="1200" b="0">
                <a:solidFill>
                  <a:prstClr val="black"/>
                </a:solidFill>
                <a:latin typeface="Times New Roman" pitchFamily="18" charset="0"/>
                <a:ea typeface="ＭＳ Ｐゴシック" pitchFamily="34" charset="-128"/>
              </a:rPr>
              <a:pPr/>
              <a:t>20</a:t>
            </a:fld>
            <a:endParaRPr lang="en-US" sz="1200" b="0" dirty="0">
              <a:solidFill>
                <a:prstClr val="black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641350"/>
            <a:ext cx="4419600" cy="3316288"/>
          </a:xfrm>
          <a:ln/>
        </p:spPr>
      </p:sp>
      <p:sp>
        <p:nvSpPr>
          <p:cNvPr id="59396" name="Rectangle 4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02659" indent="-270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080534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13060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1945585" indent="-21548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395287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44989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294691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4393" indent="-21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A1C9C865-496D-40DA-BA9A-E5BAD5CCB83E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22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109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9867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14204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5996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804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889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1872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437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51690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000631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6881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2268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835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966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2311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3332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8682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0813" cy="5043488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96531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671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5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6" name="Picture 15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" y="20982"/>
            <a:ext cx="536228" cy="53622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12" y="23810"/>
            <a:ext cx="54091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8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CC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800" b="1">
          <a:solidFill>
            <a:schemeClr val="bg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400" b="1" i="1">
          <a:solidFill>
            <a:schemeClr val="bg1"/>
          </a:solidFill>
          <a:latin typeface="Cambria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000" b="1">
          <a:solidFill>
            <a:schemeClr val="bg1"/>
          </a:solidFill>
          <a:latin typeface="Cambria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000" b="1" i="1">
          <a:solidFill>
            <a:schemeClr val="bg1"/>
          </a:solidFill>
          <a:latin typeface="Cambria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Cambria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 Outlook (2015-2016</a:t>
            </a:r>
            <a:r>
              <a:rPr lang="en-US" dirty="0" smtClean="0"/>
              <a:t>)</a:t>
            </a:r>
            <a:endParaRPr lang="en-US" sz="30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144" y="1409700"/>
            <a:ext cx="7772400" cy="2209800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b="0" i="1" dirty="0" smtClean="0"/>
              <a:t>Oregon AMS Chapter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b="0" i="1" dirty="0" smtClean="0"/>
              <a:t>23</a:t>
            </a:r>
            <a:r>
              <a:rPr lang="en-US" b="0" i="1" baseline="30000" dirty="0" smtClean="0"/>
              <a:t>rd</a:t>
            </a:r>
            <a:r>
              <a:rPr lang="en-US" b="0" i="1" dirty="0" smtClean="0"/>
              <a:t> Annual Winter Weather Forecast Conference</a:t>
            </a:r>
          </a:p>
          <a:p>
            <a:pPr algn="ctr">
              <a:buFontTx/>
              <a:buNone/>
            </a:pPr>
            <a:r>
              <a:rPr lang="en-US" b="0" i="1" dirty="0" smtClean="0"/>
              <a:t>October 24, 2015</a:t>
            </a:r>
          </a:p>
          <a:p>
            <a:pPr>
              <a:buFontTx/>
              <a:buNone/>
            </a:pPr>
            <a:endParaRPr lang="en-US" b="0" i="1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960610" y="5486400"/>
            <a:ext cx="39833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Amanda Bowen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Weather Service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Portland, OR</a:t>
            </a:r>
          </a:p>
        </p:txBody>
      </p:sp>
      <p:pic>
        <p:nvPicPr>
          <p:cNvPr id="8" name="Picture 5" descr="Q:\WCM\Mid Dec 06 wind storm - Woodinville-Duvall 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39" y="3989980"/>
            <a:ext cx="185896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I:\Past Storms\2008\2008-12 Snow\photos\trimetb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44" y="2840440"/>
            <a:ext cx="3581400" cy="26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:\Past Storms\2009\2009-01-09 Flood\JohnsonCreekFlood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1" y="2514600"/>
            <a:ext cx="2831772" cy="244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457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Just tell 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 if it’s going to snow already</a:t>
            </a:r>
          </a:p>
        </p:txBody>
      </p:sp>
    </p:spTree>
    <p:extLst>
      <p:ext uri="{BB962C8B-B14F-4D97-AF65-F5344CB8AC3E}">
        <p14:creationId xmlns:p14="http://schemas.microsoft.com/office/powerpoint/2010/main" val="38315409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35"/>
            <a:ext cx="9144000" cy="1143000"/>
          </a:xfrm>
        </p:spPr>
        <p:txBody>
          <a:bodyPr/>
          <a:lstStyle/>
          <a:p>
            <a:r>
              <a:rPr lang="en-US" dirty="0" smtClean="0"/>
              <a:t>El Niño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dirty="0" smtClean="0"/>
              <a:t>Translation: The </a:t>
            </a:r>
            <a:r>
              <a:rPr lang="en-US" dirty="0" smtClean="0"/>
              <a:t>Niño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 descr="https://ostranderbellepoint.files.wordpress.com/2013/06/chris-farley-el-nic3b1o.jpg?w=302&amp;h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19200"/>
            <a:ext cx="287655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10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8" y="33335"/>
            <a:ext cx="9129562" cy="1143000"/>
          </a:xfrm>
        </p:spPr>
        <p:txBody>
          <a:bodyPr/>
          <a:lstStyle/>
          <a:p>
            <a:r>
              <a:rPr lang="en-US" dirty="0" smtClean="0"/>
              <a:t>El Niño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609600"/>
          </a:xfrm>
        </p:spPr>
        <p:txBody>
          <a:bodyPr/>
          <a:lstStyle/>
          <a:p>
            <a:r>
              <a:rPr lang="en-US" dirty="0" smtClean="0"/>
              <a:t>Translation: </a:t>
            </a:r>
            <a:r>
              <a:rPr lang="en-US" strike="sngStrike" dirty="0" smtClean="0">
                <a:solidFill>
                  <a:schemeClr val="bg1">
                    <a:alpha val="36000"/>
                  </a:schemeClr>
                </a:solidFill>
              </a:rPr>
              <a:t>The </a:t>
            </a:r>
            <a:r>
              <a:rPr lang="en-US" strike="sngStrike" dirty="0" smtClean="0">
                <a:solidFill>
                  <a:schemeClr val="bg1">
                    <a:alpha val="36000"/>
                  </a:schemeClr>
                </a:solidFill>
              </a:rPr>
              <a:t>Niño</a:t>
            </a:r>
            <a:r>
              <a:rPr lang="en-US" dirty="0">
                <a:solidFill>
                  <a:schemeClr val="bg1">
                    <a:alpha val="36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alpha val="36000"/>
                  </a:schemeClr>
                </a:solidFill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boy</a:t>
            </a:r>
          </a:p>
        </p:txBody>
      </p:sp>
      <p:pic>
        <p:nvPicPr>
          <p:cNvPr id="2050" name="Picture 2" descr="http://cliparts.co/cliparts/6iy/oX6/6iyoX6jb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90850"/>
            <a:ext cx="333375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38" y="1752600"/>
            <a:ext cx="9144000" cy="15081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4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1030288" indent="-347663">
              <a:buClr>
                <a:srgbClr val="FF0066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Refers to baby Jesus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Christ because pattern occurred around Christmas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43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35"/>
            <a:ext cx="9144000" cy="1143000"/>
          </a:xfrm>
        </p:spPr>
        <p:txBody>
          <a:bodyPr/>
          <a:lstStyle/>
          <a:p>
            <a:r>
              <a:rPr lang="en-US" dirty="0" smtClean="0"/>
              <a:t>El Niño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dirty="0"/>
              <a:t>Translation: </a:t>
            </a:r>
            <a:r>
              <a:rPr lang="en-US" strike="sngStrike" dirty="0">
                <a:solidFill>
                  <a:schemeClr val="bg1">
                    <a:alpha val="36000"/>
                  </a:schemeClr>
                </a:solidFill>
              </a:rPr>
              <a:t>The Niño</a:t>
            </a:r>
            <a:r>
              <a:rPr lang="en-US" dirty="0">
                <a:solidFill>
                  <a:schemeClr val="bg1">
                    <a:alpha val="36000"/>
                  </a:schemeClr>
                </a:solidFill>
              </a:rPr>
              <a:t>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boy</a:t>
            </a:r>
          </a:p>
          <a:p>
            <a:r>
              <a:rPr lang="en-US" dirty="0"/>
              <a:t>Named after the birth of Jesus  Christ because pattern occurred around </a:t>
            </a:r>
            <a:r>
              <a:rPr lang="en-US" dirty="0" smtClean="0"/>
              <a:t>Christmas</a:t>
            </a:r>
            <a:endParaRPr lang="en-US" dirty="0"/>
          </a:p>
          <a:p>
            <a:r>
              <a:rPr lang="en-US" dirty="0" smtClean="0"/>
              <a:t>Noticed </a:t>
            </a:r>
            <a:r>
              <a:rPr lang="en-US" dirty="0" smtClean="0"/>
              <a:t>first by Peruvian fisherman</a:t>
            </a:r>
          </a:p>
          <a:p>
            <a:pPr lvl="1"/>
            <a:r>
              <a:rPr lang="en-US" dirty="0" smtClean="0"/>
              <a:t>Fun fact: Ceviche is the national food of Peru</a:t>
            </a:r>
          </a:p>
        </p:txBody>
      </p:sp>
      <p:pic>
        <p:nvPicPr>
          <p:cNvPr id="1028" name="Picture 4" descr="http://www.latinlife.com/media/tinymce-images/mg_0450_gTYWO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80831"/>
            <a:ext cx="3157538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150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climate.gov/sites/default/files/ENSO-states-viz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4" y="1524000"/>
            <a:ext cx="7922712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3810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El Niño Southern Oscillation (ENSO</a:t>
            </a:r>
            <a:r>
              <a:rPr lang="en-US" sz="4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</a:t>
            </a:r>
            <a:endParaRPr lang="en-US" sz="4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35994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6756" y="3337637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Cooler than usual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cean temperatures</a:t>
            </a:r>
            <a:endParaRPr lang="en-US" sz="2400" b="1" dirty="0"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239394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2578606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2564329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 Ocean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6395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71600" y="2250283"/>
            <a:ext cx="6400800" cy="4281147"/>
          </a:xfrm>
          <a:prstGeom prst="roundRect">
            <a:avLst>
              <a:gd name="adj" fmla="val 3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48985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Sea Surface Temperature (SST) Departures from Normal</a:t>
            </a: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38498"/>
            <a:ext cx="7848600" cy="516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0599" y="3429000"/>
            <a:ext cx="2514601" cy="830997"/>
          </a:xfrm>
          <a:prstGeom prst="rect">
            <a:avLst/>
          </a:prstGeom>
          <a:solidFill>
            <a:srgbClr val="FFFFC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warmer 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usual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4876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4600" y="2461518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48100" y="5791200"/>
            <a:ext cx="1371600" cy="685800"/>
          </a:xfrm>
          <a:prstGeom prst="rect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914400" y="5791200"/>
            <a:ext cx="2895600" cy="685800"/>
          </a:xfrm>
          <a:prstGeom prst="rect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231686" y="5791200"/>
            <a:ext cx="2921713" cy="6858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6336587" y="5791200"/>
            <a:ext cx="1816813" cy="685800"/>
          </a:xfrm>
          <a:prstGeom prst="rect">
            <a:avLst/>
          </a:prstGeom>
          <a:noFill/>
          <a:ln w="76200">
            <a:solidFill>
              <a:srgbClr val="66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685800" y="2362200"/>
            <a:ext cx="7467600" cy="3276600"/>
          </a:xfrm>
          <a:prstGeom prst="rect">
            <a:avLst/>
          </a:prstGeom>
          <a:solidFill>
            <a:schemeClr val="bg1"/>
          </a:solidFill>
          <a:ln w="38100">
            <a:noFill/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19265" y="1676400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59604" y="6164922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0" y="6153364"/>
            <a:ext cx="634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(°C)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848100" y="5486400"/>
            <a:ext cx="1383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Neutral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14400" y="5486400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 Niña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219699" y="5430430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 Niño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24600" y="543043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Strong El Niño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052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/>
      <p:bldP spid="14" grpId="0"/>
      <p:bldP spid="19" grpId="0"/>
      <p:bldP spid="19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903398" y="2187493"/>
            <a:ext cx="1242648" cy="830997"/>
          </a:xfrm>
          <a:prstGeom prst="rect">
            <a:avLst/>
          </a:prstGeom>
          <a:solidFill>
            <a:srgbClr val="FF0000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Niño</a:t>
            </a: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dirty="0" smtClean="0"/>
              <a:t>Climate Model Predictions</a:t>
            </a:r>
          </a:p>
        </p:txBody>
      </p:sp>
      <p:sp>
        <p:nvSpPr>
          <p:cNvPr id="12294" name="TextBox 2"/>
          <p:cNvSpPr txBox="1">
            <a:spLocks noChangeArrowheads="1"/>
          </p:cNvSpPr>
          <p:nvPr/>
        </p:nvSpPr>
        <p:spPr bwMode="auto">
          <a:xfrm>
            <a:off x="899985" y="2300573"/>
            <a:ext cx="1243013" cy="461963"/>
          </a:xfrm>
          <a:prstGeom prst="rect">
            <a:avLst/>
          </a:prstGeom>
          <a:solidFill>
            <a:srgbClr val="FF0000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Niño</a:t>
            </a: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873791" y="4586573"/>
            <a:ext cx="1295400" cy="461963"/>
          </a:xfrm>
          <a:prstGeom prst="rect">
            <a:avLst/>
          </a:prstGeom>
          <a:solidFill>
            <a:schemeClr val="accent2"/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FFFFFF"/>
                </a:solidFill>
              </a:rPr>
              <a:t>La Ni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ñ</a:t>
            </a:r>
            <a:r>
              <a:rPr lang="en-US" sz="2400" dirty="0" smtClean="0">
                <a:solidFill>
                  <a:srgbClr val="FFFFFF"/>
                </a:solidFill>
              </a:rPr>
              <a:t>a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1272" name="Rectangle 1"/>
          <p:cNvSpPr>
            <a:spLocks noChangeArrowheads="1"/>
          </p:cNvSpPr>
          <p:nvPr/>
        </p:nvSpPr>
        <p:spPr bwMode="auto">
          <a:xfrm>
            <a:off x="158623" y="3335623"/>
            <a:ext cx="1514475" cy="685800"/>
          </a:xfrm>
          <a:prstGeom prst="rect">
            <a:avLst/>
          </a:prstGeom>
          <a:solidFill>
            <a:srgbClr val="FFFFCC">
              <a:alpha val="5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+mj-lt"/>
              </a:rPr>
              <a:t>Neutral</a:t>
            </a:r>
            <a:endParaRPr lang="en-US" alt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273" name="AutoShape 2" descr="Displaying ensoPlot_091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b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127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385" y="1309973"/>
            <a:ext cx="50419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275" name="Straight Connector 11"/>
          <p:cNvCxnSpPr>
            <a:cxnSpLocks noChangeShapeType="1"/>
          </p:cNvCxnSpPr>
          <p:nvPr/>
        </p:nvCxnSpPr>
        <p:spPr bwMode="auto">
          <a:xfrm>
            <a:off x="2385885" y="3310223"/>
            <a:ext cx="5538915" cy="0"/>
          </a:xfrm>
          <a:prstGeom prst="line">
            <a:avLst/>
          </a:prstGeom>
          <a:noFill/>
          <a:ln w="25400" algn="ctr">
            <a:solidFill>
              <a:srgbClr val="BDB98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6" name="Straight Connector 12"/>
          <p:cNvCxnSpPr>
            <a:cxnSpLocks noChangeShapeType="1"/>
          </p:cNvCxnSpPr>
          <p:nvPr/>
        </p:nvCxnSpPr>
        <p:spPr bwMode="auto">
          <a:xfrm flipV="1">
            <a:off x="2385885" y="4023106"/>
            <a:ext cx="5538915" cy="11906"/>
          </a:xfrm>
          <a:prstGeom prst="line">
            <a:avLst/>
          </a:prstGeom>
          <a:noFill/>
          <a:ln w="25400" algn="ctr">
            <a:solidFill>
              <a:srgbClr val="BDB98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Straight Connector 2"/>
          <p:cNvCxnSpPr/>
          <p:nvPr/>
        </p:nvCxnSpPr>
        <p:spPr bwMode="auto">
          <a:xfrm>
            <a:off x="2385885" y="2602992"/>
            <a:ext cx="5538915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Rectangle 3"/>
          <p:cNvSpPr/>
          <p:nvPr/>
        </p:nvSpPr>
        <p:spPr bwMode="auto">
          <a:xfrm>
            <a:off x="5029200" y="990599"/>
            <a:ext cx="968374" cy="5105401"/>
          </a:xfrm>
          <a:prstGeom prst="rect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14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294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54509"/>
            <a:ext cx="5029200" cy="499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197" name="Straight Arrow Connector 11"/>
          <p:cNvCxnSpPr>
            <a:cxnSpLocks noChangeShapeType="1"/>
          </p:cNvCxnSpPr>
          <p:nvPr/>
        </p:nvCxnSpPr>
        <p:spPr bwMode="auto">
          <a:xfrm rot="16200000" flipH="1">
            <a:off x="266700" y="114300"/>
            <a:ext cx="3200400" cy="2362200"/>
          </a:xfrm>
          <a:prstGeom prst="straightConnector1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cxnSp>
        <p:nvCxnSpPr>
          <p:cNvPr id="8198" name="Straight Arrow Connector 13"/>
          <p:cNvCxnSpPr>
            <a:cxnSpLocks noChangeShapeType="1"/>
          </p:cNvCxnSpPr>
          <p:nvPr/>
        </p:nvCxnSpPr>
        <p:spPr bwMode="auto">
          <a:xfrm>
            <a:off x="3505200" y="6172200"/>
            <a:ext cx="914400" cy="914400"/>
          </a:xfrm>
          <a:prstGeom prst="straightConnector1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0" y="24161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rgbClr val="FFFFCC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Cambria" pitchFamily="18" charset="0"/>
              </a:rPr>
              <a:t>El Niño:</a:t>
            </a:r>
          </a:p>
          <a:p>
            <a:pPr algn="ctr" fontAlgn="base">
              <a:spcBef>
                <a:spcPct val="20000"/>
              </a:spcBef>
              <a:buClr>
                <a:srgbClr val="FF0066"/>
              </a:buClr>
              <a:defRPr/>
            </a:pPr>
            <a:r>
              <a:rPr lang="en-US" sz="4000" dirty="0" smtClean="0">
                <a:solidFill>
                  <a:srgbClr val="FFFFCC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Cambria" pitchFamily="18" charset="0"/>
              </a:rPr>
              <a:t> Winter Weather Patterns</a:t>
            </a:r>
            <a:endParaRPr lang="en-US" sz="4000" dirty="0">
              <a:solidFill>
                <a:srgbClr val="FFFFCC"/>
              </a:solidFill>
              <a:effectLst>
                <a:outerShdw blurRad="38100" dist="63500" dir="2700000" algn="tl">
                  <a:srgbClr val="00000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110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46"/>
          <a:stretch/>
        </p:blipFill>
        <p:spPr>
          <a:xfrm>
            <a:off x="1524000" y="1524000"/>
            <a:ext cx="5964666" cy="3519002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0" y="5011370"/>
            <a:ext cx="9144000" cy="18466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sz="2800" dirty="0" smtClean="0"/>
              <a:t>Pacific </a:t>
            </a:r>
            <a:r>
              <a:rPr lang="en-US" sz="2800" dirty="0" smtClean="0"/>
              <a:t>NW:</a:t>
            </a:r>
          </a:p>
          <a:p>
            <a:pPr marL="0" indent="0">
              <a:buNone/>
            </a:pPr>
            <a:r>
              <a:rPr lang="en-US" sz="2200" i="0" dirty="0"/>
              <a:t> </a:t>
            </a:r>
            <a:r>
              <a:rPr lang="en-US" sz="2200" i="0" dirty="0" smtClean="0"/>
              <a:t>    </a:t>
            </a:r>
            <a:r>
              <a:rPr lang="en-US" sz="2200" i="0" dirty="0" smtClean="0"/>
              <a:t>			Average </a:t>
            </a:r>
            <a:r>
              <a:rPr lang="en-US" sz="2200" i="0" dirty="0" smtClean="0"/>
              <a:t>Temperature</a:t>
            </a:r>
          </a:p>
          <a:p>
            <a:pPr marL="0" indent="0">
              <a:buNone/>
            </a:pPr>
            <a:r>
              <a:rPr lang="en-US" sz="2200" dirty="0"/>
              <a:t> </a:t>
            </a:r>
            <a:r>
              <a:rPr lang="en-US" sz="2200" dirty="0" smtClean="0"/>
              <a:t>   </a:t>
            </a:r>
            <a:r>
              <a:rPr lang="en-US" sz="2200" dirty="0" smtClean="0"/>
              <a:t>			Precipitation  </a:t>
            </a:r>
            <a:r>
              <a:rPr lang="en-US" sz="2200" i="0" dirty="0" smtClean="0"/>
              <a:t> </a:t>
            </a:r>
            <a:endParaRPr lang="en-US" sz="2200" i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Niño: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Weather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ight Arrow 1"/>
          <p:cNvSpPr/>
          <p:nvPr/>
        </p:nvSpPr>
        <p:spPr bwMode="auto">
          <a:xfrm rot="16200000">
            <a:off x="5797266" y="5715000"/>
            <a:ext cx="533400" cy="381000"/>
          </a:xfrm>
          <a:prstGeom prst="rightArrow">
            <a:avLst/>
          </a:prstGeom>
          <a:solidFill>
            <a:srgbClr val="FF0000"/>
          </a:solidFill>
          <a:ln w="50800">
            <a:solidFill>
              <a:srgbClr val="FF0000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Left-Right Arrow 5"/>
          <p:cNvSpPr/>
          <p:nvPr/>
        </p:nvSpPr>
        <p:spPr bwMode="auto">
          <a:xfrm>
            <a:off x="4876800" y="6367739"/>
            <a:ext cx="787500" cy="381000"/>
          </a:xfrm>
          <a:prstGeom prst="leftRightArrow">
            <a:avLst/>
          </a:prstGeom>
          <a:solidFill>
            <a:srgbClr val="FFFFCC"/>
          </a:solidFill>
          <a:ln w="50800">
            <a:solidFill>
              <a:srgbClr val="FFFFCC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 bwMode="auto">
          <a:xfrm>
            <a:off x="3733800" y="3354655"/>
            <a:ext cx="152400" cy="1524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0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3"/>
    </mc:Choice>
    <mc:Fallback xmlns="">
      <p:transition spd="slow" advTm="686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 descr="http://www.esrl.noaa.gov/psd/enso/mei/t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4" y="1496218"/>
            <a:ext cx="7654925" cy="24082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07424" cy="1143000"/>
          </a:xfrm>
        </p:spPr>
        <p:txBody>
          <a:bodyPr/>
          <a:lstStyle/>
          <a:p>
            <a:r>
              <a:rPr lang="en-US" altLang="en-US" dirty="0" smtClean="0"/>
              <a:t>ENSO Historical Trends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383023" y="2039485"/>
            <a:ext cx="10120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>
                <a:solidFill>
                  <a:schemeClr val="tx1"/>
                </a:solidFill>
                <a:latin typeface="+mj-lt"/>
              </a:rPr>
              <a:t>1982-83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940551" y="1826815"/>
            <a:ext cx="91744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>
                <a:solidFill>
                  <a:schemeClr val="tx1"/>
                </a:solidFill>
                <a:latin typeface="+mj-lt"/>
              </a:rPr>
              <a:t>1997-98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029199" y="3251993"/>
            <a:ext cx="8048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tx1"/>
                </a:solidFill>
                <a:latin typeface="Comic Sans MS" pitchFamily="66" charset="0"/>
              </a:rPr>
              <a:t>1988-89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172199" y="3251993"/>
            <a:ext cx="949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tx1"/>
                </a:solidFill>
                <a:latin typeface="Comic Sans MS" pitchFamily="66" charset="0"/>
              </a:rPr>
              <a:t>1998-00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7315199" y="3285331"/>
            <a:ext cx="9493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tx1"/>
                </a:solidFill>
                <a:latin typeface="Comic Sans MS" pitchFamily="66" charset="0"/>
              </a:rPr>
              <a:t>2007-08</a:t>
            </a:r>
          </a:p>
        </p:txBody>
      </p:sp>
      <p:sp>
        <p:nvSpPr>
          <p:cNvPr id="12298" name="Text Box 4"/>
          <p:cNvSpPr txBox="1">
            <a:spLocks noChangeArrowheads="1"/>
          </p:cNvSpPr>
          <p:nvPr/>
        </p:nvSpPr>
        <p:spPr bwMode="auto">
          <a:xfrm>
            <a:off x="1905001" y="2062956"/>
            <a:ext cx="95726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>
                <a:solidFill>
                  <a:schemeClr val="tx1"/>
                </a:solidFill>
                <a:latin typeface="+mj-lt"/>
              </a:rPr>
              <a:t>1957-58</a:t>
            </a:r>
          </a:p>
        </p:txBody>
      </p:sp>
      <p:sp>
        <p:nvSpPr>
          <p:cNvPr id="12299" name="Text Box 4"/>
          <p:cNvSpPr txBox="1">
            <a:spLocks noChangeArrowheads="1"/>
          </p:cNvSpPr>
          <p:nvPr/>
        </p:nvSpPr>
        <p:spPr bwMode="auto">
          <a:xfrm>
            <a:off x="2667000" y="2295747"/>
            <a:ext cx="99060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>
                <a:solidFill>
                  <a:schemeClr val="tx1"/>
                </a:solidFill>
                <a:latin typeface="+mj-lt"/>
              </a:rPr>
              <a:t>1965-66</a:t>
            </a:r>
          </a:p>
        </p:txBody>
      </p:sp>
      <p:sp>
        <p:nvSpPr>
          <p:cNvPr id="12300" name="Text Box 4"/>
          <p:cNvSpPr txBox="1">
            <a:spLocks noChangeArrowheads="1"/>
          </p:cNvSpPr>
          <p:nvPr/>
        </p:nvSpPr>
        <p:spPr bwMode="auto">
          <a:xfrm>
            <a:off x="3392422" y="1972582"/>
            <a:ext cx="99060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 smtClean="0">
                <a:solidFill>
                  <a:schemeClr val="tx1"/>
                </a:solidFill>
                <a:latin typeface="+mj-lt"/>
              </a:rPr>
              <a:t>1972-73</a:t>
            </a:r>
            <a:endParaRPr lang="en-US" altLang="en-US" sz="15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301" name="Text Box 4"/>
          <p:cNvSpPr txBox="1">
            <a:spLocks noChangeArrowheads="1"/>
          </p:cNvSpPr>
          <p:nvPr/>
        </p:nvSpPr>
        <p:spPr bwMode="auto">
          <a:xfrm>
            <a:off x="5346285" y="2121432"/>
            <a:ext cx="8994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400" b="1" i="1">
                <a:solidFill>
                  <a:srgbClr val="DDDDDD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•"/>
              <a:defRPr sz="2000" b="1">
                <a:solidFill>
                  <a:srgbClr val="DDDDDD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–"/>
              <a:defRPr sz="2000" b="1" i="1">
                <a:solidFill>
                  <a:srgbClr val="DDDDDD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Char char="»"/>
              <a:defRPr sz="2000" b="1">
                <a:solidFill>
                  <a:srgbClr val="DDDDDD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500" b="0" dirty="0">
                <a:solidFill>
                  <a:schemeClr val="tx1"/>
                </a:solidFill>
                <a:latin typeface="+mj-lt"/>
              </a:rPr>
              <a:t>1991-92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676399" y="1743074"/>
            <a:ext cx="1600200" cy="16748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79474" y="4191000"/>
            <a:ext cx="76549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 El Niño winters: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1957-58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1965-66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1972-73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1982-83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1991-92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1997-98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5477" y="1877902"/>
            <a:ext cx="8969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2015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536840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ndrea.Bair\Downloads\Strong El Ninos 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495800" y="1383792"/>
            <a:ext cx="4495800" cy="464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4191000" y="4038600"/>
            <a:ext cx="304800" cy="228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391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drea.Bair\Downloads\Strong El Ninos 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495800" y="1383792"/>
            <a:ext cx="4495800" cy="464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4191000" y="4038600"/>
            <a:ext cx="304800" cy="228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round/>
            <a:headEnd/>
            <a:tailEnd type="triangle" w="med" len="med"/>
          </a:ln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34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0338"/>
            <a:ext cx="9144000" cy="990600"/>
          </a:xfrm>
        </p:spPr>
        <p:txBody>
          <a:bodyPr/>
          <a:lstStyle/>
          <a:p>
            <a:r>
              <a:rPr lang="en-US" altLang="en-US" dirty="0" smtClean="0"/>
              <a:t>Lowland Snowfall </a:t>
            </a:r>
            <a:r>
              <a:rPr lang="en-US" altLang="en-US" dirty="0" smtClean="0"/>
              <a:t>History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dirty="0" smtClean="0"/>
              <a:t>1951 to 2010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1447800"/>
            <a:ext cx="5105400" cy="3816429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Portland Top </a:t>
            </a:r>
            <a:r>
              <a:rPr lang="en-US" sz="2400" dirty="0">
                <a:solidFill>
                  <a:schemeClr val="bg1"/>
                </a:solidFill>
              </a:rPr>
              <a:t>10 </a:t>
            </a:r>
            <a:r>
              <a:rPr lang="en-US" sz="2400" dirty="0" smtClean="0">
                <a:solidFill>
                  <a:schemeClr val="bg1"/>
                </a:solidFill>
              </a:rPr>
              <a:t>Snowiest </a:t>
            </a:r>
            <a:r>
              <a:rPr lang="en-US" sz="2400" dirty="0">
                <a:solidFill>
                  <a:schemeClr val="bg1"/>
                </a:solidFill>
              </a:rPr>
              <a:t>W</a:t>
            </a:r>
            <a:r>
              <a:rPr lang="en-US" sz="2400" dirty="0" smtClean="0">
                <a:solidFill>
                  <a:schemeClr val="bg1"/>
                </a:solidFill>
              </a:rPr>
              <a:t>inters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algn="ctr">
              <a:defRPr/>
            </a:pPr>
            <a:endParaRPr lang="en-US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34.0”  1968-69  El Niño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24.2”  2008-09  ENSO Neutral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22.4”  1955-56  La Niña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20.3”  1959-60  ENSO Neutral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17.4”  1992-93  ENSO Neutral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16.3”  1979-80  ENSO Neutral</a:t>
            </a:r>
          </a:p>
          <a:p>
            <a:pPr>
              <a:defRPr/>
            </a:pPr>
            <a:r>
              <a:rPr lang="en-US" sz="2000" dirty="0">
                <a:solidFill>
                  <a:srgbClr val="00B0F0"/>
                </a:solidFill>
              </a:rPr>
              <a:t>14.7”  1970-71  La Niña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13.4”  1964-65  ENSO Neutral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12.0”  1994-95  El Niño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10.5”  1953-54  ENSO Neutral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5400907"/>
            <a:ext cx="5105400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</a:rPr>
              <a:t>60% were ENSO Neutral</a:t>
            </a:r>
          </a:p>
          <a:p>
            <a:pPr algn="ctr">
              <a:defRPr/>
            </a:pPr>
            <a:r>
              <a:rPr lang="en-US" sz="2000" dirty="0">
                <a:solidFill>
                  <a:srgbClr val="00B0F0"/>
                </a:solidFill>
              </a:rPr>
              <a:t>20% were La Niña  </a:t>
            </a:r>
          </a:p>
          <a:p>
            <a:pPr algn="ctr">
              <a:defRPr/>
            </a:pPr>
            <a:r>
              <a:rPr lang="en-US" sz="2000" dirty="0">
                <a:solidFill>
                  <a:srgbClr val="FFCC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20% were El Niño</a:t>
            </a:r>
          </a:p>
        </p:txBody>
      </p:sp>
      <p:sp>
        <p:nvSpPr>
          <p:cNvPr id="2" name="AutoShape 2" descr="data:image/jpeg;base64,/9j/4AAQSkZJRgABAQAAAQABAAD/2wCEAAkGBxQSEhQUEhQUFhQUFRQXFBcVFRQVFBQUFBUXFxUVFBYYHCggGBolHBQVITEhJSkrLi4uFx82ODMsNygtLiwBCgoKDg0OFBAQFywcHBwsLCwsLCwsLCwsLCwsLCwsLCwsLCwsLCwsLCwsLCwsLCwsLCwrLCwsLCwsLCwsLCwsLP/AABEIAL4BCgMBIgACEQEDEQH/xAAbAAACAwEBAQAAAAAAAAAAAAACAwEEBQAGB//EADcQAAICAQMCBQIFBAEDBQEAAAECABEDBBIhMUEFEyJRYXGBBiMykaFCweHwsTNi0RQkQ1LxFf/EABgBAQEBAQEAAAAAAAAAAAAAAAEAAgME/8QAGhEBAQEBAQEBAAAAAAAAAAAAAAERMSECQf/aAAwDAQACEQMRAD8Ax8wA6SvfMsuJWcTs8a1hMto0zsLy4jySNS0xtW55PQzVzTF8RaxJEeBfiLLocxzY2u+HUmlyDsG+ho/aZn4l8eya3UZM+Q1ZOxCxYIhIpFv6WfmzQ6SvqjViZ1TF67/PDEM0cBsKBQu+TXJH/d7VQr3+sz06VLKJx/vPPX6dR9pRVbxNLeLKR07ij9D1lDEJaKkVYqxY+lmj/E1HOxOQxRhsYLNx/t9uPpx/JlqwpzK7GWWESUg1AK0tJnJqyTQAHwB0H0lQoZONqg1jWTJHK8z8by0jSYw8xbCGDJIkin55Nknrz3gvX+9T9YxhAIFd74r2+f7SRDRZEcVgMJGFbIL4+O/PTjqOnH3B/aP2ztg595HVDIsrOOZqZcMqZUg3GexPP1/aSv8AMY6xNQI5NQUjLkn0ppWyiWiInIJ1eRXU1LKZJVcVO3yK1myccTC8RyS9meh1mVq8g2mwOSOebFX0+v8AaBkY+r5lbEex6f8AEsvZPPSA2IDpB2lQy/t8f3jsV9z0FAHoATdD25JP3gqO306Gx0ljEsBTcaj6H+P96RrJXe/pcLCsayfHUA/5mmNVmEGveOIi2kgbYDLHCc/MCpuIqpazSoTBqH4nlvC0zlMt4Xka0FMOIRo6TDmgMIwr8j+/+8wWkiiIFR0CpJCrfv3/AN/edthgVBkQlZWy45c7RLiDUZmZJVdJpZVlTKkGlVTUO5DLBuRfThBeFjFj/i4LTq8itkERleugrgf5P3lxwK73/Fd/vKOYSKpqcwo/7/zMvUZARyZa1jewr7nn5PMx8oPJo13ocC76/sf2ma6fMWMdHHQB3butn9NHt9T/ABIRffn95WxMftLDEkSasco5+JYxCJRPiXMIlGasY1jNs7GahmaYVsglZ5ccTS8F8JGZMjindCgGMrkr8w7A9oQSVJvb0pWLcRMb40enwoMeN8D+d5RHnoMhGRQnpKmjz5v9I6F+bUTB/GWhw4dRtwKyL5WNmV9xYZGJ3fqsgFSjAHpf0mx4ccOfZivN+WS20tkK7dqBwrM9bAoBr0sDdWDw/S4kzZNT5uJAu4eryrdnXarJiS+tDheLsk/qIhrpj51lldh/eeuxfhQugdnGPzL8kFXexy/JQEXsVjQJ/eeTyIfb/wDe8LFCo3G0LHpXYEqjMB1IBPP2+kUoPzfP8Cz+wBMyWhheWleUNOCxAUEn2HJP2loEgkEUR1FUR9RJmw0mRcicJBMi504ySPmCWnMYDtIiJi3MHd8wS0Ckpd8dOTQPA9z7DkfvKudfaWPTRsmxW0AWD1uzfHbsbvtEsJNRSZIOyXFSGFMjr241Bqt38/bkTgZVqjLCzo8wmlXUDiWojPJMDWpKaa11DKGpXFNwOQRRH3AAmnq1mRnWz09ul/fr79fv2ma6fJa4/p+8ag/zFIsei+/395NUwKRwePg/PSWcIiUWXcWPi+aur7X1q/eMYtMQQiI7TYrvkAAWSewsKTQ5P6h0+Z6HReGYMuVMIJPpcOUHqJR3ByK2480LpgV2jizzNMyWvKMJp/hZcnnMuNnUlPVs4JXcq9egI32DVg9KPM0PD9BjXU50oZRj3bCHAJUZVUZAy2Lpl7f1HpXGf4rqfWpdF4SiaDbio3K136uMmHm7o9SeZVqTPWxq8pw5gmQqVcMAz+cuQ433JYYkoXCWoJ55Fj1RXienZdSWGRTtGF8RyZGXFi3bSj2WG88bgl/W+kzvD8+UqQqllDKNijcu0q5JX0koNwTlACNx7zR/F+mfINLlFtvwVW5mVXxnoCerHzAvv6f+0wbM8S/EuQkY9OxLgLjOc1TH0+pF4VTuAom+h2jndMbw7wPBqR5aee2cjI28cqzAWN5awQRZBFE7W56brGr8DKOmL0ruVmOQetSo4J/USFAA3OTt3Egdr1cGA4sLLpMqYlIK5My7vNzZFWmXc5/LQbztVSCSu7iSjR/DOixZNNgbya/K4unUm3RtpdSV8xgbK1+r3nlW8GxhNVqHxM5GbZjV1cKwy2hZfLa2fzHU0aAsHkkTZ80aVm0+F8qlcdeZm9S2MijcqcpZJJ6dKFqbtTeBM2XLkO3y2xrlZUKoyEH8uvUK4Jbcarbzu6NFl6XCmkQ5gAC7Y/KJYNk2qoOVAtnq7YyNw6COfG+o01hVfYoO8LjDgne5Hl4xSUQo3ADcCb6S14lq1QIp02Q+UUYZUrL5bBQHWxtAPTktZPPFACp+K9fnxriws1o+Pd5gxDC+RcgDsjhK4t6IFAkcg9ZQV5xYdRWMx4mGU5MdH3HUH3HY/HSLaERAJkingNl420P1E3XqNgCt3txwPcn3jAATRNCjzV89hQ95UyGRjmgAyISiTSYQWEiw6kNRjUd+Ptdn2heYP/qIBMXvkHqtStTsWSO1ySgj1NuTQU3EZmizli8rySpqZmZluX87SpkEG4QqQ0WHUYiSOrfhOlGTLjRiVV3VSVAZhuNekdz29uZ6h9V5D+UqfkLltkZfNRmxKvmDJ5jUxIB5WidrVQ4nlcQr/faei1fjGPJ6v/T4kycDciLt8ugCpUg2eB6rsWaqIlPXSpjAyrtyYtyncwWgpKblKhqVhuYd6tfT3DvDsIx5xlDgEK60SpAIBxjIS21QhtWUc3TUboEc2Uh1HmijSja+92HFkW4GMGyfSQL4o8y2NcrK6MGBAKFy1PZBDABE9bV5hJ2kgsT2sTUx5jw/U+VlVx6th45K2BwaIIIsXPReN7GxLkUb8atkvdZILUBtZlurUn+PaKTwBXfdiyqeeVfYD6gaILFtvat4vvd8zWy6ArhVMhLY6c5cZFISNu1zkWhj6MtKRe5eRESPL+G+J48ZDqlEA1belvqXvaQTYqugFjv7XHq1GF3OFfNxncC4vbvRdzgHjJ1F2xHpuyQJ49sOMGtor1gq4QuVHKjepLEqK4IY0asnp6LwDDhy4MuMUQy0A1lTtBBA2ksvVOOorir4Gpqp4KH1eD/3LEh3Zh5lm1WgCgUekLTUaAG1qoXPPavWIG8tU9OPJSMQFZfNybnGNaBxkjdVUb29lAmhm1L53bTYiWAUk2ASdlEFto/6dlBsHCqeWumG34d4Xi0mRMuWn1LIaxblK4z1XzBRtgBsHYX3NESZGj8KxoqnUkYl2tsvYoYEurqxIK7GG1xkcV6gKNcPztj1JZ22ZFfJSAs+JSOd6YyG6hL4AF8jkSt+LPD31LnMcp3BbKMoUKoJG22O1O3Jdyb6VQHmP/5mRHHlZMRagVOPU4/NurtWUg8DuKBB7yL2/hn4ZfTMW02YgHZW7YGB6BiVBXIBZpaANi+xHifxNhzDKcmZ0c5CzBsZJUksQTR/T6lcV1BUg1U9P4J4xlwHGNUjMq5NzZzkbI6B2U+oEWcdjp33kXzR8p+JfGhnbbjH5asSCQAz8ttYj/4xTH0g1ySbJl5l1KWJpZV5n43llCavt79phmw/dFu8B3+ZXfJJYPJkiTBuGokUgRirJRYwCQRUFmks0TYN2a4JHF2ew+PrJQOV4jdOd/8AfiK3QbkfR9djmHnNHvPT67H1nm9cnM285HmRmpIA+aHFg+/Ir7deesph6/z25guxPXkn36kn3MmsQ5uAVhVJAkUBI1V/3+ZCiOWLOjVKl3w5AWNqXpWYLzRKixuqiV45AI+olRRLGl1LY23IaYAix7EEH+CYj9bGm0+XMx/MYaUMSzb6xjZztfZwrUw9FADrQq4L5VdQ2MZAMW92IVirO7DYHZegrGtA9LYA94rN45myYhp2K7SykluCa6bj0rpzXQe0XqMRFadELZEZyW60aG+h0KALyTY+3Wa03S6Z3YlzSgBy2Rt/m0DyrJZNfF1zfcy+ni7I6pgZmYlSNj7he4ja36rU0rcMOwsDgY+TVY1DK24kn1OpO42KpTk3bgoFCyDR/UJa8O02IvvTKeO5/LcnkEpu9KHvZYnsALk03c3ieLIw8/BiatwDjdjzKwVdqlQSzWCb6UAO4i9dnTTYxkw7tpDYwSwOMbtoN7iGYEr7mqa/YJ0PgLEOTlC4Ucly/mBxaj9NejIpAHUEe3y7X67EgrHjRkxbVPmWoDbk42niyG/XySA1V1gVzwnxVcyu6JjWjdfmOyBDTZKXaBwE4X3X2nlNdqATsZQcjnk9MiqKrqCMQJu1HNBbPWel1+pbAUTEyAbVyYyxUegbRsBKhfUrA3wQFlddemqVzkxploZCWUtjIUsCFUhQb9PJumI5sSWvJvqmNEMfLXqWAs2b2KtkEEBSF9+SaFypjbFkyUysLUtaUjHYtm8RtGJK1aleTZHaen1XgWDMR5WajYVcWX9O4myoK+oiub6m+SKmd4n+H9ZiRgRkOJjTBchKhVJPpxjsetVXpPYXJKXiGqxY9MUV/MOXooGRBgot/Q9hRzwqge5Jta8vkSj2+xBH7iNTCzuFQFmPAH0/tNzD4HpzjyA5chzY0ssvlnTDIb24t3LE9BuUm6NCZ7408+jRoyTQ8Q8COJN/mI45/SrA2L49Vc8c10HXniZG6HEc2SK3SLkqII3Z056/xzG41g41j1iKICCzySYkn5EgDI0rs0nI8STBuOYwJM6pF9f1eOee8Qw9/rPU6heJia/FNvM8nkFGRLerx0ZW2xa1w6wslWa6Xx7gdhJUV/nnqP8AMN0FkA2PfpfzIBURgggQgIgQjKi4ZMQt+F6U5MgAv0jdxRJCkcKDwT8fwZ6/UeHsxbH5y7G4yuMYTO4obUbkhlFfFbaC1PMaUk4qxIC4P9KlsjEEkWCTxRboP6VlvSeLlvQVyLe3dwMiX+k0jC0U8E0b9PUwbit4nosuF2S0bYpO8JjG9Gqi24VYoWp6E9+sb4H4WzfmvsxKKIYWpfcQAo2ELzur9+CJp+H4kx0dSQNi2uK/Tk3VV+Yt4wbHVvv2jddqBqPLQhlZgX2gAAKpyG7Vj13LVcUt32gWdrfGDmCgblxYshTYtAFCjgkqKBJNdfeY2pyb8rblLg0ce4KjUwBXcMYG70ex7DmhUdrMDY9RlxE1uLEVdBnAdDx7HaP3mc+oNhV7DbuI5IHv7KOPsOb6CWvYePq+XR4CoBKhsThSAoC2ykBvSAAprcBwByD1yfDfFfIRkdBXsBtbcdvqclmsUnA+eJc8P1bZ9LkCqhGF1I3WL7enb6lNA8A82BfJBq+K6n/1YZVxIuREdnagHbaCwHpUHk3W49+sSpNj3O6hwVcZNrAh9z0CqBADtYVt5JuwQV6T0vh+XVCvKyFvTjYo7ACldsWbhh+nhGBLEVk6GeQ/DmspwdvOP84Pz6RjX1Bq/pKM/wA3t69J6TUeK4Vyq5yi/KdV2OrIwJXaWYAhAdrcUaJ7QLhqsb5c2PPirG7Y1d0zeU+arTZl8gEKlNym0HmZeu8GVlGPA5UEgUAGBWyAVINsWIQszFQKHAlzxbxZMi5suNVdtOyHcDeItka1JC1fqxqL69PUOhqZfLvHqUzhADkLBgdrLdsmKz+sPvoUOqnqInVN/C9uLZ5uML6kZkxnKymzxt3Gi/rtlvaBVCYPivhHkJjY5A3mbuArDaFIoknrYN9AeJ6nRqurGF8ZwYmDPeOsioGxlRhduG9RJsi6fm6mB+ItarEoCzkEetuL5J4x87FFkBb/AG6AyHWNiFnm6/czW1OA41XzCjgLwqFAwLG6LCytE1Tc/HeZWHrzdfHBlsagnufv/f3+8xFRlRZrpZr3rtOJimMhmky53iHac7xLNBqRDmBCkCRG3NcAUAON3JH9R3E8nvVD2AnVIE64p9pyCZesSa7CUdUk087y2vxTOquJu63HMhsfJjETth4ks8cn56SdsmppBkwiJFSCJKC4MZpydwqrsVfAu+L9hck2NJ4e6DIuRRQUs1ZEDYthoMw5IFsvPSu8sKGBxfmM3mMqLlZtwt+BssWP08k2R0HuD1/h7vlYKynkksroFCuw3LkHpNepuaNjiU9Vq8aOUdfMVduwo5U4zjLUpteTzz/gUN8P1Obzgwr1bAV9IG0DY7ISTyAwZqo/rHI53O8L1iHUIoIARMg3C1DliDXJugd1f8d5SxI+PJj1BY8sp4B/rJJVWI2hQGo8/Ncx/wCJnx4suNsK+Xk9ZyAE7rYjaT1AtSDQAHJ4kjvxJhx5HXLvohEDkEUHUk0DfBIU11/T8zHSs5yqtBjyq0qhhuslmFXXYd7sniCcz52TGCBuIUcBQWbgFgo5PNXXtNZvwxjxgrkfIcqgFwqqEU89GPJA49j14rmR6r/hffebEqr+ZjyKQeKYKwABIuyewPsb4kY8WatwZWoqERlcs1bScfmAAGjQ5J710haLMFz429Zbkt6ugJNFvbjpdE2TwOYHiOcY8vOF1QkMGwuFYgENZG0qGO4XY79e8iq63S6g49mDStixEb3VNzs3X/qE+qhtNKR278TyeU8z6Th1+M/m7lx3uXJvUq4ZSpJF3Y2LkSlY2WHAqfOtWAXbb+ksdt8em+L+0LwvcJ45p8ujXEz4cbuqjIgwttY4rKeYF2gnhSGDDvxMD8ReIqcYwAJ6X3jZ+lAR+kHqep6knntVTz5WAYbkTlyFeVJB+OIDGSZzJQsg89D2+f7TLSVMarSsDDDQViyXi3aKLwSf9uSxzNFyH4/25EiICSBIBhCRdGHb8/sP/MXUipB9waVc6y0YrIJt52HrccxM60Z6TV45iavHGCqFToRElKsbrI71wa+JpFzjCzAWdt12vr96izJOMCERIMkLFnZQQrEA9r4v3r3+YG41XTpY7f71kGcRIrGLX5FXaGO0jp1EQze/UyAYLQR/h+cY8uN2G5VdWYe4Bs181PZfizTZMOutQfzqGNj+lwQvAB44L881zPCXLubxXK7q7OWbGFCbudoUAAV9AJNSr/iKnzhRLCwxyMKTi7CiyaFbfUSfT7RWsVmKNiZRQCNt9SKwsWdwtboC/kVUXg8SbI1Hg9vLUBnf+neb/SD/AG+onTqxNIcbMTtOPYSaWmcZS3AWx2J6AyJfi+T07MxbzARQuzyLYsOgs/JNd+ann3SaPjWFUz5EBBAqtvIvaLXrwAbH2lBoVK+wUSTzYoUeRzZvoK46+8UwjH61FvMtQIHEfpci/pcEoetcMCO6/MQCIxGUA3e7tXQSINZpyjsvXaSL9wOh+Im47VajcRyeFA59wK/sJWJhWo4tO3QWkCBTDQdia+TfH7C4InCSEDDEXCEkKdOWTEPtpgOIwwGmnnUdSsxdYk384mTrEjAwmHMAiWNQIiaATBMJpBr27fz7yKQnBNjiuD1P0izJLdB7SAYIJ4kVDJgGRcJxEm4BkgmRUZUBpIIyFTYNGWMnj+UKyilZj6si2rkc8cGv6utdhKrCVsohrUKs3feHvgOB26SFg0XmEUxl3Hh3sFurPX2+YvxHSeU5XcHAPDDoRdf2gYpx2n0pc0Cg7et1SyegG4wAfav2inAP6r+YNQWfCyMVdSrKSGB4II4IMQRNbxbUHPtzGrICPXUsi0rH5Kgc/EzkxFjSgknsPjkyplIkGTOqBSDCFc+/b/MEQhJOhCDJBkBSZBM65J9xMBhGGA028xGQTN1aTVcSjqlkXn9Ti4Jsdaq/V9a9vmUTNPWJM1pqABkVCIgkRQDIhQYJMEyZ0kEyCIdSCePv17/SRDfEEyTIIkgGV8wloxOQQrUUoaVz/A9//FdftIcQbmWhX3BII6EcGKyuSKPNG+nP7+3EasBuCD8/aKVlPJuRqMZ6RzYyb46whp7Fwa1d0uFG02W29ahWAquQTY+fr8zILm7s2Oh7iWsy+xNex4r6yr5d95figsWnDg7W9YBO2jyBydre9dqlaaY0XlquTehJagATvUgWCR7fMo6lQGO3p2+L7QzxqUqTcgfM6BFJEEGdckKHUVc7eZB93MAxhgNOjzFMJVzrLbRGWBYmsSZGZZv6kTG1K8zUCmRIJjCvEAxRZgxlQWEEi5FyJ0i6dOEmpANSCIVyDIgMW4jDBLfxAquXbXQ39eB81EACjd32/wAy3kTdf3P7cyoYNoUx+IAjqLla+DK+EGxzDTmr+RgOBz/x9ok6pt3NEAcXx2uEQKUknkkMK7Cuh94DAEmulcX1oDi/2jRGhh2ZtgqjwDz39/8AExci8x+LIUPHXt8RbCF4Z4QZCJZAHcgfufmMYRTCZbc+P1Fe9197qCy0aPbj9pxnKv8AxIokEyCZwMCImRBk1E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82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05050" y="2133599"/>
            <a:ext cx="4533900" cy="2215991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18 snow-shutout winters:</a:t>
            </a:r>
          </a:p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(Trace or 0 snowfall)</a:t>
            </a:r>
          </a:p>
          <a:p>
            <a:pPr>
              <a:defRPr/>
            </a:pPr>
            <a:endParaRPr lang="en-US" sz="2000" dirty="0">
              <a:solidFill>
                <a:srgbClr val="D2533A"/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</a:rPr>
              <a:t>8 </a:t>
            </a:r>
            <a:r>
              <a:rPr lang="en-US" sz="2000" dirty="0">
                <a:solidFill>
                  <a:srgbClr val="FF0000"/>
                </a:solidFill>
              </a:rPr>
              <a:t>El Niño winters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7 </a:t>
            </a:r>
            <a:r>
              <a:rPr lang="en-US" sz="2000" dirty="0">
                <a:solidFill>
                  <a:schemeClr val="bg1"/>
                </a:solidFill>
              </a:rPr>
              <a:t>ENSO Neutral winters</a:t>
            </a:r>
          </a:p>
          <a:p>
            <a:pPr>
              <a:defRPr/>
            </a:pPr>
            <a:r>
              <a:rPr lang="en-US" sz="2000" dirty="0" smtClean="0">
                <a:solidFill>
                  <a:srgbClr val="00B0F0"/>
                </a:solidFill>
              </a:rPr>
              <a:t>3 </a:t>
            </a:r>
            <a:r>
              <a:rPr lang="en-US" sz="2000" dirty="0">
                <a:solidFill>
                  <a:srgbClr val="00B0F0"/>
                </a:solidFill>
              </a:rPr>
              <a:t>La Niña </a:t>
            </a:r>
            <a:r>
              <a:rPr lang="en-US" sz="2000" dirty="0" smtClean="0">
                <a:solidFill>
                  <a:srgbClr val="00B0F0"/>
                </a:solidFill>
              </a:rPr>
              <a:t>winters</a:t>
            </a:r>
          </a:p>
          <a:p>
            <a:pPr>
              <a:defRPr/>
            </a:pP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1700" y="4572000"/>
            <a:ext cx="4800600" cy="1015663"/>
          </a:xfrm>
          <a:prstGeom prst="rect">
            <a:avLst/>
          </a:prstGeom>
          <a:solidFill>
            <a:schemeClr val="tx1">
              <a:lumMod val="75000"/>
              <a:lumOff val="25000"/>
              <a:alpha val="64000"/>
            </a:schemeClr>
          </a:solidFill>
          <a:ln w="50800">
            <a:solidFill>
              <a:schemeClr val="tx1"/>
            </a:solidFill>
          </a:ln>
          <a:effectLst>
            <a:reflection blurRad="50800" stA="63000" endPos="52000" dist="508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44% were El Niño   </a:t>
            </a:r>
          </a:p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</a:rPr>
              <a:t>39% were ENSO Neutral   </a:t>
            </a:r>
          </a:p>
          <a:p>
            <a:pPr algn="ctr">
              <a:defRPr/>
            </a:pPr>
            <a:r>
              <a:rPr lang="en-US" sz="2000" dirty="0">
                <a:solidFill>
                  <a:srgbClr val="00B0F0"/>
                </a:solidFill>
              </a:rPr>
              <a:t>17% were La Niña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160338"/>
            <a:ext cx="9144000" cy="990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CC"/>
                </a:solidFill>
                <a:latin typeface="Cambri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latin typeface="Arial" charset="0"/>
              </a:defRPr>
            </a:lvl9pPr>
          </a:lstStyle>
          <a:p>
            <a:r>
              <a:rPr lang="en-US" altLang="en-US" kern="0" dirty="0" smtClean="0"/>
              <a:t>Lowland Snowfall History</a:t>
            </a:r>
            <a:br>
              <a:rPr lang="en-US" altLang="en-US" kern="0" dirty="0" smtClean="0"/>
            </a:br>
            <a:r>
              <a:rPr lang="en-US" altLang="en-US" kern="0" dirty="0" smtClean="0"/>
              <a:t> 1951 to 2010</a:t>
            </a:r>
            <a:endParaRPr lang="en-US" alt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188738152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/>
          </p:cNvSpPr>
          <p:nvPr/>
        </p:nvSpPr>
        <p:spPr bwMode="auto">
          <a:xfrm>
            <a:off x="0" y="209550"/>
            <a:ext cx="9144000" cy="1028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/>
          <a:lstStyle/>
          <a:p>
            <a:pPr marL="39688" algn="ctr">
              <a:defRPr/>
            </a:pP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  <a:sym typeface="Times New Roman" pitchFamily="18" charset="0"/>
            </a:endParaRPr>
          </a:p>
          <a:p>
            <a:pPr marL="39688" algn="ctr">
              <a:defRPr/>
            </a:pP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U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. S. Seasonal </a:t>
            </a: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Outlook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/>
            </a:r>
            <a:b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</a:b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December 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- January - February</a:t>
            </a:r>
          </a:p>
          <a:p>
            <a:pPr marL="39688" algn="ctr">
              <a:defRPr/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  <a:sym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0" y="1650492"/>
            <a:ext cx="6629399" cy="5048250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 bwMode="auto">
          <a:xfrm>
            <a:off x="1640078" y="3038094"/>
            <a:ext cx="228600" cy="228600"/>
          </a:xfrm>
          <a:prstGeom prst="star5">
            <a:avLst/>
          </a:prstGeom>
          <a:solidFill>
            <a:srgbClr val="660033"/>
          </a:solidFill>
          <a:ln w="38100">
            <a:solidFill>
              <a:srgbClr val="660033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3750" y="2552229"/>
            <a:ext cx="2362201" cy="1200329"/>
          </a:xfrm>
          <a:prstGeom prst="rect">
            <a:avLst/>
          </a:prstGeom>
          <a:solidFill>
            <a:srgbClr val="660033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Warmer: ~62%</a:t>
            </a:r>
          </a:p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Normal: 33%</a:t>
            </a:r>
          </a:p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Cooler: 5%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4378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239000" cy="5181600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 bwMode="auto">
          <a:xfrm>
            <a:off x="1437132" y="2976372"/>
            <a:ext cx="228600" cy="228600"/>
          </a:xfrm>
          <a:prstGeom prst="star5">
            <a:avLst/>
          </a:prstGeom>
          <a:solidFill>
            <a:srgbClr val="660033"/>
          </a:solidFill>
          <a:ln w="38100">
            <a:solidFill>
              <a:srgbClr val="660033"/>
            </a:solidFill>
            <a:round/>
            <a:headEnd/>
            <a:tailEnd type="triangle" w="med" len="med"/>
          </a:ln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28800" y="2286000"/>
            <a:ext cx="2362201" cy="1200329"/>
          </a:xfrm>
          <a:prstGeom prst="rect">
            <a:avLst/>
          </a:prstGeom>
          <a:solidFill>
            <a:srgbClr val="660033">
              <a:alpha val="6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Wetter: 33%</a:t>
            </a:r>
          </a:p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Normal: 33%</a:t>
            </a:r>
          </a:p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Drier: 33%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0" y="209550"/>
            <a:ext cx="9144000" cy="1028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/>
          <a:lstStyle/>
          <a:p>
            <a:pPr marL="39688" algn="ctr">
              <a:defRPr/>
            </a:pP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  <a:sym typeface="Times New Roman" pitchFamily="18" charset="0"/>
            </a:endParaRPr>
          </a:p>
          <a:p>
            <a:pPr marL="39688" algn="ctr">
              <a:defRPr/>
            </a:pP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U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. S. Seasonal </a:t>
            </a: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Outlook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/>
            </a:r>
            <a:b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</a:br>
            <a:r>
              <a:rPr lang="en-US" sz="4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December </a:t>
            </a:r>
            <a:r>
              <a:rPr lang="en-US" sz="4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Times New Roman" pitchFamily="18" charset="0"/>
                <a:sym typeface="Times New Roman" pitchFamily="18" charset="0"/>
              </a:rPr>
              <a:t>- January - February</a:t>
            </a:r>
          </a:p>
          <a:p>
            <a:pPr marL="39688" algn="ctr">
              <a:defRPr/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  <a:sym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336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dxairportcarpet-carpetmilloutlet.com/img/carpet-thumbna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" y="1676400"/>
            <a:ext cx="825817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dirty="0" smtClean="0"/>
              <a:t>Summary:</a:t>
            </a:r>
            <a:br>
              <a:rPr lang="en-US" dirty="0" smtClean="0"/>
            </a:br>
            <a:r>
              <a:rPr lang="en-US" dirty="0" smtClean="0"/>
              <a:t>Winter Activities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981200"/>
            <a:ext cx="3962400" cy="1981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smtClean="0"/>
              <a:t>Bicycling</a:t>
            </a:r>
            <a:endParaRPr lang="en-US" sz="2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810000" y="1752600"/>
            <a:ext cx="3810000" cy="1981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Drinking your favorite microbrew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" y="4114800"/>
            <a:ext cx="4114800" cy="1981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smtClean="0"/>
              <a:t>Waiting in line for brunch</a:t>
            </a:r>
            <a:endParaRPr lang="en-US" sz="2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405695"/>
            <a:ext cx="3810000" cy="1981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Skiing</a:t>
            </a:r>
            <a:endParaRPr lang="en-US" dirty="0"/>
          </a:p>
        </p:txBody>
      </p:sp>
      <p:pic>
        <p:nvPicPr>
          <p:cNvPr id="5126" name="Picture 6" descr="http://cdn.media.cyclingnews.com/2013/07/22/1/bettiniphoto_0150633_1_full_1__6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38860"/>
            <a:ext cx="2035302" cy="137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photos1.blogger.com/blogger/2529/2031/1600/DSCN069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5" r="28621"/>
          <a:stretch/>
        </p:blipFill>
        <p:spPr bwMode="auto">
          <a:xfrm>
            <a:off x="1886331" y="4531672"/>
            <a:ext cx="1855896" cy="189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s1.reutersmedia.net/resources/r/?m=02&amp;d=20120815&amp;t=2&amp;i=642899701&amp;w=644&amp;fh=&amp;fw=&amp;ll=&amp;pl=&amp;sq=&amp;r=CBRE87E1PTB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81224"/>
            <a:ext cx="2271624" cy="164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www.skiclub.co.uk/assets/files/images/q/questionmar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03968"/>
            <a:ext cx="763380" cy="146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043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Find us on Social Media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9940" name="Text Placeholder 4"/>
          <p:cNvSpPr>
            <a:spLocks noGrp="1"/>
          </p:cNvSpPr>
          <p:nvPr>
            <p:ph type="body" sz="half" idx="2"/>
          </p:nvPr>
        </p:nvSpPr>
        <p:spPr>
          <a:xfrm>
            <a:off x="4595480" y="1905000"/>
            <a:ext cx="4548520" cy="4114800"/>
          </a:xfrm>
        </p:spPr>
        <p:txBody>
          <a:bodyPr/>
          <a:lstStyle/>
          <a:p>
            <a:pPr marL="0" indent="0">
              <a:buNone/>
            </a:pPr>
            <a:endParaRPr lang="en-US" altLang="en-US" sz="2400" dirty="0" smtClean="0"/>
          </a:p>
          <a:p>
            <a:pPr marL="0" indent="0">
              <a:buNone/>
            </a:pPr>
            <a:r>
              <a:rPr lang="en-US" altLang="en-US" sz="2600" dirty="0" smtClean="0"/>
              <a:t>facebook.com/</a:t>
            </a:r>
            <a:r>
              <a:rPr lang="en-US" altLang="en-US" sz="2600" dirty="0" err="1" smtClean="0"/>
              <a:t>NWSPortland</a:t>
            </a:r>
            <a:endParaRPr lang="en-US" altLang="en-US" sz="2600" dirty="0" smtClean="0"/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 smtClean="0"/>
          </a:p>
          <a:p>
            <a:pPr marL="0" indent="0">
              <a:buNone/>
            </a:pPr>
            <a:endParaRPr lang="en-US" altLang="en-US" sz="2400" dirty="0" smtClean="0"/>
          </a:p>
          <a:p>
            <a:pPr marL="0" indent="0">
              <a:buNone/>
            </a:pPr>
            <a:r>
              <a:rPr lang="en-US" altLang="en-US" sz="2600" dirty="0" smtClean="0"/>
              <a:t>Twitter: @</a:t>
            </a:r>
            <a:r>
              <a:rPr lang="en-US" altLang="en-US" sz="2600" dirty="0" err="1" smtClean="0"/>
              <a:t>NWSPortland</a:t>
            </a:r>
            <a:endParaRPr lang="en-US" altLang="en-US" sz="26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4" y="1387449"/>
            <a:ext cx="4138312" cy="270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://www.ok.gov/ltgovernor/images/Facebook-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593" y="1373167"/>
            <a:ext cx="877887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4" y="4343400"/>
            <a:ext cx="413831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twitter.com/images/resources/twitter-bird-light-b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936" y="4077609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8709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us on Social Media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6865908" cy="57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2583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124200" y="5179741"/>
            <a:ext cx="601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Amanda Bowen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National Weather Service </a:t>
            </a: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Portland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  <a:r>
              <a:rPr lang="en-US" sz="3000" b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manda.bowen@noaa.gov</a:t>
            </a:r>
            <a:endParaRPr lang="en-US" sz="3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</a:endParaRP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9050" y="9525"/>
            <a:ext cx="9124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Questions?</a:t>
            </a:r>
            <a:endParaRPr lang="en-US" sz="48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9700" name="Picture 3" descr="sp_5x_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39941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00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6497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26571"/>
            <a:ext cx="8153400" cy="48985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ENSO Outlook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953000" y="6278070"/>
            <a:ext cx="4038600" cy="489857"/>
          </a:xfrm>
          <a:prstGeom prst="rect">
            <a:avLst/>
          </a:prstGeom>
        </p:spPr>
        <p:txBody>
          <a:bodyPr anchor="b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Updated: 8 October 2015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38300" y="2449286"/>
            <a:ext cx="5867400" cy="3837214"/>
          </a:xfrm>
          <a:prstGeom prst="roundRect">
            <a:avLst>
              <a:gd name="adj" fmla="val 31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663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126672"/>
            <a:ext cx="8610600" cy="5151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1621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38200" y="72816"/>
            <a:ext cx="7772400" cy="90255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ENSO Status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-30480" y="989723"/>
            <a:ext cx="3657599" cy="3344968"/>
          </a:xfrm>
          <a:effectLst/>
        </p:spPr>
        <p:txBody>
          <a:bodyPr/>
          <a:lstStyle/>
          <a:p>
            <a:r>
              <a:rPr lang="en-US" sz="2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El </a:t>
            </a:r>
            <a:r>
              <a:rPr lang="en-US" sz="2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Niño </a:t>
            </a:r>
            <a:r>
              <a:rPr lang="en-US" sz="2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conditions present</a:t>
            </a:r>
          </a:p>
          <a:p>
            <a:r>
              <a:rPr lang="en-US" sz="2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El-Nino likely to strengthen - 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Continue through 2016</a:t>
            </a:r>
          </a:p>
          <a:p>
            <a:pPr marL="0" indent="0">
              <a:buNone/>
            </a:pPr>
            <a:r>
              <a:rPr lang="en-US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- 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Strong event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581400" y="871507"/>
            <a:ext cx="5449349" cy="3581400"/>
          </a:xfrm>
          <a:prstGeom prst="rect">
            <a:avLst/>
          </a:prstGeom>
          <a:noFill/>
          <a:ln w="12700">
            <a:solidFill>
              <a:srgbClr val="FFFF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6" name="Rectangle 108" descr="ENAreaGraphic"/>
          <p:cNvSpPr>
            <a:spLocks noChangeAspect="1" noChangeArrowheads="1"/>
          </p:cNvSpPr>
          <p:nvPr/>
        </p:nvSpPr>
        <p:spPr bwMode="auto">
          <a:xfrm>
            <a:off x="2537291" y="4648200"/>
            <a:ext cx="2644309" cy="1174961"/>
          </a:xfrm>
          <a:prstGeom prst="rect">
            <a:avLst/>
          </a:prstGeom>
          <a:blipFill dpi="0" rotWithShape="0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07547" y="5943600"/>
            <a:ext cx="24740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FFFFCC"/>
                </a:solidFill>
              </a:rPr>
              <a:t>Graphics from NOAA/NWS </a:t>
            </a:r>
            <a:br>
              <a:rPr lang="en-US" sz="800" dirty="0">
                <a:solidFill>
                  <a:srgbClr val="FFFFCC"/>
                </a:solidFill>
              </a:rPr>
            </a:br>
            <a:r>
              <a:rPr lang="en-US" sz="800" dirty="0">
                <a:solidFill>
                  <a:srgbClr val="FFFFCC"/>
                </a:solidFill>
              </a:rPr>
              <a:t>Climate Prediction Center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925" y="4513124"/>
            <a:ext cx="3601673" cy="176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0" name="Picture 2" descr="http://www.cpc.ncep.noaa.gov/products/analysis_monitoring/enso_advisory/figure2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400"/>
            <a:ext cx="2285999" cy="293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0" name="Picture 4" descr="http://www.climate.gov/sites/default/files/styles/inline_all/public/iconic_ENSO_610.jpg?itok=edKagYR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85"/>
          <a:stretch/>
        </p:blipFill>
        <p:spPr bwMode="auto">
          <a:xfrm>
            <a:off x="5832158" y="1143000"/>
            <a:ext cx="3016169" cy="173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10940" y="1219200"/>
            <a:ext cx="1834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</a:rPr>
              <a:t>Typical El-Nino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</a:rPr>
              <a:t>Pattern</a:t>
            </a:r>
          </a:p>
        </p:txBody>
      </p:sp>
      <p:pic>
        <p:nvPicPr>
          <p:cNvPr id="18" name="Picture 2" descr="http://blogs.nicholas.duke.edu/thegreengrok/files/2013/03/el_nino_pattern-c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438400"/>
            <a:ext cx="270033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2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NWS2">
  <a:themeElements>
    <a:clrScheme name="BlueNWS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NW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accent2"/>
          </a:solidFill>
          <a:round/>
          <a:headEnd/>
          <a:tailEnd type="triangle" w="med" len="med"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50000"/>
          </a:spcAft>
          <a:buClr>
            <a:srgbClr val="FF0066"/>
          </a:buClr>
          <a:buSzTx/>
          <a:buFontTx/>
          <a:buChar char="•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NW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NW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431</Words>
  <Application>Microsoft Office PowerPoint</Application>
  <PresentationFormat>On-screen Show (4:3)</PresentationFormat>
  <Paragraphs>147</Paragraphs>
  <Slides>23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BlueNWS2</vt:lpstr>
      <vt:lpstr>Winter Outlook (2015-2016)</vt:lpstr>
      <vt:lpstr>El Niño Background</vt:lpstr>
      <vt:lpstr>El Niño Background</vt:lpstr>
      <vt:lpstr>El Niño Background</vt:lpstr>
      <vt:lpstr>PowerPoint Presentation</vt:lpstr>
      <vt:lpstr>Sea Surface Temperature (SST) Departures from Normal</vt:lpstr>
      <vt:lpstr>Climate Model Predictions</vt:lpstr>
      <vt:lpstr>PowerPoint Presentation</vt:lpstr>
      <vt:lpstr>El Niño:  Winter Weather Trends</vt:lpstr>
      <vt:lpstr>ENSO Historical Trends</vt:lpstr>
      <vt:lpstr>PowerPoint Presentation</vt:lpstr>
      <vt:lpstr>PowerPoint Presentation</vt:lpstr>
      <vt:lpstr>Lowland Snowfall History  1951 to 2010</vt:lpstr>
      <vt:lpstr>PowerPoint Presentation</vt:lpstr>
      <vt:lpstr>PowerPoint Presentation</vt:lpstr>
      <vt:lpstr>PowerPoint Presentation</vt:lpstr>
      <vt:lpstr>Summary: Winter Activities Outlook</vt:lpstr>
      <vt:lpstr>Find us on Social Media</vt:lpstr>
      <vt:lpstr>Find us on Social Media</vt:lpstr>
      <vt:lpstr>PowerPoint Presentation</vt:lpstr>
      <vt:lpstr>PowerPoint Presentation</vt:lpstr>
      <vt:lpstr>ENSO Outlook</vt:lpstr>
      <vt:lpstr>ENSO Status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about this Winter?  Winter Outlook 2015-2016</dc:title>
  <dc:creator>Tyree Wilde</dc:creator>
  <cp:lastModifiedBy>Amanda AB. Bowen</cp:lastModifiedBy>
  <cp:revision>49</cp:revision>
  <dcterms:created xsi:type="dcterms:W3CDTF">2015-09-02T16:50:35Z</dcterms:created>
  <dcterms:modified xsi:type="dcterms:W3CDTF">2015-10-23T20:54:15Z</dcterms:modified>
</cp:coreProperties>
</file>