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68"/>
  </p:notesMasterIdLst>
  <p:sldIdLst>
    <p:sldId id="283" r:id="rId2"/>
    <p:sldId id="392" r:id="rId3"/>
    <p:sldId id="512" r:id="rId4"/>
    <p:sldId id="513" r:id="rId5"/>
    <p:sldId id="514" r:id="rId6"/>
    <p:sldId id="515" r:id="rId7"/>
    <p:sldId id="516" r:id="rId8"/>
    <p:sldId id="481" r:id="rId9"/>
    <p:sldId id="446" r:id="rId10"/>
    <p:sldId id="363" r:id="rId11"/>
    <p:sldId id="457" r:id="rId12"/>
    <p:sldId id="339" r:id="rId13"/>
    <p:sldId id="394" r:id="rId14"/>
    <p:sldId id="395" r:id="rId15"/>
    <p:sldId id="396" r:id="rId16"/>
    <p:sldId id="397" r:id="rId17"/>
    <p:sldId id="458" r:id="rId18"/>
    <p:sldId id="420" r:id="rId19"/>
    <p:sldId id="459" r:id="rId20"/>
    <p:sldId id="460" r:id="rId21"/>
    <p:sldId id="399" r:id="rId22"/>
    <p:sldId id="461" r:id="rId23"/>
    <p:sldId id="400" r:id="rId24"/>
    <p:sldId id="401" r:id="rId25"/>
    <p:sldId id="503" r:id="rId26"/>
    <p:sldId id="470" r:id="rId27"/>
    <p:sldId id="410" r:id="rId28"/>
    <p:sldId id="489" r:id="rId29"/>
    <p:sldId id="492" r:id="rId30"/>
    <p:sldId id="490" r:id="rId31"/>
    <p:sldId id="491" r:id="rId32"/>
    <p:sldId id="493" r:id="rId33"/>
    <p:sldId id="411" r:id="rId34"/>
    <p:sldId id="465" r:id="rId35"/>
    <p:sldId id="494" r:id="rId36"/>
    <p:sldId id="496" r:id="rId37"/>
    <p:sldId id="495" r:id="rId38"/>
    <p:sldId id="500" r:id="rId39"/>
    <p:sldId id="497" r:id="rId40"/>
    <p:sldId id="499" r:id="rId41"/>
    <p:sldId id="498" r:id="rId42"/>
    <p:sldId id="511" r:id="rId43"/>
    <p:sldId id="501" r:id="rId44"/>
    <p:sldId id="502" r:id="rId45"/>
    <p:sldId id="416" r:id="rId46"/>
    <p:sldId id="506" r:id="rId47"/>
    <p:sldId id="508" r:id="rId48"/>
    <p:sldId id="507" r:id="rId49"/>
    <p:sldId id="472" r:id="rId50"/>
    <p:sldId id="479" r:id="rId51"/>
    <p:sldId id="509" r:id="rId52"/>
    <p:sldId id="510" r:id="rId53"/>
    <p:sldId id="391" r:id="rId54"/>
    <p:sldId id="390" r:id="rId55"/>
    <p:sldId id="455" r:id="rId56"/>
    <p:sldId id="341" r:id="rId57"/>
    <p:sldId id="389" r:id="rId58"/>
    <p:sldId id="393" r:id="rId59"/>
    <p:sldId id="456" r:id="rId60"/>
    <p:sldId id="365" r:id="rId61"/>
    <p:sldId id="431" r:id="rId62"/>
    <p:sldId id="504" r:id="rId63"/>
    <p:sldId id="505" r:id="rId64"/>
    <p:sldId id="260" r:id="rId65"/>
    <p:sldId id="448" r:id="rId66"/>
    <p:sldId id="488" r:id="rId67"/>
  </p:sldIdLst>
  <p:sldSz cx="9144000" cy="6858000" type="screen4x3"/>
  <p:notesSz cx="6858000" cy="9144000"/>
  <p:defaultTextStyle>
    <a:defPPr>
      <a:defRPr lang="en-US"/>
    </a:defPPr>
    <a:lvl1pPr algn="l" rtl="0" fontAlgn="base">
      <a:spcBef>
        <a:spcPct val="0"/>
      </a:spcBef>
      <a:spcAft>
        <a:spcPct val="0"/>
      </a:spcAft>
      <a:defRPr sz="4800" b="1" i="1" kern="1200">
        <a:solidFill>
          <a:schemeClr val="tx1"/>
        </a:solidFill>
        <a:latin typeface="Arial" charset="0"/>
        <a:ea typeface="+mn-ea"/>
        <a:cs typeface="+mn-cs"/>
      </a:defRPr>
    </a:lvl1pPr>
    <a:lvl2pPr marL="457200" algn="l" rtl="0" fontAlgn="base">
      <a:spcBef>
        <a:spcPct val="0"/>
      </a:spcBef>
      <a:spcAft>
        <a:spcPct val="0"/>
      </a:spcAft>
      <a:defRPr sz="4800" b="1" i="1" kern="1200">
        <a:solidFill>
          <a:schemeClr val="tx1"/>
        </a:solidFill>
        <a:latin typeface="Arial" charset="0"/>
        <a:ea typeface="+mn-ea"/>
        <a:cs typeface="+mn-cs"/>
      </a:defRPr>
    </a:lvl2pPr>
    <a:lvl3pPr marL="914400" algn="l" rtl="0" fontAlgn="base">
      <a:spcBef>
        <a:spcPct val="0"/>
      </a:spcBef>
      <a:spcAft>
        <a:spcPct val="0"/>
      </a:spcAft>
      <a:defRPr sz="4800" b="1" i="1" kern="1200">
        <a:solidFill>
          <a:schemeClr val="tx1"/>
        </a:solidFill>
        <a:latin typeface="Arial" charset="0"/>
        <a:ea typeface="+mn-ea"/>
        <a:cs typeface="+mn-cs"/>
      </a:defRPr>
    </a:lvl3pPr>
    <a:lvl4pPr marL="1371600" algn="l" rtl="0" fontAlgn="base">
      <a:spcBef>
        <a:spcPct val="0"/>
      </a:spcBef>
      <a:spcAft>
        <a:spcPct val="0"/>
      </a:spcAft>
      <a:defRPr sz="4800" b="1" i="1" kern="1200">
        <a:solidFill>
          <a:schemeClr val="tx1"/>
        </a:solidFill>
        <a:latin typeface="Arial" charset="0"/>
        <a:ea typeface="+mn-ea"/>
        <a:cs typeface="+mn-cs"/>
      </a:defRPr>
    </a:lvl4pPr>
    <a:lvl5pPr marL="1828800" algn="l" rtl="0" fontAlgn="base">
      <a:spcBef>
        <a:spcPct val="0"/>
      </a:spcBef>
      <a:spcAft>
        <a:spcPct val="0"/>
      </a:spcAft>
      <a:defRPr sz="4800" b="1" i="1" kern="1200">
        <a:solidFill>
          <a:schemeClr val="tx1"/>
        </a:solidFill>
        <a:latin typeface="Arial" charset="0"/>
        <a:ea typeface="+mn-ea"/>
        <a:cs typeface="+mn-cs"/>
      </a:defRPr>
    </a:lvl5pPr>
    <a:lvl6pPr marL="2286000" algn="l" defTabSz="914400" rtl="0" eaLnBrk="1" latinLnBrk="0" hangingPunct="1">
      <a:defRPr sz="4800" b="1" i="1" kern="1200">
        <a:solidFill>
          <a:schemeClr val="tx1"/>
        </a:solidFill>
        <a:latin typeface="Arial" charset="0"/>
        <a:ea typeface="+mn-ea"/>
        <a:cs typeface="+mn-cs"/>
      </a:defRPr>
    </a:lvl6pPr>
    <a:lvl7pPr marL="2743200" algn="l" defTabSz="914400" rtl="0" eaLnBrk="1" latinLnBrk="0" hangingPunct="1">
      <a:defRPr sz="4800" b="1" i="1" kern="1200">
        <a:solidFill>
          <a:schemeClr val="tx1"/>
        </a:solidFill>
        <a:latin typeface="Arial" charset="0"/>
        <a:ea typeface="+mn-ea"/>
        <a:cs typeface="+mn-cs"/>
      </a:defRPr>
    </a:lvl7pPr>
    <a:lvl8pPr marL="3200400" algn="l" defTabSz="914400" rtl="0" eaLnBrk="1" latinLnBrk="0" hangingPunct="1">
      <a:defRPr sz="4800" b="1" i="1" kern="1200">
        <a:solidFill>
          <a:schemeClr val="tx1"/>
        </a:solidFill>
        <a:latin typeface="Arial" charset="0"/>
        <a:ea typeface="+mn-ea"/>
        <a:cs typeface="+mn-cs"/>
      </a:defRPr>
    </a:lvl8pPr>
    <a:lvl9pPr marL="3657600" algn="l" defTabSz="914400" rtl="0" eaLnBrk="1" latinLnBrk="0" hangingPunct="1">
      <a:defRPr sz="4800" b="1"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191DCF"/>
    <a:srgbClr val="FFFF99"/>
    <a:srgbClr val="182642"/>
    <a:srgbClr val="FFFFCC"/>
    <a:srgbClr val="1F1F1F"/>
    <a:srgbClr val="F0E510"/>
    <a:srgbClr val="BCB644"/>
    <a:srgbClr val="2214D4"/>
    <a:srgbClr val="A18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9" autoAdjust="0"/>
    <p:restoredTop sz="94616"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D3A2E49-4E37-48F0-BCEB-95D0A84E3B6D}" type="datetimeFigureOut">
              <a:rPr lang="en-US"/>
              <a:pPr>
                <a:defRPr/>
              </a:pPr>
              <a:t>4/16/2015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ECEF604-94E4-4038-BF8E-FE79CCE031B8}" type="slidenum">
              <a:rPr lang="en-US"/>
              <a:pPr>
                <a:defRPr/>
              </a:pPr>
              <a:t>‹#›</a:t>
            </a:fld>
            <a:endParaRPr lang="en-US"/>
          </a:p>
        </p:txBody>
      </p:sp>
    </p:spTree>
    <p:extLst>
      <p:ext uri="{BB962C8B-B14F-4D97-AF65-F5344CB8AC3E}">
        <p14:creationId xmlns:p14="http://schemas.microsoft.com/office/powerpoint/2010/main" val="12432693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ECEF604-94E4-4038-BF8E-FE79CCE031B8}" type="slidenum">
              <a:rPr lang="en-US" smtClean="0"/>
              <a:pPr>
                <a:defRPr/>
              </a:pPr>
              <a:t>53</a:t>
            </a:fld>
            <a:endParaRPr lang="en-US"/>
          </a:p>
        </p:txBody>
      </p:sp>
    </p:spTree>
    <p:extLst>
      <p:ext uri="{BB962C8B-B14F-4D97-AF65-F5344CB8AC3E}">
        <p14:creationId xmlns:p14="http://schemas.microsoft.com/office/powerpoint/2010/main" val="1394400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6622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62"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63"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64"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65"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66"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47"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48"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49"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50"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51"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52"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53"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54"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55"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56"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23"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24"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25"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26"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27"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28"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29"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30"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31"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32"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2"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3"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4"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5"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6"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grpSp>
        </p:grpSp>
      </p:grpSp>
      <p:sp>
        <p:nvSpPr>
          <p:cNvPr id="120898"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120899"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68" name="Rectangle 68"/>
          <p:cNvSpPr>
            <a:spLocks noGrp="1" noChangeArrowheads="1"/>
          </p:cNvSpPr>
          <p:nvPr>
            <p:ph type="dt" sz="quarter" idx="10"/>
          </p:nvPr>
        </p:nvSpPr>
        <p:spPr>
          <a:xfrm>
            <a:off x="457200" y="6248400"/>
            <a:ext cx="2133600" cy="457200"/>
          </a:xfrm>
        </p:spPr>
        <p:txBody>
          <a:bodyPr/>
          <a:lstStyle>
            <a:lvl1pPr>
              <a:defRPr/>
            </a:lvl1pPr>
          </a:lstStyle>
          <a:p>
            <a:pPr>
              <a:defRPr/>
            </a:pPr>
            <a:endParaRPr lang="en-US"/>
          </a:p>
        </p:txBody>
      </p:sp>
      <p:sp>
        <p:nvSpPr>
          <p:cNvPr id="69" name="Rectangle 69"/>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0" name="Rectangle 70"/>
          <p:cNvSpPr>
            <a:spLocks noGrp="1" noChangeArrowheads="1"/>
          </p:cNvSpPr>
          <p:nvPr>
            <p:ph type="sldNum" sz="quarter" idx="12"/>
          </p:nvPr>
        </p:nvSpPr>
        <p:spPr>
          <a:xfrm>
            <a:off x="6553200" y="6248400"/>
            <a:ext cx="2133600" cy="457200"/>
          </a:xfrm>
        </p:spPr>
        <p:txBody>
          <a:bodyPr/>
          <a:lstStyle>
            <a:lvl1pPr>
              <a:defRPr/>
            </a:lvl1pPr>
          </a:lstStyle>
          <a:p>
            <a:pPr>
              <a:defRPr/>
            </a:pPr>
            <a:fld id="{6D8A9E25-5E12-42F8-AA62-6FC01F0D7ACE}" type="slidenum">
              <a:rPr lang="en-US"/>
              <a:pPr>
                <a:defRPr/>
              </a:pPr>
              <a:t>‹#›</a:t>
            </a:fld>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p:txBody>
          <a:bodyPr/>
          <a:lstStyle>
            <a:lvl1pPr>
              <a:defRPr/>
            </a:lvl1pPr>
          </a:lstStyle>
          <a:p>
            <a:pPr>
              <a:defRPr/>
            </a:pPr>
            <a:endParaRPr lang="en-US"/>
          </a:p>
        </p:txBody>
      </p:sp>
      <p:sp>
        <p:nvSpPr>
          <p:cNvPr id="5" name="Rectangle 70"/>
          <p:cNvSpPr>
            <a:spLocks noGrp="1" noChangeArrowheads="1"/>
          </p:cNvSpPr>
          <p:nvPr>
            <p:ph type="ftr" sz="quarter" idx="11"/>
          </p:nvPr>
        </p:nvSpPr>
        <p:spPr/>
        <p:txBody>
          <a:bodyPr/>
          <a:lstStyle>
            <a:lvl1pPr>
              <a:defRPr/>
            </a:lvl1pPr>
          </a:lstStyle>
          <a:p>
            <a:pPr>
              <a:defRPr/>
            </a:pPr>
            <a:endParaRPr lang="en-US"/>
          </a:p>
        </p:txBody>
      </p:sp>
      <p:sp>
        <p:nvSpPr>
          <p:cNvPr id="6" name="Rectangle 71"/>
          <p:cNvSpPr>
            <a:spLocks noGrp="1" noChangeArrowheads="1"/>
          </p:cNvSpPr>
          <p:nvPr>
            <p:ph type="sldNum" sz="quarter" idx="12"/>
          </p:nvPr>
        </p:nvSpPr>
        <p:spPr/>
        <p:txBody>
          <a:bodyPr/>
          <a:lstStyle>
            <a:lvl1pPr>
              <a:defRPr/>
            </a:lvl1pPr>
          </a:lstStyle>
          <a:p>
            <a:pPr>
              <a:defRPr/>
            </a:pPr>
            <a:fld id="{71F5A56A-7F8B-46BB-A31D-84E23C33CF31}" type="slidenum">
              <a:rPr lang="en-US"/>
              <a:pPr>
                <a:defRPr/>
              </a:pPr>
              <a:t>‹#›</a:t>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9"/>
          <p:cNvSpPr>
            <a:spLocks noGrp="1" noChangeArrowheads="1"/>
          </p:cNvSpPr>
          <p:nvPr>
            <p:ph type="dt" sz="half" idx="10"/>
          </p:nvPr>
        </p:nvSpPr>
        <p:spPr/>
        <p:txBody>
          <a:bodyPr/>
          <a:lstStyle>
            <a:lvl1pPr>
              <a:defRPr/>
            </a:lvl1pPr>
          </a:lstStyle>
          <a:p>
            <a:pPr>
              <a:defRPr/>
            </a:pPr>
            <a:endParaRPr lang="en-US"/>
          </a:p>
        </p:txBody>
      </p:sp>
      <p:sp>
        <p:nvSpPr>
          <p:cNvPr id="5" name="Rectangle 70"/>
          <p:cNvSpPr>
            <a:spLocks noGrp="1" noChangeArrowheads="1"/>
          </p:cNvSpPr>
          <p:nvPr>
            <p:ph type="ftr" sz="quarter" idx="11"/>
          </p:nvPr>
        </p:nvSpPr>
        <p:spPr/>
        <p:txBody>
          <a:bodyPr/>
          <a:lstStyle>
            <a:lvl1pPr>
              <a:defRPr/>
            </a:lvl1pPr>
          </a:lstStyle>
          <a:p>
            <a:pPr>
              <a:defRPr/>
            </a:pPr>
            <a:endParaRPr lang="en-US"/>
          </a:p>
        </p:txBody>
      </p:sp>
      <p:sp>
        <p:nvSpPr>
          <p:cNvPr id="6" name="Rectangle 71"/>
          <p:cNvSpPr>
            <a:spLocks noGrp="1" noChangeArrowheads="1"/>
          </p:cNvSpPr>
          <p:nvPr>
            <p:ph type="sldNum" sz="quarter" idx="12"/>
          </p:nvPr>
        </p:nvSpPr>
        <p:spPr/>
        <p:txBody>
          <a:bodyPr/>
          <a:lstStyle>
            <a:lvl1pPr>
              <a:defRPr/>
            </a:lvl1pPr>
          </a:lstStyle>
          <a:p>
            <a:pPr>
              <a:defRPr/>
            </a:pPr>
            <a:fld id="{07C1A8D0-6BD3-41B7-91B3-0AA835B37CF6}" type="slidenum">
              <a:rPr lang="en-US"/>
              <a:pPr>
                <a:defRPr/>
              </a:pPr>
              <a:t>‹#›</a:t>
            </a:fld>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9"/>
          <p:cNvSpPr>
            <a:spLocks noGrp="1" noChangeArrowheads="1"/>
          </p:cNvSpPr>
          <p:nvPr>
            <p:ph type="dt" sz="half" idx="10"/>
          </p:nvPr>
        </p:nvSpPr>
        <p:spPr/>
        <p:txBody>
          <a:bodyPr/>
          <a:lstStyle>
            <a:lvl1pPr>
              <a:defRPr/>
            </a:lvl1pPr>
          </a:lstStyle>
          <a:p>
            <a:pPr>
              <a:defRPr/>
            </a:pPr>
            <a:endParaRPr lang="en-US"/>
          </a:p>
        </p:txBody>
      </p:sp>
      <p:sp>
        <p:nvSpPr>
          <p:cNvPr id="6" name="Rectangle 70"/>
          <p:cNvSpPr>
            <a:spLocks noGrp="1" noChangeArrowheads="1"/>
          </p:cNvSpPr>
          <p:nvPr>
            <p:ph type="ftr" sz="quarter" idx="11"/>
          </p:nvPr>
        </p:nvSpPr>
        <p:spPr/>
        <p:txBody>
          <a:bodyPr/>
          <a:lstStyle>
            <a:lvl1pPr>
              <a:defRPr/>
            </a:lvl1pPr>
          </a:lstStyle>
          <a:p>
            <a:pPr>
              <a:defRPr/>
            </a:pPr>
            <a:endParaRPr lang="en-US"/>
          </a:p>
        </p:txBody>
      </p:sp>
      <p:sp>
        <p:nvSpPr>
          <p:cNvPr id="7" name="Rectangle 71"/>
          <p:cNvSpPr>
            <a:spLocks noGrp="1" noChangeArrowheads="1"/>
          </p:cNvSpPr>
          <p:nvPr>
            <p:ph type="sldNum" sz="quarter" idx="12"/>
          </p:nvPr>
        </p:nvSpPr>
        <p:spPr/>
        <p:txBody>
          <a:bodyPr/>
          <a:lstStyle>
            <a:lvl1pPr>
              <a:defRPr/>
            </a:lvl1pPr>
          </a:lstStyle>
          <a:p>
            <a:pPr>
              <a:defRPr/>
            </a:pPr>
            <a:fld id="{7FEE15FE-401B-4A0B-AFD5-5BE9F5627B79}" type="slidenum">
              <a:rPr lang="en-US"/>
              <a:pPr>
                <a:defRPr/>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9"/>
          <p:cNvSpPr>
            <a:spLocks noGrp="1" noChangeArrowheads="1"/>
          </p:cNvSpPr>
          <p:nvPr>
            <p:ph type="dt" sz="half" idx="10"/>
          </p:nvPr>
        </p:nvSpPr>
        <p:spPr/>
        <p:txBody>
          <a:bodyPr/>
          <a:lstStyle>
            <a:lvl1pPr>
              <a:defRPr/>
            </a:lvl1pPr>
          </a:lstStyle>
          <a:p>
            <a:pPr>
              <a:defRPr/>
            </a:pPr>
            <a:endParaRPr lang="en-US"/>
          </a:p>
        </p:txBody>
      </p:sp>
      <p:sp>
        <p:nvSpPr>
          <p:cNvPr id="8" name="Rectangle 70"/>
          <p:cNvSpPr>
            <a:spLocks noGrp="1" noChangeArrowheads="1"/>
          </p:cNvSpPr>
          <p:nvPr>
            <p:ph type="ftr" sz="quarter" idx="11"/>
          </p:nvPr>
        </p:nvSpPr>
        <p:spPr/>
        <p:txBody>
          <a:bodyPr/>
          <a:lstStyle>
            <a:lvl1pPr>
              <a:defRPr/>
            </a:lvl1pPr>
          </a:lstStyle>
          <a:p>
            <a:pPr>
              <a:defRPr/>
            </a:pPr>
            <a:endParaRPr lang="en-US"/>
          </a:p>
        </p:txBody>
      </p:sp>
      <p:sp>
        <p:nvSpPr>
          <p:cNvPr id="9" name="Rectangle 71"/>
          <p:cNvSpPr>
            <a:spLocks noGrp="1" noChangeArrowheads="1"/>
          </p:cNvSpPr>
          <p:nvPr>
            <p:ph type="sldNum" sz="quarter" idx="12"/>
          </p:nvPr>
        </p:nvSpPr>
        <p:spPr/>
        <p:txBody>
          <a:bodyPr/>
          <a:lstStyle>
            <a:lvl1pPr>
              <a:defRPr/>
            </a:lvl1pPr>
          </a:lstStyle>
          <a:p>
            <a:pPr>
              <a:defRPr/>
            </a:pPr>
            <a:fld id="{EA0DC12B-3599-40BC-8DA3-7D5190A2EF24}" type="slidenum">
              <a:rPr lang="en-US"/>
              <a:pPr>
                <a:defRPr/>
              </a:pPr>
              <a:t>‹#›</a:t>
            </a:fld>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9"/>
          <p:cNvSpPr>
            <a:spLocks noGrp="1" noChangeArrowheads="1"/>
          </p:cNvSpPr>
          <p:nvPr>
            <p:ph type="dt" sz="half" idx="10"/>
          </p:nvPr>
        </p:nvSpPr>
        <p:spPr/>
        <p:txBody>
          <a:bodyPr/>
          <a:lstStyle>
            <a:lvl1pPr>
              <a:defRPr/>
            </a:lvl1pPr>
          </a:lstStyle>
          <a:p>
            <a:pPr>
              <a:defRPr/>
            </a:pPr>
            <a:endParaRPr lang="en-US"/>
          </a:p>
        </p:txBody>
      </p:sp>
      <p:sp>
        <p:nvSpPr>
          <p:cNvPr id="4" name="Rectangle 70"/>
          <p:cNvSpPr>
            <a:spLocks noGrp="1" noChangeArrowheads="1"/>
          </p:cNvSpPr>
          <p:nvPr>
            <p:ph type="ftr" sz="quarter" idx="11"/>
          </p:nvPr>
        </p:nvSpPr>
        <p:spPr/>
        <p:txBody>
          <a:bodyPr/>
          <a:lstStyle>
            <a:lvl1pPr>
              <a:defRPr/>
            </a:lvl1pPr>
          </a:lstStyle>
          <a:p>
            <a:pPr>
              <a:defRPr/>
            </a:pPr>
            <a:endParaRPr lang="en-US"/>
          </a:p>
        </p:txBody>
      </p:sp>
      <p:sp>
        <p:nvSpPr>
          <p:cNvPr id="5" name="Rectangle 71"/>
          <p:cNvSpPr>
            <a:spLocks noGrp="1" noChangeArrowheads="1"/>
          </p:cNvSpPr>
          <p:nvPr>
            <p:ph type="sldNum" sz="quarter" idx="12"/>
          </p:nvPr>
        </p:nvSpPr>
        <p:spPr/>
        <p:txBody>
          <a:bodyPr/>
          <a:lstStyle>
            <a:lvl1pPr>
              <a:defRPr/>
            </a:lvl1pPr>
          </a:lstStyle>
          <a:p>
            <a:pPr>
              <a:defRPr/>
            </a:pPr>
            <a:fld id="{8A4425DC-D632-46FB-881F-99A0C967225C}" type="slidenum">
              <a:rPr lang="en-US"/>
              <a:pPr>
                <a:defRPr/>
              </a:pPr>
              <a:t>‹#›</a:t>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p:txBody>
          <a:bodyPr/>
          <a:lstStyle>
            <a:lvl1pPr>
              <a:defRPr/>
            </a:lvl1pPr>
          </a:lstStyle>
          <a:p>
            <a:pPr>
              <a:defRPr/>
            </a:pPr>
            <a:endParaRPr lang="en-US"/>
          </a:p>
        </p:txBody>
      </p:sp>
      <p:sp>
        <p:nvSpPr>
          <p:cNvPr id="3" name="Rectangle 70"/>
          <p:cNvSpPr>
            <a:spLocks noGrp="1" noChangeArrowheads="1"/>
          </p:cNvSpPr>
          <p:nvPr>
            <p:ph type="ftr" sz="quarter" idx="11"/>
          </p:nvPr>
        </p:nvSpPr>
        <p:spPr/>
        <p:txBody>
          <a:bodyPr/>
          <a:lstStyle>
            <a:lvl1pPr>
              <a:defRPr/>
            </a:lvl1pPr>
          </a:lstStyle>
          <a:p>
            <a:pPr>
              <a:defRPr/>
            </a:pPr>
            <a:endParaRPr lang="en-US"/>
          </a:p>
        </p:txBody>
      </p:sp>
      <p:sp>
        <p:nvSpPr>
          <p:cNvPr id="4" name="Rectangle 71"/>
          <p:cNvSpPr>
            <a:spLocks noGrp="1" noChangeArrowheads="1"/>
          </p:cNvSpPr>
          <p:nvPr>
            <p:ph type="sldNum" sz="quarter" idx="12"/>
          </p:nvPr>
        </p:nvSpPr>
        <p:spPr/>
        <p:txBody>
          <a:bodyPr/>
          <a:lstStyle>
            <a:lvl1pPr>
              <a:defRPr/>
            </a:lvl1pPr>
          </a:lstStyle>
          <a:p>
            <a:pPr>
              <a:defRPr/>
            </a:pPr>
            <a:fld id="{5828C746-174C-4DD4-8A3B-FBAAF9D8F113}" type="slidenum">
              <a:rPr lang="en-US"/>
              <a:pPr>
                <a:defRPr/>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9"/>
          <p:cNvSpPr>
            <a:spLocks noGrp="1" noChangeArrowheads="1"/>
          </p:cNvSpPr>
          <p:nvPr>
            <p:ph type="dt" sz="half" idx="10"/>
          </p:nvPr>
        </p:nvSpPr>
        <p:spPr/>
        <p:txBody>
          <a:bodyPr/>
          <a:lstStyle>
            <a:lvl1pPr>
              <a:defRPr/>
            </a:lvl1pPr>
          </a:lstStyle>
          <a:p>
            <a:pPr>
              <a:defRPr/>
            </a:pPr>
            <a:endParaRPr lang="en-US"/>
          </a:p>
        </p:txBody>
      </p:sp>
      <p:sp>
        <p:nvSpPr>
          <p:cNvPr id="6" name="Rectangle 70"/>
          <p:cNvSpPr>
            <a:spLocks noGrp="1" noChangeArrowheads="1"/>
          </p:cNvSpPr>
          <p:nvPr>
            <p:ph type="ftr" sz="quarter" idx="11"/>
          </p:nvPr>
        </p:nvSpPr>
        <p:spPr/>
        <p:txBody>
          <a:bodyPr/>
          <a:lstStyle>
            <a:lvl1pPr>
              <a:defRPr/>
            </a:lvl1pPr>
          </a:lstStyle>
          <a:p>
            <a:pPr>
              <a:defRPr/>
            </a:pPr>
            <a:endParaRPr lang="en-US"/>
          </a:p>
        </p:txBody>
      </p:sp>
      <p:sp>
        <p:nvSpPr>
          <p:cNvPr id="7" name="Rectangle 71"/>
          <p:cNvSpPr>
            <a:spLocks noGrp="1" noChangeArrowheads="1"/>
          </p:cNvSpPr>
          <p:nvPr>
            <p:ph type="sldNum" sz="quarter" idx="12"/>
          </p:nvPr>
        </p:nvSpPr>
        <p:spPr/>
        <p:txBody>
          <a:bodyPr/>
          <a:lstStyle>
            <a:lvl1pPr>
              <a:defRPr/>
            </a:lvl1pPr>
          </a:lstStyle>
          <a:p>
            <a:pPr>
              <a:defRPr/>
            </a:pPr>
            <a:fld id="{7170EC2F-27FD-4BA5-87A2-1DC817B9F786}" type="slidenum">
              <a:rPr lang="en-US"/>
              <a:pPr>
                <a:defRPr/>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9"/>
          <p:cNvSpPr>
            <a:spLocks noGrp="1" noChangeArrowheads="1"/>
          </p:cNvSpPr>
          <p:nvPr>
            <p:ph type="dt" sz="half" idx="10"/>
          </p:nvPr>
        </p:nvSpPr>
        <p:spPr/>
        <p:txBody>
          <a:bodyPr/>
          <a:lstStyle>
            <a:lvl1pPr>
              <a:defRPr/>
            </a:lvl1pPr>
          </a:lstStyle>
          <a:p>
            <a:pPr>
              <a:defRPr/>
            </a:pPr>
            <a:endParaRPr lang="en-US"/>
          </a:p>
        </p:txBody>
      </p:sp>
      <p:sp>
        <p:nvSpPr>
          <p:cNvPr id="6" name="Rectangle 70"/>
          <p:cNvSpPr>
            <a:spLocks noGrp="1" noChangeArrowheads="1"/>
          </p:cNvSpPr>
          <p:nvPr>
            <p:ph type="ftr" sz="quarter" idx="11"/>
          </p:nvPr>
        </p:nvSpPr>
        <p:spPr/>
        <p:txBody>
          <a:bodyPr/>
          <a:lstStyle>
            <a:lvl1pPr>
              <a:defRPr/>
            </a:lvl1pPr>
          </a:lstStyle>
          <a:p>
            <a:pPr>
              <a:defRPr/>
            </a:pPr>
            <a:endParaRPr lang="en-US"/>
          </a:p>
        </p:txBody>
      </p:sp>
      <p:sp>
        <p:nvSpPr>
          <p:cNvPr id="7" name="Rectangle 71"/>
          <p:cNvSpPr>
            <a:spLocks noGrp="1" noChangeArrowheads="1"/>
          </p:cNvSpPr>
          <p:nvPr>
            <p:ph type="sldNum" sz="quarter" idx="12"/>
          </p:nvPr>
        </p:nvSpPr>
        <p:spPr/>
        <p:txBody>
          <a:bodyPr/>
          <a:lstStyle>
            <a:lvl1pPr>
              <a:defRPr/>
            </a:lvl1pPr>
          </a:lstStyle>
          <a:p>
            <a:pPr>
              <a:defRPr/>
            </a:pPr>
            <a:fld id="{42A71A4D-E15C-4FCA-9A23-5554DDF9888E}" type="slidenum">
              <a:rPr lang="en-US"/>
              <a:pPr>
                <a:defRPr/>
              </a:pPr>
              <a:t>‹#›</a:t>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p:txBody>
          <a:bodyPr/>
          <a:lstStyle>
            <a:lvl1pPr>
              <a:defRPr/>
            </a:lvl1pPr>
          </a:lstStyle>
          <a:p>
            <a:pPr>
              <a:defRPr/>
            </a:pPr>
            <a:endParaRPr lang="en-US"/>
          </a:p>
        </p:txBody>
      </p:sp>
      <p:sp>
        <p:nvSpPr>
          <p:cNvPr id="5" name="Rectangle 70"/>
          <p:cNvSpPr>
            <a:spLocks noGrp="1" noChangeArrowheads="1"/>
          </p:cNvSpPr>
          <p:nvPr>
            <p:ph type="ftr" sz="quarter" idx="11"/>
          </p:nvPr>
        </p:nvSpPr>
        <p:spPr/>
        <p:txBody>
          <a:bodyPr/>
          <a:lstStyle>
            <a:lvl1pPr>
              <a:defRPr/>
            </a:lvl1pPr>
          </a:lstStyle>
          <a:p>
            <a:pPr>
              <a:defRPr/>
            </a:pPr>
            <a:endParaRPr lang="en-US"/>
          </a:p>
        </p:txBody>
      </p:sp>
      <p:sp>
        <p:nvSpPr>
          <p:cNvPr id="6" name="Rectangle 71"/>
          <p:cNvSpPr>
            <a:spLocks noGrp="1" noChangeArrowheads="1"/>
          </p:cNvSpPr>
          <p:nvPr>
            <p:ph type="sldNum" sz="quarter" idx="12"/>
          </p:nvPr>
        </p:nvSpPr>
        <p:spPr/>
        <p:txBody>
          <a:bodyPr/>
          <a:lstStyle>
            <a:lvl1pPr>
              <a:defRPr/>
            </a:lvl1pPr>
          </a:lstStyle>
          <a:p>
            <a:pPr>
              <a:defRPr/>
            </a:pPr>
            <a:fld id="{F90339AF-2029-4323-8E53-E20FDA2AB2F6}" type="slidenum">
              <a:rPr lang="en-US"/>
              <a:pPr>
                <a:defRPr/>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p:txBody>
          <a:bodyPr/>
          <a:lstStyle>
            <a:lvl1pPr>
              <a:defRPr/>
            </a:lvl1pPr>
          </a:lstStyle>
          <a:p>
            <a:pPr>
              <a:defRPr/>
            </a:pPr>
            <a:endParaRPr lang="en-US"/>
          </a:p>
        </p:txBody>
      </p:sp>
      <p:sp>
        <p:nvSpPr>
          <p:cNvPr id="5" name="Rectangle 70"/>
          <p:cNvSpPr>
            <a:spLocks noGrp="1" noChangeArrowheads="1"/>
          </p:cNvSpPr>
          <p:nvPr>
            <p:ph type="ftr" sz="quarter" idx="11"/>
          </p:nvPr>
        </p:nvSpPr>
        <p:spPr/>
        <p:txBody>
          <a:bodyPr/>
          <a:lstStyle>
            <a:lvl1pPr>
              <a:defRPr/>
            </a:lvl1pPr>
          </a:lstStyle>
          <a:p>
            <a:pPr>
              <a:defRPr/>
            </a:pPr>
            <a:endParaRPr lang="en-US"/>
          </a:p>
        </p:txBody>
      </p:sp>
      <p:sp>
        <p:nvSpPr>
          <p:cNvPr id="6" name="Rectangle 71"/>
          <p:cNvSpPr>
            <a:spLocks noGrp="1" noChangeArrowheads="1"/>
          </p:cNvSpPr>
          <p:nvPr>
            <p:ph type="sldNum" sz="quarter" idx="12"/>
          </p:nvPr>
        </p:nvSpPr>
        <p:spPr/>
        <p:txBody>
          <a:bodyPr/>
          <a:lstStyle>
            <a:lvl1pPr>
              <a:defRPr/>
            </a:lvl1pPr>
          </a:lstStyle>
          <a:p>
            <a:pPr>
              <a:defRPr/>
            </a:pPr>
            <a:fld id="{D80448CA-8103-4C6F-A6AA-BE8A679ED0D1}"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
        <p:nvSpPr>
          <p:cNvPr id="4" name="Rectangle 69"/>
          <p:cNvSpPr>
            <a:spLocks noGrp="1" noChangeArrowheads="1"/>
          </p:cNvSpPr>
          <p:nvPr>
            <p:ph type="dt" sz="half" idx="10"/>
          </p:nvPr>
        </p:nvSpPr>
        <p:spPr/>
        <p:txBody>
          <a:bodyPr/>
          <a:lstStyle>
            <a:lvl1pPr>
              <a:defRPr/>
            </a:lvl1pPr>
          </a:lstStyle>
          <a:p>
            <a:pPr>
              <a:defRPr/>
            </a:pPr>
            <a:endParaRPr lang="en-US"/>
          </a:p>
        </p:txBody>
      </p:sp>
      <p:sp>
        <p:nvSpPr>
          <p:cNvPr id="5" name="Rectangle 70"/>
          <p:cNvSpPr>
            <a:spLocks noGrp="1" noChangeArrowheads="1"/>
          </p:cNvSpPr>
          <p:nvPr>
            <p:ph type="ftr" sz="quarter" idx="11"/>
          </p:nvPr>
        </p:nvSpPr>
        <p:spPr/>
        <p:txBody>
          <a:bodyPr/>
          <a:lstStyle>
            <a:lvl1pPr>
              <a:defRPr/>
            </a:lvl1pPr>
          </a:lstStyle>
          <a:p>
            <a:pPr>
              <a:defRPr/>
            </a:pPr>
            <a:endParaRPr lang="en-US"/>
          </a:p>
        </p:txBody>
      </p:sp>
      <p:sp>
        <p:nvSpPr>
          <p:cNvPr id="6" name="Rectangle 71"/>
          <p:cNvSpPr>
            <a:spLocks noGrp="1" noChangeArrowheads="1"/>
          </p:cNvSpPr>
          <p:nvPr>
            <p:ph type="sldNum" sz="quarter" idx="12"/>
          </p:nvPr>
        </p:nvSpPr>
        <p:spPr/>
        <p:txBody>
          <a:bodyPr/>
          <a:lstStyle>
            <a:lvl1pPr>
              <a:defRPr/>
            </a:lvl1pPr>
          </a:lstStyle>
          <a:p>
            <a:pPr>
              <a:defRPr/>
            </a:pPr>
            <a:fld id="{A2773347-28ED-4EAA-B4D9-E55A57FF0C8E}" type="slidenum">
              <a:rPr lang="en-US"/>
              <a:pPr>
                <a:defRPr/>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lum/>
          </a:blip>
          <a:srcRect/>
          <a:stretch>
            <a:fillRect l="-25000" r="-25000"/>
          </a:stretch>
        </a:blipFill>
        <a:effectLst/>
      </p:bgPr>
    </p:bg>
    <p:spTree>
      <p:nvGrpSpPr>
        <p:cNvPr id="1" name=""/>
        <p:cNvGrpSpPr/>
        <p:nvPr/>
      </p:nvGrpSpPr>
      <p:grpSpPr>
        <a:xfrm>
          <a:off x="0" y="0"/>
          <a:ext cx="0" cy="0"/>
          <a:chOff x="0" y="0"/>
          <a:chExt cx="0" cy="0"/>
        </a:xfrm>
      </p:grpSpPr>
      <p:sp>
        <p:nvSpPr>
          <p:cNvPr id="119810"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grpSp>
        <p:nvGrpSpPr>
          <p:cNvPr id="1027" name="Group 3"/>
          <p:cNvGrpSpPr>
            <a:grpSpLocks/>
          </p:cNvGrpSpPr>
          <p:nvPr/>
        </p:nvGrpSpPr>
        <p:grpSpPr bwMode="auto">
          <a:xfrm>
            <a:off x="3175" y="4267200"/>
            <a:ext cx="9140825" cy="2590800"/>
            <a:chOff x="2" y="2688"/>
            <a:chExt cx="5758" cy="1632"/>
          </a:xfrm>
        </p:grpSpPr>
        <p:sp>
          <p:nvSpPr>
            <p:cNvPr id="119812"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grpSp>
          <p:nvGrpSpPr>
            <p:cNvPr id="1034" name="Group 5"/>
            <p:cNvGrpSpPr>
              <a:grpSpLocks/>
            </p:cNvGrpSpPr>
            <p:nvPr userDrawn="1"/>
          </p:nvGrpSpPr>
          <p:grpSpPr bwMode="auto">
            <a:xfrm>
              <a:off x="3528" y="3715"/>
              <a:ext cx="792" cy="521"/>
              <a:chOff x="3527" y="3715"/>
              <a:chExt cx="792" cy="521"/>
            </a:xfrm>
          </p:grpSpPr>
          <p:sp>
            <p:nvSpPr>
              <p:cNvPr id="119814"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15"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16"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17"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18"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19"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20"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21"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22"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23"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24"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grpSp>
        <p:grpSp>
          <p:nvGrpSpPr>
            <p:cNvPr id="1035" name="Group 17"/>
            <p:cNvGrpSpPr>
              <a:grpSpLocks/>
            </p:cNvGrpSpPr>
            <p:nvPr userDrawn="1"/>
          </p:nvGrpSpPr>
          <p:grpSpPr bwMode="auto">
            <a:xfrm>
              <a:off x="1776" y="3631"/>
              <a:ext cx="1626" cy="683"/>
              <a:chOff x="1776" y="3631"/>
              <a:chExt cx="1626" cy="683"/>
            </a:xfrm>
          </p:grpSpPr>
          <p:sp>
            <p:nvSpPr>
              <p:cNvPr id="119826"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27"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28"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29"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30"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31"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32"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33"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34"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35"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36"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37"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38"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39"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40"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41"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42"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43"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grpSp>
        <p:grpSp>
          <p:nvGrpSpPr>
            <p:cNvPr id="1036" name="Group 36"/>
            <p:cNvGrpSpPr>
              <a:grpSpLocks/>
            </p:cNvGrpSpPr>
            <p:nvPr userDrawn="1"/>
          </p:nvGrpSpPr>
          <p:grpSpPr bwMode="auto">
            <a:xfrm>
              <a:off x="4128" y="3360"/>
              <a:ext cx="1351" cy="821"/>
              <a:chOff x="4128" y="3360"/>
              <a:chExt cx="1351" cy="821"/>
            </a:xfrm>
          </p:grpSpPr>
          <p:sp>
            <p:nvSpPr>
              <p:cNvPr id="119845"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46"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47"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48"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49"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50"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51"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52"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53"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54"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55"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56"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57"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58"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59"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60"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61"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grpSp>
        <p:grpSp>
          <p:nvGrpSpPr>
            <p:cNvPr id="1037" name="Group 54"/>
            <p:cNvGrpSpPr>
              <a:grpSpLocks/>
            </p:cNvGrpSpPr>
            <p:nvPr userDrawn="1"/>
          </p:nvGrpSpPr>
          <p:grpSpPr bwMode="auto">
            <a:xfrm>
              <a:off x="5280" y="3024"/>
              <a:ext cx="425" cy="258"/>
              <a:chOff x="5280" y="3024"/>
              <a:chExt cx="425" cy="258"/>
            </a:xfrm>
          </p:grpSpPr>
          <p:sp>
            <p:nvSpPr>
              <p:cNvPr id="119863"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64"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65"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66"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67"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68"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sp>
            <p:nvSpPr>
              <p:cNvPr id="119869"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lgn="ctr">
                  <a:defRPr/>
                </a:pPr>
                <a:endParaRPr lang="en-US">
                  <a:effectLst>
                    <a:outerShdw blurRad="38100" dist="38100" dir="2700000" algn="tl">
                      <a:srgbClr val="000000">
                        <a:alpha val="43137"/>
                      </a:srgbClr>
                    </a:outerShdw>
                  </a:effectLst>
                </a:endParaRPr>
              </a:p>
            </p:txBody>
          </p:sp>
          <p:grpSp>
            <p:nvGrpSpPr>
              <p:cNvPr id="1045" name="Group 62"/>
              <p:cNvGrpSpPr>
                <a:grpSpLocks/>
              </p:cNvGrpSpPr>
              <p:nvPr/>
            </p:nvGrpSpPr>
            <p:grpSpPr bwMode="auto">
              <a:xfrm>
                <a:off x="5381" y="3085"/>
                <a:ext cx="227" cy="132"/>
                <a:chOff x="5381" y="3085"/>
                <a:chExt cx="227" cy="132"/>
              </a:xfrm>
            </p:grpSpPr>
            <p:sp>
              <p:nvSpPr>
                <p:cNvPr id="119871"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72"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73"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sp>
              <p:nvSpPr>
                <p:cNvPr id="119874"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lgn="ctr">
                    <a:defRPr/>
                  </a:pPr>
                  <a:endParaRPr lang="en-US">
                    <a:effectLst>
                      <a:outerShdw blurRad="38100" dist="38100" dir="2700000" algn="tl">
                        <a:srgbClr val="000000">
                          <a:alpha val="43137"/>
                        </a:srgbClr>
                      </a:outerShdw>
                    </a:effectLst>
                  </a:endParaRPr>
                </a:p>
              </p:txBody>
            </p:sp>
          </p:grpSp>
        </p:grpSp>
      </p:grpSp>
      <p:sp>
        <p:nvSpPr>
          <p:cNvPr id="119875"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19876"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9877"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400" b="0" i="0">
                <a:effectLst>
                  <a:outerShdw blurRad="38100" dist="38100" dir="2700000" algn="tl">
                    <a:srgbClr val="000000"/>
                  </a:outerShdw>
                </a:effectLst>
              </a:defRPr>
            </a:lvl1pPr>
          </a:lstStyle>
          <a:p>
            <a:pPr>
              <a:defRPr/>
            </a:pPr>
            <a:endParaRPr lang="en-US"/>
          </a:p>
        </p:txBody>
      </p:sp>
      <p:sp>
        <p:nvSpPr>
          <p:cNvPr id="119878"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b="0" i="0">
                <a:effectLst>
                  <a:outerShdw blurRad="38100" dist="38100" dir="2700000" algn="tl">
                    <a:srgbClr val="000000"/>
                  </a:outerShdw>
                </a:effectLst>
              </a:defRPr>
            </a:lvl1pPr>
          </a:lstStyle>
          <a:p>
            <a:pPr>
              <a:defRPr/>
            </a:pPr>
            <a:endParaRPr lang="en-US"/>
          </a:p>
        </p:txBody>
      </p:sp>
      <p:sp>
        <p:nvSpPr>
          <p:cNvPr id="119879"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0" i="0">
                <a:effectLst>
                  <a:outerShdw blurRad="38100" dist="38100" dir="2700000" algn="tl">
                    <a:srgbClr val="000000"/>
                  </a:outerShdw>
                </a:effectLst>
              </a:defRPr>
            </a:lvl1pPr>
          </a:lstStyle>
          <a:p>
            <a:pPr>
              <a:defRPr/>
            </a:pPr>
            <a:fld id="{34F75A4A-80A1-493A-90F9-0C583F72330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ransition spd="med">
    <p:fade/>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9.emf"/><Relationship Id="rId5" Type="http://schemas.openxmlformats.org/officeDocument/2006/relationships/oleObject" Target="../embeddings/Microsoft_Excel_97-2003_Worksheet1.xls"/><Relationship Id="rId4" Type="http://schemas.openxmlformats.org/officeDocument/2006/relationships/image" Target="../media/image60.png"/></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1.emf"/><Relationship Id="rId4" Type="http://schemas.openxmlformats.org/officeDocument/2006/relationships/oleObject" Target="../embeddings/Microsoft_Excel_97-2003_Worksheet2.xls"/></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3.emf"/><Relationship Id="rId4" Type="http://schemas.openxmlformats.org/officeDocument/2006/relationships/oleObject" Target="../embeddings/Microsoft_Excel_97-2003_Worksheet3.xls"/></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64.emf"/><Relationship Id="rId4" Type="http://schemas.openxmlformats.org/officeDocument/2006/relationships/oleObject" Target="../embeddings/Microsoft_Excel_97-2003_Worksheet4.xls"/></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65.emf"/><Relationship Id="rId4" Type="http://schemas.openxmlformats.org/officeDocument/2006/relationships/oleObject" Target="../embeddings/Microsoft_Excel_97-2003_Worksheet5.xls"/></Relationships>
</file>

<file path=ppt/slides/_rels/slide58.xml.rels><?xml version="1.0" encoding="UTF-8" standalone="yes"?>
<Relationships xmlns="http://schemas.openxmlformats.org/package/2006/relationships"><Relationship Id="rId3" Type="http://schemas.openxmlformats.org/officeDocument/2006/relationships/oleObject" Target="../embeddings/Microsoft_Excel_97-2003_Worksheet6.xls"/><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6.emf"/></Relationships>
</file>

<file path=ppt/slides/_rels/slide59.xml.rels><?xml version="1.0" encoding="UTF-8" standalone="yes"?>
<Relationships xmlns="http://schemas.openxmlformats.org/package/2006/relationships"><Relationship Id="rId3" Type="http://schemas.openxmlformats.org/officeDocument/2006/relationships/oleObject" Target="../embeddings/Microsoft_Excel_97-2003_Worksheet7.xls"/><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67.emf"/></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68.emf"/><Relationship Id="rId4" Type="http://schemas.openxmlformats.org/officeDocument/2006/relationships/oleObject" Target="../embeddings/Microsoft_Excel_97-2003_Worksheet8.xls"/></Relationships>
</file>

<file path=ppt/slides/_rels/slide6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5" descr="fox12logo"/>
          <p:cNvPicPr>
            <a:picLocks noChangeAspect="1" noChangeArrowheads="1"/>
          </p:cNvPicPr>
          <p:nvPr/>
        </p:nvPicPr>
        <p:blipFill>
          <a:blip r:embed="rId2" cstate="print"/>
          <a:srcRect/>
          <a:stretch>
            <a:fillRect/>
          </a:stretch>
        </p:blipFill>
        <p:spPr bwMode="auto">
          <a:xfrm>
            <a:off x="1270396" y="4648200"/>
            <a:ext cx="6578204" cy="1143000"/>
          </a:xfrm>
          <a:prstGeom prst="roundRect">
            <a:avLst>
              <a:gd name="adj" fmla="val 8594"/>
            </a:avLst>
          </a:prstGeom>
          <a:solidFill>
            <a:srgbClr val="FFFFFF">
              <a:shade val="85000"/>
            </a:srgbClr>
          </a:solidFill>
          <a:ln>
            <a:noFill/>
          </a:ln>
          <a:effectLst>
            <a:reflection blurRad="6350" stA="50000" endA="300" endPos="55500" dist="101600" dir="5400000" sy="-100000" algn="bl" rotWithShape="0"/>
          </a:effectLst>
        </p:spPr>
      </p:pic>
      <p:sp>
        <p:nvSpPr>
          <p:cNvPr id="5" name="Title 4"/>
          <p:cNvSpPr>
            <a:spLocks noGrp="1"/>
          </p:cNvSpPr>
          <p:nvPr>
            <p:ph type="title"/>
          </p:nvPr>
        </p:nvSpPr>
        <p:spPr>
          <a:xfrm>
            <a:off x="1295400" y="304800"/>
            <a:ext cx="6553200" cy="4065587"/>
          </a:xfrm>
          <a:solidFill>
            <a:srgbClr val="2214D4">
              <a:alpha val="12000"/>
            </a:srgbClr>
          </a:solidFill>
          <a:effectLst>
            <a:glow rad="139700">
              <a:schemeClr val="accent2">
                <a:satMod val="175000"/>
                <a:alpha val="40000"/>
              </a:schemeClr>
            </a:glow>
          </a:effectLst>
        </p:spPr>
        <p:style>
          <a:lnRef idx="0">
            <a:scrgbClr r="0" g="0" b="0"/>
          </a:lnRef>
          <a:fillRef idx="1003">
            <a:schemeClr val="dk2"/>
          </a:fillRef>
          <a:effectRef idx="0">
            <a:scrgbClr r="0" g="0" b="0"/>
          </a:effectRef>
          <a:fontRef idx="major"/>
        </p:style>
        <p:txBody>
          <a:bodyPr>
            <a:scene3d>
              <a:camera prst="orthographicFront"/>
              <a:lightRig rig="soft" dir="t">
                <a:rot lat="0" lon="0" rev="10800000"/>
              </a:lightRig>
            </a:scene3d>
            <a:sp3d>
              <a:bevelT w="27940" h="12700"/>
              <a:contourClr>
                <a:srgbClr val="DDDDDD"/>
              </a:contourClr>
            </a:sp3d>
          </a:bodyPr>
          <a:lstStyle/>
          <a:p>
            <a:r>
              <a:rPr lang="en-US" sz="48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t>2014-2015</a:t>
            </a:r>
            <a:br>
              <a:rPr lang="en-US" sz="48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br>
            <a:r>
              <a:rPr lang="en-US" sz="48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t>Winter Weather</a:t>
            </a:r>
            <a:br>
              <a:rPr lang="en-US" sz="48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br>
            <a:r>
              <a:rPr lang="en-US" sz="48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t>Wrap Up</a:t>
            </a:r>
            <a:r>
              <a:rPr lang="en-US" b="1" spc="150" dirty="0" smtClean="0">
                <a:ln w="11430"/>
                <a:solidFill>
                  <a:srgbClr val="F8F8F8"/>
                </a:solidFill>
                <a:effectLst>
                  <a:outerShdw blurRad="25400" algn="tl" rotWithShape="0">
                    <a:srgbClr val="000000">
                      <a:alpha val="43000"/>
                    </a:srgbClr>
                  </a:outerShdw>
                </a:effectLst>
              </a:rPr>
              <a:t/>
            </a:r>
            <a:br>
              <a:rPr lang="en-US" b="1" spc="150" dirty="0" smtClean="0">
                <a:ln w="11430"/>
                <a:solidFill>
                  <a:srgbClr val="F8F8F8"/>
                </a:solidFill>
                <a:effectLst>
                  <a:outerShdw blurRad="25400" algn="tl" rotWithShape="0">
                    <a:srgbClr val="000000">
                      <a:alpha val="43000"/>
                    </a:srgbClr>
                  </a:outerShdw>
                </a:effectLst>
              </a:rPr>
            </a:br>
            <a:r>
              <a:rPr lang="en-US" b="1" spc="150" dirty="0" smtClean="0">
                <a:ln w="11430"/>
                <a:solidFill>
                  <a:srgbClr val="F8F8F8"/>
                </a:solidFill>
                <a:effectLst>
                  <a:outerShdw blurRad="25400" algn="tl" rotWithShape="0">
                    <a:srgbClr val="000000">
                      <a:alpha val="43000"/>
                    </a:srgbClr>
                  </a:outerShdw>
                </a:effectLst>
              </a:rPr>
              <a:t/>
            </a:r>
            <a:br>
              <a:rPr lang="en-US" b="1" spc="150" dirty="0" smtClean="0">
                <a:ln w="11430"/>
                <a:solidFill>
                  <a:srgbClr val="F8F8F8"/>
                </a:solidFill>
                <a:effectLst>
                  <a:outerShdw blurRad="25400" algn="tl" rotWithShape="0">
                    <a:srgbClr val="000000">
                      <a:alpha val="43000"/>
                    </a:srgbClr>
                  </a:outerShdw>
                </a:effectLst>
              </a:rPr>
            </a:b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Mark Nelsen</a:t>
            </a:r>
            <a:endParaRPr lang="en-US" b="1" spc="150" dirty="0">
              <a:ln w="11430"/>
              <a:solidFill>
                <a:srgbClr val="F8F8F8"/>
              </a:solidFill>
              <a:effectLst>
                <a:outerShdw blurRad="25400" algn="tl" rotWithShape="0">
                  <a:srgbClr val="000000">
                    <a:alpha val="43000"/>
                  </a:srgbClr>
                </a:outerShdw>
              </a:effectLst>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228600" y="152400"/>
            <a:ext cx="8756028" cy="1066800"/>
          </a:xfrm>
        </p:spPr>
        <p:txBody>
          <a:bodyPr/>
          <a:lstStyle/>
          <a:p>
            <a:pPr eaLnBrk="1" hangingPunct="1">
              <a:defRPr/>
            </a:pPr>
            <a: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First…Goodbye </a:t>
            </a:r>
            <a: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Dr. John Walls!</a:t>
            </a:r>
            <a:endParaRPr lang="en-US" sz="2000" dirty="0" smtClean="0">
              <a:solidFill>
                <a:srgbClr val="FFFFCC"/>
              </a:solidFill>
              <a:effectLst>
                <a:outerShdw blurRad="38100" dist="127000" dir="2820000" sx="97000" sy="97000" algn="tl">
                  <a:srgbClr val="000000">
                    <a:alpha val="43137"/>
                  </a:srgbClr>
                </a:outerShdw>
              </a:effectLst>
              <a:latin typeface="Calibri" pitchFamily="34" charset="0"/>
            </a:endParaRPr>
          </a:p>
        </p:txBody>
      </p:sp>
      <p:pic>
        <p:nvPicPr>
          <p:cNvPr id="5"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718733" y="990600"/>
            <a:ext cx="5554133" cy="3124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ectangle 2"/>
          <p:cNvSpPr txBox="1">
            <a:spLocks noChangeArrowheads="1"/>
          </p:cNvSpPr>
          <p:nvPr/>
        </p:nvSpPr>
        <p:spPr bwMode="auto">
          <a:xfrm>
            <a:off x="491814" y="4191000"/>
            <a:ext cx="8229600" cy="2380891"/>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US" sz="3200" i="0" kern="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1931-2015</a:t>
            </a:r>
          </a:p>
          <a:p>
            <a:pPr eaLnBrk="1" hangingPunct="1">
              <a:defRPr/>
            </a:pPr>
            <a:endParaRPr lang="en-US" sz="2400" i="0" kern="0" dirty="0" smtClean="0">
              <a:solidFill>
                <a:srgbClr val="FFC000"/>
              </a:solidFill>
              <a:effectLst>
                <a:outerShdw blurRad="38100" dist="127000" dir="2820000" sx="97000" sy="97000" algn="tl">
                  <a:srgbClr val="000000">
                    <a:alpha val="43137"/>
                  </a:srgbClr>
                </a:outerShdw>
              </a:effectLst>
              <a:latin typeface="Calibri" pitchFamily="34" charset="0"/>
              <a:cs typeface="Lucida Sans Unicode" pitchFamily="34" charset="0"/>
            </a:endParaRPr>
          </a:p>
          <a:p>
            <a:pPr eaLnBrk="1" hangingPunct="1">
              <a:defRPr/>
            </a:pPr>
            <a:r>
              <a:rPr lang="en-US" sz="2400" i="0" kern="0" dirty="0" smtClean="0">
                <a:solidFill>
                  <a:srgbClr val="FFC000"/>
                </a:solidFill>
                <a:effectLst>
                  <a:outerShdw blurRad="38100" dist="127000" dir="2820000" sx="97000" sy="97000" algn="tl">
                    <a:srgbClr val="000000">
                      <a:alpha val="43137"/>
                    </a:srgbClr>
                  </a:outerShdw>
                </a:effectLst>
                <a:latin typeface="Calibri" pitchFamily="34" charset="0"/>
                <a:cs typeface="Lucida Sans Unicode" pitchFamily="34" charset="0"/>
              </a:rPr>
              <a:t>WAS HERE AT KOIN 1974-1996</a:t>
            </a:r>
            <a:endParaRPr lang="en-US" sz="2400" i="0" kern="0" dirty="0" smtClean="0">
              <a:solidFill>
                <a:srgbClr val="FFC000"/>
              </a:solidFill>
              <a:effectLst>
                <a:outerShdw blurRad="38100" dist="127000" dir="2820000" sx="97000" sy="97000" algn="tl">
                  <a:srgbClr val="000000">
                    <a:alpha val="43137"/>
                  </a:srgbClr>
                </a:outerShdw>
              </a:effectLst>
              <a:latin typeface="Calibri" pitchFamily="34" charset="0"/>
              <a:cs typeface="Lucida Sans Unicode" pitchFamily="34" charset="0"/>
            </a:endParaRPr>
          </a:p>
          <a:p>
            <a:pPr eaLnBrk="1" hangingPunct="1">
              <a:defRPr/>
            </a:pPr>
            <a:r>
              <a:rPr lang="en-US" sz="2400" i="0" kern="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Remember those cool maps that slid from right to left?  The forecast sky conditions throughout the day?  The first DAYPART forecast in P-Town!</a:t>
            </a:r>
            <a:endParaRPr lang="en-US" sz="1200" i="0" kern="0" dirty="0" smtClean="0">
              <a:solidFill>
                <a:schemeClr val="tx1"/>
              </a:solidFill>
              <a:effectLst>
                <a:outerShdw blurRad="38100" dist="127000" dir="2820000" sx="97000" sy="97000" algn="tl">
                  <a:srgbClr val="000000">
                    <a:alpha val="43137"/>
                  </a:srgbClr>
                </a:outerShdw>
              </a:effectLst>
              <a:latin typeface="Calibri" pitchFamily="34" charset="0"/>
            </a:endParaRPr>
          </a:p>
        </p:txBody>
      </p:sp>
    </p:spTree>
    <p:custDataLst>
      <p:tags r:id="rId1"/>
    </p:custData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228600" y="2209800"/>
            <a:ext cx="8756028" cy="1066800"/>
          </a:xfrm>
        </p:spPr>
        <p:txBody>
          <a:bodyPr/>
          <a:lstStyle/>
          <a:p>
            <a:pPr eaLnBrk="1" hangingPunct="1">
              <a:defRPr/>
            </a:pPr>
            <a: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That Inspired Me to Catalog All Portland TV Weather </a:t>
            </a:r>
            <a:r>
              <a:rPr lang="en-US" sz="4000" dirty="0" err="1"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Personalites</a:t>
            </a:r>
            <a: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 back to at least 1980…A Fun Task!</a:t>
            </a:r>
            <a:b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br>
            <a:r>
              <a:rPr lang="en-US" sz="4000" dirty="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
            </a:r>
            <a:br>
              <a:rPr lang="en-US" sz="4000" dirty="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br>
            <a:r>
              <a:rPr lang="en-US" sz="28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Thanks to all who responded to emails and Drew Jackson who kept his own list</a:t>
            </a:r>
            <a:endParaRPr lang="en-US" sz="2000" dirty="0" smtClean="0">
              <a:solidFill>
                <a:srgbClr val="FFFFCC"/>
              </a:solidFill>
              <a:effectLst>
                <a:outerShdw blurRad="38100" dist="127000" dir="2820000" sx="97000" sy="97000" algn="tl">
                  <a:srgbClr val="000000">
                    <a:alpha val="43137"/>
                  </a:srgbClr>
                </a:outerShdw>
              </a:effectLst>
              <a:latin typeface="Calibri" pitchFamily="34" charset="0"/>
            </a:endParaRPr>
          </a:p>
        </p:txBody>
      </p:sp>
    </p:spTree>
    <p:custDataLst>
      <p:tags r:id="rId1"/>
    </p:custDataLst>
    <p:extLst>
      <p:ext uri="{BB962C8B-B14F-4D97-AF65-F5344CB8AC3E}">
        <p14:creationId xmlns:p14="http://schemas.microsoft.com/office/powerpoint/2010/main" val="2889988675"/>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228600" y="28755"/>
            <a:ext cx="8756028" cy="1066800"/>
          </a:xfrm>
        </p:spPr>
        <p:txBody>
          <a:bodyPr/>
          <a:lstStyle/>
          <a:p>
            <a:pPr eaLnBrk="1" hangingPunct="1">
              <a:defRPr/>
            </a:pPr>
            <a: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KOIN</a:t>
            </a:r>
            <a:endParaRPr lang="en-US" sz="2000" dirty="0" smtClean="0">
              <a:solidFill>
                <a:srgbClr val="FFFFCC"/>
              </a:solidFill>
              <a:effectLst>
                <a:outerShdw blurRad="38100" dist="127000" dir="2820000" sx="97000" sy="97000" algn="tl">
                  <a:srgbClr val="000000">
                    <a:alpha val="43137"/>
                  </a:srgbClr>
                </a:outerShdw>
              </a:effectLst>
              <a:latin typeface="Calibri" pitchFamily="34" charset="0"/>
            </a:endParaRPr>
          </a:p>
        </p:txBody>
      </p:sp>
      <p:pic>
        <p:nvPicPr>
          <p:cNvPr id="2" name="Picture 1"/>
          <p:cNvPicPr>
            <a:picLocks noChangeAspect="1"/>
          </p:cNvPicPr>
          <p:nvPr/>
        </p:nvPicPr>
        <p:blipFill>
          <a:blip r:embed="rId3"/>
          <a:stretch>
            <a:fillRect/>
          </a:stretch>
        </p:blipFill>
        <p:spPr>
          <a:xfrm>
            <a:off x="26377" y="838200"/>
            <a:ext cx="16344900" cy="5762625"/>
          </a:xfrm>
          <a:prstGeom prst="rect">
            <a:avLst/>
          </a:prstGeom>
        </p:spPr>
      </p:pic>
    </p:spTree>
    <p:custDataLst>
      <p:tags r:id="rId1"/>
    </p:custDataLst>
    <p:extLst>
      <p:ext uri="{BB962C8B-B14F-4D97-AF65-F5344CB8AC3E}">
        <p14:creationId xmlns:p14="http://schemas.microsoft.com/office/powerpoint/2010/main" val="309641092"/>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228600" y="28755"/>
            <a:ext cx="8756028" cy="1066800"/>
          </a:xfrm>
        </p:spPr>
        <p:txBody>
          <a:bodyPr/>
          <a:lstStyle/>
          <a:p>
            <a:pPr eaLnBrk="1" hangingPunct="1">
              <a:defRPr/>
            </a:pPr>
            <a: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KGW</a:t>
            </a:r>
            <a:endParaRPr lang="en-US" sz="2000" dirty="0" smtClean="0">
              <a:solidFill>
                <a:srgbClr val="FFFFCC"/>
              </a:solidFill>
              <a:effectLst>
                <a:outerShdw blurRad="38100" dist="127000" dir="2820000" sx="97000" sy="97000" algn="tl">
                  <a:srgbClr val="000000">
                    <a:alpha val="43137"/>
                  </a:srgbClr>
                </a:outerShdw>
              </a:effectLst>
              <a:latin typeface="Calibri"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77" y="1069876"/>
            <a:ext cx="16344900" cy="5299272"/>
          </a:xfrm>
          <a:prstGeom prst="rect">
            <a:avLst/>
          </a:prstGeom>
        </p:spPr>
      </p:pic>
    </p:spTree>
    <p:custDataLst>
      <p:tags r:id="rId1"/>
    </p:custDataLst>
    <p:extLst>
      <p:ext uri="{BB962C8B-B14F-4D97-AF65-F5344CB8AC3E}">
        <p14:creationId xmlns:p14="http://schemas.microsoft.com/office/powerpoint/2010/main" val="1148704889"/>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228600" y="28755"/>
            <a:ext cx="8756028" cy="1066800"/>
          </a:xfrm>
        </p:spPr>
        <p:txBody>
          <a:bodyPr/>
          <a:lstStyle/>
          <a:p>
            <a:pPr eaLnBrk="1" hangingPunct="1">
              <a:defRPr/>
            </a:pPr>
            <a: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KPTV</a:t>
            </a:r>
            <a:endParaRPr lang="en-US" sz="2000" dirty="0" smtClean="0">
              <a:solidFill>
                <a:srgbClr val="FFFFCC"/>
              </a:solidFill>
              <a:effectLst>
                <a:outerShdw blurRad="38100" dist="127000" dir="2820000" sx="97000" sy="97000" algn="tl">
                  <a:srgbClr val="000000">
                    <a:alpha val="43137"/>
                  </a:srgbClr>
                </a:outerShdw>
              </a:effectLst>
              <a:latin typeface="Calibri"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0600"/>
            <a:ext cx="14190413" cy="5299272"/>
          </a:xfrm>
          <a:prstGeom prst="rect">
            <a:avLst/>
          </a:prstGeom>
        </p:spPr>
      </p:pic>
    </p:spTree>
    <p:custDataLst>
      <p:tags r:id="rId1"/>
    </p:custDataLst>
    <p:extLst>
      <p:ext uri="{BB962C8B-B14F-4D97-AF65-F5344CB8AC3E}">
        <p14:creationId xmlns:p14="http://schemas.microsoft.com/office/powerpoint/2010/main" val="341591196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228600" y="28755"/>
            <a:ext cx="8756028" cy="1066800"/>
          </a:xfrm>
        </p:spPr>
        <p:txBody>
          <a:bodyPr/>
          <a:lstStyle/>
          <a:p>
            <a:pPr eaLnBrk="1" hangingPunct="1">
              <a:defRPr/>
            </a:pPr>
            <a:r>
              <a:rPr lang="en-US" sz="4000" dirty="0" smtClean="0">
                <a:solidFill>
                  <a:schemeClr val="tx1"/>
                </a:solidFill>
                <a:effectLst>
                  <a:outerShdw blurRad="38100" dist="127000" dir="2820000" sx="97000" sy="97000" algn="tl">
                    <a:srgbClr val="000000">
                      <a:alpha val="43137"/>
                    </a:srgbClr>
                  </a:outerShdw>
                </a:effectLst>
                <a:latin typeface="Calibri" pitchFamily="34" charset="0"/>
                <a:cs typeface="Lucida Sans Unicode" pitchFamily="34" charset="0"/>
              </a:rPr>
              <a:t>KATU</a:t>
            </a:r>
            <a:endParaRPr lang="en-US" sz="2000" dirty="0" smtClean="0">
              <a:solidFill>
                <a:srgbClr val="FFFFCC"/>
              </a:solidFill>
              <a:effectLst>
                <a:outerShdw blurRad="38100" dist="127000" dir="2820000" sx="97000" sy="97000" algn="tl">
                  <a:srgbClr val="000000">
                    <a:alpha val="43137"/>
                  </a:srgbClr>
                </a:outerShdw>
              </a:effectLst>
              <a:latin typeface="Calibri"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00"/>
            <a:ext cx="13465959" cy="5299272"/>
          </a:xfrm>
          <a:prstGeom prst="rect">
            <a:avLst/>
          </a:prstGeom>
        </p:spPr>
      </p:pic>
    </p:spTree>
    <p:custDataLst>
      <p:tags r:id="rId1"/>
    </p:custDataLst>
    <p:extLst>
      <p:ext uri="{BB962C8B-B14F-4D97-AF65-F5344CB8AC3E}">
        <p14:creationId xmlns:p14="http://schemas.microsoft.com/office/powerpoint/2010/main" val="344091922"/>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1295400" y="1371600"/>
            <a:ext cx="6629400" cy="3581399"/>
          </a:xfrm>
          <a:solidFill>
            <a:srgbClr val="2214D4">
              <a:alpha val="12000"/>
            </a:srgbClr>
          </a:solidFill>
          <a:effectLst>
            <a:glow rad="139700">
              <a:schemeClr val="accent2">
                <a:satMod val="175000"/>
                <a:alpha val="40000"/>
              </a:schemeClr>
            </a:glow>
          </a:effectLst>
        </p:spPr>
        <p:style>
          <a:lnRef idx="0">
            <a:scrgbClr r="0" g="0" b="0"/>
          </a:lnRef>
          <a:fillRef idx="1003">
            <a:schemeClr val="dk2"/>
          </a:fillRef>
          <a:effectRef idx="0">
            <a:scrgbClr r="0" g="0" b="0"/>
          </a:effectRef>
          <a:fontRef idx="major"/>
        </p:style>
        <p:txBody>
          <a:bodyPr>
            <a:scene3d>
              <a:camera prst="orthographicFront"/>
              <a:lightRig rig="soft" dir="t">
                <a:rot lat="0" lon="0" rev="10800000"/>
              </a:lightRig>
            </a:scene3d>
            <a:sp3d>
              <a:bevelT w="27940" h="12700"/>
              <a:contourClr>
                <a:srgbClr val="DDDDDD"/>
              </a:contourClr>
            </a:sp3d>
          </a:bodyPr>
          <a:lstStyle/>
          <a:p>
            <a:r>
              <a:rPr lang="en-US" sz="48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t>The biggest dud in 10 years</a:t>
            </a:r>
            <a:endParaRPr lang="en-US"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772186272"/>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1143000" y="-228600"/>
            <a:ext cx="7696200" cy="1752600"/>
          </a:xfrm>
        </p:spPr>
        <p:txBody>
          <a:bodyPr/>
          <a:lstStyle/>
          <a:p>
            <a:pPr eaLnBrk="1" hangingPunct="1">
              <a:defRPr/>
            </a:pPr>
            <a:r>
              <a:rPr lang="en-US" sz="4800" b="1" dirty="0" smtClean="0">
                <a:solidFill>
                  <a:srgbClr val="FFFF99"/>
                </a:solidFill>
                <a:effectLst>
                  <a:outerShdw blurRad="38100" dist="127000" dir="2820000" sx="97000" sy="97000" algn="tl">
                    <a:srgbClr val="000000">
                      <a:alpha val="43137"/>
                    </a:srgbClr>
                  </a:outerShdw>
                </a:effectLst>
                <a:latin typeface="Calibri" pitchFamily="34" charset="0"/>
                <a:cs typeface="Lucida Sans Unicode" pitchFamily="34" charset="0"/>
              </a:rPr>
              <a:t>   </a:t>
            </a:r>
            <a:r>
              <a:rPr lang="en-US" sz="4800" b="1" dirty="0" smtClean="0">
                <a:solidFill>
                  <a:srgbClr val="FFFF99"/>
                </a:solidFill>
                <a:effectLst>
                  <a:outerShdw blurRad="38100" dist="127000" dir="2820000" sx="97000" sy="97000" algn="tl">
                    <a:srgbClr val="000000">
                      <a:alpha val="43137"/>
                    </a:srgbClr>
                  </a:outerShdw>
                </a:effectLst>
                <a:latin typeface="Calibri" pitchFamily="34" charset="0"/>
                <a:cs typeface="Lucida Sans Unicode" pitchFamily="34" charset="0"/>
              </a:rPr>
              <a:t>Quick Thoughts</a:t>
            </a:r>
            <a:endParaRPr lang="en-US" sz="4000" b="1" dirty="0" smtClean="0">
              <a:solidFill>
                <a:srgbClr val="FFFF99"/>
              </a:solidFill>
              <a:effectLst>
                <a:outerShdw blurRad="38100" dist="127000" dir="2820000" sx="97000" sy="97000" algn="tl">
                  <a:srgbClr val="000000">
                    <a:alpha val="43137"/>
                  </a:srgbClr>
                </a:outerShdw>
              </a:effectLst>
              <a:latin typeface="Calibri" pitchFamily="34" charset="0"/>
            </a:endParaRPr>
          </a:p>
        </p:txBody>
      </p:sp>
      <p:sp>
        <p:nvSpPr>
          <p:cNvPr id="5" name="Rectangle 2"/>
          <p:cNvSpPr txBox="1">
            <a:spLocks noChangeArrowheads="1"/>
          </p:cNvSpPr>
          <p:nvPr/>
        </p:nvSpPr>
        <p:spPr bwMode="auto">
          <a:xfrm>
            <a:off x="0" y="1940943"/>
            <a:ext cx="9144000" cy="2438400"/>
          </a:xfrm>
          <a:prstGeom prst="rect">
            <a:avLst/>
          </a:prstGeom>
          <a:noFill/>
          <a:ln w="9525">
            <a:noFill/>
            <a:miter lim="800000"/>
            <a:headEnd/>
            <a:tailEnd/>
          </a:ln>
          <a:effectLst/>
        </p:spPr>
        <p:txBody>
          <a:bodyPr anchor="ctr" anchorCtr="1"/>
          <a:lstStyle/>
          <a:p>
            <a:pPr marL="514350" indent="-514350">
              <a:buFont typeface="Wingdings" panose="05000000000000000000" pitchFamily="2" charset="2"/>
              <a:buChar char="v"/>
              <a:defRPr/>
            </a:pPr>
            <a:r>
              <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rPr>
              <a:t>Long periods of upper-level ridging nearby</a:t>
            </a:r>
            <a:endPar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endParaRPr>
          </a:p>
          <a:p>
            <a:pPr marL="514350" indent="-514350">
              <a:buFont typeface="Wingdings" panose="05000000000000000000" pitchFamily="2" charset="2"/>
              <a:buChar char="v"/>
              <a:defRPr/>
            </a:pPr>
            <a:endParaRPr lang="en-US" sz="2800" b="0" i="0" u="sng"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endParaRPr>
          </a:p>
          <a:p>
            <a:pPr marL="514350" indent="-514350">
              <a:buFont typeface="Wingdings" panose="05000000000000000000" pitchFamily="2" charset="2"/>
              <a:buChar char="v"/>
              <a:defRPr/>
            </a:pPr>
            <a:r>
              <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rPr>
              <a:t>No arctic blasts, although mid November maybe?</a:t>
            </a:r>
            <a:endPar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endParaRPr>
          </a:p>
          <a:p>
            <a:pPr marL="514350" indent="-514350">
              <a:buFont typeface="Wingdings" panose="05000000000000000000" pitchFamily="2" charset="2"/>
              <a:buChar char="v"/>
              <a:defRPr/>
            </a:pPr>
            <a:endParaRPr lang="en-US" sz="2800" b="0" i="0" u="sng" kern="100" spc="-100" dirty="0">
              <a:effectLst>
                <a:outerShdw blurRad="38100" dist="139700" dir="2700000" algn="tl">
                  <a:srgbClr val="000000">
                    <a:alpha val="43137"/>
                  </a:srgbClr>
                </a:outerShdw>
              </a:effectLst>
              <a:latin typeface="Calibri" pitchFamily="34" charset="0"/>
              <a:ea typeface="+mj-ea"/>
              <a:cs typeface="Lucida Sans Unicode" pitchFamily="34" charset="0"/>
            </a:endParaRPr>
          </a:p>
          <a:p>
            <a:pPr marL="514350" indent="-514350">
              <a:buFont typeface="Wingdings" panose="05000000000000000000" pitchFamily="2" charset="2"/>
              <a:buChar char="v"/>
              <a:defRPr/>
            </a:pPr>
            <a:r>
              <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rPr>
              <a:t>Total absence of cold post-frontal wet </a:t>
            </a:r>
            <a:r>
              <a:rPr lang="en-US" sz="2800" b="0" i="0" kern="100" spc="-100" dirty="0" err="1" smtClean="0">
                <a:effectLst>
                  <a:outerShdw blurRad="38100" dist="139700" dir="2700000" algn="tl">
                    <a:srgbClr val="000000">
                      <a:alpha val="43137"/>
                    </a:srgbClr>
                  </a:outerShdw>
                </a:effectLst>
                <a:latin typeface="Calibri" pitchFamily="34" charset="0"/>
                <a:ea typeface="+mj-ea"/>
                <a:cs typeface="Lucida Sans Unicode" pitchFamily="34" charset="0"/>
              </a:rPr>
              <a:t>airmasses</a:t>
            </a:r>
            <a:r>
              <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rPr>
              <a:t> for 2</a:t>
            </a:r>
            <a:r>
              <a:rPr lang="en-US" sz="2800" b="0" i="0" kern="100" spc="-100" baseline="30000" dirty="0" smtClean="0">
                <a:effectLst>
                  <a:outerShdw blurRad="38100" dist="139700" dir="2700000" algn="tl">
                    <a:srgbClr val="000000">
                      <a:alpha val="43137"/>
                    </a:srgbClr>
                  </a:outerShdw>
                </a:effectLst>
                <a:latin typeface="Calibri" pitchFamily="34" charset="0"/>
                <a:ea typeface="+mj-ea"/>
                <a:cs typeface="Lucida Sans Unicode" pitchFamily="34" charset="0"/>
              </a:rPr>
              <a:t>nd</a:t>
            </a:r>
            <a:r>
              <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rPr>
              <a:t> year in</a:t>
            </a:r>
          </a:p>
          <a:p>
            <a:pPr>
              <a:defRPr/>
            </a:pPr>
            <a:r>
              <a:rPr lang="en-US" sz="2800" b="0" i="0" kern="100" spc="-100" dirty="0">
                <a:effectLst>
                  <a:outerShdw blurRad="38100" dist="139700" dir="2700000" algn="tl">
                    <a:srgbClr val="000000">
                      <a:alpha val="43137"/>
                    </a:srgbClr>
                  </a:outerShdw>
                </a:effectLst>
                <a:latin typeface="Calibri" pitchFamily="34" charset="0"/>
                <a:ea typeface="+mj-ea"/>
                <a:cs typeface="Lucida Sans Unicode" pitchFamily="34" charset="0"/>
              </a:rPr>
              <a:t>	</a:t>
            </a:r>
            <a:r>
              <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rPr>
              <a:t>a row; </a:t>
            </a:r>
            <a:r>
              <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rPr>
              <a:t>snow level rarely dipped below 2,500’.</a:t>
            </a:r>
          </a:p>
          <a:p>
            <a:pPr marL="514350" indent="-514350">
              <a:buFont typeface="Wingdings" panose="05000000000000000000" pitchFamily="2" charset="2"/>
              <a:buChar char="v"/>
              <a:defRPr/>
            </a:pPr>
            <a:endParaRPr lang="en-US" sz="2800" b="0" i="0" kern="100" spc="-100" dirty="0">
              <a:effectLst>
                <a:outerShdw blurRad="38100" dist="139700" dir="2700000" algn="tl">
                  <a:srgbClr val="000000">
                    <a:alpha val="43137"/>
                  </a:srgbClr>
                </a:outerShdw>
              </a:effectLst>
              <a:latin typeface="Calibri" pitchFamily="34" charset="0"/>
              <a:ea typeface="+mj-ea"/>
              <a:cs typeface="Lucida Sans Unicode" pitchFamily="34" charset="0"/>
            </a:endParaRPr>
          </a:p>
          <a:p>
            <a:pPr marL="514350" indent="-514350">
              <a:buFont typeface="Wingdings" panose="05000000000000000000" pitchFamily="2" charset="2"/>
              <a:buChar char="v"/>
              <a:defRPr/>
            </a:pPr>
            <a:r>
              <a:rPr lang="en-US" sz="2800" b="0" i="0" kern="100" spc="-100" dirty="0" smtClean="0">
                <a:effectLst>
                  <a:outerShdw blurRad="38100" dist="139700" dir="2700000" algn="tl">
                    <a:srgbClr val="000000">
                      <a:alpha val="43137"/>
                    </a:srgbClr>
                  </a:outerShdw>
                </a:effectLst>
                <a:latin typeface="Calibri" pitchFamily="34" charset="0"/>
                <a:ea typeface="+mj-ea"/>
                <a:cs typeface="Lucida Sans Unicode" pitchFamily="34" charset="0"/>
              </a:rPr>
              <a:t>Warm, Warm, Warm</a:t>
            </a:r>
            <a:endParaRPr lang="en-US" sz="2400" i="0" kern="0" dirty="0">
              <a:effectLst>
                <a:outerShdw blurRad="38100" dist="38100" dir="2700000" algn="tl">
                  <a:srgbClr val="000000"/>
                </a:outerShdw>
              </a:effectLst>
              <a:latin typeface="Calibri" pitchFamily="34" charset="0"/>
              <a:ea typeface="+mj-ea"/>
              <a:cs typeface="+mj-c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3900" y="4114800"/>
            <a:ext cx="4038600" cy="22717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
    </p:custData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0000" r="-10000"/>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762000" y="700525"/>
            <a:ext cx="7391400" cy="5519460"/>
          </a:xfrm>
          <a:prstGeom prst="rect">
            <a:avLst/>
          </a:prstGeom>
          <a:solidFill>
            <a:schemeClr val="bg1">
              <a:lumMod val="75000"/>
              <a:alpha val="88000"/>
            </a:schemeClr>
          </a:solidFill>
          <a:ln w="66675">
            <a:solidFill>
              <a:schemeClr val="bg1">
                <a:lumMod val="75000"/>
              </a:schemeClr>
            </a:solidFill>
            <a:headEnd/>
            <a:tailEnd/>
          </a:ln>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buClr>
                <a:srgbClr val="FFC000"/>
              </a:buClr>
              <a:defRPr/>
            </a:pPr>
            <a:endParaRPr lang="en-US" sz="44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mj-lt"/>
              <a:cs typeface="Arial" pitchFamily="34" charset="0"/>
            </a:endParaRPr>
          </a:p>
          <a:p>
            <a:pPr algn="ctr">
              <a:buClr>
                <a:srgbClr val="FFC000"/>
              </a:buClr>
              <a:defRPr/>
            </a:pPr>
            <a:r>
              <a:rPr lang="en-US" sz="44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mj-lt"/>
                <a:cs typeface="Arial" pitchFamily="34" charset="0"/>
              </a:rPr>
              <a:t>OFFICIAL </a:t>
            </a:r>
          </a:p>
          <a:p>
            <a:pPr algn="ctr">
              <a:buClr>
                <a:srgbClr val="FFC000"/>
              </a:buClr>
              <a:defRPr/>
            </a:pPr>
            <a:r>
              <a:rPr lang="en-US" sz="44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mj-lt"/>
                <a:cs typeface="Arial" pitchFamily="34" charset="0"/>
              </a:rPr>
              <a:t>SNOW  TOTAL</a:t>
            </a:r>
            <a:endParaRPr lang="en-US" sz="54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mj-lt"/>
              <a:cs typeface="Arial" pitchFamily="34" charset="0"/>
            </a:endParaRPr>
          </a:p>
          <a:p>
            <a:pPr algn="ctr">
              <a:buClr>
                <a:srgbClr val="FFC000"/>
              </a:buClr>
              <a:defRPr/>
            </a:pPr>
            <a:endPar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Bookman Old Style" pitchFamily="18" charset="0"/>
              <a:cs typeface="Arial" pitchFamily="34" charset="0"/>
            </a:endParaRPr>
          </a:p>
          <a:p>
            <a:pPr algn="ctr">
              <a:buClr>
                <a:srgbClr val="FFC000"/>
              </a:buClr>
              <a:defRPr/>
            </a:pPr>
            <a:r>
              <a:rPr lang="en-US" sz="600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rPr>
              <a:t>0.0” </a:t>
            </a:r>
            <a:endParaRPr lang="en-US" sz="360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endParaRPr>
          </a:p>
          <a:p>
            <a:pPr algn="ct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rPr>
              <a:t>No measurable snowfalls at PDX!</a:t>
            </a:r>
          </a:p>
          <a:p>
            <a:pPr algn="ctr">
              <a:buClr>
                <a:srgbClr val="FFC000"/>
              </a:buClr>
              <a:defRPr/>
            </a:pPr>
            <a:endParaRPr lang="en-US" sz="2000" b="0" i="0" kern="100" baseline="300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Bookman Old Style" pitchFamily="18" charset="0"/>
              <a:cs typeface="Arial" pitchFamily="34" charset="0"/>
            </a:endParaRPr>
          </a:p>
          <a:p>
            <a:pPr algn="ctr">
              <a:buClr>
                <a:srgbClr val="FFC000"/>
              </a:buClr>
              <a:defRPr/>
            </a:pPr>
            <a:endParaRPr lang="en-US" sz="2000" b="0" i="0" kern="100" baseline="300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Bookman Old Style" pitchFamily="18" charset="0"/>
              <a:cs typeface="Arial" pitchFamily="34" charset="0"/>
            </a:endParaRPr>
          </a:p>
          <a:p>
            <a:pPr algn="ctr">
              <a:buClr>
                <a:srgbClr val="FFC000"/>
              </a:buClr>
              <a:defRPr/>
            </a:pPr>
            <a:r>
              <a:rPr lang="en-US" sz="3600" i="0" kern="100" dirty="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rPr>
              <a:t>0</a:t>
            </a:r>
            <a:r>
              <a:rPr lang="en-US" sz="360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rPr>
              <a:t>.0”</a:t>
            </a:r>
            <a:r>
              <a:rPr lang="en-US" sz="24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rPr>
              <a:t> also </a:t>
            </a:r>
            <a:r>
              <a:rPr lang="en-US" sz="2400" i="0" kern="100" dirty="0" smtClean="0">
                <a:ln w="12700">
                  <a:solidFill>
                    <a:schemeClr val="tx2">
                      <a:satMod val="155000"/>
                    </a:schemeClr>
                  </a:solidFill>
                  <a:prstDash val="solid"/>
                </a:ln>
                <a:solidFill>
                  <a:srgbClr val="FFFFCC"/>
                </a:solidFill>
                <a:effectLst>
                  <a:outerShdw blurRad="38100" dist="38100" dir="2700000" algn="tl">
                    <a:srgbClr val="000000">
                      <a:alpha val="43137"/>
                    </a:srgbClr>
                  </a:outerShdw>
                </a:effectLst>
                <a:cs typeface="Arial" pitchFamily="34" charset="0"/>
              </a:rPr>
              <a:t>at Downtown </a:t>
            </a:r>
            <a:r>
              <a:rPr lang="en-US" sz="900" i="0" kern="100" dirty="0" smtClean="0">
                <a:ln w="12700">
                  <a:solidFill>
                    <a:schemeClr val="tx2">
                      <a:satMod val="155000"/>
                    </a:schemeClr>
                  </a:solidFill>
                  <a:prstDash val="solid"/>
                </a:ln>
                <a:solidFill>
                  <a:srgbClr val="FFFFCC"/>
                </a:solidFill>
                <a:effectLst>
                  <a:outerShdw blurRad="38100" dist="38100" dir="2700000" algn="tl">
                    <a:srgbClr val="000000">
                      <a:alpha val="43137"/>
                    </a:srgbClr>
                  </a:outerShdw>
                </a:effectLst>
                <a:cs typeface="Arial" pitchFamily="34" charset="0"/>
              </a:rPr>
              <a:t>(KGW)</a:t>
            </a:r>
            <a:endParaRPr lang="en-US" sz="4000" i="0" kern="100" dirty="0" smtClean="0">
              <a:ln w="12700">
                <a:solidFill>
                  <a:schemeClr val="tx2">
                    <a:satMod val="155000"/>
                  </a:schemeClr>
                </a:solidFill>
                <a:prstDash val="solid"/>
              </a:ln>
              <a:solidFill>
                <a:srgbClr val="FFFFCC"/>
              </a:solidFill>
              <a:effectLst>
                <a:outerShdw blurRad="38100" dist="38100" dir="2700000" algn="tl">
                  <a:srgbClr val="000000">
                    <a:alpha val="43137"/>
                  </a:srgbClr>
                </a:outerShdw>
              </a:effectLst>
              <a:cs typeface="Arial" pitchFamily="34" charset="0"/>
            </a:endParaRPr>
          </a:p>
          <a:p>
            <a:pPr algn="ctr">
              <a:buClr>
                <a:srgbClr val="FFC000"/>
              </a:buClr>
              <a:defRPr/>
            </a:pPr>
            <a:endParaRPr lang="en-US" sz="2000" b="0" i="0" kern="100" baseline="300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Bookman Old Style" pitchFamily="18" charset="0"/>
              <a:cs typeface="Arial" pitchFamily="34" charset="0"/>
            </a:endParaRPr>
          </a:p>
          <a:p>
            <a:pPr algn="ctr">
              <a:buClr>
                <a:srgbClr val="FFC000"/>
              </a:buClr>
              <a:defRPr/>
            </a:pPr>
            <a:endParaRPr lang="en-US" sz="2000" b="0" i="0" kern="100" baseline="300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Bookman Old Style" pitchFamily="18" charset="0"/>
              <a:cs typeface="Arial" pitchFamily="34" charset="0"/>
            </a:endParaRPr>
          </a:p>
          <a:p>
            <a:pPr algn="ctr">
              <a:buClr>
                <a:srgbClr val="FFC000"/>
              </a:buClr>
              <a:defRPr/>
            </a:pPr>
            <a:endParaRPr lang="en-US" sz="2000" b="0" i="0" kern="100" dirty="0">
              <a:ln w="12700">
                <a:solidFill>
                  <a:schemeClr val="tx2">
                    <a:satMod val="155000"/>
                  </a:schemeClr>
                </a:solidFill>
                <a:prstDash val="solid"/>
              </a:ln>
              <a:solidFill>
                <a:srgbClr val="F0E510"/>
              </a:solidFill>
              <a:effectLst>
                <a:outerShdw blurRad="50800" dist="50800" dir="5400000" algn="ctr" rotWithShape="0">
                  <a:schemeClr val="accent4">
                    <a:lumMod val="10000"/>
                  </a:schemeClr>
                </a:outerShdw>
              </a:effectLst>
              <a:latin typeface="Book Antiqua" pitchFamily="18" charset="0"/>
              <a:cs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afterEffect">
                                  <p:stCondLst>
                                    <p:cond delay="0"/>
                                  </p:stCondLst>
                                  <p:childTnLst>
                                    <p:anim calcmode="discrete" valueType="str">
                                      <p:cBhvr>
                                        <p:cTn id="6" dur="2000" fill="hold"/>
                                        <p:tgtEl>
                                          <p:spTgt spid="2">
                                            <p:txEl>
                                              <p:pRg st="4" end="4"/>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0000" r="-10000"/>
          </a:stretch>
        </a:blip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838200" y="1143000"/>
            <a:ext cx="7391400" cy="3689017"/>
          </a:xfrm>
          <a:prstGeom prst="rect">
            <a:avLst/>
          </a:prstGeom>
          <a:solidFill>
            <a:schemeClr val="bg1">
              <a:lumMod val="75000"/>
              <a:alpha val="88000"/>
            </a:schemeClr>
          </a:solidFill>
          <a:ln w="66675">
            <a:solidFill>
              <a:schemeClr val="bg1">
                <a:lumMod val="75000"/>
              </a:schemeClr>
            </a:solidFill>
            <a:headEnd/>
            <a:tailEnd/>
          </a:ln>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lIns="0" tIns="0" rIns="0" bIns="0" anchor="ctr" anchorCtr="1">
            <a:noAutofit/>
          </a:bodyPr>
          <a:lstStyle/>
          <a:p>
            <a:pPr algn="ct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rPr>
              <a:t>Snowfalls at PDX</a:t>
            </a:r>
          </a:p>
          <a:p>
            <a:pPr algn="ctr">
              <a:buClr>
                <a:srgbClr val="FFC000"/>
              </a:buClr>
              <a:defRPr/>
            </a:pPr>
            <a:endPar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endParaRPr>
          </a:p>
          <a:p>
            <a:pPr algn="ctr">
              <a:buClr>
                <a:srgbClr val="FFC000"/>
              </a:buClr>
              <a:defRPr/>
            </a:pPr>
            <a:r>
              <a:rPr lang="en-US" sz="360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rPr>
              <a:t>Trace </a:t>
            </a:r>
            <a:r>
              <a:rPr lang="en-US" sz="28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rPr>
              <a:t>November 13th</a:t>
            </a:r>
          </a:p>
          <a:p>
            <a:pPr algn="ctr">
              <a:buClr>
                <a:srgbClr val="FFC000"/>
              </a:buClr>
              <a:defRPr/>
            </a:pPr>
            <a:r>
              <a:rPr lang="en-US" sz="280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rPr>
              <a:t>	</a:t>
            </a:r>
            <a:endParaRPr lang="en-US" sz="20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endParaRPr>
          </a:p>
        </p:txBody>
      </p:sp>
    </p:spTree>
    <p:extLst>
      <p:ext uri="{BB962C8B-B14F-4D97-AF65-F5344CB8AC3E}">
        <p14:creationId xmlns:p14="http://schemas.microsoft.com/office/powerpoint/2010/main" val="14459148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left)">
                                      <p:cBhvr>
                                        <p:cTn id="7" dur="500"/>
                                        <p:tgtEl>
                                          <p:spTgt spid="2">
                                            <p:txEl>
                                              <p:pRg st="2" end="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wipe(left)">
                                      <p:cBhvr>
                                        <p:cTn id="1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THE USA VIEW</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565" y="1597123"/>
            <a:ext cx="6648140" cy="4858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THE USA VIEW</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592814"/>
            <a:ext cx="6553197" cy="47888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THE USA VIEW</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592814"/>
            <a:ext cx="6553197" cy="47888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THE USA VIEW</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592815"/>
            <a:ext cx="6553196" cy="47888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THE 3 MONTH PERIOD</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 y="1371600"/>
            <a:ext cx="7238999" cy="52900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54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3 MONTH PRECIPITATION</a:t>
            </a: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174" y="1143000"/>
            <a:ext cx="7640052" cy="55831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91257939"/>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676400"/>
          </a:xfrm>
        </p:spPr>
        <p:txBody>
          <a:bodyPr/>
          <a:lstStyle/>
          <a:p>
            <a:pPr eaLnBrk="1" hangingPunct="1">
              <a:defRPr/>
            </a:pPr>
            <a:r>
              <a:rPr lang="en-US" sz="32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Pacific Northwest Winter Temps </a:t>
            </a:r>
            <a:r>
              <a:rPr lang="en-US" sz="20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(the past 100 years)</a:t>
            </a:r>
            <a:r>
              <a:rPr lang="en-US" sz="32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
            </a:r>
            <a:br>
              <a:rPr lang="en-US" sz="32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r>
              <a:rPr lang="en-US" sz="2400" b="1" dirty="0" smtClean="0">
                <a:solidFill>
                  <a:srgbClr val="F0E510"/>
                </a:solidFill>
                <a:effectLst>
                  <a:outerShdw blurRad="38100" dist="38100" dir="2700000" algn="tl">
                    <a:srgbClr val="000000">
                      <a:alpha val="43137"/>
                    </a:srgbClr>
                  </a:outerShdw>
                </a:effectLst>
                <a:latin typeface="Calibri" pitchFamily="34" charset="0"/>
                <a:cs typeface="Lucida Sans Unicode" pitchFamily="34" charset="0"/>
              </a:rPr>
              <a:t>2</a:t>
            </a:r>
            <a:r>
              <a:rPr lang="en-US" sz="2400" b="1" baseline="30000" dirty="0" smtClean="0">
                <a:solidFill>
                  <a:srgbClr val="F0E510"/>
                </a:solidFill>
                <a:effectLst>
                  <a:outerShdw blurRad="38100" dist="38100" dir="2700000" algn="tl">
                    <a:srgbClr val="000000">
                      <a:alpha val="43137"/>
                    </a:srgbClr>
                  </a:outerShdw>
                </a:effectLst>
                <a:latin typeface="Calibri" pitchFamily="34" charset="0"/>
                <a:cs typeface="Lucida Sans Unicode" pitchFamily="34" charset="0"/>
              </a:rPr>
              <a:t>nd</a:t>
            </a:r>
            <a:r>
              <a:rPr lang="en-US" sz="2400" b="1" dirty="0" smtClean="0">
                <a:solidFill>
                  <a:srgbClr val="F0E510"/>
                </a:solidFill>
                <a:effectLst>
                  <a:outerShdw blurRad="38100" dist="38100" dir="2700000" algn="tl">
                    <a:srgbClr val="000000">
                      <a:alpha val="43137"/>
                    </a:srgbClr>
                  </a:outerShdw>
                </a:effectLst>
                <a:latin typeface="Calibri" pitchFamily="34" charset="0"/>
                <a:cs typeface="Lucida Sans Unicode" pitchFamily="34" charset="0"/>
              </a:rPr>
              <a:t> Warmest On Record</a:t>
            </a:r>
            <a:endParaRPr lang="en-US" sz="36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521" y="2078484"/>
            <a:ext cx="6362557" cy="38175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676400"/>
          </a:xfrm>
        </p:spPr>
        <p:txBody>
          <a:bodyPr/>
          <a:lstStyle/>
          <a:p>
            <a:pPr eaLnBrk="1" hangingPunct="1">
              <a:defRPr/>
            </a:pPr>
            <a:r>
              <a:rPr lang="en-US" sz="32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Western Valleys Winter Temps </a:t>
            </a:r>
            <a:r>
              <a:rPr lang="en-US" sz="2000" b="1" i="1" dirty="0" smtClean="0">
                <a:solidFill>
                  <a:srgbClr val="FFFFCC"/>
                </a:solidFill>
                <a:effectLst>
                  <a:outerShdw blurRad="38100" dist="38100" dir="2700000" algn="tl">
                    <a:srgbClr val="000000">
                      <a:alpha val="43137"/>
                    </a:srgbClr>
                  </a:outerShdw>
                </a:effectLst>
                <a:latin typeface="Calibri" pitchFamily="34" charset="0"/>
                <a:cs typeface="Lucida Sans Unicode" pitchFamily="34" charset="0"/>
              </a:rPr>
              <a:t>(the past 100 years)</a:t>
            </a:r>
            <a:r>
              <a:rPr lang="en-US" sz="3200" b="1" i="1" dirty="0" smtClean="0">
                <a:solidFill>
                  <a:srgbClr val="FFFFCC"/>
                </a:solidFill>
                <a:effectLst>
                  <a:outerShdw blurRad="38100" dist="38100" dir="2700000" algn="tl">
                    <a:srgbClr val="000000">
                      <a:alpha val="43137"/>
                    </a:srgbClr>
                  </a:outerShdw>
                </a:effectLst>
                <a:latin typeface="Calibri" pitchFamily="34" charset="0"/>
                <a:cs typeface="Lucida Sans Unicode" pitchFamily="34" charset="0"/>
              </a:rPr>
              <a:t/>
            </a:r>
            <a:br>
              <a:rPr lang="en-US" sz="3200" b="1" i="1" dirty="0" smtClean="0">
                <a:solidFill>
                  <a:srgbClr val="FFFFCC"/>
                </a:solidFill>
                <a:effectLst>
                  <a:outerShdw blurRad="38100" dist="38100" dir="2700000" algn="tl">
                    <a:srgbClr val="000000">
                      <a:alpha val="43137"/>
                    </a:srgbClr>
                  </a:outerShdw>
                </a:effectLst>
                <a:latin typeface="Calibri" pitchFamily="34" charset="0"/>
                <a:cs typeface="Lucida Sans Unicode" pitchFamily="34" charset="0"/>
              </a:rPr>
            </a:br>
            <a:r>
              <a:rPr lang="en-US" sz="2400" b="1" dirty="0" smtClean="0">
                <a:solidFill>
                  <a:srgbClr val="FFFF00"/>
                </a:solidFill>
                <a:effectLst>
                  <a:outerShdw blurRad="38100" dist="38100" dir="2700000" algn="tl">
                    <a:srgbClr val="000000">
                      <a:alpha val="43137"/>
                    </a:srgbClr>
                  </a:outerShdw>
                </a:effectLst>
                <a:latin typeface="Calibri" pitchFamily="34" charset="0"/>
                <a:cs typeface="Lucida Sans Unicode" pitchFamily="34" charset="0"/>
              </a:rPr>
              <a:t>Warmest You’ve Ever Seen!</a:t>
            </a:r>
            <a:endParaRPr lang="en-US" sz="3600" b="1" i="1" dirty="0" smtClean="0">
              <a:solidFill>
                <a:srgbClr val="FFFF00"/>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172832"/>
            <a:ext cx="5867400" cy="35204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7" name="Straight Arrow Connector 6"/>
          <p:cNvCxnSpPr/>
          <p:nvPr/>
        </p:nvCxnSpPr>
        <p:spPr bwMode="auto">
          <a:xfrm flipH="1" flipV="1">
            <a:off x="5883215" y="2653605"/>
            <a:ext cx="1295400" cy="990600"/>
          </a:xfrm>
          <a:prstGeom prst="straightConnector1">
            <a:avLst/>
          </a:prstGeom>
          <a:ln w="63500">
            <a:solidFill>
              <a:srgbClr val="FF0000"/>
            </a:solidFill>
            <a:headEnd type="none" w="med" len="med"/>
            <a:tailEnd type="triangle"/>
          </a:ln>
          <a:effectLst>
            <a:outerShdw blurRad="40000" dist="63500" dir="5400000" rotWithShape="0">
              <a:srgbClr val="000000">
                <a:alpha val="81000"/>
              </a:srgbClr>
            </a:outerShdw>
            <a:softEdge rad="0"/>
          </a:effectLst>
        </p:spPr>
        <p:style>
          <a:lnRef idx="2">
            <a:schemeClr val="accent6"/>
          </a:lnRef>
          <a:fillRef idx="0">
            <a:schemeClr val="accent6"/>
          </a:fillRef>
          <a:effectRef idx="1">
            <a:schemeClr val="accent6"/>
          </a:effectRef>
          <a:fontRef idx="minor">
            <a:schemeClr val="tx1"/>
          </a:fontRef>
        </p:style>
      </p:cxnSp>
      <p:sp>
        <p:nvSpPr>
          <p:cNvPr id="17" name="TextBox 16"/>
          <p:cNvSpPr txBox="1"/>
          <p:nvPr/>
        </p:nvSpPr>
        <p:spPr>
          <a:xfrm>
            <a:off x="6629400" y="3217037"/>
            <a:ext cx="2362200" cy="1477328"/>
          </a:xfrm>
          <a:prstGeom prst="rect">
            <a:avLst/>
          </a:prstGeom>
          <a:solidFill>
            <a:srgbClr val="C00000"/>
          </a:solidFill>
          <a:effectLst>
            <a:outerShdw blurRad="50800" dist="50800" dir="5400000" algn="ctr" rotWithShape="0">
              <a:srgbClr val="1F1F1F">
                <a:alpha val="64000"/>
              </a:srgbClr>
            </a:outerShdw>
            <a:softEdge rad="25400"/>
          </a:effectLst>
        </p:spPr>
        <p:txBody>
          <a:bodyPr wrap="square" rtlCol="0">
            <a:spAutoFit/>
          </a:bodyPr>
          <a:lstStyle/>
          <a:p>
            <a:pPr algn="ctr"/>
            <a:r>
              <a:rPr lang="en-US" sz="2400" dirty="0" smtClean="0">
                <a:effectLst>
                  <a:outerShdw blurRad="50800" dist="50800" dir="5400000" algn="ctr" rotWithShape="0">
                    <a:srgbClr val="1F1F1F"/>
                  </a:outerShdw>
                </a:effectLst>
              </a:rPr>
              <a:t>Warmest on Record in Oregon Zone 2 </a:t>
            </a:r>
            <a:r>
              <a:rPr lang="en-US" sz="1800" dirty="0" smtClean="0">
                <a:effectLst>
                  <a:outerShdw blurRad="50800" dist="50800" dir="5400000" algn="ctr" rotWithShape="0">
                    <a:srgbClr val="1F1F1F"/>
                  </a:outerShdw>
                </a:effectLst>
              </a:rPr>
              <a:t>(Willamette Valley)</a:t>
            </a:r>
            <a:endParaRPr lang="en-US" sz="1800" dirty="0">
              <a:effectLst>
                <a:outerShdw blurRad="50800" dist="50800" dir="5400000" algn="ctr" rotWithShape="0">
                  <a:srgbClr val="1F1F1F"/>
                </a:outerShdw>
              </a:effectLst>
            </a:endParaRPr>
          </a:p>
        </p:txBody>
      </p:sp>
    </p:spTree>
    <p:extLst>
      <p:ext uri="{BB962C8B-B14F-4D97-AF65-F5344CB8AC3E}">
        <p14:creationId xmlns:p14="http://schemas.microsoft.com/office/powerpoint/2010/main" val="2234452412"/>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676400"/>
          </a:xfrm>
        </p:spPr>
        <p:txBody>
          <a:bodyPr/>
          <a:lstStyle/>
          <a:p>
            <a:pPr eaLnBrk="1" hangingPunct="1">
              <a:defRPr/>
            </a:pPr>
            <a:r>
              <a:rPr lang="en-US" sz="32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High Desert Winter Temps </a:t>
            </a:r>
            <a:r>
              <a:rPr lang="en-US" sz="2000" b="1" i="1" dirty="0" smtClean="0">
                <a:solidFill>
                  <a:srgbClr val="FFFFCC"/>
                </a:solidFill>
                <a:effectLst>
                  <a:outerShdw blurRad="38100" dist="38100" dir="2700000" algn="tl">
                    <a:srgbClr val="000000">
                      <a:alpha val="43137"/>
                    </a:srgbClr>
                  </a:outerShdw>
                </a:effectLst>
                <a:latin typeface="Calibri" pitchFamily="34" charset="0"/>
                <a:cs typeface="Lucida Sans Unicode" pitchFamily="34" charset="0"/>
              </a:rPr>
              <a:t>(Climate Zone 5)</a:t>
            </a:r>
            <a:endParaRPr lang="en-US" sz="3600" b="1" i="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081" y="1345761"/>
            <a:ext cx="6248399" cy="39531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7" name="Straight Arrow Connector 6"/>
          <p:cNvCxnSpPr/>
          <p:nvPr/>
        </p:nvCxnSpPr>
        <p:spPr bwMode="auto">
          <a:xfrm flipH="1" flipV="1">
            <a:off x="6880860" y="1828800"/>
            <a:ext cx="1097280" cy="1920240"/>
          </a:xfrm>
          <a:prstGeom prst="straightConnector1">
            <a:avLst/>
          </a:prstGeom>
          <a:ln>
            <a:solidFill>
              <a:srgbClr val="FF0000"/>
            </a:solidFill>
            <a:headEnd type="none" w="med" len="med"/>
            <a:tailEnd type="triangle"/>
          </a:ln>
          <a:effectLst>
            <a:outerShdw blurRad="40000" dist="50800" dir="5400000" rotWithShape="0">
              <a:srgbClr val="000000">
                <a:alpha val="82000"/>
              </a:srgbClr>
            </a:outerShdw>
          </a:effectLst>
        </p:spPr>
        <p:style>
          <a:lnRef idx="3">
            <a:schemeClr val="accent6"/>
          </a:lnRef>
          <a:fillRef idx="0">
            <a:schemeClr val="accent6"/>
          </a:fillRef>
          <a:effectRef idx="2">
            <a:schemeClr val="accent6"/>
          </a:effectRef>
          <a:fontRef idx="minor">
            <a:schemeClr val="tx1"/>
          </a:fontRef>
        </p:style>
      </p:cxnSp>
      <p:sp>
        <p:nvSpPr>
          <p:cNvPr id="17" name="TextBox 16"/>
          <p:cNvSpPr txBox="1"/>
          <p:nvPr/>
        </p:nvSpPr>
        <p:spPr>
          <a:xfrm>
            <a:off x="6987396" y="2991969"/>
            <a:ext cx="2133600" cy="1384995"/>
          </a:xfrm>
          <a:prstGeom prst="rect">
            <a:avLst/>
          </a:prstGeom>
          <a:solidFill>
            <a:srgbClr val="C00000"/>
          </a:solidFill>
          <a:effectLst>
            <a:outerShdw blurRad="50800" dist="50800" dir="5400000" algn="ctr" rotWithShape="0">
              <a:srgbClr val="FF0000">
                <a:alpha val="64000"/>
              </a:srgbClr>
            </a:outerShdw>
            <a:softEdge rad="38100"/>
          </a:effectLst>
        </p:spPr>
        <p:txBody>
          <a:bodyPr wrap="square" rtlCol="0">
            <a:spAutoFit/>
          </a:bodyPr>
          <a:lstStyle/>
          <a:p>
            <a:pPr algn="ctr"/>
            <a:r>
              <a:rPr lang="en-US" sz="2800" dirty="0" smtClean="0">
                <a:effectLst>
                  <a:outerShdw blurRad="50800" dist="50800" dir="5400000" algn="ctr" rotWithShape="0">
                    <a:srgbClr val="1F1F1F"/>
                  </a:outerShdw>
                </a:effectLst>
              </a:rPr>
              <a:t>Warmest on record as well</a:t>
            </a:r>
            <a:endParaRPr lang="en-US" dirty="0">
              <a:effectLst>
                <a:outerShdw blurRad="50800" dist="50800" dir="5400000" algn="ctr" rotWithShape="0">
                  <a:srgbClr val="1F1F1F"/>
                </a:outerShdw>
              </a:effectLst>
            </a:endParaRPr>
          </a:p>
        </p:txBody>
      </p:sp>
    </p:spTree>
    <p:extLst>
      <p:ext uri="{BB962C8B-B14F-4D97-AF65-F5344CB8AC3E}">
        <p14:creationId xmlns:p14="http://schemas.microsoft.com/office/powerpoint/2010/main" val="3648698479"/>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0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UPPER LEVEL PATTERNS</a:t>
            </a: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295400"/>
            <a:ext cx="6553195" cy="53837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2"/>
          <p:cNvSpPr txBox="1">
            <a:spLocks noChangeArrowheads="1"/>
          </p:cNvSpPr>
          <p:nvPr/>
        </p:nvSpPr>
        <p:spPr bwMode="auto">
          <a:xfrm>
            <a:off x="381000" y="1981200"/>
            <a:ext cx="2126413" cy="184665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2000" i="0" kern="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rPr>
              <a:t>Ridging near west coast of North America:  Pattern continued through March!</a:t>
            </a:r>
            <a:endParaRPr lang="en-US" sz="20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0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UPPER LEVEL PATTERNS</a:t>
            </a: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295400"/>
            <a:ext cx="6553194" cy="53837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39190192"/>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0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UPPER LEVEL PATTERNS</a:t>
            </a: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295400"/>
            <a:ext cx="6553195" cy="53837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0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UPPER LEVEL PATTERNS</a:t>
            </a: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295400"/>
            <a:ext cx="6553195" cy="53837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09600" y="152400"/>
            <a:ext cx="8077200" cy="1981200"/>
          </a:xfrm>
        </p:spPr>
        <p:txBody>
          <a:bodyPr/>
          <a:lstStyle/>
          <a:p>
            <a:pPr eaLnBrk="1" hangingPunct="1">
              <a:defRPr/>
            </a:pPr>
            <a:r>
              <a:rPr lang="en-US" sz="60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UPPER LEVEL PATTERNS</a:t>
            </a:r>
            <a: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t/>
            </a:r>
            <a:br>
              <a:rPr lang="en-US" sz="6600" b="1" dirty="0" smtClean="0">
                <a:solidFill>
                  <a:schemeClr val="tx1"/>
                </a:solidFill>
                <a:effectLst>
                  <a:outerShdw blurRad="38100" dist="38100" dir="2700000" algn="tl">
                    <a:srgbClr val="000000">
                      <a:alpha val="43137"/>
                    </a:srgbClr>
                  </a:outerShdw>
                </a:effectLst>
                <a:latin typeface="Calibri" pitchFamily="34" charset="0"/>
                <a:cs typeface="Lucida Sans Unicode" pitchFamily="34" charset="0"/>
              </a:rPr>
            </a:br>
            <a:endParaRPr lang="en-US" sz="4000" b="1" dirty="0" smtClean="0">
              <a:solidFill>
                <a:srgbClr val="FFFFCC"/>
              </a:solidFill>
              <a:latin typeface="Calibri"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295400"/>
            <a:ext cx="6553194" cy="53837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43237474"/>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66700" y="283282"/>
            <a:ext cx="8305800" cy="1107996"/>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Two Winters Dominated By Upper-Level Ridging </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129" y="1600200"/>
            <a:ext cx="7226890" cy="44072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1032524"/>
      </p:ext>
    </p:extLst>
  </p:cSld>
  <p:clrMapOvr>
    <a:masterClrMapping/>
  </p:clrMapOvr>
  <p:transition spd="med">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04800" y="304800"/>
            <a:ext cx="8534400" cy="43088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28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REMEMBER “MEETING DAY” LAST FALL?</a:t>
            </a:r>
            <a:endParaRPr lang="en-US" sz="36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85900" y="2105259"/>
            <a:ext cx="6172200" cy="4629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1173" y="2360365"/>
            <a:ext cx="7349827" cy="41342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51173" y="2360365"/>
            <a:ext cx="7637374" cy="42960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2"/>
          <p:cNvSpPr txBox="1">
            <a:spLocks noChangeArrowheads="1"/>
          </p:cNvSpPr>
          <p:nvPr/>
        </p:nvSpPr>
        <p:spPr bwMode="auto">
          <a:xfrm>
            <a:off x="228600" y="757254"/>
            <a:ext cx="8763000" cy="1525090"/>
          </a:xfrm>
          <a:prstGeom prst="rect">
            <a:avLst/>
          </a:prstGeom>
          <a:solidFill>
            <a:schemeClr val="bg1">
              <a:lumMod val="50000"/>
            </a:schemeClr>
          </a:solidFill>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noAutofit/>
          </a:bodyPr>
          <a:lstStyle/>
          <a:p>
            <a:pP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	    </a:t>
            </a:r>
            <a:r>
              <a:rPr lang="en-US" sz="28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A Windstorm!  </a:t>
            </a:r>
            <a:r>
              <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Stormy season starts with a bang</a:t>
            </a:r>
            <a:endPar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endParaRPr>
          </a:p>
          <a:p>
            <a:pPr marL="742950" lvl="1" indent="-285750">
              <a:buClr>
                <a:srgbClr val="FFC000"/>
              </a:buClr>
              <a:buFont typeface="Wingdings" panose="05000000000000000000" pitchFamily="2" charset="2"/>
              <a:buChar char="Ø"/>
              <a:defRPr/>
            </a:pPr>
            <a:r>
              <a:rPr lang="en-US" sz="18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Lots of tree damage due to leaves on trees</a:t>
            </a:r>
          </a:p>
          <a:p>
            <a:pPr marL="742950" lvl="1" indent="-285750">
              <a:buClr>
                <a:srgbClr val="FFC000"/>
              </a:buClr>
              <a:buFont typeface="Wingdings" panose="05000000000000000000" pitchFamily="2" charset="2"/>
              <a:buChar char="Ø"/>
              <a:defRPr/>
            </a:pPr>
            <a:r>
              <a:rPr lang="en-US" sz="18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Strongest October windstorm in 20+ years</a:t>
            </a:r>
          </a:p>
          <a:p>
            <a:pPr marL="742950" lvl="1" indent="-285750">
              <a:buClr>
                <a:srgbClr val="FFC000"/>
              </a:buClr>
              <a:buFont typeface="Wingdings" panose="05000000000000000000" pitchFamily="2" charset="2"/>
              <a:buChar char="Ø"/>
              <a:defRPr/>
            </a:pPr>
            <a:r>
              <a:rPr lang="en-US" sz="18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All PGE customers back online in 2.5 days, biggest wind disruption since 2006</a:t>
            </a:r>
            <a:endParaRPr lang="en-US" sz="3200" b="0" i="0" kern="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ea typeface="+mj-ea"/>
              <a:cs typeface="Arial"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8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1400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NOVEMBER</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76200" y="838200"/>
            <a:ext cx="8991600" cy="1600200"/>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noAutofit/>
          </a:bodyPr>
          <a:lstStyle/>
          <a:p>
            <a:pP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Unusually Warm &gt; Record Cold &gt; Record Warm &gt; Then Cold</a:t>
            </a:r>
            <a:endParaRPr lang="en-US" sz="3200"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endParaRPr>
          </a:p>
          <a:p>
            <a:pPr lvl="2">
              <a:buClr>
                <a:srgbClr val="FFC000"/>
              </a:buClr>
              <a:defRPr/>
            </a:pPr>
            <a:r>
              <a:rPr lang="en-US" sz="2000" b="0" kern="100" dirty="0" smtClean="0">
                <a:ln w="12700">
                  <a:solidFill>
                    <a:schemeClr val="tx2">
                      <a:satMod val="155000"/>
                    </a:schemeClr>
                  </a:solidFill>
                  <a:prstDash val="solid"/>
                </a:ln>
                <a:solidFill>
                  <a:srgbClr val="F0E510"/>
                </a:solidFill>
                <a:effectLst>
                  <a:outerShdw blurRad="50800" dist="50800" dir="5400000" algn="ctr" rotWithShape="0">
                    <a:schemeClr val="accent4">
                      <a:lumMod val="10000"/>
                    </a:schemeClr>
                  </a:outerShdw>
                </a:effectLst>
                <a:cs typeface="Arial" pitchFamily="34" charset="0"/>
              </a:rPr>
              <a:t> Wild swings in temperatures</a:t>
            </a:r>
            <a:endParaRPr lang="en-US" sz="3200" b="0" kern="100" dirty="0">
              <a:ln w="12700">
                <a:solidFill>
                  <a:schemeClr val="tx2">
                    <a:satMod val="155000"/>
                  </a:schemeClr>
                </a:solidFill>
                <a:prstDash val="solid"/>
              </a:ln>
              <a:solidFill>
                <a:srgbClr val="F0E510"/>
              </a:solidFill>
              <a:effectLst>
                <a:outerShdw blurRad="50800" dist="50800" dir="5400000" algn="ctr" rotWithShape="0">
                  <a:schemeClr val="accent4">
                    <a:lumMod val="10000"/>
                  </a:schemeClr>
                </a:outerShdw>
              </a:effectLst>
              <a:cs typeface="Arial" pitchFamily="34" charset="0"/>
            </a:endParaRPr>
          </a:p>
          <a:p>
            <a:pPr>
              <a:buClr>
                <a:srgbClr val="FFC000"/>
              </a:buClr>
              <a:buFont typeface="Wingdings" pitchFamily="2" charset="2"/>
              <a:buChar char="§"/>
              <a:defRPr/>
            </a:pPr>
            <a:r>
              <a:rPr lang="en-US" sz="3200"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 </a:t>
            </a: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60s to 30s </a:t>
            </a:r>
            <a:r>
              <a:rPr lang="en-US" sz="2400" b="0" i="0" kern="10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to 50s/60s</a:t>
            </a:r>
            <a:endParaRPr lang="en-US" sz="3200" b="0" i="0" kern="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ea typeface="+mj-ea"/>
              <a:cs typeface="Arial"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46278" y="2452777"/>
            <a:ext cx="6222843" cy="4277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Connector 11"/>
          <p:cNvCxnSpPr/>
          <p:nvPr/>
        </p:nvCxnSpPr>
        <p:spPr bwMode="auto">
          <a:xfrm>
            <a:off x="1524000" y="4648200"/>
            <a:ext cx="5715000" cy="304800"/>
          </a:xfrm>
          <a:prstGeom prst="line">
            <a:avLst/>
          </a:prstGeom>
          <a:noFill/>
          <a:ln w="9525" cap="flat" cmpd="sng" algn="ctr">
            <a:noFill/>
            <a:prstDash val="solid"/>
            <a:round/>
            <a:headEnd type="none" w="med" len="med"/>
            <a:tailEnd type="none" w="med" len="med"/>
          </a:ln>
          <a:effectLst/>
        </p:spPr>
      </p:cxnSp>
      <p:cxnSp>
        <p:nvCxnSpPr>
          <p:cNvPr id="14" name="Straight Connector 13"/>
          <p:cNvCxnSpPr/>
          <p:nvPr/>
        </p:nvCxnSpPr>
        <p:spPr bwMode="auto">
          <a:xfrm>
            <a:off x="1524000" y="4648200"/>
            <a:ext cx="5715000" cy="304800"/>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18" name="Straight Connector 17"/>
          <p:cNvCxnSpPr/>
          <p:nvPr/>
        </p:nvCxnSpPr>
        <p:spPr bwMode="auto">
          <a:xfrm>
            <a:off x="1524000" y="3962400"/>
            <a:ext cx="5715000" cy="438510"/>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6245252"/>
      </p:ext>
    </p:extLst>
  </p:cSld>
  <p:clrMapOvr>
    <a:masterClrMapping/>
  </p:clrMapOvr>
  <p:transition spd="med">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NOVEMBER</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76200" y="838200"/>
            <a:ext cx="8991600" cy="1600200"/>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noAutofit/>
          </a:bodyPr>
          <a:lstStyle/>
          <a:p>
            <a:pPr algn="ctr">
              <a:buClr>
                <a:srgbClr val="FFC000"/>
              </a:buClr>
              <a:defRPr/>
            </a:pPr>
            <a:r>
              <a:rPr lang="en-US" sz="4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Veteran’s Day East Wind Storm</a:t>
            </a:r>
          </a:p>
          <a:p>
            <a:pPr algn="ctr">
              <a:buClr>
                <a:srgbClr val="FFC000"/>
              </a:buClr>
              <a:defRPr/>
            </a:pPr>
            <a:r>
              <a:rPr lang="en-US" sz="2400" b="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ea typeface="+mj-ea"/>
                <a:cs typeface="Arial" pitchFamily="34" charset="0"/>
              </a:rPr>
              <a:t>Strongest east wind gust at PDX in 8 years</a:t>
            </a:r>
            <a:endParaRPr lang="en-US" sz="3200" b="0" i="0" kern="0"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ea typeface="+mj-ea"/>
              <a:cs typeface="Arial"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 y="2209800"/>
            <a:ext cx="7823161" cy="44005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Connector 11"/>
          <p:cNvCxnSpPr/>
          <p:nvPr/>
        </p:nvCxnSpPr>
        <p:spPr bwMode="auto">
          <a:xfrm>
            <a:off x="1524000" y="4648200"/>
            <a:ext cx="5715000" cy="304800"/>
          </a:xfrm>
          <a:prstGeom prst="line">
            <a:avLst/>
          </a:prstGeom>
          <a:noFill/>
          <a:ln w="9525" cap="flat" cmpd="sng" algn="ctr">
            <a:noFill/>
            <a:prstDash val="solid"/>
            <a:round/>
            <a:headEnd type="none" w="med" len="med"/>
            <a:tailEnd type="none" w="med" len="med"/>
          </a:ln>
          <a:effectLst/>
        </p:spPr>
      </p:cxnSp>
    </p:spTree>
    <p:extLst>
      <p:ext uri="{BB962C8B-B14F-4D97-AF65-F5344CB8AC3E}">
        <p14:creationId xmlns:p14="http://schemas.microsoft.com/office/powerpoint/2010/main" val="1011889669"/>
      </p:ext>
    </p:extLst>
  </p:cSld>
  <p:clrMapOvr>
    <a:masterClrMapping/>
  </p:clrMapOvr>
  <p:transition spd="med">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NOVEMBER</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4800" y="2590800"/>
            <a:ext cx="2895600" cy="386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2"/>
          <p:cNvSpPr txBox="1">
            <a:spLocks noChangeArrowheads="1"/>
          </p:cNvSpPr>
          <p:nvPr/>
        </p:nvSpPr>
        <p:spPr bwMode="auto">
          <a:xfrm>
            <a:off x="76200" y="838200"/>
            <a:ext cx="8991600" cy="1600200"/>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noAutofit/>
          </a:bodyPr>
          <a:lstStyle/>
          <a:p>
            <a:pPr algn="ctr">
              <a:buClr>
                <a:srgbClr val="FFC000"/>
              </a:buClr>
              <a:defRPr/>
            </a:pPr>
            <a:r>
              <a:rPr lang="en-US" sz="32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Earliest “Arctic Blast” In Years</a:t>
            </a:r>
          </a:p>
          <a:p>
            <a:pPr algn="ctr">
              <a:buClr>
                <a:srgbClr val="FFC000"/>
              </a:buClr>
              <a:defRPr/>
            </a:pPr>
            <a:r>
              <a:rPr lang="en-US" sz="2400" b="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ea typeface="+mj-ea"/>
                <a:cs typeface="Arial" pitchFamily="34" charset="0"/>
              </a:rPr>
              <a:t>Damaging early freeze and unusually early ice/snow</a:t>
            </a:r>
            <a:endParaRPr lang="en-US" sz="3200" b="0" i="0" kern="0"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ea typeface="+mj-ea"/>
              <a:cs typeface="Arial" pitchFamily="34"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81400" y="3200400"/>
            <a:ext cx="5283200"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21108578"/>
      </p:ext>
    </p:extLst>
  </p:cSld>
  <p:clrMapOvr>
    <a:masterClrMapping/>
  </p:clrMapOvr>
  <p:transition spd="med">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NOVEMBER</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76200" y="838200"/>
            <a:ext cx="8991600" cy="1600200"/>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noAutofit/>
          </a:bodyPr>
          <a:lstStyle/>
          <a:p>
            <a:pP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Snow/Ice storm in Gorge &amp; Eastern Oregon</a:t>
            </a:r>
            <a:endParaRPr lang="en-US" sz="3200" b="0" kern="100" dirty="0">
              <a:ln w="12700">
                <a:solidFill>
                  <a:schemeClr val="tx2">
                    <a:satMod val="155000"/>
                  </a:schemeClr>
                </a:solidFill>
                <a:prstDash val="solid"/>
              </a:ln>
              <a:solidFill>
                <a:srgbClr val="F0E510"/>
              </a:solidFill>
              <a:effectLst>
                <a:outerShdw blurRad="50800" dist="50800" dir="5400000" algn="ctr" rotWithShape="0">
                  <a:schemeClr val="accent4">
                    <a:lumMod val="10000"/>
                  </a:schemeClr>
                </a:outerShdw>
              </a:effectLst>
              <a:cs typeface="Arial" pitchFamily="34" charset="0"/>
            </a:endParaRPr>
          </a:p>
          <a:p>
            <a:pPr>
              <a:buClr>
                <a:srgbClr val="FFC000"/>
              </a:buClr>
              <a:defRPr/>
            </a:pPr>
            <a:r>
              <a:rPr lang="en-US" sz="24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Winter Storm Warnings…On November 13</a:t>
            </a:r>
            <a:r>
              <a:rPr lang="en-US" sz="2400" b="0" i="0" kern="100" baseline="300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th</a:t>
            </a:r>
            <a:r>
              <a:rPr lang="en-US" sz="24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a:t>
            </a:r>
            <a:endParaRPr lang="en-US" sz="3200" b="0" i="0" kern="0" dirty="0">
              <a:ln w="12700">
                <a:solidFill>
                  <a:schemeClr val="tx2">
                    <a:satMod val="155000"/>
                  </a:schemeClr>
                </a:solidFill>
                <a:prstDash val="solid"/>
              </a:ln>
              <a:solidFill>
                <a:srgbClr val="FFFF99"/>
              </a:solidFill>
              <a:effectLst>
                <a:outerShdw blurRad="41275" dist="20320" dir="1800000" algn="tl" rotWithShape="0">
                  <a:srgbClr val="000000">
                    <a:alpha val="40000"/>
                  </a:srgbClr>
                </a:outerShdw>
              </a:effectLst>
              <a:ea typeface="+mj-ea"/>
              <a:cs typeface="Arial" pitchFamily="34" charset="0"/>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47700" y="2286000"/>
            <a:ext cx="7620000" cy="4286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8291" y="2285999"/>
            <a:ext cx="7620000" cy="4286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89486986"/>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600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NOVEMBER</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0" y="838200"/>
            <a:ext cx="8991600" cy="1295400"/>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none" lIns="0" tIns="0" rIns="0" bIns="0" anchor="ctr" anchorCtr="1">
            <a:noAutofit/>
          </a:bodyPr>
          <a:lstStyle/>
          <a:p>
            <a:pPr algn="ct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1</a:t>
            </a:r>
            <a:r>
              <a:rPr lang="en-US" sz="2400" b="0" i="0" kern="100" baseline="300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st</a:t>
            </a: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 of Several Winter Mountain Rain Events hits Cascades</a:t>
            </a:r>
            <a:endParaRPr lang="en-US" sz="3200" b="0" kern="100" dirty="0">
              <a:ln w="12700">
                <a:solidFill>
                  <a:schemeClr val="tx2">
                    <a:satMod val="155000"/>
                  </a:schemeClr>
                </a:solidFill>
                <a:prstDash val="solid"/>
              </a:ln>
              <a:solidFill>
                <a:srgbClr val="F0E510"/>
              </a:solidFill>
              <a:effectLst>
                <a:outerShdw blurRad="50800" dist="50800" dir="5400000" algn="ctr" rotWithShape="0">
                  <a:schemeClr val="accent4">
                    <a:lumMod val="10000"/>
                  </a:schemeClr>
                </a:outerShdw>
              </a:effectLst>
              <a:cs typeface="Arial" pitchFamily="34" charset="0"/>
            </a:endParaRPr>
          </a:p>
          <a:p>
            <a:pPr marL="1714500" lvl="3" indent="-342900">
              <a:buClr>
                <a:srgbClr val="FFC000"/>
              </a:buClr>
              <a:buFont typeface="Wingdings" panose="05000000000000000000" pitchFamily="2" charset="2"/>
              <a:buChar char="Ø"/>
              <a:defRPr/>
            </a:pPr>
            <a:r>
              <a:rPr lang="en-US" sz="20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2’ of snow reduced to just a few inches…total on the 25</a:t>
            </a:r>
            <a:r>
              <a:rPr lang="en-US" sz="2000" b="0" i="0" kern="100" baseline="300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th</a:t>
            </a:r>
            <a:r>
              <a:rPr lang="en-US" sz="20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 below</a:t>
            </a:r>
          </a:p>
          <a:p>
            <a:pPr marL="1714500" lvl="3" indent="-342900">
              <a:buClr>
                <a:srgbClr val="FFC000"/>
              </a:buClr>
              <a:buFont typeface="Wingdings" panose="05000000000000000000" pitchFamily="2" charset="2"/>
              <a:buChar char="Ø"/>
              <a:defRPr/>
            </a:pPr>
            <a:r>
              <a:rPr lang="en-US" sz="20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No widespread ski area openings in November</a:t>
            </a:r>
            <a:endParaRPr lang="en-US" sz="2800" b="0" i="0" kern="0" dirty="0">
              <a:ln w="12700">
                <a:solidFill>
                  <a:schemeClr val="tx2">
                    <a:satMod val="155000"/>
                  </a:schemeClr>
                </a:solidFill>
                <a:prstDash val="solid"/>
              </a:ln>
              <a:solidFill>
                <a:srgbClr val="FFFF99"/>
              </a:solidFill>
              <a:effectLst>
                <a:outerShdw blurRad="41275" dist="20320" dir="1800000" algn="tl" rotWithShape="0">
                  <a:srgbClr val="000000">
                    <a:alpha val="40000"/>
                  </a:srgbClr>
                </a:outerShdw>
              </a:effectLst>
              <a:ea typeface="+mj-ea"/>
              <a:cs typeface="Arial" pitchFamily="34" charset="0"/>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47700" y="2286000"/>
            <a:ext cx="7620000" cy="4286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8291" y="2285999"/>
            <a:ext cx="7619999" cy="4286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13591443"/>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600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60093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762000" y="832164"/>
            <a:ext cx="7620000" cy="1225236"/>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none" lIns="0" tIns="274320" rIns="0" bIns="274320" anchor="ctr" anchorCtr="1">
            <a:noAutofit/>
          </a:bodyPr>
          <a:lstStyle/>
          <a:p>
            <a:pPr algn="ct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Near normal rain</a:t>
            </a:r>
          </a:p>
          <a:p>
            <a:pPr algn="ctr">
              <a:buClr>
                <a:srgbClr val="FFC000"/>
              </a:buClr>
              <a:defRPr/>
            </a:pPr>
            <a:r>
              <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A warm month…Portland’s 2</a:t>
            </a:r>
            <a:r>
              <a:rPr lang="en-US" sz="2000" b="0" i="0" kern="100" baseline="300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nd</a:t>
            </a:r>
            <a:r>
              <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 warmest December</a:t>
            </a:r>
            <a:endParaRPr lang="en-US" sz="2800"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endParaRPr>
          </a:p>
          <a:p>
            <a:pPr algn="ctr">
              <a:buClr>
                <a:srgbClr val="FFC000"/>
              </a:buClr>
              <a:defRPr/>
            </a:pPr>
            <a:r>
              <a:rPr lang="en-US" sz="20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27 consecutive days without a frost</a:t>
            </a:r>
            <a:endParaRPr lang="en-US" sz="3200"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endParaRPr>
          </a:p>
        </p:txBody>
      </p:sp>
    </p:spTree>
  </p:cSld>
  <p:clrMapOvr>
    <a:masterClrMapping/>
  </p:clrMapOvr>
  <p:transition spd="med">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52400" y="990601"/>
            <a:ext cx="3962400"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52964" y="4191000"/>
            <a:ext cx="3561272" cy="23593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482860" y="4035743"/>
            <a:ext cx="3795623"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488611" y="990601"/>
            <a:ext cx="4267200" cy="2827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5568891"/>
      </p:ext>
    </p:extLst>
  </p:cSld>
  <p:clrMapOvr>
    <a:masterClrMapping/>
  </p:clrMapOvr>
  <p:transition spd="med">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5638800" y="2004538"/>
            <a:ext cx="3352800" cy="3077766"/>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buClr>
                <a:srgbClr val="FFC000"/>
              </a:buClr>
              <a:defRPr/>
            </a:pPr>
            <a:r>
              <a:rPr lang="en-US" sz="36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The Horror!</a:t>
            </a:r>
          </a:p>
          <a:p>
            <a:pPr algn="ctr">
              <a:buClr>
                <a:srgbClr val="FFC000"/>
              </a:buClr>
              <a:defRPr/>
            </a:pPr>
            <a:endParaRPr lang="en-US" sz="20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endParaRPr>
          </a:p>
          <a:p>
            <a:pPr algn="ct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Tyler Mode’s Davis instruments toppled in Battle Ground.</a:t>
            </a:r>
          </a:p>
          <a:p>
            <a:pPr algn="ctr">
              <a:buClr>
                <a:srgbClr val="FFC000"/>
              </a:buClr>
              <a:defRPr/>
            </a:pPr>
            <a:endPar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endParaRPr>
          </a:p>
          <a:p>
            <a:pPr algn="ctr">
              <a:buClr>
                <a:srgbClr val="FFC000"/>
              </a:buClr>
              <a:defRPr/>
            </a:pPr>
            <a:r>
              <a:rPr lang="en-US" sz="20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They survived!</a:t>
            </a:r>
          </a:p>
          <a:p>
            <a:pPr algn="ctr">
              <a:buClr>
                <a:srgbClr val="FFC000"/>
              </a:buClr>
              <a:defRPr/>
            </a:pPr>
            <a:endParaRPr lang="en-US" sz="3200"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28600" y="1752600"/>
            <a:ext cx="5316566" cy="3522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13097452"/>
      </p:ext>
    </p:extLst>
  </p:cSld>
  <p:clrMapOvr>
    <a:masterClrMapping/>
  </p:clrMapOvr>
  <p:transition spd="med">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0018" y="1066800"/>
            <a:ext cx="8567764" cy="48193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66132686"/>
      </p:ext>
    </p:extLst>
  </p:cSld>
  <p:clrMapOvr>
    <a:masterClrMapping/>
  </p:clrMapOvr>
  <p:transition spd="med">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2000" y="914400"/>
            <a:ext cx="7484033" cy="4209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7135323"/>
      </p:ext>
    </p:extLst>
  </p:cSld>
  <p:clrMapOvr>
    <a:masterClrMapping/>
  </p:clrMapOvr>
  <p:transition spd="med">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667000" y="990600"/>
            <a:ext cx="3826433" cy="21523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2"/>
          <p:cNvSpPr txBox="1">
            <a:spLocks noChangeArrowheads="1"/>
          </p:cNvSpPr>
          <p:nvPr/>
        </p:nvSpPr>
        <p:spPr bwMode="auto">
          <a:xfrm>
            <a:off x="533400" y="3274770"/>
            <a:ext cx="8001000" cy="3416320"/>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buClr>
                <a:srgbClr val="FFC000"/>
              </a:buClr>
              <a:defRPr/>
            </a:pPr>
            <a:r>
              <a:rPr lang="en-US" sz="36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…AT PDX AIRPORT…</a:t>
            </a:r>
          </a:p>
          <a:p>
            <a:pPr algn="ctr">
              <a:buClr>
                <a:srgbClr val="FFC000"/>
              </a:buClr>
              <a:defRPr/>
            </a:pPr>
            <a:endParaRPr lang="en-US" sz="200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endParaRPr>
          </a:p>
          <a:p>
            <a:pPr algn="ct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Strongest wind gust since the powerful Dec 12, 1995, </a:t>
            </a:r>
          </a:p>
          <a:p>
            <a:pPr algn="ct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or </a:t>
            </a:r>
            <a:r>
              <a:rPr lang="en-US" sz="2000" b="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(officially) </a:t>
            </a: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November 14, 1981 storm.</a:t>
            </a:r>
          </a:p>
          <a:p>
            <a:pPr algn="ctr">
              <a:buClr>
                <a:srgbClr val="FFC000"/>
              </a:buClr>
              <a:defRPr/>
            </a:pPr>
            <a:endPar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endParaRPr>
          </a:p>
          <a:p>
            <a:pPr algn="ctr">
              <a:buClr>
                <a:srgbClr val="FFC000"/>
              </a:buClr>
              <a:defRPr/>
            </a:pPr>
            <a:r>
              <a:rPr lang="en-US" sz="24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During 1995 storm, ASOS measured </a:t>
            </a:r>
            <a:r>
              <a:rPr lang="en-US" sz="2400" i="0" u="sng"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62</a:t>
            </a:r>
            <a:r>
              <a:rPr lang="en-US" sz="24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 mph gust and “retired” anemometer reached </a:t>
            </a:r>
            <a:r>
              <a:rPr lang="en-US" sz="2400" i="0" u="sng"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74</a:t>
            </a:r>
            <a:r>
              <a:rPr lang="en-US" sz="2400" b="0" i="0" kern="100" dirty="0" smtClean="0">
                <a:ln w="12700">
                  <a:solidFill>
                    <a:schemeClr val="tx2">
                      <a:satMod val="155000"/>
                    </a:schemeClr>
                  </a:solidFill>
                  <a:prstDash val="solid"/>
                </a:ln>
                <a:solidFill>
                  <a:srgbClr val="FFFF99"/>
                </a:solidFill>
                <a:effectLst>
                  <a:outerShdw blurRad="50800" dist="50800" dir="5400000" algn="ctr" rotWithShape="0">
                    <a:schemeClr val="accent4">
                      <a:lumMod val="10000"/>
                    </a:schemeClr>
                  </a:outerShdw>
                </a:effectLst>
                <a:ea typeface="+mj-ea"/>
                <a:cs typeface="Arial" pitchFamily="34" charset="0"/>
              </a:rPr>
              <a:t> mph.</a:t>
            </a:r>
          </a:p>
          <a:p>
            <a:pPr algn="ctr">
              <a:buClr>
                <a:srgbClr val="FFC000"/>
              </a:buClr>
              <a:defRPr/>
            </a:pPr>
            <a:r>
              <a:rPr lang="en-US" sz="1800" b="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latin typeface="Arial" panose="020B0604020202020204" pitchFamily="34" charset="0"/>
                <a:ea typeface="+mj-ea"/>
                <a:cs typeface="Arial" panose="020B0604020202020204" pitchFamily="34" charset="0"/>
              </a:rPr>
              <a:t>(ASOS used 5 sec. gust, the other was instantaneous)</a:t>
            </a:r>
          </a:p>
          <a:p>
            <a:pPr algn="ctr">
              <a:buClr>
                <a:srgbClr val="FFC000"/>
              </a:buClr>
              <a:defRPr/>
            </a:pPr>
            <a:endParaRPr lang="en-US" sz="3200"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endParaRPr>
          </a:p>
        </p:txBody>
      </p:sp>
    </p:spTree>
    <p:extLst>
      <p:ext uri="{BB962C8B-B14F-4D97-AF65-F5344CB8AC3E}">
        <p14:creationId xmlns:p14="http://schemas.microsoft.com/office/powerpoint/2010/main" val="451014714"/>
      </p:ext>
    </p:extLst>
  </p:cSld>
  <p:clrMapOvr>
    <a:masterClrMapping/>
  </p:clrMapOvr>
  <p:transition spd="med">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083" y="1066800"/>
            <a:ext cx="8919633" cy="5017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23507689"/>
      </p:ext>
    </p:extLst>
  </p:cSld>
  <p:clrMapOvr>
    <a:masterClrMapping/>
  </p:clrMapOvr>
  <p:transition spd="med">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084" y="1066800"/>
            <a:ext cx="8919631" cy="5017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10552905"/>
      </p:ext>
    </p:extLst>
  </p:cSld>
  <p:clrMapOvr>
    <a:masterClrMapping/>
  </p:clrMapOvr>
  <p:transition spd="med">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6418" y="2209800"/>
            <a:ext cx="7754964" cy="43621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0053220"/>
      </p:ext>
    </p:extLst>
  </p:cSld>
  <p:clrMapOvr>
    <a:masterClrMapping/>
  </p:clrMapOvr>
  <p:transition spd="med">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62000" y="304800"/>
            <a:ext cx="75438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 11</a:t>
            </a:r>
            <a:r>
              <a:rPr lang="en-US" sz="36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 Wind Storm</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162530" y="791224"/>
            <a:ext cx="8763000" cy="5990576"/>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none" lIns="0" tIns="274320" rIns="0" bIns="274320" anchor="ctr" anchorCtr="1">
            <a:noAutofit/>
          </a:bodyPr>
          <a:lstStyle/>
          <a:p>
            <a:pPr algn="ctr">
              <a:buClr>
                <a:srgbClr val="FFC000"/>
              </a:buClr>
              <a:defRPr/>
            </a:pPr>
            <a:r>
              <a:rPr lang="en-US" sz="96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Mark!</a:t>
            </a:r>
          </a:p>
          <a:p>
            <a:pPr algn="ctr">
              <a:buClr>
                <a:srgbClr val="FFC000"/>
              </a:buClr>
              <a:defRPr/>
            </a:pPr>
            <a:endParaRPr lang="en-US" sz="4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endParaRPr>
          </a:p>
          <a:p>
            <a:pPr algn="ctr">
              <a:buClr>
                <a:srgbClr val="FFC000"/>
              </a:buClr>
              <a:defRPr/>
            </a:pPr>
            <a:r>
              <a:rPr lang="en-US" sz="4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It’s Time For Wolf Read</a:t>
            </a:r>
            <a:endParaRPr lang="en-US"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endParaRPr>
          </a:p>
        </p:txBody>
      </p:sp>
    </p:spTree>
    <p:extLst>
      <p:ext uri="{BB962C8B-B14F-4D97-AF65-F5344CB8AC3E}">
        <p14:creationId xmlns:p14="http://schemas.microsoft.com/office/powerpoint/2010/main" val="649486893"/>
      </p:ext>
    </p:extLst>
  </p:cSld>
  <p:clrMapOvr>
    <a:masterClrMapping/>
  </p:clrMapOvr>
  <p:transition spd="med">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60093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DECEMBER</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162530" y="791224"/>
            <a:ext cx="8763000" cy="1189976"/>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none" lIns="0" tIns="274320" rIns="0" bIns="274320" anchor="ctr" anchorCtr="1">
            <a:noAutofit/>
          </a:bodyPr>
          <a:lstStyle/>
          <a:p>
            <a:pPr marL="342900" indent="-342900">
              <a:buClr>
                <a:srgbClr val="FFC000"/>
              </a:buClr>
              <a:buFont typeface="Wingdings" panose="05000000000000000000" pitchFamily="2" charset="2"/>
              <a:buChar char="Ø"/>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Not too much weather action other than the wind storm</a:t>
            </a:r>
          </a:p>
          <a:p>
            <a:pPr marL="342900" indent="-342900">
              <a:buClr>
                <a:srgbClr val="FFC000"/>
              </a:buClr>
              <a:buFont typeface="Wingdings" panose="05000000000000000000" pitchFamily="2" charset="2"/>
              <a:buChar char="Ø"/>
              <a:defRPr/>
            </a:pPr>
            <a:r>
              <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Surge of cold air early and late, but not really an “arctic blast”</a:t>
            </a:r>
          </a:p>
          <a:p>
            <a:pPr marL="342900" indent="-342900">
              <a:buClr>
                <a:srgbClr val="FFC000"/>
              </a:buClr>
              <a:buFont typeface="Wingdings" panose="05000000000000000000" pitchFamily="2" charset="2"/>
              <a:buChar char="Ø"/>
              <a:defRPr/>
            </a:pPr>
            <a:r>
              <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But a terrible start to the ski season…</a:t>
            </a:r>
            <a:endParaRPr lang="en-US" sz="3200"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47800" y="1905000"/>
            <a:ext cx="6317839" cy="48337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8233163"/>
      </p:ext>
    </p:extLst>
  </p:cSld>
  <p:clrMapOvr>
    <a:masterClrMapping/>
  </p:clrMapOvr>
  <p:transition spd="med">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60093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SKI SEASON</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162530" y="791224"/>
            <a:ext cx="8763000" cy="1189976"/>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none" lIns="0" tIns="274320" rIns="0" bIns="274320" anchor="ctr" anchorCtr="1">
            <a:noAutofit/>
          </a:bodyPr>
          <a:lstStyle/>
          <a:p>
            <a:pPr marL="342900" indent="-342900">
              <a:buClr>
                <a:srgbClr val="FFC000"/>
              </a:buClr>
              <a:buFont typeface="Wingdings" panose="05000000000000000000" pitchFamily="2" charset="2"/>
              <a:buChar char="Ø"/>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Worst start since 1980, possibly since 1976</a:t>
            </a:r>
          </a:p>
          <a:p>
            <a:pPr marL="342900" indent="-342900">
              <a:buClr>
                <a:srgbClr val="FFC000"/>
              </a:buClr>
              <a:buFont typeface="Wingdings" panose="05000000000000000000" pitchFamily="2" charset="2"/>
              <a:buChar char="Ø"/>
              <a:defRPr/>
            </a:pPr>
            <a:r>
              <a:rPr lang="en-US" sz="2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Latest opening at Meadows in 20+ years = </a:t>
            </a:r>
            <a:r>
              <a:rPr lang="en-US" sz="2000" b="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ea typeface="+mj-ea"/>
                <a:cs typeface="Arial" pitchFamily="34" charset="0"/>
              </a:rPr>
              <a:t>Dec 22</a:t>
            </a:r>
            <a:r>
              <a:rPr lang="en-US" sz="2000" b="0" i="0" kern="100" baseline="300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ea typeface="+mj-ea"/>
                <a:cs typeface="Arial" pitchFamily="34" charset="0"/>
              </a:rPr>
              <a:t>nd</a:t>
            </a:r>
            <a:endParaRPr lang="en-US" sz="2000" b="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ea typeface="+mj-ea"/>
              <a:cs typeface="Arial" pitchFamily="34" charset="0"/>
            </a:endParaRPr>
          </a:p>
          <a:p>
            <a:pPr marL="342900" indent="-342900">
              <a:buClr>
                <a:srgbClr val="FFC000"/>
              </a:buClr>
              <a:buFont typeface="Wingdings" panose="05000000000000000000" pitchFamily="2" charset="2"/>
              <a:buChar char="Ø"/>
              <a:defRPr/>
            </a:pPr>
            <a:r>
              <a:rPr lang="en-US" sz="2000" b="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ea typeface="+mj-ea"/>
                <a:cs typeface="Arial" pitchFamily="34" charset="0"/>
              </a:rPr>
              <a:t>Heavy Snow saves most of Christmas Break…Whew!</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191000" y="4038600"/>
            <a:ext cx="487680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62530" y="2057400"/>
            <a:ext cx="487679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90512328"/>
      </p:ext>
    </p:extLst>
  </p:cSld>
  <p:clrMapOvr>
    <a:masterClrMapping/>
  </p:clrMapOvr>
  <p:transition spd="med">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JANUARY</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381000" y="990601"/>
            <a:ext cx="8534400" cy="1295399"/>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noAutofit/>
          </a:bodyPr>
          <a:lstStyle/>
          <a:p>
            <a:pPr algn="ctr">
              <a:buClr>
                <a:srgbClr val="FFC000"/>
              </a:buClr>
              <a:defRPr/>
            </a:pPr>
            <a:r>
              <a:rPr lang="en-US" sz="4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rPr>
              <a:t>  Move along, nothing to see here…</a:t>
            </a:r>
          </a:p>
          <a:p>
            <a:pPr algn="ctr">
              <a:buClr>
                <a:srgbClr val="FFC000"/>
              </a:buClr>
              <a:defRPr/>
            </a:pPr>
            <a:r>
              <a:rPr lang="en-US" sz="2400" b="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rPr>
              <a:t>But some beautiful inversions!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314" y="2277374"/>
            <a:ext cx="7422772" cy="4436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JANUARY</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381000" y="990601"/>
            <a:ext cx="8534400" cy="1295399"/>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noAutofit/>
          </a:bodyPr>
          <a:lstStyle/>
          <a:p>
            <a:pPr algn="ctr">
              <a:buClr>
                <a:srgbClr val="FFC000"/>
              </a:buClr>
              <a:defRPr/>
            </a:pPr>
            <a:r>
              <a:rPr lang="en-US" sz="4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rPr>
              <a:t>  Lots of Fog…And Sun!</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314" y="2407853"/>
            <a:ext cx="7422772" cy="41753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63812403"/>
      </p:ext>
    </p:extLst>
  </p:cSld>
  <p:clrMapOvr>
    <a:masterClrMapping/>
  </p:clrMapOvr>
  <p:transition spd="med">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JANUARY</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381000" y="990601"/>
            <a:ext cx="8534400" cy="1295399"/>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noAutofit/>
          </a:bodyPr>
          <a:lstStyle/>
          <a:p>
            <a:pPr algn="ctr">
              <a:buClr>
                <a:srgbClr val="FFC000"/>
              </a:buClr>
              <a:defRPr/>
            </a:pPr>
            <a:r>
              <a:rPr lang="en-US" sz="32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rPr>
              <a:t>Book your beach trips for January, not July!</a:t>
            </a:r>
            <a:endParaRPr lang="en-US" sz="1800" b="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314" y="2407853"/>
            <a:ext cx="7422771" cy="41753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41888842"/>
      </p:ext>
    </p:extLst>
  </p:cSld>
  <p:clrMapOvr>
    <a:masterClrMapping/>
  </p:clrMapOvr>
  <p:transition spd="med">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JANUARY</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381000" y="990601"/>
            <a:ext cx="8534400" cy="1295399"/>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noAutofit/>
          </a:bodyPr>
          <a:lstStyle/>
          <a:p>
            <a:pPr algn="ctr">
              <a:buClr>
                <a:srgbClr val="FFC000"/>
              </a:buClr>
              <a:defRPr/>
            </a:pPr>
            <a:r>
              <a:rPr lang="en-US" sz="40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rPr>
              <a:t>  Amazingly warm mountains</a:t>
            </a:r>
          </a:p>
          <a:p>
            <a:pPr algn="ctr">
              <a:buClr>
                <a:srgbClr val="FFC000"/>
              </a:buClr>
              <a:defRPr/>
            </a:pPr>
            <a:r>
              <a:rPr lang="en-US" sz="2400" b="0" i="0" kern="100" dirty="0" smtClean="0">
                <a:ln w="12700">
                  <a:solidFill>
                    <a:schemeClr val="tx2">
                      <a:satMod val="155000"/>
                    </a:schemeClr>
                  </a:solidFill>
                  <a:prstDash val="solid"/>
                </a:ln>
                <a:solidFill>
                  <a:srgbClr val="FFFF00"/>
                </a:solidFill>
                <a:effectLst>
                  <a:outerShdw blurRad="50800" dist="50800" dir="5400000" algn="ctr" rotWithShape="0">
                    <a:schemeClr val="accent4">
                      <a:lumMod val="10000"/>
                    </a:schemeClr>
                  </a:outerShdw>
                </a:effectLst>
                <a:cs typeface="Arial" pitchFamily="34" charset="0"/>
              </a:rPr>
              <a:t>Gov’t Camp Hit All-Time January High = 70 deg.</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314" y="2407853"/>
            <a:ext cx="7422772" cy="41753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38916079"/>
      </p:ext>
    </p:extLst>
  </p:cSld>
  <p:clrMapOvr>
    <a:masterClrMapping/>
  </p:clrMapOvr>
  <p:transition spd="med">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14600" y="228600"/>
            <a:ext cx="3886200" cy="55399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3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FEBRUARY</a:t>
            </a:r>
            <a:endParaRPr lang="en-US" sz="44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
        <p:nvSpPr>
          <p:cNvPr id="4" name="Rectangle 2"/>
          <p:cNvSpPr txBox="1">
            <a:spLocks noChangeArrowheads="1"/>
          </p:cNvSpPr>
          <p:nvPr/>
        </p:nvSpPr>
        <p:spPr bwMode="auto">
          <a:xfrm>
            <a:off x="136586" y="1103830"/>
            <a:ext cx="8698591" cy="369332"/>
          </a:xfrm>
          <a:prstGeom prst="rect">
            <a:avLst/>
          </a:prstGeom>
          <a:solidFill>
            <a:schemeClr val="bg1">
              <a:lumMod val="50000"/>
              <a:alpha val="41000"/>
            </a:schemeClr>
          </a:solidFill>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buClr>
                <a:srgbClr val="FFC000"/>
              </a:buClr>
              <a:defRPr/>
            </a:pP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Heavy Rain 1</a:t>
            </a:r>
            <a:r>
              <a:rPr lang="en-US" sz="2400" b="0" i="0" kern="100" baseline="300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st</a:t>
            </a:r>
            <a:r>
              <a:rPr lang="en-US" sz="2400" b="0" i="0" kern="100" dirty="0" smtClean="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ea typeface="+mj-ea"/>
                <a:cs typeface="Arial" pitchFamily="34" charset="0"/>
              </a:rPr>
              <a:t> Week, Then Very Dry and Warm</a:t>
            </a:r>
            <a:endParaRPr lang="en-US" sz="3200" b="0" i="0" kern="100" dirty="0">
              <a:ln w="12700">
                <a:solidFill>
                  <a:schemeClr val="tx2">
                    <a:satMod val="155000"/>
                  </a:schemeClr>
                </a:solidFill>
                <a:prstDash val="solid"/>
              </a:ln>
              <a:solidFill>
                <a:schemeClr val="tx1"/>
              </a:solidFill>
              <a:effectLst>
                <a:outerShdw blurRad="50800" dist="50800" dir="5400000" algn="ctr" rotWithShape="0">
                  <a:schemeClr val="accent4">
                    <a:lumMod val="10000"/>
                  </a:schemeClr>
                </a:outerShdw>
              </a:effectLst>
              <a:cs typeface="Arial" pitchFamily="34" charset="0"/>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8600" y="1759889"/>
            <a:ext cx="4343400" cy="33777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343400" y="4038600"/>
            <a:ext cx="4649544" cy="26212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5867400" y="2090389"/>
            <a:ext cx="2362200" cy="1200329"/>
          </a:xfrm>
          <a:prstGeom prst="rect">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a:outerShdw blurRad="50800" dist="50800" dir="5400000" algn="ctr" rotWithShape="0">
              <a:srgbClr val="1F1F1F">
                <a:alpha val="64000"/>
              </a:srgbClr>
            </a:outerShdw>
            <a:softEdge rad="25400"/>
          </a:effectLst>
        </p:spPr>
        <p:txBody>
          <a:bodyPr wrap="square" rtlCol="0">
            <a:spAutoFit/>
          </a:bodyPr>
          <a:lstStyle/>
          <a:p>
            <a:pPr algn="ctr"/>
            <a:r>
              <a:rPr lang="en-US" sz="2400" b="0" i="0" dirty="0" smtClean="0">
                <a:effectLst>
                  <a:outerShdw blurRad="50800" dist="50800" dir="5400000" algn="ctr" rotWithShape="0">
                    <a:srgbClr val="1F1F1F"/>
                  </a:outerShdw>
                </a:effectLst>
              </a:rPr>
              <a:t>View from 5,000 ft. on Feb. 2</a:t>
            </a:r>
            <a:r>
              <a:rPr lang="en-US" sz="2400" b="0" i="0" baseline="30000" dirty="0" smtClean="0">
                <a:effectLst>
                  <a:outerShdw blurRad="50800" dist="50800" dir="5400000" algn="ctr" rotWithShape="0">
                    <a:srgbClr val="1F1F1F"/>
                  </a:outerShdw>
                </a:effectLst>
              </a:rPr>
              <a:t>nd</a:t>
            </a:r>
            <a:endParaRPr lang="en-US" sz="1800" b="0" i="0" dirty="0">
              <a:effectLst>
                <a:outerShdw blurRad="50800" dist="50800" dir="5400000" algn="ctr" rotWithShape="0">
                  <a:srgbClr val="1F1F1F"/>
                </a:outerShdw>
              </a:effectLst>
            </a:endParaRPr>
          </a:p>
        </p:txBody>
      </p:sp>
      <p:cxnSp>
        <p:nvCxnSpPr>
          <p:cNvPr id="10" name="Straight Arrow Connector 9"/>
          <p:cNvCxnSpPr>
            <a:stCxn id="7" idx="2"/>
          </p:cNvCxnSpPr>
          <p:nvPr/>
        </p:nvCxnSpPr>
        <p:spPr bwMode="auto">
          <a:xfrm>
            <a:off x="7048500" y="3290718"/>
            <a:ext cx="38100" cy="976482"/>
          </a:xfrm>
          <a:prstGeom prst="straightConnector1">
            <a:avLst/>
          </a:prstGeom>
          <a:ln w="63500">
            <a:solidFill>
              <a:srgbClr val="FF0000"/>
            </a:solidFill>
            <a:headEnd type="none" w="med" len="med"/>
            <a:tailEnd type="triangle"/>
          </a:ln>
          <a:effectLst>
            <a:outerShdw blurRad="40000" dist="63500" dir="5400000" rotWithShape="0">
              <a:srgbClr val="000000">
                <a:alpha val="81000"/>
              </a:srgbClr>
            </a:outerShdw>
            <a:softEdge rad="0"/>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692139113"/>
      </p:ext>
    </p:extLst>
  </p:cSld>
  <p:clrMapOvr>
    <a:masterClrMapping/>
  </p:clrMapOvr>
  <p:transition spd="med">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667000" y="128082"/>
            <a:ext cx="3886200" cy="86177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28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The View On February 24</a:t>
            </a:r>
            <a:r>
              <a:rPr lang="en-US" sz="2800" i="0" kern="100" baseline="300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a:t>
            </a:r>
            <a:r>
              <a:rPr lang="en-US" sz="28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-25th</a:t>
            </a:r>
            <a:endParaRPr lang="en-US" sz="36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0662" y="3124200"/>
            <a:ext cx="4673600" cy="3505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066800"/>
            <a:ext cx="5062070" cy="3352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0" name="Straight Arrow Connector 9"/>
          <p:cNvCxnSpPr>
            <a:stCxn id="9" idx="2"/>
          </p:cNvCxnSpPr>
          <p:nvPr/>
        </p:nvCxnSpPr>
        <p:spPr bwMode="auto">
          <a:xfrm flipH="1">
            <a:off x="5392749" y="1528465"/>
            <a:ext cx="1943100" cy="757535"/>
          </a:xfrm>
          <a:prstGeom prst="straightConnector1">
            <a:avLst/>
          </a:prstGeom>
          <a:ln w="63500">
            <a:solidFill>
              <a:srgbClr val="FF0000"/>
            </a:solidFill>
            <a:headEnd type="none" w="med" len="med"/>
            <a:tailEnd type="triangle"/>
          </a:ln>
          <a:effectLst>
            <a:outerShdw blurRad="40000" dist="63500" dir="5400000" rotWithShape="0">
              <a:srgbClr val="000000">
                <a:alpha val="81000"/>
              </a:srgbClr>
            </a:outerShdw>
            <a:softEdge rad="0"/>
          </a:effectLst>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6154749" y="1066800"/>
            <a:ext cx="2362200" cy="461665"/>
          </a:xfrm>
          <a:prstGeom prst="rect">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a:outerShdw blurRad="50800" dist="50800" dir="5400000" algn="ctr" rotWithShape="0">
              <a:srgbClr val="1F1F1F">
                <a:alpha val="64000"/>
              </a:srgbClr>
            </a:outerShdw>
            <a:softEdge rad="25400"/>
          </a:effectLst>
        </p:spPr>
        <p:txBody>
          <a:bodyPr wrap="square" rtlCol="0">
            <a:spAutoFit/>
          </a:bodyPr>
          <a:lstStyle/>
          <a:p>
            <a:pPr algn="ctr"/>
            <a:r>
              <a:rPr lang="en-US" sz="2400" b="0" i="0" dirty="0" smtClean="0">
                <a:effectLst>
                  <a:outerShdw blurRad="50800" dist="50800" dir="5400000" algn="ctr" rotWithShape="0">
                    <a:srgbClr val="1F1F1F"/>
                  </a:outerShdw>
                </a:effectLst>
              </a:rPr>
              <a:t>Timothy Lake!</a:t>
            </a:r>
            <a:endParaRPr lang="en-US" sz="1800" b="0" i="0" dirty="0">
              <a:effectLst>
                <a:outerShdw blurRad="50800" dist="50800" dir="5400000" algn="ctr" rotWithShape="0">
                  <a:srgbClr val="1F1F1F"/>
                </a:outerShdw>
              </a:effectLst>
            </a:endParaRPr>
          </a:p>
        </p:txBody>
      </p:sp>
    </p:spTree>
    <p:extLst>
      <p:ext uri="{BB962C8B-B14F-4D97-AF65-F5344CB8AC3E}">
        <p14:creationId xmlns:p14="http://schemas.microsoft.com/office/powerpoint/2010/main" val="3329586765"/>
      </p:ext>
    </p:extLst>
  </p:cSld>
  <p:clrMapOvr>
    <a:masterClrMapping/>
  </p:clrMapOvr>
  <p:transition spd="med">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04800" y="196706"/>
            <a:ext cx="3886200" cy="43088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28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March Windstorm</a:t>
            </a:r>
            <a:endParaRPr lang="en-US" sz="36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804" y="838200"/>
            <a:ext cx="6600825" cy="5867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4572000" y="196706"/>
            <a:ext cx="4114800" cy="461665"/>
          </a:xfrm>
          <a:prstGeom prst="rect">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a:outerShdw blurRad="50800" dist="50800" dir="5400000" algn="ctr" rotWithShape="0">
              <a:srgbClr val="1F1F1F">
                <a:alpha val="64000"/>
              </a:srgbClr>
            </a:outerShdw>
            <a:softEdge rad="25400"/>
          </a:effectLst>
        </p:spPr>
        <p:txBody>
          <a:bodyPr wrap="square" rtlCol="0">
            <a:spAutoFit/>
          </a:bodyPr>
          <a:lstStyle/>
          <a:p>
            <a:pPr algn="ctr"/>
            <a:r>
              <a:rPr lang="en-US" sz="2400" b="0" i="0" dirty="0" smtClean="0">
                <a:effectLst>
                  <a:outerShdw blurRad="50800" dist="50800" dir="5400000" algn="ctr" rotWithShape="0">
                    <a:srgbClr val="1F1F1F"/>
                  </a:outerShdw>
                </a:effectLst>
              </a:rPr>
              <a:t>3</a:t>
            </a:r>
            <a:r>
              <a:rPr lang="en-US" sz="2400" b="0" i="0" baseline="30000" dirty="0" smtClean="0">
                <a:effectLst>
                  <a:outerShdw blurRad="50800" dist="50800" dir="5400000" algn="ctr" rotWithShape="0">
                    <a:srgbClr val="1F1F1F"/>
                  </a:outerShdw>
                </a:effectLst>
              </a:rPr>
              <a:t>rd</a:t>
            </a:r>
            <a:r>
              <a:rPr lang="en-US" sz="2400" b="0" i="0" dirty="0" smtClean="0">
                <a:effectLst>
                  <a:outerShdw blurRad="50800" dist="50800" dir="5400000" algn="ctr" rotWithShape="0">
                    <a:srgbClr val="1F1F1F"/>
                  </a:outerShdw>
                </a:effectLst>
              </a:rPr>
              <a:t> Deep Low of the Season</a:t>
            </a:r>
            <a:endParaRPr lang="en-US" sz="1800" b="0" i="0" dirty="0">
              <a:effectLst>
                <a:outerShdw blurRad="50800" dist="50800" dir="5400000" algn="ctr" rotWithShape="0">
                  <a:srgbClr val="1F1F1F"/>
                </a:outerShdw>
              </a:effectLst>
            </a:endParaRPr>
          </a:p>
        </p:txBody>
      </p:sp>
      <p:sp>
        <p:nvSpPr>
          <p:cNvPr id="8" name="TextBox 7"/>
          <p:cNvSpPr txBox="1"/>
          <p:nvPr/>
        </p:nvSpPr>
        <p:spPr>
          <a:xfrm>
            <a:off x="7010400" y="2895600"/>
            <a:ext cx="1981200" cy="1569660"/>
          </a:xfrm>
          <a:prstGeom prst="rect">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a:outerShdw blurRad="50800" dist="50800" dir="5400000" algn="ctr" rotWithShape="0">
              <a:srgbClr val="1F1F1F">
                <a:alpha val="64000"/>
              </a:srgbClr>
            </a:outerShdw>
            <a:softEdge rad="25400"/>
          </a:effectLst>
        </p:spPr>
        <p:txBody>
          <a:bodyPr wrap="square" rtlCol="0">
            <a:spAutoFit/>
          </a:bodyPr>
          <a:lstStyle/>
          <a:p>
            <a:pPr algn="ctr"/>
            <a:r>
              <a:rPr lang="en-US" sz="2400" b="0" i="0" dirty="0" smtClean="0">
                <a:effectLst>
                  <a:outerShdw blurRad="50800" dist="50800" dir="5400000" algn="ctr" rotWithShape="0">
                    <a:srgbClr val="1F1F1F"/>
                  </a:outerShdw>
                </a:effectLst>
              </a:rPr>
              <a:t>~995mb Landfall north of Astoria</a:t>
            </a:r>
            <a:endParaRPr lang="en-US" sz="1800" b="0" i="0" dirty="0">
              <a:effectLst>
                <a:outerShdw blurRad="50800" dist="50800" dir="5400000" algn="ctr" rotWithShape="0">
                  <a:srgbClr val="1F1F1F"/>
                </a:outerShdw>
              </a:effectLst>
            </a:endParaRPr>
          </a:p>
        </p:txBody>
      </p:sp>
    </p:spTree>
    <p:extLst>
      <p:ext uri="{BB962C8B-B14F-4D97-AF65-F5344CB8AC3E}">
        <p14:creationId xmlns:p14="http://schemas.microsoft.com/office/powerpoint/2010/main" val="1453326439"/>
      </p:ext>
    </p:extLst>
  </p:cSld>
  <p:clrMapOvr>
    <a:masterClrMapping/>
  </p:clrMapOvr>
  <p:transition spd="med">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04800" y="196706"/>
            <a:ext cx="3886200" cy="43088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anchor="ctr" anchorCtr="1">
            <a:spAutoFit/>
          </a:bodyPr>
          <a:lstStyle/>
          <a:p>
            <a:pPr algn="ctr">
              <a:defRPr/>
            </a:pPr>
            <a:r>
              <a:rPr lang="en-US" sz="28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October Windstorm</a:t>
            </a:r>
            <a:endParaRPr lang="en-US" sz="3600" i="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864" y="762000"/>
            <a:ext cx="6600825" cy="5867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4572000" y="196706"/>
            <a:ext cx="4114800" cy="461665"/>
          </a:xfrm>
          <a:prstGeom prst="rect">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a:outerShdw blurRad="50800" dist="50800" dir="5400000" algn="ctr" rotWithShape="0">
              <a:srgbClr val="1F1F1F">
                <a:alpha val="64000"/>
              </a:srgbClr>
            </a:outerShdw>
            <a:softEdge rad="25400"/>
          </a:effectLst>
        </p:spPr>
        <p:txBody>
          <a:bodyPr wrap="square" rtlCol="0">
            <a:spAutoFit/>
          </a:bodyPr>
          <a:lstStyle/>
          <a:p>
            <a:pPr algn="ctr"/>
            <a:r>
              <a:rPr lang="en-US" sz="2400" b="0" i="0" dirty="0" smtClean="0">
                <a:effectLst>
                  <a:outerShdw blurRad="50800" dist="50800" dir="5400000" algn="ctr" rotWithShape="0">
                    <a:srgbClr val="1F1F1F"/>
                  </a:outerShdw>
                </a:effectLst>
              </a:rPr>
              <a:t>1st Deep Low of the Season</a:t>
            </a:r>
            <a:endParaRPr lang="en-US" sz="1800" b="0" i="0" dirty="0">
              <a:effectLst>
                <a:outerShdw blurRad="50800" dist="50800" dir="5400000" algn="ctr" rotWithShape="0">
                  <a:srgbClr val="1F1F1F"/>
                </a:outerShdw>
              </a:effectLst>
            </a:endParaRPr>
          </a:p>
        </p:txBody>
      </p:sp>
      <p:sp>
        <p:nvSpPr>
          <p:cNvPr id="7" name="TextBox 6"/>
          <p:cNvSpPr txBox="1"/>
          <p:nvPr/>
        </p:nvSpPr>
        <p:spPr>
          <a:xfrm>
            <a:off x="7010400" y="2895600"/>
            <a:ext cx="1981200" cy="1569660"/>
          </a:xfrm>
          <a:prstGeom prst="rect">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a:outerShdw blurRad="50800" dist="50800" dir="5400000" algn="ctr" rotWithShape="0">
              <a:srgbClr val="1F1F1F">
                <a:alpha val="64000"/>
              </a:srgbClr>
            </a:outerShdw>
            <a:softEdge rad="25400"/>
          </a:effectLst>
        </p:spPr>
        <p:txBody>
          <a:bodyPr wrap="square" rtlCol="0">
            <a:spAutoFit/>
          </a:bodyPr>
          <a:lstStyle/>
          <a:p>
            <a:pPr algn="ctr"/>
            <a:r>
              <a:rPr lang="en-US" sz="2400" b="0" i="0" dirty="0" smtClean="0">
                <a:effectLst>
                  <a:outerShdw blurRad="50800" dist="50800" dir="5400000" algn="ctr" rotWithShape="0">
                    <a:srgbClr val="1F1F1F"/>
                  </a:outerShdw>
                </a:effectLst>
              </a:rPr>
              <a:t>~985mb Landfall north of Astoria</a:t>
            </a:r>
            <a:endParaRPr lang="en-US" sz="1800" b="0" i="0" dirty="0">
              <a:effectLst>
                <a:outerShdw blurRad="50800" dist="50800" dir="5400000" algn="ctr" rotWithShape="0">
                  <a:srgbClr val="1F1F1F"/>
                </a:outerShdw>
              </a:effectLst>
            </a:endParaRPr>
          </a:p>
        </p:txBody>
      </p:sp>
    </p:spTree>
    <p:extLst>
      <p:ext uri="{BB962C8B-B14F-4D97-AF65-F5344CB8AC3E}">
        <p14:creationId xmlns:p14="http://schemas.microsoft.com/office/powerpoint/2010/main" val="3070937663"/>
      </p:ext>
    </p:extLst>
  </p:cSld>
  <p:clrMapOvr>
    <a:masterClrMapping/>
  </p:clrMapOvr>
  <p:transition spd="med">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lum/>
          </a:blip>
          <a:srcRect/>
          <a:stretch>
            <a:fillRect l="-10000" r="-10000"/>
          </a:stretch>
        </a:blipFill>
        <a:effectLst/>
      </p:bgPr>
    </p:bg>
    <p:spTree>
      <p:nvGrpSpPr>
        <p:cNvPr id="1" name=""/>
        <p:cNvGrpSpPr/>
        <p:nvPr/>
      </p:nvGrpSpPr>
      <p:grpSpPr>
        <a:xfrm>
          <a:off x="0" y="0"/>
          <a:ext cx="0" cy="0"/>
          <a:chOff x="0" y="0"/>
          <a:chExt cx="0" cy="0"/>
        </a:xfrm>
      </p:grpSpPr>
      <p:sp>
        <p:nvSpPr>
          <p:cNvPr id="5" name="Rounded Rectangle 4"/>
          <p:cNvSpPr/>
          <p:nvPr/>
        </p:nvSpPr>
        <p:spPr bwMode="auto">
          <a:xfrm>
            <a:off x="4876800" y="1676400"/>
            <a:ext cx="838200" cy="609600"/>
          </a:xfrm>
          <a:prstGeom prst="roundRect">
            <a:avLst/>
          </a:prstGeom>
          <a:noFill/>
          <a:ln w="9525" cap="flat" cmpd="sng" algn="ctr">
            <a:noFill/>
            <a:prstDash val="solid"/>
            <a:round/>
            <a:headEnd type="none" w="med" len="med"/>
            <a:tailEnd type="none" w="med" len="med"/>
          </a:ln>
          <a:effectLst/>
        </p:spPr>
        <p:txBody>
          <a:bodyPr anchor="ctr" anchorCtr="1"/>
          <a:lstStyle/>
          <a:p>
            <a:pPr algn="ctr">
              <a:defRPr/>
            </a:pPr>
            <a:endParaRPr lang="en-US">
              <a:effectLst>
                <a:outerShdw blurRad="38100" dist="38100" dir="2700000" algn="tl">
                  <a:srgbClr val="000000">
                    <a:alpha val="43137"/>
                  </a:srgbClr>
                </a:outerShdw>
              </a:effectLst>
            </a:endParaRPr>
          </a:p>
        </p:txBody>
      </p:sp>
      <p:sp>
        <p:nvSpPr>
          <p:cNvPr id="6" name="Rectangle 5"/>
          <p:cNvSpPr/>
          <p:nvPr/>
        </p:nvSpPr>
        <p:spPr bwMode="auto">
          <a:xfrm>
            <a:off x="4114800" y="1676400"/>
            <a:ext cx="3581400" cy="3124200"/>
          </a:xfrm>
          <a:prstGeom prst="rect">
            <a:avLst/>
          </a:prstGeom>
          <a:noFill/>
          <a:ln w="9525" cap="flat" cmpd="sng" algn="ctr">
            <a:noFill/>
            <a:prstDash val="solid"/>
            <a:round/>
            <a:headEnd type="none" w="med" len="med"/>
            <a:tailEnd type="none" w="med" len="med"/>
          </a:ln>
          <a:effectLst/>
        </p:spPr>
        <p:txBody>
          <a:bodyPr anchor="ctr" anchorCtr="1"/>
          <a:lstStyle/>
          <a:p>
            <a:pPr algn="ctr">
              <a:defRPr/>
            </a:pPr>
            <a:endParaRPr lang="en-US">
              <a:effectLst>
                <a:outerShdw blurRad="38100" dist="38100" dir="2700000" algn="tl">
                  <a:srgbClr val="000000">
                    <a:alpha val="43137"/>
                  </a:srgbClr>
                </a:outerShdw>
              </a:effectLst>
            </a:endParaRPr>
          </a:p>
        </p:txBody>
      </p:sp>
      <p:graphicFrame>
        <p:nvGraphicFramePr>
          <p:cNvPr id="68609" name="Chart 2"/>
          <p:cNvGraphicFramePr>
            <a:graphicFrameLocks/>
          </p:cNvGraphicFramePr>
          <p:nvPr>
            <p:extLst>
              <p:ext uri="{D42A27DB-BD31-4B8C-83A1-F6EECF244321}">
                <p14:modId xmlns:p14="http://schemas.microsoft.com/office/powerpoint/2010/main" val="770475548"/>
              </p:ext>
            </p:extLst>
          </p:nvPr>
        </p:nvGraphicFramePr>
        <p:xfrm>
          <a:off x="228600" y="1219200"/>
          <a:ext cx="8488363" cy="4953000"/>
        </p:xfrm>
        <a:graphic>
          <a:graphicData uri="http://schemas.openxmlformats.org/presentationml/2006/ole">
            <mc:AlternateContent xmlns:mc="http://schemas.openxmlformats.org/markup-compatibility/2006">
              <mc:Choice xmlns:v="urn:schemas-microsoft-com:vml" Requires="v">
                <p:oleObj spid="_x0000_s68651" name="Worksheet" r:id="rId5" imgW="8829565" imgH="5210190" progId="Excel.Sheet.8">
                  <p:embed followColorScheme="full"/>
                </p:oleObj>
              </mc:Choice>
              <mc:Fallback>
                <p:oleObj name="Worksheet" r:id="rId5" imgW="8829565" imgH="5210190" progId="Excel.Sheet.8">
                  <p:embed followColorScheme="full"/>
                  <p:pic>
                    <p:nvPicPr>
                      <p:cNvPr id="0" name="Chart 2"/>
                      <p:cNvPicPr>
                        <a:picLocks noChangeArrowheads="1"/>
                      </p:cNvPicPr>
                      <p:nvPr/>
                    </p:nvPicPr>
                    <p:blipFill>
                      <a:blip r:embed="rId6"/>
                      <a:srcRect/>
                      <a:stretch>
                        <a:fillRect/>
                      </a:stretch>
                    </p:blipFill>
                    <p:spPr bwMode="auto">
                      <a:xfrm>
                        <a:off x="228600" y="1219200"/>
                        <a:ext cx="8488363" cy="495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lum/>
          </a:blip>
          <a:srcRect/>
          <a:stretch>
            <a:fillRect l="-10000" r="-10000"/>
          </a:stretch>
        </a:blipFill>
        <a:effectLst/>
      </p:bgPr>
    </p:bg>
    <p:spTree>
      <p:nvGrpSpPr>
        <p:cNvPr id="1" name=""/>
        <p:cNvGrpSpPr/>
        <p:nvPr/>
      </p:nvGrpSpPr>
      <p:grpSpPr>
        <a:xfrm>
          <a:off x="0" y="0"/>
          <a:ext cx="0" cy="0"/>
          <a:chOff x="0" y="0"/>
          <a:chExt cx="0" cy="0"/>
        </a:xfrm>
      </p:grpSpPr>
      <p:graphicFrame>
        <p:nvGraphicFramePr>
          <p:cNvPr id="57346" name="Chart 2"/>
          <p:cNvGraphicFramePr>
            <a:graphicFrameLocks/>
          </p:cNvGraphicFramePr>
          <p:nvPr>
            <p:extLst>
              <p:ext uri="{D42A27DB-BD31-4B8C-83A1-F6EECF244321}">
                <p14:modId xmlns:p14="http://schemas.microsoft.com/office/powerpoint/2010/main" val="3390730425"/>
              </p:ext>
            </p:extLst>
          </p:nvPr>
        </p:nvGraphicFramePr>
        <p:xfrm>
          <a:off x="82550" y="266700"/>
          <a:ext cx="8974138" cy="4926013"/>
        </p:xfrm>
        <a:graphic>
          <a:graphicData uri="http://schemas.openxmlformats.org/presentationml/2006/ole">
            <mc:AlternateContent xmlns:mc="http://schemas.openxmlformats.org/markup-compatibility/2006">
              <mc:Choice xmlns:v="urn:schemas-microsoft-com:vml" Requires="v">
                <p:oleObj spid="_x0000_s57387" name="Worksheet" r:id="rId4" imgW="8877379" imgH="4867290" progId="Excel.Sheet.8">
                  <p:embed/>
                </p:oleObj>
              </mc:Choice>
              <mc:Fallback>
                <p:oleObj name="Worksheet" r:id="rId4" imgW="8877379" imgH="4867290" progId="Excel.Sheet.8">
                  <p:embed/>
                  <p:pic>
                    <p:nvPicPr>
                      <p:cNvPr id="0" name="Chart 2"/>
                      <p:cNvPicPr>
                        <a:picLocks noChangeArrowheads="1"/>
                      </p:cNvPicPr>
                      <p:nvPr/>
                    </p:nvPicPr>
                    <p:blipFill>
                      <a:blip r:embed="rId5"/>
                      <a:srcRect/>
                      <a:stretch>
                        <a:fillRect/>
                      </a:stretch>
                    </p:blipFill>
                    <p:spPr bwMode="auto">
                      <a:xfrm>
                        <a:off x="82550" y="266700"/>
                        <a:ext cx="8974138" cy="4926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lum/>
          </a:blip>
          <a:srcRect/>
          <a:stretch>
            <a:fillRect l="-10000" r="-10000"/>
          </a:stretch>
        </a:blipFill>
        <a:effectLst/>
      </p:bgPr>
    </p:bg>
    <p:spTree>
      <p:nvGrpSpPr>
        <p:cNvPr id="1" name=""/>
        <p:cNvGrpSpPr/>
        <p:nvPr/>
      </p:nvGrpSpPr>
      <p:grpSpPr>
        <a:xfrm>
          <a:off x="0" y="0"/>
          <a:ext cx="0" cy="0"/>
          <a:chOff x="0" y="0"/>
          <a:chExt cx="0" cy="0"/>
        </a:xfrm>
      </p:grpSpPr>
      <p:graphicFrame>
        <p:nvGraphicFramePr>
          <p:cNvPr id="57346" name="Chart 2"/>
          <p:cNvGraphicFramePr>
            <a:graphicFrameLocks/>
          </p:cNvGraphicFramePr>
          <p:nvPr>
            <p:extLst>
              <p:ext uri="{D42A27DB-BD31-4B8C-83A1-F6EECF244321}">
                <p14:modId xmlns:p14="http://schemas.microsoft.com/office/powerpoint/2010/main" val="3625243747"/>
              </p:ext>
            </p:extLst>
          </p:nvPr>
        </p:nvGraphicFramePr>
        <p:xfrm>
          <a:off x="82550" y="266700"/>
          <a:ext cx="9031288" cy="5235575"/>
        </p:xfrm>
        <a:graphic>
          <a:graphicData uri="http://schemas.openxmlformats.org/presentationml/2006/ole">
            <mc:AlternateContent xmlns:mc="http://schemas.openxmlformats.org/markup-compatibility/2006">
              <mc:Choice xmlns:v="urn:schemas-microsoft-com:vml" Requires="v">
                <p:oleObj spid="_x0000_s113706" name="Worksheet" r:id="rId4" imgW="8934377" imgH="5172120" progId="Excel.Sheet.8">
                  <p:embed/>
                </p:oleObj>
              </mc:Choice>
              <mc:Fallback>
                <p:oleObj name="Worksheet" r:id="rId4" imgW="8934377" imgH="5172120" progId="Excel.Sheet.8">
                  <p:embed/>
                  <p:pic>
                    <p:nvPicPr>
                      <p:cNvPr id="0" name="Chart 2"/>
                      <p:cNvPicPr>
                        <a:picLocks noChangeArrowheads="1"/>
                      </p:cNvPicPr>
                      <p:nvPr/>
                    </p:nvPicPr>
                    <p:blipFill>
                      <a:blip r:embed="rId5"/>
                      <a:srcRect/>
                      <a:stretch>
                        <a:fillRect/>
                      </a:stretch>
                    </p:blipFill>
                    <p:spPr bwMode="auto">
                      <a:xfrm>
                        <a:off x="82550" y="266700"/>
                        <a:ext cx="9031288" cy="5235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push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lum/>
          </a:blip>
          <a:srcRect/>
          <a:stretch>
            <a:fillRect l="-10000" r="-10000"/>
          </a:stretch>
        </a:blipFill>
        <a:effectLst/>
      </p:bgPr>
    </p:bg>
    <p:spTree>
      <p:nvGrpSpPr>
        <p:cNvPr id="1" name=""/>
        <p:cNvGrpSpPr/>
        <p:nvPr/>
      </p:nvGrpSpPr>
      <p:grpSpPr>
        <a:xfrm>
          <a:off x="0" y="0"/>
          <a:ext cx="0" cy="0"/>
          <a:chOff x="0" y="0"/>
          <a:chExt cx="0" cy="0"/>
        </a:xfrm>
      </p:grpSpPr>
      <p:graphicFrame>
        <p:nvGraphicFramePr>
          <p:cNvPr id="3074" name="Chart 2"/>
          <p:cNvGraphicFramePr>
            <a:graphicFrameLocks/>
          </p:cNvGraphicFramePr>
          <p:nvPr>
            <p:extLst>
              <p:ext uri="{D42A27DB-BD31-4B8C-83A1-F6EECF244321}">
                <p14:modId xmlns:p14="http://schemas.microsoft.com/office/powerpoint/2010/main" val="2553073100"/>
              </p:ext>
            </p:extLst>
          </p:nvPr>
        </p:nvGraphicFramePr>
        <p:xfrm>
          <a:off x="152400" y="244475"/>
          <a:ext cx="8893175" cy="5661025"/>
        </p:xfrm>
        <a:graphic>
          <a:graphicData uri="http://schemas.openxmlformats.org/presentationml/2006/ole">
            <mc:AlternateContent xmlns:mc="http://schemas.openxmlformats.org/markup-compatibility/2006">
              <mc:Choice xmlns:v="urn:schemas-microsoft-com:vml" Requires="v">
                <p:oleObj spid="_x0000_s3114" name="Worksheet" r:id="rId4" imgW="8877379" imgH="5648400" progId="Excel.Sheet.8">
                  <p:embed followColorScheme="full"/>
                </p:oleObj>
              </mc:Choice>
              <mc:Fallback>
                <p:oleObj name="Worksheet" r:id="rId4" imgW="8877379" imgH="5648400" progId="Excel.Sheet.8">
                  <p:embed followColorScheme="full"/>
                  <p:pic>
                    <p:nvPicPr>
                      <p:cNvPr id="0" name="Chart 2"/>
                      <p:cNvPicPr>
                        <a:picLocks noChangeArrowheads="1"/>
                      </p:cNvPicPr>
                      <p:nvPr/>
                    </p:nvPicPr>
                    <p:blipFill>
                      <a:blip r:embed="rId5"/>
                      <a:srcRect/>
                      <a:stretch>
                        <a:fillRect/>
                      </a:stretch>
                    </p:blipFill>
                    <p:spPr bwMode="auto">
                      <a:xfrm>
                        <a:off x="152400" y="244475"/>
                        <a:ext cx="8893175" cy="566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a:xfrm>
            <a:off x="1676400" y="5791200"/>
            <a:ext cx="5727700" cy="369888"/>
          </a:xfrm>
          <a:prstGeom prst="rect">
            <a:avLst/>
          </a:prstGeom>
        </p:spPr>
        <p:txBody>
          <a:bodyPr>
            <a:spAutoFit/>
          </a:bodyPr>
          <a:lstStyle/>
          <a:p>
            <a:pPr algn="ctr">
              <a:defRPr/>
            </a:pPr>
            <a:r>
              <a:rPr lang="en-US" sz="1800" dirty="0">
                <a:solidFill>
                  <a:srgbClr val="FFFFCC"/>
                </a:solidFill>
                <a:effectLst>
                  <a:outerShdw blurRad="38100" dist="38100" dir="2700000" algn="tl">
                    <a:srgbClr val="000000">
                      <a:alpha val="43137"/>
                    </a:srgbClr>
                  </a:outerShdw>
                </a:effectLst>
              </a:rPr>
              <a:t>1940-1995 </a:t>
            </a:r>
            <a:r>
              <a:rPr lang="en-US" sz="1800" i="0" dirty="0">
                <a:solidFill>
                  <a:srgbClr val="FFFFCC"/>
                </a:solidFill>
                <a:effectLst>
                  <a:outerShdw blurRad="38100" dist="38100" dir="2700000" algn="tl">
                    <a:srgbClr val="000000">
                      <a:alpha val="43137"/>
                    </a:srgbClr>
                  </a:outerShdw>
                </a:effectLst>
              </a:rPr>
              <a:t>= PDX      </a:t>
            </a:r>
            <a:r>
              <a:rPr lang="en-US" sz="1800" dirty="0">
                <a:solidFill>
                  <a:srgbClr val="FFFFCC"/>
                </a:solidFill>
                <a:effectLst>
                  <a:outerShdw blurRad="38100" dist="38100" dir="2700000" algn="tl">
                    <a:srgbClr val="000000">
                      <a:alpha val="43137"/>
                    </a:srgbClr>
                  </a:outerShdw>
                </a:effectLst>
              </a:rPr>
              <a:t> 1996-Present </a:t>
            </a:r>
            <a:r>
              <a:rPr lang="en-US" sz="1800" i="0" dirty="0">
                <a:solidFill>
                  <a:srgbClr val="FFFFCC"/>
                </a:solidFill>
                <a:effectLst>
                  <a:outerShdw blurRad="38100" dist="38100" dir="2700000" algn="tl">
                    <a:srgbClr val="000000">
                      <a:alpha val="43137"/>
                    </a:srgbClr>
                  </a:outerShdw>
                </a:effectLst>
              </a:rPr>
              <a:t>= PQR</a:t>
            </a:r>
            <a:endParaRPr lang="en-US" sz="1800" i="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lum/>
          </a:blip>
          <a:srcRect/>
          <a:stretch>
            <a:fillRect l="-10000" r="-10000"/>
          </a:stretch>
        </a:blipFill>
        <a:effectLst/>
      </p:bgPr>
    </p:bg>
    <p:spTree>
      <p:nvGrpSpPr>
        <p:cNvPr id="1" name=""/>
        <p:cNvGrpSpPr/>
        <p:nvPr/>
      </p:nvGrpSpPr>
      <p:grpSpPr>
        <a:xfrm>
          <a:off x="0" y="0"/>
          <a:ext cx="0" cy="0"/>
          <a:chOff x="0" y="0"/>
          <a:chExt cx="0" cy="0"/>
        </a:xfrm>
      </p:grpSpPr>
      <p:graphicFrame>
        <p:nvGraphicFramePr>
          <p:cNvPr id="56322" name="Chart 2"/>
          <p:cNvGraphicFramePr>
            <a:graphicFrameLocks/>
          </p:cNvGraphicFramePr>
          <p:nvPr>
            <p:extLst>
              <p:ext uri="{D42A27DB-BD31-4B8C-83A1-F6EECF244321}">
                <p14:modId xmlns:p14="http://schemas.microsoft.com/office/powerpoint/2010/main" val="2851762509"/>
              </p:ext>
            </p:extLst>
          </p:nvPr>
        </p:nvGraphicFramePr>
        <p:xfrm>
          <a:off x="150813" y="241300"/>
          <a:ext cx="8990012" cy="5135563"/>
        </p:xfrm>
        <a:graphic>
          <a:graphicData uri="http://schemas.openxmlformats.org/presentationml/2006/ole">
            <mc:AlternateContent xmlns:mc="http://schemas.openxmlformats.org/markup-compatibility/2006">
              <mc:Choice xmlns:v="urn:schemas-microsoft-com:vml" Requires="v">
                <p:oleObj spid="_x0000_s56362" name="Worksheet" r:id="rId4" imgW="8877379" imgH="5067360" progId="Excel.Sheet.8">
                  <p:embed followColorScheme="full"/>
                </p:oleObj>
              </mc:Choice>
              <mc:Fallback>
                <p:oleObj name="Worksheet" r:id="rId4" imgW="8877379" imgH="5067360" progId="Excel.Sheet.8">
                  <p:embed followColorScheme="full"/>
                  <p:pic>
                    <p:nvPicPr>
                      <p:cNvPr id="0" name="Chart 2"/>
                      <p:cNvPicPr>
                        <a:picLocks noChangeArrowheads="1"/>
                      </p:cNvPicPr>
                      <p:nvPr/>
                    </p:nvPicPr>
                    <p:blipFill>
                      <a:blip r:embed="rId5"/>
                      <a:srcRect/>
                      <a:stretch>
                        <a:fillRect/>
                      </a:stretch>
                    </p:blipFill>
                    <p:spPr bwMode="auto">
                      <a:xfrm>
                        <a:off x="150813" y="241300"/>
                        <a:ext cx="8990012" cy="513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6324" name="Rectangle 2"/>
          <p:cNvSpPr>
            <a:spLocks noChangeArrowheads="1"/>
          </p:cNvSpPr>
          <p:nvPr/>
        </p:nvSpPr>
        <p:spPr bwMode="auto">
          <a:xfrm>
            <a:off x="2667000" y="5791200"/>
            <a:ext cx="3778250" cy="523875"/>
          </a:xfrm>
          <a:prstGeom prst="rect">
            <a:avLst/>
          </a:prstGeom>
          <a:noFill/>
          <a:ln w="9525">
            <a:noFill/>
            <a:miter lim="800000"/>
            <a:headEnd/>
            <a:tailEnd/>
          </a:ln>
        </p:spPr>
        <p:txBody>
          <a:bodyPr wrap="none">
            <a:spAutoFit/>
          </a:bodyPr>
          <a:lstStyle/>
          <a:p>
            <a:r>
              <a:rPr lang="en-US" sz="2800" dirty="0">
                <a:solidFill>
                  <a:srgbClr val="FFFFCC"/>
                </a:solidFill>
                <a:effectLst>
                  <a:outerShdw blurRad="38100" dist="38100" dir="2700000" algn="tl">
                    <a:srgbClr val="000000">
                      <a:alpha val="43137"/>
                    </a:srgbClr>
                  </a:outerShdw>
                </a:effectLst>
              </a:rPr>
              <a:t>Downtown Data Only</a:t>
            </a:r>
            <a:endParaRPr lang="en-US" sz="28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7826" name="Chart 2"/>
          <p:cNvGraphicFramePr>
            <a:graphicFrameLocks/>
          </p:cNvGraphicFramePr>
          <p:nvPr>
            <p:extLst>
              <p:ext uri="{D42A27DB-BD31-4B8C-83A1-F6EECF244321}">
                <p14:modId xmlns:p14="http://schemas.microsoft.com/office/powerpoint/2010/main" val="3855173727"/>
              </p:ext>
            </p:extLst>
          </p:nvPr>
        </p:nvGraphicFramePr>
        <p:xfrm>
          <a:off x="150813" y="371475"/>
          <a:ext cx="8877300" cy="5257800"/>
        </p:xfrm>
        <a:graphic>
          <a:graphicData uri="http://schemas.openxmlformats.org/presentationml/2006/ole">
            <mc:AlternateContent xmlns:mc="http://schemas.openxmlformats.org/markup-compatibility/2006">
              <mc:Choice xmlns:v="urn:schemas-microsoft-com:vml" Requires="v">
                <p:oleObj spid="_x0000_s77866" name="Worksheet" r:id="rId3" imgW="8877379" imgH="5257710" progId="Excel.Sheet.8">
                  <p:embed/>
                </p:oleObj>
              </mc:Choice>
              <mc:Fallback>
                <p:oleObj name="Worksheet" r:id="rId3" imgW="8877379" imgH="5257710" progId="Excel.Sheet.8">
                  <p:embed/>
                  <p:pic>
                    <p:nvPicPr>
                      <p:cNvPr id="0" name="Chart 2"/>
                      <p:cNvPicPr>
                        <a:picLocks noChangeArrowheads="1"/>
                      </p:cNvPicPr>
                      <p:nvPr/>
                    </p:nvPicPr>
                    <p:blipFill>
                      <a:blip r:embed="rId4"/>
                      <a:srcRect/>
                      <a:stretch>
                        <a:fillRect/>
                      </a:stretch>
                    </p:blipFill>
                    <p:spPr bwMode="auto">
                      <a:xfrm>
                        <a:off x="150813" y="371475"/>
                        <a:ext cx="8877300" cy="525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6" name="Chart 2"/>
          <p:cNvGraphicFramePr>
            <a:graphicFrameLocks/>
          </p:cNvGraphicFramePr>
          <p:nvPr>
            <p:extLst>
              <p:ext uri="{D42A27DB-BD31-4B8C-83A1-F6EECF244321}">
                <p14:modId xmlns:p14="http://schemas.microsoft.com/office/powerpoint/2010/main" val="4274179011"/>
              </p:ext>
            </p:extLst>
          </p:nvPr>
        </p:nvGraphicFramePr>
        <p:xfrm>
          <a:off x="150813" y="371475"/>
          <a:ext cx="8877300" cy="5448300"/>
        </p:xfrm>
        <a:graphic>
          <a:graphicData uri="http://schemas.openxmlformats.org/presentationml/2006/ole">
            <mc:AlternateContent xmlns:mc="http://schemas.openxmlformats.org/markup-compatibility/2006">
              <mc:Choice xmlns:v="urn:schemas-microsoft-com:vml" Requires="v">
                <p:oleObj spid="_x0000_s129065" name="Worksheet" r:id="rId3" imgW="8877379" imgH="5448330" progId="Excel.Sheet.8">
                  <p:embed/>
                </p:oleObj>
              </mc:Choice>
              <mc:Fallback>
                <p:oleObj name="Worksheet" r:id="rId3" imgW="8877379" imgH="5448330" progId="Excel.Sheet.8">
                  <p:embed/>
                  <p:pic>
                    <p:nvPicPr>
                      <p:cNvPr id="0" name="Chart 2"/>
                      <p:cNvPicPr>
                        <a:picLocks noChangeArrowheads="1"/>
                      </p:cNvPicPr>
                      <p:nvPr/>
                    </p:nvPicPr>
                    <p:blipFill>
                      <a:blip r:embed="rId4"/>
                      <a:srcRect/>
                      <a:stretch>
                        <a:fillRect/>
                      </a:stretch>
                    </p:blipFill>
                    <p:spPr bwMode="auto">
                      <a:xfrm>
                        <a:off x="150813" y="371475"/>
                        <a:ext cx="8877300" cy="544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a:spLocks noChangeArrowheads="1"/>
          </p:cNvSpPr>
          <p:nvPr/>
        </p:nvSpPr>
        <p:spPr bwMode="auto">
          <a:xfrm>
            <a:off x="2209800" y="5181600"/>
            <a:ext cx="4882683" cy="400110"/>
          </a:xfrm>
          <a:prstGeom prst="rect">
            <a:avLst/>
          </a:prstGeom>
          <a:noFill/>
          <a:ln w="9525">
            <a:noFill/>
            <a:miter lim="800000"/>
            <a:headEnd/>
            <a:tailEnd/>
          </a:ln>
          <a:effectLst>
            <a:outerShdw blurRad="50800" dist="50800" dir="5400000" algn="ctr" rotWithShape="0">
              <a:srgbClr val="1F1F1F"/>
            </a:outerShdw>
          </a:effectLst>
        </p:spPr>
        <p:txBody>
          <a:bodyPr wrap="none">
            <a:spAutoFit/>
          </a:bodyPr>
          <a:lstStyle/>
          <a:p>
            <a:r>
              <a:rPr lang="en-US" sz="2000" dirty="0" smtClean="0">
                <a:solidFill>
                  <a:srgbClr val="0070C0"/>
                </a:solidFill>
                <a:effectLst>
                  <a:outerShdw blurRad="50800" dist="38100" dir="2700000" algn="tl" rotWithShape="0">
                    <a:prstClr val="black">
                      <a:alpha val="40000"/>
                    </a:prstClr>
                  </a:outerShdw>
                </a:effectLst>
              </a:rPr>
              <a:t>Blue = Widespread Arctic Air Outbreak</a:t>
            </a:r>
            <a:endParaRPr lang="en-US" sz="2000" dirty="0">
              <a:solidFill>
                <a:srgbClr val="0070C0"/>
              </a:solidFill>
              <a:effectLst>
                <a:outerShdw blurRad="50800" dist="38100" dir="2700000" algn="tl" rotWithShape="0">
                  <a:prstClr val="black">
                    <a:alpha val="40000"/>
                  </a:prstClr>
                </a:outerShdw>
              </a:effectLst>
            </a:endParaRPr>
          </a:p>
        </p:txBody>
      </p:sp>
    </p:spTree>
  </p:cSld>
  <p:clrMapOvr>
    <a:masterClrMapping/>
  </p:clrMapOvr>
  <p:transition spd="med">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lum/>
          </a:blip>
          <a:srcRect/>
          <a:stretch>
            <a:fillRect l="-10000" r="-10000"/>
          </a:stretch>
        </a:blipFill>
        <a:effectLst/>
      </p:bgPr>
    </p:bg>
    <p:spTree>
      <p:nvGrpSpPr>
        <p:cNvPr id="1" name=""/>
        <p:cNvGrpSpPr/>
        <p:nvPr/>
      </p:nvGrpSpPr>
      <p:grpSpPr>
        <a:xfrm>
          <a:off x="0" y="0"/>
          <a:ext cx="0" cy="0"/>
          <a:chOff x="0" y="0"/>
          <a:chExt cx="0" cy="0"/>
        </a:xfrm>
      </p:grpSpPr>
      <p:graphicFrame>
        <p:nvGraphicFramePr>
          <p:cNvPr id="5122" name="Chart 2"/>
          <p:cNvGraphicFramePr>
            <a:graphicFrameLocks/>
          </p:cNvGraphicFramePr>
          <p:nvPr>
            <p:extLst>
              <p:ext uri="{D42A27DB-BD31-4B8C-83A1-F6EECF244321}">
                <p14:modId xmlns:p14="http://schemas.microsoft.com/office/powerpoint/2010/main" val="3289298950"/>
              </p:ext>
            </p:extLst>
          </p:nvPr>
        </p:nvGraphicFramePr>
        <p:xfrm>
          <a:off x="228600" y="1447800"/>
          <a:ext cx="8736013" cy="5264150"/>
        </p:xfrm>
        <a:graphic>
          <a:graphicData uri="http://schemas.openxmlformats.org/presentationml/2006/ole">
            <mc:AlternateContent xmlns:mc="http://schemas.openxmlformats.org/markup-compatibility/2006">
              <mc:Choice xmlns:v="urn:schemas-microsoft-com:vml" Requires="v">
                <p:oleObj spid="_x0000_s5162" name="Worksheet" r:id="rId4" imgW="8877379" imgH="5343570" progId="Excel.Sheet.8">
                  <p:embed/>
                </p:oleObj>
              </mc:Choice>
              <mc:Fallback>
                <p:oleObj name="Worksheet" r:id="rId4" imgW="8877379" imgH="5343570" progId="Excel.Sheet.8">
                  <p:embed/>
                  <p:pic>
                    <p:nvPicPr>
                      <p:cNvPr id="0" name="Chart 2"/>
                      <p:cNvPicPr>
                        <a:picLocks noChangeArrowheads="1"/>
                      </p:cNvPicPr>
                      <p:nvPr/>
                    </p:nvPicPr>
                    <p:blipFill>
                      <a:blip r:embed="rId5"/>
                      <a:srcRect/>
                      <a:stretch>
                        <a:fillRect/>
                      </a:stretch>
                    </p:blipFill>
                    <p:spPr bwMode="auto">
                      <a:xfrm>
                        <a:off x="228600" y="1447800"/>
                        <a:ext cx="8736013" cy="5264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ounded Rectangle 4"/>
          <p:cNvSpPr/>
          <p:nvPr/>
        </p:nvSpPr>
        <p:spPr bwMode="auto">
          <a:xfrm>
            <a:off x="4876800" y="1676400"/>
            <a:ext cx="838200" cy="609600"/>
          </a:xfrm>
          <a:prstGeom prst="roundRect">
            <a:avLst/>
          </a:prstGeom>
          <a:noFill/>
          <a:ln w="9525" cap="flat" cmpd="sng" algn="ctr">
            <a:noFill/>
            <a:prstDash val="solid"/>
            <a:round/>
            <a:headEnd type="none" w="med" len="med"/>
            <a:tailEnd type="none" w="med" len="med"/>
          </a:ln>
          <a:effectLst/>
        </p:spPr>
        <p:txBody>
          <a:bodyPr anchor="ctr" anchorCtr="1"/>
          <a:lstStyle/>
          <a:p>
            <a:pPr algn="ctr">
              <a:defRPr/>
            </a:pPr>
            <a:endParaRPr lang="en-US">
              <a:effectLst>
                <a:outerShdw blurRad="38100" dist="38100" dir="2700000" algn="tl">
                  <a:srgbClr val="000000">
                    <a:alpha val="43137"/>
                  </a:srgbClr>
                </a:outerShdw>
              </a:effectLst>
            </a:endParaRPr>
          </a:p>
        </p:txBody>
      </p:sp>
      <p:sp>
        <p:nvSpPr>
          <p:cNvPr id="6" name="Rectangle 5"/>
          <p:cNvSpPr/>
          <p:nvPr/>
        </p:nvSpPr>
        <p:spPr bwMode="auto">
          <a:xfrm>
            <a:off x="4114800" y="1676400"/>
            <a:ext cx="3581400" cy="3124200"/>
          </a:xfrm>
          <a:prstGeom prst="rect">
            <a:avLst/>
          </a:prstGeom>
          <a:noFill/>
          <a:ln w="9525" cap="flat" cmpd="sng" algn="ctr">
            <a:noFill/>
            <a:prstDash val="solid"/>
            <a:round/>
            <a:headEnd type="none" w="med" len="med"/>
            <a:tailEnd type="none" w="med" len="med"/>
          </a:ln>
          <a:effectLst/>
        </p:spPr>
        <p:txBody>
          <a:bodyPr anchor="ctr" anchorCtr="1"/>
          <a:lstStyle/>
          <a:p>
            <a:pPr algn="ctr">
              <a:defRPr/>
            </a:pPr>
            <a:endParaRPr lang="en-US">
              <a:effectLst>
                <a:outerShdw blurRad="38100" dist="38100" dir="2700000" algn="tl">
                  <a:srgbClr val="000000">
                    <a:alpha val="43137"/>
                  </a:srgbClr>
                </a:outerShdw>
              </a:effectLst>
            </a:endParaRPr>
          </a:p>
        </p:txBody>
      </p:sp>
      <p:sp>
        <p:nvSpPr>
          <p:cNvPr id="7" name="Rectangle 2"/>
          <p:cNvSpPr txBox="1">
            <a:spLocks noChangeArrowheads="1"/>
          </p:cNvSpPr>
          <p:nvPr/>
        </p:nvSpPr>
        <p:spPr bwMode="auto">
          <a:xfrm>
            <a:off x="304799" y="411777"/>
            <a:ext cx="8659813" cy="80021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32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We Had A Metro Wind Storm! </a:t>
            </a:r>
          </a:p>
          <a:p>
            <a:pPr algn="ctr">
              <a:defRPr/>
            </a:pPr>
            <a:r>
              <a:rPr lang="en-US" sz="200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But now almost 20 years without a regional major storm</a:t>
            </a:r>
            <a:endParaRPr lang="en-US" sz="280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Tree>
  </p:cSld>
  <p:clrMapOvr>
    <a:masterClrMapping/>
  </p:clrMapOvr>
  <p:transition spd="med">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1599" y="1143000"/>
            <a:ext cx="8940801" cy="502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2"/>
          <p:cNvSpPr txBox="1">
            <a:spLocks noChangeArrowheads="1"/>
          </p:cNvSpPr>
          <p:nvPr/>
        </p:nvSpPr>
        <p:spPr bwMode="auto">
          <a:xfrm>
            <a:off x="914400" y="285689"/>
            <a:ext cx="7315200" cy="73866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24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Final Snow Survey…Worst On Record Many parts of Oregon</a:t>
            </a:r>
            <a:endParaRPr lang="en-US" sz="280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Tree>
  </p:cSld>
  <p:clrMapOvr>
    <a:masterClrMapping/>
  </p:clrMapOvr>
  <p:transition spd="med">
    <p:wipe dir="d"/>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00200" y="30192"/>
            <a:ext cx="6023096" cy="66063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2"/>
          <p:cNvSpPr txBox="1">
            <a:spLocks noChangeArrowheads="1"/>
          </p:cNvSpPr>
          <p:nvPr/>
        </p:nvSpPr>
        <p:spPr bwMode="auto">
          <a:xfrm>
            <a:off x="914400" y="285689"/>
            <a:ext cx="7315200" cy="73866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24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Final Snow Survey…Worst On Record Many parts of Oregon</a:t>
            </a:r>
            <a:endParaRPr lang="en-US" sz="280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Tree>
    <p:extLst>
      <p:ext uri="{BB962C8B-B14F-4D97-AF65-F5344CB8AC3E}">
        <p14:creationId xmlns:p14="http://schemas.microsoft.com/office/powerpoint/2010/main" val="4268092297"/>
      </p:ext>
    </p:extLst>
  </p:cSld>
  <p:clrMapOvr>
    <a:masterClrMapping/>
  </p:clrMapOvr>
  <p:transition spd="med">
    <p:wipe dir="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1600" y="1143000"/>
            <a:ext cx="8940799" cy="502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2"/>
          <p:cNvSpPr txBox="1">
            <a:spLocks noChangeArrowheads="1"/>
          </p:cNvSpPr>
          <p:nvPr/>
        </p:nvSpPr>
        <p:spPr bwMode="auto">
          <a:xfrm>
            <a:off x="914400" y="285689"/>
            <a:ext cx="7315200" cy="73866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24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Final Snow Survey…Worst On Record Many parts of Oregon</a:t>
            </a:r>
            <a:endParaRPr lang="en-US" sz="280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Tree>
    <p:extLst>
      <p:ext uri="{BB962C8B-B14F-4D97-AF65-F5344CB8AC3E}">
        <p14:creationId xmlns:p14="http://schemas.microsoft.com/office/powerpoint/2010/main" val="2410396384"/>
      </p:ext>
    </p:extLst>
  </p:cSld>
  <p:clrMapOvr>
    <a:masterClrMapping/>
  </p:clrMapOvr>
  <p:transition spd="med">
    <p:wipe dir="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2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342900" y="1537503"/>
            <a:ext cx="8458200" cy="4511040"/>
          </a:xfrm>
          <a:effectLst>
            <a:softEdge rad="112500"/>
          </a:effectLst>
        </p:spPr>
      </p:pic>
      <p:sp>
        <p:nvSpPr>
          <p:cNvPr id="128002" name="Rectangle 2"/>
          <p:cNvSpPr>
            <a:spLocks noGrp="1" noChangeArrowheads="1"/>
          </p:cNvSpPr>
          <p:nvPr>
            <p:ph type="title"/>
          </p:nvPr>
        </p:nvSpPr>
        <p:spPr>
          <a:xfrm>
            <a:off x="457200" y="0"/>
            <a:ext cx="8229600" cy="1139825"/>
          </a:xfrm>
        </p:spPr>
        <p:txBody>
          <a:bodyPr/>
          <a:lstStyle/>
          <a:p>
            <a:pPr eaLnBrk="1" hangingPunct="1">
              <a:defRPr/>
            </a:pPr>
            <a:r>
              <a:rPr lang="en-US" sz="4000" b="1" dirty="0" smtClean="0">
                <a:latin typeface="Microsoft Sans Serif" pitchFamily="34" charset="0"/>
              </a:rPr>
              <a:t>Mountain Snowpack @ 5,400’</a:t>
            </a:r>
            <a:r>
              <a:rPr lang="en-US" sz="4000" dirty="0" smtClean="0"/>
              <a:t/>
            </a:r>
            <a:br>
              <a:rPr lang="en-US" sz="4000" dirty="0" smtClean="0"/>
            </a:br>
            <a:endParaRPr lang="en-US" sz="2800" i="1" dirty="0" smtClean="0">
              <a:solidFill>
                <a:srgbClr val="FFFF00"/>
              </a:solidFill>
              <a:latin typeface="Microsoft Sans Serif" pitchFamily="34" charset="0"/>
            </a:endParaRPr>
          </a:p>
        </p:txBody>
      </p:sp>
      <p:sp>
        <p:nvSpPr>
          <p:cNvPr id="128013" name="Text Box 13"/>
          <p:cNvSpPr txBox="1">
            <a:spLocks noChangeArrowheads="1"/>
          </p:cNvSpPr>
          <p:nvPr/>
        </p:nvSpPr>
        <p:spPr bwMode="auto">
          <a:xfrm>
            <a:off x="457200" y="1510047"/>
            <a:ext cx="1822935" cy="923330"/>
          </a:xfrm>
          <a:prstGeom prst="rect">
            <a:avLst/>
          </a:prstGeom>
          <a:solidFill>
            <a:srgbClr val="000080"/>
          </a:solidFill>
          <a:ln w="9525" algn="ctr">
            <a:noFill/>
            <a:miter lim="800000"/>
            <a:headEnd/>
            <a:tailEnd/>
          </a:ln>
          <a:effectLst/>
        </p:spPr>
        <p:txBody>
          <a:bodyPr wrap="square" anchorCtr="1">
            <a:spAutoFit/>
          </a:bodyPr>
          <a:lstStyle/>
          <a:p>
            <a:pPr algn="ctr">
              <a:defRPr/>
            </a:pPr>
            <a:r>
              <a:rPr lang="en-US" sz="1800" b="0" dirty="0">
                <a:effectLst>
                  <a:outerShdw blurRad="38100" dist="38100" dir="2700000" algn="tl">
                    <a:srgbClr val="000000"/>
                  </a:outerShdw>
                </a:effectLst>
                <a:latin typeface="Microsoft Sans Serif" pitchFamily="34" charset="0"/>
              </a:rPr>
              <a:t>Courtesy </a:t>
            </a:r>
            <a:endParaRPr lang="en-US" sz="1800" b="0" dirty="0" smtClean="0">
              <a:effectLst>
                <a:outerShdw blurRad="38100" dist="38100" dir="2700000" algn="tl">
                  <a:srgbClr val="000000"/>
                </a:outerShdw>
              </a:effectLst>
              <a:latin typeface="Microsoft Sans Serif" pitchFamily="34" charset="0"/>
            </a:endParaRPr>
          </a:p>
          <a:p>
            <a:pPr algn="ctr">
              <a:defRPr/>
            </a:pPr>
            <a:r>
              <a:rPr lang="en-US" sz="1800" b="0" dirty="0" smtClean="0">
                <a:effectLst>
                  <a:outerShdw blurRad="38100" dist="38100" dir="2700000" algn="tl">
                    <a:srgbClr val="000000"/>
                  </a:outerShdw>
                </a:effectLst>
                <a:latin typeface="Microsoft Sans Serif" pitchFamily="34" charset="0"/>
              </a:rPr>
              <a:t>NRCS</a:t>
            </a:r>
          </a:p>
          <a:p>
            <a:pPr algn="ctr">
              <a:defRPr/>
            </a:pPr>
            <a:r>
              <a:rPr lang="en-US" sz="1800" b="0" dirty="0" smtClean="0">
                <a:effectLst>
                  <a:outerShdw blurRad="38100" dist="38100" dir="2700000" algn="tl">
                    <a:srgbClr val="000000"/>
                  </a:outerShdw>
                </a:effectLst>
                <a:latin typeface="Microsoft Sans Serif" pitchFamily="34" charset="0"/>
              </a:rPr>
              <a:t>Oregon Office</a:t>
            </a:r>
            <a:endParaRPr lang="en-US" sz="1800" b="0" dirty="0">
              <a:effectLst>
                <a:outerShdw blurRad="38100" dist="38100" dir="2700000" algn="tl">
                  <a:srgbClr val="000000"/>
                </a:outerShdw>
              </a:effectLst>
              <a:latin typeface="Microsoft Sans Serif" pitchFamily="34" charset="0"/>
            </a:endParaRPr>
          </a:p>
        </p:txBody>
      </p:sp>
      <p:sp>
        <p:nvSpPr>
          <p:cNvPr id="8" name="TextBox 7"/>
          <p:cNvSpPr txBox="1"/>
          <p:nvPr/>
        </p:nvSpPr>
        <p:spPr>
          <a:xfrm>
            <a:off x="1143000" y="609600"/>
            <a:ext cx="6934200" cy="830997"/>
          </a:xfrm>
          <a:prstGeom prst="rect">
            <a:avLst/>
          </a:prstGeom>
          <a:noFill/>
        </p:spPr>
        <p:txBody>
          <a:bodyPr wrap="square">
            <a:spAutoFit/>
          </a:bodyPr>
          <a:lstStyle/>
          <a:p>
            <a:pPr algn="ctr">
              <a:defRPr/>
            </a:pPr>
            <a:r>
              <a:rPr lang="en-US" sz="1600" dirty="0" smtClean="0">
                <a:ln w="6350" cmpd="sng">
                  <a:solidFill>
                    <a:schemeClr val="accent4">
                      <a:lumMod val="10000"/>
                      <a:alpha val="46000"/>
                    </a:schemeClr>
                  </a:solidFill>
                </a:ln>
                <a:effectLst>
                  <a:outerShdw blurRad="50800" dist="38100" dir="2700000" algn="tl" rotWithShape="0">
                    <a:prstClr val="black">
                      <a:alpha val="40000"/>
                    </a:prstClr>
                  </a:outerShdw>
                </a:effectLst>
              </a:rPr>
              <a:t>Horrible…precipitation near normal through early February, then below as ridging became stronger.  Mainly warm storms…only significant snow was 2</a:t>
            </a:r>
            <a:r>
              <a:rPr lang="en-US" sz="1600" baseline="30000" dirty="0" smtClean="0">
                <a:ln w="6350" cmpd="sng">
                  <a:solidFill>
                    <a:schemeClr val="accent4">
                      <a:lumMod val="10000"/>
                      <a:alpha val="46000"/>
                    </a:schemeClr>
                  </a:solidFill>
                </a:ln>
                <a:effectLst>
                  <a:outerShdw blurRad="50800" dist="38100" dir="2700000" algn="tl" rotWithShape="0">
                    <a:prstClr val="black">
                      <a:alpha val="40000"/>
                    </a:prstClr>
                  </a:outerShdw>
                </a:effectLst>
              </a:rPr>
              <a:t>nd</a:t>
            </a:r>
            <a:r>
              <a:rPr lang="en-US" sz="1600" dirty="0" smtClean="0">
                <a:ln w="6350" cmpd="sng">
                  <a:solidFill>
                    <a:schemeClr val="accent4">
                      <a:lumMod val="10000"/>
                      <a:alpha val="46000"/>
                    </a:schemeClr>
                  </a:solidFill>
                </a:ln>
                <a:effectLst>
                  <a:outerShdw blurRad="50800" dist="38100" dir="2700000" algn="tl" rotWithShape="0">
                    <a:prstClr val="black">
                      <a:alpha val="40000"/>
                    </a:prstClr>
                  </a:outerShdw>
                </a:effectLst>
              </a:rPr>
              <a:t> half of December.</a:t>
            </a:r>
            <a:endParaRPr lang="en-US" sz="1600" dirty="0">
              <a:ln w="6350" cmpd="sng">
                <a:solidFill>
                  <a:schemeClr val="accent4">
                    <a:lumMod val="10000"/>
                    <a:alpha val="46000"/>
                  </a:schemeClr>
                </a:solidFill>
              </a:ln>
              <a:effectLst>
                <a:outerShdw blurRad="50800" dist="38100" dir="2700000" algn="tl" rotWithShape="0">
                  <a:prstClr val="black">
                    <a:alpha val="40000"/>
                  </a:prstClr>
                </a:outerShdw>
              </a:effectLst>
            </a:endParaRPr>
          </a:p>
        </p:txBody>
      </p:sp>
      <p:sp>
        <p:nvSpPr>
          <p:cNvPr id="9" name="TextBox 8"/>
          <p:cNvSpPr txBox="1"/>
          <p:nvPr/>
        </p:nvSpPr>
        <p:spPr>
          <a:xfrm rot="19870340">
            <a:off x="2697407" y="2656137"/>
            <a:ext cx="3398383" cy="338554"/>
          </a:xfrm>
          <a:prstGeom prst="rect">
            <a:avLst/>
          </a:prstGeom>
          <a:noFill/>
        </p:spPr>
        <p:txBody>
          <a:bodyPr wrap="square">
            <a:spAutoFit/>
          </a:bodyPr>
          <a:lstStyle/>
          <a:p>
            <a:pPr>
              <a:defRPr/>
            </a:pPr>
            <a:r>
              <a:rPr lang="en-US" sz="1600" dirty="0" err="1" smtClean="0">
                <a:ln w="6350" cmpd="sng">
                  <a:solidFill>
                    <a:schemeClr val="accent4">
                      <a:lumMod val="10000"/>
                      <a:alpha val="46000"/>
                    </a:schemeClr>
                  </a:solidFill>
                </a:ln>
                <a:solidFill>
                  <a:srgbClr val="FF0000"/>
                </a:solidFill>
                <a:effectLst>
                  <a:outerShdw blurRad="50800" dist="38100" dir="2700000" algn="tl" rotWithShape="0">
                    <a:prstClr val="black">
                      <a:alpha val="71000"/>
                    </a:prstClr>
                  </a:outerShdw>
                </a:effectLst>
              </a:rPr>
              <a:t>Precip</a:t>
            </a:r>
            <a:r>
              <a:rPr lang="en-US" sz="1600" dirty="0" smtClean="0">
                <a:ln w="6350" cmpd="sng">
                  <a:solidFill>
                    <a:schemeClr val="accent4">
                      <a:lumMod val="10000"/>
                      <a:alpha val="46000"/>
                    </a:schemeClr>
                  </a:solidFill>
                </a:ln>
                <a:solidFill>
                  <a:srgbClr val="FF0000"/>
                </a:solidFill>
                <a:effectLst>
                  <a:outerShdw blurRad="50800" dist="38100" dir="2700000" algn="tl" rotWithShape="0">
                    <a:prstClr val="black">
                      <a:alpha val="71000"/>
                    </a:prstClr>
                  </a:outerShdw>
                </a:effectLst>
              </a:rPr>
              <a:t>:  Thin Line = Average</a:t>
            </a:r>
            <a:endParaRPr lang="en-US" sz="1600" dirty="0">
              <a:ln w="6350" cmpd="sng">
                <a:solidFill>
                  <a:schemeClr val="accent4">
                    <a:lumMod val="10000"/>
                    <a:alpha val="46000"/>
                  </a:schemeClr>
                </a:solidFill>
              </a:ln>
              <a:solidFill>
                <a:srgbClr val="FF0000"/>
              </a:solidFill>
              <a:effectLst>
                <a:outerShdw blurRad="50800" dist="38100" dir="2700000" algn="tl" rotWithShape="0">
                  <a:prstClr val="black">
                    <a:alpha val="71000"/>
                  </a:prstClr>
                </a:outerShdw>
              </a:effectLst>
            </a:endParaRPr>
          </a:p>
        </p:txBody>
      </p:sp>
      <p:sp>
        <p:nvSpPr>
          <p:cNvPr id="10" name="TextBox 9"/>
          <p:cNvSpPr txBox="1"/>
          <p:nvPr/>
        </p:nvSpPr>
        <p:spPr>
          <a:xfrm rot="20252557">
            <a:off x="5174207" y="3571274"/>
            <a:ext cx="3074943" cy="338554"/>
          </a:xfrm>
          <a:prstGeom prst="rect">
            <a:avLst/>
          </a:prstGeom>
          <a:noFill/>
        </p:spPr>
        <p:txBody>
          <a:bodyPr wrap="square">
            <a:spAutoFit/>
          </a:bodyPr>
          <a:lstStyle/>
          <a:p>
            <a:pPr algn="ctr">
              <a:defRPr/>
            </a:pPr>
            <a:r>
              <a:rPr lang="en-US" sz="1600" dirty="0" smtClean="0">
                <a:ln w="6350" cmpd="sng">
                  <a:solidFill>
                    <a:schemeClr val="accent4">
                      <a:lumMod val="10000"/>
                      <a:alpha val="46000"/>
                    </a:schemeClr>
                  </a:solidFill>
                </a:ln>
                <a:solidFill>
                  <a:srgbClr val="2214D4"/>
                </a:solidFill>
                <a:effectLst>
                  <a:outerShdw blurRad="50800" dist="38100" dir="2700000" algn="tl" rotWithShape="0">
                    <a:prstClr val="black">
                      <a:alpha val="40000"/>
                    </a:prstClr>
                  </a:outerShdw>
                </a:effectLst>
              </a:rPr>
              <a:t>Snow Water: Thin = Average</a:t>
            </a:r>
            <a:endParaRPr lang="en-US" sz="1600" dirty="0">
              <a:ln w="6350" cmpd="sng">
                <a:solidFill>
                  <a:schemeClr val="accent4">
                    <a:lumMod val="10000"/>
                    <a:alpha val="46000"/>
                  </a:schemeClr>
                </a:solidFill>
              </a:ln>
              <a:solidFill>
                <a:srgbClr val="2214D4"/>
              </a:solidFill>
              <a:effectLst>
                <a:outerShdw blurRad="50800" dist="38100" dir="2700000" algn="tl" rotWithShape="0">
                  <a:prstClr val="black">
                    <a:alpha val="40000"/>
                  </a:prstClr>
                </a:outerShdw>
              </a:effectLst>
            </a:endParaRPr>
          </a:p>
        </p:txBody>
      </p:sp>
      <p:sp>
        <p:nvSpPr>
          <p:cNvPr id="13" name="Right Arrow 12"/>
          <p:cNvSpPr/>
          <p:nvPr/>
        </p:nvSpPr>
        <p:spPr bwMode="auto">
          <a:xfrm rot="2222396">
            <a:off x="3775210" y="3756953"/>
            <a:ext cx="3429000" cy="777490"/>
          </a:xfrm>
          <a:prstGeom prst="rightArrow">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800" b="1" i="1"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cxnSp>
        <p:nvCxnSpPr>
          <p:cNvPr id="15" name="Straight Arrow Connector 14"/>
          <p:cNvCxnSpPr/>
          <p:nvPr/>
        </p:nvCxnSpPr>
        <p:spPr bwMode="auto">
          <a:xfrm flipH="1">
            <a:off x="762000" y="533400"/>
            <a:ext cx="457200" cy="304800"/>
          </a:xfrm>
          <a:prstGeom prst="straightConnector1">
            <a:avLst/>
          </a:prstGeom>
          <a:noFill/>
          <a:ln w="9525" cap="flat" cmpd="sng" algn="ctr">
            <a:noFill/>
            <a:prstDash val="solid"/>
            <a:round/>
            <a:headEnd type="none" w="med" len="med"/>
            <a:tailEnd type="arrow"/>
          </a:ln>
          <a:effectLst/>
        </p:spPr>
      </p:cxnSp>
      <p:cxnSp>
        <p:nvCxnSpPr>
          <p:cNvPr id="17" name="Straight Arrow Connector 16"/>
          <p:cNvCxnSpPr/>
          <p:nvPr/>
        </p:nvCxnSpPr>
        <p:spPr bwMode="auto">
          <a:xfrm>
            <a:off x="4038600" y="2819400"/>
            <a:ext cx="609600" cy="304800"/>
          </a:xfrm>
          <a:prstGeom prst="straightConnector1">
            <a:avLst/>
          </a:prstGeom>
          <a:noFill/>
          <a:ln w="9525" cap="flat" cmpd="sng" algn="ctr">
            <a:noFill/>
            <a:prstDash val="solid"/>
            <a:round/>
            <a:headEnd type="none" w="med" len="med"/>
            <a:tailEnd type="arrow"/>
          </a:ln>
          <a:effectLst/>
        </p:spPr>
      </p:cxnSp>
      <p:sp>
        <p:nvSpPr>
          <p:cNvPr id="11" name="TextBox 10"/>
          <p:cNvSpPr txBox="1"/>
          <p:nvPr/>
        </p:nvSpPr>
        <p:spPr>
          <a:xfrm>
            <a:off x="2590800" y="5943600"/>
            <a:ext cx="3886200" cy="461665"/>
          </a:xfrm>
          <a:prstGeom prst="rect">
            <a:avLst/>
          </a:prstGeom>
          <a:noFill/>
        </p:spPr>
        <p:txBody>
          <a:bodyPr wrap="square">
            <a:spAutoFit/>
          </a:bodyPr>
          <a:lstStyle/>
          <a:p>
            <a:pPr algn="ctr">
              <a:defRPr/>
            </a:pPr>
            <a:r>
              <a:rPr lang="en-US" sz="2400" dirty="0" smtClean="0">
                <a:ln w="6350" cmpd="sng">
                  <a:solidFill>
                    <a:schemeClr val="accent4">
                      <a:lumMod val="10000"/>
                      <a:alpha val="46000"/>
                    </a:schemeClr>
                  </a:solidFill>
                </a:ln>
                <a:effectLst>
                  <a:outerShdw blurRad="50800" dist="38100" dir="2700000" algn="tl" rotWithShape="0">
                    <a:prstClr val="black">
                      <a:alpha val="40000"/>
                    </a:prstClr>
                  </a:outerShdw>
                </a:effectLst>
              </a:rPr>
              <a:t>Mt. Hood Test Site</a:t>
            </a:r>
            <a:endParaRPr lang="en-US" sz="2400" dirty="0">
              <a:ln w="6350" cmpd="sng">
                <a:solidFill>
                  <a:schemeClr val="accent4">
                    <a:lumMod val="10000"/>
                    <a:alpha val="46000"/>
                  </a:schemeClr>
                </a:solidFill>
              </a:ln>
              <a:effectLst>
                <a:outerShdw blurRad="50800" dist="38100" dir="2700000" algn="tl" rotWithShape="0">
                  <a:prstClr val="black">
                    <a:alpha val="40000"/>
                  </a:prstClr>
                </a:outerShdw>
              </a:effectLst>
            </a:endParaRPr>
          </a:p>
        </p:txBody>
      </p:sp>
    </p:spTree>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381000" y="1524000"/>
            <a:ext cx="8458200" cy="4511040"/>
          </a:xfrm>
          <a:effectLst>
            <a:softEdge rad="112500"/>
          </a:effectLst>
        </p:spPr>
      </p:pic>
      <p:sp>
        <p:nvSpPr>
          <p:cNvPr id="128002" name="Rectangle 2"/>
          <p:cNvSpPr>
            <a:spLocks noGrp="1" noChangeArrowheads="1"/>
          </p:cNvSpPr>
          <p:nvPr>
            <p:ph type="title"/>
          </p:nvPr>
        </p:nvSpPr>
        <p:spPr>
          <a:xfrm>
            <a:off x="457200" y="0"/>
            <a:ext cx="8229600" cy="1139825"/>
          </a:xfrm>
        </p:spPr>
        <p:txBody>
          <a:bodyPr/>
          <a:lstStyle/>
          <a:p>
            <a:pPr eaLnBrk="1" hangingPunct="1">
              <a:defRPr/>
            </a:pPr>
            <a:r>
              <a:rPr lang="en-US" sz="4000" b="1" dirty="0" smtClean="0">
                <a:latin typeface="Microsoft Sans Serif" pitchFamily="34" charset="0"/>
              </a:rPr>
              <a:t>McKenzie Pass @ 4,800’</a:t>
            </a:r>
            <a:r>
              <a:rPr lang="en-US" sz="4000" dirty="0" smtClean="0"/>
              <a:t/>
            </a:r>
            <a:br>
              <a:rPr lang="en-US" sz="4000" dirty="0" smtClean="0"/>
            </a:br>
            <a:endParaRPr lang="en-US" sz="2800" i="1" dirty="0" smtClean="0">
              <a:solidFill>
                <a:srgbClr val="FFFF00"/>
              </a:solidFill>
              <a:latin typeface="Microsoft Sans Serif" pitchFamily="34" charset="0"/>
            </a:endParaRPr>
          </a:p>
        </p:txBody>
      </p:sp>
      <p:sp>
        <p:nvSpPr>
          <p:cNvPr id="128013" name="Text Box 13"/>
          <p:cNvSpPr txBox="1">
            <a:spLocks noChangeArrowheads="1"/>
          </p:cNvSpPr>
          <p:nvPr/>
        </p:nvSpPr>
        <p:spPr bwMode="auto">
          <a:xfrm>
            <a:off x="457200" y="1828800"/>
            <a:ext cx="1822935" cy="923330"/>
          </a:xfrm>
          <a:prstGeom prst="rect">
            <a:avLst/>
          </a:prstGeom>
          <a:solidFill>
            <a:srgbClr val="000080"/>
          </a:solidFill>
          <a:ln w="9525" algn="ctr">
            <a:noFill/>
            <a:miter lim="800000"/>
            <a:headEnd/>
            <a:tailEnd/>
          </a:ln>
          <a:effectLst/>
        </p:spPr>
        <p:txBody>
          <a:bodyPr wrap="square" anchorCtr="1">
            <a:spAutoFit/>
          </a:bodyPr>
          <a:lstStyle/>
          <a:p>
            <a:pPr algn="ctr">
              <a:defRPr/>
            </a:pPr>
            <a:r>
              <a:rPr lang="en-US" sz="1800" b="0" dirty="0">
                <a:effectLst>
                  <a:outerShdw blurRad="38100" dist="38100" dir="2700000" algn="tl">
                    <a:srgbClr val="000000"/>
                  </a:outerShdw>
                </a:effectLst>
                <a:latin typeface="Microsoft Sans Serif" pitchFamily="34" charset="0"/>
              </a:rPr>
              <a:t>Courtesy </a:t>
            </a:r>
            <a:endParaRPr lang="en-US" sz="1800" b="0" dirty="0" smtClean="0">
              <a:effectLst>
                <a:outerShdw blurRad="38100" dist="38100" dir="2700000" algn="tl">
                  <a:srgbClr val="000000"/>
                </a:outerShdw>
              </a:effectLst>
              <a:latin typeface="Microsoft Sans Serif" pitchFamily="34" charset="0"/>
            </a:endParaRPr>
          </a:p>
          <a:p>
            <a:pPr algn="ctr">
              <a:defRPr/>
            </a:pPr>
            <a:r>
              <a:rPr lang="en-US" sz="1800" b="0" dirty="0" smtClean="0">
                <a:effectLst>
                  <a:outerShdw blurRad="38100" dist="38100" dir="2700000" algn="tl">
                    <a:srgbClr val="000000"/>
                  </a:outerShdw>
                </a:effectLst>
                <a:latin typeface="Microsoft Sans Serif" pitchFamily="34" charset="0"/>
              </a:rPr>
              <a:t>NRCS</a:t>
            </a:r>
          </a:p>
          <a:p>
            <a:pPr algn="ctr">
              <a:defRPr/>
            </a:pPr>
            <a:r>
              <a:rPr lang="en-US" sz="1800" b="0" dirty="0" smtClean="0">
                <a:effectLst>
                  <a:outerShdw blurRad="38100" dist="38100" dir="2700000" algn="tl">
                    <a:srgbClr val="000000"/>
                  </a:outerShdw>
                </a:effectLst>
                <a:latin typeface="Microsoft Sans Serif" pitchFamily="34" charset="0"/>
              </a:rPr>
              <a:t>Oregon Office</a:t>
            </a:r>
            <a:endParaRPr lang="en-US" sz="1800" b="0" dirty="0">
              <a:effectLst>
                <a:outerShdw blurRad="38100" dist="38100" dir="2700000" algn="tl">
                  <a:srgbClr val="000000"/>
                </a:outerShdw>
              </a:effectLst>
              <a:latin typeface="Microsoft Sans Serif" pitchFamily="34" charset="0"/>
            </a:endParaRPr>
          </a:p>
        </p:txBody>
      </p:sp>
      <p:sp>
        <p:nvSpPr>
          <p:cNvPr id="8" name="TextBox 7"/>
          <p:cNvSpPr txBox="1"/>
          <p:nvPr/>
        </p:nvSpPr>
        <p:spPr>
          <a:xfrm>
            <a:off x="1676400" y="762000"/>
            <a:ext cx="5867400" cy="584775"/>
          </a:xfrm>
          <a:prstGeom prst="rect">
            <a:avLst/>
          </a:prstGeom>
          <a:noFill/>
        </p:spPr>
        <p:txBody>
          <a:bodyPr wrap="square">
            <a:spAutoFit/>
          </a:bodyPr>
          <a:lstStyle/>
          <a:p>
            <a:pPr algn="ctr">
              <a:defRPr/>
            </a:pPr>
            <a:r>
              <a:rPr lang="en-US" sz="1600" dirty="0" smtClean="0">
                <a:ln w="6350" cmpd="sng">
                  <a:solidFill>
                    <a:schemeClr val="accent4">
                      <a:lumMod val="10000"/>
                      <a:alpha val="46000"/>
                    </a:schemeClr>
                  </a:solidFill>
                </a:ln>
                <a:effectLst>
                  <a:outerShdw blurRad="50800" dist="38100" dir="2700000" algn="tl" rotWithShape="0">
                    <a:prstClr val="black">
                      <a:alpha val="40000"/>
                    </a:prstClr>
                  </a:outerShdw>
                </a:effectLst>
              </a:rPr>
              <a:t>Same thing, warm storms.  Only good snowy period was in late December.</a:t>
            </a:r>
            <a:endParaRPr lang="en-US" sz="1600" dirty="0">
              <a:ln w="6350" cmpd="sng">
                <a:solidFill>
                  <a:schemeClr val="accent4">
                    <a:lumMod val="10000"/>
                    <a:alpha val="46000"/>
                  </a:schemeClr>
                </a:solidFill>
              </a:ln>
              <a:effectLst>
                <a:outerShdw blurRad="50800" dist="38100" dir="2700000" algn="tl" rotWithShape="0">
                  <a:prstClr val="black">
                    <a:alpha val="40000"/>
                  </a:prstClr>
                </a:outerShdw>
              </a:effectLst>
            </a:endParaRPr>
          </a:p>
        </p:txBody>
      </p:sp>
      <p:sp>
        <p:nvSpPr>
          <p:cNvPr id="9" name="TextBox 8"/>
          <p:cNvSpPr txBox="1"/>
          <p:nvPr/>
        </p:nvSpPr>
        <p:spPr>
          <a:xfrm rot="19870340">
            <a:off x="2385647" y="2700158"/>
            <a:ext cx="3398383" cy="338554"/>
          </a:xfrm>
          <a:prstGeom prst="rect">
            <a:avLst/>
          </a:prstGeom>
          <a:noFill/>
        </p:spPr>
        <p:txBody>
          <a:bodyPr wrap="square">
            <a:spAutoFit/>
          </a:bodyPr>
          <a:lstStyle/>
          <a:p>
            <a:pPr>
              <a:defRPr/>
            </a:pPr>
            <a:r>
              <a:rPr lang="en-US" sz="1600" dirty="0" err="1" smtClean="0">
                <a:ln w="6350" cmpd="sng">
                  <a:solidFill>
                    <a:schemeClr val="accent4">
                      <a:lumMod val="10000"/>
                      <a:alpha val="46000"/>
                    </a:schemeClr>
                  </a:solidFill>
                </a:ln>
                <a:solidFill>
                  <a:srgbClr val="FF0000"/>
                </a:solidFill>
                <a:effectLst>
                  <a:outerShdw blurRad="50800" dist="38100" dir="2700000" algn="tl" rotWithShape="0">
                    <a:prstClr val="black">
                      <a:alpha val="71000"/>
                    </a:prstClr>
                  </a:outerShdw>
                </a:effectLst>
              </a:rPr>
              <a:t>Precip</a:t>
            </a:r>
            <a:r>
              <a:rPr lang="en-US" sz="1600" dirty="0" smtClean="0">
                <a:ln w="6350" cmpd="sng">
                  <a:solidFill>
                    <a:schemeClr val="accent4">
                      <a:lumMod val="10000"/>
                      <a:alpha val="46000"/>
                    </a:schemeClr>
                  </a:solidFill>
                </a:ln>
                <a:solidFill>
                  <a:srgbClr val="FF0000"/>
                </a:solidFill>
                <a:effectLst>
                  <a:outerShdw blurRad="50800" dist="38100" dir="2700000" algn="tl" rotWithShape="0">
                    <a:prstClr val="black">
                      <a:alpha val="71000"/>
                    </a:prstClr>
                  </a:outerShdw>
                </a:effectLst>
              </a:rPr>
              <a:t>:  Thin Line = Average</a:t>
            </a:r>
            <a:endParaRPr lang="en-US" sz="1600" dirty="0">
              <a:ln w="6350" cmpd="sng">
                <a:solidFill>
                  <a:schemeClr val="accent4">
                    <a:lumMod val="10000"/>
                    <a:alpha val="46000"/>
                  </a:schemeClr>
                </a:solidFill>
              </a:ln>
              <a:solidFill>
                <a:srgbClr val="FF0000"/>
              </a:solidFill>
              <a:effectLst>
                <a:outerShdw blurRad="50800" dist="38100" dir="2700000" algn="tl" rotWithShape="0">
                  <a:prstClr val="black">
                    <a:alpha val="71000"/>
                  </a:prstClr>
                </a:outerShdw>
              </a:effectLst>
            </a:endParaRPr>
          </a:p>
        </p:txBody>
      </p:sp>
      <p:sp>
        <p:nvSpPr>
          <p:cNvPr id="10" name="TextBox 9"/>
          <p:cNvSpPr txBox="1"/>
          <p:nvPr/>
        </p:nvSpPr>
        <p:spPr>
          <a:xfrm rot="20252557">
            <a:off x="5358267" y="3914292"/>
            <a:ext cx="3074943" cy="338554"/>
          </a:xfrm>
          <a:prstGeom prst="rect">
            <a:avLst/>
          </a:prstGeom>
          <a:noFill/>
        </p:spPr>
        <p:txBody>
          <a:bodyPr wrap="square">
            <a:spAutoFit/>
          </a:bodyPr>
          <a:lstStyle/>
          <a:p>
            <a:pPr algn="ctr">
              <a:defRPr/>
            </a:pPr>
            <a:r>
              <a:rPr lang="en-US" sz="1600" dirty="0" smtClean="0">
                <a:ln w="6350" cmpd="sng">
                  <a:solidFill>
                    <a:schemeClr val="accent4">
                      <a:lumMod val="10000"/>
                      <a:alpha val="46000"/>
                    </a:schemeClr>
                  </a:solidFill>
                </a:ln>
                <a:solidFill>
                  <a:srgbClr val="2214D4"/>
                </a:solidFill>
                <a:effectLst>
                  <a:outerShdw blurRad="50800" dist="38100" dir="2700000" algn="tl" rotWithShape="0">
                    <a:prstClr val="black">
                      <a:alpha val="40000"/>
                    </a:prstClr>
                  </a:outerShdw>
                </a:effectLst>
              </a:rPr>
              <a:t>Snow Water: Thin = Average</a:t>
            </a:r>
            <a:endParaRPr lang="en-US" sz="1600" dirty="0">
              <a:ln w="6350" cmpd="sng">
                <a:solidFill>
                  <a:schemeClr val="accent4">
                    <a:lumMod val="10000"/>
                    <a:alpha val="46000"/>
                  </a:schemeClr>
                </a:solidFill>
              </a:ln>
              <a:solidFill>
                <a:srgbClr val="2214D4"/>
              </a:solidFill>
              <a:effectLst>
                <a:outerShdw blurRad="50800" dist="38100" dir="2700000" algn="tl" rotWithShape="0">
                  <a:prstClr val="black">
                    <a:alpha val="40000"/>
                  </a:prstClr>
                </a:outerShdw>
              </a:effectLst>
            </a:endParaRPr>
          </a:p>
        </p:txBody>
      </p:sp>
      <p:sp>
        <p:nvSpPr>
          <p:cNvPr id="13" name="Right Arrow 12"/>
          <p:cNvSpPr/>
          <p:nvPr/>
        </p:nvSpPr>
        <p:spPr bwMode="auto">
          <a:xfrm rot="2222396">
            <a:off x="3775210" y="3756953"/>
            <a:ext cx="3429000" cy="777490"/>
          </a:xfrm>
          <a:prstGeom prst="rightArrow">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800" b="1" i="1"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cxnSp>
        <p:nvCxnSpPr>
          <p:cNvPr id="15" name="Straight Arrow Connector 14"/>
          <p:cNvCxnSpPr/>
          <p:nvPr/>
        </p:nvCxnSpPr>
        <p:spPr bwMode="auto">
          <a:xfrm flipH="1">
            <a:off x="762000" y="533400"/>
            <a:ext cx="457200" cy="304800"/>
          </a:xfrm>
          <a:prstGeom prst="straightConnector1">
            <a:avLst/>
          </a:prstGeom>
          <a:noFill/>
          <a:ln w="9525" cap="flat" cmpd="sng" algn="ctr">
            <a:noFill/>
            <a:prstDash val="solid"/>
            <a:round/>
            <a:headEnd type="none" w="med" len="med"/>
            <a:tailEnd type="arrow"/>
          </a:ln>
          <a:effectLst/>
        </p:spPr>
      </p:cxnSp>
      <p:cxnSp>
        <p:nvCxnSpPr>
          <p:cNvPr id="17" name="Straight Arrow Connector 16"/>
          <p:cNvCxnSpPr/>
          <p:nvPr/>
        </p:nvCxnSpPr>
        <p:spPr bwMode="auto">
          <a:xfrm>
            <a:off x="4038600" y="2819400"/>
            <a:ext cx="609600" cy="304800"/>
          </a:xfrm>
          <a:prstGeom prst="straightConnector1">
            <a:avLst/>
          </a:prstGeom>
          <a:noFill/>
          <a:ln w="9525" cap="flat" cmpd="sng" algn="ctr">
            <a:noFill/>
            <a:prstDash val="solid"/>
            <a:round/>
            <a:headEnd type="none" w="med" len="med"/>
            <a:tailEnd type="arrow"/>
          </a:ln>
          <a:effectLst/>
        </p:spPr>
      </p:cxnSp>
    </p:spTree>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1143000" y="1368624"/>
            <a:ext cx="7239000" cy="387798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0" tIns="0" rIns="0" bIns="0" anchor="ctr" anchorCtr="1">
            <a:spAutoFit/>
          </a:bodyPr>
          <a:lstStyle/>
          <a:p>
            <a:pPr algn="ctr">
              <a:defRPr/>
            </a:pPr>
            <a:r>
              <a:rPr lang="en-US" sz="40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There’s always NEXT Winter!</a:t>
            </a:r>
          </a:p>
          <a:p>
            <a:pPr algn="ctr">
              <a:defRPr/>
            </a:pPr>
            <a:endParaRPr lang="en-US" sz="40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endParaRPr>
          </a:p>
          <a:p>
            <a:pPr algn="ctr">
              <a:defRPr/>
            </a:pPr>
            <a:r>
              <a:rPr lang="en-US" sz="6600" i="0" kern="100" dirty="0" smtClean="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Lucida Sans Unicode" pitchFamily="34" charset="0"/>
              </a:rPr>
              <a:t>Comments &amp; Questions</a:t>
            </a:r>
            <a:endParaRPr lang="en-US" sz="5400" kern="0"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Arial Black" pitchFamily="34" charset="0"/>
              <a:ea typeface="+mj-ea"/>
              <a:cs typeface="+mj-cs"/>
            </a:endParaRPr>
          </a:p>
        </p:txBody>
      </p:sp>
    </p:spTree>
    <p:extLst>
      <p:ext uri="{BB962C8B-B14F-4D97-AF65-F5344CB8AC3E}">
        <p14:creationId xmlns:p14="http://schemas.microsoft.com/office/powerpoint/2010/main" val="3573240352"/>
      </p:ext>
    </p:extLst>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6"/>
</p:tagLst>
</file>

<file path=ppt/tags/tag2.xml><?xml version="1.0" encoding="utf-8"?>
<p:tagLst xmlns:a="http://schemas.openxmlformats.org/drawingml/2006/main" xmlns:r="http://schemas.openxmlformats.org/officeDocument/2006/relationships" xmlns:p="http://schemas.openxmlformats.org/presentationml/2006/main">
  <p:tag name="TIMING" val="|0.6"/>
</p:tagLst>
</file>

<file path=ppt/tags/tag3.xml><?xml version="1.0" encoding="utf-8"?>
<p:tagLst xmlns:a="http://schemas.openxmlformats.org/drawingml/2006/main" xmlns:r="http://schemas.openxmlformats.org/officeDocument/2006/relationships" xmlns:p="http://schemas.openxmlformats.org/presentationml/2006/main">
  <p:tag name="TIMING" val="|0.6"/>
</p:tagLst>
</file>

<file path=ppt/tags/tag4.xml><?xml version="1.0" encoding="utf-8"?>
<p:tagLst xmlns:a="http://schemas.openxmlformats.org/drawingml/2006/main" xmlns:r="http://schemas.openxmlformats.org/officeDocument/2006/relationships" xmlns:p="http://schemas.openxmlformats.org/presentationml/2006/main">
  <p:tag name="TIMING" val="|0.6"/>
</p:tagLst>
</file>

<file path=ppt/tags/tag5.xml><?xml version="1.0" encoding="utf-8"?>
<p:tagLst xmlns:a="http://schemas.openxmlformats.org/drawingml/2006/main" xmlns:r="http://schemas.openxmlformats.org/officeDocument/2006/relationships" xmlns:p="http://schemas.openxmlformats.org/presentationml/2006/main">
  <p:tag name="TIMING" val="|0.6"/>
</p:tagLst>
</file>

<file path=ppt/tags/tag6.xml><?xml version="1.0" encoding="utf-8"?>
<p:tagLst xmlns:a="http://schemas.openxmlformats.org/drawingml/2006/main" xmlns:r="http://schemas.openxmlformats.org/officeDocument/2006/relationships" xmlns:p="http://schemas.openxmlformats.org/presentationml/2006/main">
  <p:tag name="TIMING" val="|0.6"/>
</p:tagLst>
</file>

<file path=ppt/tags/tag7.xml><?xml version="1.0" encoding="utf-8"?>
<p:tagLst xmlns:a="http://schemas.openxmlformats.org/drawingml/2006/main" xmlns:r="http://schemas.openxmlformats.org/officeDocument/2006/relationships" xmlns:p="http://schemas.openxmlformats.org/presentationml/2006/main">
  <p:tag name="TIMING" val="|0.6"/>
</p:tagLst>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800" b="1" i="1"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800" b="1" i="1"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6756</TotalTime>
  <Words>780</Words>
  <Application>Microsoft Office PowerPoint</Application>
  <PresentationFormat>On-screen Show (4:3)</PresentationFormat>
  <Paragraphs>159</Paragraphs>
  <Slides>66</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6" baseType="lpstr">
      <vt:lpstr>Arial</vt:lpstr>
      <vt:lpstr>Arial Black</vt:lpstr>
      <vt:lpstr>Book Antiqua</vt:lpstr>
      <vt:lpstr>Bookman Old Style</vt:lpstr>
      <vt:lpstr>Calibri</vt:lpstr>
      <vt:lpstr>Lucida Sans Unicode</vt:lpstr>
      <vt:lpstr>Microsoft Sans Serif</vt:lpstr>
      <vt:lpstr>Wingdings</vt:lpstr>
      <vt:lpstr>Ripple</vt:lpstr>
      <vt:lpstr>Worksheet</vt:lpstr>
      <vt:lpstr>2014-2015 Winter Weather Wrap Up  Mark Nelsen</vt:lpstr>
      <vt:lpstr>First…Goodbye Dr. John Walls!</vt:lpstr>
      <vt:lpstr>That Inspired Me to Catalog All Portland TV Weather Personalites back to at least 1980…A Fun Task!  Thanks to all who responded to emails and Drew Jackson who kept his own list</vt:lpstr>
      <vt:lpstr>KOIN</vt:lpstr>
      <vt:lpstr>KGW</vt:lpstr>
      <vt:lpstr>KPTV</vt:lpstr>
      <vt:lpstr>KATU</vt:lpstr>
      <vt:lpstr>The biggest dud in 10 years</vt:lpstr>
      <vt:lpstr>   Quick Thoughts</vt:lpstr>
      <vt:lpstr>PowerPoint Presentation</vt:lpstr>
      <vt:lpstr>PowerPoint Presentation</vt:lpstr>
      <vt:lpstr>THE USA VIEW </vt:lpstr>
      <vt:lpstr>THE USA VIEW </vt:lpstr>
      <vt:lpstr>THE USA VIEW </vt:lpstr>
      <vt:lpstr>THE USA VIEW </vt:lpstr>
      <vt:lpstr>THE 3 MONTH PERIOD </vt:lpstr>
      <vt:lpstr>3 MONTH PRECIPITATION </vt:lpstr>
      <vt:lpstr>Pacific Northwest Winter Temps (the past 100 years) 2nd Warmest On Record</vt:lpstr>
      <vt:lpstr>Western Valleys Winter Temps (the past 100 years) Warmest You’ve Ever Seen!</vt:lpstr>
      <vt:lpstr>High Desert Winter Temps (Climate Zone 5)</vt:lpstr>
      <vt:lpstr>UPPER LEVEL PATTERNS </vt:lpstr>
      <vt:lpstr>UPPER LEVEL PATTERNS </vt:lpstr>
      <vt:lpstr>UPPER LEVEL PATTERNS </vt:lpstr>
      <vt:lpstr>UPPER LEVEL PATTERNS </vt:lpstr>
      <vt:lpstr>UPPER LEVEL PATTERNS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Mountain Snowpack @ 5,400’ </vt:lpstr>
      <vt:lpstr>McKenzie Pass @ 4,800’ </vt:lpstr>
      <vt:lpstr>PowerPoint Presentation</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2002/2003 THE HIGHLIGHTS</dc:title>
  <dc:creator>Mnelsen</dc:creator>
  <cp:lastModifiedBy>Mark Nelsen</cp:lastModifiedBy>
  <cp:revision>499</cp:revision>
  <cp:lastPrinted>1601-01-01T00:00:00Z</cp:lastPrinted>
  <dcterms:created xsi:type="dcterms:W3CDTF">2003-10-26T05:40:27Z</dcterms:created>
  <dcterms:modified xsi:type="dcterms:W3CDTF">2015-04-17T01:16:17Z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