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316" r:id="rId4"/>
    <p:sldId id="317" r:id="rId5"/>
    <p:sldId id="276" r:id="rId6"/>
    <p:sldId id="274" r:id="rId7"/>
    <p:sldId id="275" r:id="rId8"/>
    <p:sldId id="281" r:id="rId9"/>
    <p:sldId id="258" r:id="rId10"/>
    <p:sldId id="261" r:id="rId11"/>
    <p:sldId id="260" r:id="rId12"/>
    <p:sldId id="263" r:id="rId13"/>
    <p:sldId id="278" r:id="rId14"/>
    <p:sldId id="296" r:id="rId15"/>
    <p:sldId id="319" r:id="rId16"/>
    <p:sldId id="318" r:id="rId17"/>
    <p:sldId id="310" r:id="rId18"/>
    <p:sldId id="311" r:id="rId19"/>
    <p:sldId id="312" r:id="rId20"/>
    <p:sldId id="313" r:id="rId21"/>
    <p:sldId id="315" r:id="rId22"/>
    <p:sldId id="264" r:id="rId23"/>
    <p:sldId id="265" r:id="rId24"/>
    <p:sldId id="266" r:id="rId25"/>
    <p:sldId id="267" r:id="rId26"/>
    <p:sldId id="269" r:id="rId27"/>
    <p:sldId id="270" r:id="rId28"/>
    <p:sldId id="271" r:id="rId29"/>
    <p:sldId id="277" r:id="rId30"/>
    <p:sldId id="288" r:id="rId31"/>
    <p:sldId id="294" r:id="rId32"/>
    <p:sldId id="293" r:id="rId33"/>
    <p:sldId id="320" r:id="rId34"/>
    <p:sldId id="321" r:id="rId35"/>
    <p:sldId id="283" r:id="rId36"/>
    <p:sldId id="285" r:id="rId37"/>
    <p:sldId id="322" r:id="rId38"/>
    <p:sldId id="29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B6214-BF4E-4273-AD00-47C12701E552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969DC-3127-42E8-A3B8-1EA683115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23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3886304" y="8687114"/>
            <a:ext cx="2971696" cy="45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 anchor="b"/>
          <a:lstStyle>
            <a:lvl1pPr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</a:pPr>
            <a:fld id="{5A83518E-22ED-4C9F-B6E1-E20B2D859204}" type="slidenum">
              <a:rPr lang="en-US" altLang="en-US">
                <a:ea typeface="ＭＳ Ｐゴシック" charset="-128"/>
              </a:rPr>
              <a:pPr algn="r">
                <a:spcBef>
                  <a:spcPct val="0"/>
                </a:spcBef>
              </a:pPr>
              <a:t>7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07" y="4342778"/>
            <a:ext cx="5028787" cy="4115111"/>
          </a:xfrm>
          <a:noFill/>
        </p:spPr>
        <p:txBody>
          <a:bodyPr lIns="91419" tIns="45710" rIns="91419" bIns="45710"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389" eaLnBrk="0" hangingPunct="0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30654" indent="-281021" defTabSz="902389" eaLnBrk="0" hangingPunct="0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4083" indent="-224817" defTabSz="902389" eaLnBrk="0" hangingPunct="0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3717" indent="-224817" defTabSz="902389" eaLnBrk="0" hangingPunct="0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23350" indent="-224817" defTabSz="902389" eaLnBrk="0" hangingPunct="0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72983" indent="-224817" defTabSz="902389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22616" indent="-224817" defTabSz="902389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72249" indent="-224817" defTabSz="902389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21882" indent="-224817" defTabSz="902389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84AC689-FB07-4615-A64D-9BB632B34C70}" type="slidenum">
              <a:rPr lang="en-US" altLang="en-US" sz="1200">
                <a:solidFill>
                  <a:prstClr val="black"/>
                </a:solidFill>
              </a:rPr>
              <a:pPr eaLnBrk="1" hangingPunct="1"/>
              <a:t>13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E2B9B1-D915-46E0-85DB-53B7FAEEDFE5}" type="slidenum">
              <a:rPr lang="en-US"/>
              <a:pPr/>
              <a:t>19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8500"/>
            <a:ext cx="4652962" cy="3490913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1694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94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0707" indent="-281041" defTabSz="91494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4165" indent="-224833" defTabSz="91494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3830" indent="-224833" defTabSz="91494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23496" indent="-224833" defTabSz="91494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73162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22827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72493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22158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4AB7DF6-AE50-4759-BE88-54E30E654534}" type="slidenum">
              <a:rPr lang="en-US" altLang="en-US" smtClean="0"/>
              <a:pPr eaLnBrk="1" hangingPunct="1"/>
              <a:t>25</a:t>
            </a:fld>
            <a:endParaRPr lang="en-US" alt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86305" y="8687114"/>
            <a:ext cx="2971695" cy="45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" rIns="91416" bIns="45708" anchor="b"/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B7174686-DD39-46F6-B7BE-3E58493E8A42}" type="slidenum">
              <a:rPr lang="en-US" altLang="en-US" sz="1200">
                <a:solidFill>
                  <a:prstClr val="black"/>
                </a:solidFill>
                <a:ea typeface="ＭＳ Ｐゴシック" pitchFamily="34" charset="-128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 sz="120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09" y="4342778"/>
            <a:ext cx="5028788" cy="4115111"/>
          </a:xfrm>
          <a:noFill/>
        </p:spPr>
        <p:txBody>
          <a:bodyPr lIns="91416" tIns="45708" rIns="91416" bIns="45708"/>
          <a:lstStyle/>
          <a:p>
            <a:pPr eaLnBrk="1" hangingPunct="1"/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493E0-4431-4D80-AA9B-4ED51B4763E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31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6305" y="8687114"/>
            <a:ext cx="2971695" cy="45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" rIns="91416" bIns="45708" anchor="b"/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E3C8A5A8-760E-4064-B943-F169F34FE373}" type="slidenum">
              <a:rPr lang="en-US" altLang="en-US" sz="1200">
                <a:solidFill>
                  <a:prstClr val="black"/>
                </a:solidFill>
                <a:ea typeface="ＭＳ Ｐゴシック" pitchFamily="34" charset="-128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 sz="120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09" y="4342778"/>
            <a:ext cx="5028788" cy="4115111"/>
          </a:xfrm>
          <a:noFill/>
        </p:spPr>
        <p:txBody>
          <a:bodyPr lIns="91416" tIns="45708" rIns="91416" bIns="45708"/>
          <a:lstStyle/>
          <a:p>
            <a:pPr eaLnBrk="1" hangingPunct="1"/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64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0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15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52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7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6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3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7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6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0B13C-C16F-49CB-AB26-82F4D62AEDA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8CF86-843C-4FA0-B976-79C5780F3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jpeg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eg"/><Relationship Id="rId5" Type="http://schemas.openxmlformats.org/officeDocument/2006/relationships/image" Target="../media/image9.wmf"/><Relationship Id="rId10" Type="http://schemas.openxmlformats.org/officeDocument/2006/relationships/image" Target="../media/image7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jpg"/><Relationship Id="rId5" Type="http://schemas.openxmlformats.org/officeDocument/2006/relationships/image" Target="../media/image41.png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gif"/><Relationship Id="rId4" Type="http://schemas.openxmlformats.org/officeDocument/2006/relationships/image" Target="../media/image53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emf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80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r>
              <a:rPr lang="en-US" dirty="0" smtClean="0"/>
              <a:t>Volcanic ash fall forecasting in the Pacific Northwest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4196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Larry G. Mastin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U.S. Geological Survey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Cascades Volcano Observatory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62484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Ephrata, Washington, May 18, 1980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Copyrighted photo by D. Miller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62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MSH80_eruption_mount_st_helens_distance_05-18-80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Mount St. Helens, 1980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537575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of the most significant eruptions of the past 50 years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Began with the largest landslide in history 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Lateral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blast destroys 230 square miles of forest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to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killed</a:t>
            </a:r>
          </a:p>
          <a:p>
            <a:r>
              <a:rPr lang="en-US" dirty="0" smtClean="0">
                <a:effectLst/>
              </a:rPr>
              <a:t>But also--First recorded incident of in-flight engine damage (a C-130 flying from </a:t>
            </a:r>
            <a:r>
              <a:rPr lang="en-US" dirty="0" err="1" smtClean="0">
                <a:effectLst/>
              </a:rPr>
              <a:t>McChord</a:t>
            </a:r>
            <a:r>
              <a:rPr lang="en-US" dirty="0" smtClean="0">
                <a:effectLst/>
              </a:rPr>
              <a:t> AFB on May 25).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00200" y="640080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USGS photo; R. Hoblitt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  <a:solidFill>
            <a:srgbClr val="B2B2B2">
              <a:alpha val="50196"/>
            </a:srgb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are volcano hazards?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hazard of downwind tephra and ash</a:t>
            </a:r>
            <a:endParaRPr lang="en-US" dirty="0"/>
          </a:p>
          <a:p>
            <a:pPr lvl="1"/>
            <a:r>
              <a:rPr lang="en-US" dirty="0"/>
              <a:t>Tephra </a:t>
            </a:r>
            <a:r>
              <a:rPr lang="en-US" dirty="0" smtClean="0"/>
              <a:t>fall</a:t>
            </a:r>
            <a:endParaRPr lang="en-US" dirty="0"/>
          </a:p>
          <a:p>
            <a:pPr lvl="1"/>
            <a:r>
              <a:rPr lang="en-US" dirty="0" smtClean="0"/>
              <a:t>Ash clouds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we mitigate the risk from these hazards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Improving our ability to warn, and mitigate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24400" y="6396335"/>
            <a:ext cx="172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Sheveluch</a:t>
            </a:r>
            <a:r>
              <a:rPr lang="en-US" sz="1200" dirty="0" smtClean="0"/>
              <a:t> volcano, 2007</a:t>
            </a:r>
          </a:p>
          <a:p>
            <a:r>
              <a:rPr lang="en-US" sz="1200" dirty="0" smtClean="0"/>
              <a:t>Yuri </a:t>
            </a:r>
            <a:r>
              <a:rPr lang="en-US" sz="1200" dirty="0" err="1" smtClean="0"/>
              <a:t>Demyanchuk</a:t>
            </a:r>
            <a:r>
              <a:rPr lang="en-US" sz="1200" dirty="0" smtClean="0"/>
              <a:t>, photo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8353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main hazards of volcanoes?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2743200"/>
            <a:ext cx="5181600" cy="762000"/>
          </a:xfrm>
          <a:solidFill>
            <a:srgbClr val="B2B2B2">
              <a:alpha val="50196"/>
            </a:srgbClr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 depends on where you are!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6396335"/>
            <a:ext cx="172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Sheveluch</a:t>
            </a:r>
            <a:r>
              <a:rPr lang="en-US" sz="1200" dirty="0" smtClean="0"/>
              <a:t> volcano, 2007</a:t>
            </a:r>
          </a:p>
          <a:p>
            <a:r>
              <a:rPr lang="en-US" sz="1200" dirty="0" smtClean="0"/>
              <a:t>Yuri </a:t>
            </a:r>
            <a:r>
              <a:rPr lang="en-US" sz="1200" dirty="0" err="1" smtClean="0"/>
              <a:t>Demyanchuk</a:t>
            </a:r>
            <a:r>
              <a:rPr lang="en-US" sz="1200" dirty="0" smtClean="0"/>
              <a:t>, photo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9115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1371600"/>
            <a:ext cx="9144000" cy="5141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274638"/>
            <a:ext cx="457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Near the vent, many things could kill you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1"/>
            <a:ext cx="3352800" cy="19050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Ontake</a:t>
            </a:r>
            <a:r>
              <a:rPr lang="en-US" sz="2000" dirty="0" smtClean="0"/>
              <a:t>, Japan (9/27/2014)</a:t>
            </a:r>
          </a:p>
          <a:p>
            <a:r>
              <a:rPr lang="en-US" sz="2000" dirty="0" smtClean="0"/>
              <a:t>60 casualties, mostly from block fall</a:t>
            </a:r>
          </a:p>
          <a:p>
            <a:r>
              <a:rPr lang="en-US" sz="2000" dirty="0" smtClean="0"/>
              <a:t>No clear precursors</a:t>
            </a:r>
          </a:p>
          <a:p>
            <a:r>
              <a:rPr lang="en-US" sz="2000" dirty="0" smtClean="0"/>
              <a:t>Could it happen here?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181600" y="2057400"/>
            <a:ext cx="3748071" cy="2209800"/>
            <a:chOff x="5181600" y="2057400"/>
            <a:chExt cx="3748071" cy="2209800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2057400"/>
              <a:ext cx="3748071" cy="220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010400" y="3810000"/>
              <a:ext cx="138480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 Hood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562600" y="61722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AP Photo/Kyodo News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1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5715000" y="6400800"/>
            <a:ext cx="3276599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err="1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Merapi</a:t>
            </a:r>
            <a:r>
              <a:rPr lang="en-US" altLang="en-US" sz="1600" i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Volcano, Indonesia,2010</a:t>
            </a:r>
          </a:p>
        </p:txBody>
      </p:sp>
      <p:graphicFrame>
        <p:nvGraphicFramePr>
          <p:cNvPr id="37892" name="Objec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7768990"/>
              </p:ext>
            </p:extLst>
          </p:nvPr>
        </p:nvGraphicFramePr>
        <p:xfrm>
          <a:off x="152400" y="6400800"/>
          <a:ext cx="121920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CorelDRAW" r:id="rId3" imgW="914400" imgH="914400" progId="CorelDraw.Graphic.7">
                  <p:embed/>
                </p:oleObj>
              </mc:Choice>
              <mc:Fallback>
                <p:oleObj name="CorelDRAW" r:id="rId3" imgW="914400" imgH="914400" progId="CorelDraw.Graphic.7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440" t="7080" r="7535" b="29204"/>
                      <a:stretch>
                        <a:fillRect/>
                      </a:stretch>
                    </p:blipFill>
                    <p:spPr bwMode="black">
                      <a:xfrm>
                        <a:off x="152400" y="6400800"/>
                        <a:ext cx="121920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228600"/>
            <a:ext cx="51518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Around the flank and base,</a:t>
            </a:r>
          </a:p>
          <a:p>
            <a:r>
              <a:rPr lang="en-US" sz="3200" dirty="0" smtClean="0"/>
              <a:t>Pyroclastic flows can threaten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791200" y="4572000"/>
            <a:ext cx="3352800" cy="1754326"/>
          </a:xfrm>
          <a:prstGeom prst="rect">
            <a:avLst/>
          </a:prstGeom>
          <a:solidFill>
            <a:srgbClr val="B2B2B2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Caused by hot debris avalanches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Destroy all in their path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the Cascades, most development lies outside this hazard zone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867400" y="304800"/>
            <a:ext cx="2978911" cy="4127824"/>
            <a:chOff x="5867400" y="304800"/>
            <a:chExt cx="2978911" cy="412782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400" y="304800"/>
              <a:ext cx="2978911" cy="4127824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248400" y="381000"/>
              <a:ext cx="20052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Unzen</a:t>
              </a:r>
              <a:r>
                <a:rPr lang="en-US" dirty="0" smtClean="0"/>
                <a:t>, Japan, 1991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505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3733800" cy="1143000"/>
          </a:xfrm>
        </p:spPr>
        <p:txBody>
          <a:bodyPr>
            <a:normAutofit fontScale="90000"/>
          </a:bodyPr>
          <a:lstStyle/>
          <a:p>
            <a:r>
              <a:rPr lang="en-US" altLang="en-US" sz="3200" dirty="0" smtClean="0"/>
              <a:t>Lahars (Mudflows) go many miles down valleys</a:t>
            </a:r>
            <a:endParaRPr lang="en-US" altLang="en-US" dirty="0" smtClean="0"/>
          </a:p>
        </p:txBody>
      </p:sp>
      <p:sp>
        <p:nvSpPr>
          <p:cNvPr id="38916" name="Text Box 10"/>
          <p:cNvSpPr txBox="1">
            <a:spLocks noChangeArrowheads="1"/>
          </p:cNvSpPr>
          <p:nvPr/>
        </p:nvSpPr>
        <p:spPr bwMode="auto">
          <a:xfrm>
            <a:off x="381000" y="1524000"/>
            <a:ext cx="35814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 smtClean="0"/>
              <a:t>Floods of water-saturated sediment</a:t>
            </a:r>
          </a:p>
          <a:p>
            <a:pPr>
              <a:spcBef>
                <a:spcPct val="0"/>
              </a:spcBef>
            </a:pPr>
            <a:r>
              <a:rPr lang="en-US" altLang="en-US" sz="2000" dirty="0" smtClean="0"/>
              <a:t>Flow down </a:t>
            </a:r>
            <a:r>
              <a:rPr lang="en-US" altLang="en-US" sz="2000" dirty="0"/>
              <a:t>valleys </a:t>
            </a:r>
            <a:r>
              <a:rPr lang="en-US" altLang="en-US" sz="2000" dirty="0" smtClean="0"/>
              <a:t>from </a:t>
            </a:r>
            <a:r>
              <a:rPr lang="en-US" altLang="en-US" sz="2000" dirty="0"/>
              <a:t>the </a:t>
            </a:r>
            <a:r>
              <a:rPr lang="en-US" altLang="en-US" sz="2000" dirty="0" smtClean="0"/>
              <a:t>volcano.</a:t>
            </a:r>
            <a:endParaRPr lang="en-US" altLang="en-US" sz="2000" dirty="0">
              <a:ea typeface="ＭＳ Ｐゴシック" charset="-128"/>
            </a:endParaRPr>
          </a:p>
          <a:p>
            <a:pPr>
              <a:spcBef>
                <a:spcPct val="0"/>
              </a:spcBef>
            </a:pPr>
            <a:r>
              <a:rPr lang="en-US" altLang="en-US" sz="2000" dirty="0">
                <a:ea typeface="ＭＳ Ｐゴシック" charset="-128"/>
              </a:rPr>
              <a:t>Affect reservoirs, transportation &amp; buildings</a:t>
            </a:r>
          </a:p>
          <a:p>
            <a:pPr>
              <a:spcBef>
                <a:spcPct val="0"/>
              </a:spcBef>
            </a:pPr>
            <a:r>
              <a:rPr lang="en-US" altLang="en-US" sz="2000" dirty="0" smtClean="0">
                <a:ea typeface="ＭＳ Ｐゴシック" charset="-128"/>
              </a:rPr>
              <a:t>In the Cascades they can reach populated areas in ~1 </a:t>
            </a:r>
            <a:r>
              <a:rPr lang="en-US" altLang="en-US" sz="2000" dirty="0" err="1" smtClean="0">
                <a:ea typeface="ＭＳ Ｐゴシック" charset="-128"/>
              </a:rPr>
              <a:t>hr</a:t>
            </a:r>
            <a:endParaRPr lang="en-US" altLang="en-US" sz="2000" dirty="0">
              <a:ea typeface="ＭＳ Ｐゴシック" charset="-128"/>
            </a:endParaRPr>
          </a:p>
        </p:txBody>
      </p:sp>
      <p:graphicFrame>
        <p:nvGraphicFramePr>
          <p:cNvPr id="38917" name="Object 7"/>
          <p:cNvGraphicFramePr>
            <a:graphicFrameLocks noChangeAspect="1"/>
          </p:cNvGraphicFramePr>
          <p:nvPr/>
        </p:nvGraphicFramePr>
        <p:xfrm>
          <a:off x="304800" y="6329363"/>
          <a:ext cx="12192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" name="CorelDRAW" r:id="rId4" imgW="2020824" imgH="585216" progId="">
                  <p:embed/>
                </p:oleObj>
              </mc:Choice>
              <mc:Fallback>
                <p:oleObj name="CorelDRAW" r:id="rId4" imgW="2020824" imgH="58521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6329363"/>
                        <a:ext cx="121920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MSH82_lahar_from_march_82_eruption_03-21-82"/>
          <p:cNvPicPr>
            <a:picLocks noChangeAspect="1" noChangeArrowheads="1"/>
          </p:cNvPicPr>
          <p:nvPr/>
        </p:nvPicPr>
        <p:blipFill>
          <a:blip r:embed="rId6" cstate="screen">
            <a:lum bright="-12000"/>
          </a:blip>
          <a:srcRect/>
          <a:stretch>
            <a:fillRect/>
          </a:stretch>
        </p:blipFill>
        <p:spPr bwMode="auto">
          <a:xfrm>
            <a:off x="4419600" y="152400"/>
            <a:ext cx="4019076" cy="2286000"/>
          </a:xfrm>
          <a:prstGeom prst="rect">
            <a:avLst/>
          </a:prstGeom>
          <a:noFill/>
          <a:ln w="1587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800600" y="1371600"/>
            <a:ext cx="7056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Lahar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486400" y="1600200"/>
            <a:ext cx="1123158" cy="19633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470611"/>
            <a:ext cx="4772698" cy="4268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91000" y="5867400"/>
            <a:ext cx="25146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95800" y="60198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Travel time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410200" y="5410200"/>
            <a:ext cx="381000" cy="60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77000" y="2590800"/>
            <a:ext cx="215296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~1hr to Hood River</a:t>
            </a:r>
            <a:endParaRPr lang="en-US" sz="20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572000"/>
            <a:ext cx="3777749" cy="2114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24000" y="457200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Toutle River, WA, 1980</a:t>
            </a:r>
            <a:endParaRPr lang="en-US" sz="1400" dirty="0"/>
          </a:p>
        </p:txBody>
      </p:sp>
      <p:graphicFrame>
        <p:nvGraphicFramePr>
          <p:cNvPr id="12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3356265"/>
              </p:ext>
            </p:extLst>
          </p:nvPr>
        </p:nvGraphicFramePr>
        <p:xfrm>
          <a:off x="381000" y="6248400"/>
          <a:ext cx="12192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5" name="CorelDRAW" r:id="rId9" imgW="914400" imgH="914400" progId="CorelDraw.Graphic.7">
                  <p:embed/>
                </p:oleObj>
              </mc:Choice>
              <mc:Fallback>
                <p:oleObj name="CorelDRAW" r:id="rId9" imgW="914400" imgH="914400" progId="CorelDraw.Graphic.7">
                  <p:embed/>
                  <p:pic>
                    <p:nvPicPr>
                      <p:cNvPr id="0" name="Object 15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440" t="7080" r="7535" b="29204"/>
                      <a:stretch>
                        <a:fillRect/>
                      </a:stretch>
                    </p:blipFill>
                    <p:spPr bwMode="black">
                      <a:xfrm>
                        <a:off x="381000" y="6248400"/>
                        <a:ext cx="12192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19600" y="152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St. Helens, 1982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uiExpand="1" build="p"/>
      <p:bldP spid="5" grpId="0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442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153400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But airborne ash can reach hundreds or thousands of miles downwind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143000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Eyjafjallajökull, Iceland,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Persisted for 3 weeks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Shut down air traffic in Europe ~1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~$5B economic loss</a:t>
            </a:r>
            <a:endParaRPr lang="en-US" dirty="0"/>
          </a:p>
        </p:txBody>
      </p:sp>
      <p:grpSp>
        <p:nvGrpSpPr>
          <p:cNvPr id="4105" name="Group 4104"/>
          <p:cNvGrpSpPr/>
          <p:nvPr/>
        </p:nvGrpSpPr>
        <p:grpSpPr>
          <a:xfrm>
            <a:off x="5257800" y="4343400"/>
            <a:ext cx="3733800" cy="2476500"/>
            <a:chOff x="5257800" y="4343400"/>
            <a:chExt cx="3733800" cy="2476500"/>
          </a:xfrm>
        </p:grpSpPr>
        <p:pic>
          <p:nvPicPr>
            <p:cNvPr id="10" name="Picture 2" descr="http://static.guim.co.uk/sys-images/Guardian/Pix/pictures/2010/4/18/1271608204906/Travellers-pass-a-board-s-00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4343400"/>
              <a:ext cx="3149600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257800" y="6450568"/>
              <a:ext cx="37338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The eruption that shut down Europe</a:t>
              </a:r>
              <a:endParaRPr lang="en-US" dirty="0"/>
            </a:p>
          </p:txBody>
        </p:sp>
      </p:grpSp>
      <p:pic>
        <p:nvPicPr>
          <p:cNvPr id="32" name="Picture 80" descr="2010041618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001496"/>
            <a:ext cx="5178911" cy="284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4572000"/>
            <a:ext cx="178202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no-fly zone</a:t>
            </a:r>
            <a:endParaRPr lang="en-US" sz="2000" dirty="0"/>
          </a:p>
        </p:txBody>
      </p:sp>
      <p:cxnSp>
        <p:nvCxnSpPr>
          <p:cNvPr id="12" name="Straight Arrow Connector 11"/>
          <p:cNvCxnSpPr>
            <a:stCxn id="3" idx="3"/>
          </p:cNvCxnSpPr>
          <p:nvPr/>
        </p:nvCxnSpPr>
        <p:spPr>
          <a:xfrm>
            <a:off x="2086826" y="4772055"/>
            <a:ext cx="656374" cy="1047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" y="17584"/>
            <a:ext cx="9164438" cy="6840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228600"/>
            <a:ext cx="5486400" cy="1905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Tephra fall hazards can extend several hundred kilometers downwind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2362200"/>
            <a:ext cx="3581400" cy="2286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Darkness in Yakima at noon, May 18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62484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Yakima, 140km downwind, May 18, 1980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28600"/>
            <a:ext cx="3297001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1066800" y="10668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914400" y="1219200"/>
            <a:ext cx="228600" cy="9144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1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666786" cy="4534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4343400" cy="1173162"/>
          </a:xfr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dirty="0" smtClean="0"/>
              <a:t>In central Washington</a:t>
            </a:r>
            <a:br>
              <a:rPr lang="en-US" sz="2800" dirty="0" smtClean="0"/>
            </a:br>
            <a:r>
              <a:rPr lang="en-US" sz="2800" dirty="0" smtClean="0"/>
              <a:t>Thickness decreased, then increased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724400"/>
            <a:ext cx="3886200" cy="1066800"/>
          </a:xfr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Ritzville, WA, 300 km downwind</a:t>
            </a:r>
          </a:p>
          <a:p>
            <a:r>
              <a:rPr lang="en-US" dirty="0" smtClean="0"/>
              <a:t>A maximum of 40 mm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784106"/>
            <a:ext cx="3810000" cy="50387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5410200" y="6400800"/>
            <a:ext cx="3276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Spokane Spokesman-Review photo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943600" y="1905000"/>
            <a:ext cx="1305229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Ritzville</a:t>
            </a:r>
            <a:endParaRPr lang="en-US" sz="2800" dirty="0"/>
          </a:p>
        </p:txBody>
      </p:sp>
      <p:cxnSp>
        <p:nvCxnSpPr>
          <p:cNvPr id="22" name="Straight Arrow Connector 21"/>
          <p:cNvCxnSpPr>
            <a:stCxn id="20" idx="1"/>
          </p:cNvCxnSpPr>
          <p:nvPr/>
        </p:nvCxnSpPr>
        <p:spPr>
          <a:xfrm flipH="1">
            <a:off x="4572000" y="2166610"/>
            <a:ext cx="1371600" cy="42419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629400" y="2438400"/>
            <a:ext cx="76200" cy="6096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2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89"/>
            <a:ext cx="9126415" cy="684481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953000"/>
            <a:ext cx="533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And in Eastern Washington, ash fell as aggregates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4114800" cy="266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5334000" y="685800"/>
            <a:ext cx="1600200" cy="114300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304800"/>
            <a:ext cx="152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Ash clusters?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791200" y="533400"/>
            <a:ext cx="914400" cy="762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2400" y="76200"/>
            <a:ext cx="441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Spokane, WA, Spokane Spokesman-Review Photo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33600" y="3048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14600"/>
            <a:ext cx="3513307" cy="24288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>
            <a:off x="6553200" y="3124200"/>
            <a:ext cx="381000" cy="0"/>
          </a:xfrm>
          <a:prstGeom prst="straightConnector1">
            <a:avLst/>
          </a:prstGeom>
          <a:ln w="38100"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010400" y="2971800"/>
            <a:ext cx="89800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0.5 mm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4572000"/>
            <a:ext cx="3048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Ash clusters on painted cardboard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562600" y="5105400"/>
            <a:ext cx="31242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“Much of the ash . . fell in the form of composite clusters, 0.25 to 0.5 mm in diameter”*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00600" y="6477000"/>
            <a:ext cx="396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*</a:t>
            </a:r>
            <a:r>
              <a:rPr lang="en-US" sz="1400" dirty="0" err="1" smtClean="0">
                <a:solidFill>
                  <a:schemeClr val="bg1"/>
                </a:solidFill>
              </a:rPr>
              <a:t>Sorem</a:t>
            </a:r>
            <a:r>
              <a:rPr lang="en-US" sz="1400" dirty="0" smtClean="0">
                <a:solidFill>
                  <a:schemeClr val="bg1"/>
                </a:solidFill>
              </a:rPr>
              <a:t>, 1982, J. </a:t>
            </a:r>
            <a:r>
              <a:rPr lang="en-US" sz="1400" dirty="0" err="1" smtClean="0">
                <a:solidFill>
                  <a:schemeClr val="bg1"/>
                </a:solidFill>
              </a:rPr>
              <a:t>Volcanol</a:t>
            </a:r>
            <a:r>
              <a:rPr lang="en-US" sz="1400" dirty="0" smtClean="0">
                <a:solidFill>
                  <a:schemeClr val="bg1"/>
                </a:solidFill>
              </a:rPr>
              <a:t>. </a:t>
            </a:r>
            <a:r>
              <a:rPr lang="en-US" sz="1400" dirty="0" err="1" smtClean="0">
                <a:solidFill>
                  <a:schemeClr val="bg1"/>
                </a:solidFill>
              </a:rPr>
              <a:t>Geotherm</a:t>
            </a:r>
            <a:r>
              <a:rPr lang="en-US" sz="1400" dirty="0" smtClean="0">
                <a:solidFill>
                  <a:schemeClr val="bg1"/>
                </a:solidFill>
              </a:rPr>
              <a:t>. Res. 13:63-71.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2438400" y="3124200"/>
            <a:ext cx="26670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143000"/>
            <a:ext cx="4724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Then it decreased again, falling in clusters throughout much of eastern Washington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0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 animBg="1"/>
      <p:bldP spid="20" grpId="0" animBg="1"/>
      <p:bldP spid="21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3510"/>
            <a:ext cx="9070622" cy="5644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May 18 was followed by other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3200400" cy="2971800"/>
          </a:xfrm>
        </p:spPr>
        <p:txBody>
          <a:bodyPr>
            <a:normAutofit/>
          </a:bodyPr>
          <a:lstStyle/>
          <a:p>
            <a:r>
              <a:rPr lang="en-US" dirty="0" smtClean="0"/>
              <a:t>Several 1980</a:t>
            </a:r>
          </a:p>
          <a:p>
            <a:r>
              <a:rPr lang="en-US" dirty="0" smtClean="0"/>
              <a:t>1989-91</a:t>
            </a:r>
          </a:p>
          <a:p>
            <a:r>
              <a:rPr lang="en-US" dirty="0" smtClean="0"/>
              <a:t>2004-2008</a:t>
            </a:r>
          </a:p>
          <a:p>
            <a:r>
              <a:rPr lang="en-US" dirty="0" smtClean="0"/>
              <a:t>Flights canceled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1800" y="6248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Portland, June 12, 1980(?) (photo from Pinterest)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810000"/>
            <a:ext cx="1955800" cy="2933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86600" y="61722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July 22, 1980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M. </a:t>
            </a:r>
            <a:r>
              <a:rPr lang="en-US" sz="1400" dirty="0" err="1" smtClean="0">
                <a:solidFill>
                  <a:schemeClr val="bg1"/>
                </a:solidFill>
              </a:rPr>
              <a:t>Doukas</a:t>
            </a:r>
            <a:r>
              <a:rPr lang="en-US" sz="1400" dirty="0" smtClean="0">
                <a:solidFill>
                  <a:schemeClr val="bg1"/>
                </a:solidFill>
              </a:rPr>
              <a:t> photo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1839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7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33400"/>
            <a:ext cx="3566160" cy="2228850"/>
          </a:xfrm>
          <a:prstGeom prst="rect">
            <a:avLst/>
          </a:prstGeom>
        </p:spPr>
      </p:pic>
      <p:sp>
        <p:nvSpPr>
          <p:cNvPr id="11366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34290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>
                <a:latin typeface="Univers" pitchFamily="34" charset="0"/>
              </a:rPr>
              <a:t>What damage does tephra do?</a:t>
            </a:r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3825" y="1295400"/>
            <a:ext cx="3657600" cy="21336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1800" dirty="0" smtClean="0">
                <a:latin typeface="Univers" pitchFamily="34" charset="0"/>
              </a:rPr>
              <a:t>Reduces visibility</a:t>
            </a:r>
          </a:p>
          <a:p>
            <a:pPr eaLnBrk="1" hangingPunct="1">
              <a:defRPr/>
            </a:pPr>
            <a:r>
              <a:rPr lang="en-US" sz="1800" dirty="0" smtClean="0">
                <a:latin typeface="Univers" pitchFamily="34" charset="0"/>
              </a:rPr>
              <a:t>Clogs water &amp; sewer lines</a:t>
            </a:r>
          </a:p>
          <a:p>
            <a:pPr eaLnBrk="1" hangingPunct="1">
              <a:defRPr/>
            </a:pPr>
            <a:r>
              <a:rPr lang="en-US" sz="1800" dirty="0" smtClean="0">
                <a:latin typeface="Univers" pitchFamily="34" charset="0"/>
              </a:rPr>
              <a:t>Causes respiratory problems</a:t>
            </a:r>
          </a:p>
          <a:p>
            <a:pPr>
              <a:defRPr/>
            </a:pPr>
            <a:r>
              <a:rPr lang="en-US" sz="1800" dirty="0" smtClean="0">
                <a:latin typeface="Univers" pitchFamily="34" charset="0"/>
              </a:rPr>
              <a:t>Can threaten roof collapse (when several cm thick or more)</a:t>
            </a:r>
            <a:endParaRPr lang="en-US" sz="1800" dirty="0">
              <a:latin typeface="Univers" pitchFamily="34" charset="0"/>
            </a:endParaRPr>
          </a:p>
          <a:p>
            <a:pPr eaLnBrk="1" hangingPunct="1">
              <a:defRPr/>
            </a:pPr>
            <a:r>
              <a:rPr lang="en-US" sz="1800" dirty="0" smtClean="0">
                <a:latin typeface="Univers" pitchFamily="34" charset="0"/>
              </a:rPr>
              <a:t>Can endanger aircraft</a:t>
            </a:r>
          </a:p>
        </p:txBody>
      </p:sp>
      <p:sp>
        <p:nvSpPr>
          <p:cNvPr id="43015" name="TextBox 1"/>
          <p:cNvSpPr txBox="1">
            <a:spLocks noChangeArrowheads="1"/>
          </p:cNvSpPr>
          <p:nvPr/>
        </p:nvSpPr>
        <p:spPr bwMode="auto">
          <a:xfrm>
            <a:off x="7772400" y="3219450"/>
            <a:ext cx="13112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FFFFFF"/>
                </a:solidFill>
                <a:latin typeface="Verdana, Arial, Helvetica, sans"/>
              </a:rPr>
              <a:t>Douglas Miller</a:t>
            </a:r>
            <a:r>
              <a:rPr lang="en-US" altLang="en-US" sz="120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©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286000"/>
            <a:ext cx="3413760" cy="21336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334000" y="4343400"/>
            <a:ext cx="3413760" cy="2133600"/>
            <a:chOff x="5334000" y="4343400"/>
            <a:chExt cx="3413760" cy="21336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4343400"/>
              <a:ext cx="3413760" cy="21336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553200" y="4419600"/>
              <a:ext cx="204735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Clark Air Base, 1991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209800" y="4267200"/>
            <a:ext cx="3352800" cy="2278487"/>
            <a:chOff x="2209800" y="4267200"/>
            <a:chExt cx="3352800" cy="227848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4267200"/>
              <a:ext cx="3352800" cy="2278487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286000" y="4343400"/>
              <a:ext cx="2057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/>
                <a:t>Futaleufu</a:t>
              </a:r>
              <a:r>
                <a:rPr lang="en-US" sz="1200" dirty="0" smtClean="0"/>
                <a:t>, Argentina, 2008</a:t>
              </a:r>
              <a:endParaRPr lang="en-US" sz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52413" y="3573463"/>
            <a:ext cx="3694112" cy="2446337"/>
            <a:chOff x="252413" y="3573463"/>
            <a:chExt cx="3694112" cy="2446337"/>
          </a:xfrm>
        </p:grpSpPr>
        <p:pic>
          <p:nvPicPr>
            <p:cNvPr id="43016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413" y="3573463"/>
              <a:ext cx="3694112" cy="24463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017" name="TextBox 2"/>
            <p:cNvSpPr txBox="1">
              <a:spLocks noChangeArrowheads="1"/>
            </p:cNvSpPr>
            <p:nvPr/>
          </p:nvSpPr>
          <p:spPr bwMode="auto">
            <a:xfrm>
              <a:off x="304800" y="5715000"/>
              <a:ext cx="23241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U.S. Navy photograph by R. L. </a:t>
              </a:r>
              <a:r>
                <a:rPr lang="en-US" altLang="en-US" sz="10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Rieger</a:t>
              </a:r>
              <a:endParaRPr lang="en-US" altLang="en-US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81000" y="3733800"/>
              <a:ext cx="23622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/>
                <a:t>Cubi</a:t>
              </a:r>
              <a:r>
                <a:rPr lang="en-US" sz="1400" dirty="0" smtClean="0"/>
                <a:t> Point, Philippines, 1991</a:t>
              </a:r>
              <a:endParaRPr lang="en-US" sz="14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953000" y="533400"/>
            <a:ext cx="2900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Pinatubo: USGS photo by R.P. Hoblitt 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5562600" y="2362200"/>
            <a:ext cx="2827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Pinatubo: USGS photo by W.E. Scott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5715000" y="6172200"/>
            <a:ext cx="1095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USGS photo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839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36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3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6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36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ash clouds threaten aircraft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4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152400" y="1905000"/>
            <a:ext cx="5715000" cy="3733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ash on jet engines</a:t>
            </a:r>
            <a:endParaRPr lang="en-US" dirty="0"/>
          </a:p>
        </p:txBody>
      </p:sp>
      <p:pic>
        <p:nvPicPr>
          <p:cNvPr id="60" name="Content Placeholder 3" descr="turbofan image.jpg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449619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4"/>
          <p:cNvSpPr txBox="1"/>
          <p:nvPr/>
        </p:nvSpPr>
        <p:spPr>
          <a:xfrm>
            <a:off x="381000" y="5029200"/>
            <a:ext cx="114458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Intake Fan</a:t>
            </a:r>
          </a:p>
        </p:txBody>
      </p:sp>
      <p:sp>
        <p:nvSpPr>
          <p:cNvPr id="66" name="TextBox 9"/>
          <p:cNvSpPr txBox="1"/>
          <p:nvPr/>
        </p:nvSpPr>
        <p:spPr>
          <a:xfrm>
            <a:off x="3276601" y="4724400"/>
            <a:ext cx="1371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Combustion Chamber</a:t>
            </a:r>
          </a:p>
        </p:txBody>
      </p:sp>
      <p:sp>
        <p:nvSpPr>
          <p:cNvPr id="67" name="TextBox 10"/>
          <p:cNvSpPr txBox="1"/>
          <p:nvPr/>
        </p:nvSpPr>
        <p:spPr>
          <a:xfrm>
            <a:off x="4267200" y="4267200"/>
            <a:ext cx="8969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Turbine</a:t>
            </a:r>
          </a:p>
        </p:txBody>
      </p:sp>
      <p:cxnSp>
        <p:nvCxnSpPr>
          <p:cNvPr id="68" name="Straight Arrow Connector 67"/>
          <p:cNvCxnSpPr>
            <a:stCxn id="61" idx="0"/>
          </p:cNvCxnSpPr>
          <p:nvPr/>
        </p:nvCxnSpPr>
        <p:spPr>
          <a:xfrm flipV="1">
            <a:off x="953294" y="4876800"/>
            <a:ext cx="418306" cy="15240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71" name="TextBox 20"/>
          <p:cNvSpPr txBox="1">
            <a:spLocks noChangeArrowheads="1"/>
          </p:cNvSpPr>
          <p:nvPr/>
        </p:nvSpPr>
        <p:spPr bwMode="auto">
          <a:xfrm rot="1065795">
            <a:off x="3351576" y="2796979"/>
            <a:ext cx="2408238" cy="36830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 flipV="1">
            <a:off x="3048000" y="4191000"/>
            <a:ext cx="914400" cy="38100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74" name="Straight Arrow Connector 73"/>
          <p:cNvCxnSpPr/>
          <p:nvPr/>
        </p:nvCxnSpPr>
        <p:spPr>
          <a:xfrm flipH="1" flipV="1">
            <a:off x="3733800" y="3886200"/>
            <a:ext cx="685800" cy="38100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391399" cy="1143000"/>
          </a:xfrm>
          <a:solidFill>
            <a:srgbClr val="FFFFFF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Ash melts in the combustion chamber</a:t>
            </a:r>
          </a:p>
          <a:p>
            <a:r>
              <a:rPr lang="en-US" dirty="0" smtClean="0"/>
              <a:t>Coats &amp; clogs nozzle guide vanes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  <p:pic>
        <p:nvPicPr>
          <p:cNvPr id="23" name="Picture 2" descr="N:\Ash-Aviation\Vol Engine Damage Photos\Engine_damag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0"/>
            <a:ext cx="3657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5257800" y="6324600"/>
            <a:ext cx="3671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prstClr val="black"/>
                </a:solidFill>
              </a:rPr>
              <a:t>Damage from 1989 severe ash encounter in Alaska</a:t>
            </a:r>
          </a:p>
        </p:txBody>
      </p:sp>
    </p:spTree>
    <p:extLst>
      <p:ext uri="{BB962C8B-B14F-4D97-AF65-F5344CB8AC3E}">
        <p14:creationId xmlns:p14="http://schemas.microsoft.com/office/powerpoint/2010/main" val="103655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540750" cy="762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129 Total </a:t>
            </a:r>
            <a:r>
              <a:rPr lang="en-US" dirty="0">
                <a:effectLst/>
              </a:rPr>
              <a:t>airline incidents, 1953-2010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4648200" y="4267200"/>
            <a:ext cx="34972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From Guffanti et al., USGS Data Series 545, 2010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43400" y="1066800"/>
            <a:ext cx="4343400" cy="3200400"/>
            <a:chOff x="3581400" y="1447800"/>
            <a:chExt cx="4343400" cy="3200400"/>
          </a:xfrm>
        </p:grpSpPr>
        <p:pic>
          <p:nvPicPr>
            <p:cNvPr id="37900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400" y="1447800"/>
              <a:ext cx="4267200" cy="3200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902" name="Text Box 14"/>
            <p:cNvSpPr txBox="1">
              <a:spLocks noChangeArrowheads="1"/>
            </p:cNvSpPr>
            <p:nvPr/>
          </p:nvSpPr>
          <p:spPr bwMode="auto">
            <a:xfrm>
              <a:off x="5257800" y="1447800"/>
              <a:ext cx="1087438" cy="822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St.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Helens</a:t>
              </a:r>
            </a:p>
          </p:txBody>
        </p:sp>
        <p:sp>
          <p:nvSpPr>
            <p:cNvPr id="37903" name="Line 15"/>
            <p:cNvSpPr>
              <a:spLocks noChangeShapeType="1"/>
            </p:cNvSpPr>
            <p:nvPr/>
          </p:nvSpPr>
          <p:spPr bwMode="auto">
            <a:xfrm>
              <a:off x="5791200" y="2057400"/>
              <a:ext cx="0" cy="4572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6858000" y="1447800"/>
              <a:ext cx="1066800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Pinatubo</a:t>
              </a:r>
            </a:p>
          </p:txBody>
        </p:sp>
        <p:sp>
          <p:nvSpPr>
            <p:cNvPr id="37906" name="Line 18"/>
            <p:cNvSpPr>
              <a:spLocks noChangeShapeType="1"/>
            </p:cNvSpPr>
            <p:nvPr/>
          </p:nvSpPr>
          <p:spPr bwMode="auto">
            <a:xfrm flipH="1">
              <a:off x="6553200" y="1676400"/>
              <a:ext cx="381000" cy="1524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066800"/>
            <a:ext cx="3581400" cy="2667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94 with engine or airframe damage</a:t>
            </a:r>
          </a:p>
          <a:p>
            <a:r>
              <a:rPr lang="en-US" sz="2000" dirty="0" smtClean="0"/>
              <a:t>26 with “significant to very severe damage” (</a:t>
            </a:r>
            <a:r>
              <a:rPr lang="en-US" sz="2000" dirty="0" smtClean="0">
                <a:solidFill>
                  <a:srgbClr val="FF0000"/>
                </a:solidFill>
              </a:rPr>
              <a:t>red dots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9 with total engine shutdown</a:t>
            </a:r>
          </a:p>
          <a:p>
            <a:r>
              <a:rPr lang="en-US" sz="2000" dirty="0" smtClean="0"/>
              <a:t>Most encounters happen during big events (Pinatubo)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5638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Ash at </a:t>
            </a:r>
            <a:r>
              <a:rPr lang="en-US" sz="1600" dirty="0" err="1" smtClean="0"/>
              <a:t>Jogyakarta</a:t>
            </a:r>
            <a:r>
              <a:rPr lang="en-US" sz="1600" dirty="0" smtClean="0"/>
              <a:t> Airport during 2014 eruption of Kelut volcano, Indonesia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2133600"/>
            <a:ext cx="1236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Severe</a:t>
            </a:r>
          </a:p>
          <a:p>
            <a:r>
              <a:rPr lang="en-US" dirty="0" smtClean="0"/>
              <a:t>encounters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943600" y="2514600"/>
            <a:ext cx="609600" cy="76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077200" y="2057400"/>
            <a:ext cx="228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43800" y="1676400"/>
            <a:ext cx="905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Chaitén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5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has the scientific community responded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200"/>
          </a:xfrm>
          <a:solidFill>
            <a:srgbClr val="B2B2B2">
              <a:alpha val="50196"/>
            </a:srgb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Ash clouds and aviation</a:t>
            </a:r>
          </a:p>
          <a:p>
            <a:pPr lvl="1"/>
            <a:r>
              <a:rPr lang="en-US" dirty="0" smtClean="0"/>
              <a:t>Aviation is a global community; requires a global response</a:t>
            </a:r>
          </a:p>
          <a:p>
            <a:r>
              <a:rPr lang="en-US" dirty="0" smtClean="0"/>
              <a:t>Ash deposits</a:t>
            </a:r>
          </a:p>
          <a:p>
            <a:pPr lvl="1"/>
            <a:r>
              <a:rPr lang="en-US" dirty="0" smtClean="0"/>
              <a:t>Affects primarily communities on the ground</a:t>
            </a:r>
          </a:p>
          <a:p>
            <a:pPr lvl="1"/>
            <a:r>
              <a:rPr lang="en-US" dirty="0" smtClean="0"/>
              <a:t>Response is local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2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effectLst/>
              </a:rPr>
              <a:t>The Global response to the ash-cloud hazard </a:t>
            </a:r>
            <a:endParaRPr lang="en-US" sz="4000" dirty="0">
              <a:effectLst/>
            </a:endParaRP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3048000"/>
          </a:xfrm>
          <a:solidFill>
            <a:srgbClr val="B2B2B2">
              <a:alpha val="74902"/>
            </a:srgb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>
                <a:effectLst/>
              </a:rPr>
              <a:t>1982: The International Civil Aviation Organization (ICAO) </a:t>
            </a:r>
            <a:r>
              <a:rPr lang="en-US" sz="2800" dirty="0" smtClean="0">
                <a:effectLst/>
              </a:rPr>
              <a:t>develops procedures to detect and forecast ash-clouds through:</a:t>
            </a:r>
            <a:endParaRPr lang="en-US" sz="2800" dirty="0">
              <a:effectLst/>
            </a:endParaRPr>
          </a:p>
          <a:p>
            <a:pPr lvl="1"/>
            <a:r>
              <a:rPr lang="en-US" sz="2400" i="1" dirty="0" smtClean="0">
                <a:effectLst/>
              </a:rPr>
              <a:t>Meteorological </a:t>
            </a:r>
            <a:r>
              <a:rPr lang="en-US" sz="2400" i="1" dirty="0">
                <a:effectLst/>
              </a:rPr>
              <a:t>watch offices</a:t>
            </a:r>
            <a:r>
              <a:rPr lang="en-US" sz="2400" dirty="0">
                <a:effectLst/>
              </a:rPr>
              <a:t> </a:t>
            </a:r>
            <a:r>
              <a:rPr lang="en-US" sz="2400" dirty="0" smtClean="0">
                <a:effectLst/>
              </a:rPr>
              <a:t>issue </a:t>
            </a:r>
            <a:r>
              <a:rPr lang="en-US" sz="2400" dirty="0">
                <a:effectLst/>
              </a:rPr>
              <a:t>warning messages (SIGMETs</a:t>
            </a:r>
            <a:r>
              <a:rPr lang="en-US" sz="2400" dirty="0" smtClean="0">
                <a:effectLst/>
              </a:rPr>
              <a:t>) warning of ash clouds</a:t>
            </a:r>
            <a:endParaRPr lang="en-US" sz="2400" dirty="0">
              <a:effectLst/>
            </a:endParaRPr>
          </a:p>
          <a:p>
            <a:pPr lvl="1"/>
            <a:r>
              <a:rPr lang="en-US" sz="2400" i="1" dirty="0" smtClean="0">
                <a:effectLst/>
              </a:rPr>
              <a:t>Volcanic </a:t>
            </a:r>
            <a:r>
              <a:rPr lang="en-US" sz="2400" i="1" dirty="0">
                <a:effectLst/>
              </a:rPr>
              <a:t>Ash Advisory Centers</a:t>
            </a:r>
            <a:r>
              <a:rPr lang="en-US" sz="2400" dirty="0">
                <a:effectLst/>
              </a:rPr>
              <a:t> (VAAC’s) </a:t>
            </a:r>
            <a:r>
              <a:rPr lang="en-US" sz="2400" dirty="0" smtClean="0">
                <a:effectLst/>
              </a:rPr>
              <a:t>forecast </a:t>
            </a:r>
            <a:r>
              <a:rPr lang="en-US" sz="2400" dirty="0">
                <a:effectLst/>
              </a:rPr>
              <a:t>dispersion &amp; trajectories of ash clouds.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4191000" y="6477000"/>
            <a:ext cx="457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Sheveluch eruption of 3/29/07. Photo by Yuri Demyanchuk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7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uiExpand="1" build="p" bldLvl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9088582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52600" y="228600"/>
            <a:ext cx="6172200" cy="914400"/>
          </a:xfrm>
          <a:solidFill>
            <a:srgbClr val="FFFFFF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effectLst/>
                <a:latin typeface="Trebuchet MS" pitchFamily="34" charset="0"/>
              </a:rPr>
              <a:t>Volcanic Ash Advisory Centers </a:t>
            </a:r>
            <a:endParaRPr lang="en-US" sz="3200" b="1" i="1" dirty="0">
              <a:solidFill>
                <a:srgbClr val="000000"/>
              </a:solidFill>
              <a:effectLst/>
              <a:latin typeface="Trebuchet MS" pitchFamily="34" charset="0"/>
            </a:endParaRPr>
          </a:p>
        </p:txBody>
      </p:sp>
      <p:sp>
        <p:nvSpPr>
          <p:cNvPr id="48133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4267200"/>
            <a:ext cx="5184775" cy="2133600"/>
          </a:xfr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r>
              <a:rPr lang="en-US" sz="2400" dirty="0" smtClean="0">
                <a:effectLst/>
              </a:rPr>
              <a:t>Nine VAAC regions worldwide</a:t>
            </a:r>
          </a:p>
          <a:p>
            <a:r>
              <a:rPr lang="en-US" sz="2400" dirty="0" smtClean="0">
                <a:effectLst/>
              </a:rPr>
              <a:t>Each center is responsible for:</a:t>
            </a:r>
          </a:p>
          <a:p>
            <a:pPr lvl="1"/>
            <a:r>
              <a:rPr lang="en-US" sz="2000" dirty="0" smtClean="0">
                <a:effectLst/>
              </a:rPr>
              <a:t>Detecting ash clouds it its region</a:t>
            </a:r>
          </a:p>
          <a:p>
            <a:pPr lvl="1"/>
            <a:r>
              <a:rPr lang="en-US" sz="2000" dirty="0" smtClean="0">
                <a:effectLst/>
              </a:rPr>
              <a:t>Forecasting cloud movement</a:t>
            </a:r>
          </a:p>
          <a:p>
            <a:pPr lvl="1"/>
            <a:r>
              <a:rPr lang="en-US" sz="2000" dirty="0" smtClean="0">
                <a:effectLst/>
              </a:rPr>
              <a:t>Communicating ash-cloud warnings</a:t>
            </a:r>
          </a:p>
          <a:p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081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891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838200"/>
          </a:xfrm>
        </p:spPr>
        <p:txBody>
          <a:bodyPr/>
          <a:lstStyle/>
          <a:p>
            <a:r>
              <a:rPr lang="en-US" sz="3600" dirty="0">
                <a:effectLst/>
              </a:rPr>
              <a:t>U.S. </a:t>
            </a:r>
            <a:r>
              <a:rPr lang="en-US" sz="3600" dirty="0" smtClean="0">
                <a:effectLst/>
              </a:rPr>
              <a:t>response</a:t>
            </a:r>
            <a:endParaRPr lang="en-US" sz="3600" dirty="0">
              <a:effectLst/>
            </a:endParaRPr>
          </a:p>
        </p:txBody>
      </p:sp>
      <p:sp>
        <p:nvSpPr>
          <p:cNvPr id="38916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914400"/>
            <a:ext cx="3813175" cy="4876800"/>
          </a:xfrm>
          <a:solidFill>
            <a:srgbClr val="B2B2B2">
              <a:alpha val="74902"/>
            </a:srgbClr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1988: NOAA forms </a:t>
            </a:r>
            <a:r>
              <a:rPr lang="en-US" sz="2800" dirty="0"/>
              <a:t>VAACs </a:t>
            </a:r>
            <a:r>
              <a:rPr lang="en-US" sz="2800" dirty="0" smtClean="0"/>
              <a:t>in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Anchorage (N. Pacific)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Washington D. C. (</a:t>
            </a:r>
            <a:r>
              <a:rPr lang="en-US" sz="2400" dirty="0" err="1"/>
              <a:t>Conus</a:t>
            </a:r>
            <a:r>
              <a:rPr lang="en-US" sz="2400" dirty="0"/>
              <a:t>)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1988: Formation of the  </a:t>
            </a:r>
            <a:r>
              <a:rPr lang="en-US" sz="2800" dirty="0"/>
              <a:t>Alaska Volcano Observatory </a:t>
            </a:r>
            <a:r>
              <a:rPr lang="en-US" sz="2800" dirty="0" smtClean="0"/>
              <a:t>as </a:t>
            </a:r>
            <a:r>
              <a:rPr lang="en-US" sz="2800" dirty="0"/>
              <a:t>a </a:t>
            </a:r>
            <a:r>
              <a:rPr lang="en-US" sz="2800" dirty="0" smtClean="0"/>
              <a:t>joint venture </a:t>
            </a:r>
            <a:r>
              <a:rPr lang="en-US" sz="2800" dirty="0"/>
              <a:t>between: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 USGS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Univ. AK Fairbanks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AK Div. of Geol. &amp; Geophysical Sciences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AVO works closely with the Anchorage VAAC</a:t>
            </a:r>
            <a:endParaRPr lang="en-US" sz="2800" dirty="0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191000" y="6477000"/>
            <a:ext cx="457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Sheveluch eruption of 3/29/07. Photo by Yuri Demyanchuk</a:t>
            </a:r>
          </a:p>
        </p:txBody>
      </p:sp>
      <p:pic>
        <p:nvPicPr>
          <p:cNvPr id="38918" name="Picture 6" descr="Pages from VOLCPLAN-20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8122">
            <a:off x="4876800" y="1219200"/>
            <a:ext cx="376872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19600" y="1981200"/>
            <a:ext cx="434340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In the U.S., ash-cloud forecasts are officially issued by NOAA (not the USGS)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“if it’s in the air, it’s weather”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“If it’s on the ground, it’s geology”</a:t>
            </a:r>
            <a:endParaRPr lang="en-US" sz="2400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0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uiExpand="1" build="p" bldLvl="2" animBg="1"/>
      <p:bldP spid="2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Responding to ground-based hazards  in the Pacific Northwest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8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1228" cy="6934200"/>
          </a:xfrm>
        </p:spPr>
      </p:pic>
      <p:sp>
        <p:nvSpPr>
          <p:cNvPr id="5" name="TextBox 4"/>
          <p:cNvSpPr txBox="1"/>
          <p:nvPr/>
        </p:nvSpPr>
        <p:spPr>
          <a:xfrm>
            <a:off x="5105400" y="2286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1980 the USGS Cascades Volcano Observatory was established 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monitor activity at: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Mount St. Helens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 Cascades volcanoes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 tools &amp; techniques to mitigate volcanic crises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Understand volcanic processes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6400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Pyroclastic flows in August, 1980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19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3"/>
          <a:stretch/>
        </p:blipFill>
        <p:spPr>
          <a:xfrm>
            <a:off x="-22578" y="1768404"/>
            <a:ext cx="9144000" cy="5120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457200"/>
            <a:ext cx="21336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CVO in 2015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5" descr="ident-small_4_onscreen_png"/>
          <p:cNvPicPr>
            <a:picLocks noChangeAspect="1" noChangeArrowheads="1"/>
          </p:cNvPicPr>
          <p:nvPr/>
        </p:nvPicPr>
        <p:blipFill>
          <a:blip r:embed="rId3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76200" y="6437313"/>
            <a:ext cx="11430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29200" y="228600"/>
            <a:ext cx="3657600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~60 total personnel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~30 Ph.D.-level researchers who study: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Seismology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Volcanic gas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Instrumentation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Process modeling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Sediment analysis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1"/>
            <a:ext cx="2801287" cy="1752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533400" y="1828800"/>
            <a:ext cx="5627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PDX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447800" y="1447800"/>
            <a:ext cx="58881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CVO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981200" y="1676400"/>
            <a:ext cx="3810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066800" y="2057400"/>
            <a:ext cx="5334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95400" y="3124200"/>
            <a:ext cx="121565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Downtown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7" idx="1"/>
          </p:cNvCxnSpPr>
          <p:nvPr/>
        </p:nvCxnSpPr>
        <p:spPr>
          <a:xfrm flipH="1" flipV="1">
            <a:off x="533400" y="3276600"/>
            <a:ext cx="762000" cy="322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8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0" name="Text Box 8"/>
          <p:cNvSpPr txBox="1">
            <a:spLocks noChangeArrowheads="1"/>
          </p:cNvSpPr>
          <p:nvPr/>
        </p:nvSpPr>
        <p:spPr bwMode="auto">
          <a:xfrm>
            <a:off x="304800" y="0"/>
            <a:ext cx="86106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27058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0000"/>
                </a:solidFill>
              </a:rPr>
              <a:t> CVO is also home to the 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0000"/>
                </a:solidFill>
              </a:rPr>
              <a:t>Volcano Disaster Assistance Program (VDAP)</a:t>
            </a:r>
            <a:endParaRPr lang="en-US" sz="3600" dirty="0">
              <a:solidFill>
                <a:srgbClr val="000000"/>
              </a:solidFill>
            </a:endParaRPr>
          </a:p>
        </p:txBody>
      </p:sp>
      <p:pic>
        <p:nvPicPr>
          <p:cNvPr id="90119" name="Picture 7" descr="VDAP_Volcano_Responses_Map_v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2057400"/>
            <a:ext cx="6090487" cy="2667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24600" y="1981200"/>
            <a:ext cx="2209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A partnership with USAID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Established in 1985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Provides international assistance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25 major crisis responses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Helped save 10,000’s lives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Built infrastructure in &gt;12 countries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5562600"/>
            <a:ext cx="8996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Infrastructure        Crisis Response        Training        Volcano hazard science</a:t>
            </a:r>
          </a:p>
        </p:txBody>
      </p:sp>
      <p:pic>
        <p:nvPicPr>
          <p:cNvPr id="37" name="Picture 39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71171" y="6313331"/>
            <a:ext cx="1294172" cy="426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8" name="Objec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4357484"/>
              </p:ext>
            </p:extLst>
          </p:nvPr>
        </p:nvGraphicFramePr>
        <p:xfrm>
          <a:off x="57155" y="6310261"/>
          <a:ext cx="131444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CorelDRAW" r:id="rId6" imgW="914400" imgH="914400" progId="CorelDRAW.Graphic.9">
                  <p:embed/>
                </p:oleObj>
              </mc:Choice>
              <mc:Fallback>
                <p:oleObj name="CorelDRAW" r:id="rId6" imgW="914400" imgH="914400" progId="CorelDRAW.Graphic.9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7155" y="6310261"/>
                        <a:ext cx="1314445" cy="447675"/>
                      </a:xfrm>
                      <a:prstGeom prst="rect">
                        <a:avLst/>
                      </a:prstGeom>
                      <a:solidFill>
                        <a:srgbClr val="008A3E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161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fact sheet map cropp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6" y="0"/>
            <a:ext cx="9184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28600" y="6267450"/>
          <a:ext cx="160020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CorelDRAW" r:id="rId5" imgW="2020824" imgH="585216" progId="CorelDRAW.Graphic.9">
                  <p:embed/>
                </p:oleObj>
              </mc:Choice>
              <mc:Fallback>
                <p:oleObj name="CorelDRAW" r:id="rId5" imgW="2020824" imgH="585216" progId="CorelDRAW.Graphic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6267450"/>
                        <a:ext cx="160020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808823" y="76200"/>
            <a:ext cx="5176417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Arial" charset="0"/>
              </a:rPr>
              <a:t>CVO is also part of a national</a:t>
            </a:r>
          </a:p>
          <a:p>
            <a:pPr algn="ctr">
              <a:defRPr/>
            </a:pPr>
            <a:r>
              <a:rPr lang="en-US" sz="2800" b="1" dirty="0" smtClean="0">
                <a:latin typeface="Arial" charset="0"/>
              </a:rPr>
              <a:t>Volcano </a:t>
            </a:r>
            <a:r>
              <a:rPr lang="en-US" sz="2800" b="1" dirty="0">
                <a:latin typeface="Arial" charset="0"/>
              </a:rPr>
              <a:t>Hazards </a:t>
            </a:r>
            <a:r>
              <a:rPr lang="en-US" sz="2800" b="1" dirty="0" smtClean="0">
                <a:latin typeface="Arial" charset="0"/>
              </a:rPr>
              <a:t>Program</a:t>
            </a:r>
            <a:endParaRPr lang="en-US" sz="2800" b="1" dirty="0">
              <a:latin typeface="Arial" charset="0"/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152400" y="1219200"/>
            <a:ext cx="2286000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1500" dirty="0" smtClean="0"/>
              <a:t> </a:t>
            </a:r>
            <a:r>
              <a:rPr lang="en-US" sz="1500" dirty="0"/>
              <a:t>5 volcano observatories operated with other institutions</a:t>
            </a:r>
          </a:p>
          <a:p>
            <a:pPr eaLnBrk="1" hangingPunct="1">
              <a:buFontTx/>
              <a:buChar char="•"/>
              <a:defRPr/>
            </a:pPr>
            <a:r>
              <a:rPr lang="en-US" sz="1500" dirty="0"/>
              <a:t>125 USGS personnel</a:t>
            </a:r>
          </a:p>
          <a:p>
            <a:pPr eaLnBrk="1" hangingPunct="1">
              <a:buFontTx/>
              <a:buChar char="•"/>
              <a:defRPr/>
            </a:pPr>
            <a:r>
              <a:rPr lang="en-US" sz="1500" dirty="0" smtClean="0"/>
              <a:t>We monitor ~170 active volcanoes in the U.S. (10% of those in the world)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5105400" y="5715000"/>
            <a:ext cx="56991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HVO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8507413" y="3200400"/>
            <a:ext cx="56038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YVO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7010400" y="3200400"/>
            <a:ext cx="569913" cy="304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CVO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5410200" y="1219200"/>
            <a:ext cx="569913" cy="304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Arial" charset="0"/>
              </a:rPr>
              <a:t>AVO</a:t>
            </a:r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6858000" y="3962400"/>
            <a:ext cx="7232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 smtClean="0">
                <a:latin typeface="Arial" charset="0"/>
              </a:rPr>
              <a:t>CalVO</a:t>
            </a:r>
            <a:endParaRPr lang="en-US" sz="1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59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uiExpand="1" build="p" animBg="1"/>
      <p:bldP spid="72710" grpId="0" animBg="1"/>
      <p:bldP spid="72711" grpId="0" animBg="1"/>
      <p:bldP spid="72712" grpId="0" animBg="1"/>
      <p:bldP spid="72713" grpId="0" animBg="1"/>
      <p:bldP spid="727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431221"/>
              </p:ext>
            </p:extLst>
          </p:nvPr>
        </p:nvGraphicFramePr>
        <p:xfrm>
          <a:off x="2057400" y="1295400"/>
          <a:ext cx="6705600" cy="486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Photo Editor Photo" r:id="rId4" imgW="11080440" imgH="8032176" progId="MSPhotoEd.3">
                  <p:embed/>
                </p:oleObj>
              </mc:Choice>
              <mc:Fallback>
                <p:oleObj name="Photo Editor Photo" r:id="rId4" imgW="11080440" imgH="80321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295400"/>
                        <a:ext cx="6705600" cy="486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/>
              <a:t>Assessing tephra hazards by studying eruptive history</a:t>
            </a:r>
            <a:endParaRPr lang="en-US" alt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1143000"/>
            <a:ext cx="1676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Nearly all Cascade volcanoes have erupted in the last 2,000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 average, we have two multi-year eruptions per century.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St. Helens is by far the most active, and </a:t>
            </a:r>
            <a:r>
              <a:rPr lang="en-US" dirty="0" smtClean="0"/>
              <a:t>explosive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92911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6964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156369" y="1158875"/>
            <a:ext cx="1733550" cy="2351088"/>
            <a:chOff x="133350" y="1371600"/>
            <a:chExt cx="1733550" cy="2351088"/>
          </a:xfrm>
        </p:grpSpPr>
        <p:sp>
          <p:nvSpPr>
            <p:cNvPr id="24580" name="TextBox 5"/>
            <p:cNvSpPr txBox="1">
              <a:spLocks noChangeArrowheads="1"/>
            </p:cNvSpPr>
            <p:nvPr/>
          </p:nvSpPr>
          <p:spPr bwMode="auto">
            <a:xfrm flipH="1">
              <a:off x="133350" y="1371600"/>
              <a:ext cx="17145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1" dirty="0" smtClean="0">
                  <a:latin typeface="Arial" pitchFamily="34" charset="0"/>
                </a:rPr>
                <a:t>Threat Level</a:t>
              </a:r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298450" y="1985963"/>
              <a:ext cx="258763" cy="15240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296863" y="2371725"/>
              <a:ext cx="258762" cy="152400"/>
            </a:xfrm>
            <a:prstGeom prst="triangl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8"/>
            <p:cNvSpPr/>
            <p:nvPr/>
          </p:nvSpPr>
          <p:spPr>
            <a:xfrm>
              <a:off x="311150" y="2743200"/>
              <a:ext cx="258763" cy="152400"/>
            </a:xfrm>
            <a:prstGeom prst="triangl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298450" y="3124200"/>
              <a:ext cx="258763" cy="15240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Isosceles Triangle 10"/>
            <p:cNvSpPr/>
            <p:nvPr/>
          </p:nvSpPr>
          <p:spPr>
            <a:xfrm>
              <a:off x="298450" y="3505200"/>
              <a:ext cx="285750" cy="15240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586" name="TextBox 11"/>
            <p:cNvSpPr txBox="1">
              <a:spLocks noChangeArrowheads="1"/>
            </p:cNvSpPr>
            <p:nvPr/>
          </p:nvSpPr>
          <p:spPr bwMode="auto">
            <a:xfrm>
              <a:off x="681038" y="1876425"/>
              <a:ext cx="118586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1" dirty="0" smtClean="0">
                  <a:latin typeface="Arial" pitchFamily="34" charset="0"/>
                </a:rPr>
                <a:t>Very High</a:t>
              </a:r>
            </a:p>
          </p:txBody>
        </p:sp>
        <p:sp>
          <p:nvSpPr>
            <p:cNvPr id="24587" name="TextBox 12"/>
            <p:cNvSpPr txBox="1">
              <a:spLocks noChangeArrowheads="1"/>
            </p:cNvSpPr>
            <p:nvPr/>
          </p:nvSpPr>
          <p:spPr bwMode="auto">
            <a:xfrm>
              <a:off x="681038" y="2246313"/>
              <a:ext cx="690562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1" dirty="0" smtClean="0">
                  <a:latin typeface="Arial" pitchFamily="34" charset="0"/>
                </a:rPr>
                <a:t>High</a:t>
              </a:r>
            </a:p>
          </p:txBody>
        </p:sp>
        <p:sp>
          <p:nvSpPr>
            <p:cNvPr id="24588" name="TextBox 13"/>
            <p:cNvSpPr txBox="1">
              <a:spLocks noChangeArrowheads="1"/>
            </p:cNvSpPr>
            <p:nvPr/>
          </p:nvSpPr>
          <p:spPr bwMode="auto">
            <a:xfrm>
              <a:off x="681038" y="2635250"/>
              <a:ext cx="118586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1" dirty="0" smtClean="0">
                  <a:latin typeface="Arial" pitchFamily="34" charset="0"/>
                </a:rPr>
                <a:t>Moderate</a:t>
              </a:r>
            </a:p>
          </p:txBody>
        </p:sp>
        <p:sp>
          <p:nvSpPr>
            <p:cNvPr id="24589" name="TextBox 14"/>
            <p:cNvSpPr txBox="1">
              <a:spLocks noChangeArrowheads="1"/>
            </p:cNvSpPr>
            <p:nvPr/>
          </p:nvSpPr>
          <p:spPr bwMode="auto">
            <a:xfrm>
              <a:off x="719138" y="3003550"/>
              <a:ext cx="60801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1" dirty="0" smtClean="0">
                  <a:latin typeface="Arial" pitchFamily="34" charset="0"/>
                </a:rPr>
                <a:t>Low</a:t>
              </a:r>
            </a:p>
          </p:txBody>
        </p:sp>
        <p:sp>
          <p:nvSpPr>
            <p:cNvPr id="24590" name="TextBox 15"/>
            <p:cNvSpPr txBox="1">
              <a:spLocks noChangeArrowheads="1"/>
            </p:cNvSpPr>
            <p:nvPr/>
          </p:nvSpPr>
          <p:spPr bwMode="auto">
            <a:xfrm>
              <a:off x="700088" y="3352800"/>
              <a:ext cx="114776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1" dirty="0" smtClean="0">
                  <a:latin typeface="Arial" pitchFamily="34" charset="0"/>
                </a:rPr>
                <a:t>Very Low</a:t>
              </a:r>
            </a:p>
          </p:txBody>
        </p:sp>
      </p:grpSp>
      <p:sp>
        <p:nvSpPr>
          <p:cNvPr id="2" name="Oval 1"/>
          <p:cNvSpPr/>
          <p:nvPr/>
        </p:nvSpPr>
        <p:spPr>
          <a:xfrm>
            <a:off x="2971800" y="1556544"/>
            <a:ext cx="838200" cy="1339056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18151" y="1480429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 Hood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9795" y="1992868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Sisters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5627" y="222340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Newberry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264387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Crater Lake (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Mazama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4572000" y="3429000"/>
            <a:ext cx="362108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latin typeface="Arial" pitchFamily="34" charset="0"/>
              </a:rPr>
              <a:t>10 </a:t>
            </a:r>
            <a:r>
              <a:rPr lang="en-US" altLang="en-US" sz="1800" dirty="0">
                <a:latin typeface="Arial" pitchFamily="34" charset="0"/>
              </a:rPr>
              <a:t>of 17 </a:t>
            </a:r>
            <a:r>
              <a:rPr lang="en-US" altLang="en-US" sz="1800" dirty="0" smtClean="0">
                <a:latin typeface="Arial" pitchFamily="34" charset="0"/>
              </a:rPr>
              <a:t>are </a:t>
            </a:r>
            <a:r>
              <a:rPr lang="en-US" altLang="en-US" sz="1800" dirty="0">
                <a:latin typeface="Arial" pitchFamily="34" charset="0"/>
              </a:rPr>
              <a:t>in the </a:t>
            </a:r>
            <a:r>
              <a:rPr lang="en-US" altLang="en-US" sz="1800" dirty="0" smtClean="0">
                <a:latin typeface="Arial" pitchFamily="34" charset="0"/>
              </a:rPr>
              <a:t>Cascades</a:t>
            </a:r>
            <a:endParaRPr lang="en-US" altLang="en-US" sz="1800" dirty="0" smtClean="0">
              <a:latin typeface="Arial" pitchFamily="34" charset="0"/>
              <a:cs typeface="Arial" pitchFamily="34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1800" dirty="0" smtClean="0">
                <a:latin typeface="Arial" pitchFamily="34" charset="0"/>
                <a:cs typeface="Arial" pitchFamily="34" charset="0"/>
              </a:rPr>
              <a:t>These volcanoes threaten:</a:t>
            </a:r>
          </a:p>
          <a:p>
            <a:pPr marL="1028700" lvl="1" eaLnBrk="1" hangingPunct="1">
              <a:spcBef>
                <a:spcPct val="0"/>
              </a:spcBef>
            </a:pPr>
            <a:r>
              <a:rPr lang="en-US" altLang="en-US" sz="1400" dirty="0" smtClean="0">
                <a:latin typeface="Arial" pitchFamily="34" charset="0"/>
                <a:cs typeface="Arial" pitchFamily="34" charset="0"/>
              </a:rPr>
              <a:t>populated areas</a:t>
            </a:r>
            <a:r>
              <a:rPr lang="en-US" altLang="en-US" sz="1400" dirty="0">
                <a:latin typeface="Arial" pitchFamily="34" charset="0"/>
                <a:cs typeface="Arial" pitchFamily="34" charset="0"/>
              </a:rPr>
              <a:t> </a:t>
            </a:r>
            <a:endParaRPr lang="en-US" altLang="en-US" sz="1400" dirty="0" smtClean="0">
              <a:latin typeface="Arial" pitchFamily="34" charset="0"/>
              <a:cs typeface="Arial" pitchFamily="34" charset="0"/>
            </a:endParaRPr>
          </a:p>
          <a:p>
            <a:pPr marL="1028700" lvl="1" eaLnBrk="1" hangingPunct="1">
              <a:spcBef>
                <a:spcPct val="0"/>
              </a:spcBef>
            </a:pPr>
            <a:r>
              <a:rPr lang="en-US" altLang="en-US" sz="1400" dirty="0" smtClean="0">
                <a:latin typeface="Arial" pitchFamily="34" charset="0"/>
                <a:cs typeface="Arial" pitchFamily="34" charset="0"/>
              </a:rPr>
              <a:t>infrastructure</a:t>
            </a:r>
            <a:endParaRPr lang="en-US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233486"/>
            <a:ext cx="1958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2005 National Volcanic Threat Assessment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09800" y="152400"/>
            <a:ext cx="57912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We have ranked the U.S. Volcanoes that pose the greatest threat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51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22" y="821499"/>
            <a:ext cx="8665097" cy="510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3200" y="1066800"/>
            <a:ext cx="211358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 at Mount Hood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Crater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Lake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218870" y="1676400"/>
            <a:ext cx="5629729" cy="37338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1066800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At least 116 geologically young volcanic vents in Oregon!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209800"/>
            <a:ext cx="201850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 at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South Sister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 at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Newberry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286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Other volcanoes in Oregon also  pose a threat</a:t>
            </a:r>
            <a:endParaRPr lang="en-US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4038600" y="3581400"/>
            <a:ext cx="4941621" cy="3056251"/>
            <a:chOff x="4038600" y="3581400"/>
            <a:chExt cx="4941621" cy="305625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3581400"/>
              <a:ext cx="4941621" cy="305625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001000" y="4648200"/>
              <a:ext cx="66877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Bend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1" idx="0"/>
            </p:cNvCxnSpPr>
            <p:nvPr/>
          </p:nvCxnSpPr>
          <p:spPr>
            <a:xfrm flipV="1">
              <a:off x="8335387" y="4267200"/>
              <a:ext cx="351413" cy="38100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343400" y="4038600"/>
              <a:ext cx="956287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 Sisters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38800" y="3886200"/>
            <a:ext cx="2013751" cy="2362200"/>
            <a:chOff x="5638800" y="3886200"/>
            <a:chExt cx="2013751" cy="2362200"/>
          </a:xfrm>
        </p:grpSpPr>
        <p:sp>
          <p:nvSpPr>
            <p:cNvPr id="16" name="TextBox 15"/>
            <p:cNvSpPr txBox="1"/>
            <p:nvPr/>
          </p:nvSpPr>
          <p:spPr>
            <a:xfrm>
              <a:off x="6781800" y="5105400"/>
              <a:ext cx="87075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</a:rPr>
                <a:t>Lava!</a:t>
              </a:r>
              <a:endParaRPr lang="en-US" sz="2400" i="1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16" idx="1"/>
            </p:cNvCxnSpPr>
            <p:nvPr/>
          </p:nvCxnSpPr>
          <p:spPr>
            <a:xfrm flipH="1" flipV="1">
              <a:off x="6324600" y="5334000"/>
              <a:ext cx="457200" cy="223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 flipV="1">
              <a:off x="5638800" y="3886200"/>
              <a:ext cx="1524000" cy="122143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 flipV="1">
              <a:off x="6934200" y="4419600"/>
              <a:ext cx="304800" cy="68580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7315200" y="3886200"/>
              <a:ext cx="304800" cy="121920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6858000" y="5562600"/>
              <a:ext cx="304800" cy="68580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1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4343400" cy="1447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/>
              <a:t>1)  We assess long-term tephra-fall hazards from</a:t>
            </a:r>
            <a:endParaRPr lang="en-US" dirty="0" smtClean="0"/>
          </a:p>
        </p:txBody>
      </p:sp>
      <p:pic>
        <p:nvPicPr>
          <p:cNvPr id="29701" name="Picture 11" descr="New Cascades 1cm tephra probabi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456" y="76200"/>
            <a:ext cx="4577507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06381" y="6258580"/>
            <a:ext cx="204459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Unconditional Probability</a:t>
            </a:r>
            <a:endParaRPr lang="en-US" sz="1400" dirty="0"/>
          </a:p>
          <a:p>
            <a:pPr algn="ctr"/>
            <a:r>
              <a:rPr lang="en-US" sz="1400" dirty="0" smtClean="0"/>
              <a:t>Dominated by MSH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447800"/>
            <a:ext cx="358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Past eruptive history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Typical wind patterns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 greatest probability is downwind from the most active tephra-producers (i.e. MSH)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191000"/>
            <a:ext cx="3200400" cy="2400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72200"/>
            <a:ext cx="1471961" cy="6035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4572000"/>
            <a:ext cx="9749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Tephra </a:t>
            </a:r>
          </a:p>
          <a:p>
            <a:r>
              <a:rPr lang="en-US" dirty="0" smtClean="0"/>
              <a:t>deposits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>
            <a:off x="1203547" y="4895166"/>
            <a:ext cx="1387253" cy="2864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6800" y="419100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USGS photo—Larry Mastin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5903355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" t="1785" r="331"/>
          <a:stretch/>
        </p:blipFill>
        <p:spPr>
          <a:xfrm>
            <a:off x="5179" y="0"/>
            <a:ext cx="919942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37338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2)  We monitor volcanoes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352800"/>
            <a:ext cx="4368800" cy="3276600"/>
          </a:xfrm>
        </p:spPr>
      </p:pic>
      <p:sp>
        <p:nvSpPr>
          <p:cNvPr id="5" name="TextBox 4"/>
          <p:cNvSpPr txBox="1"/>
          <p:nvPr/>
        </p:nvSpPr>
        <p:spPr>
          <a:xfrm>
            <a:off x="685800" y="3200400"/>
            <a:ext cx="3335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Geodetic monitoring at Mt. St. Helens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962400" y="152400"/>
            <a:ext cx="2971800" cy="313932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 Cascade volcanoes are monitored for seismicity by the USGS and the Pacific Northwest Seismic Network (Univ. Wash.)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 are monitored for deformation in real time</a:t>
            </a:r>
          </a:p>
          <a:p>
            <a:r>
              <a:rPr lang="en-US" dirty="0" smtClean="0"/>
              <a:t>Other  monitoring: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Water Geochemistry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Meteorology (Streamflow, rainfall)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5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24514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53000" cy="132556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3)  We develop models that calculate where ash goes during eruptions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2438400" cy="4678363"/>
          </a:xfrm>
          <a:solidFill>
            <a:schemeClr val="bg1">
              <a:alpha val="50196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The USGS Ash3d model</a:t>
            </a:r>
          </a:p>
          <a:p>
            <a:r>
              <a:rPr lang="en-US" sz="2400" dirty="0" smtClean="0"/>
              <a:t>Uses meteorology forecast from NWP models (e.g. GFS)</a:t>
            </a:r>
          </a:p>
          <a:p>
            <a:r>
              <a:rPr lang="en-US" sz="2400" dirty="0" err="1" smtClean="0"/>
              <a:t>Regrids</a:t>
            </a:r>
            <a:r>
              <a:rPr lang="en-US" sz="2400" dirty="0" smtClean="0"/>
              <a:t> it</a:t>
            </a:r>
          </a:p>
          <a:p>
            <a:r>
              <a:rPr lang="en-US" sz="2400" dirty="0" smtClean="0"/>
              <a:t>Calculates downwind movement &amp; deposition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5029200"/>
            <a:ext cx="25146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NOAA Global Forecast System </a:t>
            </a:r>
          </a:p>
          <a:p>
            <a:pPr algn="ctr"/>
            <a:r>
              <a:rPr lang="en-US" dirty="0" smtClean="0"/>
              <a:t>(GFS) Model grid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95601" y="2438400"/>
            <a:ext cx="25908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Ash3d grid</a:t>
            </a:r>
          </a:p>
          <a:p>
            <a:r>
              <a:rPr lang="en-US" dirty="0" smtClean="0"/>
              <a:t>(different for each simulation)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04800"/>
            <a:ext cx="3090573" cy="27717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91200" y="3124200"/>
            <a:ext cx="1981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If May 18, 1980 </a:t>
            </a:r>
          </a:p>
          <a:p>
            <a:r>
              <a:rPr lang="en-US" dirty="0" smtClean="0"/>
              <a:t>happened today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6781800" y="2362200"/>
            <a:ext cx="304800" cy="762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86400" y="4038600"/>
            <a:ext cx="3352800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See it every day at:</a:t>
            </a:r>
          </a:p>
          <a:p>
            <a:r>
              <a:rPr lang="en-US" sz="1400" dirty="0" smtClean="0"/>
              <a:t>http</a:t>
            </a:r>
            <a:r>
              <a:rPr lang="en-US" sz="1400" dirty="0"/>
              <a:t>://volcanoes.usgs.gov/volcanoes/st_helens/monitoring_ash_cloud.html</a:t>
            </a:r>
          </a:p>
        </p:txBody>
      </p:sp>
    </p:spTree>
    <p:extLst>
      <p:ext uri="{BB962C8B-B14F-4D97-AF65-F5344CB8AC3E}">
        <p14:creationId xmlns:p14="http://schemas.microsoft.com/office/powerpoint/2010/main" val="158195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  <p:bldP spid="6" grpId="0" animBg="1"/>
      <p:bldP spid="9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07" y="0"/>
            <a:ext cx="835638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81000"/>
            <a:ext cx="4343400" cy="10668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When unrest starts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43200"/>
            <a:ext cx="6168690" cy="38271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0" y="2438400"/>
            <a:ext cx="2438400" cy="20574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/>
              <a:t>We step up monitoring, 24/7</a:t>
            </a:r>
          </a:p>
          <a:p>
            <a:r>
              <a:rPr lang="en-US" sz="2000" dirty="0" smtClean="0"/>
              <a:t>We run daily simulations to anticipate where ash might go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4953000"/>
            <a:ext cx="211519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Example: </a:t>
            </a:r>
            <a:r>
              <a:rPr lang="en-US" dirty="0" err="1" smtClean="0"/>
              <a:t>Shishaldin</a:t>
            </a:r>
            <a:endParaRPr lang="en-US" dirty="0" smtClean="0"/>
          </a:p>
          <a:p>
            <a:r>
              <a:rPr lang="en-US" dirty="0" smtClean="0"/>
              <a:t>Volcano, Alaska </a:t>
            </a:r>
          </a:p>
          <a:p>
            <a:r>
              <a:rPr lang="en-US" dirty="0" smtClean="0"/>
              <a:t>(currently at orange)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667000"/>
            <a:ext cx="2378279" cy="20574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743200"/>
            <a:ext cx="2438400" cy="190427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10" name="Straight Arrow Connector 9"/>
          <p:cNvCxnSpPr>
            <a:stCxn id="8" idx="2"/>
          </p:cNvCxnSpPr>
          <p:nvPr/>
        </p:nvCxnSpPr>
        <p:spPr>
          <a:xfrm>
            <a:off x="4267200" y="4647475"/>
            <a:ext cx="228600" cy="99132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676400" y="4724400"/>
            <a:ext cx="228600" cy="99132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32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Into the future: How we can improve our forecasts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362200"/>
            <a:ext cx="5943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(from a modeler’s perspective)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3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4724400" cy="2468562"/>
          </a:xfrm>
        </p:spPr>
        <p:txBody>
          <a:bodyPr>
            <a:normAutofit/>
          </a:bodyPr>
          <a:lstStyle/>
          <a:p>
            <a:r>
              <a:rPr lang="en-US" dirty="0" smtClean="0"/>
              <a:t>1)  Better observations &amp;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971800"/>
            <a:ext cx="3886200" cy="2133600"/>
          </a:xfrm>
        </p:spPr>
        <p:txBody>
          <a:bodyPr/>
          <a:lstStyle/>
          <a:p>
            <a:r>
              <a:rPr lang="en-US" dirty="0" smtClean="0"/>
              <a:t>Portable Doppler radar to better constrain plume height &amp; variation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3264669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657600"/>
            <a:ext cx="2757226" cy="2978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0200" y="26670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USGS C-band Doppler radar, deployed to monitor the 2009 eruption of Redoubt Volcano, AK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2362200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USGS photo—David Schneider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4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complications:</a:t>
            </a:r>
          </a:p>
        </p:txBody>
      </p:sp>
      <p:pic>
        <p:nvPicPr>
          <p:cNvPr id="95235" name="Picture 3" descr="e07_230505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6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152400" y="1066800"/>
            <a:ext cx="4343400" cy="2362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  <a:effectLst/>
              </a:rPr>
              <a:t>Plumes rise due to buoyancy</a:t>
            </a:r>
            <a:endParaRPr lang="en-US" sz="2400" dirty="0">
              <a:solidFill>
                <a:srgbClr val="000000"/>
              </a:solidFill>
              <a:effectLst/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  <a:effectLst/>
              </a:rPr>
              <a:t>Higher plumes imply greater eruption rates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But wind also an effect, less understood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  <a:effectLst/>
              </a:rPr>
              <a:t>How great is the effect?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000000"/>
                </a:solidFill>
                <a:effectLst/>
              </a:rPr>
              <a:t>Experiments, with PSU &amp; WSU, will address this</a:t>
            </a:r>
            <a:endParaRPr lang="en-US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95237" name="Line 5"/>
          <p:cNvSpPr>
            <a:spLocks noChangeShapeType="1"/>
          </p:cNvSpPr>
          <p:nvPr/>
        </p:nvSpPr>
        <p:spPr bwMode="auto">
          <a:xfrm flipV="1">
            <a:off x="5105400" y="1447800"/>
            <a:ext cx="0" cy="2133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4572000" y="2362200"/>
            <a:ext cx="4238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381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2)  The source: what controls plume rise?</a:t>
            </a:r>
            <a:endParaRPr lang="en-US" sz="3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20430"/>
            <a:ext cx="1471961" cy="6035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6400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Eyjafjallajökull, Iceland, 2010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410200" y="3886200"/>
            <a:ext cx="3448050" cy="2505075"/>
            <a:chOff x="5410200" y="3886200"/>
            <a:chExt cx="3448050" cy="2505075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4038600"/>
              <a:ext cx="3448050" cy="23526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410200" y="3886200"/>
              <a:ext cx="34290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3886200"/>
              <a:ext cx="8531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4/15/2010</a:t>
              </a:r>
              <a:endParaRPr 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81800" y="388620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4/16</a:t>
              </a:r>
              <a:endParaRPr 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43800" y="388620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4/17</a:t>
              </a:r>
              <a:endParaRPr lang="en-US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05800" y="388620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4/18</a:t>
              </a:r>
              <a:endParaRPr lang="en-US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58000" y="5029200"/>
              <a:ext cx="1747210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When wind was high,</a:t>
              </a:r>
            </a:p>
            <a:p>
              <a:r>
                <a:rPr lang="en-US" sz="1400" dirty="0" smtClean="0"/>
                <a:t>The plume was low</a:t>
              </a:r>
              <a:endParaRPr lang="en-US" sz="1400" dirty="0"/>
            </a:p>
          </p:txBody>
        </p:sp>
        <p:cxnSp>
          <p:nvCxnSpPr>
            <p:cNvPr id="12" name="Straight Arrow Connector 11"/>
            <p:cNvCxnSpPr>
              <a:stCxn id="10" idx="0"/>
            </p:cNvCxnSpPr>
            <p:nvPr/>
          </p:nvCxnSpPr>
          <p:spPr>
            <a:xfrm flipH="1" flipV="1">
              <a:off x="7467600" y="4648200"/>
              <a:ext cx="264005" cy="381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7086600" y="5562600"/>
              <a:ext cx="533400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7" descr="H versus mdo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3175320" cy="24522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3447" y="3810000"/>
            <a:ext cx="5246146" cy="1623112"/>
            <a:chOff x="13447" y="3810000"/>
            <a:chExt cx="5246146" cy="162311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141" r="52064" b="2141"/>
            <a:stretch/>
          </p:blipFill>
          <p:spPr>
            <a:xfrm>
              <a:off x="13447" y="3810000"/>
              <a:ext cx="5246146" cy="162311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057400" y="4038600"/>
              <a:ext cx="2961195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PSU Engineering Wind Tunnel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2400" y="5105400"/>
              <a:ext cx="163237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Steve Solovitz, WSU</a:t>
              </a:r>
              <a:endParaRPr lang="en-US" sz="14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4648200"/>
              <a:ext cx="1144865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Raul Cal, PSU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716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066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2)  Transport: how ash clouds interact with wind?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7162800" cy="144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 most eruptions, ash moves passively downwind</a:t>
            </a:r>
          </a:p>
          <a:p>
            <a:r>
              <a:rPr lang="en-US" sz="2400" dirty="0" smtClean="0"/>
              <a:t>Big eruptions can drive ash UPWIND</a:t>
            </a:r>
          </a:p>
          <a:p>
            <a:r>
              <a:rPr lang="en-US" sz="2400" dirty="0" smtClean="0"/>
              <a:t>This interaction is now being built into models</a:t>
            </a:r>
            <a:endParaRPr lang="en-US" sz="2400" dirty="0"/>
          </a:p>
        </p:txBody>
      </p:sp>
      <p:grpSp>
        <p:nvGrpSpPr>
          <p:cNvPr id="6147" name="Group 6146"/>
          <p:cNvGrpSpPr/>
          <p:nvPr/>
        </p:nvGrpSpPr>
        <p:grpSpPr>
          <a:xfrm>
            <a:off x="5943600" y="2514600"/>
            <a:ext cx="2447925" cy="2552700"/>
            <a:chOff x="5791200" y="2895600"/>
            <a:chExt cx="2447925" cy="2552700"/>
          </a:xfrm>
        </p:grpSpPr>
        <p:grpSp>
          <p:nvGrpSpPr>
            <p:cNvPr id="17" name="Group 16"/>
            <p:cNvGrpSpPr/>
            <p:nvPr/>
          </p:nvGrpSpPr>
          <p:grpSpPr>
            <a:xfrm>
              <a:off x="5791200" y="2895600"/>
              <a:ext cx="2447925" cy="2552700"/>
              <a:chOff x="3810000" y="990600"/>
              <a:chExt cx="2447925" cy="2552700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544" t="54861" r="16131" b="7917"/>
              <a:stretch/>
            </p:blipFill>
            <p:spPr>
              <a:xfrm>
                <a:off x="3810000" y="990600"/>
                <a:ext cx="2447925" cy="2552700"/>
              </a:xfrm>
              <a:prstGeom prst="rect">
                <a:avLst/>
              </a:prstGeom>
            </p:spPr>
          </p:pic>
          <p:cxnSp>
            <p:nvCxnSpPr>
              <p:cNvPr id="14" name="Straight Arrow Connector 13"/>
              <p:cNvCxnSpPr/>
              <p:nvPr/>
            </p:nvCxnSpPr>
            <p:spPr>
              <a:xfrm flipV="1">
                <a:off x="5191125" y="1924050"/>
                <a:ext cx="609600" cy="38100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4953000" y="2819400"/>
                <a:ext cx="1028936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Pinatubo</a:t>
                </a:r>
                <a:endParaRPr lang="en-US" dirty="0"/>
              </a:p>
            </p:txBody>
          </p:sp>
        </p:grpSp>
        <p:cxnSp>
          <p:nvCxnSpPr>
            <p:cNvPr id="29" name="Straight Arrow Connector 28"/>
            <p:cNvCxnSpPr/>
            <p:nvPr/>
          </p:nvCxnSpPr>
          <p:spPr>
            <a:xfrm flipH="1">
              <a:off x="7086600" y="3352800"/>
              <a:ext cx="381000" cy="22860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543800" y="30480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wind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77000" y="4114800"/>
              <a:ext cx="508281" cy="307777"/>
            </a:xfrm>
            <a:prstGeom prst="rect">
              <a:avLst/>
            </a:prstGeom>
            <a:solidFill>
              <a:srgbClr val="B2B2B2">
                <a:alpha val="50196"/>
              </a:srgbClr>
            </a:solidFill>
            <a:ln>
              <a:solidFill>
                <a:schemeClr val="tx1"/>
              </a:solidFill>
            </a:ln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FF00"/>
                  </a:solidFill>
                </a:rPr>
                <a:t>vent</a:t>
              </a:r>
              <a:endParaRPr lang="en-US" sz="1400" dirty="0">
                <a:solidFill>
                  <a:srgbClr val="FFFF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391400" y="4114800"/>
              <a:ext cx="731995" cy="523220"/>
            </a:xfrm>
            <a:prstGeom prst="rect">
              <a:avLst/>
            </a:prstGeom>
            <a:solidFill>
              <a:srgbClr val="B2B2B2">
                <a:alpha val="50196"/>
              </a:srgbClr>
            </a:solidFill>
            <a:ln>
              <a:solidFill>
                <a:schemeClr val="tx1"/>
              </a:solidFill>
            </a:ln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FF00"/>
                  </a:solidFill>
                </a:rPr>
                <a:t>200 km</a:t>
              </a:r>
            </a:p>
            <a:p>
              <a:r>
                <a:rPr lang="en-US" sz="1400" dirty="0" smtClean="0">
                  <a:solidFill>
                    <a:srgbClr val="FFFF00"/>
                  </a:solidFill>
                </a:rPr>
                <a:t>upwind</a:t>
              </a:r>
              <a:endParaRPr lang="en-US" sz="1400" dirty="0">
                <a:solidFill>
                  <a:srgbClr val="FFFF00"/>
                </a:solidFill>
              </a:endParaRPr>
            </a:p>
          </p:txBody>
        </p:sp>
        <p:sp>
          <p:nvSpPr>
            <p:cNvPr id="6145" name="Oval 6144"/>
            <p:cNvSpPr/>
            <p:nvPr/>
          </p:nvSpPr>
          <p:spPr>
            <a:xfrm>
              <a:off x="7010400" y="419100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76600" y="3276600"/>
            <a:ext cx="2495550" cy="1664732"/>
            <a:chOff x="3276600" y="2971800"/>
            <a:chExt cx="2495550" cy="1664732"/>
          </a:xfrm>
        </p:grpSpPr>
        <p:grpSp>
          <p:nvGrpSpPr>
            <p:cNvPr id="8" name="Group 7"/>
            <p:cNvGrpSpPr/>
            <p:nvPr/>
          </p:nvGrpSpPr>
          <p:grpSpPr>
            <a:xfrm>
              <a:off x="3276600" y="2971800"/>
              <a:ext cx="2495550" cy="1647825"/>
              <a:chOff x="542925" y="1543050"/>
              <a:chExt cx="2495550" cy="1647825"/>
            </a:xfrm>
          </p:grpSpPr>
          <p:pic>
            <p:nvPicPr>
              <p:cNvPr id="6146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2" t="20122" r="17978" b="10261"/>
              <a:stretch/>
            </p:blipFill>
            <p:spPr bwMode="auto">
              <a:xfrm>
                <a:off x="542925" y="1543050"/>
                <a:ext cx="2495550" cy="1647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5" name="Straight Arrow Connector 4"/>
              <p:cNvCxnSpPr/>
              <p:nvPr/>
            </p:nvCxnSpPr>
            <p:spPr>
              <a:xfrm flipH="1">
                <a:off x="1447800" y="2209800"/>
                <a:ext cx="533400" cy="152400"/>
              </a:xfrm>
              <a:prstGeom prst="straightConnector1">
                <a:avLst/>
              </a:prstGeom>
              <a:ln w="28575"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5"/>
              <p:cNvSpPr txBox="1"/>
              <p:nvPr/>
            </p:nvSpPr>
            <p:spPr>
              <a:xfrm>
                <a:off x="923925" y="1695450"/>
                <a:ext cx="731995" cy="523220"/>
              </a:xfrm>
              <a:prstGeom prst="rect">
                <a:avLst/>
              </a:prstGeom>
              <a:solidFill>
                <a:srgbClr val="B2B2B2">
                  <a:alpha val="50196"/>
                </a:srgbClr>
              </a:solidFill>
              <a:ln>
                <a:solidFill>
                  <a:schemeClr val="tx1"/>
                </a:solidFill>
              </a:ln>
              <a:effectLst>
                <a:softEdge rad="63500"/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FF00"/>
                    </a:solidFill>
                  </a:rPr>
                  <a:t>60 km</a:t>
                </a:r>
              </a:p>
              <a:p>
                <a:r>
                  <a:rPr lang="en-US" sz="1400" dirty="0" smtClean="0">
                    <a:solidFill>
                      <a:srgbClr val="FFFF00"/>
                    </a:solidFill>
                  </a:rPr>
                  <a:t>upwind</a:t>
                </a:r>
                <a:endParaRPr lang="en-US" sz="14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905000" y="1600200"/>
                <a:ext cx="1117614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St. Helens</a:t>
                </a:r>
                <a:endParaRPr lang="en-US" dirty="0"/>
              </a:p>
            </p:txBody>
          </p:sp>
        </p:grpSp>
        <p:cxnSp>
          <p:nvCxnSpPr>
            <p:cNvPr id="26" name="Straight Arrow Connector 25"/>
            <p:cNvCxnSpPr/>
            <p:nvPr/>
          </p:nvCxnSpPr>
          <p:spPr>
            <a:xfrm>
              <a:off x="4724400" y="4495800"/>
              <a:ext cx="6096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62400" y="42672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wind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76800" y="3505200"/>
              <a:ext cx="647934" cy="523220"/>
            </a:xfrm>
            <a:prstGeom prst="rect">
              <a:avLst/>
            </a:prstGeom>
            <a:solidFill>
              <a:srgbClr val="B2B2B2">
                <a:alpha val="50196"/>
              </a:srgbClr>
            </a:solidFill>
            <a:ln>
              <a:solidFill>
                <a:schemeClr val="tx1"/>
              </a:solidFill>
            </a:ln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FF00"/>
                  </a:solidFill>
                </a:rPr>
                <a:t>Plume</a:t>
              </a:r>
            </a:p>
            <a:p>
              <a:r>
                <a:rPr lang="en-US" sz="1400" dirty="0" smtClean="0">
                  <a:solidFill>
                    <a:srgbClr val="FFFF00"/>
                  </a:solidFill>
                </a:rPr>
                <a:t>center</a:t>
              </a:r>
              <a:endParaRPr lang="en-US" sz="1400" dirty="0">
                <a:solidFill>
                  <a:srgbClr val="FFFF00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724400" y="358140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04800" y="2895600"/>
            <a:ext cx="2895600" cy="1931343"/>
            <a:chOff x="304800" y="2590800"/>
            <a:chExt cx="2895600" cy="193134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2590800"/>
              <a:ext cx="2895600" cy="1931343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609600" y="4038600"/>
              <a:ext cx="13716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Eyjafjallajokull</a:t>
              </a:r>
              <a:endParaRPr lang="en-US" sz="1600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1143000" y="289560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62000" y="3048000"/>
              <a:ext cx="508281" cy="307777"/>
            </a:xfrm>
            <a:prstGeom prst="rect">
              <a:avLst/>
            </a:prstGeom>
            <a:solidFill>
              <a:srgbClr val="B2B2B2">
                <a:alpha val="50196"/>
              </a:srgbClr>
            </a:solidFill>
            <a:ln>
              <a:solidFill>
                <a:schemeClr val="tx1"/>
              </a:solidFill>
            </a:ln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FF00"/>
                  </a:solidFill>
                </a:rPr>
                <a:t>vent</a:t>
              </a:r>
              <a:endParaRPr lang="en-US" sz="1400" dirty="0">
                <a:solidFill>
                  <a:srgbClr val="FFFF0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828800" y="2895600"/>
              <a:ext cx="1086388" cy="523220"/>
            </a:xfrm>
            <a:prstGeom prst="rect">
              <a:avLst/>
            </a:prstGeom>
            <a:solidFill>
              <a:srgbClr val="B2B2B2">
                <a:alpha val="50196"/>
              </a:srgbClr>
            </a:solidFill>
            <a:ln>
              <a:solidFill>
                <a:schemeClr val="tx1"/>
              </a:solidFill>
            </a:ln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FF00"/>
                  </a:solidFill>
                </a:rPr>
                <a:t>No umbrella</a:t>
              </a:r>
            </a:p>
            <a:p>
              <a:r>
                <a:rPr lang="en-US" sz="1400" dirty="0" smtClean="0">
                  <a:solidFill>
                    <a:srgbClr val="FFFF00"/>
                  </a:solidFill>
                </a:rPr>
                <a:t>cloud</a:t>
              </a:r>
              <a:endParaRPr lang="en-US" sz="14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33400" y="4953000"/>
            <a:ext cx="7946289" cy="1740932"/>
            <a:chOff x="533400" y="4876800"/>
            <a:chExt cx="7946289" cy="1740932"/>
          </a:xfrm>
        </p:grpSpPr>
        <p:sp>
          <p:nvSpPr>
            <p:cNvPr id="9" name="TextBox 8"/>
            <p:cNvSpPr txBox="1"/>
            <p:nvPr/>
          </p:nvSpPr>
          <p:spPr>
            <a:xfrm>
              <a:off x="1981200" y="6248400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MSH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6248400"/>
              <a:ext cx="560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Eyja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5800" y="6248400"/>
              <a:ext cx="603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Etna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05400" y="6248400"/>
              <a:ext cx="10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Pinatubo</a:t>
              </a:r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5410200"/>
              <a:ext cx="7946289" cy="889000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/>
            <p:nvPr/>
          </p:nvCxnSpPr>
          <p:spPr>
            <a:xfrm>
              <a:off x="3505200" y="5791200"/>
              <a:ext cx="60960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895600" y="5638800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0070C0"/>
                  </a:solidFill>
                </a:rPr>
                <a:t>wind</a:t>
              </a:r>
              <a:endParaRPr lang="en-US" sz="1400" i="1" dirty="0">
                <a:solidFill>
                  <a:srgbClr val="0070C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90600" y="4876800"/>
              <a:ext cx="6705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Upwind extend of small to large eruptions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9911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101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3)  The sink: how ash is deposited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5562600" cy="2590799"/>
          </a:xfrm>
        </p:spPr>
        <p:txBody>
          <a:bodyPr>
            <a:noAutofit/>
          </a:bodyPr>
          <a:lstStyle/>
          <a:p>
            <a:r>
              <a:rPr lang="en-US" sz="2400" dirty="0" smtClean="0"/>
              <a:t>Models assume ash settles as separate particles</a:t>
            </a:r>
          </a:p>
          <a:p>
            <a:r>
              <a:rPr lang="en-US" sz="2400" dirty="0" smtClean="0"/>
              <a:t>In reality, it “aggregates” &amp; falls faster</a:t>
            </a:r>
          </a:p>
          <a:p>
            <a:pPr lvl="1"/>
            <a:r>
              <a:rPr lang="en-US" sz="1800" dirty="0" smtClean="0"/>
              <a:t>Delicate ash clusters, ashy hail, &amp; Mud rain are examples</a:t>
            </a:r>
          </a:p>
          <a:p>
            <a:r>
              <a:rPr lang="en-US" sz="2400" dirty="0" smtClean="0"/>
              <a:t>Understanding aggregation is the “holy grail” to accurate deposit forecasts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181600" y="4495800"/>
            <a:ext cx="3735971" cy="2259380"/>
            <a:chOff x="5181600" y="4495800"/>
            <a:chExt cx="3735971" cy="225938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800600"/>
              <a:ext cx="3735971" cy="19545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715000" y="4495800"/>
              <a:ext cx="2517228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 1980 Ritzville Bulge:</a:t>
              </a:r>
            </a:p>
            <a:p>
              <a:r>
                <a:rPr lang="en-US" dirty="0" smtClean="0"/>
                <a:t>A product of aggregation</a:t>
              </a:r>
              <a:endParaRPr lang="en-US" dirty="0"/>
            </a:p>
          </p:txBody>
        </p:sp>
        <p:cxnSp>
          <p:nvCxnSpPr>
            <p:cNvPr id="7" name="Straight Arrow Connector 6"/>
            <p:cNvCxnSpPr>
              <a:stCxn id="5" idx="2"/>
            </p:cNvCxnSpPr>
            <p:nvPr/>
          </p:nvCxnSpPr>
          <p:spPr>
            <a:xfrm flipH="1">
              <a:off x="6934200" y="5142131"/>
              <a:ext cx="39414" cy="6490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1828800" y="4114800"/>
            <a:ext cx="3200400" cy="2247106"/>
            <a:chOff x="1828800" y="4114800"/>
            <a:chExt cx="3200400" cy="2247106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4267200"/>
              <a:ext cx="3200400" cy="2094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819400" y="4114800"/>
              <a:ext cx="20574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2009 eruption in AK</a:t>
              </a:r>
              <a:r>
                <a:rPr lang="en-US" sz="1600" baseline="30000" dirty="0" smtClean="0"/>
                <a:t>2</a:t>
              </a:r>
              <a:endParaRPr lang="en-US" sz="1600" baseline="300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04800" y="4800600"/>
            <a:ext cx="2743200" cy="1880175"/>
            <a:chOff x="304800" y="4800600"/>
            <a:chExt cx="2743200" cy="1880175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4800600"/>
              <a:ext cx="2631536" cy="1819275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1447800" y="5334000"/>
              <a:ext cx="381000" cy="0"/>
            </a:xfrm>
            <a:prstGeom prst="straightConnector1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828800" y="5181600"/>
              <a:ext cx="89800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0.5 mm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4800" y="6096000"/>
              <a:ext cx="27432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1980 MSH Ash clusters from Pullman, WA</a:t>
              </a:r>
              <a:endParaRPr lang="en-US" sz="16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96000" y="1524000"/>
            <a:ext cx="2667000" cy="2519065"/>
            <a:chOff x="6096000" y="1524000"/>
            <a:chExt cx="2667000" cy="251906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524000"/>
              <a:ext cx="2641600" cy="19812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096000" y="3581400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Aggregation research led by USGS post-doc Alexa Van Eaton (pictured)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5141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990600" y="2438400"/>
            <a:ext cx="7543800" cy="1431925"/>
          </a:xfrm>
        </p:spPr>
        <p:txBody>
          <a:bodyPr/>
          <a:lstStyle/>
          <a:p>
            <a:r>
              <a:rPr lang="en-US"/>
              <a:t>The end</a:t>
            </a:r>
          </a:p>
        </p:txBody>
      </p:sp>
      <p:pic>
        <p:nvPicPr>
          <p:cNvPr id="101380" name="Picture 4" descr="white_vi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56313"/>
            <a:ext cx="1600200" cy="58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80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1672</Words>
  <Application>Microsoft Office PowerPoint</Application>
  <PresentationFormat>On-screen Show (4:3)</PresentationFormat>
  <Paragraphs>318</Paragraphs>
  <Slides>38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Office Theme</vt:lpstr>
      <vt:lpstr>CorelDRAW</vt:lpstr>
      <vt:lpstr>Photo Editor Photo</vt:lpstr>
      <vt:lpstr>Volcanic ash fall forecasting in the Pacific Northwest</vt:lpstr>
      <vt:lpstr>Mount St. Helens, 1980</vt:lpstr>
      <vt:lpstr>Talk outline</vt:lpstr>
      <vt:lpstr>What are the main hazards of volcanoes?</vt:lpstr>
      <vt:lpstr>Near the vent, many things could kill you</vt:lpstr>
      <vt:lpstr>PowerPoint Presentation</vt:lpstr>
      <vt:lpstr>Lahars (Mudflows) go many miles down valleys</vt:lpstr>
      <vt:lpstr>But airborne ash can reach hundreds or thousands of miles downwind</vt:lpstr>
      <vt:lpstr>Tephra fall hazards can extend several hundred kilometers downwind</vt:lpstr>
      <vt:lpstr>In central Washington Thickness decreased, then increased</vt:lpstr>
      <vt:lpstr>And in Eastern Washington, ash fell as aggregates</vt:lpstr>
      <vt:lpstr>May 18 was followed by other events</vt:lpstr>
      <vt:lpstr>What damage does tephra do?</vt:lpstr>
      <vt:lpstr>How ash clouds threaten aircraft</vt:lpstr>
      <vt:lpstr>Effects of ash on jet engines</vt:lpstr>
      <vt:lpstr>129 Total airline incidents, 1953-2010</vt:lpstr>
      <vt:lpstr>How has the scientific community responded</vt:lpstr>
      <vt:lpstr>The Global response to the ash-cloud hazard </vt:lpstr>
      <vt:lpstr>Volcanic Ash Advisory Centers </vt:lpstr>
      <vt:lpstr>U.S. response</vt:lpstr>
      <vt:lpstr>Responding to ground-based hazards  in the Pacific Northwest</vt:lpstr>
      <vt:lpstr>PowerPoint Presentation</vt:lpstr>
      <vt:lpstr>PowerPoint Presentation</vt:lpstr>
      <vt:lpstr>PowerPoint Presentation</vt:lpstr>
      <vt:lpstr>PowerPoint Presentation</vt:lpstr>
      <vt:lpstr>Assessing tephra hazards by studying eruptive history</vt:lpstr>
      <vt:lpstr>PowerPoint Presentation</vt:lpstr>
      <vt:lpstr>PowerPoint Presentation</vt:lpstr>
      <vt:lpstr>1)  We assess long-term tephra-fall hazards from</vt:lpstr>
      <vt:lpstr>2)  We monitor volcanoes </vt:lpstr>
      <vt:lpstr>3)  We develop models that calculate where ash goes during eruptions</vt:lpstr>
      <vt:lpstr>When unrest starts</vt:lpstr>
      <vt:lpstr>Into the future: How we can improve our forecasts</vt:lpstr>
      <vt:lpstr>1)  Better observations &amp; measurements</vt:lpstr>
      <vt:lpstr>The complications:</vt:lpstr>
      <vt:lpstr>2)  Transport: how ash clouds interact with wind?</vt:lpstr>
      <vt:lpstr>3)  The sink: how ash is deposited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Volcanic ash fall forecasting in the Pacific Northwest</dc:title>
  <dc:creator>Mastin, Larry G.</dc:creator>
  <cp:lastModifiedBy>Mastin, Larry G.</cp:lastModifiedBy>
  <cp:revision>84</cp:revision>
  <dcterms:created xsi:type="dcterms:W3CDTF">2015-01-29T17:24:00Z</dcterms:created>
  <dcterms:modified xsi:type="dcterms:W3CDTF">2015-02-06T22:59:18Z</dcterms:modified>
</cp:coreProperties>
</file>