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62" r:id="rId3"/>
    <p:sldId id="268" r:id="rId4"/>
    <p:sldId id="264" r:id="rId5"/>
    <p:sldId id="265" r:id="rId6"/>
    <p:sldId id="258" r:id="rId7"/>
    <p:sldId id="261" r:id="rId8"/>
    <p:sldId id="263" r:id="rId9"/>
    <p:sldId id="259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994" y="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eorge%20Taylor\Desktop\Forecast%202014\PDO%20Correls%20with%202014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eorge%20Taylor\Desktop\Forecast%202014\PDO%20Correls%20with%202014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F:\PDO%20and%20MEI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600"/>
              <a:t>Mean Monthly Temperature, Salem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3859664063477009"/>
          <c:y val="0.1054021570566519"/>
          <c:w val="0.75133807630959315"/>
          <c:h val="0.81388527340426853"/>
        </c:manualLayout>
      </c:layout>
      <c:lineChart>
        <c:grouping val="standard"/>
        <c:varyColors val="0"/>
        <c:ser>
          <c:idx val="0"/>
          <c:order val="0"/>
          <c:tx>
            <c:strRef>
              <c:f>'mntm sle'!$A$2</c:f>
              <c:strCache>
                <c:ptCount val="1"/>
                <c:pt idx="0">
                  <c:v>1934-35</c:v>
                </c:pt>
              </c:strCache>
            </c:strRef>
          </c:tx>
          <c:cat>
            <c:strRef>
              <c:f>'mntm sle'!$B$1:$G$1</c:f>
              <c:strCache>
                <c:ptCount val="6"/>
                <c:pt idx="0">
                  <c:v>Oct</c:v>
                </c:pt>
                <c:pt idx="1">
                  <c:v>Nov</c:v>
                </c:pt>
                <c:pt idx="2">
                  <c:v>Dec</c:v>
                </c:pt>
                <c:pt idx="3">
                  <c:v>Jan</c:v>
                </c:pt>
                <c:pt idx="4">
                  <c:v>Feb</c:v>
                </c:pt>
                <c:pt idx="5">
                  <c:v>Mar</c:v>
                </c:pt>
              </c:strCache>
            </c:strRef>
          </c:cat>
          <c:val>
            <c:numRef>
              <c:f>'mntm sle'!$B$2:$G$2</c:f>
              <c:numCache>
                <c:formatCode>General</c:formatCode>
                <c:ptCount val="6"/>
                <c:pt idx="0">
                  <c:v>55.47</c:v>
                </c:pt>
                <c:pt idx="1">
                  <c:v>49.48</c:v>
                </c:pt>
                <c:pt idx="2">
                  <c:v>42.26</c:v>
                </c:pt>
                <c:pt idx="3">
                  <c:v>40.659999999999997</c:v>
                </c:pt>
                <c:pt idx="4">
                  <c:v>43.09</c:v>
                </c:pt>
                <c:pt idx="5">
                  <c:v>42.69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'mntm sle'!$A$3</c:f>
              <c:strCache>
                <c:ptCount val="1"/>
                <c:pt idx="0">
                  <c:v>1958-59</c:v>
                </c:pt>
              </c:strCache>
            </c:strRef>
          </c:tx>
          <c:cat>
            <c:strRef>
              <c:f>'mntm sle'!$B$1:$G$1</c:f>
              <c:strCache>
                <c:ptCount val="6"/>
                <c:pt idx="0">
                  <c:v>Oct</c:v>
                </c:pt>
                <c:pt idx="1">
                  <c:v>Nov</c:v>
                </c:pt>
                <c:pt idx="2">
                  <c:v>Dec</c:v>
                </c:pt>
                <c:pt idx="3">
                  <c:v>Jan</c:v>
                </c:pt>
                <c:pt idx="4">
                  <c:v>Feb</c:v>
                </c:pt>
                <c:pt idx="5">
                  <c:v>Mar</c:v>
                </c:pt>
              </c:strCache>
            </c:strRef>
          </c:cat>
          <c:val>
            <c:numRef>
              <c:f>'mntm sle'!$B$3:$G$3</c:f>
              <c:numCache>
                <c:formatCode>General</c:formatCode>
                <c:ptCount val="6"/>
                <c:pt idx="0">
                  <c:v>55.37</c:v>
                </c:pt>
                <c:pt idx="1">
                  <c:v>46.88</c:v>
                </c:pt>
                <c:pt idx="2">
                  <c:v>45.52</c:v>
                </c:pt>
                <c:pt idx="3">
                  <c:v>42.76</c:v>
                </c:pt>
                <c:pt idx="4">
                  <c:v>42.88</c:v>
                </c:pt>
                <c:pt idx="5">
                  <c:v>45.98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'mntm sle'!$A$4</c:f>
              <c:strCache>
                <c:ptCount val="1"/>
                <c:pt idx="0">
                  <c:v>1995-96</c:v>
                </c:pt>
              </c:strCache>
            </c:strRef>
          </c:tx>
          <c:cat>
            <c:strRef>
              <c:f>'mntm sle'!$B$1:$G$1</c:f>
              <c:strCache>
                <c:ptCount val="6"/>
                <c:pt idx="0">
                  <c:v>Oct</c:v>
                </c:pt>
                <c:pt idx="1">
                  <c:v>Nov</c:v>
                </c:pt>
                <c:pt idx="2">
                  <c:v>Dec</c:v>
                </c:pt>
                <c:pt idx="3">
                  <c:v>Jan</c:v>
                </c:pt>
                <c:pt idx="4">
                  <c:v>Feb</c:v>
                </c:pt>
                <c:pt idx="5">
                  <c:v>Mar</c:v>
                </c:pt>
              </c:strCache>
            </c:strRef>
          </c:cat>
          <c:val>
            <c:numRef>
              <c:f>'mntm sle'!$B$4:$G$4</c:f>
              <c:numCache>
                <c:formatCode>General</c:formatCode>
                <c:ptCount val="6"/>
                <c:pt idx="0">
                  <c:v>52.34</c:v>
                </c:pt>
                <c:pt idx="1">
                  <c:v>51.07</c:v>
                </c:pt>
                <c:pt idx="2">
                  <c:v>42.23</c:v>
                </c:pt>
                <c:pt idx="3">
                  <c:v>41.92</c:v>
                </c:pt>
                <c:pt idx="4">
                  <c:v>42.17</c:v>
                </c:pt>
                <c:pt idx="5">
                  <c:v>47.23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'mntm sle'!$A$5</c:f>
              <c:strCache>
                <c:ptCount val="1"/>
                <c:pt idx="0">
                  <c:v>1996-97</c:v>
                </c:pt>
              </c:strCache>
            </c:strRef>
          </c:tx>
          <c:cat>
            <c:strRef>
              <c:f>'mntm sle'!$B$1:$G$1</c:f>
              <c:strCache>
                <c:ptCount val="6"/>
                <c:pt idx="0">
                  <c:v>Oct</c:v>
                </c:pt>
                <c:pt idx="1">
                  <c:v>Nov</c:v>
                </c:pt>
                <c:pt idx="2">
                  <c:v>Dec</c:v>
                </c:pt>
                <c:pt idx="3">
                  <c:v>Jan</c:v>
                </c:pt>
                <c:pt idx="4">
                  <c:v>Feb</c:v>
                </c:pt>
                <c:pt idx="5">
                  <c:v>Mar</c:v>
                </c:pt>
              </c:strCache>
            </c:strRef>
          </c:cat>
          <c:val>
            <c:numRef>
              <c:f>'mntm sle'!$B$5:$G$5</c:f>
              <c:numCache>
                <c:formatCode>General</c:formatCode>
                <c:ptCount val="6"/>
                <c:pt idx="0">
                  <c:v>52.42</c:v>
                </c:pt>
                <c:pt idx="1">
                  <c:v>45.18</c:v>
                </c:pt>
                <c:pt idx="2">
                  <c:v>42.45</c:v>
                </c:pt>
                <c:pt idx="3">
                  <c:v>40.92</c:v>
                </c:pt>
                <c:pt idx="4">
                  <c:v>42.3</c:v>
                </c:pt>
                <c:pt idx="5">
                  <c:v>46.39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'mntm sle'!$A$6</c:f>
              <c:strCache>
                <c:ptCount val="1"/>
                <c:pt idx="0">
                  <c:v>Average</c:v>
                </c:pt>
              </c:strCache>
            </c:strRef>
          </c:tx>
          <c:spPr>
            <a:ln w="38100">
              <a:solidFill>
                <a:schemeClr val="tx1"/>
              </a:solidFill>
            </a:ln>
          </c:spPr>
          <c:marker>
            <c:symbol val="none"/>
          </c:marker>
          <c:cat>
            <c:strRef>
              <c:f>'mntm sle'!$B$1:$G$1</c:f>
              <c:strCache>
                <c:ptCount val="6"/>
                <c:pt idx="0">
                  <c:v>Oct</c:v>
                </c:pt>
                <c:pt idx="1">
                  <c:v>Nov</c:v>
                </c:pt>
                <c:pt idx="2">
                  <c:v>Dec</c:v>
                </c:pt>
                <c:pt idx="3">
                  <c:v>Jan</c:v>
                </c:pt>
                <c:pt idx="4">
                  <c:v>Feb</c:v>
                </c:pt>
                <c:pt idx="5">
                  <c:v>Mar</c:v>
                </c:pt>
              </c:strCache>
            </c:strRef>
          </c:cat>
          <c:val>
            <c:numRef>
              <c:f>'mntm sle'!$B$6:$G$6</c:f>
              <c:numCache>
                <c:formatCode>General</c:formatCode>
                <c:ptCount val="6"/>
                <c:pt idx="0">
                  <c:v>53.36</c:v>
                </c:pt>
                <c:pt idx="1">
                  <c:v>45.3</c:v>
                </c:pt>
                <c:pt idx="2">
                  <c:v>40.770000000000003</c:v>
                </c:pt>
                <c:pt idx="3">
                  <c:v>39.659999999999997</c:v>
                </c:pt>
                <c:pt idx="4">
                  <c:v>42.73</c:v>
                </c:pt>
                <c:pt idx="5">
                  <c:v>46.15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0765952"/>
        <c:axId val="72279936"/>
      </c:lineChart>
      <c:catAx>
        <c:axId val="70765952"/>
        <c:scaling>
          <c:orientation val="minMax"/>
        </c:scaling>
        <c:delete val="0"/>
        <c:axPos val="b"/>
        <c:majorTickMark val="out"/>
        <c:minorTickMark val="none"/>
        <c:tickLblPos val="nextTo"/>
        <c:crossAx val="72279936"/>
        <c:crosses val="autoZero"/>
        <c:auto val="1"/>
        <c:lblAlgn val="ctr"/>
        <c:lblOffset val="100"/>
        <c:noMultiLvlLbl val="0"/>
      </c:catAx>
      <c:valAx>
        <c:axId val="72279936"/>
        <c:scaling>
          <c:orientation val="minMax"/>
          <c:max val="60"/>
          <c:min val="35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/>
                  <a:t>Temperature (F)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70765952"/>
        <c:crosses val="autoZero"/>
        <c:crossBetween val="between"/>
      </c:valAx>
    </c:plotArea>
    <c:legend>
      <c:legendPos val="r"/>
      <c:layout/>
      <c:overlay val="0"/>
      <c:spPr>
        <a:noFill/>
        <a:ln w="9525">
          <a:solidFill>
            <a:schemeClr val="tx1"/>
          </a:solidFill>
        </a:ln>
      </c:spPr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/>
            </a:pPr>
            <a:r>
              <a:rPr lang="en-US" sz="2000"/>
              <a:t>Cumulative Seasonal Precipitation, Salem, OR</a:t>
            </a: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tpcp!$A$124</c:f>
              <c:strCache>
                <c:ptCount val="1"/>
                <c:pt idx="0">
                  <c:v>1934-35</c:v>
                </c:pt>
              </c:strCache>
            </c:strRef>
          </c:tx>
          <c:cat>
            <c:strRef>
              <c:f>tpcp!$B$123:$H$123</c:f>
              <c:strCache>
                <c:ptCount val="7"/>
                <c:pt idx="0">
                  <c:v>Oct</c:v>
                </c:pt>
                <c:pt idx="1">
                  <c:v>Nov</c:v>
                </c:pt>
                <c:pt idx="2">
                  <c:v>Dec</c:v>
                </c:pt>
                <c:pt idx="3">
                  <c:v>Jan</c:v>
                </c:pt>
                <c:pt idx="4">
                  <c:v>Feb</c:v>
                </c:pt>
                <c:pt idx="5">
                  <c:v>Mar</c:v>
                </c:pt>
                <c:pt idx="6">
                  <c:v>Apr</c:v>
                </c:pt>
              </c:strCache>
            </c:strRef>
          </c:cat>
          <c:val>
            <c:numRef>
              <c:f>tpcp!$B$124:$H$124</c:f>
              <c:numCache>
                <c:formatCode>General</c:formatCode>
                <c:ptCount val="7"/>
                <c:pt idx="0">
                  <c:v>3.64</c:v>
                </c:pt>
                <c:pt idx="1">
                  <c:v>13.13</c:v>
                </c:pt>
                <c:pt idx="2">
                  <c:v>22.51</c:v>
                </c:pt>
                <c:pt idx="3">
                  <c:v>26.900000000000002</c:v>
                </c:pt>
                <c:pt idx="4">
                  <c:v>30.900000000000002</c:v>
                </c:pt>
                <c:pt idx="5">
                  <c:v>37.1</c:v>
                </c:pt>
                <c:pt idx="6">
                  <c:v>38.97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tpcp!$A$125</c:f>
              <c:strCache>
                <c:ptCount val="1"/>
                <c:pt idx="0">
                  <c:v>1958-59</c:v>
                </c:pt>
              </c:strCache>
            </c:strRef>
          </c:tx>
          <c:cat>
            <c:strRef>
              <c:f>tpcp!$B$123:$H$123</c:f>
              <c:strCache>
                <c:ptCount val="7"/>
                <c:pt idx="0">
                  <c:v>Oct</c:v>
                </c:pt>
                <c:pt idx="1">
                  <c:v>Nov</c:v>
                </c:pt>
                <c:pt idx="2">
                  <c:v>Dec</c:v>
                </c:pt>
                <c:pt idx="3">
                  <c:v>Jan</c:v>
                </c:pt>
                <c:pt idx="4">
                  <c:v>Feb</c:v>
                </c:pt>
                <c:pt idx="5">
                  <c:v>Mar</c:v>
                </c:pt>
                <c:pt idx="6">
                  <c:v>Apr</c:v>
                </c:pt>
              </c:strCache>
            </c:strRef>
          </c:cat>
          <c:val>
            <c:numRef>
              <c:f>tpcp!$B$125:$H$125</c:f>
              <c:numCache>
                <c:formatCode>General</c:formatCode>
                <c:ptCount val="7"/>
                <c:pt idx="0">
                  <c:v>2.23</c:v>
                </c:pt>
                <c:pt idx="1">
                  <c:v>9.41</c:v>
                </c:pt>
                <c:pt idx="2">
                  <c:v>14.120000000000001</c:v>
                </c:pt>
                <c:pt idx="3">
                  <c:v>25.270000000000003</c:v>
                </c:pt>
                <c:pt idx="4">
                  <c:v>30.250000000000004</c:v>
                </c:pt>
                <c:pt idx="5">
                  <c:v>34.700000000000003</c:v>
                </c:pt>
                <c:pt idx="6">
                  <c:v>35.82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tpcp!$A$126</c:f>
              <c:strCache>
                <c:ptCount val="1"/>
                <c:pt idx="0">
                  <c:v>1995-96</c:v>
                </c:pt>
              </c:strCache>
            </c:strRef>
          </c:tx>
          <c:cat>
            <c:strRef>
              <c:f>tpcp!$B$123:$H$123</c:f>
              <c:strCache>
                <c:ptCount val="7"/>
                <c:pt idx="0">
                  <c:v>Oct</c:v>
                </c:pt>
                <c:pt idx="1">
                  <c:v>Nov</c:v>
                </c:pt>
                <c:pt idx="2">
                  <c:v>Dec</c:v>
                </c:pt>
                <c:pt idx="3">
                  <c:v>Jan</c:v>
                </c:pt>
                <c:pt idx="4">
                  <c:v>Feb</c:v>
                </c:pt>
                <c:pt idx="5">
                  <c:v>Mar</c:v>
                </c:pt>
                <c:pt idx="6">
                  <c:v>Apr</c:v>
                </c:pt>
              </c:strCache>
            </c:strRef>
          </c:cat>
          <c:val>
            <c:numRef>
              <c:f>tpcp!$B$126:$H$126</c:f>
              <c:numCache>
                <c:formatCode>General</c:formatCode>
                <c:ptCount val="7"/>
                <c:pt idx="0">
                  <c:v>4.07</c:v>
                </c:pt>
                <c:pt idx="1">
                  <c:v>13.14</c:v>
                </c:pt>
                <c:pt idx="2">
                  <c:v>20.420000000000002</c:v>
                </c:pt>
                <c:pt idx="3">
                  <c:v>28.68</c:v>
                </c:pt>
                <c:pt idx="4">
                  <c:v>41.69</c:v>
                </c:pt>
                <c:pt idx="5">
                  <c:v>44.769999999999996</c:v>
                </c:pt>
                <c:pt idx="6">
                  <c:v>50.489999999999995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tpcp!$A$127</c:f>
              <c:strCache>
                <c:ptCount val="1"/>
                <c:pt idx="0">
                  <c:v>1996-97</c:v>
                </c:pt>
              </c:strCache>
            </c:strRef>
          </c:tx>
          <c:marker>
            <c:symbol val="circle"/>
            <c:size val="7"/>
          </c:marker>
          <c:cat>
            <c:strRef>
              <c:f>tpcp!$B$123:$H$123</c:f>
              <c:strCache>
                <c:ptCount val="7"/>
                <c:pt idx="0">
                  <c:v>Oct</c:v>
                </c:pt>
                <c:pt idx="1">
                  <c:v>Nov</c:v>
                </c:pt>
                <c:pt idx="2">
                  <c:v>Dec</c:v>
                </c:pt>
                <c:pt idx="3">
                  <c:v>Jan</c:v>
                </c:pt>
                <c:pt idx="4">
                  <c:v>Feb</c:v>
                </c:pt>
                <c:pt idx="5">
                  <c:v>Mar</c:v>
                </c:pt>
                <c:pt idx="6">
                  <c:v>Apr</c:v>
                </c:pt>
              </c:strCache>
            </c:strRef>
          </c:cat>
          <c:val>
            <c:numRef>
              <c:f>tpcp!$B$127:$H$127</c:f>
              <c:numCache>
                <c:formatCode>General</c:formatCode>
                <c:ptCount val="7"/>
                <c:pt idx="0">
                  <c:v>4.78</c:v>
                </c:pt>
                <c:pt idx="1">
                  <c:v>14.89</c:v>
                </c:pt>
                <c:pt idx="2">
                  <c:v>29.9</c:v>
                </c:pt>
                <c:pt idx="3">
                  <c:v>38.97</c:v>
                </c:pt>
                <c:pt idx="4">
                  <c:v>41.05</c:v>
                </c:pt>
                <c:pt idx="5">
                  <c:v>48.37</c:v>
                </c:pt>
                <c:pt idx="6">
                  <c:v>51.78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tpcp!#REF!</c:f>
              <c:strCache>
                <c:ptCount val="1"/>
                <c:pt idx="0">
                  <c:v>#REF!</c:v>
                </c:pt>
              </c:strCache>
            </c:strRef>
          </c:tx>
          <c:marker>
            <c:symbol val="square"/>
            <c:size val="7"/>
          </c:marker>
          <c:cat>
            <c:strRef>
              <c:f>tpcp!$B$123:$H$123</c:f>
              <c:strCache>
                <c:ptCount val="7"/>
                <c:pt idx="0">
                  <c:v>Oct</c:v>
                </c:pt>
                <c:pt idx="1">
                  <c:v>Nov</c:v>
                </c:pt>
                <c:pt idx="2">
                  <c:v>Dec</c:v>
                </c:pt>
                <c:pt idx="3">
                  <c:v>Jan</c:v>
                </c:pt>
                <c:pt idx="4">
                  <c:v>Feb</c:v>
                </c:pt>
                <c:pt idx="5">
                  <c:v>Mar</c:v>
                </c:pt>
                <c:pt idx="6">
                  <c:v>Apr</c:v>
                </c:pt>
              </c:strCache>
            </c:strRef>
          </c:cat>
          <c:val>
            <c:numRef>
              <c:f>tpcp!#REF!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tpcp!$A$128</c:f>
              <c:strCache>
                <c:ptCount val="1"/>
                <c:pt idx="0">
                  <c:v>Average</c:v>
                </c:pt>
              </c:strCache>
            </c:strRef>
          </c:tx>
          <c:spPr>
            <a:ln w="38100">
              <a:solidFill>
                <a:schemeClr val="tx1"/>
              </a:solidFill>
            </a:ln>
          </c:spPr>
          <c:marker>
            <c:symbol val="none"/>
          </c:marker>
          <c:cat>
            <c:strRef>
              <c:f>tpcp!$B$123:$H$123</c:f>
              <c:strCache>
                <c:ptCount val="7"/>
                <c:pt idx="0">
                  <c:v>Oct</c:v>
                </c:pt>
                <c:pt idx="1">
                  <c:v>Nov</c:v>
                </c:pt>
                <c:pt idx="2">
                  <c:v>Dec</c:v>
                </c:pt>
                <c:pt idx="3">
                  <c:v>Jan</c:v>
                </c:pt>
                <c:pt idx="4">
                  <c:v>Feb</c:v>
                </c:pt>
                <c:pt idx="5">
                  <c:v>Mar</c:v>
                </c:pt>
                <c:pt idx="6">
                  <c:v>Apr</c:v>
                </c:pt>
              </c:strCache>
            </c:strRef>
          </c:cat>
          <c:val>
            <c:numRef>
              <c:f>tpcp!$B$128:$H$128</c:f>
              <c:numCache>
                <c:formatCode>General</c:formatCode>
                <c:ptCount val="7"/>
                <c:pt idx="0">
                  <c:v>3.2008181818181818</c:v>
                </c:pt>
                <c:pt idx="1">
                  <c:v>9.1331818181818196</c:v>
                </c:pt>
                <c:pt idx="2">
                  <c:v>15.839000000000002</c:v>
                </c:pt>
                <c:pt idx="3">
                  <c:v>21.922545454545453</c:v>
                </c:pt>
                <c:pt idx="4">
                  <c:v>26.584727272727271</c:v>
                </c:pt>
                <c:pt idx="5">
                  <c:v>30.698454545454545</c:v>
                </c:pt>
                <c:pt idx="6">
                  <c:v>33.185272727272725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4312064"/>
        <c:axId val="44335872"/>
      </c:lineChart>
      <c:catAx>
        <c:axId val="44312064"/>
        <c:scaling>
          <c:orientation val="minMax"/>
        </c:scaling>
        <c:delete val="0"/>
        <c:axPos val="b"/>
        <c:majorTickMark val="out"/>
        <c:minorTickMark val="none"/>
        <c:tickLblPos val="nextTo"/>
        <c:crossAx val="44335872"/>
        <c:crosses val="autoZero"/>
        <c:auto val="1"/>
        <c:lblAlgn val="ctr"/>
        <c:lblOffset val="100"/>
        <c:noMultiLvlLbl val="0"/>
      </c:catAx>
      <c:valAx>
        <c:axId val="4433587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100"/>
                </a:pPr>
                <a:r>
                  <a:rPr lang="en-US" sz="1100"/>
                  <a:t>Precipitation (inches)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en-US"/>
          </a:p>
        </c:txPr>
        <c:crossAx val="44312064"/>
        <c:crosses val="autoZero"/>
        <c:crossBetween val="between"/>
      </c:valAx>
    </c:plotArea>
    <c:legend>
      <c:legendPos val="r"/>
      <c:legendEntry>
        <c:idx val="4"/>
        <c:delete val="1"/>
      </c:legendEntry>
      <c:layout/>
      <c:overlay val="0"/>
      <c:txPr>
        <a:bodyPr/>
        <a:lstStyle/>
        <a:p>
          <a:pPr>
            <a:defRPr sz="11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/>
              <a:t>Cumulative Snowfall, Government Camp</a:t>
            </a:r>
          </a:p>
        </c:rich>
      </c:tx>
      <c:layout>
        <c:manualLayout>
          <c:xMode val="edge"/>
          <c:yMode val="edge"/>
          <c:x val="0.21826953820266234"/>
          <c:y val="2.795426100684292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865825587357639"/>
          <c:y val="0.16914454443194601"/>
          <c:w val="0.6707457793700512"/>
          <c:h val="0.73000562429696281"/>
        </c:manualLayout>
      </c:layout>
      <c:lineChart>
        <c:grouping val="standard"/>
        <c:varyColors val="0"/>
        <c:ser>
          <c:idx val="0"/>
          <c:order val="0"/>
          <c:tx>
            <c:strRef>
              <c:f>TSNW3402!$I$73</c:f>
              <c:strCache>
                <c:ptCount val="1"/>
                <c:pt idx="0">
                  <c:v>1958-59</c:v>
                </c:pt>
              </c:strCache>
            </c:strRef>
          </c:tx>
          <c:spPr>
            <a:ln w="38100">
              <a:solidFill>
                <a:srgbClr val="004586"/>
              </a:solidFill>
              <a:prstDash val="solid"/>
            </a:ln>
          </c:spPr>
          <c:marker>
            <c:symbol val="square"/>
            <c:size val="7"/>
            <c:spPr>
              <a:solidFill>
                <a:srgbClr val="004586"/>
              </a:solidFill>
              <a:ln>
                <a:solidFill>
                  <a:srgbClr val="004586"/>
                </a:solidFill>
                <a:prstDash val="solid"/>
              </a:ln>
            </c:spPr>
          </c:marker>
          <c:cat>
            <c:strRef>
              <c:f>TSNW3402!$J$72:$P$72</c:f>
              <c:strCache>
                <c:ptCount val="7"/>
                <c:pt idx="0">
                  <c:v>Oct</c:v>
                </c:pt>
                <c:pt idx="1">
                  <c:v>Nov</c:v>
                </c:pt>
                <c:pt idx="2">
                  <c:v>Dec</c:v>
                </c:pt>
                <c:pt idx="3">
                  <c:v>Jan</c:v>
                </c:pt>
                <c:pt idx="4">
                  <c:v>Feb</c:v>
                </c:pt>
                <c:pt idx="5">
                  <c:v>Mar</c:v>
                </c:pt>
                <c:pt idx="6">
                  <c:v>Apr</c:v>
                </c:pt>
              </c:strCache>
            </c:strRef>
          </c:cat>
          <c:val>
            <c:numRef>
              <c:f>TSNW3402!$J$73:$P$73</c:f>
              <c:numCache>
                <c:formatCode>General</c:formatCode>
                <c:ptCount val="7"/>
                <c:pt idx="0">
                  <c:v>0</c:v>
                </c:pt>
                <c:pt idx="1">
                  <c:v>50</c:v>
                </c:pt>
                <c:pt idx="2">
                  <c:v>55</c:v>
                </c:pt>
                <c:pt idx="3">
                  <c:v>118</c:v>
                </c:pt>
                <c:pt idx="4">
                  <c:v>173</c:v>
                </c:pt>
                <c:pt idx="5">
                  <c:v>247</c:v>
                </c:pt>
                <c:pt idx="6">
                  <c:v>259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TSNW3402!$I$74</c:f>
              <c:strCache>
                <c:ptCount val="1"/>
                <c:pt idx="0">
                  <c:v>1995-96</c:v>
                </c:pt>
              </c:strCache>
            </c:strRef>
          </c:tx>
          <c:spPr>
            <a:ln w="38100">
              <a:solidFill>
                <a:srgbClr val="FF420E"/>
              </a:solidFill>
              <a:prstDash val="solid"/>
            </a:ln>
          </c:spPr>
          <c:marker>
            <c:symbol val="diamond"/>
            <c:size val="7"/>
            <c:spPr>
              <a:solidFill>
                <a:srgbClr val="FF420E"/>
              </a:solidFill>
              <a:ln>
                <a:solidFill>
                  <a:srgbClr val="FF420E"/>
                </a:solidFill>
                <a:prstDash val="solid"/>
              </a:ln>
            </c:spPr>
          </c:marker>
          <c:cat>
            <c:strRef>
              <c:f>TSNW3402!$J$72:$P$72</c:f>
              <c:strCache>
                <c:ptCount val="7"/>
                <c:pt idx="0">
                  <c:v>Oct</c:v>
                </c:pt>
                <c:pt idx="1">
                  <c:v>Nov</c:v>
                </c:pt>
                <c:pt idx="2">
                  <c:v>Dec</c:v>
                </c:pt>
                <c:pt idx="3">
                  <c:v>Jan</c:v>
                </c:pt>
                <c:pt idx="4">
                  <c:v>Feb</c:v>
                </c:pt>
                <c:pt idx="5">
                  <c:v>Mar</c:v>
                </c:pt>
                <c:pt idx="6">
                  <c:v>Apr</c:v>
                </c:pt>
              </c:strCache>
            </c:strRef>
          </c:cat>
          <c:val>
            <c:numRef>
              <c:f>TSNW3402!$J$74:$P$74</c:f>
              <c:numCache>
                <c:formatCode>General</c:formatCode>
                <c:ptCount val="7"/>
                <c:pt idx="0">
                  <c:v>0</c:v>
                </c:pt>
                <c:pt idx="1">
                  <c:v>12</c:v>
                </c:pt>
                <c:pt idx="2">
                  <c:v>36</c:v>
                </c:pt>
                <c:pt idx="3">
                  <c:v>139</c:v>
                </c:pt>
                <c:pt idx="4">
                  <c:v>167</c:v>
                </c:pt>
                <c:pt idx="5">
                  <c:v>176</c:v>
                </c:pt>
                <c:pt idx="6">
                  <c:v>188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TSNW3402!$I$75</c:f>
              <c:strCache>
                <c:ptCount val="1"/>
                <c:pt idx="0">
                  <c:v>1996-97</c:v>
                </c:pt>
              </c:strCache>
            </c:strRef>
          </c:tx>
          <c:spPr>
            <a:ln w="38100">
              <a:solidFill>
                <a:srgbClr val="00AE00"/>
              </a:solidFill>
              <a:prstDash val="solid"/>
            </a:ln>
          </c:spPr>
          <c:marker>
            <c:symbol val="dash"/>
            <c:size val="7"/>
            <c:spPr>
              <a:noFill/>
              <a:ln>
                <a:solidFill>
                  <a:srgbClr val="00AE00"/>
                </a:solidFill>
                <a:prstDash val="solid"/>
              </a:ln>
            </c:spPr>
          </c:marker>
          <c:cat>
            <c:strRef>
              <c:f>TSNW3402!$J$72:$P$72</c:f>
              <c:strCache>
                <c:ptCount val="7"/>
                <c:pt idx="0">
                  <c:v>Oct</c:v>
                </c:pt>
                <c:pt idx="1">
                  <c:v>Nov</c:v>
                </c:pt>
                <c:pt idx="2">
                  <c:v>Dec</c:v>
                </c:pt>
                <c:pt idx="3">
                  <c:v>Jan</c:v>
                </c:pt>
                <c:pt idx="4">
                  <c:v>Feb</c:v>
                </c:pt>
                <c:pt idx="5">
                  <c:v>Mar</c:v>
                </c:pt>
                <c:pt idx="6">
                  <c:v>Apr</c:v>
                </c:pt>
              </c:strCache>
            </c:strRef>
          </c:cat>
          <c:val>
            <c:numRef>
              <c:f>TSNW3402!$J$75:$P$75</c:f>
              <c:numCache>
                <c:formatCode>General</c:formatCode>
                <c:ptCount val="7"/>
                <c:pt idx="0">
                  <c:v>14</c:v>
                </c:pt>
                <c:pt idx="1">
                  <c:v>71</c:v>
                </c:pt>
                <c:pt idx="2">
                  <c:v>164</c:v>
                </c:pt>
                <c:pt idx="3">
                  <c:v>183</c:v>
                </c:pt>
                <c:pt idx="4">
                  <c:v>206</c:v>
                </c:pt>
                <c:pt idx="5">
                  <c:v>276</c:v>
                </c:pt>
                <c:pt idx="6">
                  <c:v>285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TSNW3402!$I$76</c:f>
              <c:strCache>
                <c:ptCount val="1"/>
                <c:pt idx="0">
                  <c:v>Average</c:v>
                </c:pt>
              </c:strCache>
            </c:strRef>
          </c:tx>
          <c:spPr>
            <a:ln w="50800">
              <a:solidFill>
                <a:srgbClr val="333333"/>
              </a:solidFill>
              <a:prstDash val="solid"/>
            </a:ln>
          </c:spPr>
          <c:marker>
            <c:symbol val="none"/>
          </c:marker>
          <c:cat>
            <c:strRef>
              <c:f>TSNW3402!$J$72:$P$72</c:f>
              <c:strCache>
                <c:ptCount val="7"/>
                <c:pt idx="0">
                  <c:v>Oct</c:v>
                </c:pt>
                <c:pt idx="1">
                  <c:v>Nov</c:v>
                </c:pt>
                <c:pt idx="2">
                  <c:v>Dec</c:v>
                </c:pt>
                <c:pt idx="3">
                  <c:v>Jan</c:v>
                </c:pt>
                <c:pt idx="4">
                  <c:v>Feb</c:v>
                </c:pt>
                <c:pt idx="5">
                  <c:v>Mar</c:v>
                </c:pt>
                <c:pt idx="6">
                  <c:v>Apr</c:v>
                </c:pt>
              </c:strCache>
            </c:strRef>
          </c:cat>
          <c:val>
            <c:numRef>
              <c:f>TSNW3402!$J$76:$P$76</c:f>
              <c:numCache>
                <c:formatCode>General</c:formatCode>
                <c:ptCount val="7"/>
                <c:pt idx="0">
                  <c:v>5.2402494331065759</c:v>
                </c:pt>
                <c:pt idx="1">
                  <c:v>39.826275510204077</c:v>
                </c:pt>
                <c:pt idx="2">
                  <c:v>89.411451247165516</c:v>
                </c:pt>
                <c:pt idx="3">
                  <c:v>143.94197845804987</c:v>
                </c:pt>
                <c:pt idx="4">
                  <c:v>183.57585034013601</c:v>
                </c:pt>
                <c:pt idx="5">
                  <c:v>225.633843537415</c:v>
                </c:pt>
                <c:pt idx="6">
                  <c:v>250.96675170068025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3036416"/>
        <c:axId val="143038720"/>
      </c:lineChart>
      <c:catAx>
        <c:axId val="1430364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B3B3B3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43038720"/>
        <c:crossesAt val="0"/>
        <c:auto val="1"/>
        <c:lblAlgn val="ctr"/>
        <c:lblOffset val="100"/>
        <c:tickLblSkip val="1"/>
        <c:tickMarkSkip val="1"/>
        <c:noMultiLvlLbl val="0"/>
      </c:catAx>
      <c:valAx>
        <c:axId val="143038720"/>
        <c:scaling>
          <c:orientation val="minMax"/>
        </c:scaling>
        <c:delete val="0"/>
        <c:axPos val="l"/>
        <c:majorGridlines>
          <c:spPr>
            <a:ln w="3175">
              <a:solidFill>
                <a:srgbClr val="B3B3B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6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Snowfall (inches)</a:t>
                </a:r>
              </a:p>
            </c:rich>
          </c:tx>
          <c:layout>
            <c:manualLayout>
              <c:xMode val="edge"/>
              <c:yMode val="edge"/>
              <c:x val="1.8269256501544429E-2"/>
              <c:y val="0.38246511650271448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B3B3B3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43036416"/>
        <c:crosses val="autoZero"/>
        <c:crossBetween val="midCat"/>
      </c:valAx>
      <c:spPr>
        <a:noFill/>
        <a:ln w="3175">
          <a:solidFill>
            <a:srgbClr val="B3B3B3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85514915036301631"/>
          <c:y val="0.53092219722534684"/>
          <c:w val="0.131730954774294"/>
          <c:h val="0.15883102844797115"/>
        </c:manualLayout>
      </c:layout>
      <c:overlay val="0"/>
      <c:spPr>
        <a:noFill/>
        <a:ln w="25400">
          <a:solidFill>
            <a:srgbClr val="333333"/>
          </a:solidFill>
        </a:ln>
      </c:spPr>
      <c:txPr>
        <a:bodyPr/>
        <a:lstStyle/>
        <a:p>
          <a:pPr>
            <a:defRPr sz="1195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rgbClr val="FFFFFF"/>
    </a:solidFill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90647E-ACEF-4BE5-9148-69A6EA6E8FB5}" type="datetimeFigureOut">
              <a:rPr lang="en-US" smtClean="0"/>
              <a:t>10/16/2014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4FF785-8CDD-43E8-8663-2E713CFE9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29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Cool early, mild midwinter, average spring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FF785-8CDD-43E8-8663-2E713CFE945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206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6EE57-8AF3-4FB9-A1E3-9F06145DC540}" type="datetimeFigureOut">
              <a:rPr lang="en-US" smtClean="0"/>
              <a:t>10/16/2014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354C9-D7F6-43BC-B7F4-5A2E128BB4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257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6EE57-8AF3-4FB9-A1E3-9F06145DC540}" type="datetimeFigureOut">
              <a:rPr lang="en-US" smtClean="0"/>
              <a:t>10/16/2014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354C9-D7F6-43BC-B7F4-5A2E128BB4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786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6EE57-8AF3-4FB9-A1E3-9F06145DC540}" type="datetimeFigureOut">
              <a:rPr lang="en-US" smtClean="0"/>
              <a:t>10/16/2014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354C9-D7F6-43BC-B7F4-5A2E128BB4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35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6EE57-8AF3-4FB9-A1E3-9F06145DC540}" type="datetimeFigureOut">
              <a:rPr lang="en-US" smtClean="0"/>
              <a:t>10/16/2014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354C9-D7F6-43BC-B7F4-5A2E128BB4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05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6EE57-8AF3-4FB9-A1E3-9F06145DC540}" type="datetimeFigureOut">
              <a:rPr lang="en-US" smtClean="0"/>
              <a:t>10/16/2014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354C9-D7F6-43BC-B7F4-5A2E128BB4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510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6EE57-8AF3-4FB9-A1E3-9F06145DC540}" type="datetimeFigureOut">
              <a:rPr lang="en-US" smtClean="0"/>
              <a:t>10/16/2014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354C9-D7F6-43BC-B7F4-5A2E128BB4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858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6EE57-8AF3-4FB9-A1E3-9F06145DC540}" type="datetimeFigureOut">
              <a:rPr lang="en-US" smtClean="0"/>
              <a:t>10/16/2014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354C9-D7F6-43BC-B7F4-5A2E128BB4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3328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6EE57-8AF3-4FB9-A1E3-9F06145DC540}" type="datetimeFigureOut">
              <a:rPr lang="en-US" smtClean="0"/>
              <a:t>10/16/2014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354C9-D7F6-43BC-B7F4-5A2E128BB4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347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6EE57-8AF3-4FB9-A1E3-9F06145DC540}" type="datetimeFigureOut">
              <a:rPr lang="en-US" smtClean="0"/>
              <a:t>10/16/2014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354C9-D7F6-43BC-B7F4-5A2E128BB4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0548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6EE57-8AF3-4FB9-A1E3-9F06145DC540}" type="datetimeFigureOut">
              <a:rPr lang="en-US" smtClean="0"/>
              <a:t>10/16/2014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354C9-D7F6-43BC-B7F4-5A2E128BB4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202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6EE57-8AF3-4FB9-A1E3-9F06145DC540}" type="datetimeFigureOut">
              <a:rPr lang="en-US" smtClean="0"/>
              <a:t>10/16/2014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354C9-D7F6-43BC-B7F4-5A2E128BB4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099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F6EE57-8AF3-4FB9-A1E3-9F06145DC540}" type="datetimeFigureOut">
              <a:rPr lang="en-US" smtClean="0"/>
              <a:t>10/16/2014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2354C9-D7F6-43BC-B7F4-5A2E128BB4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296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48006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Forecast for 2014-15 Winter</a:t>
            </a:r>
            <a:br>
              <a:rPr lang="en-US" dirty="0" smtClean="0"/>
            </a:br>
            <a:r>
              <a:rPr lang="en-US" dirty="0" smtClean="0"/>
              <a:t>George Taylor</a:t>
            </a:r>
            <a:br>
              <a:rPr lang="en-US" dirty="0" smtClean="0"/>
            </a:br>
            <a:r>
              <a:rPr lang="en-US" dirty="0" smtClean="0"/>
              <a:t>October 2014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4595973"/>
            <a:ext cx="6400800" cy="17526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8" name="Picture 4" descr="https://scontent-a-sea.xx.fbcdn.net/hphotos-xpa1/v/t1.0-9/1655921_10202546371194236_29974196_n.jpg?oh=f13b5592dd26ca0d7d04454ed96e2079&amp;oe=54C2DA6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04800"/>
            <a:ext cx="3809999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98379"/>
            <a:ext cx="2286000" cy="4521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1764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8956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As before, I selected “analog years” – years that resemble this year. The ones I chose this time were: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sz="4900" b="1" dirty="0" smtClean="0"/>
              <a:t>1934</a:t>
            </a:r>
            <a:br>
              <a:rPr lang="en-US" sz="4900" b="1" dirty="0" smtClean="0"/>
            </a:br>
            <a:r>
              <a:rPr lang="en-US" sz="4900" b="1" dirty="0" smtClean="0"/>
              <a:t>1958</a:t>
            </a:r>
            <a:br>
              <a:rPr lang="en-US" sz="4900" b="1" dirty="0" smtClean="0"/>
            </a:br>
            <a:r>
              <a:rPr lang="en-US" sz="4900" b="1" dirty="0" smtClean="0"/>
              <a:t>1995</a:t>
            </a:r>
            <a:br>
              <a:rPr lang="en-US" sz="4900" b="1" dirty="0" smtClean="0"/>
            </a:br>
            <a:r>
              <a:rPr lang="en-US" sz="4900" b="1" dirty="0" smtClean="0"/>
              <a:t>1996</a:t>
            </a:r>
            <a:endParaRPr lang="en-US" sz="49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6324600"/>
            <a:ext cx="6400800" cy="17526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2642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8956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As before, I selected “analog years” – years that resemble this year. The ones I chose this time were: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sz="4900" b="1" dirty="0" smtClean="0"/>
              <a:t>1934</a:t>
            </a:r>
            <a:br>
              <a:rPr lang="en-US" sz="4900" b="1" dirty="0" smtClean="0"/>
            </a:br>
            <a:r>
              <a:rPr lang="en-US" sz="4900" b="1" dirty="0" smtClean="0"/>
              <a:t>1958</a:t>
            </a:r>
            <a:br>
              <a:rPr lang="en-US" sz="4900" b="1" dirty="0" smtClean="0"/>
            </a:br>
            <a:r>
              <a:rPr lang="en-US" sz="6000" b="1" dirty="0" smtClean="0">
                <a:solidFill>
                  <a:srgbClr val="FF0000"/>
                </a:solidFill>
              </a:rPr>
              <a:t>1995</a:t>
            </a:r>
            <a:br>
              <a:rPr lang="en-US" sz="6000" b="1" dirty="0" smtClean="0">
                <a:solidFill>
                  <a:srgbClr val="FF0000"/>
                </a:solidFill>
              </a:rPr>
            </a:br>
            <a:r>
              <a:rPr lang="en-US" sz="6000" b="1" dirty="0" smtClean="0">
                <a:solidFill>
                  <a:srgbClr val="FF0000"/>
                </a:solidFill>
              </a:rPr>
              <a:t>1996</a:t>
            </a:r>
            <a:endParaRPr lang="en-US" sz="6000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6324600"/>
            <a:ext cx="6400800" cy="17526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5800" y="4953000"/>
            <a:ext cx="22733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Ominous!</a:t>
            </a:r>
            <a:endParaRPr lang="en-US" sz="4000" b="1" dirty="0">
              <a:solidFill>
                <a:srgbClr val="FF0000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3124200" y="5181600"/>
            <a:ext cx="609600" cy="125343"/>
          </a:xfrm>
          <a:prstGeom prst="straightConnector1">
            <a:avLst/>
          </a:prstGeom>
          <a:ln w="349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2959179" y="5562600"/>
            <a:ext cx="774621" cy="3048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818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098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two parameters I used to choose the analogs were</a:t>
            </a:r>
            <a:r>
              <a:rPr lang="en-US" dirty="0"/>
              <a:t/>
            </a:r>
            <a:br>
              <a:rPr lang="en-US" dirty="0"/>
            </a:br>
            <a:r>
              <a:rPr lang="en-US" sz="4900" b="1" dirty="0" smtClean="0"/>
              <a:t/>
            </a:r>
            <a:br>
              <a:rPr lang="en-US" sz="4900" b="1" dirty="0" smtClean="0"/>
            </a:br>
            <a:r>
              <a:rPr lang="en-US" b="1" dirty="0" smtClean="0"/>
              <a:t>Pacific Decadal Oscillation (PDO)</a:t>
            </a:r>
            <a:br>
              <a:rPr lang="en-US" b="1" dirty="0" smtClean="0"/>
            </a:br>
            <a:r>
              <a:rPr lang="en-US" b="1" dirty="0" smtClean="0"/>
              <a:t>Multivariate ENSO Index (MEI)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6324600"/>
            <a:ext cx="6400800" cy="17526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6944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62924851"/>
              </p:ext>
            </p:extLst>
          </p:nvPr>
        </p:nvGraphicFramePr>
        <p:xfrm>
          <a:off x="685800" y="609600"/>
          <a:ext cx="7083896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371600" y="5556942"/>
            <a:ext cx="60170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Analogs showed above-average temperatures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867799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19200" y="5791200"/>
            <a:ext cx="62874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All analogs showed above-average precipitation</a:t>
            </a:r>
            <a:endParaRPr lang="en-US" sz="2400" b="1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67704951"/>
              </p:ext>
            </p:extLst>
          </p:nvPr>
        </p:nvGraphicFramePr>
        <p:xfrm>
          <a:off x="1017210" y="457200"/>
          <a:ext cx="7167562" cy="5019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6730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upload.wikimedia.org/wikipedia/commons/thumb/2/2b/Clouds.JPG/768px-Cloud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97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19400" y="5105400"/>
            <a:ext cx="4038600" cy="106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b="1" dirty="0" smtClean="0"/>
              <a:t>A wet winter!</a:t>
            </a:r>
            <a:endParaRPr lang="en-US" sz="48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0133" y="609600"/>
            <a:ext cx="4181475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8325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6591939"/>
              </p:ext>
            </p:extLst>
          </p:nvPr>
        </p:nvGraphicFramePr>
        <p:xfrm>
          <a:off x="152400" y="685800"/>
          <a:ext cx="8528407" cy="533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828800" y="6038484"/>
            <a:ext cx="56046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Mixed message – call it “average” snowfall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337336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Forecast for NW Oregon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Above-average Precipitation (especially December and January)</a:t>
            </a:r>
          </a:p>
          <a:p>
            <a:r>
              <a:rPr lang="en-US" dirty="0" smtClean="0"/>
              <a:t>Above-average Temperatures</a:t>
            </a:r>
          </a:p>
          <a:p>
            <a:r>
              <a:rPr lang="en-US" dirty="0" smtClean="0"/>
              <a:t>Average Snowfall (50-50 chance of ski areas opening by Thanksgiving)</a:t>
            </a:r>
          </a:p>
          <a:p>
            <a:r>
              <a:rPr lang="en-US" dirty="0" smtClean="0"/>
              <a:t>Lowland snow: minimal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818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364" y="838200"/>
            <a:ext cx="8222438" cy="5257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819400" y="3242101"/>
            <a:ext cx="490320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FFFF00"/>
                </a:solidFill>
              </a:rPr>
              <a:t>See you next year!</a:t>
            </a:r>
            <a:endParaRPr lang="en-US" sz="4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7558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367</TotalTime>
  <Words>159</Words>
  <Application>Microsoft Office PowerPoint</Application>
  <PresentationFormat>On-screen Show (4:3)</PresentationFormat>
  <Paragraphs>23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Forecast for 2014-15 Winter George Taylor October 2014</vt:lpstr>
      <vt:lpstr>As before, I selected “analog years” – years that resemble this year. The ones I chose this time were:  1934 1958 1995 1996</vt:lpstr>
      <vt:lpstr>As before, I selected “analog years” – years that resemble this year. The ones I chose this time were:  1934 1958 1995 1996</vt:lpstr>
      <vt:lpstr>The two parameters I used to choose the analogs were  Pacific Decadal Oscillation (PDO) Multivariate ENSO Index (MEI)</vt:lpstr>
      <vt:lpstr>PowerPoint Presentation</vt:lpstr>
      <vt:lpstr>PowerPoint Presentation</vt:lpstr>
      <vt:lpstr>PowerPoint Presentation</vt:lpstr>
      <vt:lpstr>PowerPoint Presentation</vt:lpstr>
      <vt:lpstr>Forecast for NW Oregon</vt:lpstr>
      <vt:lpstr>PowerPoint Presentation</vt:lpstr>
    </vt:vector>
  </TitlesOfParts>
  <Company>ACS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George Taylor</dc:creator>
  <cp:lastModifiedBy>George Taylor</cp:lastModifiedBy>
  <cp:revision>17</cp:revision>
  <dcterms:created xsi:type="dcterms:W3CDTF">2014-10-11T01:21:34Z</dcterms:created>
  <dcterms:modified xsi:type="dcterms:W3CDTF">2014-10-16T22:35:47Z</dcterms:modified>
</cp:coreProperties>
</file>