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3004800" cy="9753600"/>
  <p:notesSz cx="6858000" cy="9144000"/>
  <p:defaultTextStyle>
    <a:lvl1pPr algn="ctr" defTabSz="584200">
      <a:defRPr sz="3800">
        <a:solidFill>
          <a:srgbClr val="EEEEEE"/>
        </a:solidFill>
        <a:latin typeface="Helvetica Neue Bold Condensed"/>
        <a:ea typeface="Helvetica Neue Bold Condensed"/>
        <a:cs typeface="Helvetica Neue Bold Condensed"/>
        <a:sym typeface="Helvetica Neue Bold Condensed"/>
      </a:defRPr>
    </a:lvl1pPr>
    <a:lvl2pPr indent="228600" algn="ctr" defTabSz="584200">
      <a:defRPr sz="3800">
        <a:solidFill>
          <a:srgbClr val="EEEEEE"/>
        </a:solidFill>
        <a:latin typeface="Helvetica Neue Bold Condensed"/>
        <a:ea typeface="Helvetica Neue Bold Condensed"/>
        <a:cs typeface="Helvetica Neue Bold Condensed"/>
        <a:sym typeface="Helvetica Neue Bold Condensed"/>
      </a:defRPr>
    </a:lvl2pPr>
    <a:lvl3pPr indent="457200" algn="ctr" defTabSz="584200">
      <a:defRPr sz="3800">
        <a:solidFill>
          <a:srgbClr val="EEEEEE"/>
        </a:solidFill>
        <a:latin typeface="Helvetica Neue Bold Condensed"/>
        <a:ea typeface="Helvetica Neue Bold Condensed"/>
        <a:cs typeface="Helvetica Neue Bold Condensed"/>
        <a:sym typeface="Helvetica Neue Bold Condensed"/>
      </a:defRPr>
    </a:lvl3pPr>
    <a:lvl4pPr indent="685800" algn="ctr" defTabSz="584200">
      <a:defRPr sz="3800">
        <a:solidFill>
          <a:srgbClr val="EEEEEE"/>
        </a:solidFill>
        <a:latin typeface="Helvetica Neue Bold Condensed"/>
        <a:ea typeface="Helvetica Neue Bold Condensed"/>
        <a:cs typeface="Helvetica Neue Bold Condensed"/>
        <a:sym typeface="Helvetica Neue Bold Condensed"/>
      </a:defRPr>
    </a:lvl4pPr>
    <a:lvl5pPr indent="914400" algn="ctr" defTabSz="584200">
      <a:defRPr sz="3800">
        <a:solidFill>
          <a:srgbClr val="EEEEEE"/>
        </a:solidFill>
        <a:latin typeface="Helvetica Neue Bold Condensed"/>
        <a:ea typeface="Helvetica Neue Bold Condensed"/>
        <a:cs typeface="Helvetica Neue Bold Condensed"/>
        <a:sym typeface="Helvetica Neue Bold Condensed"/>
      </a:defRPr>
    </a:lvl5pPr>
    <a:lvl6pPr indent="1143000" algn="ctr" defTabSz="584200">
      <a:defRPr sz="3800">
        <a:solidFill>
          <a:srgbClr val="EEEEEE"/>
        </a:solidFill>
        <a:latin typeface="Helvetica Neue Bold Condensed"/>
        <a:ea typeface="Helvetica Neue Bold Condensed"/>
        <a:cs typeface="Helvetica Neue Bold Condensed"/>
        <a:sym typeface="Helvetica Neue Bold Condensed"/>
      </a:defRPr>
    </a:lvl6pPr>
    <a:lvl7pPr indent="1371600" algn="ctr" defTabSz="584200">
      <a:defRPr sz="3800">
        <a:solidFill>
          <a:srgbClr val="EEEEEE"/>
        </a:solidFill>
        <a:latin typeface="Helvetica Neue Bold Condensed"/>
        <a:ea typeface="Helvetica Neue Bold Condensed"/>
        <a:cs typeface="Helvetica Neue Bold Condensed"/>
        <a:sym typeface="Helvetica Neue Bold Condensed"/>
      </a:defRPr>
    </a:lvl7pPr>
    <a:lvl8pPr indent="1600200" algn="ctr" defTabSz="584200">
      <a:defRPr sz="3800">
        <a:solidFill>
          <a:srgbClr val="EEEEEE"/>
        </a:solidFill>
        <a:latin typeface="Helvetica Neue Bold Condensed"/>
        <a:ea typeface="Helvetica Neue Bold Condensed"/>
        <a:cs typeface="Helvetica Neue Bold Condensed"/>
        <a:sym typeface="Helvetica Neue Bold Condensed"/>
      </a:defRPr>
    </a:lvl8pPr>
    <a:lvl9pPr indent="1828800" algn="ctr" defTabSz="584200">
      <a:defRPr sz="3800">
        <a:solidFill>
          <a:srgbClr val="EEEEEE"/>
        </a:solidFill>
        <a:latin typeface="Helvetica Neue Bold Condensed"/>
        <a:ea typeface="Helvetica Neue Bold Condensed"/>
        <a:cs typeface="Helvetica Neue Bold Condensed"/>
        <a:sym typeface="Helvetica Neue Bold Condensed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 b="def" i="def"/>
      <a:tcStyle>
        <a:tcBdr/>
        <a:fill>
          <a:solidFill>
            <a:srgbClr val="DDDBCF"/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AC9C8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4C8"/>
          </a:solidFill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878889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7888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DBDBD"/>
          </a:solidFill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8F2817"/>
              </a:solidFill>
              <a:prstDash val="solid"/>
              <a:miter lim="400000"/>
            </a:ln>
          </a:bottom>
          <a:insideH>
            <a:ln w="12700" cap="flat">
              <a:solidFill>
                <a:srgbClr val="8F281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8341D"/>
          </a:solidFill>
        </a:fill>
      </a:tcStyle>
    </a:firstRow>
  </a:tblStyle>
  <a:tblStyle styleId="{C7B018BB-80A7-4F77-B60F-C8B233D01FF8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C9C88"/>
              </a:solidFill>
              <a:prstDash val="solid"/>
              <a:miter lim="400000"/>
            </a:ln>
          </a:top>
          <a:bottom>
            <a:ln w="12700" cap="flat">
              <a:solidFill>
                <a:srgbClr val="AC9C88"/>
              </a:solidFill>
              <a:prstDash val="solid"/>
              <a:miter lim="400000"/>
            </a:ln>
          </a:bottom>
          <a:insideH>
            <a:ln w="12700" cap="flat">
              <a:solidFill>
                <a:srgbClr val="AC9C8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0EEE0"/>
          </a:solidFill>
        </a:fill>
      </a:tcStyle>
    </a:wholeTbl>
    <a:band2H>
      <a:tcTxStyle b="def" i="def"/>
      <a:tcStyle>
        <a:tcBdr/>
        <a:fill>
          <a:solidFill>
            <a:srgbClr val="F0EEE0">
              <a:alpha val="93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solidFill>
                <a:srgbClr val="5F5857"/>
              </a:solidFill>
              <a:prstDash val="solid"/>
              <a:miter lim="400000"/>
            </a:ln>
          </a:left>
          <a:right>
            <a:ln w="25400" cap="flat">
              <a:solidFill>
                <a:srgbClr val="AC9C88"/>
              </a:solidFill>
              <a:prstDash val="solid"/>
              <a:miter lim="400000"/>
            </a:ln>
          </a:right>
          <a:top>
            <a:ln w="12700" cap="flat">
              <a:solidFill>
                <a:srgbClr val="AC9C88"/>
              </a:solidFill>
              <a:prstDash val="solid"/>
              <a:miter lim="400000"/>
            </a:ln>
          </a:top>
          <a:bottom>
            <a:ln w="12700" cap="flat">
              <a:solidFill>
                <a:srgbClr val="AC9C88"/>
              </a:solidFill>
              <a:prstDash val="solid"/>
              <a:miter lim="400000"/>
            </a:ln>
          </a:bottom>
          <a:insideH>
            <a:ln w="12700" cap="flat">
              <a:solidFill>
                <a:srgbClr val="AC9C8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F5857"/>
              </a:solidFill>
              <a:prstDash val="solid"/>
              <a:miter lim="400000"/>
            </a:ln>
          </a:bottom>
          <a:insideH>
            <a:ln w="12700" cap="flat">
              <a:solidFill>
                <a:srgbClr val="97231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F5857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1401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C9C88"/>
              </a:solidFill>
              <a:prstDash val="solid"/>
              <a:miter lim="400000"/>
            </a:ln>
          </a:top>
          <a:bottom>
            <a:ln w="12700" cap="flat">
              <a:solidFill>
                <a:srgbClr val="AC9C88"/>
              </a:solidFill>
              <a:prstDash val="solid"/>
              <a:miter lim="400000"/>
            </a:ln>
          </a:bottom>
          <a:insideH>
            <a:ln w="12700" cap="flat">
              <a:solidFill>
                <a:srgbClr val="AC9C8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0EEE0"/>
          </a:solidFill>
        </a:fill>
      </a:tcStyle>
    </a:wholeTbl>
    <a:band2H>
      <a:tcTxStyle b="def" i="def"/>
      <a:tcStyle>
        <a:tcBdr/>
        <a:fill>
          <a:solidFill>
            <a:srgbClr val="F0EEE0">
              <a:alpha val="93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C9C88"/>
              </a:solidFill>
              <a:prstDash val="solid"/>
              <a:miter lim="400000"/>
            </a:ln>
          </a:top>
          <a:bottom>
            <a:ln w="12700" cap="flat">
              <a:solidFill>
                <a:srgbClr val="AC9C88"/>
              </a:solidFill>
              <a:prstDash val="solid"/>
              <a:miter lim="400000"/>
            </a:ln>
          </a:bottom>
          <a:insideH>
            <a:ln w="12700" cap="flat">
              <a:solidFill>
                <a:srgbClr val="AC9C8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4C8"/>
          </a:solidFill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29124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4AA2A"/>
          </a:solidFill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58585"/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97979">
                  <a:alpha val="3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7979">
                  <a:alpha val="3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7979">
                  <a:alpha val="38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6B5C3">
              <a:alpha val="14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33BA23B1-9221-436E-865A-0063620EA4FD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solidFill>
                <a:srgbClr val="9F9F9F"/>
              </a:solidFill>
              <a:prstDash val="solid"/>
              <a:miter lim="400000"/>
            </a:ln>
          </a:left>
          <a:right>
            <a:ln w="12700" cap="flat">
              <a:solidFill>
                <a:srgbClr val="9F9F9F"/>
              </a:solidFill>
              <a:prstDash val="solid"/>
              <a:miter lim="400000"/>
            </a:ln>
          </a:right>
          <a:top>
            <a:ln w="12700" cap="flat">
              <a:solidFill>
                <a:srgbClr val="9F9F9F"/>
              </a:solidFill>
              <a:prstDash val="solid"/>
              <a:miter lim="400000"/>
            </a:ln>
          </a:top>
          <a:bottom>
            <a:ln w="12700" cap="flat">
              <a:solidFill>
                <a:srgbClr val="9F9F9F"/>
              </a:solidFill>
              <a:prstDash val="solid"/>
              <a:miter lim="400000"/>
            </a:ln>
          </a:bottom>
          <a:insideH>
            <a:ln w="12700" cap="flat">
              <a:solidFill>
                <a:srgbClr val="9F9F9F"/>
              </a:solidFill>
              <a:prstDash val="solid"/>
              <a:miter lim="400000"/>
            </a:ln>
          </a:insideH>
          <a:insideV>
            <a:ln w="12700" cap="flat">
              <a:solidFill>
                <a:srgbClr val="9F9F9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979">
              <a:alpha val="38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ABABA"/>
          </a:solidFill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25A5D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B8B8B"/>
          </a:solidFill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25A5D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B8B8B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979">
              <a:alpha val="25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8" name="Shape 3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4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/>
          <p:nvPr>
            <p:ph type="title"/>
          </p:nvPr>
        </p:nvSpPr>
        <p:spPr>
          <a:xfrm>
            <a:off x="1270000" y="1943100"/>
            <a:ext cx="10464800" cy="2997200"/>
          </a:xfrm>
          <a:prstGeom prst="rect">
            <a:avLst/>
          </a:prstGeom>
        </p:spPr>
        <p:txBody>
          <a:bodyPr anchor="b"/>
          <a:lstStyle>
            <a:lvl1pPr>
              <a:defRPr spc="-128" sz="6400">
                <a:latin typeface="+mj-lt"/>
                <a:ea typeface="+mj-ea"/>
                <a:cs typeface="+mj-cs"/>
                <a:sym typeface="Superclarendon Regular"/>
              </a:defRPr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128" sz="6400">
                <a:solidFill>
                  <a:srgbClr val="EEEEEE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270000" y="5029200"/>
            <a:ext cx="10464800" cy="2184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FontTx/>
              <a:buNone/>
              <a:defRPr sz="2400"/>
            </a:lvl1pPr>
            <a:lvl2pPr marL="0" indent="228600" algn="ctr">
              <a:spcBef>
                <a:spcPts val="0"/>
              </a:spcBef>
              <a:buSzTx/>
              <a:buFontTx/>
              <a:buNone/>
              <a:defRPr sz="2400"/>
            </a:lvl2pPr>
            <a:lvl3pPr marL="0" indent="457200" algn="ctr">
              <a:spcBef>
                <a:spcPts val="0"/>
              </a:spcBef>
              <a:buSzTx/>
              <a:buFontTx/>
              <a:buNone/>
              <a:defRPr sz="2400"/>
            </a:lvl3pPr>
            <a:lvl4pPr marL="0" indent="685800" algn="ctr">
              <a:spcBef>
                <a:spcPts val="0"/>
              </a:spcBef>
              <a:buSzTx/>
              <a:buFontTx/>
              <a:buNone/>
              <a:defRPr sz="2400"/>
            </a:lvl4pPr>
            <a:lvl5pPr marL="0" indent="914400" algn="ctr">
              <a:spcBef>
                <a:spcPts val="0"/>
              </a:spcBef>
              <a:buSzTx/>
              <a:buFontTx/>
              <a:buNone/>
              <a:defRPr sz="2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EEEEE"/>
                </a:solidFill>
              </a:rPr>
              <a:t>Body Level One</a:t>
            </a:r>
            <a:endParaRPr sz="2400">
              <a:solidFill>
                <a:srgbClr val="EEEEEE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EEEEE"/>
                </a:solidFill>
              </a:rPr>
              <a:t>Body Level Two</a:t>
            </a:r>
            <a:endParaRPr sz="2400">
              <a:solidFill>
                <a:srgbClr val="EEEEEE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EEEEE"/>
                </a:solidFill>
              </a:rPr>
              <a:t>Body Level Three</a:t>
            </a:r>
            <a:endParaRPr sz="2400">
              <a:solidFill>
                <a:srgbClr val="EEEEEE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EEEEE"/>
                </a:solidFill>
              </a:rPr>
              <a:t>Body Level Four</a:t>
            </a:r>
            <a:endParaRPr sz="2400">
              <a:solidFill>
                <a:srgbClr val="EEEEEE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EEEEE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34473" y="8193634"/>
            <a:ext cx="3457771" cy="71843"/>
          </a:xfrm>
          <a:prstGeom prst="rect">
            <a:avLst/>
          </a:prstGeom>
        </p:spPr>
      </p:pic>
      <p:sp>
        <p:nvSpPr>
          <p:cNvPr id="12" name="Shape 12"/>
          <p:cNvSpPr/>
          <p:nvPr>
            <p:ph type="title"/>
          </p:nvPr>
        </p:nvSpPr>
        <p:spPr>
          <a:xfrm>
            <a:off x="635000" y="6845300"/>
            <a:ext cx="11734800" cy="1219200"/>
          </a:xfrm>
          <a:prstGeom prst="rect">
            <a:avLst/>
          </a:prstGeom>
        </p:spPr>
        <p:txBody>
          <a:bodyPr anchor="b"/>
          <a:lstStyle>
            <a:lvl1pPr>
              <a:defRPr spc="-128" sz="6400">
                <a:latin typeface="+mj-lt"/>
                <a:ea typeface="+mj-ea"/>
                <a:cs typeface="+mj-cs"/>
                <a:sym typeface="Superclarendon Regular"/>
              </a:defRPr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128" sz="6400">
                <a:solidFill>
                  <a:srgbClr val="EEEEEE"/>
                </a:solidFill>
              </a:rPr>
              <a:t>Title Text</a:t>
            </a:r>
          </a:p>
        </p:txBody>
      </p:sp>
      <p:sp>
        <p:nvSpPr>
          <p:cNvPr id="13" name="Shape 13"/>
          <p:cNvSpPr/>
          <p:nvPr>
            <p:ph type="body" idx="1"/>
          </p:nvPr>
        </p:nvSpPr>
        <p:spPr>
          <a:xfrm>
            <a:off x="635000" y="8318500"/>
            <a:ext cx="11734800" cy="876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FontTx/>
              <a:buNone/>
              <a:defRPr sz="2400"/>
            </a:lvl1pPr>
            <a:lvl2pPr marL="0" indent="228600" algn="ctr">
              <a:spcBef>
                <a:spcPts val="0"/>
              </a:spcBef>
              <a:buSzTx/>
              <a:buFontTx/>
              <a:buNone/>
              <a:defRPr sz="2400"/>
            </a:lvl2pPr>
            <a:lvl3pPr marL="0" indent="457200" algn="ctr">
              <a:spcBef>
                <a:spcPts val="0"/>
              </a:spcBef>
              <a:buSzTx/>
              <a:buFontTx/>
              <a:buNone/>
              <a:defRPr sz="2400"/>
            </a:lvl3pPr>
            <a:lvl4pPr marL="0" indent="685800" algn="ctr">
              <a:spcBef>
                <a:spcPts val="0"/>
              </a:spcBef>
              <a:buSzTx/>
              <a:buFontTx/>
              <a:buNone/>
              <a:defRPr sz="2400"/>
            </a:lvl4pPr>
            <a:lvl5pPr marL="0" indent="914400" algn="ctr">
              <a:spcBef>
                <a:spcPts val="0"/>
              </a:spcBef>
              <a:buSzTx/>
              <a:buFontTx/>
              <a:buNone/>
              <a:defRPr sz="2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EEEEE"/>
                </a:solidFill>
              </a:rPr>
              <a:t>Body Level One</a:t>
            </a:r>
            <a:endParaRPr sz="2400">
              <a:solidFill>
                <a:srgbClr val="EEEEEE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EEEEE"/>
                </a:solidFill>
              </a:rPr>
              <a:t>Body Level Two</a:t>
            </a:r>
            <a:endParaRPr sz="2400">
              <a:solidFill>
                <a:srgbClr val="EEEEEE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EEEEE"/>
                </a:solidFill>
              </a:rPr>
              <a:t>Body Level Three</a:t>
            </a:r>
            <a:endParaRPr sz="2400">
              <a:solidFill>
                <a:srgbClr val="EEEEEE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EEEEE"/>
                </a:solidFill>
              </a:rPr>
              <a:t>Body Level Four</a:t>
            </a:r>
            <a:endParaRPr sz="2400">
              <a:solidFill>
                <a:srgbClr val="EEEEEE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EEEEE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>
            <p:ph type="title"/>
          </p:nvPr>
        </p:nvSpPr>
        <p:spPr>
          <a:xfrm>
            <a:off x="1270000" y="3505200"/>
            <a:ext cx="10464800" cy="2730500"/>
          </a:xfrm>
          <a:prstGeom prst="rect">
            <a:avLst/>
          </a:prstGeom>
        </p:spPr>
        <p:txBody>
          <a:bodyPr/>
          <a:lstStyle>
            <a:lvl1pPr>
              <a:defRPr spc="-128" sz="6400">
                <a:latin typeface="+mj-lt"/>
                <a:ea typeface="+mj-ea"/>
                <a:cs typeface="+mj-cs"/>
                <a:sym typeface="Superclarendon Regular"/>
              </a:defRPr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128" sz="6400">
                <a:solidFill>
                  <a:srgbClr val="EEEEEE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6047" y="5082129"/>
            <a:ext cx="4512624" cy="71843"/>
          </a:xfrm>
          <a:prstGeom prst="rect">
            <a:avLst/>
          </a:prstGeom>
        </p:spPr>
      </p:pic>
      <p:sp>
        <p:nvSpPr>
          <p:cNvPr id="19" name="Shape 19"/>
          <p:cNvSpPr/>
          <p:nvPr>
            <p:ph type="title"/>
          </p:nvPr>
        </p:nvSpPr>
        <p:spPr>
          <a:xfrm>
            <a:off x="762000" y="774700"/>
            <a:ext cx="5588000" cy="41021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144" sz="4800">
                <a:solidFill>
                  <a:srgbClr val="EEEEEE"/>
                </a:solidFill>
              </a:rPr>
              <a:t>Title Text</a:t>
            </a:r>
          </a:p>
        </p:txBody>
      </p:sp>
      <p:sp>
        <p:nvSpPr>
          <p:cNvPr id="20" name="Shape 20"/>
          <p:cNvSpPr/>
          <p:nvPr>
            <p:ph type="body" idx="1"/>
          </p:nvPr>
        </p:nvSpPr>
        <p:spPr>
          <a:xfrm>
            <a:off x="762000" y="5372100"/>
            <a:ext cx="5588000" cy="3619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FontTx/>
              <a:buNone/>
              <a:defRPr sz="2400"/>
            </a:lvl1pPr>
            <a:lvl2pPr marL="0" indent="228600" algn="ctr">
              <a:spcBef>
                <a:spcPts val="0"/>
              </a:spcBef>
              <a:buSzTx/>
              <a:buFontTx/>
              <a:buNone/>
              <a:defRPr sz="2400"/>
            </a:lvl2pPr>
            <a:lvl3pPr marL="0" indent="457200" algn="ctr">
              <a:spcBef>
                <a:spcPts val="0"/>
              </a:spcBef>
              <a:buSzTx/>
              <a:buFontTx/>
              <a:buNone/>
              <a:defRPr sz="2400"/>
            </a:lvl3pPr>
            <a:lvl4pPr marL="0" indent="685800" algn="ctr">
              <a:spcBef>
                <a:spcPts val="0"/>
              </a:spcBef>
              <a:buSzTx/>
              <a:buFontTx/>
              <a:buNone/>
              <a:defRPr sz="2400"/>
            </a:lvl4pPr>
            <a:lvl5pPr marL="0" indent="914400" algn="ctr">
              <a:spcBef>
                <a:spcPts val="0"/>
              </a:spcBef>
              <a:buSzTx/>
              <a:buFontTx/>
              <a:buNone/>
              <a:defRPr sz="2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EEEEE"/>
                </a:solidFill>
              </a:rPr>
              <a:t>Body Level One</a:t>
            </a:r>
            <a:endParaRPr sz="2400">
              <a:solidFill>
                <a:srgbClr val="EEEEEE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EEEEE"/>
                </a:solidFill>
              </a:rPr>
              <a:t>Body Level Two</a:t>
            </a:r>
            <a:endParaRPr sz="2400">
              <a:solidFill>
                <a:srgbClr val="EEEEEE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EEEEE"/>
                </a:solidFill>
              </a:rPr>
              <a:t>Body Level Three</a:t>
            </a:r>
            <a:endParaRPr sz="2400">
              <a:solidFill>
                <a:srgbClr val="EEEEEE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EEEEE"/>
                </a:solidFill>
              </a:rPr>
              <a:t>Body Level Four</a:t>
            </a:r>
            <a:endParaRPr sz="2400">
              <a:solidFill>
                <a:srgbClr val="EEEEEE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EEEEE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144" sz="4800">
                <a:solidFill>
                  <a:srgbClr val="EEEEEE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144" sz="4800">
                <a:solidFill>
                  <a:srgbClr val="EEEEEE"/>
                </a:solidFill>
              </a:rPr>
              <a:t>Title Text</a:t>
            </a:r>
          </a:p>
        </p:txBody>
      </p:sp>
      <p:sp>
        <p:nvSpPr>
          <p:cNvPr id="25" name="Shape 2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EEEEE"/>
                </a:solidFill>
              </a:rPr>
              <a:t>Body Level One</a:t>
            </a:r>
            <a:endParaRPr sz="3400">
              <a:solidFill>
                <a:srgbClr val="EEEEEE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EEEEE"/>
                </a:solidFill>
              </a:rPr>
              <a:t>Body Level Two</a:t>
            </a:r>
            <a:endParaRPr sz="3400">
              <a:solidFill>
                <a:srgbClr val="EEEEEE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EEEEE"/>
                </a:solidFill>
              </a:rPr>
              <a:t>Body Level Three</a:t>
            </a:r>
            <a:endParaRPr sz="3400">
              <a:solidFill>
                <a:srgbClr val="EEEEEE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EEEEE"/>
                </a:solidFill>
              </a:rPr>
              <a:t>Body Level Four</a:t>
            </a:r>
            <a:endParaRPr sz="3400">
              <a:solidFill>
                <a:srgbClr val="EEEEEE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EEEEE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144" sz="4800">
                <a:solidFill>
                  <a:srgbClr val="EEEEEE"/>
                </a:solidFill>
              </a:rPr>
              <a:t>Title Text</a:t>
            </a:r>
          </a:p>
        </p:txBody>
      </p:sp>
      <p:sp>
        <p:nvSpPr>
          <p:cNvPr id="28" name="Shape 28"/>
          <p:cNvSpPr/>
          <p:nvPr>
            <p:ph type="body" idx="1"/>
          </p:nvPr>
        </p:nvSpPr>
        <p:spPr>
          <a:xfrm>
            <a:off x="7200900" y="3340100"/>
            <a:ext cx="4826000" cy="53848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3000"/>
              </a:spcBef>
              <a:buBlip>
                <a:blip r:embed="rId2"/>
              </a:buBlip>
              <a:defRPr sz="2600"/>
            </a:lvl1pPr>
            <a:lvl2pPr marL="914400" indent="-457200">
              <a:spcBef>
                <a:spcPts val="3000"/>
              </a:spcBef>
              <a:buBlip>
                <a:blip r:embed="rId2"/>
              </a:buBlip>
              <a:defRPr sz="2600"/>
            </a:lvl2pPr>
            <a:lvl3pPr marL="1371600" indent="-457200">
              <a:spcBef>
                <a:spcPts val="3000"/>
              </a:spcBef>
              <a:buBlip>
                <a:blip r:embed="rId2"/>
              </a:buBlip>
              <a:defRPr sz="2600"/>
            </a:lvl3pPr>
            <a:lvl4pPr marL="1828800" indent="-457200">
              <a:spcBef>
                <a:spcPts val="3000"/>
              </a:spcBef>
              <a:buBlip>
                <a:blip r:embed="rId2"/>
              </a:buBlip>
              <a:defRPr sz="2600"/>
            </a:lvl4pPr>
            <a:lvl5pPr marL="2286000" indent="-457200">
              <a:spcBef>
                <a:spcPts val="3000"/>
              </a:spcBef>
              <a:buBlip>
                <a:blip r:embed="rId2"/>
              </a:buBlip>
              <a:defRPr sz="2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EEEEEE"/>
                </a:solidFill>
              </a:rPr>
              <a:t>Body Level One</a:t>
            </a:r>
            <a:endParaRPr sz="2600">
              <a:solidFill>
                <a:srgbClr val="EEEEEE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EEEEEE"/>
                </a:solidFill>
              </a:rPr>
              <a:t>Body Level Two</a:t>
            </a:r>
            <a:endParaRPr sz="2600">
              <a:solidFill>
                <a:srgbClr val="EEEEEE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EEEEEE"/>
                </a:solidFill>
              </a:rPr>
              <a:t>Body Level Three</a:t>
            </a:r>
            <a:endParaRPr sz="2600">
              <a:solidFill>
                <a:srgbClr val="EEEEEE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EEEEEE"/>
                </a:solidFill>
              </a:rPr>
              <a:t>Body Level Four</a:t>
            </a:r>
            <a:endParaRPr sz="2600">
              <a:solidFill>
                <a:srgbClr val="EEEEEE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EEEEEE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EEEEE"/>
                </a:solidFill>
              </a:rPr>
              <a:t>Body Level One</a:t>
            </a:r>
            <a:endParaRPr sz="3400">
              <a:solidFill>
                <a:srgbClr val="EEEEEE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EEEEE"/>
                </a:solidFill>
              </a:rPr>
              <a:t>Body Level Two</a:t>
            </a:r>
            <a:endParaRPr sz="3400">
              <a:solidFill>
                <a:srgbClr val="EEEEEE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EEEEE"/>
                </a:solidFill>
              </a:rPr>
              <a:t>Body Level Three</a:t>
            </a:r>
            <a:endParaRPr sz="3400">
              <a:solidFill>
                <a:srgbClr val="EEEEEE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EEEEE"/>
                </a:solidFill>
              </a:rPr>
              <a:t>Body Level Four</a:t>
            </a:r>
            <a:endParaRPr sz="3400">
              <a:solidFill>
                <a:srgbClr val="EEEEEE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EEEEE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 - Al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 - Alt 2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1.tif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60083" y="2732634"/>
            <a:ext cx="10908152" cy="71905"/>
          </a:xfrm>
          <a:prstGeom prst="rect">
            <a:avLst/>
          </a:prstGeom>
        </p:spPr>
      </p:pic>
      <p:sp>
        <p:nvSpPr>
          <p:cNvPr id="4" name="Shape 4"/>
          <p:cNvSpPr/>
          <p:nvPr>
            <p:ph type="title"/>
          </p:nvPr>
        </p:nvSpPr>
        <p:spPr>
          <a:xfrm>
            <a:off x="1270000" y="698500"/>
            <a:ext cx="10464800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144" sz="4800">
                <a:solidFill>
                  <a:srgbClr val="EEEEEE"/>
                </a:solidFill>
              </a:rPr>
              <a:t>Title Text</a:t>
            </a:r>
          </a:p>
        </p:txBody>
      </p:sp>
      <p:sp>
        <p:nvSpPr>
          <p:cNvPr id="5" name="Shape 5"/>
          <p:cNvSpPr/>
          <p:nvPr>
            <p:ph type="body" idx="1"/>
          </p:nvPr>
        </p:nvSpPr>
        <p:spPr>
          <a:xfrm>
            <a:off x="1270000" y="3263900"/>
            <a:ext cx="10464800" cy="571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EEEEE"/>
                </a:solidFill>
              </a:rPr>
              <a:t>Body Level One</a:t>
            </a:r>
            <a:endParaRPr sz="3400">
              <a:solidFill>
                <a:srgbClr val="EEEEEE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EEEEE"/>
                </a:solidFill>
              </a:rPr>
              <a:t>Body Level Two</a:t>
            </a:r>
            <a:endParaRPr sz="3400">
              <a:solidFill>
                <a:srgbClr val="EEEEEE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EEEEE"/>
                </a:solidFill>
              </a:rPr>
              <a:t>Body Level Three</a:t>
            </a:r>
            <a:endParaRPr sz="3400">
              <a:solidFill>
                <a:srgbClr val="EEEEEE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EEEEE"/>
                </a:solidFill>
              </a:rPr>
              <a:t>Body Level Four</a:t>
            </a:r>
            <a:endParaRPr sz="3400">
              <a:solidFill>
                <a:srgbClr val="EEEEEE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EEEEEE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</p:sldLayoutIdLst>
  <p:transition spd="med" advClick="1"/>
  <p:txStyles>
    <p:titleStyle>
      <a:lvl1pPr algn="ctr" defTabSz="584200">
        <a:defRPr b="1" spc="-144" sz="4800">
          <a:solidFill>
            <a:srgbClr val="EEEEEE"/>
          </a:solidFill>
          <a:latin typeface="+mn-lt"/>
          <a:ea typeface="+mn-ea"/>
          <a:cs typeface="+mn-cs"/>
          <a:sym typeface="Superclarendon Light"/>
        </a:defRPr>
      </a:lvl1pPr>
      <a:lvl2pPr indent="228600" algn="ctr" defTabSz="584200">
        <a:defRPr b="1" spc="-144" sz="4800">
          <a:solidFill>
            <a:srgbClr val="EEEEEE"/>
          </a:solidFill>
          <a:latin typeface="+mn-lt"/>
          <a:ea typeface="+mn-ea"/>
          <a:cs typeface="+mn-cs"/>
          <a:sym typeface="Superclarendon Light"/>
        </a:defRPr>
      </a:lvl2pPr>
      <a:lvl3pPr indent="457200" algn="ctr" defTabSz="584200">
        <a:defRPr b="1" spc="-144" sz="4800">
          <a:solidFill>
            <a:srgbClr val="EEEEEE"/>
          </a:solidFill>
          <a:latin typeface="+mn-lt"/>
          <a:ea typeface="+mn-ea"/>
          <a:cs typeface="+mn-cs"/>
          <a:sym typeface="Superclarendon Light"/>
        </a:defRPr>
      </a:lvl3pPr>
      <a:lvl4pPr indent="685800" algn="ctr" defTabSz="584200">
        <a:defRPr b="1" spc="-144" sz="4800">
          <a:solidFill>
            <a:srgbClr val="EEEEEE"/>
          </a:solidFill>
          <a:latin typeface="+mn-lt"/>
          <a:ea typeface="+mn-ea"/>
          <a:cs typeface="+mn-cs"/>
          <a:sym typeface="Superclarendon Light"/>
        </a:defRPr>
      </a:lvl4pPr>
      <a:lvl5pPr indent="914400" algn="ctr" defTabSz="584200">
        <a:defRPr b="1" spc="-144" sz="4800">
          <a:solidFill>
            <a:srgbClr val="EEEEEE"/>
          </a:solidFill>
          <a:latin typeface="+mn-lt"/>
          <a:ea typeface="+mn-ea"/>
          <a:cs typeface="+mn-cs"/>
          <a:sym typeface="Superclarendon Light"/>
        </a:defRPr>
      </a:lvl5pPr>
      <a:lvl6pPr indent="1143000" algn="ctr" defTabSz="584200">
        <a:defRPr b="1" spc="-144" sz="4800">
          <a:solidFill>
            <a:srgbClr val="EEEEEE"/>
          </a:solidFill>
          <a:latin typeface="+mn-lt"/>
          <a:ea typeface="+mn-ea"/>
          <a:cs typeface="+mn-cs"/>
          <a:sym typeface="Superclarendon Light"/>
        </a:defRPr>
      </a:lvl6pPr>
      <a:lvl7pPr indent="1371600" algn="ctr" defTabSz="584200">
        <a:defRPr b="1" spc="-144" sz="4800">
          <a:solidFill>
            <a:srgbClr val="EEEEEE"/>
          </a:solidFill>
          <a:latin typeface="+mn-lt"/>
          <a:ea typeface="+mn-ea"/>
          <a:cs typeface="+mn-cs"/>
          <a:sym typeface="Superclarendon Light"/>
        </a:defRPr>
      </a:lvl7pPr>
      <a:lvl8pPr indent="1600200" algn="ctr" defTabSz="584200">
        <a:defRPr b="1" spc="-144" sz="4800">
          <a:solidFill>
            <a:srgbClr val="EEEEEE"/>
          </a:solidFill>
          <a:latin typeface="+mn-lt"/>
          <a:ea typeface="+mn-ea"/>
          <a:cs typeface="+mn-cs"/>
          <a:sym typeface="Superclarendon Light"/>
        </a:defRPr>
      </a:lvl8pPr>
      <a:lvl9pPr indent="1828800" algn="ctr" defTabSz="584200">
        <a:defRPr b="1" spc="-144" sz="4800">
          <a:solidFill>
            <a:srgbClr val="EEEEEE"/>
          </a:solidFill>
          <a:latin typeface="+mn-lt"/>
          <a:ea typeface="+mn-ea"/>
          <a:cs typeface="+mn-cs"/>
          <a:sym typeface="Superclarendon Light"/>
        </a:defRPr>
      </a:lvl9pPr>
    </p:titleStyle>
    <p:bodyStyle>
      <a:lvl1pPr marL="622300" indent="-622300" defTabSz="584200">
        <a:spcBef>
          <a:spcPts val="4200"/>
        </a:spcBef>
        <a:buSzPct val="65000"/>
        <a:buFont typeface="Zapf Dingbats"/>
        <a:buBlip>
          <a:blip r:embed="rId4"/>
        </a:buBlip>
        <a:defRPr sz="3400">
          <a:solidFill>
            <a:srgbClr val="EEEEEE"/>
          </a:solidFill>
          <a:latin typeface="Helvetica Neue Bold Condensed"/>
          <a:ea typeface="Helvetica Neue Bold Condensed"/>
          <a:cs typeface="Helvetica Neue Bold Condensed"/>
          <a:sym typeface="Helvetica Neue Bold Condensed"/>
        </a:defRPr>
      </a:lvl1pPr>
      <a:lvl2pPr marL="1244600" indent="-622300" defTabSz="584200">
        <a:spcBef>
          <a:spcPts val="4200"/>
        </a:spcBef>
        <a:buSzPct val="65000"/>
        <a:buFont typeface="Zapf Dingbats"/>
        <a:buBlip>
          <a:blip r:embed="rId4"/>
        </a:buBlip>
        <a:defRPr sz="3400">
          <a:solidFill>
            <a:srgbClr val="EEEEEE"/>
          </a:solidFill>
          <a:latin typeface="Helvetica Neue Bold Condensed"/>
          <a:ea typeface="Helvetica Neue Bold Condensed"/>
          <a:cs typeface="Helvetica Neue Bold Condensed"/>
          <a:sym typeface="Helvetica Neue Bold Condensed"/>
        </a:defRPr>
      </a:lvl2pPr>
      <a:lvl3pPr marL="1866900" indent="-622300" defTabSz="584200">
        <a:spcBef>
          <a:spcPts val="4200"/>
        </a:spcBef>
        <a:buSzPct val="65000"/>
        <a:buFont typeface="Zapf Dingbats"/>
        <a:buBlip>
          <a:blip r:embed="rId4"/>
        </a:buBlip>
        <a:defRPr sz="3400">
          <a:solidFill>
            <a:srgbClr val="EEEEEE"/>
          </a:solidFill>
          <a:latin typeface="Helvetica Neue Bold Condensed"/>
          <a:ea typeface="Helvetica Neue Bold Condensed"/>
          <a:cs typeface="Helvetica Neue Bold Condensed"/>
          <a:sym typeface="Helvetica Neue Bold Condensed"/>
        </a:defRPr>
      </a:lvl3pPr>
      <a:lvl4pPr marL="2489200" indent="-622300" defTabSz="584200">
        <a:spcBef>
          <a:spcPts val="4200"/>
        </a:spcBef>
        <a:buSzPct val="65000"/>
        <a:buFont typeface="Zapf Dingbats"/>
        <a:buBlip>
          <a:blip r:embed="rId4"/>
        </a:buBlip>
        <a:defRPr sz="3400">
          <a:solidFill>
            <a:srgbClr val="EEEEEE"/>
          </a:solidFill>
          <a:latin typeface="Helvetica Neue Bold Condensed"/>
          <a:ea typeface="Helvetica Neue Bold Condensed"/>
          <a:cs typeface="Helvetica Neue Bold Condensed"/>
          <a:sym typeface="Helvetica Neue Bold Condensed"/>
        </a:defRPr>
      </a:lvl4pPr>
      <a:lvl5pPr marL="3111500" indent="-622300" defTabSz="584200">
        <a:spcBef>
          <a:spcPts val="4200"/>
        </a:spcBef>
        <a:buSzPct val="65000"/>
        <a:buFont typeface="Zapf Dingbats"/>
        <a:buBlip>
          <a:blip r:embed="rId4"/>
        </a:buBlip>
        <a:defRPr sz="3400">
          <a:solidFill>
            <a:srgbClr val="EEEEEE"/>
          </a:solidFill>
          <a:latin typeface="Helvetica Neue Bold Condensed"/>
          <a:ea typeface="Helvetica Neue Bold Condensed"/>
          <a:cs typeface="Helvetica Neue Bold Condensed"/>
          <a:sym typeface="Helvetica Neue Bold Condensed"/>
        </a:defRPr>
      </a:lvl5pPr>
      <a:lvl6pPr marL="3733800" indent="-622300" defTabSz="584200">
        <a:spcBef>
          <a:spcPts val="4200"/>
        </a:spcBef>
        <a:buSzPct val="65000"/>
        <a:buFont typeface="Zapf Dingbats"/>
        <a:buBlip>
          <a:blip r:embed="rId4"/>
        </a:buBlip>
        <a:defRPr sz="3400">
          <a:solidFill>
            <a:srgbClr val="EEEEEE"/>
          </a:solidFill>
          <a:latin typeface="Helvetica Neue Bold Condensed"/>
          <a:ea typeface="Helvetica Neue Bold Condensed"/>
          <a:cs typeface="Helvetica Neue Bold Condensed"/>
          <a:sym typeface="Helvetica Neue Bold Condensed"/>
        </a:defRPr>
      </a:lvl6pPr>
      <a:lvl7pPr marL="4356100" indent="-622300" defTabSz="584200">
        <a:spcBef>
          <a:spcPts val="4200"/>
        </a:spcBef>
        <a:buSzPct val="65000"/>
        <a:buFont typeface="Zapf Dingbats"/>
        <a:buBlip>
          <a:blip r:embed="rId4"/>
        </a:buBlip>
        <a:defRPr sz="3400">
          <a:solidFill>
            <a:srgbClr val="EEEEEE"/>
          </a:solidFill>
          <a:latin typeface="Helvetica Neue Bold Condensed"/>
          <a:ea typeface="Helvetica Neue Bold Condensed"/>
          <a:cs typeface="Helvetica Neue Bold Condensed"/>
          <a:sym typeface="Helvetica Neue Bold Condensed"/>
        </a:defRPr>
      </a:lvl7pPr>
      <a:lvl8pPr marL="4978400" indent="-622300" defTabSz="584200">
        <a:spcBef>
          <a:spcPts val="4200"/>
        </a:spcBef>
        <a:buSzPct val="65000"/>
        <a:buFont typeface="Zapf Dingbats"/>
        <a:buBlip>
          <a:blip r:embed="rId4"/>
        </a:buBlip>
        <a:defRPr sz="3400">
          <a:solidFill>
            <a:srgbClr val="EEEEEE"/>
          </a:solidFill>
          <a:latin typeface="Helvetica Neue Bold Condensed"/>
          <a:ea typeface="Helvetica Neue Bold Condensed"/>
          <a:cs typeface="Helvetica Neue Bold Condensed"/>
          <a:sym typeface="Helvetica Neue Bold Condensed"/>
        </a:defRPr>
      </a:lvl8pPr>
      <a:lvl9pPr marL="5600700" indent="-622300" defTabSz="584200">
        <a:spcBef>
          <a:spcPts val="4200"/>
        </a:spcBef>
        <a:buSzPct val="65000"/>
        <a:buFont typeface="Zapf Dingbats"/>
        <a:buBlip>
          <a:blip r:embed="rId4"/>
        </a:buBlip>
        <a:defRPr sz="3400">
          <a:solidFill>
            <a:srgbClr val="EEEEEE"/>
          </a:solidFill>
          <a:latin typeface="Helvetica Neue Bold Condensed"/>
          <a:ea typeface="Helvetica Neue Bold Condensed"/>
          <a:cs typeface="Helvetica Neue Bold Condensed"/>
          <a:sym typeface="Helvetica Neue Bold Condensed"/>
        </a:defRPr>
      </a:lvl9pPr>
    </p:bodyStyle>
    <p:otherStyle>
      <a:lvl1pPr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Superclarendon Light"/>
        </a:defRPr>
      </a:lvl1pPr>
      <a:lvl2pPr indent="228600"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Superclarendon Light"/>
        </a:defRPr>
      </a:lvl2pPr>
      <a:lvl3pPr indent="457200"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Superclarendon Light"/>
        </a:defRPr>
      </a:lvl3pPr>
      <a:lvl4pPr indent="685800"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Superclarendon Light"/>
        </a:defRPr>
      </a:lvl4pPr>
      <a:lvl5pPr indent="914400"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Superclarendon Light"/>
        </a:defRPr>
      </a:lvl5pPr>
      <a:lvl6pPr indent="1143000"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Superclarendon Light"/>
        </a:defRPr>
      </a:lvl6pPr>
      <a:lvl7pPr indent="1371600"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Superclarendon Light"/>
        </a:defRPr>
      </a:lvl7pPr>
      <a:lvl8pPr indent="1600200"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Superclarendon Light"/>
        </a:defRPr>
      </a:lvl8pPr>
      <a:lvl9pPr indent="1828800" algn="ctr" defTabSz="584200">
        <a:defRPr b="1">
          <a:solidFill>
            <a:schemeClr val="tx1"/>
          </a:solidFill>
          <a:latin typeface="+mn-lt"/>
          <a:ea typeface="+mn-ea"/>
          <a:cs typeface="+mn-cs"/>
          <a:sym typeface="Superclarendon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5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6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hyperlink" Target="http://brucesussman.com" TargetMode="Externa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4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7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5.png"/><Relationship Id="rId4" Type="http://schemas.openxmlformats.org/officeDocument/2006/relationships/image" Target="../media/image23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26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1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32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33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34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35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36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openxmlformats.org/officeDocument/2006/relationships/image" Target="../media/image37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38.pn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39.png"/><Relationship Id="rId4" Type="http://schemas.openxmlformats.org/officeDocument/2006/relationships/hyperlink" Target="mailto:bruce@brucesussman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title"/>
          </p:nvPr>
        </p:nvSpPr>
        <p:spPr>
          <a:xfrm>
            <a:off x="1352550" y="4610100"/>
            <a:ext cx="10299700" cy="3022600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  <a:reflection blurRad="0" stA="50000" stPos="0" endA="0" endPos="40000" dist="0" dir="5400000" fadeDir="5400000" sx="100000" sy="-100000" kx="0" ky="0" algn="bl" rotWithShape="0"/>
          </a:effectLst>
        </p:spPr>
        <p:txBody>
          <a:bodyPr/>
          <a:lstStyle>
            <a:lvl1pPr>
              <a:defRPr b="0" spc="-164" sz="82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64" sz="8200">
                <a:solidFill>
                  <a:srgbClr val="EEEEEE"/>
                </a:solidFill>
              </a:rPr>
              <a:t>Trendcasting</a:t>
            </a:r>
          </a:p>
        </p:txBody>
      </p:sp>
      <p:pic>
        <p:nvPicPr>
          <p:cNvPr id="41" name="Customer-Experience-Management-Trends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46500" y="622895"/>
            <a:ext cx="5156200" cy="5156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>
            <p:ph type="title"/>
          </p:nvPr>
        </p:nvSpPr>
        <p:spPr>
          <a:xfrm>
            <a:off x="1054100" y="4610100"/>
            <a:ext cx="10299700" cy="3022600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64" sz="82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64" sz="8200">
                <a:solidFill>
                  <a:srgbClr val="EEEEEE"/>
                </a:solidFill>
              </a:rPr>
              <a:t>Trendcasting</a:t>
            </a:r>
          </a:p>
        </p:txBody>
      </p:sp>
      <p:sp>
        <p:nvSpPr>
          <p:cNvPr id="44" name="Shape 44"/>
          <p:cNvSpPr/>
          <p:nvPr>
            <p:ph type="body" idx="1"/>
          </p:nvPr>
        </p:nvSpPr>
        <p:spPr>
          <a:xfrm>
            <a:off x="971550" y="7505700"/>
            <a:ext cx="10464800" cy="2184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EEEEEE"/>
                </a:solidFill>
              </a:rPr>
              <a:t>What It Is,</a:t>
            </a:r>
            <a:endParaRPr sz="5100">
              <a:solidFill>
                <a:srgbClr val="EEEEEE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EEEEEE"/>
                </a:solidFill>
              </a:rPr>
              <a:t>How It Can Help The Forecast</a:t>
            </a:r>
          </a:p>
        </p:txBody>
      </p:sp>
      <p:pic>
        <p:nvPicPr>
          <p:cNvPr id="45" name="Customer-Experience-Management-Trends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46500" y="622895"/>
            <a:ext cx="5156200" cy="5156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9"/>
          <p:cNvGrpSpPr/>
          <p:nvPr/>
        </p:nvGrpSpPr>
        <p:grpSpPr>
          <a:xfrm>
            <a:off x="361950" y="385215"/>
            <a:ext cx="12280900" cy="6330951"/>
            <a:chOff x="-31750" y="-31750"/>
            <a:chExt cx="12280900" cy="6330950"/>
          </a:xfrm>
        </p:grpSpPr>
        <p:pic>
          <p:nvPicPr>
            <p:cNvPr id="48" name="waldo81.jpg"/>
            <p:cNvPicPr/>
            <p:nvPr/>
          </p:nvPicPr>
          <p:blipFill>
            <a:blip r:embed="rId2">
              <a:extLst/>
            </a:blip>
            <a:srcRect l="0" t="13303" r="0" b="13303"/>
            <a:stretch>
              <a:fillRect/>
            </a:stretch>
          </p:blipFill>
          <p:spPr>
            <a:xfrm>
              <a:off x="0" y="0"/>
              <a:ext cx="12217400" cy="626728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7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12280900" cy="6330950"/>
            </a:xfrm>
            <a:prstGeom prst="rect">
              <a:avLst/>
            </a:prstGeom>
            <a:effectLst/>
          </p:spPr>
        </p:pic>
      </p:grpSp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24" sz="62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4" sz="6200">
                <a:solidFill>
                  <a:srgbClr val="EEEEEE"/>
                </a:solidFill>
              </a:rPr>
              <a:t>It Is Like Where’s Waldo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1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100">
                <a:solidFill>
                  <a:srgbClr val="EEEEEE"/>
                </a:solidFill>
              </a:rPr>
              <a:t>For Meteorologists And Weather Watchers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5"/>
          <p:cNvGrpSpPr/>
          <p:nvPr/>
        </p:nvGrpSpPr>
        <p:grpSpPr>
          <a:xfrm>
            <a:off x="4255741" y="384571"/>
            <a:ext cx="4415235" cy="8984458"/>
            <a:chOff x="-31750" y="-31750"/>
            <a:chExt cx="4415234" cy="8984456"/>
          </a:xfrm>
        </p:grpSpPr>
        <p:pic>
          <p:nvPicPr>
            <p:cNvPr id="54" name="hero_art2.jpg"/>
            <p:cNvPicPr/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4351746" cy="892107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3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4415235" cy="8984457"/>
            </a:xfrm>
            <a:prstGeom prst="rect">
              <a:avLst/>
            </a:prstGeom>
            <a:effectLst/>
          </p:spPr>
        </p:pic>
      </p:grpSp>
      <p:sp>
        <p:nvSpPr>
          <p:cNvPr id="56" name="Shape 56"/>
          <p:cNvSpPr/>
          <p:nvPr>
            <p:ph type="title"/>
          </p:nvPr>
        </p:nvSpPr>
        <p:spPr>
          <a:xfrm>
            <a:off x="8559254" y="4203700"/>
            <a:ext cx="3886746" cy="2108200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/>
          <a:p>
            <a:pPr lvl="0" defTabSz="350520">
              <a:defRPr b="0" spc="0" sz="1800">
                <a:solidFill>
                  <a:srgbClr val="000000"/>
                </a:solidFill>
              </a:defRPr>
            </a:pPr>
            <a:r>
              <a:rPr spc="-86" sz="4320">
                <a:solidFill>
                  <a:srgbClr val="EEEEEE"/>
                </a:solidFill>
                <a:latin typeface="Tahoma Negreta"/>
                <a:ea typeface="Tahoma Negreta"/>
                <a:cs typeface="Tahoma Negreta"/>
                <a:sym typeface="Tahoma Negreta"/>
              </a:rPr>
              <a:t>Fun And</a:t>
            </a:r>
            <a:endParaRPr spc="-86" sz="4320">
              <a:solidFill>
                <a:srgbClr val="EEEEEE"/>
              </a:solidFill>
              <a:latin typeface="Tahoma Negreta"/>
              <a:ea typeface="Tahoma Negreta"/>
              <a:cs typeface="Tahoma Negreta"/>
              <a:sym typeface="Tahoma Negreta"/>
            </a:endParaRPr>
          </a:p>
          <a:p>
            <a:pPr lvl="0" defTabSz="350520">
              <a:defRPr b="0" spc="0" sz="1800">
                <a:solidFill>
                  <a:srgbClr val="000000"/>
                </a:solidFill>
              </a:defRPr>
            </a:pPr>
            <a:r>
              <a:rPr spc="-86" sz="4320">
                <a:solidFill>
                  <a:srgbClr val="EEEEEE"/>
                </a:solidFill>
                <a:latin typeface="Tahoma Negreta"/>
                <a:ea typeface="Tahoma Negreta"/>
                <a:cs typeface="Tahoma Negreta"/>
                <a:sym typeface="Tahoma Negreta"/>
              </a:rPr>
              <a:t>Frustrating</a:t>
            </a:r>
            <a:br>
              <a:rPr spc="-86" sz="4320">
                <a:solidFill>
                  <a:srgbClr val="EEEEEE"/>
                </a:solidFill>
                <a:latin typeface="Tahoma Negreta"/>
                <a:ea typeface="Tahoma Negreta"/>
                <a:cs typeface="Tahoma Negreta"/>
                <a:sym typeface="Tahoma Negreta"/>
              </a:rPr>
            </a:b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60"/>
          <p:cNvGrpSpPr/>
          <p:nvPr/>
        </p:nvGrpSpPr>
        <p:grpSpPr>
          <a:xfrm>
            <a:off x="572741" y="384571"/>
            <a:ext cx="4415235" cy="8984458"/>
            <a:chOff x="-31750" y="-31750"/>
            <a:chExt cx="4415234" cy="8984456"/>
          </a:xfrm>
        </p:grpSpPr>
        <p:pic>
          <p:nvPicPr>
            <p:cNvPr id="59" name="hero_art2.jpg"/>
            <p:cNvPicPr/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4351746" cy="892107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8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4415235" cy="8984457"/>
            </a:xfrm>
            <a:prstGeom prst="rect">
              <a:avLst/>
            </a:prstGeom>
            <a:effectLst/>
          </p:spPr>
        </p:pic>
      </p:grpSp>
      <p:sp>
        <p:nvSpPr>
          <p:cNvPr id="61" name="Shape 61"/>
          <p:cNvSpPr/>
          <p:nvPr>
            <p:ph type="title"/>
          </p:nvPr>
        </p:nvSpPr>
        <p:spPr>
          <a:xfrm>
            <a:off x="4230010" y="4692838"/>
            <a:ext cx="7149704" cy="3137447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/>
          <a:p>
            <a:pPr lvl="0" defTabSz="461518">
              <a:defRPr b="0" spc="0" sz="1800">
                <a:solidFill>
                  <a:srgbClr val="000000"/>
                </a:solidFill>
              </a:defRPr>
            </a:pPr>
            <a:r>
              <a:rPr spc="-97" sz="4898">
                <a:solidFill>
                  <a:srgbClr val="EEEEEE"/>
                </a:solidFill>
                <a:latin typeface="Tahoma Negreta"/>
                <a:ea typeface="Tahoma Negreta"/>
                <a:cs typeface="Tahoma Negreta"/>
                <a:sym typeface="Tahoma Negreta"/>
              </a:rPr>
              <a:t>Trendcasting:</a:t>
            </a:r>
            <a:br>
              <a:rPr spc="-97" sz="4898">
                <a:solidFill>
                  <a:srgbClr val="EEEEEE"/>
                </a:solidFill>
                <a:latin typeface="Tahoma Negreta"/>
                <a:ea typeface="Tahoma Negreta"/>
                <a:cs typeface="Tahoma Negreta"/>
                <a:sym typeface="Tahoma Negreta"/>
              </a:rPr>
            </a:br>
            <a:r>
              <a:rPr spc="-97" sz="4898">
                <a:solidFill>
                  <a:srgbClr val="EEEEEE"/>
                </a:solidFill>
                <a:latin typeface="Tahoma Negreta"/>
                <a:ea typeface="Tahoma Negreta"/>
                <a:cs typeface="Tahoma Negreta"/>
                <a:sym typeface="Tahoma Negreta"/>
              </a:rPr>
              <a:t>Looking For </a:t>
            </a:r>
            <a:br>
              <a:rPr spc="-97" sz="4898">
                <a:solidFill>
                  <a:srgbClr val="EEEEEE"/>
                </a:solidFill>
                <a:latin typeface="Tahoma Negreta"/>
                <a:ea typeface="Tahoma Negreta"/>
                <a:cs typeface="Tahoma Negreta"/>
                <a:sym typeface="Tahoma Negreta"/>
              </a:rPr>
            </a:br>
            <a:r>
              <a:rPr spc="-97" sz="4898">
                <a:solidFill>
                  <a:srgbClr val="EEEEEE"/>
                </a:solidFill>
                <a:latin typeface="Tahoma Negreta"/>
                <a:ea typeface="Tahoma Negreta"/>
                <a:cs typeface="Tahoma Negreta"/>
                <a:sym typeface="Tahoma Negreta"/>
              </a:rPr>
              <a:t>Something That</a:t>
            </a:r>
            <a:br>
              <a:rPr spc="-97" sz="4898">
                <a:solidFill>
                  <a:srgbClr val="EEEEEE"/>
                </a:solidFill>
                <a:latin typeface="Tahoma Negreta"/>
                <a:ea typeface="Tahoma Negreta"/>
                <a:cs typeface="Tahoma Negreta"/>
                <a:sym typeface="Tahoma Negreta"/>
              </a:rPr>
            </a:br>
            <a:r>
              <a:rPr spc="-97" sz="4898">
                <a:solidFill>
                  <a:srgbClr val="EEEEEE"/>
                </a:solidFill>
                <a:latin typeface="Tahoma Negreta"/>
                <a:ea typeface="Tahoma Negreta"/>
                <a:cs typeface="Tahoma Negreta"/>
                <a:sym typeface="Tahoma Negreta"/>
              </a:rPr>
              <a:t>Stands Out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5"/>
          <p:cNvGrpSpPr/>
          <p:nvPr/>
        </p:nvGrpSpPr>
        <p:grpSpPr>
          <a:xfrm>
            <a:off x="361950" y="385216"/>
            <a:ext cx="12280900" cy="6330951"/>
            <a:chOff x="-31750" y="-31750"/>
            <a:chExt cx="12280900" cy="6330950"/>
          </a:xfrm>
        </p:grpSpPr>
        <p:pic>
          <p:nvPicPr>
            <p:cNvPr id="64" name="photo-14.jpeg"/>
            <p:cNvPicPr/>
            <p:nvPr/>
          </p:nvPicPr>
          <p:blipFill>
            <a:blip r:embed="rId2">
              <a:extLst/>
            </a:blip>
            <a:srcRect l="0" t="15658" r="0" b="15658"/>
            <a:stretch>
              <a:fillRect/>
            </a:stretch>
          </p:blipFill>
          <p:spPr>
            <a:xfrm>
              <a:off x="0" y="0"/>
              <a:ext cx="12217400" cy="626728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3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12280900" cy="6330950"/>
            </a:xfrm>
            <a:prstGeom prst="rect">
              <a:avLst/>
            </a:prstGeom>
            <a:effectLst/>
          </p:spPr>
        </p:pic>
      </p:grp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24" sz="62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4" sz="6200">
                <a:solidFill>
                  <a:srgbClr val="EEEEEE"/>
                </a:solidFill>
              </a:rPr>
              <a:t>Find The Trend</a:t>
            </a:r>
          </a:p>
        </p:txBody>
      </p:sp>
      <p:sp>
        <p:nvSpPr>
          <p:cNvPr id="67" name="Shape 6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EEEEEE"/>
                </a:solidFill>
              </a:rPr>
              <a:t>Then See If It Applies To The Forecast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1"/>
          <p:cNvGrpSpPr/>
          <p:nvPr/>
        </p:nvGrpSpPr>
        <p:grpSpPr>
          <a:xfrm>
            <a:off x="361950" y="385215"/>
            <a:ext cx="12280900" cy="6330951"/>
            <a:chOff x="-31750" y="-31750"/>
            <a:chExt cx="12280900" cy="6330950"/>
          </a:xfrm>
        </p:grpSpPr>
        <p:pic>
          <p:nvPicPr>
            <p:cNvPr id="70" name="Screen Shot 2014-10-24 at 12.27.51 PM.png"/>
            <p:cNvPicPr/>
            <p:nvPr/>
          </p:nvPicPr>
          <p:blipFill>
            <a:blip r:embed="rId2">
              <a:extLst/>
            </a:blip>
            <a:srcRect l="0" t="8961" r="0" b="8961"/>
            <a:stretch>
              <a:fillRect/>
            </a:stretch>
          </p:blipFill>
          <p:spPr>
            <a:xfrm>
              <a:off x="0" y="0"/>
              <a:ext cx="12217400" cy="626728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9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12280900" cy="6330950"/>
            </a:xfrm>
            <a:prstGeom prst="rect">
              <a:avLst/>
            </a:prstGeom>
            <a:effectLst/>
          </p:spPr>
        </p:pic>
      </p:grpSp>
      <p:sp>
        <p:nvSpPr>
          <p:cNvPr id="72" name="Shape 72"/>
          <p:cNvSpPr/>
          <p:nvPr>
            <p:ph type="title"/>
          </p:nvPr>
        </p:nvSpPr>
        <p:spPr>
          <a:xfrm>
            <a:off x="595958" y="6654800"/>
            <a:ext cx="11734801" cy="1219200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04" sz="52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4" sz="5200">
                <a:solidFill>
                  <a:srgbClr val="EEEEEE"/>
                </a:solidFill>
              </a:rPr>
              <a:t>I Love Writing About Trends</a:t>
            </a:r>
          </a:p>
        </p:txBody>
      </p:sp>
      <p:sp>
        <p:nvSpPr>
          <p:cNvPr id="73" name="Shape 7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500" u="sng">
                <a:hlinkClick r:id="rId4" invalidUrl="" action="" tgtFrame="" tooltip="" history="1" highlightClick="0" endSnd="0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</a:defRPr>
            </a:pPr>
            <a:r>
              <a:rPr sz="4500" u="sng">
                <a:solidFill>
                  <a:srgbClr val="EEEEEE"/>
                </a:solidFill>
                <a:hlinkClick r:id="rId4" invalidUrl="" action="" tgtFrame="" tooltip="" history="1" highlightClick="0" endSnd="0"/>
              </a:rPr>
              <a:t>brucesussman.com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7"/>
          <p:cNvGrpSpPr/>
          <p:nvPr/>
        </p:nvGrpSpPr>
        <p:grpSpPr>
          <a:xfrm>
            <a:off x="361950" y="385215"/>
            <a:ext cx="12280900" cy="6330951"/>
            <a:chOff x="-31750" y="-31750"/>
            <a:chExt cx="12280900" cy="6330950"/>
          </a:xfrm>
        </p:grpSpPr>
        <p:pic>
          <p:nvPicPr>
            <p:cNvPr id="76" name="Screen Shot 2014-10-24 at 12.27.51 PM.png"/>
            <p:cNvPicPr/>
            <p:nvPr/>
          </p:nvPicPr>
          <p:blipFill>
            <a:blip r:embed="rId2">
              <a:extLst/>
            </a:blip>
            <a:srcRect l="0" t="8961" r="0" b="8961"/>
            <a:stretch>
              <a:fillRect/>
            </a:stretch>
          </p:blipFill>
          <p:spPr>
            <a:xfrm>
              <a:off x="0" y="0"/>
              <a:ext cx="12217400" cy="626728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5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12280900" cy="6330950"/>
            </a:xfrm>
            <a:prstGeom prst="rect">
              <a:avLst/>
            </a:prstGeom>
            <a:effectLst/>
          </p:spPr>
        </p:pic>
      </p:grpSp>
      <p:sp>
        <p:nvSpPr>
          <p:cNvPr id="78" name="Shape 78"/>
          <p:cNvSpPr/>
          <p:nvPr>
            <p:ph type="title"/>
          </p:nvPr>
        </p:nvSpPr>
        <p:spPr>
          <a:xfrm>
            <a:off x="595958" y="6654800"/>
            <a:ext cx="11734801" cy="1219200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04" sz="52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4" sz="5200">
                <a:solidFill>
                  <a:srgbClr val="EEEEEE"/>
                </a:solidFill>
              </a:rPr>
              <a:t>Summer 2011 Trend</a:t>
            </a:r>
          </a:p>
        </p:txBody>
      </p:sp>
      <p:sp>
        <p:nvSpPr>
          <p:cNvPr id="79" name="Shape 7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EEEEEE"/>
                </a:solidFill>
              </a:rPr>
              <a:t>Weekend Days Were Warmest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83"/>
          <p:cNvGrpSpPr/>
          <p:nvPr/>
        </p:nvGrpSpPr>
        <p:grpSpPr>
          <a:xfrm>
            <a:off x="1324422" y="1801129"/>
            <a:ext cx="10848579" cy="3022997"/>
            <a:chOff x="-31750" y="-31750"/>
            <a:chExt cx="10848578" cy="3022996"/>
          </a:xfrm>
        </p:grpSpPr>
        <p:pic>
          <p:nvPicPr>
            <p:cNvPr id="82" name="Screen Shot 2014-10-24 at 12.29.00 PM.png"/>
            <p:cNvPicPr/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10784947" cy="295937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1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10848579" cy="3022997"/>
            </a:xfrm>
            <a:prstGeom prst="rect">
              <a:avLst/>
            </a:prstGeom>
            <a:effectLst/>
          </p:spPr>
        </p:pic>
      </p:grpSp>
      <p:sp>
        <p:nvSpPr>
          <p:cNvPr id="84" name="Shape 84"/>
          <p:cNvSpPr/>
          <p:nvPr>
            <p:ph type="title"/>
          </p:nvPr>
        </p:nvSpPr>
        <p:spPr>
          <a:xfrm>
            <a:off x="595958" y="6654800"/>
            <a:ext cx="11734801" cy="1219200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04" sz="52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4" sz="5200">
                <a:solidFill>
                  <a:srgbClr val="EEEEEE"/>
                </a:solidFill>
              </a:rPr>
              <a:t>Summer 2011 Trend</a:t>
            </a:r>
          </a:p>
        </p:txBody>
      </p:sp>
      <p:sp>
        <p:nvSpPr>
          <p:cNvPr id="85" name="Shape 8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EEEEEE"/>
                </a:solidFill>
              </a:rPr>
              <a:t>Weekend Days Were Warmest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9"/>
          <p:cNvGrpSpPr/>
          <p:nvPr/>
        </p:nvGrpSpPr>
        <p:grpSpPr>
          <a:xfrm>
            <a:off x="1324422" y="1801129"/>
            <a:ext cx="10848579" cy="3022997"/>
            <a:chOff x="-31750" y="-31750"/>
            <a:chExt cx="10848578" cy="3022996"/>
          </a:xfrm>
        </p:grpSpPr>
        <p:pic>
          <p:nvPicPr>
            <p:cNvPr id="88" name="Screen Shot 2014-10-24 at 12.29.00 PM.png"/>
            <p:cNvPicPr/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10784947" cy="295937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7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10848579" cy="3022997"/>
            </a:xfrm>
            <a:prstGeom prst="rect">
              <a:avLst/>
            </a:prstGeom>
            <a:effectLst/>
          </p:spPr>
        </p:pic>
      </p:grpSp>
      <p:sp>
        <p:nvSpPr>
          <p:cNvPr id="90" name="Shape 90"/>
          <p:cNvSpPr/>
          <p:nvPr>
            <p:ph type="title"/>
          </p:nvPr>
        </p:nvSpPr>
        <p:spPr>
          <a:xfrm>
            <a:off x="595958" y="5105400"/>
            <a:ext cx="11734801" cy="1219200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04" sz="52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4" sz="5200">
                <a:solidFill>
                  <a:srgbClr val="EEEEEE"/>
                </a:solidFill>
              </a:rPr>
              <a:t>How It Helped:</a:t>
            </a:r>
          </a:p>
        </p:txBody>
      </p:sp>
      <p:sp>
        <p:nvSpPr>
          <p:cNvPr id="91" name="Shape 91"/>
          <p:cNvSpPr/>
          <p:nvPr>
            <p:ph type="body" idx="1"/>
          </p:nvPr>
        </p:nvSpPr>
        <p:spPr>
          <a:xfrm>
            <a:off x="881311" y="6605874"/>
            <a:ext cx="11734801" cy="1306487"/>
          </a:xfrm>
          <a:prstGeom prst="rect">
            <a:avLst/>
          </a:prstGeom>
        </p:spPr>
        <p:txBody>
          <a:bodyPr/>
          <a:lstStyle/>
          <a:p>
            <a:pPr lvl="0" defTabSz="455675">
              <a:defRPr sz="1800">
                <a:solidFill>
                  <a:srgbClr val="000000"/>
                </a:solidFill>
              </a:defRPr>
            </a:pPr>
            <a:r>
              <a:rPr sz="3978">
                <a:solidFill>
                  <a:srgbClr val="EEEEEE"/>
                </a:solidFill>
              </a:rPr>
              <a:t>Each weekend models split on warm &amp; cool,</a:t>
            </a:r>
            <a:br>
              <a:rPr sz="3978">
                <a:solidFill>
                  <a:srgbClr val="EEEEEE"/>
                </a:solidFill>
              </a:rPr>
            </a:br>
            <a:r>
              <a:rPr sz="3978">
                <a:solidFill>
                  <a:srgbClr val="EEEEEE"/>
                </a:solidFill>
              </a:rPr>
              <a:t>I could trust the warm solution because of the trend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5"/>
          <p:cNvGrpSpPr/>
          <p:nvPr/>
        </p:nvGrpSpPr>
        <p:grpSpPr>
          <a:xfrm>
            <a:off x="361950" y="385215"/>
            <a:ext cx="12280900" cy="6330951"/>
            <a:chOff x="-31750" y="-31750"/>
            <a:chExt cx="12280900" cy="6330950"/>
          </a:xfrm>
        </p:grpSpPr>
        <p:pic>
          <p:nvPicPr>
            <p:cNvPr id="94" name="Screen Shot 2014-10-24 at 12.30.03 PM.png"/>
            <p:cNvPicPr/>
            <p:nvPr/>
          </p:nvPicPr>
          <p:blipFill>
            <a:blip r:embed="rId2">
              <a:extLst/>
            </a:blip>
            <a:srcRect l="0" t="5626" r="0" b="5626"/>
            <a:stretch>
              <a:fillRect/>
            </a:stretch>
          </p:blipFill>
          <p:spPr>
            <a:xfrm>
              <a:off x="0" y="0"/>
              <a:ext cx="12217400" cy="626728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93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12280900" cy="6330950"/>
            </a:xfrm>
            <a:prstGeom prst="rect">
              <a:avLst/>
            </a:prstGeom>
            <a:effectLst/>
          </p:spPr>
        </p:pic>
      </p:grpSp>
      <p:sp>
        <p:nvSpPr>
          <p:cNvPr id="96" name="Shape 96"/>
          <p:cNvSpPr/>
          <p:nvPr>
            <p:ph type="title"/>
          </p:nvPr>
        </p:nvSpPr>
        <p:spPr>
          <a:xfrm>
            <a:off x="595958" y="6654800"/>
            <a:ext cx="11734801" cy="1219200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04" sz="52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4" sz="5200">
                <a:solidFill>
                  <a:srgbClr val="EEEEEE"/>
                </a:solidFill>
              </a:rPr>
              <a:t>Spring 2011 Trend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100"/>
          <p:cNvGrpSpPr/>
          <p:nvPr/>
        </p:nvGrpSpPr>
        <p:grpSpPr>
          <a:xfrm>
            <a:off x="361950" y="385215"/>
            <a:ext cx="12280900" cy="6330951"/>
            <a:chOff x="-31750" y="-31750"/>
            <a:chExt cx="12280900" cy="6330950"/>
          </a:xfrm>
        </p:grpSpPr>
        <p:pic>
          <p:nvPicPr>
            <p:cNvPr id="99" name="Screen Shot 2014-10-24 at 12.30.03 PM.png"/>
            <p:cNvPicPr/>
            <p:nvPr/>
          </p:nvPicPr>
          <p:blipFill>
            <a:blip r:embed="rId2">
              <a:extLst/>
            </a:blip>
            <a:srcRect l="0" t="5626" r="0" b="5626"/>
            <a:stretch>
              <a:fillRect/>
            </a:stretch>
          </p:blipFill>
          <p:spPr>
            <a:xfrm>
              <a:off x="0" y="0"/>
              <a:ext cx="12217400" cy="626728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98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12280900" cy="6330950"/>
            </a:xfrm>
            <a:prstGeom prst="rect">
              <a:avLst/>
            </a:prstGeom>
            <a:effectLst/>
          </p:spPr>
        </p:pic>
      </p:grpSp>
      <p:sp>
        <p:nvSpPr>
          <p:cNvPr id="101" name="Shape 101"/>
          <p:cNvSpPr/>
          <p:nvPr>
            <p:ph type="title"/>
          </p:nvPr>
        </p:nvSpPr>
        <p:spPr>
          <a:xfrm>
            <a:off x="595958" y="6654800"/>
            <a:ext cx="11734801" cy="1219200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04" sz="52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4" sz="5200">
                <a:solidFill>
                  <a:srgbClr val="EEEEEE"/>
                </a:solidFill>
              </a:rPr>
              <a:t>Spring 2011 Trend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EEEEEE"/>
                </a:solidFill>
              </a:rPr>
              <a:t>Only 1 Warm &amp; Sunny Day Per Week 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title"/>
          </p:nvPr>
        </p:nvSpPr>
        <p:spPr>
          <a:xfrm>
            <a:off x="595958" y="6654800"/>
            <a:ext cx="11734801" cy="1219200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04" sz="52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4" sz="5200">
                <a:solidFill>
                  <a:srgbClr val="EEEEEE"/>
                </a:solidFill>
              </a:rPr>
              <a:t>Spring 2011 Trend</a:t>
            </a:r>
          </a:p>
        </p:txBody>
      </p:sp>
      <p:sp>
        <p:nvSpPr>
          <p:cNvPr id="105" name="Shape 10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EEEEEE"/>
                </a:solidFill>
              </a:rPr>
              <a:t>Trend Start: April Fool’s Day 2011 </a:t>
            </a:r>
          </a:p>
        </p:txBody>
      </p:sp>
      <p:pic>
        <p:nvPicPr>
          <p:cNvPr id="106" name="Screen Shot 2014-10-24 at 12.31.50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00969" y="1763818"/>
            <a:ext cx="7424640" cy="31482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>
            <p:ph type="title"/>
          </p:nvPr>
        </p:nvSpPr>
        <p:spPr>
          <a:xfrm>
            <a:off x="595958" y="6654800"/>
            <a:ext cx="11734801" cy="1219200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04" sz="52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4" sz="5200">
                <a:solidFill>
                  <a:srgbClr val="EEEEEE"/>
                </a:solidFill>
              </a:rPr>
              <a:t>Spring 2011 Trend</a:t>
            </a:r>
          </a:p>
        </p:txBody>
      </p:sp>
      <p:sp>
        <p:nvSpPr>
          <p:cNvPr id="109" name="Shape 10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EEEEEE"/>
                </a:solidFill>
              </a:rPr>
              <a:t>Still Going Most Of April…</a:t>
            </a:r>
          </a:p>
        </p:txBody>
      </p:sp>
      <p:pic>
        <p:nvPicPr>
          <p:cNvPr id="110" name="Screen Shot 2014-10-24 at 12.31.50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45269" y="506518"/>
            <a:ext cx="4423617" cy="18757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Screen Shot 2014-10-24 at 12.32.16 PM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18370" y="4704343"/>
            <a:ext cx="4477415" cy="2351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Screen Shot 2014-10-24 at 12.32.08 PM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18370" y="2504202"/>
            <a:ext cx="4477415" cy="20781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 116"/>
          <p:cNvGrpSpPr/>
          <p:nvPr/>
        </p:nvGrpSpPr>
        <p:grpSpPr>
          <a:xfrm>
            <a:off x="6483350" y="3727600"/>
            <a:ext cx="4675585" cy="2470548"/>
            <a:chOff x="-31750" y="-31750"/>
            <a:chExt cx="4675584" cy="2470546"/>
          </a:xfrm>
        </p:grpSpPr>
        <p:pic>
          <p:nvPicPr>
            <p:cNvPr id="115" name="Screen Shot 2014-10-24 at 12.32.30 PM.png"/>
            <p:cNvPicPr/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4612017" cy="240706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4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4675585" cy="2470547"/>
            </a:xfrm>
            <a:prstGeom prst="rect">
              <a:avLst/>
            </a:prstGeom>
            <a:effectLst/>
          </p:spPr>
        </p:pic>
      </p:grpSp>
      <p:sp>
        <p:nvSpPr>
          <p:cNvPr id="117" name="Shape 117"/>
          <p:cNvSpPr/>
          <p:nvPr>
            <p:ph type="title"/>
          </p:nvPr>
        </p:nvSpPr>
        <p:spPr>
          <a:xfrm>
            <a:off x="595958" y="6654800"/>
            <a:ext cx="11734801" cy="1219200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04" sz="52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4" sz="5200">
                <a:solidFill>
                  <a:srgbClr val="EEEEEE"/>
                </a:solidFill>
              </a:rPr>
              <a:t>Spring 2011 Trend</a:t>
            </a:r>
          </a:p>
        </p:txBody>
      </p:sp>
      <p:sp>
        <p:nvSpPr>
          <p:cNvPr id="118" name="Shape 11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EEEEEE"/>
                </a:solidFill>
              </a:rPr>
              <a:t>Trend Finally Ends: Late May</a:t>
            </a:r>
          </a:p>
        </p:txBody>
      </p:sp>
      <p:pic>
        <p:nvPicPr>
          <p:cNvPr id="119" name="Screen Shot 2014-10-24 at 12.32.23 PM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83350" y="1339849"/>
            <a:ext cx="4675585" cy="22079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Screen Shot 2014-10-24 at 12.31.50 PM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45269" y="506518"/>
            <a:ext cx="4423617" cy="18757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Screen Shot 2014-10-24 at 12.32.16 PM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18370" y="4704343"/>
            <a:ext cx="4477415" cy="2351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Screen Shot 2014-10-24 at 12.32.08 PM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418370" y="2504202"/>
            <a:ext cx="4477415" cy="20781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roup 126"/>
          <p:cNvGrpSpPr/>
          <p:nvPr/>
        </p:nvGrpSpPr>
        <p:grpSpPr>
          <a:xfrm>
            <a:off x="4913524" y="2780903"/>
            <a:ext cx="2863057" cy="1524794"/>
            <a:chOff x="-31750" y="-31750"/>
            <a:chExt cx="2863056" cy="1524793"/>
          </a:xfrm>
        </p:grpSpPr>
        <p:pic>
          <p:nvPicPr>
            <p:cNvPr id="125" name="Screen Shot 2014-10-24 at 12.32.30 PM.png"/>
            <p:cNvPicPr/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2799685" cy="146119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24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2863057" cy="1524794"/>
            </a:xfrm>
            <a:prstGeom prst="rect">
              <a:avLst/>
            </a:prstGeom>
            <a:effectLst/>
          </p:spPr>
        </p:pic>
      </p:grpSp>
      <p:sp>
        <p:nvSpPr>
          <p:cNvPr id="127" name="Shape 127"/>
          <p:cNvSpPr/>
          <p:nvPr>
            <p:ph type="title"/>
          </p:nvPr>
        </p:nvSpPr>
        <p:spPr>
          <a:xfrm>
            <a:off x="477652" y="5270280"/>
            <a:ext cx="11734801" cy="1219201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04" sz="52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4" sz="5200">
                <a:solidFill>
                  <a:srgbClr val="EEEEEE"/>
                </a:solidFill>
              </a:rPr>
              <a:t>How It Helped:</a:t>
            </a:r>
          </a:p>
        </p:txBody>
      </p:sp>
      <p:sp>
        <p:nvSpPr>
          <p:cNvPr id="128" name="Shape 128"/>
          <p:cNvSpPr/>
          <p:nvPr>
            <p:ph type="body" idx="1"/>
          </p:nvPr>
        </p:nvSpPr>
        <p:spPr>
          <a:xfrm>
            <a:off x="477652" y="6527800"/>
            <a:ext cx="11734801" cy="139303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900">
                <a:solidFill>
                  <a:srgbClr val="EEEEEE"/>
                </a:solidFill>
              </a:rPr>
              <a:t>I rarely was fooled by the models lies</a:t>
            </a:r>
            <a:br>
              <a:rPr sz="3900">
                <a:solidFill>
                  <a:srgbClr val="EEEEEE"/>
                </a:solidFill>
              </a:rPr>
            </a:br>
            <a:r>
              <a:rPr sz="3900">
                <a:solidFill>
                  <a:srgbClr val="EEEEEE"/>
                </a:solidFill>
              </a:rPr>
              <a:t>that a “warm stretch” was finally going to happen</a:t>
            </a:r>
          </a:p>
        </p:txBody>
      </p:sp>
      <p:pic>
        <p:nvPicPr>
          <p:cNvPr id="129" name="Screen Shot 2014-10-24 at 12.32.23 PM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38119" y="990783"/>
            <a:ext cx="3050479" cy="14405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Screen Shot 2014-10-24 at 12.31.50 PM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45269" y="506518"/>
            <a:ext cx="3285239" cy="13930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Screen Shot 2014-10-24 at 12.32.16 PM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45269" y="3707857"/>
            <a:ext cx="3285239" cy="17250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Screen Shot 2014-10-24 at 12.32.08 PM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445269" y="2041281"/>
            <a:ext cx="3285239" cy="152484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Shape 133"/>
          <p:cNvSpPr/>
          <p:nvPr/>
        </p:nvSpPr>
        <p:spPr>
          <a:xfrm>
            <a:off x="287152" y="8258330"/>
            <a:ext cx="11734801" cy="144050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 fontScale="100000" lnSpcReduction="0"/>
          </a:bodyPr>
          <a:lstStyle/>
          <a:p>
            <a:pPr lvl="0">
              <a:defRPr sz="4500">
                <a:solidFill>
                  <a:srgbClr val="EEDB45"/>
                </a:solidFill>
              </a:defRPr>
            </a:pP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roup 137"/>
          <p:cNvGrpSpPr/>
          <p:nvPr/>
        </p:nvGrpSpPr>
        <p:grpSpPr>
          <a:xfrm>
            <a:off x="4913524" y="2780903"/>
            <a:ext cx="2863057" cy="1524794"/>
            <a:chOff x="-31750" y="-31750"/>
            <a:chExt cx="2863056" cy="1524793"/>
          </a:xfrm>
        </p:grpSpPr>
        <p:pic>
          <p:nvPicPr>
            <p:cNvPr id="136" name="Screen Shot 2014-10-24 at 12.32.30 PM.png"/>
            <p:cNvPicPr/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2799685" cy="146119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5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2863057" cy="1524794"/>
            </a:xfrm>
            <a:prstGeom prst="rect">
              <a:avLst/>
            </a:prstGeom>
            <a:effectLst/>
          </p:spPr>
        </p:pic>
      </p:grpSp>
      <p:sp>
        <p:nvSpPr>
          <p:cNvPr id="138" name="Shape 138"/>
          <p:cNvSpPr/>
          <p:nvPr>
            <p:ph type="title"/>
          </p:nvPr>
        </p:nvSpPr>
        <p:spPr>
          <a:xfrm>
            <a:off x="477652" y="5270280"/>
            <a:ext cx="11734801" cy="1219201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spc="-104" sz="52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104" sz="5200">
                <a:solidFill>
                  <a:srgbClr val="EEEEEE"/>
                </a:solidFill>
              </a:rPr>
              <a:t>How It Helped:</a:t>
            </a:r>
          </a:p>
        </p:txBody>
      </p:sp>
      <p:sp>
        <p:nvSpPr>
          <p:cNvPr id="139" name="Shape 139"/>
          <p:cNvSpPr/>
          <p:nvPr>
            <p:ph type="body" idx="1"/>
          </p:nvPr>
        </p:nvSpPr>
        <p:spPr>
          <a:xfrm>
            <a:off x="477652" y="6527800"/>
            <a:ext cx="11734801" cy="139303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900">
                <a:solidFill>
                  <a:srgbClr val="EEEEEE"/>
                </a:solidFill>
              </a:rPr>
              <a:t>I rarely was fooled by the models lies</a:t>
            </a:r>
            <a:br>
              <a:rPr sz="3900">
                <a:solidFill>
                  <a:srgbClr val="EEEEEE"/>
                </a:solidFill>
              </a:rPr>
            </a:br>
            <a:r>
              <a:rPr sz="3900">
                <a:solidFill>
                  <a:srgbClr val="EEEEEE"/>
                </a:solidFill>
              </a:rPr>
              <a:t>that a “warm stretch” was finally going to happen</a:t>
            </a:r>
          </a:p>
        </p:txBody>
      </p:sp>
      <p:pic>
        <p:nvPicPr>
          <p:cNvPr id="140" name="Screen Shot 2014-10-24 at 12.32.23 PM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38119" y="990783"/>
            <a:ext cx="3050479" cy="14405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Screen Shot 2014-10-24 at 12.31.50 PM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45269" y="506518"/>
            <a:ext cx="3285239" cy="13930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Screen Shot 2014-10-24 at 12.32.16 PM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45269" y="3707857"/>
            <a:ext cx="3285239" cy="17250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Screen Shot 2014-10-24 at 12.32.08 PM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445269" y="2041281"/>
            <a:ext cx="3285239" cy="1524847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hape 144"/>
          <p:cNvSpPr/>
          <p:nvPr/>
        </p:nvSpPr>
        <p:spPr>
          <a:xfrm>
            <a:off x="287152" y="8258330"/>
            <a:ext cx="11734801" cy="1440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defRPr sz="4500">
                <a:solidFill>
                  <a:srgbClr val="EEDB45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EEDB45"/>
                </a:solidFill>
              </a:rPr>
              <a:t>My wife and I booked a trip to Phoenix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 148"/>
          <p:cNvGrpSpPr/>
          <p:nvPr/>
        </p:nvGrpSpPr>
        <p:grpSpPr>
          <a:xfrm>
            <a:off x="361950" y="385216"/>
            <a:ext cx="12280900" cy="6330951"/>
            <a:chOff x="-31750" y="-31750"/>
            <a:chExt cx="12280900" cy="6330950"/>
          </a:xfrm>
        </p:grpSpPr>
        <p:pic>
          <p:nvPicPr>
            <p:cNvPr id="147" name="rainyPortland.jpg"/>
            <p:cNvPicPr/>
            <p:nvPr/>
          </p:nvPicPr>
          <p:blipFill>
            <a:blip r:embed="rId2">
              <a:extLst/>
            </a:blip>
            <a:srcRect l="0" t="11553" r="0" b="11553"/>
            <a:stretch>
              <a:fillRect/>
            </a:stretch>
          </p:blipFill>
          <p:spPr>
            <a:xfrm>
              <a:off x="0" y="0"/>
              <a:ext cx="12217400" cy="626728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6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12280900" cy="6330950"/>
            </a:xfrm>
            <a:prstGeom prst="rect">
              <a:avLst/>
            </a:prstGeom>
            <a:effectLst/>
          </p:spPr>
        </p:pic>
      </p:grpSp>
      <p:sp>
        <p:nvSpPr>
          <p:cNvPr id="149" name="Shape 149"/>
          <p:cNvSpPr/>
          <p:nvPr>
            <p:ph type="title"/>
          </p:nvPr>
        </p:nvSpPr>
        <p:spPr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16" sz="58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16" sz="5800">
                <a:solidFill>
                  <a:srgbClr val="EEEEEE"/>
                </a:solidFill>
              </a:rPr>
              <a:t>Rainy Season Trend 2012</a:t>
            </a:r>
          </a:p>
        </p:txBody>
      </p:sp>
      <p:sp>
        <p:nvSpPr>
          <p:cNvPr id="150" name="Shape 15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EEEEEE"/>
                </a:solidFill>
              </a:rPr>
              <a:t>“The 50-50 Year”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4"/>
          <p:cNvGrpSpPr/>
          <p:nvPr/>
        </p:nvGrpSpPr>
        <p:grpSpPr>
          <a:xfrm>
            <a:off x="361950" y="385216"/>
            <a:ext cx="12280900" cy="6330951"/>
            <a:chOff x="-31750" y="-31750"/>
            <a:chExt cx="12280900" cy="6330950"/>
          </a:xfrm>
        </p:grpSpPr>
        <p:pic>
          <p:nvPicPr>
            <p:cNvPr id="153" name="Screen Shot 2014-10-24 at 12.26.08 PM.png"/>
            <p:cNvPicPr/>
            <p:nvPr/>
          </p:nvPicPr>
          <p:blipFill>
            <a:blip r:embed="rId2">
              <a:extLst/>
            </a:blip>
            <a:srcRect l="0" t="8961" r="0" b="8961"/>
            <a:stretch>
              <a:fillRect/>
            </a:stretch>
          </p:blipFill>
          <p:spPr>
            <a:xfrm>
              <a:off x="0" y="0"/>
              <a:ext cx="12217400" cy="626728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2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12280900" cy="6330950"/>
            </a:xfrm>
            <a:prstGeom prst="rect">
              <a:avLst/>
            </a:prstGeom>
            <a:effectLst/>
          </p:spPr>
        </p:pic>
      </p:grpSp>
      <p:sp>
        <p:nvSpPr>
          <p:cNvPr id="155" name="Shape 155"/>
          <p:cNvSpPr/>
          <p:nvPr>
            <p:ph type="title"/>
          </p:nvPr>
        </p:nvSpPr>
        <p:spPr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16" sz="58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16" sz="5800">
                <a:solidFill>
                  <a:srgbClr val="EEEEEE"/>
                </a:solidFill>
              </a:rPr>
              <a:t>Rainy Season Trend 2012</a:t>
            </a:r>
          </a:p>
        </p:txBody>
      </p:sp>
      <p:sp>
        <p:nvSpPr>
          <p:cNvPr id="156" name="Shape 15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EEEEEE"/>
                </a:solidFill>
              </a:rPr>
              <a:t>“The 50-50 Year”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roup 160"/>
          <p:cNvGrpSpPr/>
          <p:nvPr/>
        </p:nvGrpSpPr>
        <p:grpSpPr>
          <a:xfrm>
            <a:off x="2343150" y="1478209"/>
            <a:ext cx="7958138" cy="4504136"/>
            <a:chOff x="-31750" y="-31750"/>
            <a:chExt cx="7958137" cy="4504134"/>
          </a:xfrm>
        </p:grpSpPr>
        <p:pic>
          <p:nvPicPr>
            <p:cNvPr id="159" name="admin-ajax.php.png"/>
            <p:cNvPicPr/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7894727" cy="444078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8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7958138" cy="4504135"/>
            </a:xfrm>
            <a:prstGeom prst="rect">
              <a:avLst/>
            </a:prstGeom>
            <a:effectLst/>
          </p:spPr>
        </p:pic>
      </p:grpSp>
      <p:sp>
        <p:nvSpPr>
          <p:cNvPr id="161" name="Shape 161"/>
          <p:cNvSpPr/>
          <p:nvPr>
            <p:ph type="title"/>
          </p:nvPr>
        </p:nvSpPr>
        <p:spPr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16" sz="58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16" sz="5800">
                <a:solidFill>
                  <a:srgbClr val="EEEEEE"/>
                </a:solidFill>
              </a:rPr>
              <a:t>Rainy Season Trend 2012</a:t>
            </a:r>
          </a:p>
        </p:txBody>
      </p:sp>
      <p:sp>
        <p:nvSpPr>
          <p:cNvPr id="162" name="Shape 16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EEEEEE"/>
                </a:solidFill>
              </a:rPr>
              <a:t>Trend Start: December 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up 166"/>
          <p:cNvGrpSpPr/>
          <p:nvPr/>
        </p:nvGrpSpPr>
        <p:grpSpPr>
          <a:xfrm>
            <a:off x="2343150" y="1478209"/>
            <a:ext cx="7958138" cy="4504136"/>
            <a:chOff x="-31750" y="-31750"/>
            <a:chExt cx="7958137" cy="4504134"/>
          </a:xfrm>
        </p:grpSpPr>
        <p:pic>
          <p:nvPicPr>
            <p:cNvPr id="165" name="admin-ajax.php.png"/>
            <p:cNvPicPr/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7894727" cy="444078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64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7958138" cy="4504135"/>
            </a:xfrm>
            <a:prstGeom prst="rect">
              <a:avLst/>
            </a:prstGeom>
            <a:effectLst/>
          </p:spPr>
        </p:pic>
      </p:grpSp>
      <p:sp>
        <p:nvSpPr>
          <p:cNvPr id="167" name="Shape 167"/>
          <p:cNvSpPr/>
          <p:nvPr>
            <p:ph type="title"/>
          </p:nvPr>
        </p:nvSpPr>
        <p:spPr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16" sz="58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16" sz="5800">
                <a:solidFill>
                  <a:srgbClr val="EEEEEE"/>
                </a:solidFill>
              </a:rPr>
              <a:t>Rainy Season Trend 2012</a:t>
            </a:r>
          </a:p>
        </p:txBody>
      </p:sp>
      <p:sp>
        <p:nvSpPr>
          <p:cNvPr id="168" name="Shape 16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EEEEEE"/>
                </a:solidFill>
              </a:rPr>
              <a:t>February: Wetter 2nd Half Of Month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roup 172"/>
          <p:cNvGrpSpPr/>
          <p:nvPr/>
        </p:nvGrpSpPr>
        <p:grpSpPr>
          <a:xfrm>
            <a:off x="2484289" y="665409"/>
            <a:ext cx="7958139" cy="4504136"/>
            <a:chOff x="-31750" y="-31750"/>
            <a:chExt cx="7958137" cy="4504134"/>
          </a:xfrm>
        </p:grpSpPr>
        <p:pic>
          <p:nvPicPr>
            <p:cNvPr id="171" name="120328-Rain-660.jpg"/>
            <p:cNvPicPr/>
            <p:nvPr/>
          </p:nvPicPr>
          <p:blipFill>
            <a:blip r:embed="rId2">
              <a:extLst/>
            </a:blip>
            <a:srcRect l="2592" t="0" r="2592" b="0"/>
            <a:stretch>
              <a:fillRect/>
            </a:stretch>
          </p:blipFill>
          <p:spPr>
            <a:xfrm>
              <a:off x="0" y="0"/>
              <a:ext cx="7894727" cy="444078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0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7958138" cy="4504135"/>
            </a:xfrm>
            <a:prstGeom prst="rect">
              <a:avLst/>
            </a:prstGeom>
            <a:effectLst/>
          </p:spPr>
        </p:pic>
      </p:grpSp>
      <p:sp>
        <p:nvSpPr>
          <p:cNvPr id="173" name="Shape 173"/>
          <p:cNvSpPr/>
          <p:nvPr>
            <p:ph type="title"/>
          </p:nvPr>
        </p:nvSpPr>
        <p:spPr>
          <a:xfrm>
            <a:off x="635000" y="5067300"/>
            <a:ext cx="11734800" cy="1219200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16" sz="58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16" sz="5800">
                <a:solidFill>
                  <a:srgbClr val="EEEEEE"/>
                </a:solidFill>
              </a:rPr>
              <a:t>Trend Went Thru March</a:t>
            </a:r>
          </a:p>
        </p:txBody>
      </p:sp>
      <p:sp>
        <p:nvSpPr>
          <p:cNvPr id="174" name="Shape 174"/>
          <p:cNvSpPr/>
          <p:nvPr>
            <p:ph type="body" idx="1"/>
          </p:nvPr>
        </p:nvSpPr>
        <p:spPr>
          <a:xfrm>
            <a:off x="595958" y="6489700"/>
            <a:ext cx="11734801" cy="1320800"/>
          </a:xfrm>
          <a:prstGeom prst="rect">
            <a:avLst/>
          </a:prstGeom>
        </p:spPr>
        <p:txBody>
          <a:bodyPr/>
          <a:lstStyle/>
          <a:p>
            <a:pPr lvl="0" defTabSz="519937">
              <a:defRPr sz="1800">
                <a:solidFill>
                  <a:srgbClr val="000000"/>
                </a:solidFill>
              </a:defRPr>
            </a:pPr>
            <a:r>
              <a:rPr sz="4005">
                <a:solidFill>
                  <a:srgbClr val="EEEEEE"/>
                </a:solidFill>
              </a:rPr>
              <a:t>Helped My Forecast: I could be more confident that</a:t>
            </a:r>
            <a:endParaRPr sz="4005">
              <a:solidFill>
                <a:srgbClr val="EEEEEE"/>
              </a:solidFill>
            </a:endParaRPr>
          </a:p>
          <a:p>
            <a:pPr lvl="0" defTabSz="519937">
              <a:defRPr sz="1800">
                <a:solidFill>
                  <a:srgbClr val="000000"/>
                </a:solidFill>
              </a:defRPr>
            </a:pPr>
            <a:r>
              <a:rPr sz="4005">
                <a:solidFill>
                  <a:srgbClr val="EEEEEE"/>
                </a:solidFill>
              </a:rPr>
              <a:t>‘wet’ or ‘dry' extended forecast would be right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roup 178"/>
          <p:cNvGrpSpPr/>
          <p:nvPr/>
        </p:nvGrpSpPr>
        <p:grpSpPr>
          <a:xfrm>
            <a:off x="2484289" y="665409"/>
            <a:ext cx="7958139" cy="4504136"/>
            <a:chOff x="-31750" y="-31750"/>
            <a:chExt cx="7958137" cy="4504134"/>
          </a:xfrm>
        </p:grpSpPr>
        <p:pic>
          <p:nvPicPr>
            <p:cNvPr id="177" name="120328-Rain-660.jpg"/>
            <p:cNvPicPr/>
            <p:nvPr/>
          </p:nvPicPr>
          <p:blipFill>
            <a:blip r:embed="rId2">
              <a:extLst/>
            </a:blip>
            <a:srcRect l="2592" t="0" r="2592" b="0"/>
            <a:stretch>
              <a:fillRect/>
            </a:stretch>
          </p:blipFill>
          <p:spPr>
            <a:xfrm>
              <a:off x="0" y="0"/>
              <a:ext cx="7894727" cy="444078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6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7958138" cy="4504135"/>
            </a:xfrm>
            <a:prstGeom prst="rect">
              <a:avLst/>
            </a:prstGeom>
            <a:effectLst/>
          </p:spPr>
        </p:pic>
      </p:grpSp>
      <p:sp>
        <p:nvSpPr>
          <p:cNvPr id="179" name="Shape 179"/>
          <p:cNvSpPr/>
          <p:nvPr>
            <p:ph type="title"/>
          </p:nvPr>
        </p:nvSpPr>
        <p:spPr>
          <a:xfrm>
            <a:off x="635000" y="5067300"/>
            <a:ext cx="11734800" cy="1219200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16" sz="58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16" sz="5800">
                <a:solidFill>
                  <a:srgbClr val="EEEEEE"/>
                </a:solidFill>
              </a:rPr>
              <a:t>Trend Went Thru March</a:t>
            </a:r>
          </a:p>
        </p:txBody>
      </p:sp>
      <p:sp>
        <p:nvSpPr>
          <p:cNvPr id="180" name="Shape 180"/>
          <p:cNvSpPr/>
          <p:nvPr>
            <p:ph type="body" idx="1"/>
          </p:nvPr>
        </p:nvSpPr>
        <p:spPr>
          <a:xfrm>
            <a:off x="595958" y="6489700"/>
            <a:ext cx="11734801" cy="1320800"/>
          </a:xfrm>
          <a:prstGeom prst="rect">
            <a:avLst/>
          </a:prstGeom>
        </p:spPr>
        <p:txBody>
          <a:bodyPr/>
          <a:lstStyle/>
          <a:p>
            <a:pPr lvl="0" defTabSz="519937">
              <a:defRPr sz="1800">
                <a:solidFill>
                  <a:srgbClr val="000000"/>
                </a:solidFill>
              </a:defRPr>
            </a:pPr>
            <a:r>
              <a:rPr sz="4005">
                <a:solidFill>
                  <a:srgbClr val="EEEEEE"/>
                </a:solidFill>
              </a:rPr>
              <a:t>Helped My Forecast: I could be more confident that</a:t>
            </a:r>
            <a:endParaRPr sz="4005">
              <a:solidFill>
                <a:srgbClr val="EEEEEE"/>
              </a:solidFill>
            </a:endParaRPr>
          </a:p>
          <a:p>
            <a:pPr lvl="0" defTabSz="519937">
              <a:defRPr sz="1800">
                <a:solidFill>
                  <a:srgbClr val="000000"/>
                </a:solidFill>
              </a:defRPr>
            </a:pPr>
            <a:r>
              <a:rPr sz="4005">
                <a:solidFill>
                  <a:srgbClr val="EEEEEE"/>
                </a:solidFill>
              </a:rPr>
              <a:t>‘wet’ or ‘dry' extended forecast would be right</a:t>
            </a:r>
          </a:p>
        </p:txBody>
      </p:sp>
      <p:sp>
        <p:nvSpPr>
          <p:cNvPr id="181" name="Shape 181"/>
          <p:cNvSpPr/>
          <p:nvPr/>
        </p:nvSpPr>
        <p:spPr>
          <a:xfrm>
            <a:off x="709583" y="8275747"/>
            <a:ext cx="11507551" cy="788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defRPr sz="4500">
                <a:solidFill>
                  <a:srgbClr val="EED72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EED722"/>
                </a:solidFill>
              </a:rPr>
              <a:t>My wife and I booked a trip to Phoenix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roup 185"/>
          <p:cNvGrpSpPr/>
          <p:nvPr/>
        </p:nvGrpSpPr>
        <p:grpSpPr>
          <a:xfrm>
            <a:off x="361950" y="385216"/>
            <a:ext cx="12280900" cy="6330951"/>
            <a:chOff x="-31750" y="-31750"/>
            <a:chExt cx="12280900" cy="6330950"/>
          </a:xfrm>
        </p:grpSpPr>
        <p:pic>
          <p:nvPicPr>
            <p:cNvPr id="184" name="IMG_4293.jpeg"/>
            <p:cNvPicPr/>
            <p:nvPr/>
          </p:nvPicPr>
          <p:blipFill>
            <a:blip r:embed="rId2">
              <a:extLst/>
            </a:blip>
            <a:srcRect l="0" t="15659" r="0" b="15659"/>
            <a:stretch>
              <a:fillRect/>
            </a:stretch>
          </p:blipFill>
          <p:spPr>
            <a:xfrm>
              <a:off x="0" y="0"/>
              <a:ext cx="12217400" cy="626728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83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12280900" cy="6330950"/>
            </a:xfrm>
            <a:prstGeom prst="rect">
              <a:avLst/>
            </a:prstGeom>
            <a:effectLst/>
          </p:spPr>
        </p:pic>
      </p:grpSp>
      <p:sp>
        <p:nvSpPr>
          <p:cNvPr id="186" name="Shape 186"/>
          <p:cNvSpPr/>
          <p:nvPr>
            <p:ph type="title"/>
          </p:nvPr>
        </p:nvSpPr>
        <p:spPr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16" sz="58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16" sz="5800">
                <a:solidFill>
                  <a:srgbClr val="EEEEEE"/>
                </a:solidFill>
              </a:rPr>
              <a:t>Spring Trend 2014</a:t>
            </a:r>
          </a:p>
        </p:txBody>
      </p:sp>
      <p:sp>
        <p:nvSpPr>
          <p:cNvPr id="187" name="Shape 18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EEEEEE"/>
                </a:solidFill>
              </a:rPr>
              <a:t>“Stormy Sundays”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roup 191"/>
          <p:cNvGrpSpPr/>
          <p:nvPr/>
        </p:nvGrpSpPr>
        <p:grpSpPr>
          <a:xfrm>
            <a:off x="3417685" y="678557"/>
            <a:ext cx="5074445" cy="3806429"/>
            <a:chOff x="-31750" y="-31750"/>
            <a:chExt cx="5074443" cy="3806428"/>
          </a:xfrm>
        </p:grpSpPr>
        <p:pic>
          <p:nvPicPr>
            <p:cNvPr id="190" name="IMG_4293.JPG"/>
            <p:cNvPicPr/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5011019" cy="374279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89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5074444" cy="3806429"/>
            </a:xfrm>
            <a:prstGeom prst="rect">
              <a:avLst/>
            </a:prstGeom>
            <a:effectLst/>
          </p:spPr>
        </p:pic>
      </p:grpSp>
      <p:sp>
        <p:nvSpPr>
          <p:cNvPr id="192" name="Shape 192"/>
          <p:cNvSpPr/>
          <p:nvPr>
            <p:ph type="title"/>
          </p:nvPr>
        </p:nvSpPr>
        <p:spPr>
          <a:xfrm>
            <a:off x="217071" y="4464376"/>
            <a:ext cx="11734801" cy="1219201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16" sz="58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16" sz="5800">
                <a:solidFill>
                  <a:srgbClr val="EEEEEE"/>
                </a:solidFill>
              </a:rPr>
              <a:t>Spring Trend 2014</a:t>
            </a:r>
          </a:p>
        </p:txBody>
      </p:sp>
      <p:sp>
        <p:nvSpPr>
          <p:cNvPr id="193" name="Shape 193"/>
          <p:cNvSpPr/>
          <p:nvPr>
            <p:ph type="body" idx="1"/>
          </p:nvPr>
        </p:nvSpPr>
        <p:spPr>
          <a:xfrm>
            <a:off x="350862" y="6500455"/>
            <a:ext cx="11734801" cy="876301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EEEEEE"/>
                </a:solidFill>
              </a:rPr>
              <a:t>during April and May</a:t>
            </a:r>
          </a:p>
        </p:txBody>
      </p:sp>
      <p:sp>
        <p:nvSpPr>
          <p:cNvPr id="194" name="Shape 194"/>
          <p:cNvSpPr/>
          <p:nvPr/>
        </p:nvSpPr>
        <p:spPr>
          <a:xfrm>
            <a:off x="1577530" y="5826693"/>
            <a:ext cx="9281466" cy="821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EEEEEE"/>
                </a:solidFill>
              </a:rPr>
              <a:t>80% of t-storms occurred on Sundays</a:t>
            </a:r>
          </a:p>
        </p:txBody>
      </p:sp>
      <p:sp>
        <p:nvSpPr>
          <p:cNvPr id="195" name="Shape 195"/>
          <p:cNvSpPr/>
          <p:nvPr/>
        </p:nvSpPr>
        <p:spPr>
          <a:xfrm>
            <a:off x="595958" y="8324850"/>
            <a:ext cx="11734801" cy="87630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 fontScale="100000" lnSpcReduction="0"/>
          </a:bodyPr>
          <a:lstStyle/>
          <a:p>
            <a:pPr lvl="0">
              <a:defRPr sz="4800"/>
            </a:pP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roup 199"/>
          <p:cNvGrpSpPr/>
          <p:nvPr/>
        </p:nvGrpSpPr>
        <p:grpSpPr>
          <a:xfrm>
            <a:off x="3417685" y="678557"/>
            <a:ext cx="5074445" cy="3806429"/>
            <a:chOff x="-31750" y="-31750"/>
            <a:chExt cx="5074443" cy="3806428"/>
          </a:xfrm>
        </p:grpSpPr>
        <p:pic>
          <p:nvPicPr>
            <p:cNvPr id="198" name="IMG_4293.JPG"/>
            <p:cNvPicPr/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5011019" cy="374279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97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5074444" cy="3806429"/>
            </a:xfrm>
            <a:prstGeom prst="rect">
              <a:avLst/>
            </a:prstGeom>
            <a:effectLst/>
          </p:spPr>
        </p:pic>
      </p:grpSp>
      <p:sp>
        <p:nvSpPr>
          <p:cNvPr id="200" name="Shape 200"/>
          <p:cNvSpPr/>
          <p:nvPr>
            <p:ph type="title"/>
          </p:nvPr>
        </p:nvSpPr>
        <p:spPr>
          <a:xfrm>
            <a:off x="217071" y="4464376"/>
            <a:ext cx="11734801" cy="1219201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16" sz="58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16" sz="5800">
                <a:solidFill>
                  <a:srgbClr val="EEEEEE"/>
                </a:solidFill>
              </a:rPr>
              <a:t>Spring Trend 2014</a:t>
            </a:r>
          </a:p>
        </p:txBody>
      </p:sp>
      <p:sp>
        <p:nvSpPr>
          <p:cNvPr id="201" name="Shape 201"/>
          <p:cNvSpPr/>
          <p:nvPr>
            <p:ph type="body" idx="1"/>
          </p:nvPr>
        </p:nvSpPr>
        <p:spPr>
          <a:xfrm>
            <a:off x="350862" y="6500455"/>
            <a:ext cx="11734801" cy="876301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EEEEEE"/>
                </a:solidFill>
              </a:rPr>
              <a:t>during April and May</a:t>
            </a:r>
          </a:p>
        </p:txBody>
      </p:sp>
      <p:sp>
        <p:nvSpPr>
          <p:cNvPr id="202" name="Shape 202"/>
          <p:cNvSpPr/>
          <p:nvPr/>
        </p:nvSpPr>
        <p:spPr>
          <a:xfrm>
            <a:off x="1577530" y="5826693"/>
            <a:ext cx="9281466" cy="821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EEEEEE"/>
                </a:solidFill>
              </a:rPr>
              <a:t>80% of t-storms occurred on Sundays</a:t>
            </a:r>
          </a:p>
        </p:txBody>
      </p:sp>
      <p:sp>
        <p:nvSpPr>
          <p:cNvPr id="203" name="Shape 203"/>
          <p:cNvSpPr/>
          <p:nvPr/>
        </p:nvSpPr>
        <p:spPr>
          <a:xfrm>
            <a:off x="595958" y="8324850"/>
            <a:ext cx="11734801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EEEEEE"/>
                </a:solidFill>
              </a:rPr>
              <a:t>How It Helped: It didn't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roup 207"/>
          <p:cNvGrpSpPr/>
          <p:nvPr/>
        </p:nvGrpSpPr>
        <p:grpSpPr>
          <a:xfrm>
            <a:off x="3679960" y="2437232"/>
            <a:ext cx="5264945" cy="5264944"/>
            <a:chOff x="-31750" y="-31750"/>
            <a:chExt cx="5264943" cy="5264943"/>
          </a:xfrm>
        </p:grpSpPr>
        <p:pic>
          <p:nvPicPr>
            <p:cNvPr id="206" name="winter_weather_warning_02_300.jpg"/>
            <p:cNvPicPr/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5201274" cy="52012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5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5264944" cy="5264944"/>
            </a:xfrm>
            <a:prstGeom prst="rect">
              <a:avLst/>
            </a:prstGeom>
            <a:effectLst/>
          </p:spPr>
        </p:pic>
      </p:grpSp>
      <p:sp>
        <p:nvSpPr>
          <p:cNvPr id="208" name="Shape 208"/>
          <p:cNvSpPr/>
          <p:nvPr>
            <p:ph type="title"/>
          </p:nvPr>
        </p:nvSpPr>
        <p:spPr>
          <a:xfrm>
            <a:off x="445032" y="905655"/>
            <a:ext cx="11734801" cy="1219201"/>
          </a:xfrm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16" sz="58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16" sz="5800">
                <a:solidFill>
                  <a:srgbClr val="EEEEEE"/>
                </a:solidFill>
              </a:rPr>
              <a:t>Try To Spot The Trends</a:t>
            </a:r>
          </a:p>
        </p:txBody>
      </p:sp>
      <p:sp>
        <p:nvSpPr>
          <p:cNvPr id="209" name="Shape 20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EEEEEE"/>
                </a:solidFill>
              </a:rPr>
              <a:t>Trendcasting Can Be Like…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roup 213"/>
          <p:cNvGrpSpPr/>
          <p:nvPr/>
        </p:nvGrpSpPr>
        <p:grpSpPr>
          <a:xfrm>
            <a:off x="361950" y="385215"/>
            <a:ext cx="12280900" cy="6330951"/>
            <a:chOff x="-31750" y="-31750"/>
            <a:chExt cx="12280900" cy="6330950"/>
          </a:xfrm>
        </p:grpSpPr>
        <p:pic>
          <p:nvPicPr>
            <p:cNvPr id="212" name="waldo81.jpg"/>
            <p:cNvPicPr/>
            <p:nvPr/>
          </p:nvPicPr>
          <p:blipFill>
            <a:blip r:embed="rId2">
              <a:extLst/>
            </a:blip>
            <a:srcRect l="0" t="13303" r="0" b="13303"/>
            <a:stretch>
              <a:fillRect/>
            </a:stretch>
          </p:blipFill>
          <p:spPr>
            <a:xfrm>
              <a:off x="0" y="0"/>
              <a:ext cx="12217400" cy="626728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11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12280900" cy="6330950"/>
            </a:xfrm>
            <a:prstGeom prst="rect">
              <a:avLst/>
            </a:prstGeom>
            <a:effectLst/>
          </p:spPr>
        </p:pic>
      </p:grpSp>
      <p:sp>
        <p:nvSpPr>
          <p:cNvPr id="214" name="Shape 214"/>
          <p:cNvSpPr/>
          <p:nvPr>
            <p:ph type="title"/>
          </p:nvPr>
        </p:nvSpPr>
        <p:spPr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24" sz="62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4" sz="6200">
                <a:solidFill>
                  <a:srgbClr val="EEEEEE"/>
                </a:solidFill>
              </a:rPr>
              <a:t>Where’s Waldo?</a:t>
            </a:r>
          </a:p>
        </p:txBody>
      </p:sp>
      <p:sp>
        <p:nvSpPr>
          <p:cNvPr id="215" name="Shape 21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1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100">
                <a:solidFill>
                  <a:srgbClr val="EEEEEE"/>
                </a:solidFill>
              </a:rPr>
              <a:t>For Meteorologists And Weather Watchers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9"/>
          <p:cNvGrpSpPr/>
          <p:nvPr/>
        </p:nvGrpSpPr>
        <p:grpSpPr>
          <a:xfrm>
            <a:off x="361950" y="385215"/>
            <a:ext cx="12280900" cy="6330951"/>
            <a:chOff x="-31750" y="-31750"/>
            <a:chExt cx="12280900" cy="6330950"/>
          </a:xfrm>
        </p:grpSpPr>
        <p:pic>
          <p:nvPicPr>
            <p:cNvPr id="218" name="waldo81.jpg"/>
            <p:cNvPicPr/>
            <p:nvPr/>
          </p:nvPicPr>
          <p:blipFill>
            <a:blip r:embed="rId2">
              <a:extLst/>
            </a:blip>
            <a:srcRect l="0" t="13303" r="0" b="13303"/>
            <a:stretch>
              <a:fillRect/>
            </a:stretch>
          </p:blipFill>
          <p:spPr>
            <a:xfrm>
              <a:off x="0" y="0"/>
              <a:ext cx="12217400" cy="626728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17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1750" y="-31750"/>
              <a:ext cx="12280900" cy="6330950"/>
            </a:xfrm>
            <a:prstGeom prst="rect">
              <a:avLst/>
            </a:prstGeom>
            <a:effectLst/>
          </p:spPr>
        </p:pic>
      </p:grpSp>
      <p:sp>
        <p:nvSpPr>
          <p:cNvPr id="220" name="Shape 220"/>
          <p:cNvSpPr/>
          <p:nvPr>
            <p:ph type="title"/>
          </p:nvPr>
        </p:nvSpPr>
        <p:spPr>
          <a:prstGeom prst="rect">
            <a:avLst/>
          </a:prstGeom>
          <a:effectLst>
            <a:outerShdw sx="100000" sy="100000" kx="0" ky="0" algn="b" rotWithShape="0" blurRad="50800" dist="25400" dir="5400000">
              <a:srgbClr val="424242">
                <a:alpha val="70000"/>
              </a:srgbClr>
            </a:outerShdw>
          </a:effectLst>
        </p:spPr>
        <p:txBody>
          <a:bodyPr/>
          <a:lstStyle>
            <a:lvl1pPr>
              <a:defRPr b="0" spc="-102" sz="5100">
                <a:latin typeface="Tahoma Negreta"/>
                <a:ea typeface="Tahoma Negreta"/>
                <a:cs typeface="Tahoma Negreta"/>
                <a:sym typeface="Tahoma Negreta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2" sz="5100">
                <a:solidFill>
                  <a:srgbClr val="EEEEEE"/>
                </a:solidFill>
              </a:rPr>
              <a:t>Let me know what you find:</a:t>
            </a:r>
          </a:p>
        </p:txBody>
      </p:sp>
      <p:sp>
        <p:nvSpPr>
          <p:cNvPr id="221" name="Shape 22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100" u="sng">
                <a:solidFill>
                  <a:srgbClr val="EEEEEE"/>
                </a:solidFill>
                <a:hlinkClick r:id="rId4" invalidUrl="" action="" tgtFrame="" tooltip="" history="1" highlightClick="0" endSnd="0"/>
              </a:rPr>
              <a:t>bruce@brucesussman.com</a:t>
            </a:r>
            <a:r>
              <a:rPr sz="4100">
                <a:solidFill>
                  <a:srgbClr val="EEEEEE"/>
                </a:solidFill>
              </a:rPr>
              <a:t> / @forecastupdates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New_Template6">
  <a:themeElements>
    <a:clrScheme name="New_Template6">
      <a:dk1>
        <a:srgbClr val="000000"/>
      </a:dk1>
      <a:lt1>
        <a:srgbClr val="EEEEEE"/>
      </a:lt1>
      <a:dk2>
        <a:srgbClr val="3E4044"/>
      </a:dk2>
      <a:lt2>
        <a:srgbClr val="DCDDE0"/>
      </a:lt2>
      <a:accent1>
        <a:srgbClr val="0AB8BF"/>
      </a:accent1>
      <a:accent2>
        <a:srgbClr val="82B21C"/>
      </a:accent2>
      <a:accent3>
        <a:srgbClr val="E6A629"/>
      </a:accent3>
      <a:accent4>
        <a:srgbClr val="E86F1B"/>
      </a:accent4>
      <a:accent5>
        <a:srgbClr val="C4411D"/>
      </a:accent5>
      <a:accent6>
        <a:srgbClr val="795B8C"/>
      </a:accent6>
      <a:hlink>
        <a:srgbClr val="0000FF"/>
      </a:hlink>
      <a:folHlink>
        <a:srgbClr val="FF00FF"/>
      </a:folHlink>
    </a:clrScheme>
    <a:fontScheme name="New_Template6">
      <a:majorFont>
        <a:latin typeface="Superclarendon Regular"/>
        <a:ea typeface="Superclarendon Regular"/>
        <a:cs typeface="Superclarendon Regular"/>
      </a:majorFont>
      <a:minorFont>
        <a:latin typeface="Superclarendon Light"/>
        <a:ea typeface="Superclarendon Light"/>
        <a:cs typeface="Superclarendon Light"/>
      </a:minorFont>
    </a:fontScheme>
    <a:fmtScheme name="New_Templat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EEEEEE"/>
            </a:solidFill>
            <a:effectLst>
              <a:outerShdw sx="100000" sy="100000" kx="0" ky="0" algn="b" rotWithShape="0" blurRad="25400" dist="25400" dir="2388334">
                <a:srgbClr val="000000">
                  <a:alpha val="79310"/>
                </a:srgbClr>
              </a:outerShdw>
            </a:effectLst>
            <a:uFillTx/>
            <a:latin typeface="Helvetica Neue Bold Condensed"/>
            <a:ea typeface="Helvetica Neue Bold Condensed"/>
            <a:cs typeface="Helvetica Neue Bold Condensed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>
          <a:noFil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EEEEEE"/>
            </a:solidFill>
            <a:effectLst/>
            <a:uFillTx/>
            <a:latin typeface="Helvetica Neue Bold Condensed"/>
            <a:ea typeface="Helvetica Neue Bold Condensed"/>
            <a:cs typeface="Helvetica Neue Bold Condensed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6">
  <a:themeElements>
    <a:clrScheme name="New_Template6">
      <a:dk1>
        <a:srgbClr val="000000"/>
      </a:dk1>
      <a:lt1>
        <a:srgbClr val="FFFFFF"/>
      </a:lt1>
      <a:dk2>
        <a:srgbClr val="3E4044"/>
      </a:dk2>
      <a:lt2>
        <a:srgbClr val="DCDDE0"/>
      </a:lt2>
      <a:accent1>
        <a:srgbClr val="0AB8BF"/>
      </a:accent1>
      <a:accent2>
        <a:srgbClr val="82B21C"/>
      </a:accent2>
      <a:accent3>
        <a:srgbClr val="E6A629"/>
      </a:accent3>
      <a:accent4>
        <a:srgbClr val="E86F1B"/>
      </a:accent4>
      <a:accent5>
        <a:srgbClr val="C4411D"/>
      </a:accent5>
      <a:accent6>
        <a:srgbClr val="795B8C"/>
      </a:accent6>
      <a:hlink>
        <a:srgbClr val="0000FF"/>
      </a:hlink>
      <a:folHlink>
        <a:srgbClr val="FF00FF"/>
      </a:folHlink>
    </a:clrScheme>
    <a:fontScheme name="New_Template6">
      <a:majorFont>
        <a:latin typeface="Superclarendon Regular"/>
        <a:ea typeface="Superclarendon Regular"/>
        <a:cs typeface="Superclarendon Regular"/>
      </a:majorFont>
      <a:minorFont>
        <a:latin typeface="Superclarendon Light"/>
        <a:ea typeface="Superclarendon Light"/>
        <a:cs typeface="Superclarendon Light"/>
      </a:minorFont>
    </a:fontScheme>
    <a:fmtScheme name="New_Templat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EEEEEE"/>
            </a:solidFill>
            <a:effectLst>
              <a:outerShdw sx="100000" sy="100000" kx="0" ky="0" algn="b" rotWithShape="0" blurRad="25400" dist="25400" dir="2388334">
                <a:srgbClr val="000000">
                  <a:alpha val="79310"/>
                </a:srgbClr>
              </a:outerShdw>
            </a:effectLst>
            <a:uFillTx/>
            <a:latin typeface="Helvetica Neue Bold Condensed"/>
            <a:ea typeface="Helvetica Neue Bold Condensed"/>
            <a:cs typeface="Helvetica Neue Bold Condensed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>
          <a:noFil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EEEEEE"/>
            </a:solidFill>
            <a:effectLst/>
            <a:uFillTx/>
            <a:latin typeface="Helvetica Neue Bold Condensed"/>
            <a:ea typeface="Helvetica Neue Bold Condensed"/>
            <a:cs typeface="Helvetica Neue Bold Condensed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