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56"/>
  </p:notesMasterIdLst>
  <p:sldIdLst>
    <p:sldId id="283" r:id="rId2"/>
    <p:sldId id="392" r:id="rId3"/>
    <p:sldId id="446" r:id="rId4"/>
    <p:sldId id="413" r:id="rId5"/>
    <p:sldId id="363" r:id="rId6"/>
    <p:sldId id="457" r:id="rId7"/>
    <p:sldId id="339" r:id="rId8"/>
    <p:sldId id="394" r:id="rId9"/>
    <p:sldId id="395" r:id="rId10"/>
    <p:sldId id="396" r:id="rId11"/>
    <p:sldId id="397" r:id="rId12"/>
    <p:sldId id="458" r:id="rId13"/>
    <p:sldId id="420" r:id="rId14"/>
    <p:sldId id="459" r:id="rId15"/>
    <p:sldId id="460" r:id="rId16"/>
    <p:sldId id="398" r:id="rId17"/>
    <p:sldId id="399" r:id="rId18"/>
    <p:sldId id="461" r:id="rId19"/>
    <p:sldId id="400" r:id="rId20"/>
    <p:sldId id="401" r:id="rId21"/>
    <p:sldId id="410" r:id="rId22"/>
    <p:sldId id="411" r:id="rId23"/>
    <p:sldId id="463" r:id="rId24"/>
    <p:sldId id="462" r:id="rId25"/>
    <p:sldId id="465" r:id="rId26"/>
    <p:sldId id="464" r:id="rId27"/>
    <p:sldId id="466" r:id="rId28"/>
    <p:sldId id="467" r:id="rId29"/>
    <p:sldId id="416" r:id="rId30"/>
    <p:sldId id="469" r:id="rId31"/>
    <p:sldId id="468" r:id="rId32"/>
    <p:sldId id="391" r:id="rId33"/>
    <p:sldId id="470" r:id="rId34"/>
    <p:sldId id="472" r:id="rId35"/>
    <p:sldId id="473" r:id="rId36"/>
    <p:sldId id="477" r:id="rId37"/>
    <p:sldId id="474" r:id="rId38"/>
    <p:sldId id="475" r:id="rId39"/>
    <p:sldId id="476" r:id="rId40"/>
    <p:sldId id="478" r:id="rId41"/>
    <p:sldId id="479" r:id="rId42"/>
    <p:sldId id="471" r:id="rId43"/>
    <p:sldId id="390" r:id="rId44"/>
    <p:sldId id="455" r:id="rId45"/>
    <p:sldId id="341" r:id="rId46"/>
    <p:sldId id="389" r:id="rId47"/>
    <p:sldId id="393" r:id="rId48"/>
    <p:sldId id="456" r:id="rId49"/>
    <p:sldId id="365" r:id="rId50"/>
    <p:sldId id="431" r:id="rId51"/>
    <p:sldId id="260" r:id="rId52"/>
    <p:sldId id="448" r:id="rId53"/>
    <p:sldId id="418" r:id="rId54"/>
    <p:sldId id="445" r:id="rId5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800" b="1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4800" b="1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4800" b="1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4800" b="1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4800" b="1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4800" b="1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4800" b="1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4800" b="1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4800" b="1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2642"/>
    <a:srgbClr val="191DCF"/>
    <a:srgbClr val="FFFF99"/>
    <a:srgbClr val="FFFFCC"/>
    <a:srgbClr val="1F1F1F"/>
    <a:srgbClr val="F0E510"/>
    <a:srgbClr val="BCB644"/>
    <a:srgbClr val="2214D4"/>
    <a:srgbClr val="FFFF00"/>
    <a:srgbClr val="A18E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16" autoAdjust="0"/>
  </p:normalViewPr>
  <p:slideViewPr>
    <p:cSldViewPr>
      <p:cViewPr varScale="1">
        <p:scale>
          <a:sx n="110" d="100"/>
          <a:sy n="110" d="100"/>
        </p:scale>
        <p:origin x="164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2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D3A2E49-4E37-48F0-BCEB-95D0A84E3B6D}" type="datetimeFigureOut">
              <a:rPr lang="en-US"/>
              <a:pPr>
                <a:defRPr/>
              </a:pPr>
              <a:t>4/29/2014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3ECEF604-94E4-4038-BF8E-FE79CCE031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4000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585799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22950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57" name="Oval 5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8" name="Oval 6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9" name="Oval 7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0" name="Oval 8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1" name="Oval 9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2" name="Freeform 10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3" name="Freeform 11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4" name="Freeform 12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5" name="Freeform 13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6" name="Freeform 14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7" name="Oval 15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7" name="Group 16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39" name="Oval 17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0" name="Oval 18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1" name="Oval 19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2" name="Oval 20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3" name="Oval 21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4" name="Oval 22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5" name="Oval 23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6" name="Oval 24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7" name="Freeform 25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8" name="Freeform 26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9" name="Freeform 27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0" name="Freeform 28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1" name="Freeform 29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2" name="Freeform 30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3" name="Freeform 31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4" name="Freeform 32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5" name="Freeform 33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6" name="Freeform 34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8" name="Group 35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22" name="Freeform 36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3" name="Freeform 37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4" name="Freeform 38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5" name="Freeform 39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6" name="Freeform 40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7" name="Freeform 41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8" name="Freeform 42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9" name="Freeform 43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0" name="Freeform 44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1" name="Freeform 45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2" name="Freeform 46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3" name="Oval 47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4" name="Oval 48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5" name="Oval 49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6" name="Oval 50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7" name="Oval 51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8" name="Oval 52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9" name="Group 53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0" name="Freeform 54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" name="Freeform 55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" name="Freeform 56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3" name="Freeform 57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4" name="Freeform 58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5" name="Freeform 59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6" name="Freeform 60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grpSp>
            <p:nvGrpSpPr>
              <p:cNvPr id="17" name="Group 61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8" name="Oval 62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9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0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1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</p:grpSp>
      <p:sp>
        <p:nvSpPr>
          <p:cNvPr id="120898" name="Rectangle 6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0899" name="Rectangle 6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8" name="Rectangle 68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8A9E25-5E12-42F8-AA62-6FC01F0D7A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F5A56A-7F8B-46BB-A31D-84E23C33CF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C1A8D0-6BD3-41B7-91B3-0AA835B37C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E15FE-401B-4A0B-AFD5-5BE9F5627B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DC12B-3599-40BC-8DA3-7D5190A2EF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4425DC-D632-46FB-881F-99A0C96722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28C746-174C-4DD4-8A3B-FBAAF9D8F1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70EC2F-27FD-4BA5-87A2-1DC817B9F7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A71A4D-E15C-4FCA-9A23-5554DDF988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0339AF-2029-4323-8E53-E20FDA2AB2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483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483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0448CA-8103-4C6F-A6AA-BE8A679ED0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773347-28ED-4EAA-B4D9-E55A57FF0C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Freeform 2"/>
          <p:cNvSpPr>
            <a:spLocks/>
          </p:cNvSpPr>
          <p:nvPr/>
        </p:nvSpPr>
        <p:spPr bwMode="hidden">
          <a:xfrm>
            <a:off x="6627813" y="6429375"/>
            <a:ext cx="285750" cy="209550"/>
          </a:xfrm>
          <a:custGeom>
            <a:avLst/>
            <a:gdLst/>
            <a:ahLst/>
            <a:cxnLst>
              <a:cxn ang="0">
                <a:pos x="0" y="132"/>
              </a:cxn>
              <a:cxn ang="0">
                <a:pos x="29" y="132"/>
              </a:cxn>
              <a:cxn ang="0">
                <a:pos x="77" y="108"/>
              </a:cxn>
              <a:cxn ang="0">
                <a:pos x="119" y="78"/>
              </a:cxn>
              <a:cxn ang="0">
                <a:pos x="155" y="48"/>
              </a:cxn>
              <a:cxn ang="0">
                <a:pos x="179" y="12"/>
              </a:cxn>
              <a:cxn ang="0">
                <a:pos x="173" y="6"/>
              </a:cxn>
              <a:cxn ang="0">
                <a:pos x="167" y="0"/>
              </a:cxn>
              <a:cxn ang="0">
                <a:pos x="137" y="42"/>
              </a:cxn>
              <a:cxn ang="0">
                <a:pos x="101" y="78"/>
              </a:cxn>
              <a:cxn ang="0">
                <a:pos x="53" y="108"/>
              </a:cxn>
              <a:cxn ang="0">
                <a:pos x="0" y="132"/>
              </a:cxn>
              <a:cxn ang="0">
                <a:pos x="0" y="132"/>
              </a:cxn>
            </a:cxnLst>
            <a:rect l="0" t="0" r="r" b="b"/>
            <a:pathLst>
              <a:path w="179" h="132">
                <a:moveTo>
                  <a:pt x="0" y="132"/>
                </a:moveTo>
                <a:lnTo>
                  <a:pt x="29" y="132"/>
                </a:lnTo>
                <a:lnTo>
                  <a:pt x="77" y="108"/>
                </a:lnTo>
                <a:lnTo>
                  <a:pt x="119" y="78"/>
                </a:lnTo>
                <a:lnTo>
                  <a:pt x="155" y="48"/>
                </a:lnTo>
                <a:lnTo>
                  <a:pt x="179" y="12"/>
                </a:lnTo>
                <a:lnTo>
                  <a:pt x="173" y="6"/>
                </a:lnTo>
                <a:lnTo>
                  <a:pt x="167" y="0"/>
                </a:lnTo>
                <a:lnTo>
                  <a:pt x="137" y="42"/>
                </a:lnTo>
                <a:lnTo>
                  <a:pt x="101" y="78"/>
                </a:lnTo>
                <a:lnTo>
                  <a:pt x="53" y="108"/>
                </a:lnTo>
                <a:lnTo>
                  <a:pt x="0" y="132"/>
                </a:lnTo>
                <a:lnTo>
                  <a:pt x="0" y="132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87843"/>
                  <a:invGamma/>
                </a:schemeClr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027" name="Group 3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119812" name="Freeform 4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1034" name="Group 5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119814" name="Oval 6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15" name="Oval 7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16" name="Oval 8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17" name="Oval 9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18" name="Oval 10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19" name="Freeform 11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0" name="Freeform 12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1" name="Freeform 13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2" name="Freeform 14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3" name="Freeform 15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4" name="Oval 16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035" name="Group 17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119826" name="Oval 18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7" name="Oval 19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8" name="Oval 20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9" name="Oval 21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0" name="Oval 22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1" name="Oval 23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2" name="Oval 24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3" name="Oval 25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4" name="Freeform 26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5" name="Freeform 27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6" name="Freeform 28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7" name="Freeform 29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8" name="Freeform 30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9" name="Freeform 31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0" name="Freeform 32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1" name="Freeform 33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2" name="Freeform 34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3" name="Freeform 35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036" name="Group 36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119845" name="Freeform 37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6" name="Freeform 38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7" name="Freeform 39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8" name="Freeform 40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9" name="Freeform 41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0" name="Freeform 42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1" name="Freeform 43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2" name="Freeform 44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3" name="Freeform 45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4" name="Freeform 46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5" name="Freeform 47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6" name="Oval 48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7" name="Oval 49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8" name="Oval 50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9" name="Oval 51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0" name="Oval 52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1" name="Oval 53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037" name="Group 54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19863" name="Freeform 55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4" name="Freeform 56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5" name="Freeform 57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6" name="Freeform 58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7" name="Freeform 59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8" name="Freeform 60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9" name="Freeform 61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grpSp>
            <p:nvGrpSpPr>
              <p:cNvPr id="1045" name="Group 62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19871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9872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9873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9874" name="Oval 66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</p:grpSp>
      <p:sp>
        <p:nvSpPr>
          <p:cNvPr id="119875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19876" name="Rectangle 6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19877" name="Rectangle 6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400" b="0" i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9878" name="Rectangle 7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b="0" i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9879" name="Rectangle 7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b="0" i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34F75A4A-80A1-493A-90F9-0C583F7233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Ø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Microsoft_Excel_97-2003_Worksheet1.xls"/><Relationship Id="rId5" Type="http://schemas.openxmlformats.org/officeDocument/2006/relationships/oleObject" Target="../embeddings/oleObject1.bin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gif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gi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gif"/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gi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gif"/><Relationship Id="rId2" Type="http://schemas.openxmlformats.org/officeDocument/2006/relationships/image" Target="../media/image51.gi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6.emf"/><Relationship Id="rId5" Type="http://schemas.openxmlformats.org/officeDocument/2006/relationships/oleObject" Target="../embeddings/Microsoft_Excel_97-2003_Worksheet2.xls"/><Relationship Id="rId4" Type="http://schemas.openxmlformats.org/officeDocument/2006/relationships/oleObject" Target="../embeddings/oleObject2.bin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8.emf"/><Relationship Id="rId5" Type="http://schemas.openxmlformats.org/officeDocument/2006/relationships/oleObject" Target="../embeddings/Microsoft_Excel_97-2003_Worksheet3.xls"/><Relationship Id="rId4" Type="http://schemas.openxmlformats.org/officeDocument/2006/relationships/oleObject" Target="../embeddings/oleObject3.bin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59.emf"/><Relationship Id="rId5" Type="http://schemas.openxmlformats.org/officeDocument/2006/relationships/oleObject" Target="../embeddings/Microsoft_Excel_97-2003_Worksheet4.xls"/><Relationship Id="rId4" Type="http://schemas.openxmlformats.org/officeDocument/2006/relationships/oleObject" Target="../embeddings/oleObject4.bin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60.emf"/><Relationship Id="rId5" Type="http://schemas.openxmlformats.org/officeDocument/2006/relationships/oleObject" Target="../embeddings/Microsoft_Excel_97-2003_Worksheet5.xls"/><Relationship Id="rId4" Type="http://schemas.openxmlformats.org/officeDocument/2006/relationships/oleObject" Target="../embeddings/oleObject5.bin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61.emf"/><Relationship Id="rId4" Type="http://schemas.openxmlformats.org/officeDocument/2006/relationships/oleObject" Target="../embeddings/Microsoft_Excel_97-2003_Worksheet6.xls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62.emf"/><Relationship Id="rId4" Type="http://schemas.openxmlformats.org/officeDocument/2006/relationships/oleObject" Target="../embeddings/Microsoft_Excel_97-2003_Worksheet7.xls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63.emf"/><Relationship Id="rId5" Type="http://schemas.openxmlformats.org/officeDocument/2006/relationships/oleObject" Target="../embeddings/Microsoft_Excel_97-2003_Worksheet8.xls"/><Relationship Id="rId4" Type="http://schemas.openxmlformats.org/officeDocument/2006/relationships/oleObject" Target="../embeddings/oleObject8.bin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5" descr="fox12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0396" y="4648200"/>
            <a:ext cx="6578204" cy="1143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6350" stA="50000" endA="300" endPos="55500" dist="101600" dir="5400000" sy="-100000" algn="bl" rotWithShape="0"/>
          </a:effec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95400" y="304800"/>
            <a:ext cx="6553200" cy="4065587"/>
          </a:xfrm>
          <a:solidFill>
            <a:srgbClr val="2214D4">
              <a:alpha val="12000"/>
            </a:srgbClr>
          </a:solidFill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2013-2014</a:t>
            </a:r>
            <a:br>
              <a:rPr 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Winter Weather</a:t>
            </a:r>
            <a:br>
              <a:rPr 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Wrap Up</a:t>
            </a:r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Mark Nelsen</a:t>
            </a:r>
            <a:endParaRPr lang="en-US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7391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sz="5400" dirty="0" smtClean="0">
                <a:solidFill>
                  <a:schemeClr val="tx1"/>
                </a:solidFill>
                <a:effectLst>
                  <a:outerShdw blurRad="38100" dist="127000" dir="2820000" sx="97000" sy="97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A Weird Winter!</a:t>
            </a:r>
            <a:endParaRPr lang="en-US" sz="3200" dirty="0" smtClean="0">
              <a:solidFill>
                <a:srgbClr val="FFFFCC"/>
              </a:solidFill>
              <a:effectLst>
                <a:outerShdw blurRad="38100" dist="127000" dir="2820000" sx="97000" sy="97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4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91000" y="3809998"/>
            <a:ext cx="4717428" cy="2819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3400" y="1447800"/>
            <a:ext cx="3435844" cy="518159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114800" y="1276708"/>
            <a:ext cx="4869828" cy="2380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2400" i="0" kern="0" dirty="0" smtClean="0">
                <a:solidFill>
                  <a:schemeClr val="tx1"/>
                </a:solidFill>
                <a:effectLst>
                  <a:outerShdw blurRad="38100" dist="127000" dir="2820000" sx="97000" sy="97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Drought conditions for </a:t>
            </a:r>
            <a:r>
              <a:rPr lang="en-US" sz="2400" i="0" kern="0" dirty="0" smtClean="0">
                <a:solidFill>
                  <a:srgbClr val="FFFF99"/>
                </a:solidFill>
                <a:effectLst>
                  <a:outerShdw blurRad="38100" dist="127000" dir="2820000" sx="97000" sy="97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three months</a:t>
            </a:r>
            <a:r>
              <a:rPr lang="en-US" sz="2400" i="0" kern="0" dirty="0" smtClean="0">
                <a:solidFill>
                  <a:schemeClr val="tx1"/>
                </a:solidFill>
                <a:effectLst>
                  <a:outerShdw blurRad="38100" dist="127000" dir="2820000" sx="97000" sy="97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, followed by normal winter weather </a:t>
            </a:r>
            <a:r>
              <a:rPr lang="en-US" sz="2400" kern="0" dirty="0" smtClean="0">
                <a:solidFill>
                  <a:schemeClr val="tx1"/>
                </a:solidFill>
                <a:effectLst>
                  <a:outerShdw blurRad="38100" dist="127000" dir="2820000" sx="97000" sy="97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(wet/windy)</a:t>
            </a:r>
            <a:r>
              <a:rPr lang="en-US" sz="2400" i="0" kern="0" dirty="0" smtClean="0">
                <a:solidFill>
                  <a:schemeClr val="tx1"/>
                </a:solidFill>
                <a:effectLst>
                  <a:outerShdw blurRad="38100" dist="127000" dir="2820000" sx="97000" sy="97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 for </a:t>
            </a:r>
            <a:r>
              <a:rPr lang="en-US" sz="2400" i="0" kern="0" dirty="0" smtClean="0">
                <a:solidFill>
                  <a:srgbClr val="FFFF99"/>
                </a:solidFill>
                <a:effectLst>
                  <a:outerShdw blurRad="38100" dist="127000" dir="2820000" sx="97000" sy="97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three weeks</a:t>
            </a:r>
            <a:r>
              <a:rPr lang="en-US" sz="2400" i="0" kern="0" dirty="0" smtClean="0">
                <a:solidFill>
                  <a:schemeClr val="tx1"/>
                </a:solidFill>
                <a:effectLst>
                  <a:outerShdw blurRad="38100" dist="127000" dir="2820000" sx="97000" sy="97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 in late February</a:t>
            </a:r>
            <a:endParaRPr lang="en-US" sz="1200" i="0" kern="0" dirty="0" smtClean="0">
              <a:solidFill>
                <a:schemeClr val="tx1"/>
              </a:solidFill>
              <a:effectLst>
                <a:outerShdw blurRad="38100" dist="127000" dir="2820000" sx="97000" sy="97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>
          <a:xfrm>
            <a:off x="-1143000" y="-228600"/>
            <a:ext cx="7696200" cy="17526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b="1" dirty="0" smtClean="0">
                <a:solidFill>
                  <a:srgbClr val="FFFF99"/>
                </a:solidFill>
                <a:effectLst>
                  <a:outerShdw blurRad="38100" dist="127000" dir="2820000" sx="97000" sy="97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   Other </a:t>
            </a:r>
            <a:r>
              <a:rPr lang="en-US" sz="4800" b="1" dirty="0" err="1" smtClean="0">
                <a:solidFill>
                  <a:srgbClr val="FFFF99"/>
                </a:solidFill>
                <a:effectLst>
                  <a:outerShdw blurRad="38100" dist="127000" dir="2820000" sx="97000" sy="97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WEIRDness</a:t>
            </a:r>
            <a:r>
              <a:rPr lang="en-US" sz="4800" b="1" dirty="0" smtClean="0">
                <a:solidFill>
                  <a:srgbClr val="FFFF99"/>
                </a:solidFill>
                <a:effectLst>
                  <a:outerShdw blurRad="38100" dist="127000" dir="2820000" sx="97000" sy="97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…</a:t>
            </a:r>
            <a:endParaRPr lang="en-US" sz="4000" b="1" dirty="0" smtClean="0">
              <a:solidFill>
                <a:srgbClr val="FFFF99"/>
              </a:solidFill>
              <a:effectLst>
                <a:outerShdw blurRad="38100" dist="127000" dir="2820000" sx="97000" sy="97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52400" y="1905000"/>
            <a:ext cx="91440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marL="514350" indent="-514350">
              <a:buFont typeface="Wingdings" panose="05000000000000000000" pitchFamily="2" charset="2"/>
              <a:buChar char="v"/>
              <a:defRPr/>
            </a:pP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It was “all or nothing”</a:t>
            </a: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endParaRPr lang="en-US" sz="2800" b="0" i="0" u="sng" kern="100" spc="-100" dirty="0" smtClean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j-ea"/>
              <a:cs typeface="Lucida Sans Unicode" pitchFamily="34" charset="0"/>
            </a:endParaRP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Two arctic blasts sandwiched 8 weeks of nothing!</a:t>
            </a: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endParaRPr lang="en-US" sz="2800" b="0" i="0" u="sng" kern="100" spc="-100" dirty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j-ea"/>
              <a:cs typeface="Lucida Sans Unicode" pitchFamily="34" charset="0"/>
            </a:endParaRP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Total absence of cold post-frontal wet </a:t>
            </a:r>
            <a:r>
              <a:rPr lang="en-US" sz="2800" b="0" i="0" kern="100" spc="-100" dirty="0" err="1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airmasses</a:t>
            </a: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; snow level rarely dipped below 2,500’.</a:t>
            </a: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endParaRPr lang="en-US" sz="2800" b="0" i="0" kern="100" spc="-100" dirty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j-ea"/>
              <a:cs typeface="Lucida Sans Unicode" pitchFamily="34" charset="0"/>
            </a:endParaRP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Red Flag Warnings</a:t>
            </a:r>
          </a:p>
          <a:p>
            <a:pPr>
              <a:defRPr/>
            </a:pPr>
            <a:r>
              <a:rPr lang="en-US" sz="2800" b="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 </a:t>
            </a: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          in January???</a:t>
            </a:r>
            <a:endParaRPr lang="en-US" sz="2400" i="0" kern="0" dirty="0"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4379343"/>
            <a:ext cx="4038600" cy="22717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custDataLst>
      <p:tags r:id="rId1"/>
    </p:custData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4400" y="628710"/>
            <a:ext cx="7315200" cy="49244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2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A Wild Ride At Times!</a:t>
            </a:r>
            <a:endParaRPr lang="en-US" sz="28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3174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9199" y="1308734"/>
            <a:ext cx="6687821" cy="50158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762000" y="700525"/>
            <a:ext cx="7391400" cy="5519460"/>
          </a:xfrm>
          <a:prstGeom prst="rect">
            <a:avLst/>
          </a:prstGeom>
          <a:solidFill>
            <a:schemeClr val="bg1">
              <a:lumMod val="75000"/>
              <a:alpha val="88000"/>
            </a:schemeClr>
          </a:solidFill>
          <a:ln w="66675">
            <a:solidFill>
              <a:schemeClr val="bg1">
                <a:lumMod val="75000"/>
              </a:schemeClr>
            </a:solidFill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endParaRPr lang="en-US" sz="440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+mj-lt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44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+mj-lt"/>
                <a:cs typeface="Arial" pitchFamily="34" charset="0"/>
              </a:rPr>
              <a:t>OFFICIAL 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44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+mj-lt"/>
                <a:cs typeface="Arial" pitchFamily="34" charset="0"/>
              </a:rPr>
              <a:t>SNOW  TOTAL</a:t>
            </a:r>
            <a:endParaRPr lang="en-US" sz="540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+mj-lt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2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60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8.0” </a:t>
            </a:r>
            <a:endParaRPr lang="en-US" sz="360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5</a:t>
            </a: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measurable snowfalls at PDX!</a:t>
            </a:r>
          </a:p>
          <a:p>
            <a:pPr algn="ctr">
              <a:buClr>
                <a:srgbClr val="FFC000"/>
              </a:buClr>
              <a:defRPr/>
            </a:pPr>
            <a:endParaRPr lang="en-US" sz="2000" b="0" i="0" kern="100" baseline="300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2000" b="0" i="0" kern="100" baseline="300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8.0”</a:t>
            </a:r>
            <a:r>
              <a:rPr lang="en-US" sz="24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also </a:t>
            </a:r>
            <a:r>
              <a:rPr lang="en-US" sz="24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at Downtown </a:t>
            </a:r>
            <a:r>
              <a:rPr lang="en-US" sz="9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(KGW)</a:t>
            </a:r>
            <a:endParaRPr lang="en-US" sz="400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2000" b="0" i="0" kern="100" baseline="300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2000" b="0" i="0" kern="100" baseline="300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2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0E51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 Antiqua" pitchFamily="18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762000" y="1131415"/>
            <a:ext cx="7391400" cy="4657685"/>
          </a:xfrm>
          <a:prstGeom prst="rect">
            <a:avLst/>
          </a:prstGeom>
          <a:solidFill>
            <a:schemeClr val="bg1">
              <a:lumMod val="75000"/>
              <a:alpha val="88000"/>
            </a:schemeClr>
          </a:solidFill>
          <a:ln w="66675">
            <a:solidFill>
              <a:schemeClr val="bg1">
                <a:lumMod val="75000"/>
              </a:schemeClr>
            </a:solidFill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>
              <a:buClr>
                <a:srgbClr val="FFC000"/>
              </a:buClr>
              <a:defRPr/>
            </a:pPr>
            <a:endParaRPr lang="en-US" sz="24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  <a:p>
            <a:pPr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5 measurable snowfalls at PDX</a:t>
            </a:r>
          </a:p>
          <a:p>
            <a:pPr algn="ctr">
              <a:buClr>
                <a:srgbClr val="FFC000"/>
              </a:buClr>
              <a:defRPr/>
            </a:pPr>
            <a:endParaRPr lang="en-US" sz="2000" b="0" i="0" kern="100" baseline="300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2000" b="0" i="0" kern="100" baseline="300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>
              <a:buClr>
                <a:srgbClr val="FFC000"/>
              </a:buClr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	0.5” </a:t>
            </a:r>
            <a:r>
              <a:rPr lang="en-US" sz="28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December 7</a:t>
            </a:r>
          </a:p>
          <a:p>
            <a:pPr>
              <a:buClr>
                <a:srgbClr val="FFC000"/>
              </a:buClr>
              <a:defRPr/>
            </a:pPr>
            <a:r>
              <a:rPr lang="en-US" sz="28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	</a:t>
            </a: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0.2” </a:t>
            </a:r>
            <a:r>
              <a:rPr lang="en-US" sz="28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December 10</a:t>
            </a:r>
          </a:p>
          <a:p>
            <a:pPr>
              <a:buClr>
                <a:srgbClr val="FFC000"/>
              </a:buClr>
              <a:defRPr/>
            </a:pPr>
            <a:endParaRPr lang="en-US" sz="280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  <a:p>
            <a:pPr>
              <a:buClr>
                <a:srgbClr val="FFC000"/>
              </a:buClr>
              <a:defRPr/>
            </a:pPr>
            <a:r>
              <a:rPr lang="en-US" sz="28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	</a:t>
            </a: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3.8” </a:t>
            </a:r>
            <a:r>
              <a:rPr lang="en-US" sz="28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February 6</a:t>
            </a:r>
          </a:p>
          <a:p>
            <a:pPr>
              <a:buClr>
                <a:srgbClr val="FFC000"/>
              </a:buClr>
              <a:defRPr/>
            </a:pPr>
            <a:r>
              <a:rPr lang="en-US" sz="28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	</a:t>
            </a: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1.3” </a:t>
            </a:r>
            <a:r>
              <a:rPr lang="en-US" sz="28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February 7</a:t>
            </a:r>
            <a:endParaRPr lang="en-US" sz="2800" b="0" i="0" kern="100" baseline="300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  <a:p>
            <a:pPr>
              <a:buClr>
                <a:srgbClr val="FFC000"/>
              </a:buClr>
              <a:defRPr/>
            </a:pPr>
            <a:r>
              <a:rPr lang="en-US" sz="28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	</a:t>
            </a: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2.2” </a:t>
            </a:r>
            <a:r>
              <a:rPr lang="en-US" sz="28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February 8</a:t>
            </a:r>
          </a:p>
          <a:p>
            <a:pPr>
              <a:buClr>
                <a:srgbClr val="FFC000"/>
              </a:buClr>
              <a:defRPr/>
            </a:pPr>
            <a:endParaRPr lang="en-US" sz="200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591480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THE USA VIEW</a:t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565" y="1295400"/>
            <a:ext cx="6648140" cy="54617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THE USA VIEW</a:t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1" y="1295400"/>
            <a:ext cx="6553197" cy="53837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THE USA VIEW</a:t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1" y="1295400"/>
            <a:ext cx="6553197" cy="53837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THE USA VIEW</a:t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1" y="1592815"/>
            <a:ext cx="6553197" cy="47888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THE 3 MONTH PERIOD</a:t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1" y="1592814"/>
            <a:ext cx="6553197" cy="47888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3 MONTH PRECIPITATION</a:t>
            </a: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/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1" y="1592814"/>
            <a:ext cx="6553196" cy="47888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9125793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6764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Pacific Northwest Winter Temps </a:t>
            </a:r>
            <a:r>
              <a:rPr lang="en-US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(the past 100 years)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/>
            </a:r>
            <a:b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r>
              <a:rPr lang="en-US" sz="2400" b="1" dirty="0" smtClean="0">
                <a:solidFill>
                  <a:srgbClr val="F0E5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Near to Slightly Above Average </a:t>
            </a:r>
            <a:r>
              <a:rPr lang="en-US" sz="20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(Warm southern half)</a:t>
            </a:r>
            <a:endParaRPr lang="en-US" sz="36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521" y="1622787"/>
            <a:ext cx="6362557" cy="47289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6764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Western Valleys Winter Temps </a:t>
            </a:r>
            <a:r>
              <a:rPr lang="en-US" sz="2000" b="1" i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(the past 100 years)</a:t>
            </a:r>
            <a:r>
              <a:rPr lang="en-US" sz="3200" b="1" i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/>
            </a:r>
            <a:br>
              <a:rPr lang="en-US" sz="3200" b="1" i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r>
              <a:rPr lang="en-US" sz="2400" b="1" dirty="0" smtClean="0">
                <a:solidFill>
                  <a:schemeClr val="bg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Colder than average </a:t>
            </a:r>
            <a:r>
              <a:rPr lang="en-US" sz="2000" b="1" i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(coldest since 1993)</a:t>
            </a:r>
            <a:endParaRPr lang="en-US" sz="3600" b="1" i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752600"/>
            <a:ext cx="5867400" cy="43609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7" name="Straight Arrow Connector 6"/>
          <p:cNvCxnSpPr/>
          <p:nvPr/>
        </p:nvCxnSpPr>
        <p:spPr bwMode="auto">
          <a:xfrm flipH="1" flipV="1">
            <a:off x="5867400" y="4038600"/>
            <a:ext cx="1295400" cy="990600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 bwMode="auto">
          <a:xfrm flipH="1" flipV="1">
            <a:off x="5029200" y="4648200"/>
            <a:ext cx="2133600" cy="381000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010400" y="4038600"/>
            <a:ext cx="1600200" cy="1384995"/>
          </a:xfrm>
          <a:prstGeom prst="rect">
            <a:avLst/>
          </a:prstGeom>
          <a:solidFill>
            <a:schemeClr val="accent2">
              <a:lumMod val="75000"/>
            </a:schemeClr>
          </a:solidFill>
          <a:effectLst>
            <a:outerShdw blurRad="50800" dist="50800" dir="5400000" algn="ctr" rotWithShape="0">
              <a:srgbClr val="1F1F1F">
                <a:alpha val="64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effectLst>
                  <a:outerShdw blurRad="50800" dist="50800" dir="5400000" algn="ctr" rotWithShape="0">
                    <a:srgbClr val="1F1F1F"/>
                  </a:outerShdw>
                </a:effectLst>
              </a:rPr>
              <a:t>Coldest since 1993!</a:t>
            </a:r>
            <a:endParaRPr lang="en-US" dirty="0">
              <a:effectLst>
                <a:outerShdw blurRad="50800" dist="50800" dir="5400000" algn="ctr" rotWithShape="0">
                  <a:srgbClr val="1F1F1F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3445241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6764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High Desert Winter Temps </a:t>
            </a:r>
            <a:r>
              <a:rPr lang="en-US" sz="2000" b="1" i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(Climate Zone 5)</a:t>
            </a:r>
            <a:r>
              <a:rPr lang="en-US" sz="3200" b="1" i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/>
            </a:r>
            <a:br>
              <a:rPr lang="en-US" sz="3200" b="1" i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r>
              <a:rPr lang="en-US" sz="2400" b="1" dirty="0" smtClean="0">
                <a:solidFill>
                  <a:srgbClr val="F0E5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Warmer than average </a:t>
            </a:r>
            <a:r>
              <a:rPr lang="en-US" sz="2000" b="1" i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(above inversions December/January)</a:t>
            </a:r>
            <a:endParaRPr lang="en-US" sz="3600" b="1" i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1" y="1752600"/>
            <a:ext cx="5867398" cy="43609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7" name="Straight Arrow Connector 6"/>
          <p:cNvCxnSpPr/>
          <p:nvPr/>
        </p:nvCxnSpPr>
        <p:spPr bwMode="auto">
          <a:xfrm flipH="1" flipV="1">
            <a:off x="5900468" y="3043255"/>
            <a:ext cx="1295400" cy="662335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781800" y="3455998"/>
            <a:ext cx="2133600" cy="954107"/>
          </a:xfrm>
          <a:prstGeom prst="rect">
            <a:avLst/>
          </a:prstGeom>
          <a:solidFill>
            <a:schemeClr val="accent4">
              <a:lumMod val="50000"/>
            </a:schemeClr>
          </a:solidFill>
          <a:effectLst>
            <a:outerShdw blurRad="50800" dist="50800" dir="5400000" algn="ctr" rotWithShape="0">
              <a:srgbClr val="1F1F1F">
                <a:alpha val="64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effectLst>
                  <a:outerShdw blurRad="50800" dist="50800" dir="5400000" algn="ctr" rotWithShape="0">
                    <a:srgbClr val="1F1F1F"/>
                  </a:outerShdw>
                </a:effectLst>
              </a:rPr>
              <a:t>Warmest in 8 Years!</a:t>
            </a:r>
            <a:endParaRPr lang="en-US" dirty="0">
              <a:effectLst>
                <a:outerShdw blurRad="50800" dist="50800" dir="5400000" algn="ctr" rotWithShape="0">
                  <a:srgbClr val="1F1F1F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4869847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Ridging = Dry  </a:t>
            </a:r>
            <a:r>
              <a:rPr lang="en-US" sz="36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(October-January)</a:t>
            </a:r>
            <a:r>
              <a:rPr lang="en-US" sz="54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/>
            </a:r>
            <a:br>
              <a:rPr lang="en-US" sz="54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1" y="1295400"/>
            <a:ext cx="6553196" cy="53837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209800" y="5451157"/>
            <a:ext cx="2209800" cy="49244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WET SEASON BEGINS COOL IN NOVEMBER</a:t>
            </a:r>
            <a:endParaRPr lang="en-US" sz="20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UPPER LEVEL PATTERNS</a:t>
            </a: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/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1" y="1295400"/>
            <a:ext cx="6553195" cy="53837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UPPER LEVEL PATTERNS</a:t>
            </a: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/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1" y="1295400"/>
            <a:ext cx="6553195" cy="53837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33919019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UPPER LEVEL PATTERNS</a:t>
            </a: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/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1" y="1295400"/>
            <a:ext cx="6553195" cy="53837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609600" y="5382399"/>
            <a:ext cx="4038600" cy="27699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Strong Ridge Closest to Us</a:t>
            </a:r>
            <a:endParaRPr lang="en-US" sz="2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UPPER LEVEL PATTERNS</a:t>
            </a: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/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1" y="1295400"/>
            <a:ext cx="6553195" cy="53837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19174" y="5334000"/>
            <a:ext cx="5929225" cy="61555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000" i="0" kern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+mj-cs"/>
              </a:rPr>
              <a:t>Ridge finally dies after first few days of month.  Wet westerly flow returned</a:t>
            </a:r>
            <a:endParaRPr lang="en-US" sz="20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460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NOVEMBER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200" y="838200"/>
            <a:ext cx="8991600" cy="3262432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>
              <a:buClr>
                <a:srgbClr val="F0E510"/>
              </a:buClr>
              <a:buFont typeface="Arial" pitchFamily="34" charset="0"/>
              <a:buChar char="→"/>
              <a:defRPr/>
            </a:pPr>
            <a:endParaRPr lang="en-US" sz="32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>
              <a:buClr>
                <a:srgbClr val="FFC000"/>
              </a:buClr>
              <a:buFont typeface="Wingdings" pitchFamily="2" charset="2"/>
              <a:buChar char="§"/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 Lots of ridging, sunshine, and weak storm systems</a:t>
            </a:r>
            <a:endParaRPr lang="en-US" sz="32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lvl="2">
              <a:buClr>
                <a:srgbClr val="FFC000"/>
              </a:buClr>
              <a:buFont typeface="Wingdings" pitchFamily="2" charset="2"/>
              <a:buChar char="§"/>
              <a:defRPr/>
            </a:pPr>
            <a:r>
              <a:rPr lang="en-US" sz="20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0E51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Below average rainfall.</a:t>
            </a:r>
            <a:endParaRPr lang="en-US" sz="3200" b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0E51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  <a:p>
            <a:pPr>
              <a:buClr>
                <a:srgbClr val="FFC000"/>
              </a:buClr>
              <a:buFont typeface="Wingdings" pitchFamily="2" charset="2"/>
              <a:buChar char="§"/>
              <a:defRPr/>
            </a:pPr>
            <a:r>
              <a:rPr lang="en-US" sz="32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</a:t>
            </a: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A few ski areas have a very limited opening Thanksgiving</a:t>
            </a:r>
          </a:p>
          <a:p>
            <a:pPr>
              <a:buClr>
                <a:srgbClr val="FFC000"/>
              </a:buClr>
              <a:buFont typeface="Wingdings" pitchFamily="2" charset="2"/>
              <a:buChar char="§"/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 </a:t>
            </a:r>
            <a:r>
              <a:rPr lang="en-US" sz="1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Gusty west wind with cold front on 7</a:t>
            </a:r>
            <a:r>
              <a:rPr lang="en-US" sz="1800" b="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th</a:t>
            </a:r>
            <a:r>
              <a:rPr lang="en-US" sz="1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causes some local damage </a:t>
            </a:r>
            <a:r>
              <a:rPr lang="en-US" sz="14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(e70 mph gust in Dallas)</a:t>
            </a:r>
            <a:endParaRPr lang="en-US" sz="2400" b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99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>
              <a:buClr>
                <a:srgbClr val="FFC000"/>
              </a:buClr>
              <a:buFont typeface="Wingdings" pitchFamily="2" charset="2"/>
              <a:buChar char="§"/>
              <a:defRPr/>
            </a:pPr>
            <a:endParaRPr lang="en-US" sz="24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>
              <a:defRPr/>
            </a:pPr>
            <a:endParaRPr lang="en-US" sz="24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ea typeface="+mj-ea"/>
              <a:cs typeface="Arial" pitchFamily="34" charset="0"/>
            </a:endParaRPr>
          </a:p>
          <a:p>
            <a:pPr>
              <a:defRPr/>
            </a:pPr>
            <a:endParaRPr lang="en-US" sz="3200" b="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38400" y="3200400"/>
            <a:ext cx="4724400" cy="31955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460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DECEMBER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749920" y="1068288"/>
            <a:ext cx="5791200" cy="1169551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ARCTIC BLAST #1</a:t>
            </a:r>
            <a:endParaRPr lang="en-US" sz="32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5 days at or below 32 degrees</a:t>
            </a:r>
            <a:endParaRPr lang="en-US" sz="32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99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buFont typeface="Wingdings" pitchFamily="2" charset="2"/>
              <a:buChar char="§"/>
              <a:defRPr/>
            </a:pPr>
            <a:endParaRPr lang="en-US" sz="32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" y="1981200"/>
            <a:ext cx="7868861" cy="44262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460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DECEMBER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752600" y="912912"/>
            <a:ext cx="5791200" cy="1477328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ARCTIC BLAST #1</a:t>
            </a:r>
            <a:endParaRPr lang="en-US" sz="32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A high temp in the teens in Eugene under sunny skies and calm wind</a:t>
            </a:r>
            <a:endParaRPr lang="en-US" sz="32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99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buFont typeface="Wingdings" pitchFamily="2" charset="2"/>
              <a:buChar char="§"/>
              <a:defRPr/>
            </a:pPr>
            <a:endParaRPr lang="en-US" sz="32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1" y="1981200"/>
            <a:ext cx="7868858" cy="44262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1643038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460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DECEMBER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293009" y="1068289"/>
            <a:ext cx="8698591" cy="1169551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A </a:t>
            </a:r>
            <a:r>
              <a:rPr lang="en-US" sz="1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(well-forecast) </a:t>
            </a: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VALLEY SNOW STORM DEC 6th</a:t>
            </a:r>
            <a:endParaRPr lang="en-US" sz="32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Hits central/south Willamette Valley, 1-3” north part of metro area too</a:t>
            </a:r>
            <a:endParaRPr lang="en-US" sz="32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99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buFont typeface="Wingdings" pitchFamily="2" charset="2"/>
              <a:buChar char="§"/>
              <a:defRPr/>
            </a:pPr>
            <a:endParaRPr lang="en-US" sz="32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480" y="1814800"/>
            <a:ext cx="4659991" cy="26212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88430" y="1897733"/>
            <a:ext cx="4255570" cy="28784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08008" y="4267200"/>
            <a:ext cx="3656043" cy="24729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5643624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460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DECEMBER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5867400" y="1604428"/>
            <a:ext cx="3124200" cy="3877985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32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December 7</a:t>
            </a:r>
            <a:r>
              <a:rPr lang="en-US" sz="320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th</a:t>
            </a:r>
            <a:endParaRPr lang="en-US" sz="320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The day after the snow storm</a:t>
            </a:r>
          </a:p>
          <a:p>
            <a:pPr algn="ctr">
              <a:buClr>
                <a:srgbClr val="FFC000"/>
              </a:buClr>
              <a:defRPr/>
            </a:pPr>
            <a:endParaRPr lang="en-US" sz="32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Thick snow cover south valley and extreme northwest part of metro area.  A dusting at best Portland to Salem, Cascade foothills, and western Gorge.</a:t>
            </a:r>
            <a:endParaRPr lang="en-US" sz="32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3009" y="990600"/>
            <a:ext cx="5414234" cy="549436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556889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460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DECEMBER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749920" y="914400"/>
            <a:ext cx="5791200" cy="1477328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7</a:t>
            </a:r>
            <a:r>
              <a:rPr lang="en-US" sz="2400" b="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th</a:t>
            </a: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, 8</a:t>
            </a:r>
            <a:r>
              <a:rPr lang="en-US" sz="2400" b="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th</a:t>
            </a: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, 9</a:t>
            </a:r>
            <a:r>
              <a:rPr lang="en-US" sz="2400" b="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th</a:t>
            </a:r>
            <a:endParaRPr lang="en-US" sz="32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Nearly calm weather and deep snow cover produces record low temps</a:t>
            </a:r>
            <a:endParaRPr lang="en-US" sz="32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99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buFont typeface="Wingdings" pitchFamily="2" charset="2"/>
              <a:buChar char="§"/>
              <a:defRPr/>
            </a:pPr>
            <a:endParaRPr lang="en-US" sz="32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1" y="1981200"/>
            <a:ext cx="7868858" cy="4426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9130147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460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DECEMBER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600200" y="990600"/>
            <a:ext cx="5791200" cy="92333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Coldest 850mb temp over Salem since 1998 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4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-14.1 </a:t>
            </a:r>
            <a:r>
              <a:rPr lang="en-US" sz="2000" b="0" i="0" kern="1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deg</a:t>
            </a: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C</a:t>
            </a:r>
            <a:endParaRPr lang="en-US" sz="32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2286000" y="2057400"/>
            <a:ext cx="1295400" cy="4238387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noAutofit/>
          </a:bodyPr>
          <a:lstStyle/>
          <a:p>
            <a:pPr algn="r">
              <a:buClr>
                <a:srgbClr val="FFC000"/>
              </a:buClr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11</a:t>
            </a:r>
          </a:p>
          <a:p>
            <a:pPr algn="r">
              <a:buClr>
                <a:srgbClr val="FFC000"/>
              </a:buClr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12</a:t>
            </a:r>
          </a:p>
          <a:p>
            <a:pPr algn="r">
              <a:buClr>
                <a:srgbClr val="FFC000"/>
              </a:buClr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8</a:t>
            </a:r>
          </a:p>
          <a:p>
            <a:pPr algn="r">
              <a:buClr>
                <a:srgbClr val="FFC000"/>
              </a:buClr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-10</a:t>
            </a:r>
          </a:p>
          <a:p>
            <a:pPr algn="r">
              <a:buClr>
                <a:srgbClr val="FFC000"/>
              </a:buClr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-27</a:t>
            </a:r>
          </a:p>
          <a:p>
            <a:pPr algn="r">
              <a:buClr>
                <a:srgbClr val="FFC000"/>
              </a:buClr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-27</a:t>
            </a:r>
          </a:p>
          <a:p>
            <a:pPr algn="r">
              <a:buClr>
                <a:srgbClr val="FFC000"/>
              </a:buClr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-30</a:t>
            </a:r>
            <a:endParaRPr lang="en-US" sz="440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152400" y="2057400"/>
            <a:ext cx="2133600" cy="4238387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noAutofit/>
          </a:bodyPr>
          <a:lstStyle/>
          <a:p>
            <a:pPr>
              <a:spcAft>
                <a:spcPts val="1800"/>
              </a:spcAft>
              <a:buClr>
                <a:srgbClr val="FFC000"/>
              </a:buClr>
              <a:defRPr/>
            </a:pPr>
            <a:r>
              <a:rPr lang="en-US" sz="2000" b="0" i="0" kern="700" spc="21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Tillamook</a:t>
            </a:r>
          </a:p>
          <a:p>
            <a:pPr>
              <a:spcAft>
                <a:spcPts val="1800"/>
              </a:spcAft>
              <a:buClr>
                <a:srgbClr val="FFC000"/>
              </a:buClr>
              <a:defRPr/>
            </a:pPr>
            <a:r>
              <a:rPr lang="en-US" sz="2000" b="0" i="0" kern="700" spc="21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Portland</a:t>
            </a:r>
          </a:p>
          <a:p>
            <a:pPr>
              <a:spcAft>
                <a:spcPts val="1800"/>
              </a:spcAft>
              <a:buClr>
                <a:srgbClr val="FFC000"/>
              </a:buClr>
              <a:defRPr/>
            </a:pPr>
            <a:r>
              <a:rPr lang="en-US" sz="2000" b="0" i="0" kern="700" spc="21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Salem</a:t>
            </a:r>
          </a:p>
          <a:p>
            <a:pPr>
              <a:spcAft>
                <a:spcPts val="1800"/>
              </a:spcAft>
              <a:buClr>
                <a:srgbClr val="FFC000"/>
              </a:buClr>
              <a:defRPr/>
            </a:pPr>
            <a:r>
              <a:rPr lang="en-US" sz="2000" b="0" i="0" kern="700" spc="21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Eugene</a:t>
            </a:r>
          </a:p>
          <a:p>
            <a:pPr>
              <a:spcAft>
                <a:spcPts val="1800"/>
              </a:spcAft>
              <a:buClr>
                <a:srgbClr val="FFC000"/>
              </a:buClr>
              <a:defRPr/>
            </a:pPr>
            <a:r>
              <a:rPr lang="en-US" sz="2000" b="0" i="0" kern="700" spc="21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Redmond</a:t>
            </a:r>
          </a:p>
          <a:p>
            <a:pPr>
              <a:spcAft>
                <a:spcPts val="1800"/>
              </a:spcAft>
              <a:buClr>
                <a:srgbClr val="FFC000"/>
              </a:buClr>
              <a:defRPr/>
            </a:pPr>
            <a:r>
              <a:rPr lang="en-US" sz="2000" b="0" i="0" kern="700" spc="21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Lakeview</a:t>
            </a:r>
          </a:p>
          <a:p>
            <a:pPr>
              <a:spcAft>
                <a:spcPts val="1800"/>
              </a:spcAft>
              <a:buClr>
                <a:srgbClr val="FFC000"/>
              </a:buClr>
              <a:defRPr/>
            </a:pPr>
            <a:r>
              <a:rPr lang="en-US" sz="2000" b="0" i="0" kern="700" spc="21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Burns</a:t>
            </a:r>
            <a:endParaRPr lang="en-US" sz="2800" b="0" i="0" kern="700" spc="21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99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3581400" y="2057400"/>
            <a:ext cx="5410200" cy="4238387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noAutofit/>
          </a:bodyPr>
          <a:lstStyle/>
          <a:p>
            <a:pPr>
              <a:spcAft>
                <a:spcPts val="1800"/>
              </a:spcAft>
              <a:buClr>
                <a:srgbClr val="FFC000"/>
              </a:buClr>
              <a:defRPr/>
            </a:pPr>
            <a:r>
              <a:rPr lang="en-US" sz="2000" b="0" i="0" kern="700" spc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Coldest since 2009</a:t>
            </a:r>
          </a:p>
          <a:p>
            <a:pPr>
              <a:spcAft>
                <a:spcPts val="1800"/>
              </a:spcAft>
              <a:buClr>
                <a:srgbClr val="FFC000"/>
              </a:buClr>
              <a:defRPr/>
            </a:pPr>
            <a:r>
              <a:rPr lang="en-US" sz="2000" b="0" i="0" kern="700" spc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Coldest since 2009</a:t>
            </a:r>
          </a:p>
          <a:p>
            <a:pPr>
              <a:spcAft>
                <a:spcPts val="1800"/>
              </a:spcAft>
              <a:buClr>
                <a:srgbClr val="FFC000"/>
              </a:buClr>
              <a:defRPr/>
            </a:pPr>
            <a:r>
              <a:rPr lang="en-US" sz="2000" b="0" i="0" kern="700" spc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Coldest since 1990</a:t>
            </a:r>
          </a:p>
          <a:p>
            <a:pPr>
              <a:spcAft>
                <a:spcPts val="1800"/>
              </a:spcAft>
              <a:buClr>
                <a:srgbClr val="FFC000"/>
              </a:buClr>
              <a:defRPr/>
            </a:pPr>
            <a:r>
              <a:rPr lang="en-US" sz="2000" b="0" i="0" kern="700" spc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Coldest since 1972, </a:t>
            </a:r>
            <a:r>
              <a:rPr lang="en-US" sz="1400" b="0" i="0" kern="700" spc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all-time (-12) on SAME DATE!</a:t>
            </a:r>
            <a:endParaRPr lang="en-US" sz="2800" b="0" i="0" kern="700" spc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99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>
              <a:spcAft>
                <a:spcPts val="1800"/>
              </a:spcAft>
              <a:buClr>
                <a:srgbClr val="FFC000"/>
              </a:buClr>
              <a:defRPr/>
            </a:pPr>
            <a:r>
              <a:rPr lang="en-US" sz="2000" b="0" i="0" kern="700" spc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2</a:t>
            </a:r>
            <a:r>
              <a:rPr lang="en-US" sz="2000" b="0" i="0" kern="700" spc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nd</a:t>
            </a:r>
            <a:r>
              <a:rPr lang="en-US" sz="2000" b="0" i="0" kern="700" spc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coldest on record</a:t>
            </a:r>
          </a:p>
          <a:p>
            <a:pPr>
              <a:spcAft>
                <a:spcPts val="1800"/>
              </a:spcAft>
              <a:buClr>
                <a:srgbClr val="FFC000"/>
              </a:buClr>
              <a:defRPr/>
            </a:pPr>
            <a:r>
              <a:rPr lang="en-US" sz="2000" b="0" i="0" kern="700" spc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All-time coldest temperature</a:t>
            </a:r>
          </a:p>
          <a:p>
            <a:pPr>
              <a:spcAft>
                <a:spcPts val="1800"/>
              </a:spcAft>
              <a:buClr>
                <a:srgbClr val="FFC000"/>
              </a:buClr>
              <a:defRPr/>
            </a:pPr>
            <a:r>
              <a:rPr lang="en-US" sz="2000" b="0" i="0" kern="700" spc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All-time coldest temperature</a:t>
            </a:r>
            <a:endParaRPr lang="en-US" sz="2800" b="0" i="0" kern="700" spc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99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901013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460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DECEMBER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57200" y="1125379"/>
            <a:ext cx="8382000" cy="1908215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>
              <a:buClr>
                <a:srgbClr val="FFC000"/>
              </a:buClr>
              <a:defRPr/>
            </a:pPr>
            <a:r>
              <a:rPr lang="en-US" sz="4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Arctic Blast</a:t>
            </a:r>
          </a:p>
          <a:p>
            <a:pPr>
              <a:buClr>
                <a:srgbClr val="FFC000"/>
              </a:buClr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Went out with just a whimper</a:t>
            </a:r>
          </a:p>
          <a:p>
            <a:pPr algn="ctr">
              <a:buClr>
                <a:srgbClr val="FFC000"/>
              </a:buClr>
              <a:defRPr/>
            </a:pPr>
            <a:endParaRPr lang="en-US" sz="2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99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.2” snow in Portland</a:t>
            </a: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Brief pockets of freezing rain west/southwest metro area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57200" y="3579912"/>
            <a:ext cx="8382000" cy="2215991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>
              <a:buClr>
                <a:srgbClr val="FFC000"/>
              </a:buClr>
              <a:defRPr/>
            </a:pPr>
            <a:r>
              <a:rPr lang="en-US" sz="4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Rest of the month…</a:t>
            </a:r>
          </a:p>
          <a:p>
            <a:pPr>
              <a:buClr>
                <a:srgbClr val="FFC000"/>
              </a:buClr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Ridging takes hold, a few weak systems move through</a:t>
            </a:r>
          </a:p>
          <a:p>
            <a:pPr algn="ctr">
              <a:buClr>
                <a:srgbClr val="FFC000"/>
              </a:buClr>
              <a:defRPr/>
            </a:pPr>
            <a:endParaRPr lang="en-US" sz="2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99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r>
              <a:rPr lang="en-US" sz="2000" b="0" i="0" kern="1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Skibowl</a:t>
            </a: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, Hoodoo, Mt. Ashland, Willamette Pass, Cooper Spur</a:t>
            </a:r>
          </a:p>
          <a:p>
            <a:pPr>
              <a:buClr>
                <a:srgbClr val="FFC000"/>
              </a:buClr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</a:t>
            </a: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            - ski areas unable to open for 2 week Christmas Break</a:t>
            </a: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Other ski areas operate with thin coverage and just a few lifts</a:t>
            </a:r>
          </a:p>
        </p:txBody>
      </p:sp>
    </p:spTree>
    <p:extLst>
      <p:ext uri="{BB962C8B-B14F-4D97-AF65-F5344CB8AC3E}">
        <p14:creationId xmlns:p14="http://schemas.microsoft.com/office/powerpoint/2010/main" val="125684639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460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81000" y="990601"/>
            <a:ext cx="8534400" cy="1295399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5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 Moving on…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0E51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Lots of ridging and inversions…like the pic?</a:t>
            </a:r>
            <a:endParaRPr lang="en-US" sz="18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0E51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314" y="2277374"/>
            <a:ext cx="7422772" cy="44362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460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990600"/>
            <a:ext cx="8534400" cy="1219199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0E51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One rainy/windy week </a:t>
            </a: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0E51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in the middle and one big Cascade snow storm</a:t>
            </a:r>
            <a:endParaRPr lang="en-US" sz="105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0E51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54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676400"/>
            <a:ext cx="5012269" cy="28194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3848100"/>
            <a:ext cx="4838698" cy="27217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35343555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460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67344" y="828136"/>
            <a:ext cx="8534400" cy="1686464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5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 </a:t>
            </a: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Lots of Strong East Wind</a:t>
            </a:r>
            <a:endParaRPr lang="en-US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0E51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12 consecutive days 30+ gusts at TTD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0E51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Matt Sloan recorded gusts to 115 and 120+ on hand-held gauge</a:t>
            </a:r>
          </a:p>
          <a:p>
            <a:pPr algn="ctr">
              <a:buClr>
                <a:srgbClr val="FFC000"/>
              </a:buClr>
              <a:defRPr/>
            </a:pPr>
            <a:endParaRPr lang="en-US" sz="14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0E51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3429000"/>
            <a:ext cx="4229098" cy="31718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00" y="3200400"/>
            <a:ext cx="4229098" cy="31718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6418567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4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 bwMode="auto">
          <a:xfrm>
            <a:off x="4876800" y="1676400"/>
            <a:ext cx="838200" cy="609600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1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114800" y="1676400"/>
            <a:ext cx="3581400" cy="31242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1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8609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013064"/>
              </p:ext>
            </p:extLst>
          </p:nvPr>
        </p:nvGraphicFramePr>
        <p:xfrm>
          <a:off x="228600" y="1219200"/>
          <a:ext cx="8488363" cy="495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31" name="Worksheet" r:id="rId6" imgW="8829565" imgH="5210190" progId="Excel.Sheet.8">
                  <p:embed followColorScheme="full"/>
                </p:oleObj>
              </mc:Choice>
              <mc:Fallback>
                <p:oleObj name="Worksheet" r:id="rId6" imgW="8829565" imgH="5210190" progId="Excel.Sheet.8">
                  <p:embed followColorScheme="full"/>
                  <p:pic>
                    <p:nvPicPr>
                      <p:cNvPr id="0" name="Chart 2"/>
                      <p:cNvPicPr>
                        <a:picLocks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1219200"/>
                        <a:ext cx="8488363" cy="4953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533400" y="540122"/>
            <a:ext cx="7620000" cy="1536454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5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 </a:t>
            </a: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Arctic Blast #2</a:t>
            </a:r>
            <a:endParaRPr lang="en-US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  <a:p>
            <a:pPr marL="342900" indent="-342900" algn="ctr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0E51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Very rare to have 2 in one season</a:t>
            </a:r>
          </a:p>
          <a:p>
            <a:pPr marL="342900" indent="-342900" algn="ctr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0E51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3 snow/ice storms move across Western Oregon in 3 days</a:t>
            </a:r>
            <a:endParaRPr lang="en-US" sz="14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0E51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460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FEBRUARY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6994" y="2908054"/>
            <a:ext cx="2706606" cy="36088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2121146"/>
            <a:ext cx="2914736" cy="43957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Rectangle 2"/>
          <p:cNvSpPr/>
          <p:nvPr/>
        </p:nvSpPr>
        <p:spPr>
          <a:xfrm>
            <a:off x="104955" y="5775908"/>
            <a:ext cx="266451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Manzanita</a:t>
            </a:r>
            <a:endParaRPr lang="en-U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58041" y="5775908"/>
            <a:ext cx="266451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St. Helens</a:t>
            </a:r>
            <a:endParaRPr lang="en-U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454893"/>
            <a:ext cx="3051696" cy="20289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Rectangle 8"/>
          <p:cNvSpPr/>
          <p:nvPr/>
        </p:nvSpPr>
        <p:spPr>
          <a:xfrm>
            <a:off x="6180985" y="3772886"/>
            <a:ext cx="269336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Rockaway</a:t>
            </a:r>
            <a:endParaRPr lang="en-U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6103252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460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FEBRUARY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36586" y="919164"/>
            <a:ext cx="8698591" cy="738664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High temps the first 13 days of the month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Portland &amp; The </a:t>
            </a:r>
            <a:r>
              <a:rPr lang="en-US" sz="2400" b="0" i="0" kern="1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Dalles</a:t>
            </a:r>
            <a:endParaRPr lang="en-US" sz="32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67200" y="3962400"/>
            <a:ext cx="4659991" cy="26212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1" y="1785768"/>
            <a:ext cx="4659989" cy="26212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9213911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868"/>
            <a:ext cx="4238252" cy="37673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888" y="1519108"/>
            <a:ext cx="4748464" cy="42208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2749" y="3429000"/>
            <a:ext cx="4743987" cy="42168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267200" y="171401"/>
            <a:ext cx="4724400" cy="1786134"/>
          </a:xfrm>
          <a:prstGeom prst="rect">
            <a:avLst/>
          </a:prstGeom>
          <a:solidFill>
            <a:srgbClr val="182642"/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t" anchorCtr="0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Storm #1 Thursday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16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0E51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Low pressure slides into SW Oregon – Thurs, 6th</a:t>
            </a:r>
            <a:endParaRPr lang="en-US" sz="11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0E51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405791" y="839977"/>
            <a:ext cx="255069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Beautiful!</a:t>
            </a:r>
            <a:endParaRPr lang="en-U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4535328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953000" y="1676400"/>
            <a:ext cx="3966599" cy="2868244"/>
          </a:xfrm>
          <a:prstGeom prst="rect">
            <a:avLst/>
          </a:prstGeom>
          <a:solidFill>
            <a:srgbClr val="182642"/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t" anchorCtr="0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Storm #1 Snow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0E51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2</a:t>
            </a:r>
            <a:r>
              <a:rPr lang="en-US" sz="2000" b="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0E51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nd</a:t>
            </a: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0E51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major snowstorm of winter south Willamette Valley.  </a:t>
            </a:r>
          </a:p>
          <a:p>
            <a:pPr algn="ctr">
              <a:buClr>
                <a:srgbClr val="FFC000"/>
              </a:buClr>
              <a:defRPr/>
            </a:pPr>
            <a:endParaRPr lang="en-US" sz="2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0E51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0E51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Big snowstorm parts of Coast and N. Coast Range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0E51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More heavy snow between Portland and Longview</a:t>
            </a:r>
            <a:endParaRPr lang="en-US" sz="14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0E51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914400"/>
            <a:ext cx="4432722" cy="54743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20263456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7" y="171401"/>
            <a:ext cx="4204699" cy="37375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307" y="1112740"/>
            <a:ext cx="4743987" cy="42168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495800" y="171401"/>
            <a:ext cx="4555352" cy="1786134"/>
          </a:xfrm>
          <a:prstGeom prst="rect">
            <a:avLst/>
          </a:prstGeom>
          <a:solidFill>
            <a:srgbClr val="182642"/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t" anchorCtr="0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Storm #2 Friday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0E51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Low pressure moves ENE, ends up in Central Oregon</a:t>
            </a:r>
            <a:endParaRPr lang="en-US" sz="14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0E51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3011998"/>
            <a:ext cx="4326752" cy="38460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9190003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" y="17253"/>
            <a:ext cx="4204697" cy="37375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307" y="1112740"/>
            <a:ext cx="4743986" cy="42168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343400" y="171401"/>
            <a:ext cx="3966599" cy="1786134"/>
          </a:xfrm>
          <a:prstGeom prst="rect">
            <a:avLst/>
          </a:prstGeom>
          <a:solidFill>
            <a:srgbClr val="182642"/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t" anchorCtr="0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Storm #3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0E51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3</a:t>
            </a:r>
            <a:r>
              <a:rPr lang="en-US" sz="2000" b="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0E51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rd</a:t>
            </a: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0E51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low heads NE…</a:t>
            </a:r>
            <a:endParaRPr lang="en-US" sz="14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0E51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1048" y="2944266"/>
            <a:ext cx="4402952" cy="39137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55215377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03" y="88781"/>
            <a:ext cx="4204697" cy="37375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343400" y="171401"/>
            <a:ext cx="3966599" cy="1786134"/>
          </a:xfrm>
          <a:prstGeom prst="rect">
            <a:avLst/>
          </a:prstGeom>
          <a:solidFill>
            <a:srgbClr val="182642"/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t" anchorCtr="0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Storm #3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0E51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3</a:t>
            </a:r>
            <a:r>
              <a:rPr lang="en-US" sz="2000" b="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0E51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rd</a:t>
            </a: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0E51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low heads NE…dissipates over Willamette Valley.  Kills most of easterly gradient and temperatures rise above freezing Sunday 9th</a:t>
            </a:r>
            <a:endParaRPr lang="en-US" sz="14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0E51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468" y="2743200"/>
            <a:ext cx="4402950" cy="39137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4"/>
          <p:cNvSpPr/>
          <p:nvPr/>
        </p:nvSpPr>
        <p:spPr>
          <a:xfrm>
            <a:off x="127201" y="4700067"/>
            <a:ext cx="420469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8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Snow changes to freezing rain in valley and Portland metro area Saturday afternoon/night</a:t>
            </a:r>
            <a:endParaRPr lang="en-US" sz="1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0087168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181522" y="332156"/>
            <a:ext cx="6400800" cy="2868244"/>
          </a:xfrm>
          <a:prstGeom prst="rect">
            <a:avLst/>
          </a:prstGeom>
          <a:solidFill>
            <a:srgbClr val="182642"/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t" anchorCtr="0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3 Day Precipitation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0E51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Portland Metro Area escaped a major snow/ice event…Only .60” liquid equivalent out of 3 storms.</a:t>
            </a:r>
          </a:p>
          <a:p>
            <a:pPr algn="ctr">
              <a:buClr>
                <a:srgbClr val="FFC000"/>
              </a:buClr>
              <a:defRPr/>
            </a:pPr>
            <a:endParaRPr lang="en-US" sz="32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32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What if it would have been 1-2”?</a:t>
            </a:r>
            <a:endParaRPr lang="en-US" sz="2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761" y="2743200"/>
            <a:ext cx="6058322" cy="34078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69860475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460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FEBRUARY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200" y="828136"/>
            <a:ext cx="8825544" cy="1610264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Localized windstorm one week later...</a:t>
            </a:r>
            <a:endParaRPr lang="en-US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0E51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Seemed to hit only middle of metro area</a:t>
            </a:r>
            <a:r>
              <a:rPr lang="en-US" sz="14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0E51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(on Oregon side)</a:t>
            </a: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0E51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, </a:t>
            </a:r>
            <a:r>
              <a:rPr lang="en-US" sz="16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0E51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only 20-30,000 outages!</a:t>
            </a:r>
            <a:endParaRPr lang="en-US" sz="2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0E51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0E51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Peak gust 55mph at PDX strongest southerly wind since at least 2006</a:t>
            </a:r>
          </a:p>
          <a:p>
            <a:pPr algn="ctr">
              <a:buClr>
                <a:srgbClr val="FFC000"/>
              </a:buClr>
              <a:defRPr/>
            </a:pPr>
            <a:endParaRPr lang="en-US" sz="14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0E51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544792"/>
            <a:ext cx="7369710" cy="41454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32958676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460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FEBRUARY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67344" y="828136"/>
            <a:ext cx="8534400" cy="1076864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5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 </a:t>
            </a: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Vista House Anemometer Dies on the 25th</a:t>
            </a:r>
            <a:endParaRPr lang="en-US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0E51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Oregon State Parks has replaced it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2209800"/>
            <a:ext cx="5454420" cy="41597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42866505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346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95582"/>
              </p:ext>
            </p:extLst>
          </p:nvPr>
        </p:nvGraphicFramePr>
        <p:xfrm>
          <a:off x="82550" y="266700"/>
          <a:ext cx="8974138" cy="4926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67" name="Worksheet" r:id="rId5" imgW="8877379" imgH="4867290" progId="Excel.Sheet.8">
                  <p:embed/>
                </p:oleObj>
              </mc:Choice>
              <mc:Fallback>
                <p:oleObj name="Worksheet" r:id="rId5" imgW="8877379" imgH="4867290" progId="Excel.Sheet.8">
                  <p:embed/>
                  <p:pic>
                    <p:nvPicPr>
                      <p:cNvPr id="0" name="Chart 2"/>
                      <p:cNvPicPr>
                        <a:picLocks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550" y="266700"/>
                        <a:ext cx="8974138" cy="49260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346" name="Chart 2"/>
          <p:cNvGraphicFramePr>
            <a:graphicFrameLocks/>
          </p:cNvGraphicFramePr>
          <p:nvPr/>
        </p:nvGraphicFramePr>
        <p:xfrm>
          <a:off x="82550" y="266700"/>
          <a:ext cx="8936038" cy="5022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687" name="Worksheet" r:id="rId5" imgW="8839390" imgH="4962334" progId="Excel.Sheet.8">
                  <p:embed/>
                </p:oleObj>
              </mc:Choice>
              <mc:Fallback>
                <p:oleObj name="Worksheet" r:id="rId5" imgW="8839390" imgH="4962334" progId="Excel.Sheet.8">
                  <p:embed/>
                  <p:pic>
                    <p:nvPicPr>
                      <p:cNvPr id="0" name="Chart 2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550" y="266700"/>
                        <a:ext cx="8936038" cy="5022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8742215"/>
              </p:ext>
            </p:extLst>
          </p:nvPr>
        </p:nvGraphicFramePr>
        <p:xfrm>
          <a:off x="152400" y="244475"/>
          <a:ext cx="8855075" cy="562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" name="Worksheet" r:id="rId5" imgW="8839290" imgH="5610330" progId="Excel.Sheet.8">
                  <p:embed followColorScheme="full"/>
                </p:oleObj>
              </mc:Choice>
              <mc:Fallback>
                <p:oleObj name="Worksheet" r:id="rId5" imgW="8839290" imgH="5610330" progId="Excel.Sheet.8">
                  <p:embed followColorScheme="full"/>
                  <p:pic>
                    <p:nvPicPr>
                      <p:cNvPr id="0" name="Chart 2"/>
                      <p:cNvPicPr>
                        <a:picLocks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244475"/>
                        <a:ext cx="8855075" cy="5622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1676400" y="5791200"/>
            <a:ext cx="572770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8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1940-1995 </a:t>
            </a:r>
            <a:r>
              <a:rPr lang="en-US" sz="1800" i="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PDX      </a:t>
            </a:r>
            <a:r>
              <a:rPr lang="en-US" sz="18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1996-Present </a:t>
            </a:r>
            <a:r>
              <a:rPr lang="en-US" sz="1800" i="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PQR</a:t>
            </a:r>
            <a:endParaRPr lang="en-US" sz="1800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322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0417752"/>
              </p:ext>
            </p:extLst>
          </p:nvPr>
        </p:nvGraphicFramePr>
        <p:xfrm>
          <a:off x="150813" y="241300"/>
          <a:ext cx="9047162" cy="5135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43" name="Worksheet" r:id="rId5" imgW="8934377" imgH="5067360" progId="Excel.Sheet.8">
                  <p:embed followColorScheme="full"/>
                </p:oleObj>
              </mc:Choice>
              <mc:Fallback>
                <p:oleObj name="Worksheet" r:id="rId5" imgW="8934377" imgH="5067360" progId="Excel.Sheet.8">
                  <p:embed followColorScheme="full"/>
                  <p:pic>
                    <p:nvPicPr>
                      <p:cNvPr id="0" name="Chart 2"/>
                      <p:cNvPicPr>
                        <a:picLocks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813" y="241300"/>
                        <a:ext cx="9047162" cy="5135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24" name="Rectangle 2"/>
          <p:cNvSpPr>
            <a:spLocks noChangeArrowheads="1"/>
          </p:cNvSpPr>
          <p:nvPr/>
        </p:nvSpPr>
        <p:spPr bwMode="auto">
          <a:xfrm>
            <a:off x="2667000" y="5791200"/>
            <a:ext cx="37782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Downtown Data Only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7826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5832819"/>
              </p:ext>
            </p:extLst>
          </p:nvPr>
        </p:nvGraphicFramePr>
        <p:xfrm>
          <a:off x="150813" y="371475"/>
          <a:ext cx="8839200" cy="5229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47" name="Worksheet" r:id="rId4" imgW="8839290" imgH="5229360" progId="Excel.Sheet.8">
                  <p:embed/>
                </p:oleObj>
              </mc:Choice>
              <mc:Fallback>
                <p:oleObj name="Worksheet" r:id="rId4" imgW="8839290" imgH="5229360" progId="Excel.Sheet.8">
                  <p:embed/>
                  <p:pic>
                    <p:nvPicPr>
                      <p:cNvPr id="0" name="Char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813" y="371475"/>
                        <a:ext cx="8839200" cy="5229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7826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4622132"/>
              </p:ext>
            </p:extLst>
          </p:nvPr>
        </p:nvGraphicFramePr>
        <p:xfrm>
          <a:off x="150813" y="371475"/>
          <a:ext cx="8877300" cy="544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047" name="Worksheet" r:id="rId4" imgW="8877379" imgH="5448330" progId="Excel.Sheet.8">
                  <p:embed/>
                </p:oleObj>
              </mc:Choice>
              <mc:Fallback>
                <p:oleObj name="Worksheet" r:id="rId4" imgW="8877379" imgH="5448330" progId="Excel.Sheet.8">
                  <p:embed/>
                  <p:pic>
                    <p:nvPicPr>
                      <p:cNvPr id="0" name="Char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813" y="371475"/>
                        <a:ext cx="8877300" cy="5448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209800" y="5181600"/>
            <a:ext cx="488268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1F1F1F"/>
            </a:outerShdw>
          </a:effectLst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Blue = Widespread Arctic Air Outbreak</a:t>
            </a:r>
            <a:endParaRPr lang="en-US" sz="2000" dirty="0"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0298143"/>
              </p:ext>
            </p:extLst>
          </p:nvPr>
        </p:nvGraphicFramePr>
        <p:xfrm>
          <a:off x="228600" y="1447800"/>
          <a:ext cx="8736013" cy="5264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3" name="Worksheet" r:id="rId5" imgW="8877379" imgH="5343570" progId="Excel.Sheet.8">
                  <p:embed/>
                </p:oleObj>
              </mc:Choice>
              <mc:Fallback>
                <p:oleObj name="Worksheet" r:id="rId5" imgW="8877379" imgH="5343570" progId="Excel.Sheet.8">
                  <p:embed/>
                  <p:pic>
                    <p:nvPicPr>
                      <p:cNvPr id="0" name="Chart 2"/>
                      <p:cNvPicPr>
                        <a:picLocks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1447800"/>
                        <a:ext cx="8736013" cy="5264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ounded Rectangle 4"/>
          <p:cNvSpPr/>
          <p:nvPr/>
        </p:nvSpPr>
        <p:spPr bwMode="auto">
          <a:xfrm>
            <a:off x="4876800" y="1676400"/>
            <a:ext cx="838200" cy="609600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1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114800" y="1676400"/>
            <a:ext cx="3581400" cy="31242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1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304799" y="411777"/>
            <a:ext cx="8659813" cy="80021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2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No Widespread Wind Storm In Valley</a:t>
            </a:r>
            <a:endParaRPr lang="en-US" sz="320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Lucida Sans Unicode" pitchFamily="34" charset="0"/>
            </a:endParaRPr>
          </a:p>
          <a:p>
            <a:pPr algn="ctr">
              <a:defRPr/>
            </a:pPr>
            <a:r>
              <a:rPr lang="en-US" sz="200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Last Storm was 8 Years Ago!  Dec. 2006</a:t>
            </a:r>
            <a:endParaRPr lang="en-US" sz="280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0" y="1295401"/>
            <a:ext cx="87630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dirty="0">
                <a:solidFill>
                  <a:srgbClr val="F0E5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sz="2400" dirty="0" smtClean="0">
                <a:solidFill>
                  <a:srgbClr val="F0E5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Some Get It, Some Don’t</a:t>
            </a:r>
          </a:p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Salem 1-4”</a:t>
            </a:r>
            <a:endParaRPr lang="en-US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1800" dirty="0">
              <a:latin typeface="+mn-lt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000" dirty="0">
              <a:solidFill>
                <a:schemeClr val="bg1"/>
              </a:solidFill>
              <a:latin typeface="+mn-lt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3000" y="1307940"/>
            <a:ext cx="6934200" cy="53582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914400" y="285689"/>
            <a:ext cx="7315200" cy="7386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4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Terrible snow season in southern Oregon; below average in the north</a:t>
            </a:r>
            <a:endParaRPr lang="en-US" sz="280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192528"/>
            <a:ext cx="8458200" cy="4511040"/>
          </a:xfrm>
          <a:effectLst>
            <a:softEdge rad="112500"/>
          </a:effectLst>
        </p:spPr>
      </p:pic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 dirty="0" smtClean="0">
                <a:latin typeface="Microsoft Sans Serif" pitchFamily="34" charset="0"/>
              </a:rPr>
              <a:t>Mountain Snowpack @ 5,400’</a:t>
            </a:r>
            <a:r>
              <a:rPr lang="en-US" sz="4000" dirty="0" smtClean="0"/>
              <a:t/>
            </a:r>
            <a:br>
              <a:rPr lang="en-US" sz="4000" dirty="0" smtClean="0"/>
            </a:br>
            <a:endParaRPr lang="en-US" sz="2800" i="1" dirty="0" smtClean="0">
              <a:solidFill>
                <a:srgbClr val="FFFF00"/>
              </a:solidFill>
              <a:latin typeface="Microsoft Sans Serif" pitchFamily="34" charset="0"/>
            </a:endParaRPr>
          </a:p>
        </p:txBody>
      </p:sp>
      <p:sp>
        <p:nvSpPr>
          <p:cNvPr id="128013" name="Text Box 13"/>
          <p:cNvSpPr txBox="1">
            <a:spLocks noChangeArrowheads="1"/>
          </p:cNvSpPr>
          <p:nvPr/>
        </p:nvSpPr>
        <p:spPr bwMode="auto">
          <a:xfrm>
            <a:off x="990600" y="1295400"/>
            <a:ext cx="1822935" cy="923330"/>
          </a:xfrm>
          <a:prstGeom prst="rect">
            <a:avLst/>
          </a:prstGeom>
          <a:solidFill>
            <a:srgbClr val="00008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anchorCtr="1">
            <a:spAutoFit/>
          </a:bodyPr>
          <a:lstStyle/>
          <a:p>
            <a:pPr algn="ctr">
              <a:defRPr/>
            </a:pPr>
            <a:r>
              <a:rPr lang="en-US" sz="1800" b="0" dirty="0">
                <a:effectLst>
                  <a:outerShdw blurRad="38100" dist="38100" dir="2700000" algn="tl">
                    <a:srgbClr val="000000"/>
                  </a:outerShdw>
                </a:effectLst>
                <a:latin typeface="Microsoft Sans Serif" pitchFamily="34" charset="0"/>
              </a:rPr>
              <a:t>Courtesy </a:t>
            </a:r>
            <a:endParaRPr lang="en-US" sz="1800" b="0" dirty="0" smtClean="0">
              <a:effectLst>
                <a:outerShdw blurRad="38100" dist="38100" dir="2700000" algn="tl">
                  <a:srgbClr val="000000"/>
                </a:outerShdw>
              </a:effectLst>
              <a:latin typeface="Microsoft Sans Serif" pitchFamily="34" charset="0"/>
            </a:endParaRPr>
          </a:p>
          <a:p>
            <a:pPr algn="ctr">
              <a:defRPr/>
            </a:pPr>
            <a:r>
              <a:rPr lang="en-US" sz="1800" b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Microsoft Sans Serif" pitchFamily="34" charset="0"/>
              </a:rPr>
              <a:t>NRCS</a:t>
            </a:r>
          </a:p>
          <a:p>
            <a:pPr algn="ctr">
              <a:defRPr/>
            </a:pPr>
            <a:r>
              <a:rPr lang="en-US" sz="1800" b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Microsoft Sans Serif" pitchFamily="34" charset="0"/>
              </a:rPr>
              <a:t>Oregon Office</a:t>
            </a:r>
            <a:endParaRPr lang="en-US" sz="1800" b="0" dirty="0">
              <a:effectLst>
                <a:outerShdw blurRad="38100" dist="38100" dir="2700000" algn="tl">
                  <a:srgbClr val="000000"/>
                </a:outerShdw>
              </a:effectLst>
              <a:latin typeface="Microsoft Sans Serif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609600"/>
            <a:ext cx="6934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600" dirty="0" smtClean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Extremely poor by early January, then almost recovered in February.  Just a little below normal at this elevation by early April</a:t>
            </a:r>
            <a:endParaRPr lang="en-US" sz="1600" dirty="0">
              <a:ln w="6350" cmpd="sng">
                <a:solidFill>
                  <a:schemeClr val="accent4">
                    <a:lumMod val="10000"/>
                    <a:alpha val="46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 rot="19870340">
            <a:off x="1776047" y="2703333"/>
            <a:ext cx="339838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dirty="0" err="1" smtClean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71000"/>
                    </a:prstClr>
                  </a:outerShdw>
                </a:effectLst>
              </a:rPr>
              <a:t>Precip</a:t>
            </a:r>
            <a:r>
              <a:rPr lang="en-US" sz="1600" dirty="0" smtClean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71000"/>
                    </a:prstClr>
                  </a:outerShdw>
                </a:effectLst>
              </a:rPr>
              <a:t>:  Thick Line = Average</a:t>
            </a:r>
            <a:endParaRPr lang="en-US" sz="1600" dirty="0">
              <a:ln w="6350" cmpd="sng">
                <a:solidFill>
                  <a:schemeClr val="accent4">
                    <a:lumMod val="10000"/>
                    <a:alpha val="46000"/>
                  </a:schemeClr>
                </a:solidFill>
              </a:ln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71000"/>
                  </a:prst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 rot="20252557">
            <a:off x="2761601" y="3976421"/>
            <a:ext cx="307494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600" dirty="0" smtClean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2214D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Snow Water: Thick = Average</a:t>
            </a:r>
            <a:endParaRPr lang="en-US" sz="1600" dirty="0">
              <a:ln w="6350" cmpd="sng">
                <a:solidFill>
                  <a:schemeClr val="accent4">
                    <a:lumMod val="10000"/>
                    <a:alpha val="46000"/>
                  </a:schemeClr>
                </a:solidFill>
              </a:ln>
              <a:solidFill>
                <a:srgbClr val="2214D4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3" name="Right Arrow 12"/>
          <p:cNvSpPr/>
          <p:nvPr/>
        </p:nvSpPr>
        <p:spPr bwMode="auto">
          <a:xfrm rot="2222396">
            <a:off x="3775210" y="3756953"/>
            <a:ext cx="3429000" cy="777490"/>
          </a:xfrm>
          <a:prstGeom prst="rightArrow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 bwMode="auto">
          <a:xfrm flipH="1">
            <a:off x="762000" y="533400"/>
            <a:ext cx="457200" cy="3048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>
            <a:off x="4038600" y="2819400"/>
            <a:ext cx="609600" cy="3048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2590800" y="5943600"/>
            <a:ext cx="3886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 smtClean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Mt. Hood Test Site</a:t>
            </a:r>
            <a:endParaRPr lang="en-US" sz="2400" dirty="0">
              <a:ln w="6350" cmpd="sng">
                <a:solidFill>
                  <a:schemeClr val="accent4">
                    <a:lumMod val="10000"/>
                    <a:alpha val="46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524000"/>
            <a:ext cx="8458200" cy="4511040"/>
          </a:xfrm>
          <a:effectLst>
            <a:softEdge rad="112500"/>
          </a:effectLst>
        </p:spPr>
      </p:pic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 dirty="0" smtClean="0">
                <a:latin typeface="Microsoft Sans Serif" pitchFamily="34" charset="0"/>
              </a:rPr>
              <a:t>Hogg Pass @ 4,500’</a:t>
            </a:r>
            <a:r>
              <a:rPr lang="en-US" sz="4000" dirty="0" smtClean="0"/>
              <a:t/>
            </a:r>
            <a:br>
              <a:rPr lang="en-US" sz="4000" dirty="0" smtClean="0"/>
            </a:br>
            <a:endParaRPr lang="en-US" sz="2800" i="1" dirty="0" smtClean="0">
              <a:solidFill>
                <a:srgbClr val="FFFF00"/>
              </a:solidFill>
              <a:latin typeface="Microsoft Sans Serif" pitchFamily="34" charset="0"/>
            </a:endParaRPr>
          </a:p>
        </p:txBody>
      </p:sp>
      <p:sp>
        <p:nvSpPr>
          <p:cNvPr id="128013" name="Text Box 13"/>
          <p:cNvSpPr txBox="1">
            <a:spLocks noChangeArrowheads="1"/>
          </p:cNvSpPr>
          <p:nvPr/>
        </p:nvSpPr>
        <p:spPr bwMode="auto">
          <a:xfrm>
            <a:off x="457200" y="1828800"/>
            <a:ext cx="1822935" cy="923330"/>
          </a:xfrm>
          <a:prstGeom prst="rect">
            <a:avLst/>
          </a:prstGeom>
          <a:solidFill>
            <a:srgbClr val="00008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anchorCtr="1">
            <a:spAutoFit/>
          </a:bodyPr>
          <a:lstStyle/>
          <a:p>
            <a:pPr algn="ctr">
              <a:defRPr/>
            </a:pPr>
            <a:r>
              <a:rPr lang="en-US" sz="1800" b="0" dirty="0">
                <a:effectLst>
                  <a:outerShdw blurRad="38100" dist="38100" dir="2700000" algn="tl">
                    <a:srgbClr val="000000"/>
                  </a:outerShdw>
                </a:effectLst>
                <a:latin typeface="Microsoft Sans Serif" pitchFamily="34" charset="0"/>
              </a:rPr>
              <a:t>Courtesy </a:t>
            </a:r>
            <a:endParaRPr lang="en-US" sz="1800" b="0" dirty="0" smtClean="0">
              <a:effectLst>
                <a:outerShdw blurRad="38100" dist="38100" dir="2700000" algn="tl">
                  <a:srgbClr val="000000"/>
                </a:outerShdw>
              </a:effectLst>
              <a:latin typeface="Microsoft Sans Serif" pitchFamily="34" charset="0"/>
            </a:endParaRPr>
          </a:p>
          <a:p>
            <a:pPr algn="ctr">
              <a:defRPr/>
            </a:pPr>
            <a:r>
              <a:rPr lang="en-US" sz="1800" b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Microsoft Sans Serif" pitchFamily="34" charset="0"/>
              </a:rPr>
              <a:t>NRCS</a:t>
            </a:r>
          </a:p>
          <a:p>
            <a:pPr algn="ctr">
              <a:defRPr/>
            </a:pPr>
            <a:r>
              <a:rPr lang="en-US" sz="1800" b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Microsoft Sans Serif" pitchFamily="34" charset="0"/>
              </a:rPr>
              <a:t>Oregon Office</a:t>
            </a:r>
            <a:endParaRPr lang="en-US" sz="1800" b="0" dirty="0">
              <a:effectLst>
                <a:outerShdw blurRad="38100" dist="38100" dir="2700000" algn="tl">
                  <a:srgbClr val="000000"/>
                </a:outerShdw>
              </a:effectLst>
              <a:latin typeface="Microsoft Sans Serif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76400" y="762000"/>
            <a:ext cx="58674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600" dirty="0" smtClean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Extremely low through early February, closer to normal in mid February.  Fell further behind and then quick melt in early April.</a:t>
            </a:r>
            <a:endParaRPr lang="en-US" sz="1600" dirty="0">
              <a:ln w="6350" cmpd="sng">
                <a:solidFill>
                  <a:schemeClr val="accent4">
                    <a:lumMod val="10000"/>
                    <a:alpha val="46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 rot="19870340">
            <a:off x="1735630" y="3088797"/>
            <a:ext cx="339838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dirty="0" err="1" smtClean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71000"/>
                    </a:prstClr>
                  </a:outerShdw>
                </a:effectLst>
              </a:rPr>
              <a:t>Precip</a:t>
            </a:r>
            <a:r>
              <a:rPr lang="en-US" sz="1600" dirty="0" smtClean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71000"/>
                    </a:prstClr>
                  </a:outerShdw>
                </a:effectLst>
              </a:rPr>
              <a:t>:  Thick Line = Average</a:t>
            </a:r>
            <a:endParaRPr lang="en-US" sz="1600" dirty="0">
              <a:ln w="6350" cmpd="sng">
                <a:solidFill>
                  <a:schemeClr val="accent4">
                    <a:lumMod val="10000"/>
                    <a:alpha val="46000"/>
                  </a:schemeClr>
                </a:solidFill>
              </a:ln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71000"/>
                  </a:prst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 rot="20252557">
            <a:off x="5015729" y="3377100"/>
            <a:ext cx="307494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600" dirty="0" smtClean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2214D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Snow Water: Thick = Average</a:t>
            </a:r>
            <a:endParaRPr lang="en-US" sz="1600" dirty="0">
              <a:ln w="6350" cmpd="sng">
                <a:solidFill>
                  <a:schemeClr val="accent4">
                    <a:lumMod val="10000"/>
                    <a:alpha val="46000"/>
                  </a:schemeClr>
                </a:solidFill>
              </a:ln>
              <a:solidFill>
                <a:srgbClr val="2214D4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3" name="Right Arrow 12"/>
          <p:cNvSpPr/>
          <p:nvPr/>
        </p:nvSpPr>
        <p:spPr bwMode="auto">
          <a:xfrm rot="2222396">
            <a:off x="3775210" y="3756953"/>
            <a:ext cx="3429000" cy="777490"/>
          </a:xfrm>
          <a:prstGeom prst="rightArrow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 bwMode="auto">
          <a:xfrm flipH="1">
            <a:off x="762000" y="533400"/>
            <a:ext cx="457200" cy="3048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>
            <a:off x="4038600" y="2819400"/>
            <a:ext cx="609600" cy="3048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366" y="2438400"/>
            <a:ext cx="7450668" cy="4191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2057400" y="381000"/>
            <a:ext cx="48006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Early March Ice</a:t>
            </a:r>
            <a:endParaRPr lang="en-US" sz="360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Lucida Sans Unicode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81000" y="1371600"/>
            <a:ext cx="8153400" cy="16619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Metro area escapes freezing rain by just a degree or two March 1</a:t>
            </a:r>
            <a:r>
              <a:rPr lang="en-US" sz="2800" b="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st</a:t>
            </a:r>
            <a:endParaRPr lang="en-US" sz="32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32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  </a:t>
            </a: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0E51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Thick </a:t>
            </a:r>
            <a:r>
              <a:rPr lang="en-US" sz="2000" b="0" i="0" kern="10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0E51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ice accumulation western </a:t>
            </a: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0E51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Gorge…ice pellet drifts around Multnomah Falls too</a:t>
            </a:r>
            <a:endParaRPr lang="en-US" sz="2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0E51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914400" y="1143000"/>
            <a:ext cx="7239000" cy="61555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What Did I Miss?</a:t>
            </a:r>
            <a:endParaRPr lang="en-US" sz="320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286000" y="2514600"/>
            <a:ext cx="4724400" cy="246221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Questions</a:t>
            </a:r>
          </a:p>
          <a:p>
            <a:pPr algn="ctr">
              <a:defRPr/>
            </a:pPr>
            <a:r>
              <a:rPr lang="en-US" sz="40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&amp;</a:t>
            </a:r>
          </a:p>
          <a:p>
            <a:pPr algn="ctr">
              <a:defRPr/>
            </a:pPr>
            <a:r>
              <a:rPr lang="en-US" sz="40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Discussion</a:t>
            </a:r>
          </a:p>
          <a:p>
            <a:pPr algn="ctr">
              <a:defRPr/>
            </a:pPr>
            <a:r>
              <a:rPr lang="en-US" sz="40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Time</a:t>
            </a:r>
            <a:endParaRPr lang="en-US" sz="280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Lucida Sans Unicode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heme/theme1.xml><?xml version="1.0" encoding="utf-8"?>
<a:theme xmlns:a="http://schemas.openxmlformats.org/drawingml/2006/main" name="Ripple">
  <a:themeElements>
    <a:clrScheme name="Ripple 3">
      <a:dk1>
        <a:srgbClr val="008AE8"/>
      </a:dk1>
      <a:lt1>
        <a:srgbClr val="FFFFFF"/>
      </a:lt1>
      <a:dk2>
        <a:srgbClr val="0068AE"/>
      </a:dk2>
      <a:lt2>
        <a:srgbClr val="CCECFF"/>
      </a:lt2>
      <a:accent1>
        <a:srgbClr val="009999"/>
      </a:accent1>
      <a:accent2>
        <a:srgbClr val="0088E4"/>
      </a:accent2>
      <a:accent3>
        <a:srgbClr val="AAB9D3"/>
      </a:accent3>
      <a:accent4>
        <a:srgbClr val="DADADA"/>
      </a:accent4>
      <a:accent5>
        <a:srgbClr val="AACACA"/>
      </a:accent5>
      <a:accent6>
        <a:srgbClr val="007BCF"/>
      </a:accent6>
      <a:hlink>
        <a:srgbClr val="99FF99"/>
      </a:hlink>
      <a:folHlink>
        <a:srgbClr val="AFE1FF"/>
      </a:folHlink>
    </a:clrScheme>
    <a:fontScheme name="Rippl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800" b="1" i="1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800" b="1" i="1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Ripple 1">
        <a:dk1>
          <a:srgbClr val="2B2B85"/>
        </a:dk1>
        <a:lt1>
          <a:srgbClr val="FFFFFF"/>
        </a:lt1>
        <a:dk2>
          <a:srgbClr val="00254A"/>
        </a:dk2>
        <a:lt2>
          <a:srgbClr val="C0C0C0"/>
        </a:lt2>
        <a:accent1>
          <a:srgbClr val="0099FF"/>
        </a:accent1>
        <a:accent2>
          <a:srgbClr val="006699"/>
        </a:accent2>
        <a:accent3>
          <a:srgbClr val="AAACB1"/>
        </a:accent3>
        <a:accent4>
          <a:srgbClr val="DADADA"/>
        </a:accent4>
        <a:accent5>
          <a:srgbClr val="AACAFF"/>
        </a:accent5>
        <a:accent6>
          <a:srgbClr val="005C8A"/>
        </a:accent6>
        <a:hlink>
          <a:srgbClr val="99CCFF"/>
        </a:hlink>
        <a:folHlink>
          <a:srgbClr val="8F8FB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2">
        <a:dk1>
          <a:srgbClr val="3B4B5D"/>
        </a:dk1>
        <a:lt1>
          <a:srgbClr val="FFFFFF"/>
        </a:lt1>
        <a:dk2>
          <a:srgbClr val="466886"/>
        </a:dk2>
        <a:lt2>
          <a:srgbClr val="CCECFF"/>
        </a:lt2>
        <a:accent1>
          <a:srgbClr val="6D9D97"/>
        </a:accent1>
        <a:accent2>
          <a:srgbClr val="53718C"/>
        </a:accent2>
        <a:accent3>
          <a:srgbClr val="B0B9C3"/>
        </a:accent3>
        <a:accent4>
          <a:srgbClr val="DADADA"/>
        </a:accent4>
        <a:accent5>
          <a:srgbClr val="BACCC9"/>
        </a:accent5>
        <a:accent6>
          <a:srgbClr val="4A667E"/>
        </a:accent6>
        <a:hlink>
          <a:srgbClr val="99CCFF"/>
        </a:hlink>
        <a:folHlink>
          <a:srgbClr val="A97C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3">
        <a:dk1>
          <a:srgbClr val="008AE8"/>
        </a:dk1>
        <a:lt1>
          <a:srgbClr val="FFFFFF"/>
        </a:lt1>
        <a:dk2>
          <a:srgbClr val="0068AE"/>
        </a:dk2>
        <a:lt2>
          <a:srgbClr val="CCECFF"/>
        </a:lt2>
        <a:accent1>
          <a:srgbClr val="009999"/>
        </a:accent1>
        <a:accent2>
          <a:srgbClr val="0088E4"/>
        </a:accent2>
        <a:accent3>
          <a:srgbClr val="AAB9D3"/>
        </a:accent3>
        <a:accent4>
          <a:srgbClr val="DADADA"/>
        </a:accent4>
        <a:accent5>
          <a:srgbClr val="AACACA"/>
        </a:accent5>
        <a:accent6>
          <a:srgbClr val="007BCF"/>
        </a:accent6>
        <a:hlink>
          <a:srgbClr val="99FF99"/>
        </a:hlink>
        <a:folHlink>
          <a:srgbClr val="AFE1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4">
        <a:dk1>
          <a:srgbClr val="9B69FF"/>
        </a:dk1>
        <a:lt1>
          <a:srgbClr val="FFFFFF"/>
        </a:lt1>
        <a:dk2>
          <a:srgbClr val="666699"/>
        </a:dk2>
        <a:lt2>
          <a:srgbClr val="D9D9FF"/>
        </a:lt2>
        <a:accent1>
          <a:srgbClr val="66CCFF"/>
        </a:accent1>
        <a:accent2>
          <a:srgbClr val="9966FF"/>
        </a:accent2>
        <a:accent3>
          <a:srgbClr val="B8B8CA"/>
        </a:accent3>
        <a:accent4>
          <a:srgbClr val="DADADA"/>
        </a:accent4>
        <a:accent5>
          <a:srgbClr val="B8E2FF"/>
        </a:accent5>
        <a:accent6>
          <a:srgbClr val="8A5CE7"/>
        </a:accent6>
        <a:hlink>
          <a:srgbClr val="0099CC"/>
        </a:hlink>
        <a:folHlink>
          <a:srgbClr val="00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5">
        <a:dk1>
          <a:srgbClr val="008080"/>
        </a:dk1>
        <a:lt1>
          <a:srgbClr val="FFFFFF"/>
        </a:lt1>
        <a:dk2>
          <a:srgbClr val="006666"/>
        </a:dk2>
        <a:lt2>
          <a:srgbClr val="FFFFCC"/>
        </a:lt2>
        <a:accent1>
          <a:srgbClr val="0099FF"/>
        </a:accent1>
        <a:accent2>
          <a:srgbClr val="008080"/>
        </a:accent2>
        <a:accent3>
          <a:srgbClr val="AAB8B8"/>
        </a:accent3>
        <a:accent4>
          <a:srgbClr val="DADADA"/>
        </a:accent4>
        <a:accent5>
          <a:srgbClr val="AACAFF"/>
        </a:accent5>
        <a:accent6>
          <a:srgbClr val="007373"/>
        </a:accent6>
        <a:hlink>
          <a:srgbClr val="1ACE9F"/>
        </a:hlink>
        <a:folHlink>
          <a:srgbClr val="A5B5C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6">
        <a:dk1>
          <a:srgbClr val="CDD9D1"/>
        </a:dk1>
        <a:lt1>
          <a:srgbClr val="FFFFFF"/>
        </a:lt1>
        <a:dk2>
          <a:srgbClr val="A3BBA9"/>
        </a:dk2>
        <a:lt2>
          <a:srgbClr val="007D80"/>
        </a:lt2>
        <a:accent1>
          <a:srgbClr val="9CA8A4"/>
        </a:accent1>
        <a:accent2>
          <a:srgbClr val="CBD7CE"/>
        </a:accent2>
        <a:accent3>
          <a:srgbClr val="CEDAD1"/>
        </a:accent3>
        <a:accent4>
          <a:srgbClr val="DADADA"/>
        </a:accent4>
        <a:accent5>
          <a:srgbClr val="CBD1CF"/>
        </a:accent5>
        <a:accent6>
          <a:srgbClr val="B8C3BA"/>
        </a:accent6>
        <a:hlink>
          <a:srgbClr val="0099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7">
        <a:dk1>
          <a:srgbClr val="686B5D"/>
        </a:dk1>
        <a:lt1>
          <a:srgbClr val="DCDAD0"/>
        </a:lt1>
        <a:dk2>
          <a:srgbClr val="525040"/>
        </a:dk2>
        <a:lt2>
          <a:srgbClr val="D3D2A6"/>
        </a:lt2>
        <a:accent1>
          <a:srgbClr val="5D8770"/>
        </a:accent1>
        <a:accent2>
          <a:srgbClr val="686B5D"/>
        </a:accent2>
        <a:accent3>
          <a:srgbClr val="B3B3AF"/>
        </a:accent3>
        <a:accent4>
          <a:srgbClr val="BCBAB1"/>
        </a:accent4>
        <a:accent5>
          <a:srgbClr val="B6C3BB"/>
        </a:accent5>
        <a:accent6>
          <a:srgbClr val="5E6053"/>
        </a:accent6>
        <a:hlink>
          <a:srgbClr val="85B7A9"/>
        </a:hlink>
        <a:folHlink>
          <a:srgbClr val="B8936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8">
        <a:dk1>
          <a:srgbClr val="000000"/>
        </a:dk1>
        <a:lt1>
          <a:srgbClr val="EAEAEA"/>
        </a:lt1>
        <a:dk2>
          <a:srgbClr val="000000"/>
        </a:dk2>
        <a:lt2>
          <a:srgbClr val="B2B2B2"/>
        </a:lt2>
        <a:accent1>
          <a:srgbClr val="A4BCC4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CFDADE"/>
        </a:accent5>
        <a:accent6>
          <a:srgbClr val="E7E7E7"/>
        </a:accent6>
        <a:hlink>
          <a:srgbClr val="0066FF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pple 9">
        <a:dk1>
          <a:srgbClr val="000000"/>
        </a:dk1>
        <a:lt1>
          <a:srgbClr val="D7D1B9"/>
        </a:lt1>
        <a:dk2>
          <a:srgbClr val="B39257"/>
        </a:dk2>
        <a:lt2>
          <a:srgbClr val="B1A887"/>
        </a:lt2>
        <a:accent1>
          <a:srgbClr val="FFCC66"/>
        </a:accent1>
        <a:accent2>
          <a:srgbClr val="E6E3AC"/>
        </a:accent2>
        <a:accent3>
          <a:srgbClr val="E8E5D9"/>
        </a:accent3>
        <a:accent4>
          <a:srgbClr val="000000"/>
        </a:accent4>
        <a:accent5>
          <a:srgbClr val="FFE2B8"/>
        </a:accent5>
        <a:accent6>
          <a:srgbClr val="D0CE9B"/>
        </a:accent6>
        <a:hlink>
          <a:srgbClr val="666633"/>
        </a:hlink>
        <a:folHlink>
          <a:srgbClr val="9C9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Ripple</Template>
  <TotalTime>5394</TotalTime>
  <Words>955</Words>
  <Application>Microsoft Office PowerPoint</Application>
  <PresentationFormat>On-screen Show (4:3)</PresentationFormat>
  <Paragraphs>190</Paragraphs>
  <Slides>54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4" baseType="lpstr">
      <vt:lpstr>Arial</vt:lpstr>
      <vt:lpstr>Arial Black</vt:lpstr>
      <vt:lpstr>Book Antiqua</vt:lpstr>
      <vt:lpstr>Bookman Old Style</vt:lpstr>
      <vt:lpstr>Calibri</vt:lpstr>
      <vt:lpstr>Lucida Sans Unicode</vt:lpstr>
      <vt:lpstr>Microsoft Sans Serif</vt:lpstr>
      <vt:lpstr>Wingdings</vt:lpstr>
      <vt:lpstr>Ripple</vt:lpstr>
      <vt:lpstr>Worksheet</vt:lpstr>
      <vt:lpstr>2013-2014 Winter Weather Wrap Up  Mark Nelsen</vt:lpstr>
      <vt:lpstr>A Weird Winter!</vt:lpstr>
      <vt:lpstr>   Other WEIRDness…</vt:lpstr>
      <vt:lpstr>PowerPoint Presentation</vt:lpstr>
      <vt:lpstr>PowerPoint Presentation</vt:lpstr>
      <vt:lpstr>PowerPoint Presentation</vt:lpstr>
      <vt:lpstr>THE USA VIEW </vt:lpstr>
      <vt:lpstr>THE USA VIEW </vt:lpstr>
      <vt:lpstr>THE USA VIEW </vt:lpstr>
      <vt:lpstr>THE USA VIEW </vt:lpstr>
      <vt:lpstr>THE 3 MONTH PERIOD </vt:lpstr>
      <vt:lpstr>3 MONTH PRECIPITATION </vt:lpstr>
      <vt:lpstr>Pacific Northwest Winter Temps (the past 100 years) Near to Slightly Above Average (Warm southern half)</vt:lpstr>
      <vt:lpstr>Western Valleys Winter Temps (the past 100 years) Colder than average (coldest since 1993)</vt:lpstr>
      <vt:lpstr>High Desert Winter Temps (Climate Zone 5) Warmer than average (above inversions December/January)</vt:lpstr>
      <vt:lpstr>Ridging = Dry  (October-January) </vt:lpstr>
      <vt:lpstr>UPPER LEVEL PATTERNS </vt:lpstr>
      <vt:lpstr>UPPER LEVEL PATTERNS </vt:lpstr>
      <vt:lpstr>UPPER LEVEL PATTERNS </vt:lpstr>
      <vt:lpstr>UPPER LEVEL PATTERNS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Mountain Snowpack @ 5,400’ </vt:lpstr>
      <vt:lpstr>Hogg Pass @ 4,500’ </vt:lpstr>
      <vt:lpstr>PowerPoint Presentation</vt:lpstr>
      <vt:lpstr>PowerPoint Presentation</vt:lpstr>
    </vt:vector>
  </TitlesOfParts>
  <Company> 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WINTER 2002/2003 THE HIGHLIGHTS</dc:title>
  <dc:creator>Mnelsen</dc:creator>
  <cp:lastModifiedBy>Mark Nelsen</cp:lastModifiedBy>
  <cp:revision>456</cp:revision>
  <cp:lastPrinted>1601-01-01T00:00:00Z</cp:lastPrinted>
  <dcterms:created xsi:type="dcterms:W3CDTF">2003-10-26T05:40:27Z</dcterms:created>
  <dcterms:modified xsi:type="dcterms:W3CDTF">2014-04-29T22:33:02Z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9</vt:i4>
  </property>
</Properties>
</file>